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0" r:id="rId2"/>
    <p:sldId id="304" r:id="rId3"/>
    <p:sldId id="302" r:id="rId4"/>
    <p:sldId id="292" r:id="rId5"/>
    <p:sldId id="301" r:id="rId6"/>
    <p:sldId id="340" r:id="rId7"/>
    <p:sldId id="334" r:id="rId8"/>
    <p:sldId id="332" r:id="rId9"/>
    <p:sldId id="336" r:id="rId10"/>
    <p:sldId id="335" r:id="rId11"/>
    <p:sldId id="337" r:id="rId12"/>
    <p:sldId id="338" r:id="rId13"/>
    <p:sldId id="339" r:id="rId14"/>
    <p:sldId id="341" r:id="rId15"/>
    <p:sldId id="315" r:id="rId16"/>
    <p:sldId id="342" r:id="rId17"/>
    <p:sldId id="331" r:id="rId18"/>
    <p:sldId id="328" r:id="rId19"/>
    <p:sldId id="329" r:id="rId20"/>
    <p:sldId id="33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3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5888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</a:t>
            </a:r>
            <a:r>
              <a:rPr lang="en-US" sz="4400" b="1" smtClean="0">
                <a:solidFill>
                  <a:srgbClr val="0070C0"/>
                </a:solidFill>
              </a:rPr>
              <a:t>3: </a:t>
            </a:r>
            <a:r>
              <a:rPr lang="en-US" sz="4400" b="1" dirty="0">
                <a:solidFill>
                  <a:srgbClr val="0070C0"/>
                </a:solidFill>
              </a:rPr>
              <a:t>Energy Sources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3.2: Writing</a:t>
            </a:r>
          </a:p>
          <a:p>
            <a:pPr algn="ctr"/>
            <a:r>
              <a:rPr lang="en-US" sz="3200">
                <a:solidFill>
                  <a:srgbClr val="FF0000"/>
                </a:solidFill>
              </a:rPr>
              <a:t>Page</a:t>
            </a:r>
            <a:r>
              <a:rPr lang="en-US" sz="3200"/>
              <a:t> </a:t>
            </a:r>
            <a:r>
              <a:rPr lang="en-US" sz="3200" smtClean="0">
                <a:solidFill>
                  <a:srgbClr val="FF0000"/>
                </a:solidFill>
              </a:rPr>
              <a:t>27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52" y="1112783"/>
            <a:ext cx="10983309" cy="37850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717" y="392522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0599" y="1629103"/>
            <a:ext cx="620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2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8481" y="2227294"/>
            <a:ext cx="620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0598" y="2899617"/>
            <a:ext cx="620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4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5265" y="3523800"/>
            <a:ext cx="620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1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0598" y="4144139"/>
            <a:ext cx="620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3</a:t>
            </a:r>
            <a:endParaRPr lang="en-US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26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28345" y="823559"/>
            <a:ext cx="7935309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0070C0"/>
                </a:solidFill>
              </a:rPr>
              <a:t>a. You're talking about your favorite movies. </a:t>
            </a:r>
            <a:r>
              <a:rPr lang="en-US" sz="3200" smtClean="0">
                <a:solidFill>
                  <a:srgbClr val="0070C0"/>
                </a:solidFill>
              </a:rPr>
              <a:t>Ask </a:t>
            </a:r>
            <a:r>
              <a:rPr lang="en-US" sz="3200">
                <a:solidFill>
                  <a:srgbClr val="0070C0"/>
                </a:solidFill>
              </a:rPr>
              <a:t>your partner </a:t>
            </a:r>
            <a:r>
              <a:rPr lang="en-US" sz="3200" smtClean="0">
                <a:solidFill>
                  <a:srgbClr val="0070C0"/>
                </a:solidFill>
              </a:rPr>
              <a:t>the following </a:t>
            </a:r>
            <a:r>
              <a:rPr lang="en-US" sz="3200">
                <a:solidFill>
                  <a:srgbClr val="0070C0"/>
                </a:solidFill>
              </a:rPr>
              <a:t>questions</a:t>
            </a:r>
            <a:r>
              <a:rPr lang="en-US" sz="3200" smtClean="0">
                <a:solidFill>
                  <a:srgbClr val="0070C0"/>
                </a:solidFill>
              </a:rPr>
              <a:t>.</a:t>
            </a:r>
            <a:endParaRPr lang="en-US" sz="3200" i="1" dirty="0">
              <a:solidFill>
                <a:srgbClr val="0070C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666524"/>
            <a:ext cx="1569195" cy="136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1825" y="374136"/>
            <a:ext cx="24382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32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32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578" y="2029121"/>
            <a:ext cx="57701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• What's your favorite movie?</a:t>
            </a: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• What kind of movie is it?</a:t>
            </a: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• Where and when is it set?</a:t>
            </a: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• Who's the star?</a:t>
            </a: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21417" y="4180050"/>
            <a:ext cx="5696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</a:t>
            </a:r>
            <a:r>
              <a:rPr lang="en-US" sz="2800" dirty="0" smtClean="0">
                <a:solidFill>
                  <a:srgbClr val="FF0000"/>
                </a:solidFill>
              </a:rPr>
              <a:t>n United States and in 2001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1228" y="2520748"/>
            <a:ext cx="618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Harry Potter and the Philosopher's Stone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464" y="3312559"/>
            <a:ext cx="4288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  <a:latin typeface="+mj-lt"/>
              </a:rPr>
              <a:t>science fiction film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26925" y="2244565"/>
            <a:ext cx="57701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• What happens in the movie?</a:t>
            </a: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• What's the best part of the movie?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• Who'll like this movie 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58858" y="5017706"/>
            <a:ext cx="3537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r>
              <a:rPr lang="en-US" sz="2800" dirty="0" smtClean="0">
                <a:solidFill>
                  <a:srgbClr val="FF0000"/>
                </a:solidFill>
              </a:rPr>
              <a:t>Daniel Radcliffe</a:t>
            </a:r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1190" y="3560079"/>
            <a:ext cx="56759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Someone wants </a:t>
            </a:r>
            <a:r>
              <a:rPr lang="en-US" sz="2800" dirty="0">
                <a:solidFill>
                  <a:srgbClr val="FF0000"/>
                </a:solidFill>
              </a:rPr>
              <a:t>to bargain the stone from </a:t>
            </a:r>
            <a:r>
              <a:rPr lang="en-US" sz="2800" dirty="0" smtClean="0">
                <a:solidFill>
                  <a:srgbClr val="FF0000"/>
                </a:solidFill>
              </a:rPr>
              <a:t>Harry, </a:t>
            </a:r>
            <a:r>
              <a:rPr lang="en-US" sz="2800" dirty="0">
                <a:solidFill>
                  <a:srgbClr val="FF0000"/>
                </a:solidFill>
              </a:rPr>
              <a:t>but Harry refuses. </a:t>
            </a:r>
            <a:r>
              <a:rPr lang="en-US" sz="2800" dirty="0" smtClean="0">
                <a:solidFill>
                  <a:srgbClr val="FF0000"/>
                </a:solidFill>
              </a:rPr>
              <a:t>Someone tries </a:t>
            </a:r>
            <a:r>
              <a:rPr lang="en-US" sz="2800" dirty="0">
                <a:solidFill>
                  <a:srgbClr val="FF0000"/>
                </a:solidFill>
              </a:rPr>
              <a:t>to kill Harry.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65779" y="5694226"/>
            <a:ext cx="5674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Those who like science fiction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62386" y="2640453"/>
            <a:ext cx="5674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r>
              <a:rPr lang="en-US" sz="2800" dirty="0" smtClean="0">
                <a:solidFill>
                  <a:srgbClr val="FF0000"/>
                </a:solidFill>
              </a:rPr>
              <a:t>the </a:t>
            </a:r>
            <a:r>
              <a:rPr lang="en-US" sz="2800" dirty="0">
                <a:solidFill>
                  <a:srgbClr val="FF0000"/>
                </a:solidFill>
              </a:rPr>
              <a:t>life of </a:t>
            </a:r>
            <a:r>
              <a:rPr lang="en-US" sz="2800" dirty="0" smtClean="0">
                <a:solidFill>
                  <a:srgbClr val="FF0000"/>
                </a:solidFill>
              </a:rPr>
              <a:t>a wizard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740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4" grpId="0"/>
      <p:bldP spid="15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63" y="860150"/>
            <a:ext cx="9253963" cy="418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765" y="1567563"/>
            <a:ext cx="337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Tom ad Jerry Cartoon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9187" y="46004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9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738" y="464629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An example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6234" y="1555532"/>
            <a:ext cx="6547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38400" y="264574"/>
            <a:ext cx="9711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</a:rPr>
              <a:t>Now, write a short </a:t>
            </a:r>
            <a:r>
              <a:rPr lang="en-US" sz="3600" smtClean="0">
                <a:solidFill>
                  <a:srgbClr val="0070C0"/>
                </a:solidFill>
              </a:rPr>
              <a:t>description of </a:t>
            </a:r>
            <a:r>
              <a:rPr lang="en-US" sz="3600">
                <a:solidFill>
                  <a:srgbClr val="0070C0"/>
                </a:solidFill>
              </a:rPr>
              <a:t>a movie you like. </a:t>
            </a:r>
            <a:br>
              <a:rPr lang="en-US" sz="3600">
                <a:solidFill>
                  <a:srgbClr val="0070C0"/>
                </a:solidFill>
              </a:rPr>
            </a:br>
            <a:r>
              <a:rPr lang="en-US" sz="3600">
                <a:solidFill>
                  <a:srgbClr val="0070C0"/>
                </a:solidFill>
              </a:rPr>
              <a:t>Write 60 to 80 words.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717" y="1878697"/>
            <a:ext cx="1197128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The movie is called </a:t>
            </a:r>
            <a:r>
              <a:rPr lang="en-US" sz="3400" i="1" dirty="0">
                <a:solidFill>
                  <a:srgbClr val="FF0000"/>
                </a:solidFill>
              </a:rPr>
              <a:t>The Lion King</a:t>
            </a:r>
            <a:r>
              <a:rPr lang="en-US" sz="3400" dirty="0">
                <a:solidFill>
                  <a:srgbClr val="FF0000"/>
                </a:solidFill>
              </a:rPr>
              <a:t>.</a:t>
            </a:r>
            <a:br>
              <a:rPr lang="en-US" sz="3400" dirty="0">
                <a:solidFill>
                  <a:srgbClr val="FF0000"/>
                </a:solidFill>
              </a:rPr>
            </a:br>
            <a:r>
              <a:rPr lang="en-US" sz="3400" dirty="0">
                <a:solidFill>
                  <a:srgbClr val="FF0000"/>
                </a:solidFill>
              </a:rPr>
              <a:t>It's an animated movie set in Africa.</a:t>
            </a:r>
            <a:br>
              <a:rPr lang="en-US" sz="3400" dirty="0">
                <a:solidFill>
                  <a:srgbClr val="FF0000"/>
                </a:solidFill>
              </a:rPr>
            </a:br>
            <a:r>
              <a:rPr lang="en-US" sz="3400" dirty="0">
                <a:solidFill>
                  <a:srgbClr val="FF0000"/>
                </a:solidFill>
              </a:rPr>
              <a:t>The star of the movie is Simba, a young lion.</a:t>
            </a:r>
            <a:br>
              <a:rPr lang="en-US" sz="3400" dirty="0">
                <a:solidFill>
                  <a:srgbClr val="FF0000"/>
                </a:solidFill>
              </a:rPr>
            </a:br>
            <a:r>
              <a:rPr lang="en-US" sz="3400" dirty="0">
                <a:solidFill>
                  <a:srgbClr val="FF0000"/>
                </a:solidFill>
              </a:rPr>
              <a:t>In the movie, an evil lion called Scar kills Simba's father. Simba has to </a:t>
            </a:r>
            <a:r>
              <a:rPr lang="en-US" sz="3400" dirty="0" smtClean="0">
                <a:solidFill>
                  <a:srgbClr val="FF0000"/>
                </a:solidFill>
              </a:rPr>
              <a:t>fight </a:t>
            </a:r>
            <a:r>
              <a:rPr lang="en-US" sz="3400" dirty="0">
                <a:solidFill>
                  <a:srgbClr val="FF0000"/>
                </a:solidFill>
              </a:rPr>
              <a:t>him </a:t>
            </a:r>
            <a:r>
              <a:rPr lang="en-US" sz="3400" dirty="0" smtClean="0">
                <a:solidFill>
                  <a:srgbClr val="FF0000"/>
                </a:solidFill>
              </a:rPr>
              <a:t>to become </a:t>
            </a:r>
            <a:r>
              <a:rPr lang="en-US" sz="3400" dirty="0">
                <a:solidFill>
                  <a:srgbClr val="FF0000"/>
                </a:solidFill>
              </a:rPr>
              <a:t>the king of the lions.</a:t>
            </a:r>
            <a:br>
              <a:rPr lang="en-US" sz="3400" dirty="0">
                <a:solidFill>
                  <a:srgbClr val="FF0000"/>
                </a:solidFill>
              </a:rPr>
            </a:br>
            <a:r>
              <a:rPr lang="en-US" sz="3400" dirty="0">
                <a:solidFill>
                  <a:srgbClr val="FF0000"/>
                </a:solidFill>
              </a:rPr>
              <a:t>The music in this movie was great, and it looked really beautiful.</a:t>
            </a:r>
            <a:br>
              <a:rPr lang="en-US" sz="3400" dirty="0">
                <a:solidFill>
                  <a:srgbClr val="FF0000"/>
                </a:solidFill>
              </a:rPr>
            </a:br>
            <a:r>
              <a:rPr lang="en-US" sz="3400" dirty="0">
                <a:solidFill>
                  <a:srgbClr val="FF0000"/>
                </a:solidFill>
              </a:rPr>
              <a:t>I love this movie, and I think kids will really enjoy it. </a:t>
            </a:r>
          </a:p>
        </p:txBody>
      </p:sp>
    </p:spTree>
    <p:extLst>
      <p:ext uri="{BB962C8B-B14F-4D97-AF65-F5344CB8AC3E}">
        <p14:creationId xmlns:p14="http://schemas.microsoft.com/office/powerpoint/2010/main" val="92564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6234" y="1555532"/>
            <a:ext cx="6547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50579" y="424453"/>
            <a:ext cx="9711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Exchange your work with a partner. Double check to see if you can help your friend write better! </a:t>
            </a:r>
            <a:endParaRPr lang="en-US" sz="3600" i="1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42" y="2326716"/>
            <a:ext cx="11856858" cy="337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2351314"/>
            <a:ext cx="3769567" cy="1077218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Writing a description of a movie.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4030824" y="1268963"/>
            <a:ext cx="2360645" cy="1620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391469" y="730354"/>
            <a:ext cx="4870580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Writing an introduction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6" name="Straight Arrow Connector 5"/>
          <p:cNvCxnSpPr>
            <a:stCxn id="2" idx="3"/>
          </p:cNvCxnSpPr>
          <p:nvPr/>
        </p:nvCxnSpPr>
        <p:spPr>
          <a:xfrm flipV="1">
            <a:off x="4030824" y="2541037"/>
            <a:ext cx="2360645" cy="348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391469" y="2002428"/>
            <a:ext cx="4870580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Writing a plot summary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030824" y="2889923"/>
            <a:ext cx="2360645" cy="955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391469" y="3307229"/>
            <a:ext cx="4870580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Adding other details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13" name="Straight Arrow Connector 12"/>
          <p:cNvCxnSpPr>
            <a:stCxn id="2" idx="3"/>
          </p:cNvCxnSpPr>
          <p:nvPr/>
        </p:nvCxnSpPr>
        <p:spPr>
          <a:xfrm>
            <a:off x="4030824" y="2889923"/>
            <a:ext cx="2360645" cy="2349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391469" y="4700606"/>
            <a:ext cx="4870580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Writing a conclusion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8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401735" y="1925263"/>
            <a:ext cx="10327810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Writing: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Understand steps to write a description </a:t>
            </a:r>
            <a:r>
              <a:rPr lang="en-US" sz="3600" i="1" dirty="0">
                <a:solidFill>
                  <a:srgbClr val="0070C0"/>
                </a:solidFill>
              </a:rPr>
              <a:t>of a </a:t>
            </a:r>
            <a:r>
              <a:rPr lang="en-US" sz="3600" i="1" dirty="0" smtClean="0">
                <a:solidFill>
                  <a:srgbClr val="0070C0"/>
                </a:solidFill>
              </a:rPr>
              <a:t>movie.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writing a </a:t>
            </a:r>
            <a:r>
              <a:rPr lang="en-US" sz="3600" i="1" dirty="0">
                <a:solidFill>
                  <a:srgbClr val="0070C0"/>
                </a:solidFill>
              </a:rPr>
              <a:t>description of a </a:t>
            </a:r>
            <a:r>
              <a:rPr lang="en-US" sz="3600" i="1" dirty="0" smtClean="0">
                <a:solidFill>
                  <a:srgbClr val="0070C0"/>
                </a:solidFill>
              </a:rPr>
              <a:t>movie. </a:t>
            </a:r>
          </a:p>
          <a:p>
            <a:r>
              <a:rPr lang="en-US" sz="3600" i="1" dirty="0" smtClean="0">
                <a:solidFill>
                  <a:srgbClr val="0070C0"/>
                </a:solidFill>
              </a:rPr>
              <a:t>Speaking</a:t>
            </a:r>
            <a:r>
              <a:rPr lang="en-US" sz="3600" i="1" dirty="0">
                <a:solidFill>
                  <a:srgbClr val="0070C0"/>
                </a:solidFill>
              </a:rPr>
              <a:t>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</a:t>
            </a:r>
            <a:r>
              <a:rPr lang="en-US" sz="3600" i="1" dirty="0" smtClean="0">
                <a:solidFill>
                  <a:srgbClr val="0070C0"/>
                </a:solidFill>
              </a:rPr>
              <a:t>Talk </a:t>
            </a:r>
            <a:r>
              <a:rPr lang="en-US" sz="3600" i="1" dirty="0">
                <a:solidFill>
                  <a:srgbClr val="0070C0"/>
                </a:solidFill>
              </a:rPr>
              <a:t>about a movie </a:t>
            </a:r>
            <a:r>
              <a:rPr lang="en-US" sz="3600" i="1" dirty="0" smtClean="0">
                <a:solidFill>
                  <a:srgbClr val="0070C0"/>
                </a:solidFill>
              </a:rPr>
              <a:t>you like.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3734" y="1951558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Do the exercises on </a:t>
            </a:r>
            <a:r>
              <a:rPr lang="en-US" sz="3600" i="1" dirty="0">
                <a:solidFill>
                  <a:srgbClr val="0070C0"/>
                </a:solidFill>
              </a:rPr>
              <a:t>page </a:t>
            </a:r>
            <a:r>
              <a:rPr lang="en-US" sz="3600" i="1" dirty="0" smtClean="0">
                <a:solidFill>
                  <a:srgbClr val="0070C0"/>
                </a:solidFill>
              </a:rPr>
              <a:t>19 WB.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writing notes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</a:t>
            </a:r>
            <a:r>
              <a:rPr lang="en-US" sz="3600" i="1" dirty="0" smtClean="0">
                <a:solidFill>
                  <a:srgbClr val="0070C0"/>
                </a:solidFill>
              </a:rPr>
              <a:t>19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</a:t>
            </a:r>
            <a:r>
              <a:rPr lang="en-US" sz="3600" i="1" dirty="0" smtClean="0">
                <a:solidFill>
                  <a:srgbClr val="0070C0"/>
                </a:solidFill>
              </a:rPr>
              <a:t>Review Unit 3 (pages 88-89 </a:t>
            </a:r>
            <a:r>
              <a:rPr lang="en-US" sz="3600" i="1" dirty="0">
                <a:solidFill>
                  <a:srgbClr val="0070C0"/>
                </a:solidFill>
              </a:rPr>
              <a:t>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smtClean="0">
                <a:solidFill>
                  <a:srgbClr val="0070C0"/>
                </a:solidFill>
              </a:rPr>
              <a:t>Play </a:t>
            </a:r>
            <a:r>
              <a:rPr lang="en-US" sz="3600" i="1" smtClean="0">
                <a:solidFill>
                  <a:srgbClr val="0070C0"/>
                </a:solidFill>
              </a:rPr>
              <a:t>the consolidation </a:t>
            </a:r>
            <a:r>
              <a:rPr lang="en-US" sz="3600" i="1" smtClean="0">
                <a:solidFill>
                  <a:srgbClr val="0070C0"/>
                </a:solidFill>
              </a:rPr>
              <a:t>games </a:t>
            </a:r>
            <a:r>
              <a:rPr lang="en-US" sz="3600" i="1" dirty="0" smtClean="0">
                <a:solidFill>
                  <a:srgbClr val="0070C0"/>
                </a:solidFill>
              </a:rPr>
              <a:t>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 smtClean="0">
                <a:solidFill>
                  <a:srgbClr val="0070C0"/>
                </a:solidFill>
              </a:rPr>
              <a:t> 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64611" y="5087131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4211" y="2951587"/>
            <a:ext cx="3813910" cy="7779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438" y="462825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0" y="535817"/>
            <a:ext cx="59809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understand </a:t>
            </a:r>
            <a:r>
              <a:rPr lang="en-US" sz="3600" i="1" dirty="0">
                <a:solidFill>
                  <a:srgbClr val="0070C0"/>
                </a:solidFill>
              </a:rPr>
              <a:t>steps to write </a:t>
            </a:r>
            <a:r>
              <a:rPr lang="en-US" sz="3600" i="1" dirty="0" smtClean="0">
                <a:solidFill>
                  <a:srgbClr val="0070C0"/>
                </a:solidFill>
              </a:rPr>
              <a:t>a description </a:t>
            </a:r>
            <a:r>
              <a:rPr lang="en-US" sz="3600" i="1" dirty="0">
                <a:solidFill>
                  <a:srgbClr val="0070C0"/>
                </a:solidFill>
              </a:rPr>
              <a:t>of a </a:t>
            </a:r>
            <a:r>
              <a:rPr lang="en-US" sz="3600" i="1" dirty="0" smtClean="0">
                <a:solidFill>
                  <a:srgbClr val="0070C0"/>
                </a:solidFill>
              </a:rPr>
              <a:t>movie.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</a:t>
            </a:r>
            <a:r>
              <a:rPr lang="en-US" sz="3600" i="1" dirty="0">
                <a:solidFill>
                  <a:srgbClr val="0070C0"/>
                </a:solidFill>
              </a:rPr>
              <a:t>writing </a:t>
            </a:r>
            <a:r>
              <a:rPr lang="en-US" sz="3600" i="1" dirty="0" smtClean="0">
                <a:solidFill>
                  <a:srgbClr val="0070C0"/>
                </a:solidFill>
              </a:rPr>
              <a:t>a description </a:t>
            </a:r>
            <a:r>
              <a:rPr lang="en-US" sz="3600" i="1" dirty="0">
                <a:solidFill>
                  <a:srgbClr val="0070C0"/>
                </a:solidFill>
              </a:rPr>
              <a:t>of a </a:t>
            </a:r>
            <a:r>
              <a:rPr lang="en-US" sz="3600" i="1" dirty="0" smtClean="0">
                <a:solidFill>
                  <a:srgbClr val="0070C0"/>
                </a:solidFill>
              </a:rPr>
              <a:t>movie.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talk </a:t>
            </a:r>
            <a:r>
              <a:rPr lang="en-US" sz="3600" i="1" dirty="0">
                <a:solidFill>
                  <a:srgbClr val="0070C0"/>
                </a:solidFill>
              </a:rPr>
              <a:t>about a movie you like.</a:t>
            </a:r>
          </a:p>
          <a:p>
            <a:pPr marL="571500" indent="-571500">
              <a:buFontTx/>
              <a:buChar char="-"/>
            </a:pPr>
            <a:endParaRPr lang="en-US" sz="3600" i="1" dirty="0">
              <a:solidFill>
                <a:srgbClr val="0070C0"/>
              </a:solidFill>
            </a:endParaRPr>
          </a:p>
          <a:p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54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8179" y="3615576"/>
            <a:ext cx="91368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smtClean="0">
                <a:solidFill>
                  <a:srgbClr val="0070C0"/>
                </a:solidFill>
              </a:rPr>
              <a:t>What kind of movie do you often watch? Why do you like it?</a:t>
            </a:r>
            <a:endParaRPr lang="en-US" sz="4400" b="1" i="1" dirty="0">
              <a:solidFill>
                <a:srgbClr val="0070C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807" y="382120"/>
            <a:ext cx="3984595" cy="25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29" y="356118"/>
            <a:ext cx="11621871" cy="6128657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4932394" y="568290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</a:t>
            </a:r>
            <a:r>
              <a:rPr lang="en-US" sz="2800" dirty="0" smtClean="0">
                <a:solidFill>
                  <a:srgbClr val="7030A0"/>
                </a:solidFill>
              </a:rPr>
              <a:t>writing time</a:t>
            </a:r>
            <a:r>
              <a:rPr lang="en-US" sz="2800" dirty="0">
                <a:solidFill>
                  <a:srgbClr val="7030A0"/>
                </a:solidFill>
              </a:rPr>
              <a:t>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50" y="702860"/>
            <a:ext cx="2819575" cy="84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6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07" y="1966584"/>
            <a:ext cx="7041931" cy="449728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7252138" y="2654272"/>
            <a:ext cx="2312276" cy="1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564414" y="2363548"/>
            <a:ext cx="252248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INTRODUCTION</a:t>
            </a:r>
            <a:endParaRPr lang="en-US" sz="280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7252138" y="3854669"/>
            <a:ext cx="2312276" cy="1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459310" y="3603569"/>
            <a:ext cx="262758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PLOT SUMMARY</a:t>
            </a:r>
            <a:endParaRPr lang="en-US" sz="280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7252138" y="5139311"/>
            <a:ext cx="2312276" cy="1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564414" y="4877701"/>
            <a:ext cx="252248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OTHER DETAILS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564414" y="5743903"/>
            <a:ext cx="252248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CONCLUSION</a:t>
            </a:r>
            <a:endParaRPr lang="en-US" sz="2800">
              <a:solidFill>
                <a:srgbClr val="FF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7252138" y="5995003"/>
            <a:ext cx="2312276" cy="1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7028" y="942738"/>
            <a:ext cx="2518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32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in pairs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786500" y="250240"/>
            <a:ext cx="96427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R</a:t>
            </a:r>
            <a:r>
              <a:rPr lang="en-US" sz="2800" smtClean="0">
                <a:solidFill>
                  <a:srgbClr val="0070C0"/>
                </a:solidFill>
              </a:rPr>
              <a:t>ead </a:t>
            </a:r>
            <a:r>
              <a:rPr lang="en-US" sz="2800">
                <a:solidFill>
                  <a:srgbClr val="0070C0"/>
                </a:solidFill>
              </a:rPr>
              <a:t>the description of </a:t>
            </a:r>
            <a:r>
              <a:rPr lang="en-US" sz="2800" i="1">
                <a:solidFill>
                  <a:srgbClr val="0070C0"/>
                </a:solidFill>
              </a:rPr>
              <a:t>The </a:t>
            </a:r>
            <a:r>
              <a:rPr lang="en-US" sz="2800" i="1" smtClean="0">
                <a:solidFill>
                  <a:srgbClr val="0070C0"/>
                </a:solidFill>
              </a:rPr>
              <a:t>Dark Knight </a:t>
            </a:r>
            <a:r>
              <a:rPr lang="en-US" sz="2800" smtClean="0">
                <a:solidFill>
                  <a:srgbClr val="0070C0"/>
                </a:solidFill>
              </a:rPr>
              <a:t>and tell how many parts are there in the description.  Try to discuss what should be included in each part.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82758" y="1549590"/>
            <a:ext cx="2942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4 PARTS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028" y="388819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67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 animBg="1"/>
      <p:bldP spid="16" grpId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82011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808"/>
          <a:stretch/>
        </p:blipFill>
        <p:spPr>
          <a:xfrm>
            <a:off x="1008993" y="1145628"/>
            <a:ext cx="10510345" cy="52972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45195" y="442161"/>
            <a:ext cx="10291295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 dirty="0" smtClean="0">
                <a:solidFill>
                  <a:srgbClr val="0070C0"/>
                </a:solidFill>
              </a:rPr>
              <a:t>Read the instructions about writing a movie description carefully.</a:t>
            </a:r>
            <a:endParaRPr lang="en-US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9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241" y="1703825"/>
            <a:ext cx="7630510" cy="4497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9407" y="346841"/>
            <a:ext cx="99427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R</a:t>
            </a:r>
            <a:r>
              <a:rPr lang="en-US" sz="3600" dirty="0" smtClean="0">
                <a:solidFill>
                  <a:srgbClr val="0070C0"/>
                </a:solidFill>
              </a:rPr>
              <a:t>ead </a:t>
            </a:r>
            <a:r>
              <a:rPr lang="en-US" sz="3600" dirty="0">
                <a:solidFill>
                  <a:srgbClr val="0070C0"/>
                </a:solidFill>
              </a:rPr>
              <a:t>the description of </a:t>
            </a:r>
            <a:r>
              <a:rPr lang="en-US" sz="3600" i="1" dirty="0">
                <a:solidFill>
                  <a:srgbClr val="0070C0"/>
                </a:solidFill>
              </a:rPr>
              <a:t>The </a:t>
            </a:r>
            <a:r>
              <a:rPr lang="en-US" sz="3600" i="1" dirty="0" smtClean="0">
                <a:solidFill>
                  <a:srgbClr val="0070C0"/>
                </a:solidFill>
              </a:rPr>
              <a:t>Dark Knight </a:t>
            </a:r>
            <a:r>
              <a:rPr lang="en-US" sz="3600" dirty="0">
                <a:solidFill>
                  <a:srgbClr val="0070C0"/>
                </a:solidFill>
              </a:rPr>
              <a:t>again and </a:t>
            </a:r>
            <a:r>
              <a:rPr lang="en-US" sz="3600" dirty="0" smtClean="0">
                <a:solidFill>
                  <a:srgbClr val="0070C0"/>
                </a:solidFill>
              </a:rPr>
              <a:t>circle </a:t>
            </a:r>
            <a:r>
              <a:rPr lang="en-US" sz="3600" dirty="0">
                <a:solidFill>
                  <a:srgbClr val="0070C0"/>
                </a:solidFill>
              </a:rPr>
              <a:t>the plot </a:t>
            </a:r>
            <a:r>
              <a:rPr lang="en-US" sz="3600" dirty="0" smtClean="0">
                <a:solidFill>
                  <a:srgbClr val="0070C0"/>
                </a:solidFill>
              </a:rPr>
              <a:t>summary. </a:t>
            </a:r>
            <a:r>
              <a:rPr lang="en-US" sz="3600" dirty="0">
                <a:solidFill>
                  <a:srgbClr val="0070C0"/>
                </a:solidFill>
              </a:rPr>
              <a:t/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686096" y="3467100"/>
            <a:ext cx="42461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984938" y="3773215"/>
            <a:ext cx="6926316" cy="329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84938" y="4138657"/>
            <a:ext cx="65374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984938" y="4393324"/>
            <a:ext cx="662152" cy="2102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41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4823</TotalTime>
  <Words>389</Words>
  <Application>Microsoft Office PowerPoint</Application>
  <PresentationFormat>Widescreen</PresentationFormat>
  <Paragraphs>80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226</cp:revision>
  <dcterms:created xsi:type="dcterms:W3CDTF">2020-12-08T03:17:05Z</dcterms:created>
  <dcterms:modified xsi:type="dcterms:W3CDTF">2022-06-22T10:33:31Z</dcterms:modified>
</cp:coreProperties>
</file>