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6" r:id="rId3"/>
    <p:sldMasterId id="2147483669" r:id="rId4"/>
  </p:sldMasterIdLst>
  <p:sldIdLst>
    <p:sldId id="258" r:id="rId5"/>
    <p:sldId id="266" r:id="rId6"/>
    <p:sldId id="267" r:id="rId7"/>
    <p:sldId id="283" r:id="rId8"/>
    <p:sldId id="259" r:id="rId9"/>
    <p:sldId id="280" r:id="rId10"/>
    <p:sldId id="260" r:id="rId11"/>
    <p:sldId id="279" r:id="rId12"/>
    <p:sldId id="282" r:id="rId13"/>
    <p:sldId id="281" r:id="rId14"/>
    <p:sldId id="284" r:id="rId15"/>
    <p:sldId id="285" r:id="rId16"/>
    <p:sldId id="286" r:id="rId17"/>
    <p:sldId id="263" r:id="rId18"/>
    <p:sldId id="288" r:id="rId19"/>
    <p:sldId id="287" r:id="rId20"/>
    <p:sldId id="265" r:id="rId21"/>
    <p:sldId id="270" r:id="rId22"/>
    <p:sldId id="289" r:id="rId23"/>
    <p:sldId id="271" r:id="rId24"/>
    <p:sldId id="272" r:id="rId25"/>
    <p:sldId id="273" r:id="rId26"/>
    <p:sldId id="275" r:id="rId27"/>
    <p:sldId id="27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6494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7496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07465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8090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06145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4967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544966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77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</a:t>
            </a:r>
            <a:r>
              <a:rPr lang="en-US" b="1" dirty="0" smtClean="0">
                <a:solidFill>
                  <a:prstClr val="white"/>
                </a:solidFill>
              </a:rPr>
              <a:t>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825802" y="-41096"/>
            <a:ext cx="1214824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prstClr val="white"/>
                </a:solidFill>
              </a:rPr>
              <a:t>Lesson</a:t>
            </a:r>
            <a:r>
              <a:rPr lang="en-US" b="1" baseline="0" dirty="0" smtClean="0">
                <a:solidFill>
                  <a:prstClr val="white"/>
                </a:solidFill>
              </a:rPr>
              <a:t> 1.2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3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</a:t>
            </a:r>
            <a:r>
              <a:rPr lang="en-US" sz="1400" dirty="0" smtClean="0">
                <a:solidFill>
                  <a:prstClr val="white"/>
                </a:solidFill>
              </a:rPr>
              <a:t>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744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88197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1073459" y="-49890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prstClr val="white"/>
                </a:solidFill>
              </a:rPr>
              <a:t>Lesson 1.2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24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88197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1073459" y="-49890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prstClr val="white"/>
                </a:solidFill>
              </a:rPr>
              <a:t>Lesson 1.2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5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eduhome.com.vn/DHALesson?idGrade=10&amp;idSubject=1&amp;idSeries=118&amp;idTheme=1067&amp;IdLevel=3&amp;idThemeServer=80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4: Community Services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</a:t>
            </a:r>
            <a:r>
              <a:rPr lang="en-US" sz="3200" b="1" dirty="0" smtClean="0">
                <a:solidFill>
                  <a:srgbClr val="00B050"/>
                </a:solidFill>
              </a:rPr>
              <a:t>1.2: Grammar </a:t>
            </a:r>
            <a:endParaRPr lang="en-US" sz="3200" dirty="0">
              <a:solidFill>
                <a:prstClr val="black"/>
              </a:solidFill>
            </a:endParaRP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29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7513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283" y="346363"/>
            <a:ext cx="9144000" cy="609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621486" y="552140"/>
            <a:ext cx="357051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79646">
                    <a:lumMod val="75000"/>
                  </a:srgbClr>
                </a:solidFill>
              </a:rPr>
              <a:t>PRACTICE</a:t>
            </a:r>
            <a:endParaRPr lang="en-US" sz="5400" b="1" dirty="0">
              <a:solidFill>
                <a:srgbClr val="F7964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22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560" y="1051088"/>
            <a:ext cx="10181376" cy="525045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5511" y="290145"/>
            <a:ext cx="11660819" cy="15248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i="1" dirty="0" smtClean="0">
                <a:solidFill>
                  <a:schemeClr val="accent1"/>
                </a:solidFill>
              </a:rPr>
              <a:t>Work in pairs, filling in the blanks with </a:t>
            </a:r>
            <a:r>
              <a:rPr lang="en-US" sz="3600" b="1" i="1" dirty="0" smtClean="0">
                <a:solidFill>
                  <a:schemeClr val="accent1"/>
                </a:solidFill>
              </a:rPr>
              <a:t>should, let’s </a:t>
            </a:r>
            <a:r>
              <a:rPr lang="en-US" sz="3600" i="1" dirty="0" smtClean="0">
                <a:solidFill>
                  <a:schemeClr val="accent1"/>
                </a:solidFill>
              </a:rPr>
              <a:t>or</a:t>
            </a:r>
            <a:r>
              <a:rPr lang="en-US" sz="3600" b="1" i="1" dirty="0" smtClean="0">
                <a:solidFill>
                  <a:schemeClr val="accent1"/>
                </a:solidFill>
              </a:rPr>
              <a:t> how about</a:t>
            </a:r>
            <a:r>
              <a:rPr lang="en-US" sz="3600" i="1" dirty="0">
                <a:solidFill>
                  <a:schemeClr val="accent1"/>
                </a:solidFill>
              </a:rPr>
              <a:t> </a:t>
            </a:r>
            <a:r>
              <a:rPr lang="en-US" sz="3600" i="1" dirty="0" smtClean="0">
                <a:solidFill>
                  <a:schemeClr val="accent1"/>
                </a:solidFill>
              </a:rPr>
              <a:t>and give reasons for your answers.</a:t>
            </a:r>
            <a:endParaRPr lang="en-US" sz="3600" i="1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6736" y="2533211"/>
            <a:ext cx="2008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How about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3200" y="3328916"/>
            <a:ext cx="1888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Let’s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42452" y="4056539"/>
            <a:ext cx="2264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How about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0457" y="4941936"/>
            <a:ext cx="1640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should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0571" y="5625598"/>
            <a:ext cx="2213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How about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062728" y="3098151"/>
            <a:ext cx="1408410" cy="1983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966008" y="3913691"/>
            <a:ext cx="2306463" cy="1737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5080844" y="4641314"/>
            <a:ext cx="1724402" cy="256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749598" y="5491084"/>
            <a:ext cx="800671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100607" y="6210373"/>
            <a:ext cx="2830055" cy="2518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322652" y="5491084"/>
            <a:ext cx="47001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8391314" y="2650550"/>
            <a:ext cx="367469" cy="5042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9307684" y="4188424"/>
            <a:ext cx="273465" cy="4785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9351644" y="5781688"/>
            <a:ext cx="299102" cy="5042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34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4432" y="1505396"/>
            <a:ext cx="115443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211D1E"/>
                </a:solidFill>
              </a:rPr>
              <a:t>1</a:t>
            </a:r>
            <a:r>
              <a:rPr lang="en-US" sz="4000" dirty="0">
                <a:solidFill>
                  <a:srgbClr val="211D1E"/>
                </a:solidFill>
              </a:rPr>
              <a:t>. A bake sale will raise more money than a craft fair. </a:t>
            </a:r>
            <a:r>
              <a:rPr lang="en-US" sz="4000" i="1" dirty="0">
                <a:solidFill>
                  <a:srgbClr val="211D1E"/>
                </a:solidFill>
              </a:rPr>
              <a:t>Let's/Let's not </a:t>
            </a:r>
            <a:r>
              <a:rPr lang="en-US" sz="4000" dirty="0">
                <a:solidFill>
                  <a:srgbClr val="211D1E"/>
                </a:solidFill>
              </a:rPr>
              <a:t>make some pies to sell this weekend. </a:t>
            </a:r>
          </a:p>
          <a:p>
            <a:r>
              <a:rPr lang="en-US" sz="4000" dirty="0">
                <a:solidFill>
                  <a:srgbClr val="211D1E"/>
                </a:solidFill>
              </a:rPr>
              <a:t>2. We </a:t>
            </a:r>
            <a:r>
              <a:rPr lang="en-US" sz="4000" i="1" dirty="0">
                <a:solidFill>
                  <a:srgbClr val="211D1E"/>
                </a:solidFill>
              </a:rPr>
              <a:t>should/shouldn't </a:t>
            </a:r>
            <a:r>
              <a:rPr lang="en-US" sz="4000" dirty="0">
                <a:solidFill>
                  <a:srgbClr val="211D1E"/>
                </a:solidFill>
              </a:rPr>
              <a:t>charge money for the fun run. More people will come if it's free. </a:t>
            </a:r>
          </a:p>
          <a:p>
            <a:r>
              <a:rPr lang="en-US" sz="4000" dirty="0">
                <a:solidFill>
                  <a:srgbClr val="211D1E"/>
                </a:solidFill>
              </a:rPr>
              <a:t>3. </a:t>
            </a:r>
            <a:r>
              <a:rPr lang="en-US" sz="4000" i="1" dirty="0">
                <a:solidFill>
                  <a:srgbClr val="211D1E"/>
                </a:solidFill>
              </a:rPr>
              <a:t>Let's/Let's not </a:t>
            </a:r>
            <a:r>
              <a:rPr lang="en-US" sz="4000" dirty="0">
                <a:solidFill>
                  <a:srgbClr val="211D1E"/>
                </a:solidFill>
              </a:rPr>
              <a:t>have the craft fair at the school gym. It's too small to fit a lot of people. </a:t>
            </a:r>
          </a:p>
        </p:txBody>
      </p:sp>
      <p:sp>
        <p:nvSpPr>
          <p:cNvPr id="3" name="Rectangle 2"/>
          <p:cNvSpPr/>
          <p:nvPr/>
        </p:nvSpPr>
        <p:spPr>
          <a:xfrm>
            <a:off x="445586" y="521294"/>
            <a:ext cx="11270697" cy="8716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smtClean="0">
                <a:solidFill>
                  <a:srgbClr val="0070C0"/>
                </a:solidFill>
              </a:rPr>
              <a:t>Work in pairs, circle the correct words and explain why.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45586" y="2145323"/>
            <a:ext cx="1189783" cy="66821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341185" y="2790092"/>
            <a:ext cx="2110046" cy="66821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981309" y="3952138"/>
            <a:ext cx="2110046" cy="66821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151792" y="2074984"/>
            <a:ext cx="10084777" cy="879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0809" y="3950676"/>
            <a:ext cx="6855068" cy="146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50986" y="5193321"/>
            <a:ext cx="6855068" cy="146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04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4785" y="1505397"/>
            <a:ext cx="115443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211D1E"/>
                </a:solidFill>
              </a:rPr>
              <a:t>4</a:t>
            </a:r>
            <a:r>
              <a:rPr lang="en-US" sz="4000" dirty="0">
                <a:solidFill>
                  <a:srgbClr val="211D1E"/>
                </a:solidFill>
              </a:rPr>
              <a:t>. My teacher said we </a:t>
            </a:r>
            <a:r>
              <a:rPr lang="en-US" sz="4000" i="1" dirty="0">
                <a:solidFill>
                  <a:srgbClr val="211D1E"/>
                </a:solidFill>
              </a:rPr>
              <a:t>should/shouldn't </a:t>
            </a:r>
            <a:r>
              <a:rPr lang="en-US" sz="4000" dirty="0">
                <a:solidFill>
                  <a:srgbClr val="211D1E"/>
                </a:solidFill>
              </a:rPr>
              <a:t>ask our parents to donate old clothes because we don't need them. </a:t>
            </a:r>
          </a:p>
          <a:p>
            <a:r>
              <a:rPr lang="en-US" sz="4000" dirty="0">
                <a:solidFill>
                  <a:srgbClr val="211D1E"/>
                </a:solidFill>
              </a:rPr>
              <a:t>5. The weather report said it will rain this weekend. We </a:t>
            </a:r>
            <a:r>
              <a:rPr lang="en-US" sz="4000" i="1" dirty="0">
                <a:solidFill>
                  <a:srgbClr val="211D1E"/>
                </a:solidFill>
              </a:rPr>
              <a:t>should/shouldn't </a:t>
            </a:r>
            <a:r>
              <a:rPr lang="en-US" sz="4000" dirty="0">
                <a:solidFill>
                  <a:srgbClr val="211D1E"/>
                </a:solidFill>
              </a:rPr>
              <a:t>have the event outside. </a:t>
            </a:r>
          </a:p>
          <a:p>
            <a:r>
              <a:rPr lang="en-US" sz="4000" dirty="0">
                <a:solidFill>
                  <a:srgbClr val="211D1E"/>
                </a:solidFill>
              </a:rPr>
              <a:t>6. I'm not very good at designing posters. </a:t>
            </a:r>
            <a:r>
              <a:rPr lang="en-US" sz="4000" i="1" dirty="0">
                <a:solidFill>
                  <a:srgbClr val="211D1E"/>
                </a:solidFill>
              </a:rPr>
              <a:t>Let's/Let's not </a:t>
            </a:r>
            <a:r>
              <a:rPr lang="en-US" sz="4000" dirty="0">
                <a:solidFill>
                  <a:srgbClr val="211D1E"/>
                </a:solidFill>
              </a:rPr>
              <a:t>ask your sister to help because she's an artist. 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445586" y="521294"/>
            <a:ext cx="11270697" cy="8716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smtClean="0">
                <a:solidFill>
                  <a:srgbClr val="0070C0"/>
                </a:solidFill>
              </a:rPr>
              <a:t>Work in pairs, circle the correct words and explain why.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5081953" y="1505397"/>
            <a:ext cx="1600201" cy="66821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807672" y="4007826"/>
            <a:ext cx="2133605" cy="66821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994531" y="4585635"/>
            <a:ext cx="1269021" cy="66821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8475785" y="2760785"/>
            <a:ext cx="2998177" cy="2637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6080934" y="3932883"/>
            <a:ext cx="4953412" cy="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8176846" y="4533245"/>
            <a:ext cx="1525466" cy="1318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365738" y="5767754"/>
            <a:ext cx="9246577" cy="4770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1066800" y="5150500"/>
            <a:ext cx="7804638" cy="2377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74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739" y="418821"/>
            <a:ext cx="9779176" cy="60683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95230" y="2307364"/>
            <a:ext cx="239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09772" y="2864703"/>
            <a:ext cx="32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9990" y="3931066"/>
            <a:ext cx="30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9682" y="4175053"/>
            <a:ext cx="264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5230" y="4770415"/>
            <a:ext cx="324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5230" y="5300737"/>
            <a:ext cx="252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4358355" y="2401368"/>
            <a:ext cx="1700613" cy="854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102123" y="2939753"/>
            <a:ext cx="717847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366617" y="4050707"/>
            <a:ext cx="174334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819970" y="4836919"/>
            <a:ext cx="2469735" cy="1016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102123" y="5359590"/>
            <a:ext cx="982767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135880" y="477041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977925" y="5359590"/>
            <a:ext cx="138869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0272045" y="4300398"/>
            <a:ext cx="73493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9896030" y="5199568"/>
            <a:ext cx="1538243" cy="48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8887626" y="5458769"/>
            <a:ext cx="263210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8981630" y="1734796"/>
            <a:ext cx="1956987" cy="854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0724972" y="2563738"/>
            <a:ext cx="34183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8981630" y="2785929"/>
            <a:ext cx="350377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10203678" y="4460905"/>
            <a:ext cx="0" cy="83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0451507" y="4648912"/>
            <a:ext cx="1076770" cy="854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9960123" y="4865129"/>
            <a:ext cx="935765" cy="25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10665151" y="3707013"/>
            <a:ext cx="709301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981630" y="3973795"/>
            <a:ext cx="209799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02223" y="624253"/>
            <a:ext cx="1573823" cy="7033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Extra Practice </a:t>
            </a:r>
          </a:p>
          <a:p>
            <a:pPr algn="ctr"/>
            <a:r>
              <a:rPr lang="en-US" b="1" dirty="0" smtClean="0"/>
              <a:t>WB p. 21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4393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9144" y="304447"/>
            <a:ext cx="11420133" cy="5469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i="1" dirty="0" smtClean="0">
                <a:solidFill>
                  <a:schemeClr val="accent1"/>
                </a:solidFill>
              </a:rPr>
              <a:t>Work in pairs. Discuss how to do this exercise.</a:t>
            </a:r>
            <a:endParaRPr lang="en-US" sz="2800" i="1" dirty="0">
              <a:solidFill>
                <a:schemeClr val="accen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946" y="884186"/>
            <a:ext cx="8952744" cy="55546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54699" y="2662051"/>
            <a:ext cx="7670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How about we have a fashion show?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63491" y="3459313"/>
            <a:ext cx="6661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Do we need volunteers?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6153" y="4274180"/>
            <a:ext cx="7540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Yes, we need people to </a:t>
            </a:r>
            <a:r>
              <a:rPr lang="en-US" sz="2800" dirty="0">
                <a:solidFill>
                  <a:srgbClr val="FF0000"/>
                </a:solidFill>
              </a:rPr>
              <a:t>d</a:t>
            </a:r>
            <a:r>
              <a:rPr lang="en-US" sz="2800" dirty="0" smtClean="0">
                <a:solidFill>
                  <a:srgbClr val="FF0000"/>
                </a:solidFill>
              </a:rPr>
              <a:t>esign and </a:t>
            </a:r>
            <a:r>
              <a:rPr lang="en-US" sz="2800" dirty="0">
                <a:solidFill>
                  <a:srgbClr val="FF0000"/>
                </a:solidFill>
              </a:rPr>
              <a:t>m</a:t>
            </a:r>
            <a:r>
              <a:rPr lang="en-US" sz="2800" dirty="0" smtClean="0">
                <a:solidFill>
                  <a:srgbClr val="FF0000"/>
                </a:solidFill>
              </a:rPr>
              <a:t>ake clothes.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6190" y="5141784"/>
            <a:ext cx="654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What should we call our fashion show?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4699" y="5956636"/>
            <a:ext cx="6889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What about calling it “Be Creative and Help”?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2223" y="1239715"/>
            <a:ext cx="1573823" cy="7033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Extra Practice </a:t>
            </a:r>
          </a:p>
          <a:p>
            <a:pPr algn="ctr"/>
            <a:r>
              <a:rPr lang="en-US" b="1" dirty="0" smtClean="0"/>
              <a:t>WB p. 21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6089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283" y="346363"/>
            <a:ext cx="9144000" cy="609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464669" y="552140"/>
            <a:ext cx="472733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79646">
                    <a:lumMod val="75000"/>
                  </a:srgbClr>
                </a:solidFill>
              </a:rPr>
              <a:t>PRODUCTION</a:t>
            </a:r>
            <a:endParaRPr lang="en-US" sz="5400" b="1" dirty="0">
              <a:solidFill>
                <a:srgbClr val="F7964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24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3769" y="544793"/>
            <a:ext cx="11852031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smtClean="0">
                <a:solidFill>
                  <a:schemeClr val="accent1"/>
                </a:solidFill>
              </a:rPr>
              <a:t>Work in pairs, ask and answer about charity events you should organize to help poor students at your school.</a:t>
            </a:r>
            <a:endParaRPr lang="en-US" sz="3200" i="1" dirty="0">
              <a:solidFill>
                <a:schemeClr val="accent1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1110953" y="4288436"/>
            <a:ext cx="5708591" cy="1179319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smtClean="0">
                <a:solidFill>
                  <a:schemeClr val="accent1"/>
                </a:solidFill>
              </a:rPr>
              <a:t>I think we should have a fun run. </a:t>
            </a:r>
            <a:endParaRPr lang="en-US" sz="2800" i="1" dirty="0">
              <a:solidFill>
                <a:schemeClr val="accent1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7537391" y="4305525"/>
            <a:ext cx="3888336" cy="1155238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chemeClr val="accent1"/>
                </a:solidFill>
              </a:rPr>
              <a:t>How about “Run for Friends”?</a:t>
            </a:r>
            <a:endParaRPr lang="en-US" sz="2400" i="1" dirty="0">
              <a:solidFill>
                <a:schemeClr val="accen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23" y="1578430"/>
            <a:ext cx="7822985" cy="13691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455" y="2994699"/>
            <a:ext cx="3778308" cy="102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97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79646">
                    <a:lumMod val="75000"/>
                  </a:srgbClr>
                </a:solidFill>
              </a:rPr>
              <a:t>CONSOLIDATION</a:t>
            </a:r>
            <a:endParaRPr lang="en-US" sz="5400" b="1" dirty="0">
              <a:solidFill>
                <a:srgbClr val="F7964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4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43703" y="642336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248480" y="3717235"/>
            <a:ext cx="1804809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 smtClean="0"/>
              <a:t>Click here to play the games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1026" y="1907927"/>
            <a:ext cx="8743957" cy="387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Lesson </a:t>
            </a:r>
            <a:r>
              <a:rPr lang="en-US" dirty="0" smtClean="0">
                <a:solidFill>
                  <a:prstClr val="white"/>
                </a:solidFill>
              </a:rPr>
              <a:t>1.1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white"/>
                </a:solidFill>
              </a:rPr>
              <a:t>LESSSON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424103" y="4844354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Consolidation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375" y="2876505"/>
            <a:ext cx="3810330" cy="8657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4454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76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433" y="1058835"/>
            <a:ext cx="9927771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Write five suggestions on how to help poor students at your school, using the structures you learned today. (about 50 words)  </a:t>
            </a:r>
          </a:p>
        </p:txBody>
      </p:sp>
    </p:spTree>
    <p:extLst>
      <p:ext uri="{BB962C8B-B14F-4D97-AF65-F5344CB8AC3E}">
        <p14:creationId xmlns:p14="http://schemas.microsoft.com/office/powerpoint/2010/main" val="197349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79646">
                    <a:lumMod val="75000"/>
                  </a:srgbClr>
                </a:solidFill>
              </a:rPr>
              <a:t>WRAP-UP</a:t>
            </a:r>
            <a:endParaRPr lang="en-US" sz="5400" b="1" dirty="0">
              <a:solidFill>
                <a:srgbClr val="F7964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Today’s lesson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111" y="1930662"/>
            <a:ext cx="10126766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FF0000"/>
                </a:solidFill>
              </a:rPr>
              <a:t>Grammar</a:t>
            </a:r>
          </a:p>
          <a:p>
            <a:r>
              <a:rPr lang="en-US" sz="3600" i="1" dirty="0" smtClean="0">
                <a:solidFill>
                  <a:srgbClr val="0070C0"/>
                </a:solidFill>
              </a:rPr>
              <a:t>I think we </a:t>
            </a:r>
            <a:r>
              <a:rPr lang="en-US" sz="3600" b="1" i="1" dirty="0" smtClean="0">
                <a:solidFill>
                  <a:srgbClr val="0070C0"/>
                </a:solidFill>
              </a:rPr>
              <a:t>should</a:t>
            </a:r>
            <a:r>
              <a:rPr lang="en-US" sz="3600" i="1" dirty="0" smtClean="0">
                <a:solidFill>
                  <a:srgbClr val="0070C0"/>
                </a:solidFill>
              </a:rPr>
              <a:t> + bare infinitive.</a:t>
            </a:r>
          </a:p>
          <a:p>
            <a:r>
              <a:rPr lang="en-US" sz="3600" b="1" i="1" dirty="0" smtClean="0">
                <a:solidFill>
                  <a:srgbClr val="0070C0"/>
                </a:solidFill>
              </a:rPr>
              <a:t>Let’s</a:t>
            </a:r>
            <a:r>
              <a:rPr lang="en-US" sz="3600" i="1" dirty="0" smtClean="0">
                <a:solidFill>
                  <a:srgbClr val="0070C0"/>
                </a:solidFill>
              </a:rPr>
              <a:t> + bare infinitive.</a:t>
            </a:r>
          </a:p>
          <a:p>
            <a:r>
              <a:rPr lang="en-US" sz="3600" b="1" i="1" dirty="0" smtClean="0">
                <a:solidFill>
                  <a:srgbClr val="0070C0"/>
                </a:solidFill>
              </a:rPr>
              <a:t>How about </a:t>
            </a:r>
            <a:r>
              <a:rPr lang="en-US" sz="3600" i="1" dirty="0" smtClean="0">
                <a:solidFill>
                  <a:srgbClr val="0070C0"/>
                </a:solidFill>
              </a:rPr>
              <a:t>+ V-</a:t>
            </a:r>
            <a:r>
              <a:rPr lang="en-US" sz="3600" i="1" dirty="0" err="1" smtClean="0">
                <a:solidFill>
                  <a:srgbClr val="0070C0"/>
                </a:solidFill>
              </a:rPr>
              <a:t>ing</a:t>
            </a:r>
            <a:r>
              <a:rPr lang="en-US" sz="3600" i="1" dirty="0" smtClean="0">
                <a:solidFill>
                  <a:srgbClr val="0070C0"/>
                </a:solidFill>
              </a:rPr>
              <a:t>?</a:t>
            </a:r>
          </a:p>
          <a:p>
            <a:r>
              <a:rPr lang="en-US" sz="3600" b="1" i="1" dirty="0" smtClean="0">
                <a:solidFill>
                  <a:srgbClr val="0070C0"/>
                </a:solidFill>
              </a:rPr>
              <a:t>How about </a:t>
            </a:r>
            <a:r>
              <a:rPr lang="en-US" sz="3600" i="1" dirty="0" smtClean="0">
                <a:solidFill>
                  <a:srgbClr val="0070C0"/>
                </a:solidFill>
              </a:rPr>
              <a:t>+ should + V (simple present)?</a:t>
            </a:r>
          </a:p>
          <a:p>
            <a:r>
              <a:rPr lang="en-US" sz="3600" b="1" i="1" dirty="0" smtClean="0">
                <a:solidFill>
                  <a:srgbClr val="0070C0"/>
                </a:solidFill>
              </a:rPr>
              <a:t>Let’s not </a:t>
            </a:r>
            <a:r>
              <a:rPr lang="en-US" sz="3600" i="1" dirty="0" smtClean="0">
                <a:solidFill>
                  <a:srgbClr val="0070C0"/>
                </a:solidFill>
              </a:rPr>
              <a:t>+ bare infinitive (for negative suggestions)</a:t>
            </a:r>
          </a:p>
          <a:p>
            <a:endParaRPr lang="en-US" sz="3600" i="1" dirty="0" smtClean="0">
              <a:solidFill>
                <a:srgbClr val="FF0000"/>
              </a:solidFill>
            </a:endParaRPr>
          </a:p>
          <a:p>
            <a:endParaRPr lang="en-US" sz="3600" i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5190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Homework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14451" y="1650187"/>
            <a:ext cx="10725150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Review the grammar point </a:t>
            </a:r>
            <a:r>
              <a:rPr lang="en-US" sz="3600" i="1" dirty="0">
                <a:solidFill>
                  <a:srgbClr val="0070C0"/>
                </a:solidFill>
              </a:rPr>
              <a:t>and make sentences </a:t>
            </a:r>
            <a:r>
              <a:rPr lang="en-US" sz="3600" i="1" dirty="0" smtClean="0">
                <a:solidFill>
                  <a:srgbClr val="0070C0"/>
                </a:solidFill>
              </a:rPr>
              <a:t>using it.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</a:t>
            </a:r>
            <a:r>
              <a:rPr lang="en-US" sz="3600" i="1" dirty="0" smtClean="0">
                <a:solidFill>
                  <a:srgbClr val="0070C0"/>
                </a:solidFill>
              </a:rPr>
              <a:t>the exercises </a:t>
            </a:r>
            <a:r>
              <a:rPr lang="en-US" sz="3600" i="1" dirty="0">
                <a:solidFill>
                  <a:srgbClr val="0070C0"/>
                </a:solidFill>
              </a:rPr>
              <a:t>on page </a:t>
            </a:r>
            <a:r>
              <a:rPr lang="en-US" sz="3600" i="1" dirty="0" smtClean="0">
                <a:solidFill>
                  <a:srgbClr val="0070C0"/>
                </a:solidFill>
              </a:rPr>
              <a:t>21 WB.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Complete the grammar notes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(</a:t>
            </a:r>
            <a:r>
              <a:rPr lang="en-US" sz="3600" i="1" smtClean="0">
                <a:solidFill>
                  <a:srgbClr val="0070C0"/>
                </a:solidFill>
              </a:rPr>
              <a:t>page </a:t>
            </a:r>
            <a:r>
              <a:rPr lang="en-US" sz="3600" i="1" smtClean="0">
                <a:solidFill>
                  <a:srgbClr val="0070C0"/>
                </a:solidFill>
              </a:rPr>
              <a:t>23).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</a:t>
            </a:r>
            <a:r>
              <a:rPr lang="en-US" sz="3600" i="1" dirty="0" smtClean="0">
                <a:solidFill>
                  <a:srgbClr val="0070C0"/>
                </a:solidFill>
              </a:rPr>
              <a:t>30 </a:t>
            </a:r>
            <a:r>
              <a:rPr lang="en-US" sz="3600" i="1" dirty="0">
                <a:solidFill>
                  <a:srgbClr val="0070C0"/>
                </a:solidFill>
              </a:rPr>
              <a:t>SB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</a:t>
            </a:r>
            <a:r>
              <a:rPr lang="en-US" sz="3600" i="1" dirty="0" smtClean="0">
                <a:solidFill>
                  <a:srgbClr val="0070C0"/>
                </a:solidFill>
              </a:rPr>
              <a:t>the consolidation </a:t>
            </a:r>
            <a:r>
              <a:rPr lang="en-US" sz="3600" i="1" dirty="0" smtClean="0">
                <a:solidFill>
                  <a:srgbClr val="0070C0"/>
                </a:solidFill>
              </a:rPr>
              <a:t>games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</a:t>
            </a:r>
            <a:r>
              <a:rPr lang="en-US" sz="3600" b="1" i="1" dirty="0" smtClean="0">
                <a:solidFill>
                  <a:srgbClr val="0070C0"/>
                </a:solidFill>
              </a:rPr>
              <a:t>World DHA App </a:t>
            </a:r>
            <a:r>
              <a:rPr lang="en-US" sz="3600" i="1" dirty="0" smtClean="0">
                <a:solidFill>
                  <a:srgbClr val="0070C0"/>
                </a:solidFill>
              </a:rPr>
              <a:t>on </a:t>
            </a:r>
            <a:r>
              <a:rPr lang="en-US" sz="3600" b="1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6428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0111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</a:t>
            </a:r>
            <a:r>
              <a:rPr lang="en-US" sz="3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to</a:t>
            </a: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70C0"/>
                </a:solidFill>
              </a:rPr>
              <a:t>make suggestions, using </a:t>
            </a:r>
            <a:r>
              <a:rPr lang="en-US" sz="3600" b="1" i="1" dirty="0" smtClean="0">
                <a:solidFill>
                  <a:srgbClr val="0070C0"/>
                </a:solidFill>
              </a:rPr>
              <a:t>should, Let’s, How about</a:t>
            </a:r>
            <a:r>
              <a:rPr lang="en-US" sz="3600" dirty="0" smtClean="0">
                <a:solidFill>
                  <a:srgbClr val="0070C0"/>
                </a:solidFill>
              </a:rPr>
              <a:t>. </a:t>
            </a:r>
            <a:endParaRPr lang="en-US" sz="3600" dirty="0">
              <a:solidFill>
                <a:srgbClr val="0070C0"/>
              </a:solidFill>
            </a:endParaRPr>
          </a:p>
          <a:p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64640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128588" y="552140"/>
            <a:ext cx="502307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79646">
                    <a:lumMod val="75000"/>
                  </a:srgbClr>
                </a:solidFill>
              </a:rPr>
              <a:t>WARM-UP</a:t>
            </a:r>
            <a:endParaRPr lang="en-US" sz="5400" b="1" dirty="0">
              <a:solidFill>
                <a:srgbClr val="F7964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88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4042" y="50730"/>
            <a:ext cx="9708022" cy="127619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solidFill>
                  <a:schemeClr val="accent1"/>
                </a:solidFill>
              </a:rPr>
              <a:t>Look at the pictures and name the activities:</a:t>
            </a:r>
          </a:p>
          <a:p>
            <a:pPr algn="just"/>
            <a:r>
              <a:rPr lang="en-US" sz="2400" i="1" dirty="0">
                <a:solidFill>
                  <a:schemeClr val="accent1"/>
                </a:solidFill>
              </a:rPr>
              <a:t>b</a:t>
            </a:r>
            <a:r>
              <a:rPr lang="en-US" sz="2400" i="1" dirty="0" smtClean="0">
                <a:solidFill>
                  <a:schemeClr val="accent1"/>
                </a:solidFill>
              </a:rPr>
              <a:t>aking cookies, having a craft fair, washing cars, organizing an art show, designing posters, donating old clothes.  </a:t>
            </a:r>
            <a:endParaRPr lang="en-US" sz="2400" i="1" dirty="0">
              <a:solidFill>
                <a:schemeClr val="accen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300" y="1377653"/>
            <a:ext cx="3116124" cy="2237217"/>
          </a:xfrm>
          <a:prstGeom prst="rect">
            <a:avLst/>
          </a:prstGeom>
        </p:spPr>
      </p:pic>
      <p:pic>
        <p:nvPicPr>
          <p:cNvPr id="1026" name="Picture 2" descr="Happy Woman Baking Cookies in Oven Stock Image - Image of cooker, home:  21883859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064" y="1377653"/>
            <a:ext cx="3172400" cy="211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61064" y="3495230"/>
            <a:ext cx="3172400" cy="3418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218838597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1779" y="1377654"/>
            <a:ext cx="2967211" cy="223721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111779" y="3614870"/>
            <a:ext cx="2937933" cy="2905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1461521012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818" y="4101980"/>
            <a:ext cx="3118606" cy="2238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1063" y="4025068"/>
            <a:ext cx="3225733" cy="23159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4673" y="4006889"/>
            <a:ext cx="3034317" cy="23340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63986" y="3468854"/>
            <a:ext cx="3056969" cy="3418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washing cars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61063" y="3495230"/>
            <a:ext cx="3172401" cy="3418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baking cookies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11779" y="3507506"/>
            <a:ext cx="2937933" cy="3979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designing posters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8818" y="6187155"/>
            <a:ext cx="3118606" cy="2552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donating old clothes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61063" y="6132469"/>
            <a:ext cx="3238698" cy="3099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having a craft fair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012870" y="6132468"/>
            <a:ext cx="3066120" cy="3065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organizing an art show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49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162086" y="4262109"/>
            <a:ext cx="7682669" cy="1787236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I think we should + …</a:t>
            </a:r>
          </a:p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Let’s + …</a:t>
            </a:r>
          </a:p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How about </a:t>
            </a:r>
            <a:r>
              <a:rPr lang="en-US" sz="3600" b="1" smtClean="0">
                <a:solidFill>
                  <a:srgbClr val="0070C0"/>
                </a:solidFill>
              </a:rPr>
              <a:t>+ …?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128588" y="552140"/>
            <a:ext cx="502307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79646">
                    <a:lumMod val="75000"/>
                  </a:srgbClr>
                </a:solidFill>
              </a:rPr>
              <a:t>PRESENTATION</a:t>
            </a:r>
            <a:endParaRPr lang="en-US" sz="5400" b="1" dirty="0">
              <a:solidFill>
                <a:srgbClr val="F7964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42256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462" y="423016"/>
            <a:ext cx="11945130" cy="116650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i="1" dirty="0" smtClean="0">
                <a:solidFill>
                  <a:schemeClr val="accent1"/>
                </a:solidFill>
              </a:rPr>
              <a:t>Look at three sentences and complete the structure with the correct verb form.</a:t>
            </a:r>
            <a:endParaRPr lang="en-US" sz="3200" i="1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44426" y="2742940"/>
            <a:ext cx="5759866" cy="21257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i="1" dirty="0" smtClean="0">
                <a:solidFill>
                  <a:schemeClr val="accent1"/>
                </a:solidFill>
              </a:rPr>
              <a:t>I think we </a:t>
            </a:r>
            <a:r>
              <a:rPr lang="en-US" sz="2800" b="1" i="1" dirty="0" smtClean="0">
                <a:solidFill>
                  <a:schemeClr val="accent1"/>
                </a:solidFill>
              </a:rPr>
              <a:t>should</a:t>
            </a:r>
            <a:r>
              <a:rPr lang="en-US" sz="2800" i="1" dirty="0" smtClean="0">
                <a:solidFill>
                  <a:schemeClr val="accent1"/>
                </a:solidFill>
              </a:rPr>
              <a:t> + …</a:t>
            </a:r>
          </a:p>
          <a:p>
            <a:r>
              <a:rPr lang="en-US" sz="2800" b="1" i="1" dirty="0" smtClean="0">
                <a:solidFill>
                  <a:schemeClr val="accent1"/>
                </a:solidFill>
              </a:rPr>
              <a:t>Let’s</a:t>
            </a:r>
            <a:r>
              <a:rPr lang="en-US" sz="2800" i="1" dirty="0" smtClean="0">
                <a:solidFill>
                  <a:schemeClr val="accent1"/>
                </a:solidFill>
              </a:rPr>
              <a:t> + …</a:t>
            </a:r>
          </a:p>
          <a:p>
            <a:r>
              <a:rPr lang="en-US" sz="2800" b="1" i="1" dirty="0">
                <a:solidFill>
                  <a:schemeClr val="accent1"/>
                </a:solidFill>
              </a:rPr>
              <a:t>How about </a:t>
            </a:r>
            <a:r>
              <a:rPr lang="en-US" sz="2800" i="1" dirty="0">
                <a:solidFill>
                  <a:schemeClr val="accent1"/>
                </a:solidFill>
              </a:rPr>
              <a:t>+ …              </a:t>
            </a:r>
            <a:r>
              <a:rPr lang="en-US" sz="2800" i="1" dirty="0" smtClean="0">
                <a:solidFill>
                  <a:schemeClr val="accent1"/>
                </a:solidFill>
              </a:rPr>
              <a:t>?</a:t>
            </a:r>
          </a:p>
          <a:p>
            <a:r>
              <a:rPr lang="en-US" sz="2800" b="1" i="1" dirty="0" smtClean="0">
                <a:solidFill>
                  <a:schemeClr val="accent1"/>
                </a:solidFill>
              </a:rPr>
              <a:t>How about </a:t>
            </a:r>
            <a:r>
              <a:rPr lang="en-US" sz="2800" i="1" dirty="0" smtClean="0">
                <a:solidFill>
                  <a:schemeClr val="accent1"/>
                </a:solidFill>
              </a:rPr>
              <a:t>+                                          ?</a:t>
            </a:r>
            <a:endParaRPr lang="en-US" sz="2800" i="1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024359" y="2920398"/>
            <a:ext cx="2213362" cy="4187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en-US" sz="2800" dirty="0" smtClean="0">
                <a:solidFill>
                  <a:srgbClr val="FF0000"/>
                </a:solidFill>
              </a:rPr>
              <a:t>are infinitive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81017" y="3369052"/>
            <a:ext cx="2241052" cy="3589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en-US" sz="2800" dirty="0" smtClean="0">
                <a:solidFill>
                  <a:srgbClr val="FF0000"/>
                </a:solidFill>
              </a:rPr>
              <a:t>are infinitive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86871" y="3805821"/>
            <a:ext cx="1335198" cy="398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V-</a:t>
            </a:r>
            <a:r>
              <a:rPr lang="en-US" sz="2800" dirty="0" err="1" smtClean="0">
                <a:solidFill>
                  <a:srgbClr val="FF0000"/>
                </a:solidFill>
              </a:rPr>
              <a:t>ing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04034" y="5129358"/>
            <a:ext cx="3631962" cy="549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Making suggestions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144426" y="5263684"/>
            <a:ext cx="1307507" cy="280417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79462" y="2755753"/>
            <a:ext cx="5768411" cy="21193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 smtClean="0">
              <a:solidFill>
                <a:schemeClr val="accent1"/>
              </a:solidFill>
            </a:endParaRPr>
          </a:p>
          <a:p>
            <a:r>
              <a:rPr lang="en-US" sz="2800" dirty="0" smtClean="0">
                <a:solidFill>
                  <a:schemeClr val="accent1"/>
                </a:solidFill>
              </a:rPr>
              <a:t>I think we </a:t>
            </a:r>
            <a:r>
              <a:rPr lang="en-US" sz="2800" b="1" dirty="0" smtClean="0">
                <a:solidFill>
                  <a:schemeClr val="accent1"/>
                </a:solidFill>
              </a:rPr>
              <a:t>should</a:t>
            </a:r>
            <a:r>
              <a:rPr lang="en-US" sz="2800" dirty="0" smtClean="0">
                <a:solidFill>
                  <a:schemeClr val="accent1"/>
                </a:solidFill>
              </a:rPr>
              <a:t> organize a fun run.</a:t>
            </a:r>
          </a:p>
          <a:p>
            <a:r>
              <a:rPr lang="en-US" sz="2800" b="1" dirty="0" smtClean="0">
                <a:solidFill>
                  <a:schemeClr val="accent1"/>
                </a:solidFill>
              </a:rPr>
              <a:t>Let’s</a:t>
            </a:r>
            <a:r>
              <a:rPr lang="en-US" sz="2800" dirty="0" smtClean="0">
                <a:solidFill>
                  <a:schemeClr val="accent1"/>
                </a:solidFill>
              </a:rPr>
              <a:t> wash cars. </a:t>
            </a:r>
          </a:p>
          <a:p>
            <a:pPr lvl="0"/>
            <a:r>
              <a:rPr lang="en-US" sz="2800" b="1" dirty="0">
                <a:solidFill>
                  <a:srgbClr val="4F81BD"/>
                </a:solidFill>
              </a:rPr>
              <a:t>How about </a:t>
            </a:r>
            <a:r>
              <a:rPr lang="en-US" sz="2800" dirty="0">
                <a:solidFill>
                  <a:srgbClr val="4F81BD"/>
                </a:solidFill>
              </a:rPr>
              <a:t>selling cakes</a:t>
            </a:r>
            <a:r>
              <a:rPr lang="en-US" sz="2800" dirty="0" smtClean="0">
                <a:solidFill>
                  <a:srgbClr val="4F81BD"/>
                </a:solidFill>
              </a:rPr>
              <a:t>?</a:t>
            </a:r>
          </a:p>
          <a:p>
            <a:pPr lvl="0"/>
            <a:r>
              <a:rPr lang="en-US" sz="2800" b="1" dirty="0" smtClean="0">
                <a:solidFill>
                  <a:srgbClr val="4F81BD"/>
                </a:solidFill>
              </a:rPr>
              <a:t>How about </a:t>
            </a:r>
            <a:r>
              <a:rPr lang="en-US" sz="2800" dirty="0" smtClean="0">
                <a:solidFill>
                  <a:srgbClr val="4F81BD"/>
                </a:solidFill>
              </a:rPr>
              <a:t>we sell cakes?</a:t>
            </a:r>
            <a:endParaRPr lang="en-US" sz="2800" dirty="0">
              <a:solidFill>
                <a:srgbClr val="4F81BD"/>
              </a:solidFill>
            </a:endParaRPr>
          </a:p>
          <a:p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86871" y="4287595"/>
            <a:ext cx="3302949" cy="3760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800" i="1" dirty="0">
                <a:solidFill>
                  <a:srgbClr val="FF0000"/>
                </a:solidFill>
              </a:rPr>
              <a:t>S + V (simple present)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748457" y="3369052"/>
            <a:ext cx="98473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77656" y="3772178"/>
            <a:ext cx="64183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013438" y="4204800"/>
            <a:ext cx="712177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2062782" y="4663609"/>
            <a:ext cx="356088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2507368" y="4654818"/>
            <a:ext cx="436494" cy="87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22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6510" y="2140721"/>
            <a:ext cx="4598417" cy="10724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accent1"/>
                </a:solidFill>
              </a:rPr>
              <a:t>Let’s not </a:t>
            </a:r>
            <a:r>
              <a:rPr lang="en-US" sz="4000" dirty="0" smtClean="0">
                <a:solidFill>
                  <a:schemeClr val="accent1"/>
                </a:solidFill>
              </a:rPr>
              <a:t>wash cars.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82952" y="2140722"/>
            <a:ext cx="5922237" cy="10724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accent1"/>
                </a:solidFill>
              </a:rPr>
              <a:t>Let’s not + …</a:t>
            </a:r>
            <a:endParaRPr lang="en-US" sz="4000" dirty="0">
              <a:solidFill>
                <a:schemeClr val="accent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619" y="3750775"/>
            <a:ext cx="1408166" cy="3263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82952" y="3461047"/>
            <a:ext cx="5922237" cy="9058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Negative suggestions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33047" y="2221907"/>
            <a:ext cx="3196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Bare infinitive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00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743" y="373967"/>
            <a:ext cx="11442817" cy="6078997"/>
          </a:xfrm>
          <a:prstGeom prst="rect">
            <a:avLst/>
          </a:prstGeom>
        </p:spPr>
      </p:pic>
      <p:pic>
        <p:nvPicPr>
          <p:cNvPr id="4" name="CD1-TRACK 3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17878" y="3827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8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629</Words>
  <Application>Microsoft Office PowerPoint</Application>
  <PresentationFormat>Widescreen</PresentationFormat>
  <Paragraphs>99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Times New Roman</vt:lpstr>
      <vt:lpstr>1_Office Theme</vt:lpstr>
      <vt:lpstr>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Rieu Phan Van</cp:lastModifiedBy>
  <cp:revision>62</cp:revision>
  <dcterms:created xsi:type="dcterms:W3CDTF">2022-05-09T08:01:08Z</dcterms:created>
  <dcterms:modified xsi:type="dcterms:W3CDTF">2022-06-23T15:43:38Z</dcterms:modified>
</cp:coreProperties>
</file>