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7" r:id="rId2"/>
    <p:sldId id="291" r:id="rId3"/>
    <p:sldId id="274" r:id="rId4"/>
    <p:sldId id="256" r:id="rId5"/>
    <p:sldId id="281" r:id="rId6"/>
    <p:sldId id="324" r:id="rId7"/>
    <p:sldId id="316" r:id="rId8"/>
    <p:sldId id="340" r:id="rId9"/>
    <p:sldId id="341" r:id="rId10"/>
    <p:sldId id="296" r:id="rId11"/>
    <p:sldId id="261" r:id="rId12"/>
    <p:sldId id="294" r:id="rId13"/>
    <p:sldId id="337" r:id="rId14"/>
    <p:sldId id="342" r:id="rId15"/>
    <p:sldId id="343" r:id="rId16"/>
    <p:sldId id="331" r:id="rId17"/>
    <p:sldId id="303" r:id="rId18"/>
    <p:sldId id="279" r:id="rId19"/>
    <p:sldId id="306" r:id="rId20"/>
    <p:sldId id="310" r:id="rId21"/>
    <p:sldId id="311" r:id="rId22"/>
    <p:sldId id="312" r:id="rId23"/>
    <p:sldId id="313" r:id="rId24"/>
    <p:sldId id="314" r:id="rId25"/>
    <p:sldId id="315" r:id="rId26"/>
    <p:sldId id="323" r:id="rId27"/>
    <p:sldId id="31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A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7" autoAdjust="0"/>
    <p:restoredTop sz="94660"/>
  </p:normalViewPr>
  <p:slideViewPr>
    <p:cSldViewPr>
      <p:cViewPr varScale="1">
        <p:scale>
          <a:sx n="38" d="100"/>
          <a:sy n="38" d="100"/>
        </p:scale>
        <p:origin x="1596" y="54"/>
      </p:cViewPr>
      <p:guideLst>
        <p:guide orient="horz" pos="206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DEA9E-A5FA-4C8E-A11C-ED41775712DE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940CE-AE2A-4AA6-9716-E9E2072271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18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31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13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2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940CE-AE2A-4AA6-9716-E9E2072271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36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36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7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51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7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7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1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9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6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3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4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3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3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0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04F75-FCF3-49F5-9807-3B1EBE543CD1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05F9-92C4-45F1-B91E-67F5FAC52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5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16.png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png"/><Relationship Id="rId3" Type="http://schemas.openxmlformats.org/officeDocument/2006/relationships/audio" Target="../media/audio1.wav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GI&#193;O%20&#193;N%208,9-2018-LIEN1\CHUYEN%20DE%20CUM-7\25%20-%20Track%2025.mp3" TargetMode="Externa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" Type="http://schemas.openxmlformats.org/officeDocument/2006/relationships/audio" Target="../media/media1.mp3"/><Relationship Id="rId16" Type="http://schemas.openxmlformats.org/officeDocument/2006/relationships/image" Target="../media/image13.jpeg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19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0"/>
            <a:ext cx="9319591" cy="7391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279" y="2924944"/>
            <a:ext cx="668582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3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-32273"/>
            <a:ext cx="7315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UNIT 4:  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 AND ARTS</a:t>
            </a:r>
          </a:p>
          <a:p>
            <a:pPr>
              <a:defRPr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LESSON 1: 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GETTING STARTED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2290" y="1460212"/>
            <a:ext cx="3677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  </a:t>
            </a:r>
            <a:r>
              <a:rPr lang="en-US" altLang="vi-VN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endParaRPr lang="vi-VN" altLang="vi-VN" sz="32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66906" y="2227417"/>
            <a:ext cx="33301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classical (a)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vi-VN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10980" y="2228208"/>
            <a:ext cx="36842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endParaRPr lang="vi-VN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66906" y="2989340"/>
            <a:ext cx="31149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art gallery (n) :</a:t>
            </a:r>
            <a:endParaRPr lang="vi-VN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20083" y="2980180"/>
            <a:ext cx="297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ãm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vi-VN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-85346" y="3758625"/>
            <a:ext cx="3526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Spare time (n):</a:t>
            </a:r>
            <a:endParaRPr lang="vi-VN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015578" y="3739851"/>
            <a:ext cx="32279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rảnh</a:t>
            </a:r>
            <a:endParaRPr lang="vi-VN" alt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67435" y="4458494"/>
            <a:ext cx="3083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landscape (n)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4065" y="4444425"/>
            <a:ext cx="2784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5890" y="2266136"/>
            <a:ext cx="97971" cy="907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17218" y="3048590"/>
            <a:ext cx="97971" cy="907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06631" y="3810000"/>
            <a:ext cx="97971" cy="907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68829" y="4557486"/>
            <a:ext cx="97971" cy="907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-40637" y="5206425"/>
            <a:ext cx="5004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musical instruments(n) :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743992" y="5243286"/>
            <a:ext cx="97971" cy="907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64029" y="5243286"/>
            <a:ext cx="97971" cy="907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411084" y="520642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586" y="1135715"/>
            <a:ext cx="3529694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/>
      <p:bldP spid="8" grpId="0"/>
      <p:bldP spid="9" grpId="0"/>
      <p:bldP spid="10" grpId="0"/>
      <p:bldP spid="12" grpId="0"/>
      <p:bldP spid="13" grpId="0"/>
      <p:bldP spid="15" grpId="0"/>
      <p:bldP spid="16" grpId="0"/>
      <p:bldP spid="18" grpId="0" animBg="1"/>
      <p:bldP spid="19" grpId="0" animBg="1"/>
      <p:bldP spid="20" grpId="0" animBg="1"/>
      <p:bldP spid="21" grpId="0" animBg="1"/>
      <p:bldP spid="2" grpId="0"/>
      <p:bldP spid="22" grpId="0" animBg="1"/>
      <p:bldP spid="23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914937" y="883342"/>
            <a:ext cx="4099708" cy="59182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0375" y="883342"/>
            <a:ext cx="4133835" cy="58934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20102" y="339011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tuyệt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vời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0159" y="2331745"/>
            <a:ext cx="480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nhiếp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ảnh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1959" y="5323044"/>
            <a:ext cx="451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E.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nhạc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cụ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6703" y="1435569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225210" y="1912533"/>
            <a:ext cx="1688699" cy="7336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737653" y="2901168"/>
            <a:ext cx="2176256" cy="7825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872539" y="4698680"/>
            <a:ext cx="2041370" cy="772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99293" y="5704068"/>
            <a:ext cx="714616" cy="109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68222" y="43575"/>
            <a:ext cx="74279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vi-VN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vocabulary: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Matching</a:t>
            </a:r>
            <a:endParaRPr lang="vi-VN" alt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0102" y="4386419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lãm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57799" y="759570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0710" y="1428633"/>
            <a:ext cx="37435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photography (n)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21" y="2389338"/>
            <a:ext cx="4410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fantastic (a)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25" y="3351909"/>
            <a:ext cx="271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portrait(n)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91" y="4311077"/>
            <a:ext cx="4097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art gallery (n)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53318" y="5300061"/>
            <a:ext cx="4352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5.musical instruments(n)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3946" y="828982"/>
            <a:ext cx="819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01959" y="6125542"/>
            <a:ext cx="3183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2332617" y="1864904"/>
            <a:ext cx="2581292" cy="18386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57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IN_20150812_065957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69" y="120554"/>
            <a:ext cx="9116731" cy="6788763"/>
          </a:xfrm>
          <a:solidFill>
            <a:schemeClr val="accent2">
              <a:lumMod val="20000"/>
              <a:lumOff val="80000"/>
            </a:schemeClr>
          </a:solidFill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-3886200" y="44650"/>
            <a:ext cx="11582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UNIT 4:  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 AND ARTS</a:t>
            </a:r>
          </a:p>
          <a:p>
            <a:pPr>
              <a:defRPr/>
            </a:pP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1: 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GETTING STARTED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47178" y="6237914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94978" y="6324542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Duong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7400" y="3200400"/>
            <a:ext cx="2667000" cy="609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85559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0672" y="563831"/>
            <a:ext cx="6211770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PRESENTATION: LISTEN AND READ.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C20020-642B-4EDF-BE02-FE9C4B9F36F5}"/>
              </a:ext>
            </a:extLst>
          </p:cNvPr>
          <p:cNvSpPr txBox="1"/>
          <p:nvPr/>
        </p:nvSpPr>
        <p:spPr>
          <a:xfrm>
            <a:off x="173914" y="1475434"/>
            <a:ext cx="728216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Hi Nick. What are you listening to?</a:t>
            </a:r>
          </a:p>
          <a:p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I’m listening to music. I like classical music, 	and I often play the piano in my spare time.</a:t>
            </a:r>
          </a:p>
          <a:p>
            <a:r>
              <a: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Wow. I can’t play any instruments.</a:t>
            </a:r>
          </a:p>
          <a:p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And what about you? What’s your hobby?</a:t>
            </a:r>
          </a:p>
          <a:p>
            <a:r>
              <a: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I like painting and taking photos.</a:t>
            </a:r>
          </a:p>
          <a:p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Taking photo? I’ve never tried it. Is it fun?</a:t>
            </a:r>
          </a:p>
          <a:p>
            <a:r>
              <a: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Yeah, it is, but not as fun as painting.</a:t>
            </a:r>
          </a:p>
          <a:p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Right. They seem quite different from each other. What do you normally paint?</a:t>
            </a:r>
          </a:p>
          <a:p>
            <a:r>
              <a: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Landscapes and animals, just for pleasure, you know. I sometimes share them with my friends.</a:t>
            </a:r>
          </a:p>
          <a:p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Really? Um, maybe we should go to an art gallery next weekend?</a:t>
            </a:r>
          </a:p>
          <a:p>
            <a:r>
              <a: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Sounds good, but I’d prefer to go to the music festival at my school.</a:t>
            </a:r>
          </a:p>
          <a:p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	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Well … OK. That’s fine.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B23297-4F5D-47DA-80C0-80DD84A681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734" y="1158334"/>
            <a:ext cx="1744844" cy="3399047"/>
          </a:xfrm>
          <a:prstGeom prst="rect">
            <a:avLst/>
          </a:prstGeom>
        </p:spPr>
      </p:pic>
      <p:pic>
        <p:nvPicPr>
          <p:cNvPr id="2" name="0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2388" y="52159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6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48692" y="1839210"/>
            <a:ext cx="7753684" cy="4154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Tick the correct answer.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2148" y="1825478"/>
            <a:ext cx="376955" cy="376955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738" y="1748498"/>
            <a:ext cx="297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4295" y="542797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3" name="Rectangle 2"/>
          <p:cNvSpPr/>
          <p:nvPr/>
        </p:nvSpPr>
        <p:spPr>
          <a:xfrm>
            <a:off x="396458" y="2274545"/>
            <a:ext cx="561570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266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ld"/>
              </a:rPr>
              <a:t>1.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What are Trang and Nick talking about?</a:t>
            </a:r>
            <a:b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</a:br>
            <a:r>
              <a:rPr lang="en-US" sz="2400" b="1" dirty="0">
                <a:solidFill>
                  <a:srgbClr val="00AA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Medium"/>
              </a:rPr>
              <a:t>A.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Playing the piano.</a:t>
            </a:r>
            <a:b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</a:br>
            <a:r>
              <a:rPr lang="en-US" sz="2400" b="1" dirty="0">
                <a:solidFill>
                  <a:srgbClr val="00AA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Medium"/>
              </a:rPr>
              <a:t>B.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Drawing and painting. </a:t>
            </a:r>
            <a:b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</a:br>
            <a:r>
              <a:rPr lang="en-US" sz="2400" b="1" dirty="0">
                <a:solidFill>
                  <a:srgbClr val="00AA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Medium"/>
              </a:rPr>
              <a:t>C.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Music and arts.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2882" y="5069387"/>
            <a:ext cx="670014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Trang: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Hi Nick. What are you listening to?</a:t>
            </a:r>
          </a:p>
          <a:p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Nick: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I’m listening to music. I like classical music, and I often play the piano in my spare time.</a:t>
            </a:r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1194535" y="5069387"/>
            <a:ext cx="39841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97509" y="3851708"/>
            <a:ext cx="372005" cy="3720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074" name="Picture 2" descr="What Good Schools Teach In Art/Music">
            <a:extLst>
              <a:ext uri="{FF2B5EF4-FFF2-40B4-BE49-F238E27FC236}">
                <a16:creationId xmlns:a16="http://schemas.microsoft.com/office/drawing/2014/main" id="{FF78E8C5-7C8F-4F75-9D7B-B2CE47C51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094" y="1851439"/>
            <a:ext cx="3435066" cy="227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61749" y="1361992"/>
            <a:ext cx="7753684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each of the sentences with a suitable word or phrase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12532" y="1554348"/>
            <a:ext cx="376955" cy="376955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122" y="1477368"/>
            <a:ext cx="297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36" y="975463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BA464EEC-70F4-4172-83E0-577C652E284A}"/>
              </a:ext>
            </a:extLst>
          </p:cNvPr>
          <p:cNvGraphicFramePr>
            <a:graphicFrameLocks noGrp="1"/>
          </p:cNvGraphicFramePr>
          <p:nvPr/>
        </p:nvGraphicFramePr>
        <p:xfrm>
          <a:off x="414670" y="2091872"/>
          <a:ext cx="4869914" cy="7086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869914">
                  <a:extLst>
                    <a:ext uri="{9D8B030D-6E8A-4147-A177-3AD203B41FA5}">
                      <a16:colId xmlns:a16="http://schemas.microsoft.com/office/drawing/2014/main" val="1678460411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algn="l"/>
                      <a:r>
                        <a:rPr lang="en-US" sz="2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photos              like              different from     </a:t>
                      </a:r>
                    </a:p>
                    <a:p>
                      <a:pPr algn="l"/>
                      <a:r>
                        <a:rPr lang="en-US" sz="2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art gallery                  musical instruments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848963"/>
                  </a:ext>
                </a:extLst>
              </a:tr>
            </a:tbl>
          </a:graphicData>
        </a:graphic>
      </p:graphicFrame>
      <p:pic>
        <p:nvPicPr>
          <p:cNvPr id="4098" name="Picture 2" descr="THE PRIMARY GRADES ART AND MUSIC – KINDERGARTEN THROUGH THIRD GRADE">
            <a:extLst>
              <a:ext uri="{FF2B5EF4-FFF2-40B4-BE49-F238E27FC236}">
                <a16:creationId xmlns:a16="http://schemas.microsoft.com/office/drawing/2014/main" id="{7EE2892B-65D2-4A63-ADB6-9014987F3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080" y="2024966"/>
            <a:ext cx="2494281" cy="25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7D5984-A99D-4C38-A53B-2D4A558351BD}"/>
              </a:ext>
            </a:extLst>
          </p:cNvPr>
          <p:cNvSpPr txBox="1"/>
          <p:nvPr/>
        </p:nvSpPr>
        <p:spPr>
          <a:xfrm>
            <a:off x="214836" y="2844468"/>
            <a:ext cx="63640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en-U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 wants to go to a(n) _____________ next week.</a:t>
            </a:r>
          </a:p>
          <a:p>
            <a:pPr marL="257175" indent="-257175">
              <a:buAutoNum type="arabicPeriod"/>
            </a:pPr>
            <a:r>
              <a:rPr lang="en-U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You can use your smartphone to take ________.</a:t>
            </a:r>
          </a:p>
          <a:p>
            <a:pPr marL="257175" indent="-257175">
              <a:buAutoNum type="arabicPeriod"/>
            </a:pPr>
            <a:r>
              <a:rPr lang="en-U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This photo is very bright. It is _____________ that dark one.</a:t>
            </a:r>
          </a:p>
          <a:p>
            <a:pPr marL="257175" indent="-257175">
              <a:buAutoNum type="arabicPeriod"/>
            </a:pPr>
            <a:r>
              <a:rPr lang="en-U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Nick and Trang agree that taking photos is not _____________ painting.</a:t>
            </a:r>
          </a:p>
          <a:p>
            <a:pPr marL="257175" indent="-257175">
              <a:buAutoNum type="arabicPeriod"/>
            </a:pPr>
            <a:r>
              <a:rPr lang="en-U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My friend David is very talented. He plays three _______________________.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66416" y="2838184"/>
            <a:ext cx="13177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art gallery</a:t>
            </a:r>
          </a:p>
          <a:p>
            <a:endParaRPr lang="en-GB" sz="2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95152" y="3151971"/>
            <a:ext cx="95949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photos</a:t>
            </a:r>
            <a:endParaRPr lang="en-GB" sz="2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08007" y="3475560"/>
            <a:ext cx="176291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different from</a:t>
            </a:r>
            <a:endParaRPr lang="en-GB" sz="2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0116" y="4460119"/>
            <a:ext cx="57483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like</a:t>
            </a:r>
            <a:endParaRPr lang="en-GB" sz="21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1749" y="5112908"/>
            <a:ext cx="24747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musical instruments</a:t>
            </a:r>
          </a:p>
        </p:txBody>
      </p:sp>
    </p:spTree>
    <p:extLst>
      <p:ext uri="{BB962C8B-B14F-4D97-AF65-F5344CB8AC3E}">
        <p14:creationId xmlns:p14="http://schemas.microsoft.com/office/powerpoint/2010/main" val="116541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84987" y="1364329"/>
            <a:ext cx="8676308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527D1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correct word or phrase under each picture. Then listen and repeat.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08033" y="1414084"/>
            <a:ext cx="376955" cy="376955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622" y="1337104"/>
            <a:ext cx="297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908" y="541975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871938" y="1689158"/>
            <a:ext cx="6868501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camera	                water puppet show	art gallery	</a:t>
            </a:r>
          </a:p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painting                paintbrush	             musical instruments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B8C26B-0CB8-44F5-ABD1-ECF9F7C3BDAF}"/>
              </a:ext>
            </a:extLst>
          </p:cNvPr>
          <p:cNvSpPr txBox="1"/>
          <p:nvPr/>
        </p:nvSpPr>
        <p:spPr>
          <a:xfrm>
            <a:off x="239523" y="3634311"/>
            <a:ext cx="17475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90A789-CE38-4A30-927F-D2AB1AF27DB5}"/>
              </a:ext>
            </a:extLst>
          </p:cNvPr>
          <p:cNvSpPr txBox="1"/>
          <p:nvPr/>
        </p:nvSpPr>
        <p:spPr>
          <a:xfrm>
            <a:off x="6792060" y="5307059"/>
            <a:ext cx="13413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96B91C-7187-4FFD-90BC-A6C29E4D6CD5}"/>
              </a:ext>
            </a:extLst>
          </p:cNvPr>
          <p:cNvSpPr txBox="1"/>
          <p:nvPr/>
        </p:nvSpPr>
        <p:spPr>
          <a:xfrm>
            <a:off x="3262750" y="5305600"/>
            <a:ext cx="27060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C185CC-2A00-4635-9694-DDE358874B3A}"/>
              </a:ext>
            </a:extLst>
          </p:cNvPr>
          <p:cNvSpPr txBox="1"/>
          <p:nvPr/>
        </p:nvSpPr>
        <p:spPr>
          <a:xfrm>
            <a:off x="153960" y="5294746"/>
            <a:ext cx="25357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EF4210-FB9A-4906-ACEC-F1380AD5CEA4}"/>
              </a:ext>
            </a:extLst>
          </p:cNvPr>
          <p:cNvSpPr txBox="1"/>
          <p:nvPr/>
        </p:nvSpPr>
        <p:spPr>
          <a:xfrm>
            <a:off x="6784808" y="3708391"/>
            <a:ext cx="13413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574297-7745-4DA8-9C3A-676C74E0E668}"/>
              </a:ext>
            </a:extLst>
          </p:cNvPr>
          <p:cNvSpPr txBox="1"/>
          <p:nvPr/>
        </p:nvSpPr>
        <p:spPr>
          <a:xfrm>
            <a:off x="3340947" y="3694345"/>
            <a:ext cx="13413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5EA469-7907-423B-834D-DEDAE76CA273}"/>
              </a:ext>
            </a:extLst>
          </p:cNvPr>
          <p:cNvSpPr txBox="1"/>
          <p:nvPr/>
        </p:nvSpPr>
        <p:spPr>
          <a:xfrm>
            <a:off x="493660" y="3611077"/>
            <a:ext cx="14138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paintbrush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33C5EC-909E-433C-B916-BE26B956B4F7}"/>
              </a:ext>
            </a:extLst>
          </p:cNvPr>
          <p:cNvSpPr txBox="1"/>
          <p:nvPr/>
        </p:nvSpPr>
        <p:spPr>
          <a:xfrm>
            <a:off x="3715770" y="3694345"/>
            <a:ext cx="11904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camera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E6ED09-5501-4C2E-BAD6-9DF1A582CD0C}"/>
              </a:ext>
            </a:extLst>
          </p:cNvPr>
          <p:cNvSpPr txBox="1"/>
          <p:nvPr/>
        </p:nvSpPr>
        <p:spPr>
          <a:xfrm>
            <a:off x="7035976" y="3707057"/>
            <a:ext cx="14138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painting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F118D8A-CA15-4B00-BC36-F43B3597A53A}"/>
              </a:ext>
            </a:extLst>
          </p:cNvPr>
          <p:cNvSpPr txBox="1"/>
          <p:nvPr/>
        </p:nvSpPr>
        <p:spPr>
          <a:xfrm>
            <a:off x="343548" y="5300847"/>
            <a:ext cx="23888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musical instruments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183589-0135-4C9D-994C-EBF13AB337A2}"/>
              </a:ext>
            </a:extLst>
          </p:cNvPr>
          <p:cNvSpPr txBox="1"/>
          <p:nvPr/>
        </p:nvSpPr>
        <p:spPr>
          <a:xfrm>
            <a:off x="3492869" y="5363734"/>
            <a:ext cx="23906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water puppet show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FEE535-5498-4434-ACDF-73FD063F430D}"/>
              </a:ext>
            </a:extLst>
          </p:cNvPr>
          <p:cNvSpPr txBox="1"/>
          <p:nvPr/>
        </p:nvSpPr>
        <p:spPr>
          <a:xfrm>
            <a:off x="7080709" y="5293621"/>
            <a:ext cx="14138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ronicaPro-Book"/>
              </a:rPr>
              <a:t>art gallery</a:t>
            </a:r>
          </a:p>
        </p:txBody>
      </p:sp>
      <p:pic>
        <p:nvPicPr>
          <p:cNvPr id="2" name="0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8081" y="879904"/>
            <a:ext cx="457200" cy="457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991" t="2629" r="2194" b="1517"/>
          <a:stretch/>
        </p:blipFill>
        <p:spPr>
          <a:xfrm>
            <a:off x="393348" y="2504306"/>
            <a:ext cx="1722131" cy="11367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1840" t="3305" r="2536" b="2858"/>
          <a:stretch/>
        </p:blipFill>
        <p:spPr>
          <a:xfrm>
            <a:off x="3440163" y="2508310"/>
            <a:ext cx="1812938" cy="11860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l="1244" t="4057" r="5676" b="6116"/>
          <a:stretch/>
        </p:blipFill>
        <p:spPr>
          <a:xfrm>
            <a:off x="6667066" y="2459089"/>
            <a:ext cx="1906859" cy="124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/>
          <a:srcRect l="6948" t="9594" r="2121" b="5715"/>
          <a:stretch/>
        </p:blipFill>
        <p:spPr>
          <a:xfrm>
            <a:off x="380505" y="4155848"/>
            <a:ext cx="1734974" cy="11060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/>
          <a:srcRect l="1094" t="9412" r="1497" b="6557"/>
          <a:stretch/>
        </p:blipFill>
        <p:spPr>
          <a:xfrm>
            <a:off x="3457603" y="4133791"/>
            <a:ext cx="1812938" cy="11598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/>
          <a:srcRect l="1697" t="9512" r="5452" b="6747"/>
          <a:stretch/>
        </p:blipFill>
        <p:spPr>
          <a:xfrm>
            <a:off x="6667066" y="4100582"/>
            <a:ext cx="1906859" cy="121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4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99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tmFilter="0, 0; 0.125,0.2665; 0.25,0.4; 0.375,0.465; 0.5,0.5;  0.625,0.535; 0.75,0.6; 0.875,0.7335; 1,1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8">
                                          <p:stCondLst>
                                            <p:cond delay="19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50" decel="50000">
                                          <p:stCondLst>
                                            <p:cond delay="203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8">
                                          <p:stCondLst>
                                            <p:cond delay="39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50" decel="50000">
                                          <p:stCondLst>
                                            <p:cond delay="401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8">
                                          <p:stCondLst>
                                            <p:cond delay="493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5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8">
                                          <p:stCondLst>
                                            <p:cond delay="5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50" decel="50000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8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9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" grpId="0"/>
      <p:bldP spid="34" grpId="0"/>
      <p:bldP spid="35" grpId="0"/>
      <p:bldP spid="36" grpId="0"/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2444" y="1339268"/>
            <a:ext cx="8812050" cy="9788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297131" y="2373560"/>
            <a:ext cx="1766888" cy="1969840"/>
            <a:chOff x="7049084" y="1817706"/>
            <a:chExt cx="2355863" cy="2625975"/>
          </a:xfrm>
        </p:grpSpPr>
        <p:pic>
          <p:nvPicPr>
            <p:cNvPr id="13368" name="Picture 8" descr="http://www.gameartguppy.com/wp-content/uploads/2014/08/musical-instruments-icons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7835" y="1817706"/>
              <a:ext cx="2031025" cy="1582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69" name="TextBox 14"/>
            <p:cNvSpPr txBox="1">
              <a:spLocks noChangeArrowheads="1"/>
            </p:cNvSpPr>
            <p:nvPr/>
          </p:nvSpPr>
          <p:spPr bwMode="auto">
            <a:xfrm>
              <a:off x="7049084" y="3500005"/>
              <a:ext cx="2355863" cy="943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vi-VN" sz="2000" dirty="0">
                  <a:latin typeface="Calibri" panose="020F0502020204030204" pitchFamily="34" charset="0"/>
                </a:rPr>
                <a:t>4.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vi-VN" sz="2000" dirty="0">
                  <a:latin typeface="Calibri" panose="020F0502020204030204" pitchFamily="34" charset="0"/>
                </a:rPr>
                <a:t>........................</a:t>
              </a:r>
              <a:endParaRPr lang="vi-VN" altLang="vi-VN" sz="200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7189626" y="2344602"/>
            <a:ext cx="1785938" cy="1922598"/>
            <a:chOff x="9539317" y="1763787"/>
            <a:chExt cx="2380576" cy="2562642"/>
          </a:xfrm>
        </p:grpSpPr>
        <p:pic>
          <p:nvPicPr>
            <p:cNvPr id="13366" name="Picture 10" descr="http://vanvn.net/upload/news/admin/2012/10/5069c358a6ca1.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9317" y="1763787"/>
              <a:ext cx="2380576" cy="1785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67" name="TextBox 16"/>
            <p:cNvSpPr txBox="1">
              <a:spLocks noChangeArrowheads="1"/>
            </p:cNvSpPr>
            <p:nvPr/>
          </p:nvSpPr>
          <p:spPr bwMode="auto">
            <a:xfrm>
              <a:off x="9539317" y="3557234"/>
              <a:ext cx="2380576" cy="769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vi-V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vi-VN" sz="1350" dirty="0">
                <a:latin typeface="Calibri" panose="020F0502020204030204" pitchFamily="34" charset="0"/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vi-VN" sz="1350" dirty="0">
                  <a:latin typeface="Calibri" panose="020F0502020204030204" pitchFamily="34" charset="0"/>
                </a:rPr>
                <a:t>..................................</a:t>
              </a:r>
              <a:endParaRPr lang="vi-VN" altLang="vi-VN" sz="135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942265" y="4831352"/>
            <a:ext cx="1802042" cy="1676087"/>
            <a:chOff x="2665150" y="4460806"/>
            <a:chExt cx="2402841" cy="2234921"/>
          </a:xfrm>
        </p:grpSpPr>
        <p:pic>
          <p:nvPicPr>
            <p:cNvPr id="13364" name="Picture 14" descr="http://stuffyoudontwant.com/wp-content/uploads/2012/01/crayons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5150" y="4460806"/>
              <a:ext cx="1817815" cy="1817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665985" y="5926238"/>
              <a:ext cx="2402006" cy="7694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73819" y="2545929"/>
            <a:ext cx="1801416" cy="1721271"/>
            <a:chOff x="29160" y="1847598"/>
            <a:chExt cx="2402006" cy="2294828"/>
          </a:xfrm>
        </p:grpSpPr>
        <p:pic>
          <p:nvPicPr>
            <p:cNvPr id="13362" name="Picture 2" descr="https://encrypted-tbn1.gstatic.com/images?q=tbn:ANd9GcSxLQEKcL5RqrpgAq6gh7l7tUZTypO72DzsHl4-38nbn4SJz2F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393" y="1847598"/>
              <a:ext cx="1919451" cy="1494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29160" y="3373052"/>
              <a:ext cx="2402006" cy="7693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3591767" y="2405048"/>
            <a:ext cx="1760934" cy="1855462"/>
            <a:chOff x="4576314" y="1617376"/>
            <a:chExt cx="2401759" cy="2710980"/>
          </a:xfrm>
        </p:grpSpPr>
        <p:grpSp>
          <p:nvGrpSpPr>
            <p:cNvPr id="13358" name="Group 12"/>
            <p:cNvGrpSpPr>
              <a:grpSpLocks/>
            </p:cNvGrpSpPr>
            <p:nvPr/>
          </p:nvGrpSpPr>
          <p:grpSpPr bwMode="auto">
            <a:xfrm>
              <a:off x="4868366" y="1617376"/>
              <a:ext cx="2090643" cy="1604790"/>
              <a:chOff x="4868366" y="1617376"/>
              <a:chExt cx="2090643" cy="1604790"/>
            </a:xfrm>
          </p:grpSpPr>
          <p:pic>
            <p:nvPicPr>
              <p:cNvPr id="13360" name="Picture 6" descr="https://encrypted-tbn3.gstatic.com/images?q=tbn:ANd9GcR2jd84mdUBw6XkyzteMV1XNpQs5khPZ-V2e3AgUyvqe7dO2maErw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8366" y="1617376"/>
                <a:ext cx="2090643" cy="1604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361" name="TextBox 11"/>
              <p:cNvSpPr txBox="1">
                <a:spLocks noChangeArrowheads="1"/>
              </p:cNvSpPr>
              <p:nvPr/>
            </p:nvSpPr>
            <p:spPr bwMode="auto">
              <a:xfrm>
                <a:off x="5500048" y="1847599"/>
                <a:ext cx="709683" cy="438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vi-VN" sz="1350" b="1">
                    <a:latin typeface="Calibri" panose="020F0502020204030204" pitchFamily="34" charset="0"/>
                  </a:rPr>
                  <a:t>3</a:t>
                </a:r>
                <a:endParaRPr lang="vi-VN" altLang="vi-VN" sz="1350" b="1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576314" y="3485194"/>
              <a:ext cx="2401759" cy="8431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</a:t>
              </a:r>
            </a:p>
            <a:p>
              <a:pPr>
                <a:defRPr/>
              </a:pPr>
              <a:r>
                <a:rPr lang="en-US" sz="1350" dirty="0">
                  <a:latin typeface="+mj-lt"/>
                </a:rPr>
                <a:t> 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1825229" y="2463403"/>
            <a:ext cx="1801415" cy="1810569"/>
            <a:chOff x="2324610" y="1755770"/>
            <a:chExt cx="2402006" cy="2413720"/>
          </a:xfrm>
        </p:grpSpPr>
        <p:grpSp>
          <p:nvGrpSpPr>
            <p:cNvPr id="13354" name="Group 10"/>
            <p:cNvGrpSpPr>
              <a:grpSpLocks/>
            </p:cNvGrpSpPr>
            <p:nvPr/>
          </p:nvGrpSpPr>
          <p:grpSpPr bwMode="auto">
            <a:xfrm>
              <a:off x="2370703" y="1755770"/>
              <a:ext cx="2252252" cy="1717848"/>
              <a:chOff x="2370703" y="1755770"/>
              <a:chExt cx="2252252" cy="1717848"/>
            </a:xfrm>
          </p:grpSpPr>
          <p:pic>
            <p:nvPicPr>
              <p:cNvPr id="13356" name="Picture 4" descr="http://www.rcentral.org/wp-content/uploads/2014/11/camera.jp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4881" y="1755770"/>
                <a:ext cx="2038074" cy="1717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357" name="TextBox 9"/>
              <p:cNvSpPr txBox="1">
                <a:spLocks noChangeArrowheads="1"/>
              </p:cNvSpPr>
              <p:nvPr/>
            </p:nvSpPr>
            <p:spPr bwMode="auto">
              <a:xfrm>
                <a:off x="2370703" y="1760211"/>
                <a:ext cx="590564" cy="4923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vi-VN" sz="1800" b="1">
                    <a:latin typeface="Calibri" panose="020F0502020204030204" pitchFamily="34" charset="0"/>
                  </a:rPr>
                  <a:t>2</a:t>
                </a:r>
                <a:endParaRPr lang="vi-VN" altLang="vi-VN" sz="1800" b="1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324610" y="3400167"/>
              <a:ext cx="2402006" cy="76932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11" name="Group 28"/>
          <p:cNvGrpSpPr>
            <a:grpSpLocks/>
          </p:cNvGrpSpPr>
          <p:nvPr/>
        </p:nvGrpSpPr>
        <p:grpSpPr bwMode="auto">
          <a:xfrm>
            <a:off x="163514" y="4595321"/>
            <a:ext cx="1801415" cy="1934271"/>
            <a:chOff x="327025" y="4418026"/>
            <a:chExt cx="2402006" cy="2370371"/>
          </a:xfrm>
        </p:grpSpPr>
        <p:pic>
          <p:nvPicPr>
            <p:cNvPr id="13352" name="Picture 12" descr="http://rogowaygalleries.com/wp-content/uploads/2011/11/rogoway-gallery-prospective-artists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29" y="4418026"/>
              <a:ext cx="2327501" cy="155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327025" y="6019234"/>
              <a:ext cx="2402006" cy="7691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3621868" y="4629078"/>
            <a:ext cx="1834754" cy="1847478"/>
            <a:chOff x="4937445" y="4232958"/>
            <a:chExt cx="2445523" cy="2462670"/>
          </a:xfrm>
        </p:grpSpPr>
        <p:pic>
          <p:nvPicPr>
            <p:cNvPr id="13350" name="Picture 14" descr="http://upload.wikimedia.org/wikipedia/commons/b/b0/British_museum_entrance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7445" y="4232958"/>
              <a:ext cx="2336823" cy="1753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4980293" y="5926385"/>
              <a:ext cx="2402675" cy="7692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14" name="Group 34"/>
          <p:cNvGrpSpPr>
            <a:grpSpLocks/>
          </p:cNvGrpSpPr>
          <p:nvPr/>
        </p:nvGrpSpPr>
        <p:grpSpPr bwMode="auto">
          <a:xfrm>
            <a:off x="5517141" y="4610253"/>
            <a:ext cx="1801415" cy="1873672"/>
            <a:chOff x="7382968" y="4232957"/>
            <a:chExt cx="2402006" cy="2497813"/>
          </a:xfrm>
        </p:grpSpPr>
        <p:pic>
          <p:nvPicPr>
            <p:cNvPr id="13348" name="Picture 16" descr="http://s.f10.img.vnecdn.net/2013/12/13/photo-43_1386915279_1386915321_300x180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1668" y="4232957"/>
              <a:ext cx="2021527" cy="1753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7382968" y="5961457"/>
              <a:ext cx="2402006" cy="7693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grpSp>
        <p:nvGrpSpPr>
          <p:cNvPr id="15" name="Group 37"/>
          <p:cNvGrpSpPr>
            <a:grpSpLocks/>
          </p:cNvGrpSpPr>
          <p:nvPr/>
        </p:nvGrpSpPr>
        <p:grpSpPr bwMode="auto">
          <a:xfrm>
            <a:off x="7318556" y="4295642"/>
            <a:ext cx="1903810" cy="2165375"/>
            <a:chOff x="9562153" y="3851985"/>
            <a:chExt cx="2537797" cy="2886816"/>
          </a:xfrm>
        </p:grpSpPr>
        <p:pic>
          <p:nvPicPr>
            <p:cNvPr id="13346" name="Picture 20" descr="http://images.clipartpanda.com/artist-paint-brush-vector-artist__s_paint_brush_by_rildraw-d4a5ogt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4377" y="3851985"/>
              <a:ext cx="1532405" cy="2134596"/>
            </a:xfrm>
            <a:prstGeom prst="rect">
              <a:avLst/>
            </a:prstGeom>
            <a:noFill/>
            <a:ln w="9525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9562153" y="5969453"/>
              <a:ext cx="2537797" cy="7693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</a:t>
              </a:r>
              <a:r>
                <a:rPr lang="en-US" sz="1350" dirty="0">
                  <a:latin typeface="+mj-lt"/>
                </a:rPr>
                <a:t> ..................................</a:t>
              </a:r>
              <a:endParaRPr lang="vi-VN" sz="1350" dirty="0">
                <a:latin typeface="+mj-lt"/>
              </a:endParaRPr>
            </a:p>
          </p:txBody>
        </p:sp>
      </p:grp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20255" y="1358010"/>
            <a:ext cx="17985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camera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376362" y="1380008"/>
            <a:ext cx="18004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portrait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505163" y="1358010"/>
            <a:ext cx="1991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paintbrush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164731" y="1382635"/>
            <a:ext cx="17985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7658242" y="1380008"/>
            <a:ext cx="18004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painting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167489" y="1886308"/>
            <a:ext cx="1691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crayons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081247" y="1861404"/>
            <a:ext cx="1885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 gallery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966435" y="1856719"/>
            <a:ext cx="16929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500027" y="1848527"/>
            <a:ext cx="3306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musical instruments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51896" y="3810000"/>
            <a:ext cx="2049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microphone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686213" y="1376532"/>
            <a:ext cx="21898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microphone</a:t>
            </a:r>
            <a:endParaRPr lang="vi-VN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848739" y="3798844"/>
            <a:ext cx="1322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painting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189024" y="3840726"/>
            <a:ext cx="13227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camera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498498" y="3801414"/>
            <a:ext cx="19382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musical instruments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521808" y="3759991"/>
            <a:ext cx="1322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portrait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333890" y="6022260"/>
            <a:ext cx="19445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 gallery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2204541" y="6050679"/>
            <a:ext cx="19445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crayons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907527" y="6010218"/>
            <a:ext cx="19445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5842839" y="6045774"/>
            <a:ext cx="19445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7463589" y="5984932"/>
            <a:ext cx="19445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paintbrush</a:t>
            </a:r>
            <a:endParaRPr lang="vi-VN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-82782" y="41065"/>
            <a:ext cx="9276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V/ 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the correct word/phrase under each of the pictures</a:t>
            </a:r>
            <a:endParaRPr lang="en-US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" name="25 - Track 2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/>
          <a:stretch>
            <a:fillRect/>
          </a:stretch>
        </p:blipFill>
        <p:spPr>
          <a:xfrm>
            <a:off x="6500826" y="428604"/>
            <a:ext cx="1643074" cy="12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5382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92032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audio>
              <p:cMediaNode>
                <p:cTn id="1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1" grpId="0"/>
      <p:bldP spid="51" grpId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477"/>
            <a:ext cx="9144000" cy="74458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Complete these sentences with words from 2.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1. The painter’s exhibition, “Hidden Flower”, begins today at the city ______________.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2. Bui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my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artist. I love his ___________ of the old Ha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streets.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 In Barcelona, Spain, you can visit a ________ dedicated to the life of Picasso.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4. I think photography is an interesting art form. Of course, having a good _________ is important.</a:t>
            </a:r>
          </a:p>
          <a:p>
            <a:pPr marL="0" indent="0">
              <a:buNone/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5. I rarely listen to ___________ at home. I can’t understand the words they sing, and I prefer modern music.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3013502"/>
            <a:ext cx="1485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paintings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29394" y="1864001"/>
            <a:ext cx="1485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 gallery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8224" y="3602162"/>
            <a:ext cx="11332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museum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2344" y="5173742"/>
            <a:ext cx="9895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05572" y="5686043"/>
            <a:ext cx="8262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opera</a:t>
            </a:r>
          </a:p>
        </p:txBody>
      </p:sp>
    </p:spTree>
    <p:extLst>
      <p:ext uri="{BB962C8B-B14F-4D97-AF65-F5344CB8AC3E}">
        <p14:creationId xmlns:p14="http://schemas.microsoft.com/office/powerpoint/2010/main" val="394073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941086"/>
              </p:ext>
            </p:extLst>
          </p:nvPr>
        </p:nvGraphicFramePr>
        <p:xfrm>
          <a:off x="3346380" y="853168"/>
          <a:ext cx="22860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642675"/>
              </p:ext>
            </p:extLst>
          </p:nvPr>
        </p:nvGraphicFramePr>
        <p:xfrm>
          <a:off x="3791857" y="1895488"/>
          <a:ext cx="36576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818739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38492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44952998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5740455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3393605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640533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792466"/>
              </p:ext>
            </p:extLst>
          </p:nvPr>
        </p:nvGraphicFramePr>
        <p:xfrm>
          <a:off x="3356184" y="1361864"/>
          <a:ext cx="32004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6292191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5804431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932357"/>
              </p:ext>
            </p:extLst>
          </p:nvPr>
        </p:nvGraphicFramePr>
        <p:xfrm>
          <a:off x="2889180" y="2434248"/>
          <a:ext cx="27432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818739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384929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06217"/>
              </p:ext>
            </p:extLst>
          </p:nvPr>
        </p:nvGraphicFramePr>
        <p:xfrm>
          <a:off x="3803580" y="4587240"/>
          <a:ext cx="32004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818739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71414097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61285822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545656"/>
              </p:ext>
            </p:extLst>
          </p:nvPr>
        </p:nvGraphicFramePr>
        <p:xfrm>
          <a:off x="2898984" y="4036770"/>
          <a:ext cx="41148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6292191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39537128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24278311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013802"/>
              </p:ext>
            </p:extLst>
          </p:nvPr>
        </p:nvGraphicFramePr>
        <p:xfrm>
          <a:off x="1524000" y="3507904"/>
          <a:ext cx="41148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157326387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6292191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3113274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2261055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26197410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973701"/>
              </p:ext>
            </p:extLst>
          </p:nvPr>
        </p:nvGraphicFramePr>
        <p:xfrm>
          <a:off x="3334657" y="2966129"/>
          <a:ext cx="27432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13389178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sp>
        <p:nvSpPr>
          <p:cNvPr id="13" name="SỐ 1"/>
          <p:cNvSpPr/>
          <p:nvPr/>
        </p:nvSpPr>
        <p:spPr>
          <a:xfrm>
            <a:off x="294302" y="865165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BANG CAU HOI"/>
          <p:cNvSpPr/>
          <p:nvPr/>
        </p:nvSpPr>
        <p:spPr>
          <a:xfrm>
            <a:off x="183243" y="5343950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I rarely listen to _________ at home. I can’t understand the words they sing.</a:t>
            </a:r>
          </a:p>
        </p:txBody>
      </p:sp>
      <p:sp>
        <p:nvSpPr>
          <p:cNvPr id="15" name="SỐ 1"/>
          <p:cNvSpPr/>
          <p:nvPr/>
        </p:nvSpPr>
        <p:spPr>
          <a:xfrm>
            <a:off x="294302" y="1396426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BANG CAU HOI"/>
          <p:cNvSpPr/>
          <p:nvPr/>
        </p:nvSpPr>
        <p:spPr>
          <a:xfrm>
            <a:off x="190500" y="5332813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2.A musical performance given in public called_______</a:t>
            </a:r>
          </a:p>
        </p:txBody>
      </p:sp>
      <p:sp>
        <p:nvSpPr>
          <p:cNvPr id="18" name="SỐ 1"/>
          <p:cNvSpPr/>
          <p:nvPr/>
        </p:nvSpPr>
        <p:spPr>
          <a:xfrm>
            <a:off x="294302" y="1927687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BANG CAU HOI"/>
          <p:cNvSpPr/>
          <p:nvPr/>
        </p:nvSpPr>
        <p:spPr>
          <a:xfrm>
            <a:off x="175986" y="5343950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3.A painting , drawing or photograph of a person, especially of the head and shoulders called_______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SỐ 1"/>
          <p:cNvSpPr/>
          <p:nvPr/>
        </p:nvSpPr>
        <p:spPr>
          <a:xfrm>
            <a:off x="294302" y="2458948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BANG CAU HOI"/>
          <p:cNvSpPr/>
          <p:nvPr/>
        </p:nvSpPr>
        <p:spPr>
          <a:xfrm>
            <a:off x="205014" y="5330127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I think photography is an interesting art form. Of course, having a good _________is important</a:t>
            </a:r>
          </a:p>
        </p:txBody>
      </p:sp>
      <p:sp>
        <p:nvSpPr>
          <p:cNvPr id="29" name="SỐ 1"/>
          <p:cNvSpPr/>
          <p:nvPr/>
        </p:nvSpPr>
        <p:spPr>
          <a:xfrm>
            <a:off x="289319" y="3057160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BANG CAU HOI"/>
          <p:cNvSpPr/>
          <p:nvPr/>
        </p:nvSpPr>
        <p:spPr>
          <a:xfrm>
            <a:off x="205014" y="5316600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5.In Barcelona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Spain, you can visit a ________ dedicated to the life of Picasso.</a:t>
            </a:r>
          </a:p>
          <a:p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Ố 1"/>
          <p:cNvSpPr/>
          <p:nvPr/>
        </p:nvSpPr>
        <p:spPr>
          <a:xfrm>
            <a:off x="294302" y="3592628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3" name="BANG CAU HOI"/>
          <p:cNvSpPr/>
          <p:nvPr/>
        </p:nvSpPr>
        <p:spPr>
          <a:xfrm>
            <a:off x="215900" y="5332813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The concert will be _____________</a:t>
            </a:r>
          </a:p>
        </p:txBody>
      </p:sp>
      <p:sp>
        <p:nvSpPr>
          <p:cNvPr id="34" name="SỐ 1"/>
          <p:cNvSpPr/>
          <p:nvPr/>
        </p:nvSpPr>
        <p:spPr>
          <a:xfrm>
            <a:off x="296699" y="4094787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5" name="BANG CAU HOI"/>
          <p:cNvSpPr/>
          <p:nvPr/>
        </p:nvSpPr>
        <p:spPr>
          <a:xfrm>
            <a:off x="266700" y="5353391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Bui Xuan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Phai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my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artist. I love his __________ of the old Ha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streets.</a:t>
            </a:r>
          </a:p>
          <a:p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SỐ 1"/>
          <p:cNvSpPr/>
          <p:nvPr/>
        </p:nvSpPr>
        <p:spPr>
          <a:xfrm>
            <a:off x="294302" y="4655150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7" name="BANG CAU HOI"/>
          <p:cNvSpPr/>
          <p:nvPr/>
        </p:nvSpPr>
        <p:spPr>
          <a:xfrm>
            <a:off x="232570" y="5353317"/>
            <a:ext cx="8763000" cy="1143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8.A pencil or stick of colored chalk or wax, used for drawing called__________</a:t>
            </a:r>
          </a:p>
        </p:txBody>
      </p:sp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35836"/>
              </p:ext>
            </p:extLst>
          </p:nvPr>
        </p:nvGraphicFramePr>
        <p:xfrm>
          <a:off x="3327533" y="1372718"/>
          <a:ext cx="32004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4310505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226194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109039"/>
              </p:ext>
            </p:extLst>
          </p:nvPr>
        </p:nvGraphicFramePr>
        <p:xfrm>
          <a:off x="3791857" y="1898174"/>
          <a:ext cx="36576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818739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38492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4187914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6821986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13069465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80385396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555547"/>
              </p:ext>
            </p:extLst>
          </p:nvPr>
        </p:nvGraphicFramePr>
        <p:xfrm>
          <a:off x="3334657" y="825702"/>
          <a:ext cx="22860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6292191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087947"/>
              </p:ext>
            </p:extLst>
          </p:nvPr>
        </p:nvGraphicFramePr>
        <p:xfrm>
          <a:off x="2877459" y="2430771"/>
          <a:ext cx="27432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818739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384929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809998"/>
              </p:ext>
            </p:extLst>
          </p:nvPr>
        </p:nvGraphicFramePr>
        <p:xfrm>
          <a:off x="3820641" y="4575469"/>
          <a:ext cx="32004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818739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6369110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90888561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78233"/>
              </p:ext>
            </p:extLst>
          </p:nvPr>
        </p:nvGraphicFramePr>
        <p:xfrm>
          <a:off x="2898984" y="4041096"/>
          <a:ext cx="41148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324364928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6292191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19006401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03328"/>
              </p:ext>
            </p:extLst>
          </p:nvPr>
        </p:nvGraphicFramePr>
        <p:xfrm>
          <a:off x="1528983" y="3508580"/>
          <a:ext cx="41148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1766196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6292191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5870289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48122307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6316033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66586836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261155"/>
              </p:ext>
            </p:extLst>
          </p:nvPr>
        </p:nvGraphicFramePr>
        <p:xfrm>
          <a:off x="3356184" y="2966129"/>
          <a:ext cx="27432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770151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0812296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2784275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216905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7805267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24688059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5749"/>
                  </a:ext>
                </a:extLst>
              </a:tr>
            </a:tbl>
          </a:graphicData>
        </a:graphic>
      </p:graphicFrame>
      <p:sp>
        <p:nvSpPr>
          <p:cNvPr id="46" name="SỐ 1"/>
          <p:cNvSpPr/>
          <p:nvPr/>
        </p:nvSpPr>
        <p:spPr>
          <a:xfrm>
            <a:off x="3811263" y="327488"/>
            <a:ext cx="457200" cy="457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7" name="Rectangle 46"/>
          <p:cNvSpPr/>
          <p:nvPr/>
        </p:nvSpPr>
        <p:spPr>
          <a:xfrm>
            <a:off x="-138794" y="-19179"/>
            <a:ext cx="39500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GAME: CROSSWORD</a:t>
            </a:r>
          </a:p>
        </p:txBody>
      </p:sp>
      <p:sp>
        <p:nvSpPr>
          <p:cNvPr id="17" name="Star: 5 Points 16"/>
          <p:cNvSpPr/>
          <p:nvPr/>
        </p:nvSpPr>
        <p:spPr>
          <a:xfrm>
            <a:off x="350674" y="413714"/>
            <a:ext cx="349250" cy="348288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Go Forward or Next 19">
            <a:hlinkClick r:id="rId6" action="ppaction://hlinksldjump" highlightClick="1"/>
          </p:cNvPr>
          <p:cNvSpPr/>
          <p:nvPr/>
        </p:nvSpPr>
        <p:spPr>
          <a:xfrm>
            <a:off x="8768275" y="6609846"/>
            <a:ext cx="228600" cy="228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8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94444E-6 3.33333E-6 L 1.94444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" decel="100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" decel="10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5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7" fill="hold">
                      <p:stCondLst>
                        <p:cond delay="0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8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9" grpId="0" animBg="1"/>
      <p:bldP spid="19" grpId="1" animBg="1"/>
      <p:bldP spid="28" grpId="0" animBg="1"/>
      <p:bldP spid="28" grpId="1" animBg="1"/>
      <p:bldP spid="30" grpId="0" animBg="1"/>
      <p:bldP spid="30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47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áº¿t quáº£ hÃ¬nh áº£nh cho bá»©c tranh váº½ vá» hue Äáº¹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21" y="15268"/>
            <a:ext cx="8912225" cy="69572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9" y="0"/>
            <a:ext cx="8875377" cy="6957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9" y="-14174"/>
            <a:ext cx="4297079" cy="34177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9" y="3422593"/>
            <a:ext cx="4297079" cy="35157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803" y="3356222"/>
            <a:ext cx="4833510" cy="35516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620" y="47627"/>
            <a:ext cx="4780478" cy="33607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53" y="3205491"/>
            <a:ext cx="4563830" cy="37519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" y="-17091"/>
            <a:ext cx="4574364" cy="34252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236" y="-17091"/>
            <a:ext cx="4646045" cy="3557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70" y="3440500"/>
            <a:ext cx="4561428" cy="35288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53" y="-17197"/>
            <a:ext cx="4497384" cy="344209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098" y="3403622"/>
            <a:ext cx="4596194" cy="356773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91" y="3443467"/>
            <a:ext cx="4472983" cy="348804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444" y="47627"/>
            <a:ext cx="4650800" cy="3381373"/>
          </a:xfrm>
          <a:prstGeom prst="rect">
            <a:avLst/>
          </a:prstGeom>
        </p:spPr>
      </p:pic>
      <p:pic>
        <p:nvPicPr>
          <p:cNvPr id="3" name="HelloVietNam-QuynhAnh-10404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155575" y="6318487"/>
            <a:ext cx="609600" cy="60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B730B6-E632-4618-916A-591CFB0A5EEA}"/>
              </a:ext>
            </a:extLst>
          </p:cNvPr>
          <p:cNvSpPr txBox="1"/>
          <p:nvPr/>
        </p:nvSpPr>
        <p:spPr>
          <a:xfrm>
            <a:off x="1427697" y="1415147"/>
            <a:ext cx="698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What is the name of this song 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E06E10-901C-4529-A263-58C1468371F4}"/>
              </a:ext>
            </a:extLst>
          </p:cNvPr>
          <p:cNvSpPr txBox="1"/>
          <p:nvPr/>
        </p:nvSpPr>
        <p:spPr>
          <a:xfrm>
            <a:off x="1435788" y="1976288"/>
            <a:ext cx="698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Hello Viet Nam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0ED3D9-ABA6-4BC5-BBAE-66860FDB2DC7}"/>
              </a:ext>
            </a:extLst>
          </p:cNvPr>
          <p:cNvSpPr txBox="1"/>
          <p:nvPr/>
        </p:nvSpPr>
        <p:spPr>
          <a:xfrm>
            <a:off x="1423364" y="2494403"/>
            <a:ext cx="698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Who is the singer 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3065D2-DE0D-4DA9-837C-591B4060B62C}"/>
              </a:ext>
            </a:extLst>
          </p:cNvPr>
          <p:cNvSpPr txBox="1"/>
          <p:nvPr/>
        </p:nvSpPr>
        <p:spPr>
          <a:xfrm>
            <a:off x="1419831" y="3041726"/>
            <a:ext cx="698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Ms. Pham Huynh Anh</a:t>
            </a:r>
          </a:p>
        </p:txBody>
      </p:sp>
      <p:pic>
        <p:nvPicPr>
          <p:cNvPr id="5" name="Hello-Vietnam-Pham-Quynh-Anh">
            <a:hlinkClick r:id="" action="ppaction://media"/>
            <a:extLst>
              <a:ext uri="{FF2B5EF4-FFF2-40B4-BE49-F238E27FC236}">
                <a16:creationId xmlns:a16="http://schemas.microsoft.com/office/drawing/2014/main" id="{78B84CF3-90DE-35F3-58EB-0C6FFA5FE7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428888" y="4100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6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3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3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3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3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3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4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4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068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069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25" grpId="0"/>
      <p:bldP spid="28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Kết quả hình ảnh cho ảnh võ nguyên giá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-118452"/>
            <a:ext cx="2604383" cy="29964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" name="Group 2"/>
          <p:cNvGrpSpPr/>
          <p:nvPr/>
        </p:nvGrpSpPr>
        <p:grpSpPr>
          <a:xfrm>
            <a:off x="1678729" y="2962538"/>
            <a:ext cx="5858724" cy="2730072"/>
            <a:chOff x="1981200" y="3684250"/>
            <a:chExt cx="4713959" cy="2212458"/>
          </a:xfrm>
        </p:grpSpPr>
        <p:pic>
          <p:nvPicPr>
            <p:cNvPr id="33798" name="Picture 6" descr="Kết quả hình ảnh cho tranh phong canh painti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3684251"/>
              <a:ext cx="2095500" cy="221245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33800" name="Picture 8" descr="Kết quả hình ảnh cho tranh phong canh painti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9659" y="3684250"/>
              <a:ext cx="2095500" cy="21831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sp>
        <p:nvSpPr>
          <p:cNvPr id="6" name="Rectangle 5"/>
          <p:cNvSpPr/>
          <p:nvPr/>
        </p:nvSpPr>
        <p:spPr>
          <a:xfrm>
            <a:off x="838200" y="5742348"/>
            <a:ext cx="7772400" cy="200054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What is the difference between a portrait and a painting?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11" y="-175846"/>
            <a:ext cx="2800878" cy="311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1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3962400"/>
            <a:ext cx="8077200" cy="156966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portrait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painting , drawing or photograph of a person, especially of the head and shoulders.</a:t>
            </a:r>
            <a:endParaRPr 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Kết quả hình ảnh cho ảnh võ nguyên giá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416" y="508748"/>
            <a:ext cx="2604383" cy="29964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28" y="389205"/>
            <a:ext cx="2800878" cy="311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6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95400" y="628357"/>
            <a:ext cx="6019800" cy="2895600"/>
            <a:chOff x="1981200" y="3810000"/>
            <a:chExt cx="4713959" cy="2086708"/>
          </a:xfrm>
        </p:grpSpPr>
        <p:pic>
          <p:nvPicPr>
            <p:cNvPr id="33798" name="Picture 6" descr="Kết quả hình ảnh cho tranh phong canh painti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3839308"/>
              <a:ext cx="2095500" cy="2057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800" name="Picture 8" descr="Kết quả hình ảnh cho tranh phong canh paint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9659" y="3810000"/>
              <a:ext cx="2095500" cy="2057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457200" y="4114800"/>
            <a:ext cx="8305800" cy="52322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painting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n-US" altLang="en-US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picture that has been made using paint.</a:t>
            </a:r>
          </a:p>
        </p:txBody>
      </p:sp>
    </p:spTree>
    <p:extLst>
      <p:ext uri="{BB962C8B-B14F-4D97-AF65-F5344CB8AC3E}">
        <p14:creationId xmlns:p14="http://schemas.microsoft.com/office/powerpoint/2010/main" val="318202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ết quả hình ảnh cho inside museum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73" y="297170"/>
            <a:ext cx="3114398" cy="2352822"/>
          </a:xfrm>
          <a:prstGeom prst="rect">
            <a:avLst/>
          </a:prstGeom>
        </p:spPr>
      </p:pic>
      <p:pic>
        <p:nvPicPr>
          <p:cNvPr id="46086" name="Picture 6" descr="Kết quả hình ảnh cho bảo tang hồ chí mi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70"/>
            <a:ext cx="30480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8" name="Picture 8" descr="Kết quả hình ảnh cho art galler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255" y="2971800"/>
            <a:ext cx="3114397" cy="244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 descr="Kết quả hình ảnh cho art galler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1"/>
            <a:ext cx="3055034" cy="243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5800" y="5544586"/>
            <a:ext cx="7772400" cy="20005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What is the difference between a museum and an art gallery ?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702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ết quả hình ảnh cho inside museum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914400" y="609600"/>
            <a:ext cx="7620000" cy="2895600"/>
            <a:chOff x="1600200" y="914400"/>
            <a:chExt cx="6370388" cy="174893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920262"/>
              <a:ext cx="2619375" cy="1743075"/>
            </a:xfrm>
            <a:prstGeom prst="rect">
              <a:avLst/>
            </a:prstGeom>
          </p:spPr>
        </p:pic>
        <p:pic>
          <p:nvPicPr>
            <p:cNvPr id="46086" name="Picture 6" descr="Kết quả hình ảnh cho bảo tang hồ chí minh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914400"/>
              <a:ext cx="2636588" cy="1748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0" y="3733800"/>
            <a:ext cx="8686800" cy="156966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museum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building in which objects of artistic , cultural, historical or scientific interest are kept and shown to the public.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562100" y="5753099"/>
            <a:ext cx="632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museum, there is nothing for sale.</a:t>
            </a:r>
          </a:p>
        </p:txBody>
      </p:sp>
      <p:sp>
        <p:nvSpPr>
          <p:cNvPr id="6" name="Arrow: Right 5"/>
          <p:cNvSpPr/>
          <p:nvPr/>
        </p:nvSpPr>
        <p:spPr>
          <a:xfrm>
            <a:off x="1219200" y="6019800"/>
            <a:ext cx="2286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0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Kết quả hình ảnh cho inside museum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4800" y="3798687"/>
            <a:ext cx="8534400" cy="107721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art gallery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building where paintings and other works of art are shown to the public </a:t>
            </a:r>
            <a:r>
              <a:rPr lang="en-US" alt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sale. 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8745" y="547760"/>
            <a:ext cx="6998955" cy="2728841"/>
            <a:chOff x="1600891" y="2819400"/>
            <a:chExt cx="5438084" cy="1743075"/>
          </a:xfrm>
        </p:grpSpPr>
        <p:pic>
          <p:nvPicPr>
            <p:cNvPr id="8" name="Picture 8" descr="Kết quả hình ảnh cho art galler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891" y="2819400"/>
              <a:ext cx="2573867" cy="1743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Kết quả hình ảnh cho art galler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600" y="2819400"/>
              <a:ext cx="2619375" cy="174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345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108" y="0"/>
            <a:ext cx="9534107" cy="6858000"/>
          </a:xfrm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67494" y="4724400"/>
            <a:ext cx="8190706" cy="1939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US" altLang="vi-V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 by heart new words 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US" altLang="vi-V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Redo all the exercises.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Blip>
                <a:blip r:embed="rId3"/>
              </a:buBlip>
            </a:pPr>
            <a:r>
              <a:rPr lang="en-US" altLang="vi-V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A CLOSER LOOK 1.</a:t>
            </a:r>
          </a:p>
        </p:txBody>
      </p:sp>
    </p:spTree>
    <p:extLst>
      <p:ext uri="{BB962C8B-B14F-4D97-AF65-F5344CB8AC3E}">
        <p14:creationId xmlns:p14="http://schemas.microsoft.com/office/powerpoint/2010/main" val="1226843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52400"/>
            <a:ext cx="8704961" cy="4336653"/>
          </a:xfrm>
        </p:spPr>
      </p:pic>
      <p:sp>
        <p:nvSpPr>
          <p:cNvPr id="6" name="Arrow: Right 5"/>
          <p:cNvSpPr/>
          <p:nvPr/>
        </p:nvSpPr>
        <p:spPr>
          <a:xfrm>
            <a:off x="8382000" y="6553200"/>
            <a:ext cx="609600" cy="304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6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" y="76200"/>
            <a:ext cx="8778524" cy="4191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600"/>
            <a:ext cx="411479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3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1806575"/>
            <a:ext cx="95250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Unit 4: MUSIC AND ARTS</a:t>
            </a:r>
            <a:b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84496"/>
            <a:ext cx="9103723" cy="1905000"/>
          </a:xfrm>
        </p:spPr>
        <p:txBody>
          <a:bodyPr>
            <a:noAutofit/>
          </a:bodyPr>
          <a:lstStyle/>
          <a:p>
            <a:r>
              <a:rPr lang="en-US" sz="35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1:GETTING STARTED/P.40-41</a:t>
            </a:r>
          </a:p>
          <a:p>
            <a:r>
              <a:rPr lang="en-US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Making plans for the weekend</a:t>
            </a:r>
          </a:p>
        </p:txBody>
      </p:sp>
      <p:pic>
        <p:nvPicPr>
          <p:cNvPr id="4100" name="Picture 4" descr="D:\ielts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57" y="152399"/>
            <a:ext cx="495300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ielts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42" y="152400"/>
            <a:ext cx="3526972" cy="17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12" y="4604532"/>
            <a:ext cx="85725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590975" y="2137078"/>
            <a:ext cx="3923346" cy="906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9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classical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</a:t>
            </a:r>
            <a:r>
              <a:rPr lang="en-US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3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6522" y="4093756"/>
            <a:ext cx="30381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cổ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điển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38742" y="3361957"/>
            <a:ext cx="178125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700" b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ˈklæsɪkəl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300" y="1013576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2700" b="1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AE1C73-00CF-4A99-B33C-E7CFA2765C3D}"/>
              </a:ext>
            </a:extLst>
          </p:cNvPr>
          <p:cNvSpPr txBox="1"/>
          <p:nvPr/>
        </p:nvSpPr>
        <p:spPr>
          <a:xfrm>
            <a:off x="7417014" y="2661781"/>
            <a:ext cx="1219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38330" r="67020" b="40627"/>
          <a:stretch/>
        </p:blipFill>
        <p:spPr>
          <a:xfrm>
            <a:off x="4545316" y="2630158"/>
            <a:ext cx="2366846" cy="14635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5" t="18069" r="16075" b="50350"/>
          <a:stretch/>
        </p:blipFill>
        <p:spPr>
          <a:xfrm>
            <a:off x="6912162" y="3100362"/>
            <a:ext cx="2115944" cy="98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48654" y="2119602"/>
            <a:ext cx="3923346" cy="73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spare time </a:t>
            </a:r>
            <a:r>
              <a:rPr lang="en-US" sz="3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(n)</a:t>
            </a:r>
            <a:endParaRPr lang="en-US" sz="3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3562" y="4222330"/>
            <a:ext cx="30381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thời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rảnh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rỗi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36119" y="3296320"/>
            <a:ext cx="20330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700" b="1" dirty="0" err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speər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700" b="1" dirty="0" err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taɪm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300" y="1013576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38" y="1858034"/>
            <a:ext cx="2024779" cy="20247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38" y="3914782"/>
            <a:ext cx="1938260" cy="19382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16" y="4056255"/>
            <a:ext cx="1601595" cy="16015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16" y="1966190"/>
            <a:ext cx="1579455" cy="157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65300" y="1883856"/>
            <a:ext cx="5109060" cy="850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musical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instruments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(n)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25200" y="4063110"/>
            <a:ext cx="30381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nhạc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cụ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4298" y="3156376"/>
            <a:ext cx="384361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/ˈ</a:t>
            </a:r>
            <a:r>
              <a:rPr lang="en-US" sz="2700" b="1" dirty="0" err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mjuːzɪkəl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ˈ</a:t>
            </a:r>
            <a:r>
              <a:rPr lang="en-US" sz="2700" b="1" dirty="0" err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ɪnstrəmənts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300" y="1013576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" t="6906" r="31785" b="6336"/>
          <a:stretch/>
        </p:blipFill>
        <p:spPr>
          <a:xfrm>
            <a:off x="4833257" y="2838158"/>
            <a:ext cx="4125686" cy="281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74574" y="2153227"/>
            <a:ext cx="4197427" cy="74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landscape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(n)</a:t>
            </a:r>
            <a:endParaRPr lang="en-US" sz="3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4202" y="4282773"/>
            <a:ext cx="30381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cảnh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13677" y="3296320"/>
            <a:ext cx="207794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700" b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ˈlændskeɪp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3531" y="1329249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2700" b="1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1813996"/>
            <a:ext cx="3657143" cy="3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99615" y="1992615"/>
            <a:ext cx="4197427" cy="900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 gallery </a:t>
            </a:r>
            <a:r>
              <a:rPr lang="en-US" sz="3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(n)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5533" y="3937420"/>
            <a:ext cx="3886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phòng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trưng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7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bày</a:t>
            </a: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ctr"/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nghệ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thuật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4917" y="3096448"/>
            <a:ext cx="20874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/ˈ</a:t>
            </a:r>
            <a:r>
              <a:rPr lang="en-US" sz="2700" b="1" dirty="0" err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ɑːt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ˌ</a:t>
            </a:r>
            <a:r>
              <a:rPr lang="en-US" sz="2700" b="1" dirty="0" err="1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ɡæləri</a:t>
            </a:r>
            <a:r>
              <a:rPr lang="en-US" sz="2700" b="1" dirty="0">
                <a:solidFill>
                  <a:srgbClr val="1527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300" y="1013576"/>
            <a:ext cx="3099522" cy="5078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700" b="1">
                <a:solidFill>
                  <a:srgbClr val="FF0000"/>
                </a:solidFill>
                <a:effectLst>
                  <a:glow rad="889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2700" b="1" dirty="0">
              <a:solidFill>
                <a:srgbClr val="FF0000"/>
              </a:solidFill>
              <a:effectLst>
                <a:glow rad="889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29,647 Art Gallery Illustrations &amp;amp; Clip Art - iStock">
            <a:extLst>
              <a:ext uri="{FF2B5EF4-FFF2-40B4-BE49-F238E27FC236}">
                <a16:creationId xmlns:a16="http://schemas.microsoft.com/office/drawing/2014/main" id="{B7BD69C2-0B8B-4883-97AC-D951629C4C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457" y="2403021"/>
            <a:ext cx="4777470" cy="2684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5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5684</TotalTime>
  <Words>945</Words>
  <Application>Microsoft Office PowerPoint</Application>
  <PresentationFormat>On-screen Show (4:3)</PresentationFormat>
  <Paragraphs>255</Paragraphs>
  <Slides>27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Cambria</vt:lpstr>
      <vt:lpstr>ChronicaPro-Bold</vt:lpstr>
      <vt:lpstr>ChronicaPro-Book</vt:lpstr>
      <vt:lpstr>ChronicaPro-Medium</vt:lpstr>
      <vt:lpstr>Myriad Pro</vt:lpstr>
      <vt:lpstr>Times New Roman</vt:lpstr>
      <vt:lpstr>Office Theme</vt:lpstr>
      <vt:lpstr>PowerPoint Presentation</vt:lpstr>
      <vt:lpstr>PowerPoint Presentation</vt:lpstr>
      <vt:lpstr>PowerPoint Presentation</vt:lpstr>
      <vt:lpstr>             Unit 4: MUSIC AND ARTS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Complete these sentences with words from 2.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CKK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GameNet</dc:creator>
  <cp:lastModifiedBy>Admin</cp:lastModifiedBy>
  <cp:revision>231</cp:revision>
  <dcterms:created xsi:type="dcterms:W3CDTF">2017-10-04T10:20:58Z</dcterms:created>
  <dcterms:modified xsi:type="dcterms:W3CDTF">2023-04-18T10:12:39Z</dcterms:modified>
</cp:coreProperties>
</file>