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9" r:id="rId1"/>
    <p:sldMasterId id="2147484097" r:id="rId2"/>
  </p:sldMasterIdLst>
  <p:notesMasterIdLst>
    <p:notesMasterId r:id="rId42"/>
  </p:notesMasterIdLst>
  <p:sldIdLst>
    <p:sldId id="320" r:id="rId3"/>
    <p:sldId id="352" r:id="rId4"/>
    <p:sldId id="256" r:id="rId5"/>
    <p:sldId id="316" r:id="rId6"/>
    <p:sldId id="322" r:id="rId7"/>
    <p:sldId id="331" r:id="rId8"/>
    <p:sldId id="268" r:id="rId9"/>
    <p:sldId id="332" r:id="rId10"/>
    <p:sldId id="338" r:id="rId11"/>
    <p:sldId id="337" r:id="rId12"/>
    <p:sldId id="336" r:id="rId13"/>
    <p:sldId id="335" r:id="rId14"/>
    <p:sldId id="339" r:id="rId15"/>
    <p:sldId id="334" r:id="rId16"/>
    <p:sldId id="333" r:id="rId17"/>
    <p:sldId id="340" r:id="rId18"/>
    <p:sldId id="341" r:id="rId19"/>
    <p:sldId id="342" r:id="rId20"/>
    <p:sldId id="343" r:id="rId21"/>
    <p:sldId id="344" r:id="rId22"/>
    <p:sldId id="321" r:id="rId23"/>
    <p:sldId id="353" r:id="rId24"/>
    <p:sldId id="311" r:id="rId25"/>
    <p:sldId id="347" r:id="rId26"/>
    <p:sldId id="300" r:id="rId27"/>
    <p:sldId id="301" r:id="rId28"/>
    <p:sldId id="302" r:id="rId29"/>
    <p:sldId id="303" r:id="rId30"/>
    <p:sldId id="304" r:id="rId31"/>
    <p:sldId id="305" r:id="rId32"/>
    <p:sldId id="307" r:id="rId33"/>
    <p:sldId id="306" r:id="rId34"/>
    <p:sldId id="346" r:id="rId35"/>
    <p:sldId id="348" r:id="rId36"/>
    <p:sldId id="260" r:id="rId37"/>
    <p:sldId id="261" r:id="rId38"/>
    <p:sldId id="310" r:id="rId39"/>
    <p:sldId id="354" r:id="rId40"/>
    <p:sldId id="355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FF"/>
    <a:srgbClr val="385723"/>
    <a:srgbClr val="365E8E"/>
    <a:srgbClr val="FFFF00"/>
    <a:srgbClr val="00FF00"/>
    <a:srgbClr val="233E5F"/>
    <a:srgbClr val="003300"/>
    <a:srgbClr val="273C18"/>
    <a:srgbClr val="396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9424" autoAdjust="0"/>
  </p:normalViewPr>
  <p:slideViewPr>
    <p:cSldViewPr>
      <p:cViewPr varScale="1">
        <p:scale>
          <a:sx n="41" d="100"/>
          <a:sy n="41" d="100"/>
        </p:scale>
        <p:origin x="282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0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B9CC6-AAFA-47E1-B39B-C47F72FD061C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EF067-3A05-4EA3-A969-C6422AB50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5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F067-3A05-4EA3-A969-C6422AB50E7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67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8EF067-3A05-4EA3-A969-C6422AB50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02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8EF067-3A05-4EA3-A969-C6422AB50E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6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9F506-43CB-44D2-8D20-EDEC56CA099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4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5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êu đề và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8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cùng vớ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1463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65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0572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08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56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02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03663"/>
            <a:ext cx="53848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8B0A-75C9-4932-9AF6-EE6698133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97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1D1F3-FCB4-F596-68A5-EF0596E3B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BBD57-761C-300B-9A7B-D176A622BF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909A0-894A-EA05-4240-B30D50309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7C13B-EAB9-5917-3ADB-69B6ABFB4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2BE40-8C0C-CC2F-9FFF-D6F2FDC3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50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76FFD-3B36-3D47-5787-C6212C27B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17E22-CA19-4D60-614C-F334EA94C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18DF3-4CD4-B465-A72D-F9A188B6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3D104-411F-D283-A86E-789B54D54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4D22C-971F-36BE-2228-77CB5354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1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11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EB60-5D04-1528-7DCF-E4968769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97B0F-7FC3-8A5A-1DCD-5BF5A5E07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7E0C2-ADF3-0F22-C145-DF7F62CEB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9D483-DE39-25DC-6422-F9FFEDCE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0F64-C48F-1D01-495C-2487F498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38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C9906-BAB2-6418-1643-2CD89AB3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57F6A-AFA9-0041-66E5-1068EC424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EAC22E-53A9-D344-1D64-BFACB16D3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BD88F-B7D0-A7E7-A663-0E814088B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D5BD2-ED18-9798-8AC5-0060CD8F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E7AB3-FA26-26A6-FB2A-95BBFA68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06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6C0CC-A92D-5FCE-7745-C7B7FF626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645CD-FE4F-6446-83E6-06D8392A5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C2173-1DE7-3A70-4B7E-7136F72B7A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D3D9FD-62C9-79A2-C9AB-537ECF836E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E4851-9F2A-0FFE-79F9-94EBFA853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B14DF1-C0C3-4E53-C10B-D7BC9B7C7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C75376-379C-319C-4053-0F71BE2A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5ABD27-25D5-C5F5-529A-500ED466E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96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AF595-66CD-8B25-B50F-B283919CF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A40CC5-8C22-6DBD-9361-5ED4EB07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AB8A0-875E-12F3-7AB2-B36E24E0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80B20-BBA3-AA12-3BDB-CC272890A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99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458B8F-3F0D-E6D8-797B-ACF8850B2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3642A7-515A-D17C-1D7A-E6DAB2F4B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29A65-1A1B-BDC1-1D45-EF4B1669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220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5047-7031-834E-C94B-A236717DC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63837-0170-1C3A-650D-582221115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D349B-BAE5-3A74-7E1A-38AE9C94D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CB34C-F88F-E764-275E-769FD8A35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1B4A2-94DA-D834-2229-A9B6BC6A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104EE-F9CD-1CEB-E2F6-C5AB93B10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2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C782-9943-6902-19ED-9868FAB91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4DF448-43F6-FD51-DE6D-4CFD5D64BF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6FEB8-B4E3-2220-E0B4-7DA688EF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233E2C-CF65-5851-0B21-8A0BE647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E4BAD2-3FA4-0362-F054-AD9DF2E43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03E4D-39B7-7240-8769-140DD088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49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DF9B6-F865-6D35-5E81-48966788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07B5F4-26C1-07A2-2B05-60615AA60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98CDF-BBEE-7714-C16F-8735AA293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A9A87-3748-162D-1029-D22EF937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CA6C4-8A61-A1A3-5028-225EEA99B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359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3F6284-FA4D-F91D-E1D9-01ECF2E34E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65F3DA-7300-AF60-F2BF-D8B81E467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0006A-A0DD-4321-4B92-6BFAEE869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14120-5458-FB0E-CE50-65A8081FA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EEDA0-559C-BE63-58EB-613298F8B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83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3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33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1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9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4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6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7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8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  <p:sldLayoutId id="2147484092" r:id="rId13"/>
    <p:sldLayoutId id="2147484093" r:id="rId14"/>
    <p:sldLayoutId id="2147484094" r:id="rId15"/>
    <p:sldLayoutId id="2147484095" r:id="rId16"/>
    <p:sldLayoutId id="214748409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E0196-00A6-1067-8AAD-2371D9894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EA5E6-0801-6261-2646-5BD85E7BE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8022B-4664-D5CC-7A6A-C8E7BE9D8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27EF-0819-4318-908D-4866D9255A1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4D535-E01F-38FF-A118-B57B5A883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0C3A7-86AE-2ADB-DBEC-4DC24E23B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8F42-E18B-410E-A559-AB848EA92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4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32.xml"/><Relationship Id="rId7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.gif"/><Relationship Id="rId4" Type="http://schemas.openxmlformats.org/officeDocument/2006/relationships/slide" Target="slide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audio" Target="../media/audio4.wav"/><Relationship Id="rId10" Type="http://schemas.openxmlformats.org/officeDocument/2006/relationships/image" Target="../media/image24.gif"/><Relationship Id="rId4" Type="http://schemas.openxmlformats.org/officeDocument/2006/relationships/audio" Target="../media/audio3.wav"/><Relationship Id="rId9" Type="http://schemas.openxmlformats.org/officeDocument/2006/relationships/image" Target="../media/image23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vi/photos/hoa-lay-%C6%A1n-m%C3%A0u-xanh-m%C3%B9a-h%C3%A8-m%C3%A0u-t%C3%ADm-1528964/" TargetMode="Externa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jpg"/><Relationship Id="rId2" Type="http://schemas.openxmlformats.org/officeDocument/2006/relationships/slideLayout" Target="../slideLayouts/slideLayout17.xml"/><Relationship Id="rId1" Type="http://schemas.openxmlformats.org/officeDocument/2006/relationships/video" Target="file:///C:\Program%20Files\mtd2002\DATA\MEDIA\MM\T0000029.AVI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2.jpeg"/><Relationship Id="rId7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0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279576" y="607423"/>
            <a:ext cx="6408712" cy="119024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25000"/>
                <a:lumOff val="75000"/>
              </a:schemeClr>
            </a:outerShdw>
          </a:effectLst>
        </p:spPr>
        <p:txBody>
          <a:bodyPr wrap="none" fromWordArt="1">
            <a:prstTxWarp prst="textDoubleWave1">
              <a:avLst>
                <a:gd name="adj1" fmla="val 6500"/>
                <a:gd name="adj2" fmla="val 353"/>
              </a:avLst>
            </a:prstTxWarp>
          </a:bodyPr>
          <a:lstStyle/>
          <a:p>
            <a:pPr algn="ctr" defTabSz="914400">
              <a:defRPr/>
            </a:pPr>
            <a:r>
              <a:rPr lang="en-US" sz="36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Welcome to our English class</a:t>
            </a:r>
            <a:r>
              <a:rPr lang="vi-VN" sz="36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 </a:t>
            </a:r>
            <a:r>
              <a:rPr lang="en-US" sz="36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!</a:t>
            </a:r>
          </a:p>
        </p:txBody>
      </p:sp>
      <p:pic>
        <p:nvPicPr>
          <p:cNvPr id="9" name="Picture 7" descr="Picture68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70580" y="65017"/>
            <a:ext cx="1576572" cy="17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Picture6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8179" y="4628923"/>
            <a:ext cx="1603844" cy="179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 descr="Floral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345462" y="5486441"/>
            <a:ext cx="1101690" cy="11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783BF46F-6942-ACB4-EF51-E8A8615DDC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6750" y="1898771"/>
            <a:ext cx="6408712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65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9780" y="52177"/>
            <a:ext cx="75505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 algn="ctr">
              <a:lnSpc>
                <a:spcPts val="3600"/>
              </a:lnSpc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  <a:p>
            <a:pPr marL="530225" indent="-530225" algn="ctr">
              <a:lnSpc>
                <a:spcPts val="36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 b(page 39). Tick true (T) or false (F).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4176" y="1484784"/>
            <a:ext cx="7884368" cy="1240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	Only families have customs and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traditions.</a:t>
            </a:r>
          </a:p>
        </p:txBody>
      </p:sp>
      <p:sp>
        <p:nvSpPr>
          <p:cNvPr id="8" name="Rectangle 7"/>
          <p:cNvSpPr/>
          <p:nvPr/>
        </p:nvSpPr>
        <p:spPr>
          <a:xfrm>
            <a:off x="9463806" y="1893271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092504" y="1887356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482164" y="1268760"/>
            <a:ext cx="114005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022550" y="1804715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958091" y="2132856"/>
            <a:ext cx="5306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also social ones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CFA087-651F-4116-EE48-750D3538DC7B}"/>
              </a:ext>
            </a:extLst>
          </p:cNvPr>
          <p:cNvSpPr txBox="1"/>
          <p:nvPr/>
        </p:nvSpPr>
        <p:spPr>
          <a:xfrm>
            <a:off x="750170" y="2996952"/>
            <a:ext cx="99976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00B0F0"/>
                </a:solidFill>
              </a:rPr>
              <a:t>Phong</a:t>
            </a:r>
            <a:r>
              <a:rPr lang="vi-VN" altLang="vi-VN" sz="2000" b="1" dirty="0"/>
              <a:t>:    </a:t>
            </a:r>
            <a:r>
              <a:rPr lang="vi-VN" altLang="vi-VN" sz="2000" b="1" dirty="0" err="1"/>
              <a:t>We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have</a:t>
            </a:r>
            <a:r>
              <a:rPr lang="vi-VN" altLang="vi-VN" sz="2000" b="1" dirty="0"/>
              <a:t> a </a:t>
            </a:r>
            <a:r>
              <a:rPr lang="vi-VN" altLang="vi-VN" sz="2000" b="1" dirty="0" err="1"/>
              <a:t>family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tradition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of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visiting</a:t>
            </a:r>
            <a:r>
              <a:rPr lang="vi-VN" altLang="vi-VN" sz="2000" b="1" dirty="0"/>
              <a:t> the </a:t>
            </a:r>
            <a:r>
              <a:rPr lang="vi-VN" altLang="vi-VN" sz="2000" b="1" dirty="0" err="1"/>
              <a:t>pagoda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on</a:t>
            </a:r>
            <a:r>
              <a:rPr lang="vi-VN" altLang="vi-VN" sz="2000" b="1" dirty="0"/>
              <a:t> the </a:t>
            </a:r>
            <a:r>
              <a:rPr lang="vi-VN" altLang="vi-VN" sz="2000" b="1" dirty="0" err="1"/>
              <a:t>first</a:t>
            </a:r>
            <a:r>
              <a:rPr lang="vi-VN" altLang="vi-VN" sz="2000" b="1" dirty="0"/>
              <a:t> day </a:t>
            </a:r>
            <a:r>
              <a:rPr lang="vi-VN" altLang="vi-VN" sz="2000" b="1" dirty="0" err="1"/>
              <a:t>of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every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lunar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month</a:t>
            </a:r>
            <a:r>
              <a:rPr lang="vi-VN" altLang="vi-VN" sz="2000" b="1" dirty="0"/>
              <a:t>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 err="1">
                <a:solidFill>
                  <a:srgbClr val="0000CC"/>
                </a:solidFill>
              </a:rPr>
              <a:t>Nick</a:t>
            </a:r>
            <a:r>
              <a:rPr lang="vi-VN" altLang="vi-VN" sz="2000" b="1" dirty="0">
                <a:solidFill>
                  <a:srgbClr val="0000CC"/>
                </a:solidFill>
              </a:rPr>
              <a:t>:</a:t>
            </a:r>
            <a:r>
              <a:rPr lang="vi-VN" altLang="vi-VN" sz="2000" b="1" dirty="0"/>
              <a:t>        </a:t>
            </a:r>
            <a:r>
              <a:rPr lang="vi-VN" altLang="vi-VN" sz="2000" b="1" dirty="0" err="1"/>
              <a:t>You’re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kidding</a:t>
            </a:r>
            <a:r>
              <a:rPr lang="vi-VN" altLang="vi-VN" sz="2000" b="1" dirty="0"/>
              <a:t>!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/>
              <a:t>Phong:     No, no. </a:t>
            </a:r>
            <a:r>
              <a:rPr lang="vi-VN" altLang="vi-VN" sz="2000" b="1" dirty="0" err="1"/>
              <a:t>We’ve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followed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this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tradition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for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generations</a:t>
            </a:r>
            <a:r>
              <a:rPr lang="vi-VN" altLang="vi-VN" sz="2000" b="1" dirty="0"/>
              <a:t>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 err="1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  </a:t>
            </a:r>
            <a:r>
              <a:rPr lang="vi-VN" altLang="vi-VN" sz="2000" b="1" dirty="0" err="1"/>
              <a:t>You’ve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mentioned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family</a:t>
            </a:r>
            <a:r>
              <a:rPr lang="vi-VN" altLang="vi-VN" sz="2000" b="1" dirty="0"/>
              <a:t>, </a:t>
            </a:r>
            <a:r>
              <a:rPr lang="vi-VN" altLang="vi-VN" sz="2000" b="1" dirty="0" err="1"/>
              <a:t>but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what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about</a:t>
            </a:r>
            <a:r>
              <a:rPr lang="vi-VN" altLang="vi-VN" sz="2000" b="1" dirty="0"/>
              <a:t> </a:t>
            </a:r>
            <a:r>
              <a:rPr lang="vi-VN" altLang="vi-VN" sz="2000" b="1" dirty="0" err="1">
                <a:solidFill>
                  <a:srgbClr val="FF0000"/>
                </a:solidFill>
              </a:rPr>
              <a:t>social</a:t>
            </a:r>
            <a:r>
              <a:rPr lang="vi-VN" altLang="vi-VN" sz="2000" b="1" dirty="0">
                <a:solidFill>
                  <a:srgbClr val="FF0000"/>
                </a:solidFill>
              </a:rPr>
              <a:t> </a:t>
            </a:r>
            <a:r>
              <a:rPr lang="vi-VN" altLang="vi-VN" sz="2000" b="1" dirty="0" err="1">
                <a:solidFill>
                  <a:srgbClr val="FF0000"/>
                </a:solidFill>
              </a:rPr>
              <a:t>customs</a:t>
            </a:r>
            <a:r>
              <a:rPr lang="vi-VN" altLang="vi-VN" sz="2000" b="1" dirty="0">
                <a:solidFill>
                  <a:srgbClr val="FF0000"/>
                </a:solidFill>
              </a:rPr>
              <a:t> </a:t>
            </a:r>
            <a:r>
              <a:rPr lang="vi-VN" altLang="vi-VN" sz="2000" b="1" dirty="0" err="1">
                <a:solidFill>
                  <a:srgbClr val="FF0000"/>
                </a:solidFill>
              </a:rPr>
              <a:t>and</a:t>
            </a:r>
            <a:r>
              <a:rPr lang="vi-VN" altLang="vi-VN" sz="2000" b="1" dirty="0">
                <a:solidFill>
                  <a:srgbClr val="FF0000"/>
                </a:solidFill>
              </a:rPr>
              <a:t> </a:t>
            </a:r>
            <a:r>
              <a:rPr lang="vi-VN" altLang="vi-VN" sz="2000" b="1" dirty="0" err="1">
                <a:solidFill>
                  <a:srgbClr val="FF0000"/>
                </a:solidFill>
              </a:rPr>
              <a:t>traditions</a:t>
            </a:r>
            <a:r>
              <a:rPr lang="vi-VN" altLang="vi-VN" sz="2000" b="1" dirty="0"/>
              <a:t>, </a:t>
            </a:r>
            <a:r>
              <a:rPr lang="vi-VN" altLang="vi-VN" sz="2000" b="1" dirty="0" err="1"/>
              <a:t>Nick</a:t>
            </a:r>
            <a:r>
              <a:rPr lang="vi-VN" altLang="vi-VN" sz="2000" b="1" dirty="0"/>
              <a:t>?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 err="1">
                <a:solidFill>
                  <a:srgbClr val="0000CC"/>
                </a:solidFill>
              </a:rPr>
              <a:t>Nick</a:t>
            </a:r>
            <a:r>
              <a:rPr lang="vi-VN" altLang="vi-VN" sz="2000" b="1" dirty="0">
                <a:solidFill>
                  <a:srgbClr val="0000CC"/>
                </a:solidFill>
              </a:rPr>
              <a:t>:</a:t>
            </a:r>
            <a:r>
              <a:rPr lang="vi-VN" altLang="vi-VN" sz="2000" b="1" dirty="0"/>
              <a:t>       </a:t>
            </a:r>
            <a:r>
              <a:rPr lang="vi-VN" altLang="vi-VN" sz="2000" b="1" dirty="0" err="1"/>
              <a:t>Well</a:t>
            </a:r>
            <a:r>
              <a:rPr lang="vi-VN" altLang="vi-VN" sz="2000" b="1" dirty="0"/>
              <a:t>, in the </a:t>
            </a:r>
            <a:r>
              <a:rPr lang="vi-VN" altLang="vi-VN" sz="2000" b="1" dirty="0" err="1"/>
              <a:t>UK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there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are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lots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of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customs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for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table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manners</a:t>
            </a:r>
            <a:r>
              <a:rPr lang="vi-VN" altLang="vi-VN" sz="2000" b="1" dirty="0"/>
              <a:t>. </a:t>
            </a:r>
            <a:r>
              <a:rPr lang="vi-VN" altLang="vi-VN" sz="2000" b="1" dirty="0" err="1"/>
              <a:t>For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example</a:t>
            </a:r>
            <a:r>
              <a:rPr lang="vi-VN" altLang="vi-VN" sz="2000" b="1" dirty="0"/>
              <a:t>, </a:t>
            </a:r>
            <a:r>
              <a:rPr lang="vi-VN" altLang="vi-VN" sz="2000" b="1" dirty="0" err="1"/>
              <a:t>we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have</a:t>
            </a:r>
            <a:r>
              <a:rPr lang="vi-VN" altLang="vi-VN" sz="2000" b="1" dirty="0"/>
              <a:t> to </a:t>
            </a:r>
            <a:r>
              <a:rPr lang="vi-VN" altLang="vi-VN" sz="2000" b="1" dirty="0" err="1"/>
              <a:t>use</a:t>
            </a:r>
            <a:r>
              <a:rPr lang="vi-VN" altLang="vi-VN" sz="2000" b="1" dirty="0"/>
              <a:t> a </a:t>
            </a:r>
            <a:r>
              <a:rPr lang="vi-VN" altLang="vi-VN" sz="2000" b="1" dirty="0" err="1"/>
              <a:t>knife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and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fork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at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dinner</a:t>
            </a:r>
            <a:r>
              <a:rPr lang="vi-VN" altLang="vi-VN" sz="2000" b="1" dirty="0"/>
              <a:t>. Then, </a:t>
            </a:r>
            <a:r>
              <a:rPr lang="vi-VN" altLang="vi-VN" sz="2000" b="1" dirty="0" err="1"/>
              <a:t>there’s</a:t>
            </a:r>
            <a:r>
              <a:rPr lang="vi-VN" altLang="vi-VN" sz="2000" b="1" dirty="0"/>
              <a:t> a </a:t>
            </a:r>
            <a:r>
              <a:rPr lang="vi-VN" altLang="vi-VN" sz="2000" b="1" dirty="0" err="1"/>
              <a:t>British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tradition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of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having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afternoon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tea</a:t>
            </a:r>
            <a:r>
              <a:rPr lang="vi-VN" altLang="vi-VN" sz="2000" b="1" dirty="0"/>
              <a:t> </a:t>
            </a:r>
            <a:r>
              <a:rPr lang="vi-VN" altLang="vi-VN" sz="2000" b="1" dirty="0" err="1"/>
              <a:t>at</a:t>
            </a:r>
            <a:r>
              <a:rPr lang="vi-VN" altLang="vi-VN" sz="2000" b="1" dirty="0"/>
              <a:t> 4 </a:t>
            </a:r>
            <a:r>
              <a:rPr lang="vi-VN" altLang="vi-VN" sz="2000" b="1" dirty="0" err="1"/>
              <a:t>p.m</a:t>
            </a:r>
            <a:r>
              <a:rPr lang="vi-VN" altLang="vi-VN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949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352" y="45785"/>
            <a:ext cx="87040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600"/>
              </a:lnSpc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  <a:p>
            <a:pPr marL="530225" indent="-530225">
              <a:lnSpc>
                <a:spcPts val="36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 b(page 39). Tick true (T) or false (F).</a:t>
            </a:r>
          </a:p>
        </p:txBody>
      </p:sp>
      <p:sp>
        <p:nvSpPr>
          <p:cNvPr id="5" name="Rectangle 4"/>
          <p:cNvSpPr/>
          <p:nvPr/>
        </p:nvSpPr>
        <p:spPr>
          <a:xfrm>
            <a:off x="673211" y="1152551"/>
            <a:ext cx="7884368" cy="1240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	In the UK there’s a tradition of having afternoon tea.</a:t>
            </a:r>
          </a:p>
        </p:txBody>
      </p:sp>
      <p:sp>
        <p:nvSpPr>
          <p:cNvPr id="6" name="Rectangle 5"/>
          <p:cNvSpPr/>
          <p:nvPr/>
        </p:nvSpPr>
        <p:spPr>
          <a:xfrm>
            <a:off x="9482164" y="134076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92504" y="1340767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482164" y="836712"/>
            <a:ext cx="1140056" cy="584775"/>
          </a:xfrm>
          <a:prstGeom prst="rect">
            <a:avLst/>
          </a:prstGeom>
          <a:solidFill>
            <a:srgbClr val="FF00FF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423494" y="1363415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1077B0-A040-2D60-338B-7CF6FD27FB0E}"/>
              </a:ext>
            </a:extLst>
          </p:cNvPr>
          <p:cNvSpPr txBox="1"/>
          <p:nvPr/>
        </p:nvSpPr>
        <p:spPr>
          <a:xfrm>
            <a:off x="805140" y="2724392"/>
            <a:ext cx="9217024" cy="2239844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Low" defTabSz="914400" eaLnBrk="0" hangingPunct="0">
              <a:lnSpc>
                <a:spcPct val="150000"/>
              </a:lnSpc>
              <a:defRPr/>
            </a:pPr>
            <a:r>
              <a:rPr lang="vi-VN" altLang="vi-VN" sz="2400" b="1" dirty="0" err="1">
                <a:solidFill>
                  <a:srgbClr val="0000CC"/>
                </a:solidFill>
              </a:rPr>
              <a:t>Nick</a:t>
            </a:r>
            <a:r>
              <a:rPr lang="vi-VN" altLang="vi-VN" sz="2400" b="1" dirty="0">
                <a:solidFill>
                  <a:srgbClr val="0000CC"/>
                </a:solidFill>
              </a:rPr>
              <a:t>:</a:t>
            </a:r>
            <a:r>
              <a:rPr lang="vi-VN" altLang="vi-VN" sz="2400" b="1" dirty="0"/>
              <a:t>       </a:t>
            </a:r>
            <a:r>
              <a:rPr lang="vi-VN" altLang="vi-VN" sz="2400" b="1" dirty="0" err="1"/>
              <a:t>Well</a:t>
            </a:r>
            <a:r>
              <a:rPr lang="vi-VN" altLang="vi-VN" sz="2400" b="1" dirty="0"/>
              <a:t>, in the </a:t>
            </a:r>
            <a:r>
              <a:rPr lang="vi-VN" altLang="vi-VN" sz="2400" b="1" dirty="0" err="1"/>
              <a:t>UK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there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are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lots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of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customs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for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table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manners</a:t>
            </a:r>
            <a:r>
              <a:rPr lang="vi-VN" altLang="vi-VN" sz="2400" b="1" dirty="0"/>
              <a:t>. </a:t>
            </a:r>
            <a:r>
              <a:rPr lang="vi-VN" altLang="vi-VN" sz="2400" b="1" dirty="0" err="1"/>
              <a:t>For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example</a:t>
            </a:r>
            <a:r>
              <a:rPr lang="vi-VN" altLang="vi-VN" sz="2400" b="1" dirty="0"/>
              <a:t>, </a:t>
            </a:r>
            <a:r>
              <a:rPr lang="vi-VN" altLang="vi-VN" sz="2400" b="1" dirty="0" err="1"/>
              <a:t>we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have</a:t>
            </a:r>
            <a:r>
              <a:rPr lang="vi-VN" altLang="vi-VN" sz="2400" b="1" dirty="0"/>
              <a:t> to </a:t>
            </a:r>
            <a:r>
              <a:rPr lang="vi-VN" altLang="vi-VN" sz="2400" b="1" dirty="0" err="1"/>
              <a:t>use</a:t>
            </a:r>
            <a:r>
              <a:rPr lang="vi-VN" altLang="vi-VN" sz="2400" b="1" dirty="0"/>
              <a:t> a </a:t>
            </a:r>
            <a:r>
              <a:rPr lang="vi-VN" altLang="vi-VN" sz="2400" b="1" dirty="0" err="1"/>
              <a:t>knife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and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fork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at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dinner</a:t>
            </a:r>
            <a:r>
              <a:rPr lang="vi-VN" altLang="vi-VN" sz="2400" b="1" dirty="0"/>
              <a:t>. Then, </a:t>
            </a:r>
            <a:r>
              <a:rPr lang="vi-VN" altLang="vi-VN" sz="2400" b="1" dirty="0" err="1">
                <a:solidFill>
                  <a:srgbClr val="FF00FF"/>
                </a:solidFill>
              </a:rPr>
              <a:t>there’s</a:t>
            </a:r>
            <a:r>
              <a:rPr lang="vi-VN" altLang="vi-VN" sz="2400" b="1" dirty="0">
                <a:solidFill>
                  <a:srgbClr val="FF00FF"/>
                </a:solidFill>
              </a:rPr>
              <a:t> a </a:t>
            </a:r>
            <a:r>
              <a:rPr lang="vi-VN" altLang="vi-VN" sz="2400" b="1" dirty="0" err="1">
                <a:solidFill>
                  <a:srgbClr val="FF00FF"/>
                </a:solidFill>
              </a:rPr>
              <a:t>British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tradition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of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having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afternoon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tea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at</a:t>
            </a:r>
            <a:r>
              <a:rPr lang="vi-VN" altLang="vi-VN" sz="2400" b="1" dirty="0">
                <a:solidFill>
                  <a:srgbClr val="FF00FF"/>
                </a:solidFill>
              </a:rPr>
              <a:t> 4 </a:t>
            </a:r>
            <a:r>
              <a:rPr lang="vi-VN" altLang="vi-VN" sz="2400" b="1" dirty="0" err="1">
                <a:solidFill>
                  <a:srgbClr val="FF00FF"/>
                </a:solidFill>
              </a:rPr>
              <a:t>p.m</a:t>
            </a:r>
            <a:r>
              <a:rPr lang="vi-VN" altLang="vi-VN" sz="2400" b="1" dirty="0">
                <a:solidFill>
                  <a:srgbClr val="FF00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420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352" y="52177"/>
            <a:ext cx="88569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6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  <a:p>
            <a:pPr marL="530225" indent="-530225">
              <a:lnSpc>
                <a:spcPts val="3600"/>
              </a:lnSpc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 b(page 39). Tick true (T) or false (F).</a:t>
            </a:r>
          </a:p>
        </p:txBody>
      </p:sp>
      <p:sp>
        <p:nvSpPr>
          <p:cNvPr id="5" name="Rectangle 4"/>
          <p:cNvSpPr/>
          <p:nvPr/>
        </p:nvSpPr>
        <p:spPr>
          <a:xfrm>
            <a:off x="870183" y="1056253"/>
            <a:ext cx="7884368" cy="1240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	In the UK there is no accepted way of behaving at the dinner table.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482164" y="134076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92504" y="134076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482164" y="859360"/>
            <a:ext cx="1140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075814" y="1363415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303048" y="2480217"/>
            <a:ext cx="7431951" cy="12029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tIns="108000" bIns="10800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 lot of customs for table manners in the UK.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A13B34-DBB8-2876-C48C-0D0463DC9E2C}"/>
              </a:ext>
            </a:extLst>
          </p:cNvPr>
          <p:cNvSpPr txBox="1"/>
          <p:nvPr/>
        </p:nvSpPr>
        <p:spPr>
          <a:xfrm>
            <a:off x="506786" y="4141483"/>
            <a:ext cx="10341741" cy="175432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Low" defTabSz="914400" eaLnBrk="0" hangingPunct="0">
              <a:lnSpc>
                <a:spcPct val="150000"/>
              </a:lnSpc>
              <a:defRPr/>
            </a:pPr>
            <a:r>
              <a:rPr lang="vi-VN" altLang="vi-VN" sz="2400" b="1" dirty="0" err="1">
                <a:solidFill>
                  <a:srgbClr val="0000CC"/>
                </a:solidFill>
              </a:rPr>
              <a:t>Nick</a:t>
            </a:r>
            <a:r>
              <a:rPr lang="vi-VN" altLang="vi-VN" sz="2400" b="1" dirty="0">
                <a:solidFill>
                  <a:srgbClr val="0000CC"/>
                </a:solidFill>
              </a:rPr>
              <a:t>:</a:t>
            </a:r>
            <a:r>
              <a:rPr lang="vi-VN" altLang="vi-VN" sz="2400" b="1" dirty="0"/>
              <a:t>       </a:t>
            </a:r>
            <a:r>
              <a:rPr lang="vi-VN" altLang="vi-VN" sz="2400" b="1" dirty="0" err="1"/>
              <a:t>Well</a:t>
            </a:r>
            <a:r>
              <a:rPr lang="vi-VN" altLang="vi-VN" sz="2400" b="1" dirty="0"/>
              <a:t>, </a:t>
            </a:r>
            <a:r>
              <a:rPr lang="vi-VN" altLang="vi-VN" sz="2400" b="1" dirty="0">
                <a:solidFill>
                  <a:srgbClr val="FF00FF"/>
                </a:solidFill>
              </a:rPr>
              <a:t>in the </a:t>
            </a:r>
            <a:r>
              <a:rPr lang="vi-VN" altLang="vi-VN" sz="2400" b="1" dirty="0" err="1">
                <a:solidFill>
                  <a:srgbClr val="FF00FF"/>
                </a:solidFill>
              </a:rPr>
              <a:t>UK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there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are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lots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of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customs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for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table</a:t>
            </a:r>
            <a:r>
              <a:rPr lang="vi-VN" altLang="vi-VN" sz="2400" b="1" dirty="0">
                <a:solidFill>
                  <a:srgbClr val="FF00FF"/>
                </a:solidFill>
              </a:rPr>
              <a:t> </a:t>
            </a:r>
            <a:r>
              <a:rPr lang="vi-VN" altLang="vi-VN" sz="2400" b="1" dirty="0" err="1">
                <a:solidFill>
                  <a:srgbClr val="FF00FF"/>
                </a:solidFill>
              </a:rPr>
              <a:t>manners</a:t>
            </a:r>
            <a:r>
              <a:rPr lang="vi-VN" altLang="vi-VN" sz="2400" b="1" dirty="0">
                <a:solidFill>
                  <a:srgbClr val="FF00FF"/>
                </a:solidFill>
              </a:rPr>
              <a:t>.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For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example</a:t>
            </a:r>
            <a:r>
              <a:rPr lang="vi-VN" altLang="vi-VN" sz="2400" b="1" dirty="0"/>
              <a:t>, </a:t>
            </a:r>
            <a:r>
              <a:rPr lang="vi-VN" altLang="vi-VN" sz="2400" b="1" dirty="0" err="1"/>
              <a:t>we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have</a:t>
            </a:r>
            <a:r>
              <a:rPr lang="vi-VN" altLang="vi-VN" sz="2400" b="1" dirty="0"/>
              <a:t> to </a:t>
            </a:r>
            <a:r>
              <a:rPr lang="vi-VN" altLang="vi-VN" sz="2400" b="1" dirty="0" err="1"/>
              <a:t>use</a:t>
            </a:r>
            <a:r>
              <a:rPr lang="vi-VN" altLang="vi-VN" sz="2400" b="1" dirty="0"/>
              <a:t> a </a:t>
            </a:r>
            <a:r>
              <a:rPr lang="vi-VN" altLang="vi-VN" sz="2400" b="1" dirty="0" err="1"/>
              <a:t>knife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and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fork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at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dinner</a:t>
            </a:r>
            <a:r>
              <a:rPr lang="vi-VN" altLang="vi-VN" sz="2400" b="1" dirty="0"/>
              <a:t>. Then, </a:t>
            </a:r>
            <a:r>
              <a:rPr lang="vi-VN" altLang="vi-VN" sz="2400" b="1" dirty="0" err="1"/>
              <a:t>there’s</a:t>
            </a:r>
            <a:r>
              <a:rPr lang="vi-VN" altLang="vi-VN" sz="2400" b="1" dirty="0"/>
              <a:t> a </a:t>
            </a:r>
            <a:r>
              <a:rPr lang="vi-VN" altLang="vi-VN" sz="2400" b="1" dirty="0" err="1"/>
              <a:t>British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tradition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of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having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afternoon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tea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at</a:t>
            </a:r>
            <a:r>
              <a:rPr lang="vi-VN" altLang="vi-VN" sz="2400" b="1" dirty="0"/>
              <a:t> 4 </a:t>
            </a:r>
            <a:r>
              <a:rPr lang="vi-VN" altLang="vi-VN" sz="2400" b="1" dirty="0" err="1"/>
              <a:t>p.m</a:t>
            </a:r>
            <a:r>
              <a:rPr lang="vi-VN" altLang="vi-VN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214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742" y="45785"/>
            <a:ext cx="75505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600"/>
              </a:lnSpc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  <a:p>
            <a:pPr marL="530225" indent="-530225">
              <a:lnSpc>
                <a:spcPts val="36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 b(page 39). Tick true (T) or false (F).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4176" y="975881"/>
            <a:ext cx="7884368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	Nick’s explanation of customs and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traditions is correct.</a:t>
            </a:r>
          </a:p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	Only families have customs and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traditions.</a:t>
            </a:r>
          </a:p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	In the UK there’s a tradition of having afternoon tea.</a:t>
            </a:r>
          </a:p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	In the UK there is no accepted way of behaving at the dinner table.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482164" y="98072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92504" y="98072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482164" y="2492896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092504" y="2492896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482164" y="4005064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092504" y="4005064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482164" y="5589240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092504" y="5589240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482164" y="476673"/>
            <a:ext cx="1140056" cy="584775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423494" y="1003376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9423494" y="4048607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022550" y="2544572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005799" y="5632783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46020" y="3152077"/>
            <a:ext cx="5306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also social ones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44068" y="5589240"/>
            <a:ext cx="7431951" cy="12029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tIns="108000" bIns="10800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 lot of customs for table manners in the UK. </a:t>
            </a:r>
          </a:p>
        </p:txBody>
      </p:sp>
    </p:spTree>
    <p:extLst>
      <p:ext uri="{BB962C8B-B14F-4D97-AF65-F5344CB8AC3E}">
        <p14:creationId xmlns:p14="http://schemas.microsoft.com/office/powerpoint/2010/main" val="270374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1293" y="526340"/>
            <a:ext cx="11971371" cy="6165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 </a:t>
            </a:r>
            <a:r>
              <a:rPr lang="vi-VN" altLang="vi-VN" sz="2000" dirty="0"/>
              <a:t>Today we’re going to learn about customs and traditions. Do </a:t>
            </a:r>
            <a:r>
              <a:rPr lang="vi-VN" altLang="vi-VN" sz="2000" dirty="0" err="1"/>
              <a:t>you</a:t>
            </a:r>
            <a:r>
              <a:rPr lang="vi-VN" altLang="vi-VN" sz="2000" dirty="0"/>
              <a:t> </a:t>
            </a:r>
            <a:r>
              <a:rPr lang="vi-VN" altLang="vi-VN" sz="2000" dirty="0" err="1"/>
              <a:t>think</a:t>
            </a:r>
            <a:r>
              <a:rPr lang="vi-VN" altLang="vi-VN" sz="2000" dirty="0"/>
              <a:t> </a:t>
            </a:r>
            <a:r>
              <a:rPr lang="vi-VN" altLang="vi-VN" sz="2000" dirty="0" err="1"/>
              <a:t>they’re</a:t>
            </a:r>
            <a:r>
              <a:rPr lang="vi-VN" altLang="vi-VN" sz="2000" dirty="0"/>
              <a:t> the same?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00B050"/>
                </a:solidFill>
              </a:rPr>
              <a:t>Mi:          </a:t>
            </a:r>
            <a:r>
              <a:rPr lang="vi-VN" altLang="vi-VN" sz="2000" dirty="0">
                <a:solidFill>
                  <a:srgbClr val="00B050"/>
                </a:solidFill>
              </a:rPr>
              <a:t> </a:t>
            </a:r>
            <a:r>
              <a:rPr lang="vi-VN" altLang="vi-VN" sz="2000" dirty="0"/>
              <a:t>I think they’re different, but it’s hard to explain how.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0000CC"/>
                </a:solidFill>
              </a:rPr>
              <a:t>Nick</a:t>
            </a:r>
            <a:r>
              <a:rPr lang="vi-VN" altLang="vi-VN" sz="2000" b="1" dirty="0"/>
              <a:t>:       </a:t>
            </a:r>
            <a:r>
              <a:rPr lang="vi-VN" altLang="vi-VN" sz="2000" dirty="0"/>
              <a:t>In my opinion, a custom is something that has become an </a:t>
            </a:r>
            <a:r>
              <a:rPr lang="vi-VN" altLang="vi-VN" sz="2000" i="1" dirty="0"/>
              <a:t>accepted</a:t>
            </a:r>
            <a:r>
              <a:rPr lang="vi-VN" altLang="vi-VN" sz="2000" dirty="0"/>
              <a:t> way of doing things. And a tradition is something we do that is </a:t>
            </a:r>
            <a:r>
              <a:rPr lang="vi-VN" altLang="vi-VN" sz="2000" i="1" dirty="0"/>
              <a:t>special</a:t>
            </a:r>
            <a:r>
              <a:rPr lang="vi-VN" altLang="vi-VN" sz="2000" dirty="0"/>
              <a:t> and is passed down through the generations.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 </a:t>
            </a:r>
            <a:r>
              <a:rPr lang="vi-VN" altLang="vi-VN" sz="2000" dirty="0"/>
              <a:t>Yes, spot on! Give me an example of a custom.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dirty="0"/>
              <a:t>  </a:t>
            </a:r>
            <a:r>
              <a:rPr lang="vi-VN" altLang="vi-VN" sz="2000" b="1" dirty="0">
                <a:solidFill>
                  <a:srgbClr val="FF00FF"/>
                </a:solidFill>
              </a:rPr>
              <a:t>Mai</a:t>
            </a:r>
            <a:r>
              <a:rPr lang="vi-VN" altLang="vi-VN" sz="2000" b="1" dirty="0"/>
              <a:t>:</a:t>
            </a:r>
            <a:r>
              <a:rPr lang="vi-VN" altLang="vi-VN" sz="2000" dirty="0"/>
              <a:t>         My family has this custom of eating dinner at 7 p.m. sharp.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</a:t>
            </a:r>
            <a:r>
              <a:rPr lang="vi-VN" altLang="vi-VN" sz="2000" dirty="0"/>
              <a:t> Really?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FF00FF"/>
                </a:solidFill>
              </a:rPr>
              <a:t>Mai: </a:t>
            </a:r>
            <a:r>
              <a:rPr lang="vi-VN" altLang="vi-VN" sz="2000" dirty="0">
                <a:solidFill>
                  <a:srgbClr val="FF00FF"/>
                </a:solidFill>
              </a:rPr>
              <a:t>        </a:t>
            </a:r>
            <a:r>
              <a:rPr lang="vi-VN" altLang="vi-VN" sz="2000" dirty="0"/>
              <a:t>Yes, we have to be at the dinner table on time.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</a:t>
            </a:r>
            <a:r>
              <a:rPr lang="vi-VN" altLang="vi-VN" sz="2000" dirty="0"/>
              <a:t> That’s interesting! How about a tradition, Phong?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00B0F0"/>
                </a:solidFill>
              </a:rPr>
              <a:t>Phong</a:t>
            </a:r>
            <a:r>
              <a:rPr lang="vi-VN" altLang="vi-VN" sz="2000" b="1" dirty="0"/>
              <a:t>:   </a:t>
            </a:r>
            <a:r>
              <a:rPr lang="vi-VN" altLang="vi-VN" sz="2000" dirty="0"/>
              <a:t> We have a family tradition of visiting the pagoda on the first day of every lunar month.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0000CC"/>
                </a:solidFill>
              </a:rPr>
              <a:t>Nick:</a:t>
            </a:r>
            <a:r>
              <a:rPr lang="vi-VN" altLang="vi-VN" sz="2000" dirty="0"/>
              <a:t>        </a:t>
            </a:r>
            <a:r>
              <a:rPr lang="vi-VN" altLang="vi-VN" sz="2000" dirty="0" err="1"/>
              <a:t>You’re</a:t>
            </a:r>
            <a:r>
              <a:rPr lang="vi-VN" altLang="vi-VN" sz="2000" dirty="0"/>
              <a:t> kidding!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00B0F0"/>
                </a:solidFill>
              </a:rPr>
              <a:t>Phong:</a:t>
            </a:r>
            <a:r>
              <a:rPr lang="vi-VN" altLang="vi-VN" sz="2000" b="1" dirty="0"/>
              <a:t>     </a:t>
            </a:r>
            <a:r>
              <a:rPr lang="vi-VN" altLang="vi-VN" sz="2000" dirty="0"/>
              <a:t>No, no. We’ve followed this tradition for generations.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 err="1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 </a:t>
            </a:r>
            <a:r>
              <a:rPr lang="vi-VN" altLang="vi-VN" sz="2000" dirty="0"/>
              <a:t> You’ve mentioned family, but what about social customs and traditions, Nick?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0000CC"/>
                </a:solidFill>
              </a:rPr>
              <a:t>Nick:</a:t>
            </a:r>
            <a:r>
              <a:rPr lang="vi-VN" altLang="vi-VN" sz="2000" dirty="0"/>
              <a:t>       </a:t>
            </a:r>
            <a:r>
              <a:rPr lang="vi-VN" altLang="vi-VN" sz="2000" dirty="0" err="1"/>
              <a:t>Well</a:t>
            </a:r>
            <a:r>
              <a:rPr lang="vi-VN" altLang="vi-VN" sz="20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lnSpc>
                <a:spcPts val="2800"/>
              </a:lnSpc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</a:t>
            </a:r>
            <a:r>
              <a:rPr lang="vi-VN" altLang="vi-VN" sz="2000" dirty="0"/>
              <a:t>  </a:t>
            </a:r>
            <a:r>
              <a:rPr lang="vi-VN" altLang="vi-VN" sz="2000" dirty="0" err="1"/>
              <a:t>Sounds</a:t>
            </a:r>
            <a:r>
              <a:rPr lang="vi-VN" altLang="vi-VN" sz="20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94121" y="-99392"/>
            <a:ext cx="71104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3200" b="1" dirty="0">
                <a:ln w="1905"/>
                <a:solidFill>
                  <a:srgbClr val="FF0000"/>
                </a:solidFill>
                <a:latin typeface="Arial" panose="020B0604020202020204" pitchFamily="34" charset="0"/>
              </a:rPr>
              <a:t>A lesson on customs </a:t>
            </a:r>
            <a:r>
              <a:rPr lang="vi-VN" sz="3200" b="1" dirty="0" err="1">
                <a:ln w="1905"/>
                <a:solidFill>
                  <a:srgbClr val="FF0000"/>
                </a:solidFill>
                <a:latin typeface="Arial" panose="020B0604020202020204" pitchFamily="34" charset="0"/>
              </a:rPr>
              <a:t>and</a:t>
            </a:r>
            <a:r>
              <a:rPr lang="vi-VN" sz="3200" b="1" dirty="0">
                <a:ln w="1905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3200" b="1" dirty="0" err="1">
                <a:ln w="1905"/>
                <a:solidFill>
                  <a:srgbClr val="FF0000"/>
                </a:solidFill>
                <a:latin typeface="Arial" panose="020B0604020202020204" pitchFamily="34" charset="0"/>
              </a:rPr>
              <a:t>traditions</a:t>
            </a:r>
            <a:endParaRPr lang="en-US" sz="3200" b="1" dirty="0">
              <a:ln w="1905"/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4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108542"/>
            <a:ext cx="10382111" cy="34836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118975" y="4581128"/>
            <a:ext cx="6170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You are joking!</a:t>
            </a:r>
          </a:p>
        </p:txBody>
      </p:sp>
      <p:sp>
        <p:nvSpPr>
          <p:cNvPr id="4" name="Rectangle 3"/>
          <p:cNvSpPr/>
          <p:nvPr/>
        </p:nvSpPr>
        <p:spPr>
          <a:xfrm>
            <a:off x="2100151" y="5446965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You must be joking!</a:t>
            </a:r>
          </a:p>
        </p:txBody>
      </p:sp>
    </p:spTree>
    <p:extLst>
      <p:ext uri="{BB962C8B-B14F-4D97-AF65-F5344CB8AC3E}">
        <p14:creationId xmlns:p14="http://schemas.microsoft.com/office/powerpoint/2010/main" val="75533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356" y="959617"/>
            <a:ext cx="11593288" cy="42780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defRPr/>
            </a:pPr>
            <a:r>
              <a:rPr lang="vi-VN" altLang="vi-VN" sz="1600" b="1" dirty="0">
                <a:solidFill>
                  <a:srgbClr val="FF0000"/>
                </a:solidFill>
              </a:rPr>
              <a:t>Teacher</a:t>
            </a:r>
            <a:r>
              <a:rPr lang="vi-VN" altLang="vi-VN" sz="1600" b="1" dirty="0"/>
              <a:t>: </a:t>
            </a:r>
            <a:r>
              <a:rPr lang="vi-VN" altLang="vi-VN" sz="1600" dirty="0"/>
              <a:t>Today we’re going to learn about customs and traditions. Do </a:t>
            </a:r>
            <a:r>
              <a:rPr lang="vi-VN" altLang="vi-VN" sz="1600" dirty="0" err="1"/>
              <a:t>you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think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they’re</a:t>
            </a:r>
            <a:r>
              <a:rPr lang="vi-VN" altLang="vi-VN" sz="1600" dirty="0"/>
              <a:t> the same?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50"/>
                </a:solidFill>
              </a:rPr>
              <a:t>Mi:           </a:t>
            </a:r>
            <a:r>
              <a:rPr lang="vi-VN" altLang="vi-VN" sz="1600" dirty="0"/>
              <a:t>I think they’re different, but it’s hard to explain how.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</a:t>
            </a:r>
            <a:r>
              <a:rPr lang="vi-VN" altLang="vi-VN" sz="1600" dirty="0"/>
              <a:t>:       In my opinion, a custom is something that has become an </a:t>
            </a:r>
            <a:r>
              <a:rPr lang="vi-VN" altLang="vi-VN" sz="1600" i="1" dirty="0"/>
              <a:t>accepted</a:t>
            </a:r>
            <a:r>
              <a:rPr lang="vi-VN" altLang="vi-VN" sz="1600" dirty="0"/>
              <a:t> way of doing things. And a tradition is something we do that is </a:t>
            </a:r>
            <a:r>
              <a:rPr lang="vi-VN" altLang="vi-VN" sz="1600" i="1" dirty="0"/>
              <a:t>special</a:t>
            </a:r>
            <a:r>
              <a:rPr lang="vi-VN" altLang="vi-VN" sz="1600" dirty="0"/>
              <a:t> and is passed down through the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Yes, spot on! Give me an example of a </a:t>
            </a:r>
            <a:r>
              <a:rPr lang="vi-VN" altLang="vi-VN" sz="1600" dirty="0" err="1"/>
              <a:t>custom</a:t>
            </a:r>
            <a:r>
              <a:rPr lang="vi-VN" altLang="vi-VN" sz="1600" dirty="0"/>
              <a:t>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</a:t>
            </a:r>
            <a:r>
              <a:rPr lang="vi-VN" altLang="vi-VN" sz="1600" dirty="0"/>
              <a:t>:         My family has this custom of eating dinner at 7 p.m. sharp.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Really?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Mai:         </a:t>
            </a:r>
            <a:r>
              <a:rPr lang="vi-VN" altLang="vi-VN" sz="1600" dirty="0"/>
              <a:t>Yes, we have to be at the dinner table on time.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That’s interesting! How about a tradition, Phong?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</a:t>
            </a:r>
            <a:r>
              <a:rPr lang="vi-VN" altLang="vi-VN" sz="1600" dirty="0"/>
              <a:t>:    We have a family tradition of visiting the pagoda on the first day of every lunar month.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 </a:t>
            </a:r>
            <a:r>
              <a:rPr lang="vi-VN" altLang="vi-VN" sz="1600" dirty="0" err="1"/>
              <a:t>You’re</a:t>
            </a:r>
            <a:r>
              <a:rPr lang="vi-VN" altLang="vi-VN" sz="1600" dirty="0"/>
              <a:t> kidding!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Phong:</a:t>
            </a:r>
            <a:r>
              <a:rPr lang="vi-VN" altLang="vi-VN" sz="1600" dirty="0"/>
              <a:t>     No, no. We’ve followed this tradition for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 err="1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  You’ve mentioned family, but what about social customs and traditions, Nick?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</a:t>
            </a:r>
            <a:r>
              <a:rPr lang="vi-VN" altLang="vi-VN" sz="1600" dirty="0" err="1"/>
              <a:t>Well</a:t>
            </a:r>
            <a:r>
              <a:rPr lang="vi-VN" altLang="vi-VN" sz="16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 </a:t>
            </a:r>
            <a:r>
              <a:rPr lang="vi-VN" altLang="vi-VN" sz="1600" dirty="0" err="1"/>
              <a:t>Sounds</a:t>
            </a:r>
            <a:r>
              <a:rPr lang="vi-VN" altLang="vi-VN" sz="16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416" y="-27384"/>
            <a:ext cx="79902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lesson on customs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and</a:t>
            </a: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traditions</a:t>
            </a:r>
            <a:endParaRPr lang="en-US" sz="3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A4B2AE-A575-DF37-CE82-0489902D3D87}"/>
              </a:ext>
            </a:extLst>
          </p:cNvPr>
          <p:cNvSpPr txBox="1"/>
          <p:nvPr/>
        </p:nvSpPr>
        <p:spPr>
          <a:xfrm>
            <a:off x="884216" y="5107507"/>
            <a:ext cx="6103088" cy="510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What is Mai’s family custom?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FC749-ED7B-456E-260F-35AA63E07250}"/>
              </a:ext>
            </a:extLst>
          </p:cNvPr>
          <p:cNvSpPr txBox="1"/>
          <p:nvPr/>
        </p:nvSpPr>
        <p:spPr>
          <a:xfrm>
            <a:off x="983432" y="5768146"/>
            <a:ext cx="6912768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It’s eating dinner at 7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sharp.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BDCD12-475B-0518-B940-383D9845A245}"/>
              </a:ext>
            </a:extLst>
          </p:cNvPr>
          <p:cNvCxnSpPr>
            <a:cxnSpLocks/>
          </p:cNvCxnSpPr>
          <p:nvPr/>
        </p:nvCxnSpPr>
        <p:spPr>
          <a:xfrm>
            <a:off x="3935760" y="2524795"/>
            <a:ext cx="25202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14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356" y="948789"/>
            <a:ext cx="11593288" cy="42780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defRPr/>
            </a:pPr>
            <a:r>
              <a:rPr lang="vi-VN" altLang="vi-VN" sz="1600" b="1" dirty="0">
                <a:solidFill>
                  <a:srgbClr val="FF0000"/>
                </a:solidFill>
              </a:rPr>
              <a:t>Teacher</a:t>
            </a:r>
            <a:r>
              <a:rPr lang="vi-VN" altLang="vi-VN" sz="1600" b="1" dirty="0"/>
              <a:t>: </a:t>
            </a:r>
            <a:r>
              <a:rPr lang="vi-VN" altLang="vi-VN" sz="1600" dirty="0"/>
              <a:t>Today we’re going to learn about customs and traditions. Do </a:t>
            </a:r>
            <a:r>
              <a:rPr lang="vi-VN" altLang="vi-VN" sz="1600" dirty="0" err="1"/>
              <a:t>you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think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they’re</a:t>
            </a:r>
            <a:r>
              <a:rPr lang="vi-VN" altLang="vi-VN" sz="1600" dirty="0"/>
              <a:t> the same?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50"/>
                </a:solidFill>
              </a:rPr>
              <a:t>Mi:           </a:t>
            </a:r>
            <a:r>
              <a:rPr lang="vi-VN" altLang="vi-VN" sz="1600" dirty="0"/>
              <a:t>I think they’re different, but it’s hard to explain how.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</a:t>
            </a:r>
            <a:r>
              <a:rPr lang="vi-VN" altLang="vi-VN" sz="1600" dirty="0"/>
              <a:t>:       In my opinion, a custom is something that has become an </a:t>
            </a:r>
            <a:r>
              <a:rPr lang="vi-VN" altLang="vi-VN" sz="1600" i="1" dirty="0"/>
              <a:t>accepted</a:t>
            </a:r>
            <a:r>
              <a:rPr lang="vi-VN" altLang="vi-VN" sz="1600" dirty="0"/>
              <a:t> way of doing things. And a tradition is something we do that is </a:t>
            </a:r>
            <a:r>
              <a:rPr lang="vi-VN" altLang="vi-VN" sz="1600" i="1" dirty="0"/>
              <a:t>special</a:t>
            </a:r>
            <a:r>
              <a:rPr lang="vi-VN" altLang="vi-VN" sz="1600" dirty="0"/>
              <a:t> and is passed down through the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Yes, spot on! Give me an example of a </a:t>
            </a:r>
            <a:r>
              <a:rPr lang="vi-VN" altLang="vi-VN" sz="1600" dirty="0" err="1"/>
              <a:t>custom</a:t>
            </a:r>
            <a:r>
              <a:rPr lang="vi-VN" altLang="vi-VN" sz="1600" dirty="0"/>
              <a:t>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</a:t>
            </a:r>
            <a:r>
              <a:rPr lang="vi-VN" altLang="vi-VN" sz="1600" dirty="0"/>
              <a:t>:         My family has this custom of eating dinner at 7 p.m. sharp.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Really?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Mai:         </a:t>
            </a:r>
            <a:r>
              <a:rPr lang="vi-VN" altLang="vi-VN" sz="1600" dirty="0"/>
              <a:t>Yes, we have to be at the dinner table on time.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That’s interesting! How about a tradition, Phong?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</a:t>
            </a:r>
            <a:r>
              <a:rPr lang="vi-VN" altLang="vi-VN" sz="1600" dirty="0"/>
              <a:t>:    We have a family tradition of visiting the pagoda on the first day of every lunar month.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 </a:t>
            </a:r>
            <a:r>
              <a:rPr lang="vi-VN" altLang="vi-VN" sz="1600" dirty="0" err="1"/>
              <a:t>You’re</a:t>
            </a:r>
            <a:r>
              <a:rPr lang="vi-VN" altLang="vi-VN" sz="1600" dirty="0"/>
              <a:t> kidding!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Phong:</a:t>
            </a:r>
            <a:r>
              <a:rPr lang="vi-VN" altLang="vi-VN" sz="1600" dirty="0"/>
              <a:t>     No, no. We’ve followed this tradition for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 err="1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  You’ve mentioned family, but what about social customs and traditions, Nick?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</a:t>
            </a:r>
            <a:r>
              <a:rPr lang="vi-VN" altLang="vi-VN" sz="1600" dirty="0" err="1"/>
              <a:t>Well</a:t>
            </a:r>
            <a:r>
              <a:rPr lang="vi-VN" altLang="vi-VN" sz="16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 </a:t>
            </a:r>
            <a:r>
              <a:rPr lang="vi-VN" altLang="vi-VN" sz="1600" dirty="0" err="1"/>
              <a:t>Sounds</a:t>
            </a:r>
            <a:r>
              <a:rPr lang="vi-VN" altLang="vi-VN" sz="16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416" y="-27384"/>
            <a:ext cx="79902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lesson on customs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and</a:t>
            </a: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traditions</a:t>
            </a:r>
            <a:endParaRPr lang="en-US" sz="3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BDCD12-475B-0518-B940-383D9845A245}"/>
              </a:ext>
            </a:extLst>
          </p:cNvPr>
          <p:cNvCxnSpPr>
            <a:cxnSpLocks/>
          </p:cNvCxnSpPr>
          <p:nvPr/>
        </p:nvCxnSpPr>
        <p:spPr>
          <a:xfrm>
            <a:off x="1343472" y="3717032"/>
            <a:ext cx="122413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4F34A31-4DEC-AF43-508B-411A5B378F66}"/>
              </a:ext>
            </a:extLst>
          </p:cNvPr>
          <p:cNvSpPr txBox="1"/>
          <p:nvPr/>
        </p:nvSpPr>
        <p:spPr>
          <a:xfrm>
            <a:off x="572148" y="5038784"/>
            <a:ext cx="11047703" cy="49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How does Nick feel when </a:t>
            </a:r>
            <a:r>
              <a:rPr lang="en-US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talks about one of his family traditions?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0813B7-1D12-247D-0C63-766798E7FBC0}"/>
              </a:ext>
            </a:extLst>
          </p:cNvPr>
          <p:cNvSpPr txBox="1"/>
          <p:nvPr/>
        </p:nvSpPr>
        <p:spPr>
          <a:xfrm>
            <a:off x="1199456" y="5696138"/>
            <a:ext cx="6103088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He’s surprised.</a:t>
            </a:r>
          </a:p>
        </p:txBody>
      </p:sp>
    </p:spTree>
    <p:extLst>
      <p:ext uri="{BB962C8B-B14F-4D97-AF65-F5344CB8AC3E}">
        <p14:creationId xmlns:p14="http://schemas.microsoft.com/office/powerpoint/2010/main" val="373603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356" y="825679"/>
            <a:ext cx="11593288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defRPr/>
            </a:pPr>
            <a:r>
              <a:rPr lang="vi-VN" altLang="vi-VN" sz="1600" b="1" dirty="0">
                <a:solidFill>
                  <a:srgbClr val="FF0000"/>
                </a:solidFill>
              </a:rPr>
              <a:t>Teacher</a:t>
            </a:r>
            <a:r>
              <a:rPr lang="vi-VN" altLang="vi-VN" sz="1600" b="1" dirty="0"/>
              <a:t>: </a:t>
            </a:r>
            <a:r>
              <a:rPr lang="vi-VN" altLang="vi-VN" sz="1600" dirty="0"/>
              <a:t>Today we’re going to learn about customs and traditions. Do </a:t>
            </a:r>
            <a:r>
              <a:rPr lang="vi-VN" altLang="vi-VN" sz="1600" dirty="0" err="1"/>
              <a:t>you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think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they’re</a:t>
            </a:r>
            <a:r>
              <a:rPr lang="vi-VN" altLang="vi-VN" sz="1600" dirty="0"/>
              <a:t> the same?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50"/>
                </a:solidFill>
              </a:rPr>
              <a:t>Mi:           </a:t>
            </a:r>
            <a:r>
              <a:rPr lang="vi-VN" altLang="vi-VN" sz="1600" dirty="0"/>
              <a:t>I think they’re different, but it’s hard to explain how.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</a:t>
            </a:r>
            <a:r>
              <a:rPr lang="vi-VN" altLang="vi-VN" sz="1600" dirty="0"/>
              <a:t>:       In my opinion, a custom is something that has become an </a:t>
            </a:r>
            <a:r>
              <a:rPr lang="vi-VN" altLang="vi-VN" sz="1600" i="1" dirty="0"/>
              <a:t>accepted</a:t>
            </a:r>
            <a:r>
              <a:rPr lang="vi-VN" altLang="vi-VN" sz="1600" dirty="0"/>
              <a:t> way of doing things. And a tradition is something we do that is </a:t>
            </a:r>
            <a:r>
              <a:rPr lang="vi-VN" altLang="vi-VN" sz="1600" i="1" dirty="0"/>
              <a:t>special</a:t>
            </a:r>
            <a:r>
              <a:rPr lang="vi-VN" altLang="vi-VN" sz="1600" dirty="0"/>
              <a:t> and is passed down through the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Yes, spot on! Give me an example of a custom.</a:t>
            </a:r>
          </a:p>
          <a:p>
            <a:pPr algn="justLow" defTabSz="914400" eaLnBrk="0" hangingPunct="0">
              <a:defRPr/>
            </a:pPr>
            <a:r>
              <a:rPr lang="vi-VN" altLang="vi-VN" sz="1600" dirty="0"/>
              <a:t>  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</a:t>
            </a:r>
            <a:r>
              <a:rPr lang="vi-VN" altLang="vi-VN" sz="1600" dirty="0"/>
              <a:t>:         My family has this custom of eating dinner at 7 p.m. sharp.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Really?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Mai:         </a:t>
            </a:r>
            <a:r>
              <a:rPr lang="vi-VN" altLang="vi-VN" sz="1600" dirty="0"/>
              <a:t>Yes, we have to be at the dinner table on time.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That’s interesting! How about a tradition, Phong?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</a:t>
            </a:r>
            <a:r>
              <a:rPr lang="vi-VN" altLang="vi-VN" sz="1600" dirty="0"/>
              <a:t>:    We have a family tradition of visiting the pagoda on the first day of every lunar month.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 </a:t>
            </a:r>
            <a:r>
              <a:rPr lang="vi-VN" altLang="vi-VN" sz="1600" dirty="0" err="1"/>
              <a:t>You’re</a:t>
            </a:r>
            <a:r>
              <a:rPr lang="vi-VN" altLang="vi-VN" sz="1600" dirty="0"/>
              <a:t> kidding!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Phong:     </a:t>
            </a:r>
            <a:r>
              <a:rPr lang="vi-VN" altLang="vi-VN" sz="1600" dirty="0"/>
              <a:t>No, no. We’ve followed this tradition for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 err="1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  You’ve mentioned family, but what about social customs and traditions, Nick?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</a:t>
            </a:r>
            <a:r>
              <a:rPr lang="vi-VN" altLang="vi-VN" sz="1600" dirty="0" err="1"/>
              <a:t>Well</a:t>
            </a:r>
            <a:r>
              <a:rPr lang="vi-VN" altLang="vi-VN" sz="16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 </a:t>
            </a:r>
            <a:r>
              <a:rPr lang="vi-VN" altLang="vi-VN" sz="1600" dirty="0" err="1"/>
              <a:t>Sounds</a:t>
            </a:r>
            <a:r>
              <a:rPr lang="vi-VN" altLang="vi-VN" sz="16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416" y="-27384"/>
            <a:ext cx="79902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lesson on customs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and</a:t>
            </a: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traditions</a:t>
            </a:r>
            <a:endParaRPr lang="en-US" sz="3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BDCD12-475B-0518-B940-383D9845A245}"/>
              </a:ext>
            </a:extLst>
          </p:cNvPr>
          <p:cNvCxnSpPr>
            <a:cxnSpLocks/>
          </p:cNvCxnSpPr>
          <p:nvPr/>
        </p:nvCxnSpPr>
        <p:spPr>
          <a:xfrm>
            <a:off x="2711624" y="1844824"/>
            <a:ext cx="352839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4F34A31-4DEC-AF43-508B-411A5B378F66}"/>
              </a:ext>
            </a:extLst>
          </p:cNvPr>
          <p:cNvSpPr txBox="1"/>
          <p:nvPr/>
        </p:nvSpPr>
        <p:spPr>
          <a:xfrm>
            <a:off x="695400" y="5129722"/>
            <a:ext cx="8459232" cy="49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spc="-1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similarity between a custom and a tradition?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0813B7-1D12-247D-0C63-766798E7FBC0}"/>
              </a:ext>
            </a:extLst>
          </p:cNvPr>
          <p:cNvSpPr txBox="1"/>
          <p:nvPr/>
        </p:nvSpPr>
        <p:spPr>
          <a:xfrm>
            <a:off x="299356" y="5642998"/>
            <a:ext cx="10717147" cy="51071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both refer to doing something that develops over </a:t>
            </a:r>
            <a:r>
              <a:rPr lang="vi-VN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time</a:t>
            </a:r>
            <a:r>
              <a:rPr lang="vi-VN" sz="2800" b="1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9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356" y="948789"/>
            <a:ext cx="11593288" cy="42780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defRPr/>
            </a:pPr>
            <a:r>
              <a:rPr lang="vi-VN" altLang="vi-VN" sz="1600" b="1" dirty="0">
                <a:solidFill>
                  <a:srgbClr val="FF0000"/>
                </a:solidFill>
              </a:rPr>
              <a:t>Teacher</a:t>
            </a:r>
            <a:r>
              <a:rPr lang="vi-VN" altLang="vi-VN" sz="1600" b="1" dirty="0"/>
              <a:t>:</a:t>
            </a:r>
            <a:r>
              <a:rPr lang="vi-VN" altLang="vi-VN" sz="1600" dirty="0"/>
              <a:t> Today we’re going to learn about customs and traditions. Do </a:t>
            </a:r>
            <a:r>
              <a:rPr lang="vi-VN" altLang="vi-VN" sz="1600" dirty="0" err="1"/>
              <a:t>you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think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they’re</a:t>
            </a:r>
            <a:r>
              <a:rPr lang="vi-VN" altLang="vi-VN" sz="1600" dirty="0"/>
              <a:t> the same?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50"/>
                </a:solidFill>
              </a:rPr>
              <a:t>Mi:           </a:t>
            </a:r>
            <a:r>
              <a:rPr lang="vi-VN" altLang="vi-VN" sz="1600" dirty="0"/>
              <a:t>I think they’re different, but it’s hard to explain how.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</a:t>
            </a:r>
            <a:r>
              <a:rPr lang="vi-VN" altLang="vi-VN" sz="1600" dirty="0"/>
              <a:t>:       In my opinion, a custom is something that has become an </a:t>
            </a:r>
            <a:r>
              <a:rPr lang="vi-VN" altLang="vi-VN" sz="1600" i="1" dirty="0"/>
              <a:t>accepted</a:t>
            </a:r>
            <a:r>
              <a:rPr lang="vi-VN" altLang="vi-VN" sz="1600" dirty="0"/>
              <a:t> way of doing things. And a tradition is something we do that is </a:t>
            </a:r>
            <a:r>
              <a:rPr lang="vi-VN" altLang="vi-VN" sz="1600" i="1" dirty="0"/>
              <a:t>special</a:t>
            </a:r>
            <a:r>
              <a:rPr lang="vi-VN" altLang="vi-VN" sz="1600" dirty="0"/>
              <a:t> and is passed down through the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Yes, spot on! Give me an example of a </a:t>
            </a:r>
            <a:r>
              <a:rPr lang="vi-VN" altLang="vi-VN" sz="1600" dirty="0" err="1"/>
              <a:t>custom</a:t>
            </a:r>
            <a:r>
              <a:rPr lang="vi-VN" altLang="vi-VN" sz="1600" dirty="0"/>
              <a:t>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</a:t>
            </a:r>
            <a:r>
              <a:rPr lang="vi-VN" altLang="vi-VN" sz="1600" dirty="0"/>
              <a:t>:         My family has this custom of eating dinner at 7 p.m. sharp.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Really?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Mai:         </a:t>
            </a:r>
            <a:r>
              <a:rPr lang="vi-VN" altLang="vi-VN" sz="1600" dirty="0"/>
              <a:t>Yes, we have to be at the dinner table on time.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That’s interesting! How about a tradition, Phong?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</a:t>
            </a:r>
            <a:r>
              <a:rPr lang="vi-VN" altLang="vi-VN" sz="1600" dirty="0"/>
              <a:t>:    We have a family tradition of visiting the pagoda on the first day of every lunar month.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 </a:t>
            </a:r>
            <a:r>
              <a:rPr lang="vi-VN" altLang="vi-VN" sz="1600" dirty="0" err="1"/>
              <a:t>You’re</a:t>
            </a:r>
            <a:r>
              <a:rPr lang="vi-VN" altLang="vi-VN" sz="1600" dirty="0"/>
              <a:t> kidding!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Phong:</a:t>
            </a:r>
            <a:r>
              <a:rPr lang="vi-VN" altLang="vi-VN" sz="1600" dirty="0"/>
              <a:t>     No, no. We’ve followed this tradition for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 err="1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  You’ve mentioned family, but what about social customs and traditions, Nick?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</a:t>
            </a:r>
            <a:r>
              <a:rPr lang="vi-VN" altLang="vi-VN" sz="1600" dirty="0" err="1"/>
              <a:t>Well</a:t>
            </a:r>
            <a:r>
              <a:rPr lang="vi-VN" altLang="vi-VN" sz="16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 </a:t>
            </a:r>
            <a:r>
              <a:rPr lang="vi-VN" altLang="vi-VN" sz="1600" dirty="0" err="1"/>
              <a:t>Sounds</a:t>
            </a:r>
            <a:r>
              <a:rPr lang="vi-VN" altLang="vi-VN" sz="16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416" y="-27384"/>
            <a:ext cx="79902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lesson on customs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and</a:t>
            </a: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traditions</a:t>
            </a:r>
            <a:endParaRPr lang="en-US" sz="3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BDCD12-475B-0518-B940-383D9845A245}"/>
              </a:ext>
            </a:extLst>
          </p:cNvPr>
          <p:cNvCxnSpPr>
            <a:cxnSpLocks/>
          </p:cNvCxnSpPr>
          <p:nvPr/>
        </p:nvCxnSpPr>
        <p:spPr>
          <a:xfrm>
            <a:off x="2639616" y="1700808"/>
            <a:ext cx="907300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4F34A31-4DEC-AF43-508B-411A5B378F66}"/>
              </a:ext>
            </a:extLst>
          </p:cNvPr>
          <p:cNvSpPr txBox="1"/>
          <p:nvPr/>
        </p:nvSpPr>
        <p:spPr>
          <a:xfrm>
            <a:off x="911424" y="5091816"/>
            <a:ext cx="8027184" cy="49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What is the diﬀerence between them?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0813B7-1D12-247D-0C63-766798E7FBC0}"/>
              </a:ext>
            </a:extLst>
          </p:cNvPr>
          <p:cNvSpPr txBox="1"/>
          <p:nvPr/>
        </p:nvSpPr>
        <p:spPr>
          <a:xfrm>
            <a:off x="695400" y="5556725"/>
            <a:ext cx="11197244" cy="9900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custom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something accepted.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tradition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something special and is passed down through the generations.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37D9BFC-65F0-18EC-4753-9FA6469DFCAC}"/>
              </a:ext>
            </a:extLst>
          </p:cNvPr>
          <p:cNvCxnSpPr>
            <a:cxnSpLocks/>
          </p:cNvCxnSpPr>
          <p:nvPr/>
        </p:nvCxnSpPr>
        <p:spPr>
          <a:xfrm flipV="1">
            <a:off x="407368" y="1988839"/>
            <a:ext cx="5832648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30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D715BF-7419-3B41-70C6-D406CC63A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178241"/>
              </p:ext>
            </p:extLst>
          </p:nvPr>
        </p:nvGraphicFramePr>
        <p:xfrm>
          <a:off x="983531" y="649689"/>
          <a:ext cx="4032250" cy="6187042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1263634354"/>
                    </a:ext>
                  </a:extLst>
                </a:gridCol>
                <a:gridCol w="3279775">
                  <a:extLst>
                    <a:ext uri="{9D8B030D-6E8A-4147-A177-3AD203B41FA5}">
                      <a16:colId xmlns:a16="http://schemas.microsoft.com/office/drawing/2014/main" val="3156060393"/>
                    </a:ext>
                  </a:extLst>
                </a:gridCol>
              </a:tblGrid>
              <a:tr h="988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smiling to accept a compliment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521373"/>
                  </a:ext>
                </a:extLst>
              </a:tr>
              <a:tr h="483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worshipping ancestors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968597"/>
                  </a:ext>
                </a:extLst>
              </a:tr>
              <a:tr h="746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wrapping gifts in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colourful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paper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855411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having lunch together on the second day of Tet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95337"/>
                  </a:ext>
                </a:extLst>
              </a:tr>
              <a:tr h="967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placing the chopsticks on top of the rice bowl when finishing a meal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453315"/>
                  </a:ext>
                </a:extLst>
              </a:tr>
              <a:tr h="967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children in the family standing in a row to greet guests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529798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wearing 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ao</a:t>
                      </a: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on special occasions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238849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giving children lucky money at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949370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E73D37A9-9E1B-A752-CA9D-5AE01E367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356" y="616871"/>
            <a:ext cx="2503284" cy="80770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A366445-78FE-7659-8470-62FDB9151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478" y="1453974"/>
            <a:ext cx="2503284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9110D08-4B90-9806-1234-2C3B0077B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604" y="2264504"/>
            <a:ext cx="2503285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3B13593-E6B0-C11C-D893-55C9D6F2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566" y="3078633"/>
            <a:ext cx="2581008" cy="7661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8DB08D14-436D-7AAF-942B-BCEF31C08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3933878"/>
            <a:ext cx="2581008" cy="67210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3B54EAFA-A757-829D-D984-2FCC9816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997" y="4614137"/>
            <a:ext cx="2612651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2308AEB9-080C-9D62-829D-79D53110E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5328323"/>
            <a:ext cx="2612651" cy="7141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91DB1B63-28FA-A101-567A-9D0CDD85E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6158969"/>
            <a:ext cx="2612651" cy="63225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2B8F5A94-89F2-97C8-0854-F67DE3BE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633" y="76470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a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0ECC7CA-1858-7A89-848C-410BCA63B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280" y="6267347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h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1BF68BEB-A1BC-4D3F-1E17-A93DCFB58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2401069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c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229B868-FA88-F252-DF58-258BD374A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3285420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d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FA7F1B0B-2A15-29D1-DF7F-FFF01F9F9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617" y="400506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e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FE78FE88-2DD3-D1E7-A487-5D9EE810B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4693648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f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AE5AE8D-C8F6-0C15-CDBE-C7EBA1257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617" y="544522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g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6AE43700-858A-41DB-8E9A-C79FB6682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633" y="1556792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b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090D82B9-44DD-4B59-262E-B57ADA13E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85100"/>
            <a:ext cx="10801200" cy="523220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Warm-up: 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Match the pictures with the customs and traditions</a:t>
            </a:r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9330B9F-B63D-30A1-9005-AC959CF89F91}"/>
              </a:ext>
            </a:extLst>
          </p:cNvPr>
          <p:cNvCxnSpPr>
            <a:cxnSpLocks/>
          </p:cNvCxnSpPr>
          <p:nvPr/>
        </p:nvCxnSpPr>
        <p:spPr>
          <a:xfrm>
            <a:off x="5159896" y="1052736"/>
            <a:ext cx="3456384" cy="46085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C0C1716-4AF5-614E-D29A-92C8A799F376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5006413" y="1818730"/>
            <a:ext cx="3825220" cy="4069814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7878DB1-C6E9-A6F5-F771-5D27854C4908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5102594" y="1026642"/>
            <a:ext cx="3729039" cy="3954127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C1A5F6-4D58-B0EB-427C-A84C2D871D3F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5088559" y="1849492"/>
            <a:ext cx="3671066" cy="8135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4BD73A9-9EF2-3AF1-B767-63D952A611FB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031051" y="4038022"/>
            <a:ext cx="3656566" cy="22898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27FBD27-71BA-605F-3815-EA9467E130AF}"/>
              </a:ext>
            </a:extLst>
          </p:cNvPr>
          <p:cNvCxnSpPr>
            <a:cxnSpLocks/>
          </p:cNvCxnSpPr>
          <p:nvPr/>
        </p:nvCxnSpPr>
        <p:spPr>
          <a:xfrm>
            <a:off x="5159896" y="2492896"/>
            <a:ext cx="3527721" cy="2520280"/>
          </a:xfrm>
          <a:prstGeom prst="straightConnector1">
            <a:avLst/>
          </a:prstGeom>
          <a:ln>
            <a:solidFill>
              <a:srgbClr val="0000CC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249D133-2EFE-8E35-0AF9-EE97E4FE7CDC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159896" y="3224808"/>
            <a:ext cx="3456384" cy="330447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3938442-9D8C-4DD5-C648-DC08ACA816A3}"/>
              </a:ext>
            </a:extLst>
          </p:cNvPr>
          <p:cNvCxnSpPr>
            <a:cxnSpLocks/>
          </p:cNvCxnSpPr>
          <p:nvPr/>
        </p:nvCxnSpPr>
        <p:spPr>
          <a:xfrm flipV="1">
            <a:off x="5031051" y="3564343"/>
            <a:ext cx="3596417" cy="28787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6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356" y="917293"/>
            <a:ext cx="11593288" cy="42780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defRPr/>
            </a:pPr>
            <a:r>
              <a:rPr lang="vi-VN" altLang="vi-VN" sz="1600" b="1" dirty="0">
                <a:solidFill>
                  <a:srgbClr val="FF0000"/>
                </a:solidFill>
              </a:rPr>
              <a:t>Teacher</a:t>
            </a:r>
            <a:r>
              <a:rPr lang="vi-VN" altLang="vi-VN" sz="1600" b="1" dirty="0"/>
              <a:t>: </a:t>
            </a:r>
            <a:r>
              <a:rPr lang="vi-VN" altLang="vi-VN" sz="1600" dirty="0"/>
              <a:t>Today we’re going to learn about customs and traditions. Do </a:t>
            </a:r>
            <a:r>
              <a:rPr lang="vi-VN" altLang="vi-VN" sz="1600" dirty="0" err="1"/>
              <a:t>you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think</a:t>
            </a:r>
            <a:r>
              <a:rPr lang="vi-VN" altLang="vi-VN" sz="1600" dirty="0"/>
              <a:t> </a:t>
            </a:r>
            <a:r>
              <a:rPr lang="vi-VN" altLang="vi-VN" sz="1600" dirty="0" err="1"/>
              <a:t>they’re</a:t>
            </a:r>
            <a:r>
              <a:rPr lang="vi-VN" altLang="vi-VN" sz="1600" dirty="0"/>
              <a:t> the same?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50"/>
                </a:solidFill>
              </a:rPr>
              <a:t>Mi:           </a:t>
            </a:r>
            <a:r>
              <a:rPr lang="vi-VN" altLang="vi-VN" sz="1600" dirty="0"/>
              <a:t>I think they’re different, but it’s hard to explain how.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</a:t>
            </a:r>
            <a:r>
              <a:rPr lang="vi-VN" altLang="vi-VN" sz="1600" dirty="0"/>
              <a:t>:       In my opinion, a custom is something that has become an </a:t>
            </a:r>
            <a:r>
              <a:rPr lang="vi-VN" altLang="vi-VN" sz="1600" i="1" dirty="0"/>
              <a:t>accepted</a:t>
            </a:r>
            <a:r>
              <a:rPr lang="vi-VN" altLang="vi-VN" sz="1600" dirty="0"/>
              <a:t> way of doing things. And a tradition is something we do that is </a:t>
            </a:r>
            <a:r>
              <a:rPr lang="vi-VN" altLang="vi-VN" sz="1600" i="1" dirty="0"/>
              <a:t>special</a:t>
            </a:r>
            <a:r>
              <a:rPr lang="vi-VN" altLang="vi-VN" sz="1600" dirty="0"/>
              <a:t> and is passed down through the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Yes, spot on! Give me an example of a </a:t>
            </a:r>
            <a:r>
              <a:rPr lang="vi-VN" altLang="vi-VN" sz="1600" dirty="0" err="1"/>
              <a:t>custom</a:t>
            </a:r>
            <a:r>
              <a:rPr lang="vi-VN" altLang="vi-VN" sz="1600" dirty="0"/>
              <a:t>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</a:t>
            </a:r>
            <a:r>
              <a:rPr lang="vi-VN" altLang="vi-VN" sz="1600" dirty="0"/>
              <a:t>:         My family has this custom of eating dinner at 7 p.m. sharp.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Really?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FF"/>
                </a:solidFill>
              </a:rPr>
              <a:t>Mai:         </a:t>
            </a:r>
            <a:r>
              <a:rPr lang="vi-VN" altLang="vi-VN" sz="1600" dirty="0"/>
              <a:t>Yes, we have to be at the dinner table on time.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That’s interesting! How about a tradition, Phong?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B0F0"/>
                </a:solidFill>
              </a:rPr>
              <a:t>Phong</a:t>
            </a:r>
            <a:r>
              <a:rPr lang="vi-VN" altLang="vi-VN" sz="1600" dirty="0"/>
              <a:t>:    We have a family tradition of visiting the pagoda on the first day of every lunar month.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 </a:t>
            </a:r>
            <a:r>
              <a:rPr lang="vi-VN" altLang="vi-VN" sz="1600" dirty="0" err="1"/>
              <a:t>You’re</a:t>
            </a:r>
            <a:r>
              <a:rPr lang="vi-VN" altLang="vi-VN" sz="1600" dirty="0"/>
              <a:t> kidding!</a:t>
            </a:r>
          </a:p>
          <a:p>
            <a:pPr algn="justLow" defTabSz="914400" eaLnBrk="0" hangingPunct="0">
              <a:defRPr/>
            </a:pPr>
            <a:r>
              <a:rPr lang="vi-VN" altLang="vi-VN" sz="1600" dirty="0"/>
              <a:t>Phong:     No, no. We’ve followed this tradition for generations.</a:t>
            </a:r>
          </a:p>
          <a:p>
            <a:pPr algn="justLow" defTabSz="914400" eaLnBrk="0" hangingPunct="0">
              <a:defRPr/>
            </a:pPr>
            <a:r>
              <a:rPr lang="vi-VN" altLang="vi-VN" sz="1600" dirty="0" err="1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  You’ve mentioned family, but what about social customs and traditions, Nick?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0000CC"/>
                </a:solidFill>
              </a:rPr>
              <a:t>Nick:</a:t>
            </a:r>
            <a:r>
              <a:rPr lang="vi-VN" altLang="vi-VN" sz="1600" dirty="0"/>
              <a:t>       </a:t>
            </a:r>
            <a:r>
              <a:rPr lang="vi-VN" altLang="vi-VN" sz="1600" dirty="0" err="1"/>
              <a:t>Well</a:t>
            </a:r>
            <a:r>
              <a:rPr lang="vi-VN" altLang="vi-VN" sz="16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defRPr/>
            </a:pPr>
            <a:r>
              <a:rPr lang="vi-VN" altLang="vi-VN" sz="1600" dirty="0">
                <a:solidFill>
                  <a:srgbClr val="FF0000"/>
                </a:solidFill>
              </a:rPr>
              <a:t>Teacher</a:t>
            </a:r>
            <a:r>
              <a:rPr lang="vi-VN" altLang="vi-VN" sz="1600" dirty="0"/>
              <a:t>:  </a:t>
            </a:r>
            <a:r>
              <a:rPr lang="vi-VN" altLang="vi-VN" sz="1600" dirty="0" err="1"/>
              <a:t>Sounds</a:t>
            </a:r>
            <a:r>
              <a:rPr lang="vi-VN" altLang="vi-VN" sz="16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416" y="-27384"/>
            <a:ext cx="79902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lesson on customs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and</a:t>
            </a:r>
            <a:r>
              <a:rPr lang="vi-VN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vi-VN" sz="36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traditions</a:t>
            </a:r>
            <a:endParaRPr lang="en-US" sz="3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34A31-4DEC-AF43-508B-411A5B378F66}"/>
              </a:ext>
            </a:extLst>
          </p:cNvPr>
          <p:cNvSpPr txBox="1"/>
          <p:nvPr/>
        </p:nvSpPr>
        <p:spPr>
          <a:xfrm>
            <a:off x="695400" y="5059605"/>
            <a:ext cx="8459232" cy="49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="1" spc="-1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should the students do for homework?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0813B7-1D12-247D-0C63-766798E7FBC0}"/>
              </a:ext>
            </a:extLst>
          </p:cNvPr>
          <p:cNvSpPr txBox="1"/>
          <p:nvPr/>
        </p:nvSpPr>
        <p:spPr>
          <a:xfrm>
            <a:off x="407368" y="5589240"/>
            <a:ext cx="10576428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spc="-14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should find information about a custom or tradition.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37D9BFC-65F0-18EC-4753-9FA6469DFCAC}"/>
              </a:ext>
            </a:extLst>
          </p:cNvPr>
          <p:cNvCxnSpPr>
            <a:cxnSpLocks/>
          </p:cNvCxnSpPr>
          <p:nvPr/>
        </p:nvCxnSpPr>
        <p:spPr>
          <a:xfrm>
            <a:off x="4799856" y="4941168"/>
            <a:ext cx="51125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20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0" y="116632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42913" indent="-442913" algn="just">
              <a:defRPr/>
            </a:pPr>
            <a:r>
              <a:rPr lang="en-US" sz="3000" b="1" spc="-1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1-c.(page 39) 	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the following questions.</a:t>
            </a:r>
            <a:endParaRPr lang="en-US" sz="3000" b="1" spc="-1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5400" y="908720"/>
            <a:ext cx="10801200" cy="5445017"/>
          </a:xfrm>
          <a:prstGeom prst="rect">
            <a:avLst/>
          </a:prstGeom>
        </p:spPr>
        <p:txBody>
          <a:bodyPr wrap="square" lIns="72000" rIns="36000">
            <a:spAutoFit/>
          </a:bodyPr>
          <a:lstStyle/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1. What is Mai’s family custom?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eating dinner at 7 p.m. sharp.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2. How does Nick feel when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talks about one of his family traditions?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He’s surprised.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spc="-100" dirty="0">
                <a:latin typeface="Arial" panose="020B0604020202020204" pitchFamily="34" charset="0"/>
                <a:cs typeface="Arial" panose="020B0604020202020204" pitchFamily="34" charset="0"/>
              </a:rPr>
              <a:t>What is the similarity between a custom and a tradition?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both refer to doing something that develops over </a:t>
            </a:r>
            <a:r>
              <a:rPr lang="vi-VN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4. What is the diﬀerence between them?</a:t>
            </a:r>
          </a:p>
          <a:p>
            <a:pPr marL="449263">
              <a:lnSpc>
                <a:spcPts val="3500"/>
              </a:lnSpc>
              <a:defRPr/>
            </a:pP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 custom is something accepted. A tradition is something special and is passed down through the generations.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="1" spc="-100" dirty="0">
                <a:latin typeface="Arial" panose="020B0604020202020204" pitchFamily="34" charset="0"/>
                <a:cs typeface="Arial" panose="020B0604020202020204" pitchFamily="34" charset="0"/>
              </a:rPr>
              <a:t>What should the students do for homework?</a:t>
            </a:r>
          </a:p>
          <a:p>
            <a:pPr marL="449263" indent="-449263">
              <a:lnSpc>
                <a:spcPts val="3500"/>
              </a:lnSpc>
              <a:defRPr/>
            </a:pPr>
            <a:r>
              <a:rPr lang="en-US" sz="2400" b="1" spc="-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spc="-1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spc="-14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should find information about a custom or tradition</a:t>
            </a:r>
            <a:r>
              <a:rPr lang="en-US" sz="2700" b="1" spc="-14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54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D715BF-7419-3B41-70C6-D406CC63A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20305"/>
              </p:ext>
            </p:extLst>
          </p:nvPr>
        </p:nvGraphicFramePr>
        <p:xfrm>
          <a:off x="983531" y="649689"/>
          <a:ext cx="4032250" cy="6187042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1263634354"/>
                    </a:ext>
                  </a:extLst>
                </a:gridCol>
                <a:gridCol w="3279775">
                  <a:extLst>
                    <a:ext uri="{9D8B030D-6E8A-4147-A177-3AD203B41FA5}">
                      <a16:colId xmlns:a16="http://schemas.microsoft.com/office/drawing/2014/main" val="3156060393"/>
                    </a:ext>
                  </a:extLst>
                </a:gridCol>
              </a:tblGrid>
              <a:tr h="988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smiling to accept a compliment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521373"/>
                  </a:ext>
                </a:extLst>
              </a:tr>
              <a:tr h="483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worshipping ancestors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968597"/>
                  </a:ext>
                </a:extLst>
              </a:tr>
              <a:tr h="746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wrapping gifts in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colourful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paper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855411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having lunch together on the second day of Tet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95337"/>
                  </a:ext>
                </a:extLst>
              </a:tr>
              <a:tr h="967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placing the chopsticks on top of the rice bowl when finishing a meal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453315"/>
                  </a:ext>
                </a:extLst>
              </a:tr>
              <a:tr h="967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children in the family standing in a row to greet guests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529798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wearing 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ao</a:t>
                      </a: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on special occasions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238849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giving children lucky money at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949370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E73D37A9-9E1B-A752-CA9D-5AE01E367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356" y="616871"/>
            <a:ext cx="1855212" cy="80770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A366445-78FE-7659-8470-62FDB9151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478" y="1453974"/>
            <a:ext cx="1897090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9110D08-4B90-9806-1234-2C3B0077B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605" y="2264504"/>
            <a:ext cx="1885964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3B13593-E6B0-C11C-D893-55C9D6F2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566" y="3078633"/>
            <a:ext cx="1940002" cy="7661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8DB08D14-436D-7AAF-942B-BCEF31C08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3933878"/>
            <a:ext cx="1966036" cy="67210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3B54EAFA-A757-829D-D984-2FCC9816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997" y="4614137"/>
            <a:ext cx="1965571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2308AEB9-080C-9D62-829D-79D53110E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3" y="5328323"/>
            <a:ext cx="1966036" cy="7141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91DB1B63-28FA-A101-567A-9D0CDD85E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3" y="6158969"/>
            <a:ext cx="1966036" cy="63225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2B8F5A94-89F2-97C8-0854-F67DE3BE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633" y="76470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a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0ECC7CA-1858-7A89-848C-410BCA63B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280" y="6267347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h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1BF68BEB-A1BC-4D3F-1E17-A93DCFB58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2401069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c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229B868-FA88-F252-DF58-258BD374A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3285420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d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FA7F1B0B-2A15-29D1-DF7F-FFF01F9F9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617" y="400506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e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FE78FE88-2DD3-D1E7-A487-5D9EE810B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4693648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f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AE5AE8D-C8F6-0C15-CDBE-C7EBA1257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617" y="544522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g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6AE43700-858A-41DB-8E9A-C79FB6682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633" y="1556792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b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090D82B9-44DD-4B59-262E-B57ADA13E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85100"/>
            <a:ext cx="11488180" cy="523220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2 a (page 39 ). 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Match the pictures with the customs and traditions</a:t>
            </a:r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9330B9F-B63D-30A1-9005-AC959CF89F91}"/>
              </a:ext>
            </a:extLst>
          </p:cNvPr>
          <p:cNvCxnSpPr>
            <a:cxnSpLocks/>
          </p:cNvCxnSpPr>
          <p:nvPr/>
        </p:nvCxnSpPr>
        <p:spPr>
          <a:xfrm>
            <a:off x="5159896" y="1052736"/>
            <a:ext cx="3456384" cy="46085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C0C1716-4AF5-614E-D29A-92C8A799F376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5006413" y="1818730"/>
            <a:ext cx="3825220" cy="4069814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7878DB1-C6E9-A6F5-F771-5D27854C4908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5102594" y="1026642"/>
            <a:ext cx="3729039" cy="3954127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C1A5F6-4D58-B0EB-427C-A84C2D871D3F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5088559" y="1849492"/>
            <a:ext cx="3671066" cy="8135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4BD73A9-9EF2-3AF1-B767-63D952A611FB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031051" y="4038022"/>
            <a:ext cx="3656566" cy="22898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27FBD27-71BA-605F-3815-EA9467E130AF}"/>
              </a:ext>
            </a:extLst>
          </p:cNvPr>
          <p:cNvCxnSpPr>
            <a:cxnSpLocks/>
          </p:cNvCxnSpPr>
          <p:nvPr/>
        </p:nvCxnSpPr>
        <p:spPr>
          <a:xfrm>
            <a:off x="5159896" y="2549155"/>
            <a:ext cx="3527721" cy="2520280"/>
          </a:xfrm>
          <a:prstGeom prst="straightConnector1">
            <a:avLst/>
          </a:prstGeom>
          <a:ln>
            <a:solidFill>
              <a:srgbClr val="0000CC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249D133-2EFE-8E35-0AF9-EE97E4FE7CDC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159896" y="3224808"/>
            <a:ext cx="3456384" cy="330447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3938442-9D8C-4DD5-C648-DC08ACA816A3}"/>
              </a:ext>
            </a:extLst>
          </p:cNvPr>
          <p:cNvCxnSpPr>
            <a:cxnSpLocks/>
          </p:cNvCxnSpPr>
          <p:nvPr/>
        </p:nvCxnSpPr>
        <p:spPr>
          <a:xfrm flipV="1">
            <a:off x="5031051" y="3564343"/>
            <a:ext cx="3596417" cy="28787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0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>
            <a:extLst>
              <a:ext uri="{FF2B5EF4-FFF2-40B4-BE49-F238E27FC236}">
                <a16:creationId xmlns:a16="http://schemas.microsoft.com/office/drawing/2014/main" id="{0540864D-F153-4661-8312-009F9214A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260351"/>
            <a:ext cx="10657184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2-b (page 39)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. Write </a:t>
            </a:r>
            <a:r>
              <a:rPr lang="en-US" altLang="en-US" sz="2800" b="1" dirty="0">
                <a:latin typeface=".VnVogue" pitchFamily="34" charset="0"/>
                <a:cs typeface="Arial" panose="020B0604020202020204" pitchFamily="34" charset="0"/>
              </a:rPr>
              <a:t>C </a:t>
            </a:r>
            <a:r>
              <a:rPr lang="en-US" altLang="en-US" sz="2800" b="1" dirty="0" smtClean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(</a:t>
            </a:r>
            <a:r>
              <a:rPr lang="vi-VN" altLang="en-US" sz="2800" b="1" dirty="0" smtClean="0">
                <a:latin typeface=".VnVogue" pitchFamily="34" charset="0"/>
                <a:cs typeface="Arial" panose="020B0604020202020204" pitchFamily="34" charset="0"/>
              </a:rPr>
              <a:t>C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ustom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) or </a:t>
            </a:r>
            <a:r>
              <a:rPr lang="en-US" altLang="en-US" sz="2800" b="1" dirty="0">
                <a:latin typeface=".VnVogue" pitchFamily="34" charset="0"/>
                <a:cs typeface="Arial" panose="020B0604020202020204" pitchFamily="34" charset="0"/>
              </a:rPr>
              <a:t>T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(</a:t>
            </a:r>
            <a:r>
              <a:rPr lang="vi-VN" altLang="en-US" sz="2800" b="1" dirty="0" smtClean="0">
                <a:latin typeface=".VnVogue" pitchFamily="34" charset="0"/>
                <a:cs typeface="Arial" panose="020B0604020202020204" pitchFamily="34" charset="0"/>
              </a:rPr>
              <a:t>T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radition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) next to each activity. In pairs, compare your answers.</a:t>
            </a:r>
            <a:endParaRPr lang="vi-VN" altLang="en-US" sz="2800" b="1" dirty="0">
              <a:solidFill>
                <a:srgbClr val="FF0000"/>
              </a:solidFill>
              <a:latin typeface=".VnVogue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629" name="Group 53">
            <a:extLst>
              <a:ext uri="{FF2B5EF4-FFF2-40B4-BE49-F238E27FC236}">
                <a16:creationId xmlns:a16="http://schemas.microsoft.com/office/drawing/2014/main" id="{2CD40A2C-0225-439B-A6C0-304A9BD0F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162546"/>
              </p:ext>
            </p:extLst>
          </p:nvPr>
        </p:nvGraphicFramePr>
        <p:xfrm>
          <a:off x="787462" y="1359877"/>
          <a:ext cx="10657184" cy="4912320"/>
        </p:xfrm>
        <a:graphic>
          <a:graphicData uri="http://schemas.openxmlformats.org/drawingml/2006/table">
            <a:tbl>
              <a:tblPr/>
              <a:tblGrid>
                <a:gridCol w="623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9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3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1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smiling to accept a compliment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worshipping ancestors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wrapping gifts in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colourful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paper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having lunch together on the second day of Tet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1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placing the chopsticks on top of the rice bowl when finishing a meal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1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children in the family standing in a row to greet guests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wearing 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ao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on special occasions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giving children lucky money at Tet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AB7805-F063-4034-8CF7-4A5650103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1088" y="4615265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C</a:t>
            </a:r>
            <a:endParaRPr lang="vi-VN" altLang="en-US" sz="24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27E48E-B200-4BE6-B24D-68FDDA2A6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328" y="3704652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C</a:t>
            </a:r>
            <a:endParaRPr lang="vi-VN" altLang="en-US" sz="24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F2384-CD74-4266-BE30-80781472F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5568" y="2496661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C</a:t>
            </a:r>
            <a:endParaRPr lang="vi-VN" altLang="en-US" sz="2400" b="1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E46558-52FD-4E3B-BF9B-2F84AE99D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4472" y="1403350"/>
            <a:ext cx="108012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C</a:t>
            </a:r>
            <a:endParaRPr lang="vi-VN" altLang="en-US" sz="2400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CD081-DBDA-4AA8-9169-57998EF249E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431088" y="5353332"/>
            <a:ext cx="5898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T</a:t>
            </a:r>
            <a:endParaRPr lang="vi-VN" altLang="en-US" sz="2400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8DEACC-E0E8-4A68-A9D8-1EA17779B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5568" y="301662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T</a:t>
            </a:r>
            <a:endParaRPr lang="vi-VN" altLang="en-US" sz="2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ABE8AC-4E47-49E2-8C30-FA9E0CA6A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6655" y="5814997"/>
            <a:ext cx="1182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/>
              <a:t>C or T</a:t>
            </a:r>
            <a:endParaRPr lang="vi-VN" altLang="en-US" sz="24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BB581-77BC-4A15-A99D-C038EF3AB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432" y="1916113"/>
            <a:ext cx="136815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b="1" i="1" dirty="0">
                <a:solidFill>
                  <a:srgbClr val="F55819"/>
                </a:solidFill>
              </a:rPr>
              <a:t> </a:t>
            </a:r>
            <a:r>
              <a:rPr lang="en-US" altLang="en-US" sz="2400" b="1" i="1" dirty="0"/>
              <a:t>C or T</a:t>
            </a:r>
            <a:endParaRPr lang="vi-VN" alt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24720503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F4B0650-7906-AC47-B6CB-A30A69DEF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793427"/>
              </p:ext>
            </p:extLst>
          </p:nvPr>
        </p:nvGraphicFramePr>
        <p:xfrm>
          <a:off x="1631504" y="332656"/>
          <a:ext cx="3888432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752739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</a:rPr>
                        <a:t>III.Productions</a:t>
                      </a:r>
                      <a:endParaRPr lang="vi-VN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132646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F62D80A9-242F-091D-1893-0E2C65AE2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776519"/>
              </p:ext>
            </p:extLst>
          </p:nvPr>
        </p:nvGraphicFramePr>
        <p:xfrm>
          <a:off x="1847528" y="1124744"/>
          <a:ext cx="8168456" cy="130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68456">
                  <a:extLst>
                    <a:ext uri="{9D8B030D-6E8A-4147-A177-3AD203B41FA5}">
                      <a16:colId xmlns:a16="http://schemas.microsoft.com/office/drawing/2014/main" val="637713385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rgbClr val="0000CC"/>
                          </a:solidFill>
                        </a:rPr>
                        <a:t>1 </a:t>
                      </a:r>
                      <a:r>
                        <a:rPr lang="en-US" sz="2800" dirty="0" err="1">
                          <a:solidFill>
                            <a:srgbClr val="0000CC"/>
                          </a:solidFill>
                        </a:rPr>
                        <a:t>a+d</a:t>
                      </a:r>
                      <a:r>
                        <a:rPr lang="en-US" sz="2800" dirty="0">
                          <a:solidFill>
                            <a:srgbClr val="0000CC"/>
                          </a:solidFill>
                        </a:rPr>
                        <a:t> (page 39).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rgbClr val="0000CC"/>
                          </a:solidFill>
                        </a:rPr>
                        <a:t>Play game: RINGING THE </a:t>
                      </a:r>
                      <a:r>
                        <a:rPr lang="en-US" sz="2800" dirty="0" err="1">
                          <a:solidFill>
                            <a:srgbClr val="0000CC"/>
                          </a:solidFill>
                        </a:rPr>
                        <a:t>GLODEN</a:t>
                      </a:r>
                      <a:r>
                        <a:rPr lang="en-US" sz="2800" dirty="0">
                          <a:solidFill>
                            <a:srgbClr val="0000CC"/>
                          </a:solidFill>
                        </a:rPr>
                        <a:t> BELL</a:t>
                      </a:r>
                      <a:endParaRPr lang="vi-VN" sz="28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673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514600" y="2491036"/>
            <a:ext cx="7696200" cy="64611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600" b="1" dirty="0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agree </a:t>
            </a:r>
            <a:r>
              <a:rPr lang="en-US" alt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</a:t>
            </a:r>
            <a:endParaRPr lang="en-US" alt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chemeClr val="bg1">
              <a:lumMod val="95000"/>
              <a:alpha val="46000"/>
            </a:scheme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Question 1:</a:t>
            </a:r>
            <a:r>
              <a:rPr lang="en-US" altLang="vi-VN" sz="24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answer</a:t>
            </a:r>
          </a:p>
          <a:p>
            <a:pPr eaLnBrk="1" hangingPunct="1"/>
            <a:r>
              <a:rPr lang="en-US" altLang="vi-VN" sz="24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the below question.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accepted</a:t>
              </a:r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well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disagree 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121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86981" y="3336032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691212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514600" y="2490789"/>
            <a:ext cx="7924800" cy="64633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grandparents, parents, and children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chemeClr val="bg1">
              <a:alpha val="46000"/>
            </a:scheme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Question 2:</a:t>
            </a:r>
            <a:r>
              <a:rPr lang="en-US" altLang="vi-VN" sz="24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answer</a:t>
            </a:r>
          </a:p>
          <a:p>
            <a:pPr eaLnBrk="1" hangingPunct="1"/>
            <a:r>
              <a:rPr lang="en-US" altLang="vi-VN" sz="24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the below question.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 family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generations</a:t>
              </a:r>
              <a:endParaRPr lang="en-US" altLang="vi-VN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 dirty="0">
                  <a:solidFill>
                    <a:srgbClr val="00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ancester</a:t>
              </a:r>
              <a:endParaRPr lang="en-US" altLang="vi-VN" sz="3200" b="1" dirty="0">
                <a:solidFill>
                  <a:srgbClr val="0000CC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121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75104" y="4076700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53454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743200" y="2490788"/>
            <a:ext cx="7696200" cy="64611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totally correct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</a:t>
            </a:r>
            <a:endParaRPr lang="en-US" alt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chemeClr val="bg1">
              <a:alpha val="46000"/>
            </a:scheme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Question 3:</a:t>
            </a:r>
            <a:r>
              <a:rPr lang="en-US" altLang="vi-VN" sz="24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answer</a:t>
            </a:r>
          </a:p>
          <a:p>
            <a:pPr eaLnBrk="1" hangingPunct="1"/>
            <a:r>
              <a:rPr lang="en-US" altLang="vi-VN" sz="24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the below question.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no 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spot on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disagree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121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78241" y="4023665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3266071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743200" y="2490788"/>
            <a:ext cx="7696200" cy="64611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exactly on time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</a:t>
            </a:r>
            <a:endParaRPr lang="en-US" alt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rgbClr val="FFFF99">
              <a:alpha val="45882"/>
            </a:srgb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Question 4:</a:t>
            </a:r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answer</a:t>
            </a:r>
          </a:p>
          <a:p>
            <a:pPr eaLnBrk="1" hangingPunct="1"/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the below question.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half 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not true 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sharp 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121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95600" y="4665836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974757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743200" y="2490789"/>
            <a:ext cx="7696200" cy="64633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sz="3000" b="1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relating to human society</a:t>
            </a:r>
            <a:r>
              <a:rPr lang="en-US" altLang="vi-VN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altLang="vi-VN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</a:t>
            </a:r>
            <a:endParaRPr lang="en-US" alt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rgbClr val="FFFF99">
              <a:alpha val="45882"/>
            </a:srgb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Question 5:</a:t>
            </a:r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answer</a:t>
            </a:r>
          </a:p>
          <a:p>
            <a:pPr eaLnBrk="1" hangingPunct="1"/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the below question.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social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building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house 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121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69597" y="3294310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793276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0306"/>
            <a:ext cx="10801199" cy="68424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</p:pic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878531" y="466081"/>
            <a:ext cx="10690075" cy="1200329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600" b="1" spc="-140" dirty="0">
                <a:solidFill>
                  <a:srgbClr val="C00000"/>
                </a:solidFill>
                <a:highlight>
                  <a:srgbClr val="FFFF00"/>
                </a:highlight>
                <a:cs typeface="Times New Roman" panose="02020603050405020304" pitchFamily="18" charset="0"/>
              </a:rPr>
              <a:t>Period 27 - Unit 4 : Our customs and traditions</a:t>
            </a:r>
          </a:p>
          <a:p>
            <a:pPr algn="ctr" defTabSz="914400" eaLnBrk="1" hangingPunct="1">
              <a:defRPr/>
            </a:pPr>
            <a:r>
              <a:rPr lang="en-US" sz="3600" b="1" spc="-140" dirty="0">
                <a:solidFill>
                  <a:srgbClr val="C00000"/>
                </a:solidFill>
                <a:highlight>
                  <a:srgbClr val="FFFF00"/>
                </a:highlight>
                <a:cs typeface="Times New Roman" panose="02020603050405020304" pitchFamily="18" charset="0"/>
              </a:rPr>
              <a:t>                Lesson 1 : Getting started</a:t>
            </a: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3800797" y="1706105"/>
            <a:ext cx="6048672" cy="400110"/>
          </a:xfrm>
          <a:prstGeom prst="rect">
            <a:avLst/>
          </a:prstGeom>
          <a:solidFill>
            <a:srgbClr val="0000CC">
              <a:alpha val="41961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2000" b="1" dirty="0">
                <a:ln>
                  <a:solidFill>
                    <a:srgbClr val="FF0000"/>
                  </a:solidFill>
                </a:ln>
                <a:solidFill>
                  <a:srgbClr val="FF00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LESSON ON CUSTOMS AND  TRADITIONS </a:t>
            </a:r>
          </a:p>
        </p:txBody>
      </p:sp>
      <p:sp>
        <p:nvSpPr>
          <p:cNvPr id="2" name="Rectangle 1"/>
          <p:cNvSpPr/>
          <p:nvPr/>
        </p:nvSpPr>
        <p:spPr>
          <a:xfrm>
            <a:off x="3503712" y="2937497"/>
            <a:ext cx="1440160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Teacher</a:t>
            </a:r>
            <a:endParaRPr lang="en-US" sz="2800" spc="-80" dirty="0"/>
          </a:p>
        </p:txBody>
      </p:sp>
      <p:sp>
        <p:nvSpPr>
          <p:cNvPr id="6" name="Rectangle 5"/>
          <p:cNvSpPr/>
          <p:nvPr/>
        </p:nvSpPr>
        <p:spPr>
          <a:xfrm>
            <a:off x="5961037" y="3861049"/>
            <a:ext cx="864096" cy="58477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3200" b="1" spc="-8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Nick</a:t>
            </a:r>
            <a:endParaRPr lang="en-US" sz="3200" spc="-8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47929" y="4005064"/>
            <a:ext cx="378146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 err="1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Mi</a:t>
            </a:r>
            <a:endParaRPr lang="en-US" sz="2800" spc="-80" dirty="0">
              <a:solidFill>
                <a:srgbClr val="00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02354" y="4417948"/>
            <a:ext cx="661998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>
                <a:ln w="12700">
                  <a:solidFill>
                    <a:srgbClr val="FF00FF"/>
                  </a:solidFill>
                </a:ln>
                <a:solidFill>
                  <a:srgbClr val="00FFFF"/>
                </a:solidFill>
                <a:latin typeface="Arial" pitchFamily="34" charset="0"/>
                <a:cs typeface="Arial" pitchFamily="34" charset="0"/>
              </a:rPr>
              <a:t>Mai</a:t>
            </a:r>
            <a:endParaRPr lang="en-US" sz="2800" spc="-80" dirty="0">
              <a:ln w="12700">
                <a:solidFill>
                  <a:srgbClr val="FF00FF"/>
                </a:solidFill>
              </a:ln>
              <a:solidFill>
                <a:srgbClr val="00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60096" y="3697868"/>
            <a:ext cx="1224136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 err="1">
                <a:solidFill>
                  <a:srgbClr val="00FFFF"/>
                </a:solidFill>
                <a:latin typeface="Arial" pitchFamily="34" charset="0"/>
                <a:cs typeface="Arial" pitchFamily="34" charset="0"/>
              </a:rPr>
              <a:t>Phong</a:t>
            </a:r>
            <a:endParaRPr lang="en-US" sz="2800" spc="-8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1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" grpId="0"/>
      <p:bldP spid="6" grpId="0"/>
      <p:bldP spid="7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438400" y="2490789"/>
            <a:ext cx="8001000" cy="64633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a polite way of eating at the dinner table </a:t>
            </a:r>
            <a:r>
              <a:rPr lang="en-US" sz="2800" b="1" dirty="0">
                <a:solidFill>
                  <a:srgbClr val="0000CC"/>
                </a:solidFill>
              </a:rPr>
              <a:t>is</a:t>
            </a:r>
            <a:r>
              <a:rPr lang="en-US" sz="2800" b="1" dirty="0">
                <a:solidFill>
                  <a:srgbClr val="FF0000"/>
                </a:solidFill>
              </a:rPr>
              <a:t> ....</a:t>
            </a:r>
            <a:endParaRPr lang="en-US" altLang="vi-VN" sz="2800" dirty="0">
              <a:solidFill>
                <a:srgbClr val="FF0000"/>
              </a:solidFill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rgbClr val="FFFF99">
              <a:alpha val="45882"/>
            </a:srgb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Question 6:</a:t>
            </a:r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answer</a:t>
            </a:r>
          </a:p>
          <a:p>
            <a:pPr eaLnBrk="1" hangingPunct="1"/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the below question.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dinner 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cooking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table manners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121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83958" y="4648200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6452528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743200" y="2490789"/>
            <a:ext cx="7696200" cy="64633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_____be at the dinner table on time.</a:t>
            </a:r>
            <a:endParaRPr lang="en-US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rgbClr val="FFFF99">
              <a:alpha val="45882"/>
            </a:srgb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Question 7:</a:t>
            </a:r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complete </a:t>
            </a:r>
          </a:p>
          <a:p>
            <a:pPr eaLnBrk="1" hangingPunct="1"/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this sentence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54"/>
            <a:ext cx="6019800" cy="533401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480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 dirty="0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 dirty="0">
                  <a:solidFill>
                    <a:srgbClr val="000066"/>
                  </a:solidFill>
                  <a:latin typeface="Times New Roman" panose="02020603050405020304" pitchFamily="18" charset="0"/>
                </a:rPr>
                <a:t>have to 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has to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 are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070786"/>
            <a:ext cx="1219200" cy="7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95600" y="3319414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227220"/>
              </p:ext>
            </p:extLst>
          </p:nvPr>
        </p:nvGraphicFramePr>
        <p:xfrm>
          <a:off x="2667000" y="5256177"/>
          <a:ext cx="7467601" cy="744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7601">
                  <a:extLst>
                    <a:ext uri="{9D8B030D-6E8A-4147-A177-3AD203B41FA5}">
                      <a16:colId xmlns:a16="http://schemas.microsoft.com/office/drawing/2014/main" val="646319187"/>
                    </a:ext>
                  </a:extLst>
                </a:gridCol>
              </a:tblGrid>
              <a:tr h="744969">
                <a:tc>
                  <a:txBody>
                    <a:bodyPr/>
                    <a:lstStyle/>
                    <a:p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Have to =&gt; </a:t>
                      </a:r>
                      <a:r>
                        <a:rPr lang="vi-VN" sz="2400" dirty="0" err="1">
                          <a:solidFill>
                            <a:srgbClr val="FF0000"/>
                          </a:solidFill>
                        </a:rPr>
                        <a:t>It’s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 an obligation –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you have no choice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12651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676400" y="228600"/>
            <a:ext cx="8839200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676400" y="5791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5275"/>
            <a:ext cx="13716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351584" y="2422630"/>
            <a:ext cx="8092008" cy="646331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FF0000"/>
                </a:solidFill>
                <a:latin typeface=".VnArial Narrow" panose="020B7200000000000000" pitchFamily="34" charset="0"/>
              </a:rPr>
              <a:t> </a:t>
            </a:r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_____find information about custom or tradition</a:t>
            </a:r>
            <a:endParaRPr lang="en-US" altLang="vi-VN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2438400" y="5715000"/>
            <a:ext cx="2895600" cy="1066800"/>
          </a:xfrm>
          <a:prstGeom prst="cloudCallout">
            <a:avLst>
              <a:gd name="adj1" fmla="val 162667"/>
              <a:gd name="adj2" fmla="val 94940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Start!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35976" y="3365500"/>
            <a:ext cx="1774825" cy="1371600"/>
            <a:chOff x="4450" y="0"/>
            <a:chExt cx="1118" cy="1104"/>
          </a:xfrm>
        </p:grpSpPr>
        <p:pic>
          <p:nvPicPr>
            <p:cNvPr id="4185" name="Picture 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6" name="AutoShape 1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15s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83" name="Picture 1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4" name="AutoShape 1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14s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81" name="Picture 1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2" name="AutoShape 1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13s 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9" name="Picture 1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0" name="AutoShape 1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12s 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7" name="Picture 2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" name="AutoShape 2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11s 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5" name="Picture 24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6" name="AutoShape 2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10s 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3" name="Picture 27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4" name="AutoShape 2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09s </a:t>
              </a:r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71" name="Picture 30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2" name="AutoShape 3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08s 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9" name="Picture 33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0" name="AutoShape 3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07s </a:t>
              </a:r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7" name="Picture 36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" name="AutoShape 3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06s </a:t>
              </a:r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5" name="Picture 39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6" name="AutoShape 4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05s 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3" name="Picture 42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AutoShape 4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04s </a:t>
              </a:r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61" name="Picture 45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AutoShape 4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03s </a:t>
              </a:r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9" name="Picture 4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AutoShape 4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02s </a:t>
              </a:r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8458201" y="3352800"/>
            <a:ext cx="1774825" cy="1371600"/>
            <a:chOff x="4450" y="0"/>
            <a:chExt cx="1118" cy="1104"/>
          </a:xfrm>
        </p:grpSpPr>
        <p:pic>
          <p:nvPicPr>
            <p:cNvPr id="4157" name="Picture 51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8" name="AutoShape 5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01s </a:t>
              </a:r>
            </a:p>
          </p:txBody>
        </p:sp>
      </p:grpSp>
      <p:sp>
        <p:nvSpPr>
          <p:cNvPr id="44085" name="AutoShape 53"/>
          <p:cNvSpPr>
            <a:spLocks noChangeArrowheads="1"/>
          </p:cNvSpPr>
          <p:nvPr/>
        </p:nvSpPr>
        <p:spPr bwMode="auto">
          <a:xfrm>
            <a:off x="6553200" y="5791200"/>
            <a:ext cx="2895600" cy="914400"/>
          </a:xfrm>
          <a:prstGeom prst="cloudCallout">
            <a:avLst>
              <a:gd name="adj1" fmla="val 136019"/>
              <a:gd name="adj2" fmla="val 259204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  <a:cs typeface="Arial" charset="0"/>
              </a:rPr>
              <a:t>Finish!</a:t>
            </a:r>
          </a:p>
        </p:txBody>
      </p:sp>
      <p:sp>
        <p:nvSpPr>
          <p:cNvPr id="44086" name="AutoShape 54"/>
          <p:cNvSpPr>
            <a:spLocks noChangeArrowheads="1"/>
          </p:cNvSpPr>
          <p:nvPr/>
        </p:nvSpPr>
        <p:spPr bwMode="auto">
          <a:xfrm>
            <a:off x="2133600" y="1600200"/>
            <a:ext cx="8077200" cy="762000"/>
          </a:xfrm>
          <a:prstGeom prst="flowChartAlternateProcess">
            <a:avLst/>
          </a:prstGeom>
          <a:solidFill>
            <a:srgbClr val="FFFF99">
              <a:alpha val="45882"/>
            </a:srgbClr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tIns="137160" bIns="1371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Question 8:</a:t>
            </a:r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Choose the best option A, B or C to complete </a:t>
            </a:r>
          </a:p>
          <a:p>
            <a:pPr eaLnBrk="1" hangingPunct="1"/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                     this sentence</a:t>
            </a:r>
          </a:p>
        </p:txBody>
      </p:sp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sp>
        <p:nvSpPr>
          <p:cNvPr id="4122" name="AutoShape 56"/>
          <p:cNvSpPr>
            <a:spLocks noChangeArrowheads="1"/>
          </p:cNvSpPr>
          <p:nvPr/>
        </p:nvSpPr>
        <p:spPr bwMode="auto">
          <a:xfrm rot="5400000">
            <a:off x="609600" y="4419600"/>
            <a:ext cx="2971800" cy="228600"/>
          </a:xfrm>
          <a:prstGeom prst="flowChartTerminator">
            <a:avLst/>
          </a:prstGeom>
          <a:solidFill>
            <a:srgbClr val="FF6600"/>
          </a:solidFill>
          <a:ln w="698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2133600" y="3327648"/>
            <a:ext cx="6019800" cy="533400"/>
            <a:chOff x="432" y="1968"/>
            <a:chExt cx="3792" cy="384"/>
          </a:xfrm>
        </p:grpSpPr>
        <p:sp>
          <p:nvSpPr>
            <p:cNvPr id="4153" name="AutoShape 5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A</a:t>
              </a:r>
            </a:p>
          </p:txBody>
        </p:sp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6" name="AutoShape 61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has to </a:t>
              </a:r>
            </a:p>
          </p:txBody>
        </p:sp>
      </p:grpSp>
      <p:grpSp>
        <p:nvGrpSpPr>
          <p:cNvPr id="18" name="Group 62"/>
          <p:cNvGrpSpPr>
            <a:grpSpLocks/>
          </p:cNvGrpSpPr>
          <p:nvPr/>
        </p:nvGrpSpPr>
        <p:grpSpPr bwMode="auto">
          <a:xfrm>
            <a:off x="2133600" y="4047728"/>
            <a:ext cx="6019800" cy="533400"/>
            <a:chOff x="432" y="1968"/>
            <a:chExt cx="3792" cy="384"/>
          </a:xfrm>
        </p:grpSpPr>
        <p:sp>
          <p:nvSpPr>
            <p:cNvPr id="4149" name="AutoShape 63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 dirty="0"/>
                <a:t>B</a:t>
              </a:r>
            </a:p>
          </p:txBody>
        </p:sp>
        <p:sp>
          <p:nvSpPr>
            <p:cNvPr id="4150" name="Line 64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1" name="Line 65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2" name="AutoShape 66"/>
            <p:cNvSpPr>
              <a:spLocks noChangeArrowheads="1"/>
            </p:cNvSpPr>
            <p:nvPr/>
          </p:nvSpPr>
          <p:spPr bwMode="auto">
            <a:xfrm>
              <a:off x="1536" y="196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vi-VN" sz="3200" b="1" dirty="0">
                  <a:solidFill>
                    <a:srgbClr val="000066"/>
                  </a:solidFill>
                  <a:latin typeface="Times New Roman" panose="02020603050405020304" pitchFamily="18" charset="0"/>
                </a:rPr>
                <a:t>should</a:t>
              </a:r>
              <a:r>
                <a:rPr lang="en-US" altLang="vi-VN" sz="3200" b="1" dirty="0">
                  <a:solidFill>
                    <a:srgbClr val="000066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2133600" y="4653136"/>
            <a:ext cx="6019800" cy="533400"/>
            <a:chOff x="432" y="1968"/>
            <a:chExt cx="3792" cy="384"/>
          </a:xfrm>
        </p:grpSpPr>
        <p:sp>
          <p:nvSpPr>
            <p:cNvPr id="4145" name="AutoShape 68"/>
            <p:cNvSpPr>
              <a:spLocks noChangeArrowheads="1"/>
            </p:cNvSpPr>
            <p:nvPr/>
          </p:nvSpPr>
          <p:spPr bwMode="auto">
            <a:xfrm>
              <a:off x="864" y="1968"/>
              <a:ext cx="528" cy="384"/>
            </a:xfrm>
            <a:prstGeom prst="flowChartPrepara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600" b="1"/>
                <a:t>C</a:t>
              </a:r>
            </a:p>
          </p:txBody>
        </p:sp>
        <p:sp>
          <p:nvSpPr>
            <p:cNvPr id="4146" name="Line 6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7" name="Line 7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48" name="AutoShape 71"/>
            <p:cNvSpPr>
              <a:spLocks noChangeArrowheads="1"/>
            </p:cNvSpPr>
            <p:nvPr/>
          </p:nvSpPr>
          <p:spPr bwMode="auto">
            <a:xfrm>
              <a:off x="1536" y="1978"/>
              <a:ext cx="2688" cy="336"/>
            </a:xfrm>
            <a:prstGeom prst="flowChartAlternateProcess">
              <a:avLst/>
            </a:prstGeom>
            <a:noFill/>
            <a:ln w="76200" cmpd="tri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137160" bIns="13716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200" b="1">
                  <a:solidFill>
                    <a:srgbClr val="000066"/>
                  </a:solidFill>
                  <a:latin typeface="Times New Roman" panose="02020603050405020304" pitchFamily="18" charset="0"/>
                </a:rPr>
                <a:t>does </a:t>
              </a: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68300"/>
            <a:ext cx="1219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78" descr="boo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072748"/>
            <a:ext cx="1219200" cy="73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9" name="AutoShape 79"/>
          <p:cNvSpPr>
            <a:spLocks noChangeArrowheads="1"/>
          </p:cNvSpPr>
          <p:nvPr/>
        </p:nvSpPr>
        <p:spPr bwMode="auto">
          <a:xfrm>
            <a:off x="1828800" y="348843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0" name="AutoShape 80"/>
          <p:cNvSpPr>
            <a:spLocks noChangeArrowheads="1"/>
          </p:cNvSpPr>
          <p:nvPr/>
        </p:nvSpPr>
        <p:spPr bwMode="auto">
          <a:xfrm>
            <a:off x="1828800" y="4208512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1" name="AutoShape 81"/>
          <p:cNvSpPr>
            <a:spLocks noChangeArrowheads="1"/>
          </p:cNvSpPr>
          <p:nvPr/>
        </p:nvSpPr>
        <p:spPr bwMode="auto">
          <a:xfrm>
            <a:off x="1828800" y="4784576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2" name="AutoShape 82"/>
          <p:cNvSpPr>
            <a:spLocks noChangeArrowheads="1"/>
          </p:cNvSpPr>
          <p:nvPr/>
        </p:nvSpPr>
        <p:spPr bwMode="auto">
          <a:xfrm>
            <a:off x="1828800" y="5334000"/>
            <a:ext cx="533400" cy="228600"/>
          </a:xfrm>
          <a:prstGeom prst="ca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1676400" y="2743200"/>
            <a:ext cx="838200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4116" name="Oval 84"/>
          <p:cNvSpPr>
            <a:spLocks noChangeArrowheads="1"/>
          </p:cNvSpPr>
          <p:nvPr/>
        </p:nvSpPr>
        <p:spPr bwMode="auto">
          <a:xfrm>
            <a:off x="2873602" y="4047728"/>
            <a:ext cx="685800" cy="533400"/>
          </a:xfrm>
          <a:prstGeom prst="ellipse">
            <a:avLst/>
          </a:prstGeom>
          <a:noFill/>
          <a:ln w="1206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3581400" y="533400"/>
            <a:ext cx="5181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RINGING THE GOLDEN BELL</a:t>
            </a:r>
          </a:p>
        </p:txBody>
      </p:sp>
      <p:pic>
        <p:nvPicPr>
          <p:cNvPr id="4136" name="Picture 18" descr="Cau hoi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8435976" y="3352800"/>
            <a:ext cx="1774825" cy="1371600"/>
            <a:chOff x="4450" y="0"/>
            <a:chExt cx="1118" cy="1104"/>
          </a:xfrm>
        </p:grpSpPr>
        <p:pic>
          <p:nvPicPr>
            <p:cNvPr id="4139" name="Picture 88" descr="CLO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0" name="AutoShape 8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en-US" altLang="vi-VN" sz="66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00 </a:t>
              </a: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533025"/>
              </p:ext>
            </p:extLst>
          </p:nvPr>
        </p:nvGraphicFramePr>
        <p:xfrm>
          <a:off x="2819400" y="5249788"/>
          <a:ext cx="699264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2640">
                  <a:extLst>
                    <a:ext uri="{9D8B030D-6E8A-4147-A177-3AD203B41FA5}">
                      <a16:colId xmlns:a16="http://schemas.microsoft.com/office/drawing/2014/main" val="1087634426"/>
                    </a:ext>
                  </a:extLst>
                </a:gridCol>
              </a:tblGrid>
              <a:tr h="590161">
                <a:tc>
                  <a:txBody>
                    <a:bodyPr/>
                    <a:lstStyle/>
                    <a:p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vi-VN" sz="2400" dirty="0" err="1">
                          <a:solidFill>
                            <a:srgbClr val="FF0000"/>
                          </a:solidFill>
                        </a:rPr>
                        <a:t>Should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 =&gt;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It’s a suggestion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or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advice</a:t>
                      </a:r>
                      <a:endParaRPr lang="vi-VN" sz="2400" baseline="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                         – it would be best to follow it.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104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133344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xit" presetSubtype="1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20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 animBg="1"/>
      <p:bldP spid="44039" grpId="1" animBg="1"/>
      <p:bldP spid="44085" grpId="0" animBg="1"/>
      <p:bldP spid="44086" grpId="0" animBg="1"/>
      <p:bldP spid="441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A6B67C7-C0CE-9984-D4B0-99A8F8943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231828"/>
              </p:ext>
            </p:extLst>
          </p:nvPr>
        </p:nvGraphicFramePr>
        <p:xfrm>
          <a:off x="1991544" y="1988840"/>
          <a:ext cx="7848872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:a16="http://schemas.microsoft.com/office/drawing/2014/main" val="2897871262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GV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: Can you remember What you have learnt today?</a:t>
                      </a:r>
                    </a:p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 Ss : </a:t>
                      </a:r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894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73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FEB9CC-9353-AA98-BF2A-CA6D86242E31}"/>
              </a:ext>
            </a:extLst>
          </p:cNvPr>
          <p:cNvSpPr txBox="1"/>
          <p:nvPr/>
        </p:nvSpPr>
        <p:spPr>
          <a:xfrm>
            <a:off x="962022" y="199193"/>
            <a:ext cx="100811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1" hangingPunct="1">
              <a:defRPr/>
            </a:pPr>
            <a:r>
              <a:rPr lang="en-US" sz="3200" b="1" spc="-14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 </a:t>
            </a:r>
            <a:r>
              <a:rPr lang="vi-VN" sz="3200" b="1" spc="-14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 </a:t>
            </a:r>
            <a:r>
              <a:rPr lang="en-US" sz="3200" b="1" spc="-14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4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4 : Our customs and traditions</a:t>
            </a:r>
          </a:p>
          <a:p>
            <a:pPr algn="ctr" defTabSz="914400" eaLnBrk="1" hangingPunct="1">
              <a:defRPr/>
            </a:pPr>
            <a:r>
              <a:rPr lang="en-US" sz="3200" b="1" spc="-14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Lesson 1 : Getting started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6BF992E-2566-8770-E211-BCC9B9C9D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999388"/>
              </p:ext>
            </p:extLst>
          </p:nvPr>
        </p:nvGraphicFramePr>
        <p:xfrm>
          <a:off x="227348" y="1405125"/>
          <a:ext cx="266429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404813316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Consolidations</a:t>
                      </a:r>
                      <a:endParaRPr lang="vi-VN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333562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F2F9B1D-5F7D-945A-1B81-C8E78296B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821786"/>
              </p:ext>
            </p:extLst>
          </p:nvPr>
        </p:nvGraphicFramePr>
        <p:xfrm>
          <a:off x="159792" y="3861048"/>
          <a:ext cx="2551832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1832">
                  <a:extLst>
                    <a:ext uri="{9D8B030D-6E8A-4147-A177-3AD203B41FA5}">
                      <a16:colId xmlns:a16="http://schemas.microsoft.com/office/drawing/2014/main" val="2182555611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en-US" dirty="0"/>
                        <a:t>  </a:t>
                      </a:r>
                      <a:r>
                        <a:rPr lang="en-US" sz="2400" dirty="0"/>
                        <a:t>OUR CUSTOMS AND TRADITIONS</a:t>
                      </a:r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277021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0417D44-F8EB-5727-673E-B00460577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168128"/>
              </p:ext>
            </p:extLst>
          </p:nvPr>
        </p:nvGraphicFramePr>
        <p:xfrm>
          <a:off x="3431704" y="3068960"/>
          <a:ext cx="1800200" cy="545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4093197807"/>
                    </a:ext>
                  </a:extLst>
                </a:gridCol>
              </a:tblGrid>
              <a:tr h="545460">
                <a:tc>
                  <a:txBody>
                    <a:bodyPr/>
                    <a:lstStyle/>
                    <a:p>
                      <a:r>
                        <a:rPr lang="en-US" dirty="0"/>
                        <a:t>  </a:t>
                      </a:r>
                      <a:r>
                        <a:rPr lang="en-US" sz="2000" dirty="0"/>
                        <a:t>Vocabulary</a:t>
                      </a:r>
                      <a:endParaRPr lang="vi-VN" sz="20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852812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383C825-0FE7-8C6F-7EF3-DEBC8FCC8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927501"/>
              </p:ext>
            </p:extLst>
          </p:nvPr>
        </p:nvGraphicFramePr>
        <p:xfrm>
          <a:off x="3431704" y="5013176"/>
          <a:ext cx="1800200" cy="545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375977311"/>
                    </a:ext>
                  </a:extLst>
                </a:gridCol>
              </a:tblGrid>
              <a:tr h="545460">
                <a:tc>
                  <a:txBody>
                    <a:bodyPr/>
                    <a:lstStyle/>
                    <a:p>
                      <a:r>
                        <a:rPr lang="en-US" dirty="0"/>
                        <a:t>   </a:t>
                      </a:r>
                      <a:r>
                        <a:rPr lang="en-US" sz="2000" dirty="0"/>
                        <a:t>Grammar</a:t>
                      </a:r>
                      <a:endParaRPr lang="vi-VN" sz="20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475211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34DC023-8DC8-F8B7-86A7-684E093D8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075880"/>
              </p:ext>
            </p:extLst>
          </p:nvPr>
        </p:nvGraphicFramePr>
        <p:xfrm>
          <a:off x="7464152" y="2204864"/>
          <a:ext cx="3600400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3831883162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r>
                        <a:rPr lang="en-US" sz="2400" dirty="0"/>
                        <a:t>   Types of customs and traditions</a:t>
                      </a:r>
                    </a:p>
                    <a:p>
                      <a:r>
                        <a:rPr lang="en-US" sz="2400" dirty="0"/>
                        <a:t>  Expressions with ‘customs and tradition’</a:t>
                      </a:r>
                      <a:endParaRPr lang="vi-VN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645098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73A2C486-8046-0CA7-2906-DE2C72FA8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231183"/>
              </p:ext>
            </p:extLst>
          </p:nvPr>
        </p:nvGraphicFramePr>
        <p:xfrm>
          <a:off x="7464152" y="4355559"/>
          <a:ext cx="453650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781864456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 </a:t>
                      </a:r>
                      <a:r>
                        <a:rPr lang="vi-VN" sz="2400" dirty="0" err="1">
                          <a:solidFill>
                            <a:srgbClr val="FF0000"/>
                          </a:solidFill>
                        </a:rPr>
                        <a:t>Have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 to =&gt; </a:t>
                      </a:r>
                      <a:r>
                        <a:rPr lang="vi-VN" sz="2400" dirty="0" err="1">
                          <a:solidFill>
                            <a:srgbClr val="FF0000"/>
                          </a:solidFill>
                        </a:rPr>
                        <a:t>It’s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 an </a:t>
                      </a:r>
                      <a:r>
                        <a:rPr lang="vi-VN" sz="2400" dirty="0" err="1">
                          <a:solidFill>
                            <a:srgbClr val="FF0000"/>
                          </a:solidFill>
                        </a:rPr>
                        <a:t>obligation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 –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you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have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no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choice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vi-VN" sz="2400" dirty="0"/>
                        <a:t>  </a:t>
                      </a:r>
                      <a:r>
                        <a:rPr lang="vi-VN" sz="2400" dirty="0" err="1">
                          <a:solidFill>
                            <a:srgbClr val="FF0000"/>
                          </a:solidFill>
                        </a:rPr>
                        <a:t>Should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 =&gt;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It’s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suggestion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or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advice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 –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it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would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be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best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to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follow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400" baseline="0" dirty="0" err="1">
                          <a:solidFill>
                            <a:srgbClr val="FF0000"/>
                          </a:solidFill>
                        </a:rPr>
                        <a:t>it</a:t>
                      </a:r>
                      <a:r>
                        <a:rPr lang="vi-VN" sz="2400" baseline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  <a:p>
                      <a:endParaRPr lang="vi-VN" sz="24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249860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28A2E0-1286-B456-0AA1-F923A594F850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1559496" y="3341690"/>
            <a:ext cx="1872208" cy="4473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59F4895-530E-1E94-F6F1-E13AA7D033CA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1559496" y="4925866"/>
            <a:ext cx="1872208" cy="360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CF1D226-4E5C-8808-F9B6-E048E3CDB661}"/>
              </a:ext>
            </a:extLst>
          </p:cNvPr>
          <p:cNvCxnSpPr>
            <a:cxnSpLocks/>
          </p:cNvCxnSpPr>
          <p:nvPr/>
        </p:nvCxnSpPr>
        <p:spPr>
          <a:xfrm>
            <a:off x="5231904" y="3212976"/>
            <a:ext cx="22322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04DB35E-CFF6-89B8-829D-49C6C9307790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231904" y="5285906"/>
            <a:ext cx="22322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34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5156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</p:pic>
      <p:pic>
        <p:nvPicPr>
          <p:cNvPr id="3074" name="Picture 2" descr="hinh nen dong ve ngon nen tinh yeu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470" y="222637"/>
            <a:ext cx="1399998" cy="186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3" name="T0000029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1"/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678" y="972142"/>
            <a:ext cx="70792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4724400" y="2590801"/>
            <a:ext cx="533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9pPr>
          </a:lstStyle>
          <a:p>
            <a:pPr algn="ctr"/>
            <a:r>
              <a:rPr lang="en-US" sz="1800">
                <a:latin typeface="VNI-Revue" pitchFamily="2" charset="0"/>
              </a:rPr>
              <a:t>+</a:t>
            </a:r>
            <a:endParaRPr lang="en-US" sz="2000">
              <a:solidFill>
                <a:srgbClr val="FF0000"/>
              </a:solidFill>
              <a:latin typeface="VNI-Revue" pitchFamily="2" charset="0"/>
            </a:endParaRPr>
          </a:p>
        </p:txBody>
      </p:sp>
      <p:sp>
        <p:nvSpPr>
          <p:cNvPr id="171016" name="AutoShape 8"/>
          <p:cNvSpPr>
            <a:spLocks noChangeArrowheads="1"/>
          </p:cNvSpPr>
          <p:nvPr/>
        </p:nvSpPr>
        <p:spPr bwMode="auto">
          <a:xfrm>
            <a:off x="1781335" y="222636"/>
            <a:ext cx="1676400" cy="1676400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1017" name="WordArt 9"/>
          <p:cNvSpPr>
            <a:spLocks noChangeArrowheads="1" noChangeShapeType="1" noTextEdit="1"/>
          </p:cNvSpPr>
          <p:nvPr/>
        </p:nvSpPr>
        <p:spPr bwMode="auto">
          <a:xfrm>
            <a:off x="4367808" y="617619"/>
            <a:ext cx="5472608" cy="79208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="" xmlns:a1611="http://schemas.microsoft.com/office/drawing/2016/11/main" r:id="rId8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48721"/>
              </a:avLst>
            </a:prstTxWarp>
          </a:bodyPr>
          <a:lstStyle/>
          <a:p>
            <a:pPr algn="ctr"/>
            <a:r>
              <a:rPr lang="en-US" sz="3600" kern="10" dirty="0"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en-US" sz="3600" kern="10" dirty="0" err="1"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IV.HOMEWORK</a:t>
            </a:r>
            <a:r>
              <a:rPr lang="en-US" sz="3600" kern="10" dirty="0"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3124200" y="2743200"/>
            <a:ext cx="8229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3200">
              <a:latin typeface="Verdana" pitchFamily="34" charset="0"/>
            </a:endParaRPr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1781335" y="2150919"/>
            <a:ext cx="914116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9pPr>
          </a:lstStyle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530225" algn="l"/>
              </a:tabLs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Learn the new words by heart.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530225" algn="l"/>
              </a:tabLs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Practice the dialogue again.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Do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exercises: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(p39)write down as many local customs and traditions as you can think 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of,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B1,2 in workbook (page 29).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Tx/>
              <a:buChar char="-"/>
            </a:pPr>
            <a:r>
              <a:rPr lang="en-US" sz="2400" b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Prepare </a:t>
            </a:r>
            <a:r>
              <a:rPr lang="en-US" sz="2400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Unit 4: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A closer look 1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.</a:t>
            </a:r>
            <a:endParaRPr lang="vi-VN" sz="3200" b="1" dirty="0" smtClean="0">
              <a:solidFill>
                <a:srgbClr val="FFFF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Calibri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vi-VN" sz="2400" b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pronunciation </a:t>
            </a:r>
            <a:r>
              <a:rPr lang="en-US" sz="2400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: </a:t>
            </a:r>
            <a:r>
              <a:rPr lang="en-US" sz="2400" b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  </a:t>
            </a:r>
            <a:r>
              <a:rPr lang="vi-VN" sz="2400" b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Cl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usters</a:t>
            </a:r>
            <a:r>
              <a:rPr lang="en-US" sz="2400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:/</a:t>
            </a:r>
            <a:r>
              <a:rPr lang="en-US" sz="2400" b="1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spr</a:t>
            </a:r>
            <a:r>
              <a:rPr lang="en-US" sz="2400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Calibri" pitchFamily="34" charset="0"/>
              </a:rPr>
              <a:t>/  and /str/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9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1013"/>
                </p:tgtEl>
              </p:cMediaNode>
            </p:video>
          </p:childTnLst>
        </p:cTn>
      </p:par>
    </p:tnLst>
    <p:bldLst>
      <p:bldP spid="1710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24" y="-25190"/>
            <a:ext cx="112332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503984" y="2492896"/>
            <a:ext cx="7488832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1" spc="400" dirty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.VnAvantH" pitchFamily="34" charset="0"/>
              </a:rPr>
              <a:t>Goodbye!</a:t>
            </a:r>
          </a:p>
          <a:p>
            <a:pPr algn="ctr">
              <a:spcBef>
                <a:spcPct val="50000"/>
              </a:spcBef>
            </a:pPr>
            <a:r>
              <a:rPr lang="en-US" sz="6600" b="1" spc="400" dirty="0">
                <a:ln w="28575">
                  <a:solidFill>
                    <a:schemeClr val="bg1"/>
                  </a:solidFill>
                </a:ln>
                <a:solidFill>
                  <a:srgbClr val="00FF00"/>
                </a:solidFill>
                <a:latin typeface=".VnAvantH" pitchFamily="34" charset="0"/>
              </a:rPr>
              <a:t>See you again!</a:t>
            </a:r>
          </a:p>
        </p:txBody>
      </p:sp>
      <p:sp>
        <p:nvSpPr>
          <p:cNvPr id="4" name="Rectangle 3"/>
          <p:cNvSpPr/>
          <p:nvPr/>
        </p:nvSpPr>
        <p:spPr>
          <a:xfrm>
            <a:off x="2667000" y="693236"/>
            <a:ext cx="7162800" cy="7307764"/>
          </a:xfrm>
          <a:prstGeom prst="rect">
            <a:avLst/>
          </a:prstGeom>
        </p:spPr>
        <p:txBody>
          <a:bodyPr wrap="square">
            <a:prstTxWarp prst="textArchUp">
              <a:avLst>
                <a:gd name="adj" fmla="val 11134828"/>
              </a:avLst>
            </a:prstTxWarp>
            <a:spAutoFit/>
          </a:bodyPr>
          <a:lstStyle/>
          <a:p>
            <a:pPr eaLnBrk="0" hangingPunct="0">
              <a:defRPr/>
            </a:pPr>
            <a:r>
              <a:rPr lang="en-US" sz="6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THANKS FOR YOUR ATTENTION!</a:t>
            </a:r>
            <a:endParaRPr lang="vi-VN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DREAM">
            <a:hlinkClick r:id="" action="ppaction://media"/>
            <a:extLst>
              <a:ext uri="{FF2B5EF4-FFF2-40B4-BE49-F238E27FC236}">
                <a16:creationId xmlns:a16="http://schemas.microsoft.com/office/drawing/2014/main" id="{65ABEB86-D7BD-B00C-DE34-00725A90B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6560" y="5301208"/>
            <a:ext cx="57606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8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>
            <a:extLst>
              <a:ext uri="{FF2B5EF4-FFF2-40B4-BE49-F238E27FC236}">
                <a16:creationId xmlns:a16="http://schemas.microsoft.com/office/drawing/2014/main" id="{8999341E-F2EC-4DD0-AB44-54E1BE960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1"/>
            <a:ext cx="10441160" cy="52322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2-a(page 39)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. Match the pictures with the customs and traditions</a:t>
            </a:r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633" name="Group 81">
            <a:extLst>
              <a:ext uri="{FF2B5EF4-FFF2-40B4-BE49-F238E27FC236}">
                <a16:creationId xmlns:a16="http://schemas.microsoft.com/office/drawing/2014/main" id="{DF687FA0-1A99-4A1B-9312-CAD09DC94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942560"/>
              </p:ext>
            </p:extLst>
          </p:nvPr>
        </p:nvGraphicFramePr>
        <p:xfrm>
          <a:off x="4079875" y="723602"/>
          <a:ext cx="4032250" cy="5729587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9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0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smiling to accept a compliment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8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worshipping ancestors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wrapping gifts in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colourful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paper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having lunch together on the second day of Tet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placing the chopsticks on top of the rice bowl when finishing a meal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children in the family standing in a row to greet guests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0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wearing 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ao</a:t>
                      </a: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on special occasions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0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giving children lucky money at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3344" name="Picture 2">
            <a:extLst>
              <a:ext uri="{FF2B5EF4-FFF2-40B4-BE49-F238E27FC236}">
                <a16:creationId xmlns:a16="http://schemas.microsoft.com/office/drawing/2014/main" id="{2BEA4AD2-643C-4978-9B2A-E47F29B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614"/>
            <a:ext cx="2484438" cy="13604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5" name="Picture 3">
            <a:extLst>
              <a:ext uri="{FF2B5EF4-FFF2-40B4-BE49-F238E27FC236}">
                <a16:creationId xmlns:a16="http://schemas.microsoft.com/office/drawing/2014/main" id="{C5D42DEC-FFCE-434A-991E-C5FB9F285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76475"/>
            <a:ext cx="2484438" cy="1358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6" name="Picture 4">
            <a:extLst>
              <a:ext uri="{FF2B5EF4-FFF2-40B4-BE49-F238E27FC236}">
                <a16:creationId xmlns:a16="http://schemas.microsoft.com/office/drawing/2014/main" id="{A92EA5FB-F0FF-41FC-8EE2-A3FC5D22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16338"/>
            <a:ext cx="2484438" cy="1358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7" name="Picture 5">
            <a:extLst>
              <a:ext uri="{FF2B5EF4-FFF2-40B4-BE49-F238E27FC236}">
                <a16:creationId xmlns:a16="http://schemas.microsoft.com/office/drawing/2014/main" id="{BD15D00C-A364-424B-9055-A80915BD1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157788"/>
            <a:ext cx="2484438" cy="1358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8" name="Picture 6">
            <a:extLst>
              <a:ext uri="{FF2B5EF4-FFF2-40B4-BE49-F238E27FC236}">
                <a16:creationId xmlns:a16="http://schemas.microsoft.com/office/drawing/2014/main" id="{A00B9970-114C-489C-87C6-0268F49F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620714"/>
            <a:ext cx="3097012" cy="15843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9" name="Picture 7">
            <a:extLst>
              <a:ext uri="{FF2B5EF4-FFF2-40B4-BE49-F238E27FC236}">
                <a16:creationId xmlns:a16="http://schemas.microsoft.com/office/drawing/2014/main" id="{245E0252-8C8A-43E8-98BB-95FC732D6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2" y="2286000"/>
            <a:ext cx="3097013" cy="1358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50" name="Picture 8">
            <a:extLst>
              <a:ext uri="{FF2B5EF4-FFF2-40B4-BE49-F238E27FC236}">
                <a16:creationId xmlns:a16="http://schemas.microsoft.com/office/drawing/2014/main" id="{1E2D121B-598D-4299-8AD8-F549F91FF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3654425"/>
            <a:ext cx="3097012" cy="1358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51" name="Picture 9">
            <a:extLst>
              <a:ext uri="{FF2B5EF4-FFF2-40B4-BE49-F238E27FC236}">
                <a16:creationId xmlns:a16="http://schemas.microsoft.com/office/drawing/2014/main" id="{5B9BD1F8-3DBD-4E7F-9A9F-395292CC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2" y="5094288"/>
            <a:ext cx="3097011" cy="1358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52" name="TextBox 6">
            <a:extLst>
              <a:ext uri="{FF2B5EF4-FFF2-40B4-BE49-F238E27FC236}">
                <a16:creationId xmlns:a16="http://schemas.microsoft.com/office/drawing/2014/main" id="{59F4EF48-DE9B-4567-8F56-3455932BF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1685926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a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3" name="TextBox 15">
            <a:extLst>
              <a:ext uri="{FF2B5EF4-FFF2-40B4-BE49-F238E27FC236}">
                <a16:creationId xmlns:a16="http://schemas.microsoft.com/office/drawing/2014/main" id="{B60A6567-B1A2-4F5D-BF27-86682EBE093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575719" y="3125789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b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4" name="TextBox 16">
            <a:extLst>
              <a:ext uri="{FF2B5EF4-FFF2-40B4-BE49-F238E27FC236}">
                <a16:creationId xmlns:a16="http://schemas.microsoft.com/office/drawing/2014/main" id="{7EA12BF3-D721-4EBD-AC84-D6B3B60EF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18" y="4581526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  <a:latin typeface=".VnCooper" pitchFamily="34" charset="0"/>
              </a:rPr>
              <a:t>c</a:t>
            </a:r>
            <a:endParaRPr lang="vi-VN" altLang="en-US" sz="280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5" name="TextBox 17">
            <a:extLst>
              <a:ext uri="{FF2B5EF4-FFF2-40B4-BE49-F238E27FC236}">
                <a16:creationId xmlns:a16="http://schemas.microsoft.com/office/drawing/2014/main" id="{383B0B76-D1B1-404F-9AA0-A5FDC4EA7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18" y="6005514"/>
            <a:ext cx="432721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  <a:latin typeface=".VnCooper" pitchFamily="34" charset="0"/>
              </a:rPr>
              <a:t>d</a:t>
            </a:r>
            <a:endParaRPr lang="vi-VN" altLang="en-US" sz="280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6" name="TextBox 18">
            <a:extLst>
              <a:ext uri="{FF2B5EF4-FFF2-40B4-BE49-F238E27FC236}">
                <a16:creationId xmlns:a16="http://schemas.microsoft.com/office/drawing/2014/main" id="{3D39A795-10E3-47DC-87AD-E699C7833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8401" y="1685926"/>
            <a:ext cx="432172" cy="52322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e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7" name="TextBox 19">
            <a:extLst>
              <a:ext uri="{FF2B5EF4-FFF2-40B4-BE49-F238E27FC236}">
                <a16:creationId xmlns:a16="http://schemas.microsoft.com/office/drawing/2014/main" id="{BE59CBDE-35F8-4301-A179-278459268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6063" y="5983258"/>
            <a:ext cx="432721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chemeClr val="bg1"/>
                </a:solidFill>
                <a:latin typeface=".VnCooper" pitchFamily="34" charset="0"/>
              </a:rPr>
              <a:t>h</a:t>
            </a:r>
            <a:endParaRPr lang="vi-VN" altLang="en-US" sz="24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8" name="TextBox 20">
            <a:extLst>
              <a:ext uri="{FF2B5EF4-FFF2-40B4-BE49-F238E27FC236}">
                <a16:creationId xmlns:a16="http://schemas.microsoft.com/office/drawing/2014/main" id="{0F48C270-1447-42A1-85A1-5200829E9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6612" y="4472315"/>
            <a:ext cx="432172" cy="52322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g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3359" name="TextBox 21">
            <a:extLst>
              <a:ext uri="{FF2B5EF4-FFF2-40B4-BE49-F238E27FC236}">
                <a16:creationId xmlns:a16="http://schemas.microsoft.com/office/drawing/2014/main" id="{EA7D474A-7CB2-47DC-AE2B-B3C87C152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8401" y="3112155"/>
            <a:ext cx="432172" cy="52322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f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" name="TextBox 20">
            <a:extLst>
              <a:ext uri="{FF2B5EF4-FFF2-40B4-BE49-F238E27FC236}">
                <a16:creationId xmlns:a16="http://schemas.microsoft.com/office/drawing/2014/main" id="{C6E63739-D4D1-4083-A420-4D96AC670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996" y="723602"/>
            <a:ext cx="377825" cy="40011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bg1"/>
                </a:solidFill>
                <a:latin typeface=".VnCooper" pitchFamily="34" charset="0"/>
              </a:rPr>
              <a:t>g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12AD6CEB-E2E9-4CB3-9711-9F1995D31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008" y="1360126"/>
            <a:ext cx="404813" cy="40011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bg1"/>
                </a:solidFill>
                <a:latin typeface=".VnCooper" pitchFamily="34" charset="0"/>
              </a:rPr>
              <a:t>c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C5D7D9F1-F428-48F2-8A41-41A36856C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997" y="1872934"/>
            <a:ext cx="377827" cy="40011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bg1"/>
                </a:solidFill>
                <a:latin typeface=".VnCooper" pitchFamily="34" charset="0"/>
              </a:rPr>
              <a:t>f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B17737BD-EF53-4377-85E2-BBE56CBDB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3144" y="2565402"/>
            <a:ext cx="399678" cy="40011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.VnCooper" pitchFamily="34" charset="0"/>
              </a:rPr>
              <a:t>h</a:t>
            </a:r>
            <a:endParaRPr lang="vi-VN" altLang="en-US" sz="200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C107F3C9-5671-458D-940B-BB2139365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997" y="3261834"/>
            <a:ext cx="404812" cy="3968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.VnCooper" pitchFamily="34" charset="0"/>
              </a:rPr>
              <a:t>e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955A3E15-3451-4749-B329-0C33F1231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998" y="4333875"/>
            <a:ext cx="404811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bg1"/>
                </a:solidFill>
                <a:latin typeface=".VnCooper" pitchFamily="34" charset="0"/>
              </a:rPr>
              <a:t>a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05D2CAB1-39CE-432F-A993-C1478E87A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009" y="5211119"/>
            <a:ext cx="431800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.VnCooper" pitchFamily="34" charset="0"/>
              </a:rPr>
              <a:t>b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2A80360C-492C-472E-837D-C0ED0B03F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08" y="6047418"/>
            <a:ext cx="444501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.VnCooper" pitchFamily="34" charset="0"/>
              </a:rPr>
              <a:t>d</a:t>
            </a:r>
            <a:endParaRPr lang="vi-VN" altLang="en-US" sz="2000" dirty="0">
              <a:solidFill>
                <a:schemeClr val="bg1"/>
              </a:solidFill>
              <a:latin typeface=".VnCoope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5213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D715BF-7419-3B41-70C6-D406CC63A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482845"/>
              </p:ext>
            </p:extLst>
          </p:nvPr>
        </p:nvGraphicFramePr>
        <p:xfrm>
          <a:off x="983531" y="649689"/>
          <a:ext cx="4032250" cy="6187042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1263634354"/>
                    </a:ext>
                  </a:extLst>
                </a:gridCol>
                <a:gridCol w="3279775">
                  <a:extLst>
                    <a:ext uri="{9D8B030D-6E8A-4147-A177-3AD203B41FA5}">
                      <a16:colId xmlns:a16="http://schemas.microsoft.com/office/drawing/2014/main" val="3156060393"/>
                    </a:ext>
                  </a:extLst>
                </a:gridCol>
              </a:tblGrid>
              <a:tr h="988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smiling to accept a compliment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521373"/>
                  </a:ext>
                </a:extLst>
              </a:tr>
              <a:tr h="483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worshipping ancestors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968597"/>
                  </a:ext>
                </a:extLst>
              </a:tr>
              <a:tr h="746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wrapping gifts in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colourful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paper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855411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having lunch together on the second day of Tet</a:t>
                      </a: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95337"/>
                  </a:ext>
                </a:extLst>
              </a:tr>
              <a:tr h="967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placing the chopsticks on top of the rice bowl when finishing a meal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453315"/>
                  </a:ext>
                </a:extLst>
              </a:tr>
              <a:tr h="967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children in the family standing in a row to greet guests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529798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wearing 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ao</a:t>
                      </a: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on special occasions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238849"/>
                  </a:ext>
                </a:extLst>
              </a:tr>
              <a:tr h="677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giving children lucky money at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Tet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723" marB="45723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949370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E73D37A9-9E1B-A752-CA9D-5AE01E367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356" y="616871"/>
            <a:ext cx="1639189" cy="80770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A366445-78FE-7659-8470-62FDB9151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478" y="1453974"/>
            <a:ext cx="1681067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9110D08-4B90-9806-1234-2C3B0077B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605" y="2264504"/>
            <a:ext cx="1669940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3B13593-E6B0-C11C-D893-55C9D6F2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566" y="3078633"/>
            <a:ext cx="1723979" cy="7661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8DB08D14-436D-7AAF-942B-BCEF31C08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3933878"/>
            <a:ext cx="1750013" cy="67210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3B54EAFA-A757-829D-D984-2FCC9816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998" y="4614137"/>
            <a:ext cx="1749548" cy="71418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2308AEB9-080C-9D62-829D-79D53110E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5328323"/>
            <a:ext cx="1750013" cy="7141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91DB1B63-28FA-A101-567A-9D0CDD85E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532" y="6158969"/>
            <a:ext cx="1750013" cy="63225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2B8F5A94-89F2-97C8-0854-F67DE3BE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633" y="76470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a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0ECC7CA-1858-7A89-848C-410BCA63B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280" y="6267347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h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1BF68BEB-A1BC-4D3F-1E17-A93DCFB58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2401069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c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229B868-FA88-F252-DF58-258BD374A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3285420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d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FA7F1B0B-2A15-29D1-DF7F-FFF01F9F9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617" y="400506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e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FE78FE88-2DD3-D1E7-A487-5D9EE810B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25" y="4693648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f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AE5AE8D-C8F6-0C15-CDBE-C7EBA1257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617" y="5445224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g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6AE43700-858A-41DB-8E9A-C79FB6682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633" y="1556792"/>
            <a:ext cx="432719" cy="523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.VnCooper" pitchFamily="34" charset="0"/>
              </a:rPr>
              <a:t>b</a:t>
            </a:r>
            <a:endParaRPr lang="vi-VN" altLang="en-US" sz="2800" dirty="0">
              <a:solidFill>
                <a:schemeClr val="bg1"/>
              </a:solidFill>
              <a:latin typeface=".VnCooper" pitchFamily="34" charset="0"/>
            </a:endParaRPr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090D82B9-44DD-4B59-262E-B57ADA13E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253" y="69404"/>
            <a:ext cx="11488180" cy="523220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2 a (page 39 ). </a:t>
            </a:r>
            <a:r>
              <a:rPr lang="en-US" altLang="en-US" sz="2800" b="1" dirty="0">
                <a:solidFill>
                  <a:srgbClr val="FF0000"/>
                </a:solidFill>
                <a:latin typeface=".VnVogue" pitchFamily="34" charset="0"/>
                <a:cs typeface="Arial" panose="020B0604020202020204" pitchFamily="34" charset="0"/>
              </a:rPr>
              <a:t>Match the pictures with the customs and traditions</a:t>
            </a:r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4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6BF992E-2566-8770-E211-BCC9B9C9D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498118"/>
              </p:ext>
            </p:extLst>
          </p:nvPr>
        </p:nvGraphicFramePr>
        <p:xfrm>
          <a:off x="4331804" y="517353"/>
          <a:ext cx="266429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404813316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Consolidations</a:t>
                      </a:r>
                      <a:endParaRPr lang="vi-VN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333562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F2F9B1D-5F7D-945A-1B81-C8E78296B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284937"/>
              </p:ext>
            </p:extLst>
          </p:nvPr>
        </p:nvGraphicFramePr>
        <p:xfrm>
          <a:off x="159792" y="3068960"/>
          <a:ext cx="2551832" cy="1728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1832">
                  <a:extLst>
                    <a:ext uri="{9D8B030D-6E8A-4147-A177-3AD203B41FA5}">
                      <a16:colId xmlns:a16="http://schemas.microsoft.com/office/drawing/2014/main" val="2182555611"/>
                    </a:ext>
                  </a:extLst>
                </a:gridCol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OUR CUSTOMS AND TRADITIONS</a:t>
                      </a:r>
                      <a:endParaRPr lang="vi-VN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277021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0417D44-F8EB-5727-673E-B00460577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278079"/>
              </p:ext>
            </p:extLst>
          </p:nvPr>
        </p:nvGraphicFramePr>
        <p:xfrm>
          <a:off x="3431704" y="1972815"/>
          <a:ext cx="2016224" cy="1641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4093197807"/>
                    </a:ext>
                  </a:extLst>
                </a:gridCol>
              </a:tblGrid>
              <a:tr h="164160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</a:t>
                      </a:r>
                      <a:endParaRPr lang="vi-VN" sz="2800" dirty="0" smtClean="0"/>
                    </a:p>
                    <a:p>
                      <a:pPr algn="ctr"/>
                      <a:r>
                        <a:rPr lang="en-US" sz="2800" dirty="0" smtClean="0"/>
                        <a:t>Vocabulary</a:t>
                      </a:r>
                      <a:endParaRPr lang="vi-VN" sz="28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852812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383C825-0FE7-8C6F-7EF3-DEBC8FCC8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967028"/>
              </p:ext>
            </p:extLst>
          </p:nvPr>
        </p:nvGraphicFramePr>
        <p:xfrm>
          <a:off x="3431704" y="4009741"/>
          <a:ext cx="1800200" cy="1548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375977311"/>
                    </a:ext>
                  </a:extLst>
                </a:gridCol>
              </a:tblGrid>
              <a:tr h="1548895">
                <a:tc>
                  <a:txBody>
                    <a:bodyPr/>
                    <a:lstStyle/>
                    <a:p>
                      <a:r>
                        <a:rPr lang="en-US" sz="2800" dirty="0"/>
                        <a:t>   Grammar</a:t>
                      </a:r>
                      <a:endParaRPr lang="vi-VN" sz="28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475211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34DC023-8DC8-F8B7-86A7-684E093D8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094189"/>
              </p:ext>
            </p:extLst>
          </p:nvPr>
        </p:nvGraphicFramePr>
        <p:xfrm>
          <a:off x="6252142" y="1484784"/>
          <a:ext cx="3600400" cy="2316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3831883162"/>
                    </a:ext>
                  </a:extLst>
                </a:gridCol>
              </a:tblGrid>
              <a:tr h="2316111">
                <a:tc>
                  <a:txBody>
                    <a:bodyPr/>
                    <a:lstStyle/>
                    <a:p>
                      <a:r>
                        <a:rPr lang="en-US" sz="2800" dirty="0"/>
                        <a:t>   Types of customs and traditions</a:t>
                      </a:r>
                    </a:p>
                    <a:p>
                      <a:r>
                        <a:rPr lang="en-US" sz="2800" dirty="0"/>
                        <a:t>  Expressions with ‘customs and tradition’</a:t>
                      </a:r>
                      <a:endParaRPr lang="vi-VN" sz="28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645098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73A2C486-8046-0CA7-2906-DE2C72FA8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245937"/>
              </p:ext>
            </p:extLst>
          </p:nvPr>
        </p:nvGraphicFramePr>
        <p:xfrm>
          <a:off x="6240016" y="4155392"/>
          <a:ext cx="54006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>
                  <a:extLst>
                    <a:ext uri="{9D8B030D-6E8A-4147-A177-3AD203B41FA5}">
                      <a16:colId xmlns:a16="http://schemas.microsoft.com/office/drawing/2014/main" val="781864456"/>
                    </a:ext>
                  </a:extLst>
                </a:gridCol>
              </a:tblGrid>
              <a:tr h="22736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 </a:t>
                      </a:r>
                      <a:r>
                        <a:rPr lang="vi-VN" sz="2800" dirty="0">
                          <a:solidFill>
                            <a:srgbClr val="FF0000"/>
                          </a:solidFill>
                        </a:rPr>
                        <a:t>Have to =&gt; It’s an </a:t>
                      </a: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obligation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vi-VN" sz="2800" dirty="0">
                          <a:solidFill>
                            <a:srgbClr val="FF0000"/>
                          </a:solidFill>
                        </a:rPr>
                        <a:t>–</a:t>
                      </a:r>
                      <a:r>
                        <a:rPr lang="vi-VN" sz="2800" baseline="0" dirty="0">
                          <a:solidFill>
                            <a:srgbClr val="FF0000"/>
                          </a:solidFill>
                        </a:rPr>
                        <a:t> you have no choice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vi-VN" sz="2800" dirty="0"/>
                        <a:t>  </a:t>
                      </a:r>
                      <a:r>
                        <a:rPr lang="vi-VN" sz="2800" dirty="0">
                          <a:solidFill>
                            <a:srgbClr val="FF0000"/>
                          </a:solidFill>
                        </a:rPr>
                        <a:t>Should =&gt;</a:t>
                      </a:r>
                      <a:r>
                        <a:rPr lang="vi-VN" sz="2800" baseline="0" dirty="0">
                          <a:solidFill>
                            <a:srgbClr val="FF0000"/>
                          </a:solidFill>
                        </a:rPr>
                        <a:t> It’s a suggestion or advice  </a:t>
                      </a:r>
                      <a:endParaRPr lang="vi-VN" sz="28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– </a:t>
                      </a:r>
                      <a:r>
                        <a:rPr lang="vi-VN" sz="2800" baseline="0" dirty="0">
                          <a:solidFill>
                            <a:srgbClr val="FF0000"/>
                          </a:solidFill>
                        </a:rPr>
                        <a:t>it would be best to follow it.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  <a:p>
                      <a:endParaRPr lang="vi-VN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249860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28A2E0-1286-B456-0AA1-F923A594F850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2711624" y="2793617"/>
            <a:ext cx="720080" cy="11524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59F4895-530E-1E94-F6F1-E13AA7D033CA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711624" y="4155392"/>
            <a:ext cx="720080" cy="6287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CF1D226-4E5C-8808-F9B6-E048E3CDB661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5447928" y="2793617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04DB35E-CFF6-89B8-829D-49C6C9307790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231904" y="4784188"/>
            <a:ext cx="1008112" cy="129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Westlife - I Have a Dream ( Lyrics ) 2020 - Best Songs - Love Song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1776" y="683255"/>
            <a:ext cx="9552384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1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42424">
                <p:cTn id="4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839416" y="260648"/>
            <a:ext cx="408694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eaLnBrk="1" hangingPunct="1">
              <a:defRPr/>
            </a:pPr>
            <a:r>
              <a:rPr lang="en-US" sz="3600" b="1" spc="-140" dirty="0" err="1">
                <a:solidFill>
                  <a:srgbClr val="FF0000"/>
                </a:solidFill>
                <a:cs typeface="Times New Roman" panose="02020603050405020304" pitchFamily="18" charset="0"/>
              </a:rPr>
              <a:t>I.Vocabulary</a:t>
            </a:r>
            <a:r>
              <a:rPr lang="en-US" sz="3600" b="1" spc="-140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165CA1B-5651-5264-7CE9-C79AB588FA8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055439" y="1340768"/>
            <a:ext cx="6476347" cy="5750024"/>
          </a:xfrm>
        </p:spPr>
        <p:txBody>
          <a:bodyPr rIns="0">
            <a:noAutofit/>
          </a:bodyPr>
          <a:lstStyle/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- accept 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900" dirty="0" smtClean="0"/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əkˈsept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v)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spc="-60" dirty="0">
                <a:latin typeface="Arial" pitchFamily="34" charset="0"/>
                <a:cs typeface="Arial" pitchFamily="34" charset="0"/>
              </a:rPr>
              <a:t>- pass down </a:t>
            </a:r>
            <a:r>
              <a:rPr lang="vi-VN" sz="2900" b="1" spc="-6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ˈ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paːs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latin typeface="Arial" pitchFamily="34" charset="0"/>
                <a:cs typeface="Arial" pitchFamily="34" charset="0"/>
              </a:rPr>
              <a:t>daʊn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v.phr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- generation 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ˌ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dʒenəˈ</a:t>
            </a:r>
            <a:r>
              <a:rPr lang="en-US" sz="2900" b="1" dirty="0" err="1" smtClean="0">
                <a:latin typeface="Arial" pitchFamily="34" charset="0"/>
                <a:cs typeface="Arial" pitchFamily="34" charset="0"/>
              </a:rPr>
              <a:t>reɪʃn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n)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spc="-80" dirty="0">
                <a:latin typeface="Arial" pitchFamily="34" charset="0"/>
                <a:cs typeface="Arial" pitchFamily="34" charset="0"/>
              </a:rPr>
              <a:t>- spot on </a:t>
            </a:r>
            <a:r>
              <a:rPr lang="vi-VN" sz="2900" b="1" spc="-8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900" b="1" spc="-8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900" b="1" spc="-80" dirty="0" err="1">
                <a:latin typeface="Arial" pitchFamily="34" charset="0"/>
                <a:cs typeface="Arial" pitchFamily="34" charset="0"/>
              </a:rPr>
              <a:t>spɒt</a:t>
            </a:r>
            <a:r>
              <a:rPr lang="en-US" sz="2900" b="1" spc="-8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latin typeface="Arial" pitchFamily="34" charset="0"/>
                <a:cs typeface="Arial" pitchFamily="34" charset="0"/>
              </a:rPr>
              <a:t>ɔn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spc="-8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vi-VN" sz="2900" b="1" spc="-8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vi-VN" sz="2900" b="1" dirty="0" smtClean="0">
                <a:latin typeface="Arial" pitchFamily="34" charset="0"/>
                <a:cs typeface="Arial" pitchFamily="34" charset="0"/>
              </a:rPr>
              <a:t>adj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spc="-70" dirty="0">
                <a:latin typeface="Arial" pitchFamily="34" charset="0"/>
                <a:cs typeface="Arial" pitchFamily="34" charset="0"/>
              </a:rPr>
              <a:t>- sharp </a:t>
            </a:r>
            <a:r>
              <a:rPr lang="vi-VN" sz="2900" b="1" spc="-7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900" b="1" spc="-7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3200" dirty="0" smtClean="0"/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ʃɑːp</a:t>
            </a:r>
            <a:r>
              <a:rPr lang="en-US" sz="3200" dirty="0"/>
              <a:t> </a:t>
            </a:r>
            <a:r>
              <a:rPr lang="vi-VN" sz="3200" dirty="0" smtClean="0"/>
              <a:t> </a:t>
            </a:r>
            <a:r>
              <a:rPr lang="en-US" sz="2900" b="1" spc="-70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vi-VN" sz="2900" b="1" spc="-70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2900" b="1" spc="-7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vi-VN" sz="2900" b="1" spc="-70" dirty="0" smtClean="0">
                <a:latin typeface="Arial" pitchFamily="34" charset="0"/>
                <a:cs typeface="Arial" pitchFamily="34" charset="0"/>
              </a:rPr>
              <a:t>adj</a:t>
            </a:r>
            <a:r>
              <a:rPr lang="en-US" sz="2900" b="1" spc="-7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900" b="1" spc="-70" dirty="0">
              <a:latin typeface="Arial" pitchFamily="34" charset="0"/>
              <a:cs typeface="Arial" pitchFamily="34" charset="0"/>
            </a:endParaRP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900" b="1" spc="-160" dirty="0">
                <a:latin typeface="Arial" pitchFamily="34" charset="0"/>
                <a:cs typeface="Arial" pitchFamily="34" charset="0"/>
              </a:rPr>
              <a:t>table manner </a:t>
            </a:r>
            <a:r>
              <a:rPr lang="vi-VN" sz="2900" b="1" spc="-1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spc="-16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900" b="1" spc="-160" dirty="0">
                <a:latin typeface="Arial" pitchFamily="34" charset="0"/>
                <a:cs typeface="Arial" pitchFamily="34" charset="0"/>
              </a:rPr>
              <a:t>ˈ</a:t>
            </a:r>
            <a:r>
              <a:rPr lang="en-US" sz="2900" b="1" spc="-160" dirty="0" err="1">
                <a:latin typeface="Arial" pitchFamily="34" charset="0"/>
                <a:cs typeface="Arial" pitchFamily="34" charset="0"/>
              </a:rPr>
              <a:t>teɪbl</a:t>
            </a:r>
            <a:r>
              <a:rPr lang="en-US" sz="2900" b="1" spc="-160" dirty="0">
                <a:latin typeface="Arial" pitchFamily="34" charset="0"/>
                <a:cs typeface="Arial" pitchFamily="34" charset="0"/>
              </a:rPr>
              <a:t> ˈ</a:t>
            </a:r>
            <a:r>
              <a:rPr lang="en-US" sz="2900" b="1" spc="-160" dirty="0" err="1">
                <a:latin typeface="Arial" pitchFamily="34" charset="0"/>
                <a:cs typeface="Arial" pitchFamily="34" charset="0"/>
              </a:rPr>
              <a:t>mænə</a:t>
            </a:r>
            <a:r>
              <a:rPr lang="en-US" sz="2900" b="1" spc="-16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vi-VN" sz="2900" b="1" spc="-1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spc="-160" dirty="0" smtClean="0">
                <a:latin typeface="Arial" pitchFamily="34" charset="0"/>
                <a:cs typeface="Arial" pitchFamily="34" charset="0"/>
              </a:rPr>
              <a:t>r)</a:t>
            </a:r>
            <a:r>
              <a:rPr lang="vi-VN" sz="2900" b="1" spc="-1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spc="-160" dirty="0" smtClean="0">
                <a:latin typeface="Arial" pitchFamily="34" charset="0"/>
                <a:cs typeface="Arial" pitchFamily="34" charset="0"/>
              </a:rPr>
              <a:t>/ (</a:t>
            </a:r>
            <a:r>
              <a:rPr lang="vi-VN" sz="2900" b="1" spc="-160" dirty="0" smtClean="0">
                <a:latin typeface="Arial" pitchFamily="34" charset="0"/>
                <a:cs typeface="Arial" pitchFamily="34" charset="0"/>
              </a:rPr>
              <a:t>n. phr</a:t>
            </a:r>
            <a:r>
              <a:rPr lang="en-US" sz="2900" b="1" spc="-16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spc="-40" dirty="0">
                <a:latin typeface="Arial" pitchFamily="34" charset="0"/>
                <a:cs typeface="Arial" pitchFamily="34" charset="0"/>
              </a:rPr>
              <a:t>- presentation /</a:t>
            </a:r>
            <a:r>
              <a:rPr lang="en-US" sz="2900" b="1" spc="-40" dirty="0" err="1" smtClean="0">
                <a:latin typeface="Arial" pitchFamily="34" charset="0"/>
                <a:cs typeface="Arial" pitchFamily="34" charset="0"/>
              </a:rPr>
              <a:t>prezn</a:t>
            </a:r>
            <a:r>
              <a:rPr lang="en-US" sz="2900" b="1" spc="-40" dirty="0" err="1">
                <a:latin typeface="Arial" pitchFamily="34" charset="0"/>
                <a:cs typeface="Arial" pitchFamily="34" charset="0"/>
              </a:rPr>
              <a:t>ˈ</a:t>
            </a:r>
            <a:r>
              <a:rPr lang="en-US" sz="2900" b="1" spc="-40" dirty="0" err="1" smtClean="0">
                <a:latin typeface="Arial" pitchFamily="34" charset="0"/>
                <a:cs typeface="Arial" pitchFamily="34" charset="0"/>
              </a:rPr>
              <a:t>teɪʃn</a:t>
            </a:r>
            <a:r>
              <a:rPr lang="vi-VN" sz="2900" b="1" spc="-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spc="-40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vi-VN" sz="2900" b="1" spc="-4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900" b="1" spc="-4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900" b="1" spc="-40" dirty="0">
                <a:latin typeface="Arial" pitchFamily="34" charset="0"/>
                <a:cs typeface="Arial" pitchFamily="34" charset="0"/>
              </a:rPr>
              <a:t>n)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366CFD-7F7E-2C5F-F380-57ABFC06548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536160" y="1340768"/>
            <a:ext cx="4655840" cy="5750024"/>
          </a:xfrm>
        </p:spPr>
        <p:txBody>
          <a:bodyPr>
            <a:noAutofit/>
          </a:bodyPr>
          <a:lstStyle/>
          <a:p>
            <a:pPr eaLnBrk="1" hangingPunct="1"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chấp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nhận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truyền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lại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hệ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hoàn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toàn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đúng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đúng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xác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marL="261938" indent="-261938" eaLnBrk="1" hangingPunct="1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phép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tắc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ăn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uống</a:t>
            </a:r>
            <a:endParaRPr lang="en-US" sz="2900" b="1" spc="-130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900" b="1" spc="-13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spc="-130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900" b="1" spc="-13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spc="-130" dirty="0" err="1">
                <a:latin typeface="Arial" pitchFamily="34" charset="0"/>
                <a:cs typeface="Arial" pitchFamily="34" charset="0"/>
              </a:rPr>
              <a:t>trình</a:t>
            </a:r>
            <a:endParaRPr lang="en-US" sz="2900" b="1" spc="-13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196F7C-18A5-B945-4343-257E3BBCB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424" y="1952397"/>
            <a:ext cx="5492744" cy="3086224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A15F8942-9F46-896B-13BA-36F7EDE9F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8"/>
          <a:stretch/>
        </p:blipFill>
        <p:spPr bwMode="auto">
          <a:xfrm>
            <a:off x="8760296" y="1740820"/>
            <a:ext cx="5492744" cy="3155947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A8BC8965-DB22-BEB9-4B8C-2FFA819BA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082" y="2049896"/>
            <a:ext cx="5458456" cy="3130579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8631E559-4F0F-3C8B-63C3-2DDFFCF52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72" y="2123501"/>
            <a:ext cx="5492745" cy="318532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27A05BBE-7F85-E92F-6B26-C9AC7D025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110073"/>
            <a:ext cx="5475555" cy="318532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6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839416" y="1484784"/>
            <a:ext cx="6602132" cy="6388308"/>
          </a:xfrm>
          <a:prstGeom prst="rect">
            <a:avLst/>
          </a:prstGeom>
        </p:spPr>
        <p:txBody>
          <a:bodyPr rIns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 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en-US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 down </a:t>
            </a:r>
            <a:r>
              <a:rPr lang="vi-VN" b="1" spc="-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paːs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daʊn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(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v.phr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ˌ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dʒenəˈ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reɪʃn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n)</a:t>
            </a: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en-US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spot on </a:t>
            </a:r>
            <a:r>
              <a:rPr lang="vi-VN" b="1" spc="-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b="1" spc="-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spɒt</a:t>
            </a:r>
            <a:r>
              <a:rPr lang="en-US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ɔn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b="1" spc="-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b="1" spc="-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en-US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sharp </a:t>
            </a:r>
            <a:r>
              <a:rPr lang="vi-VN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ʃɑːp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</a:t>
            </a:r>
            <a:r>
              <a:rPr lang="en-US" b="1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manner /ˈ</a:t>
            </a:r>
            <a:r>
              <a:rPr lang="en-US" b="1" spc="-1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teɪbl</a:t>
            </a:r>
            <a:r>
              <a:rPr lang="en-US" b="1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ˈ</a:t>
            </a:r>
            <a:r>
              <a:rPr lang="en-US" b="1" spc="-1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mænə</a:t>
            </a:r>
            <a:r>
              <a:rPr lang="en-US" b="1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</a:t>
            </a:r>
            <a:r>
              <a:rPr lang="en-US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n.phr</a:t>
            </a:r>
            <a:r>
              <a:rPr lang="en-US" b="1" spc="-1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spc="-1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13" indent="-265113">
              <a:spcBef>
                <a:spcPts val="800"/>
              </a:spcBef>
              <a:spcAft>
                <a:spcPts val="800"/>
              </a:spcAft>
              <a:buFontTx/>
              <a:buChar char="-"/>
              <a:defRPr/>
            </a:pPr>
            <a:r>
              <a:rPr lang="en-US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/</a:t>
            </a:r>
            <a:r>
              <a:rPr lang="en-US" b="1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preznˈ</a:t>
            </a:r>
            <a:r>
              <a:rPr lang="en-US" b="1" spc="-4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teɪʃn</a:t>
            </a:r>
            <a:r>
              <a:rPr lang="vi-VN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7393708" y="1484784"/>
            <a:ext cx="4798292" cy="593827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1938" indent="-261938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endParaRPr lang="en-US" b="1" spc="-1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63352" y="402449"/>
            <a:ext cx="5237771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600" b="1" spc="-140" dirty="0">
                <a:solidFill>
                  <a:srgbClr val="FF0000"/>
                </a:solidFill>
                <a:cs typeface="Times New Roman" panose="02020603050405020304" pitchFamily="18" charset="0"/>
              </a:rPr>
              <a:t>*Checking vocabulary</a:t>
            </a:r>
          </a:p>
          <a:p>
            <a:pPr algn="ctr" defTabSz="914400" eaLnBrk="1" hangingPunct="1">
              <a:defRPr/>
            </a:pPr>
            <a:r>
              <a:rPr lang="en-US" sz="2800" b="1" spc="-140" dirty="0">
                <a:solidFill>
                  <a:srgbClr val="FF0000"/>
                </a:solidFill>
                <a:cs typeface="Times New Roman" panose="02020603050405020304" pitchFamily="18" charset="0"/>
              </a:rPr>
              <a:t>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49456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2032" y="52177"/>
            <a:ext cx="7308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 algn="ctr">
              <a:lnSpc>
                <a:spcPts val="3600"/>
              </a:lnSpc>
            </a:pP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530225" indent="-530225" algn="ctr">
              <a:lnSpc>
                <a:spcPts val="3600"/>
              </a:lnSpc>
            </a:pP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530225" indent="-530225" algn="ctr">
              <a:lnSpc>
                <a:spcPts val="3600"/>
              </a:lnSpc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</p:txBody>
      </p:sp>
    </p:spTree>
    <p:extLst>
      <p:ext uri="{BB962C8B-B14F-4D97-AF65-F5344CB8AC3E}">
        <p14:creationId xmlns:p14="http://schemas.microsoft.com/office/powerpoint/2010/main" val="37482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9036" y="52177"/>
            <a:ext cx="8711300" cy="970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6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  <a:p>
            <a:pPr marL="530225" indent="-530225">
              <a:lnSpc>
                <a:spcPts val="3600"/>
              </a:lnSpc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 b(page 39). Tick true (T) or false (F).</a:t>
            </a:r>
          </a:p>
        </p:txBody>
      </p:sp>
      <p:sp>
        <p:nvSpPr>
          <p:cNvPr id="5" name="Rectangle 4"/>
          <p:cNvSpPr/>
          <p:nvPr/>
        </p:nvSpPr>
        <p:spPr>
          <a:xfrm>
            <a:off x="479376" y="1052736"/>
            <a:ext cx="8849168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	Nick’s explanation of customs and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traditions is correct.</a:t>
            </a:r>
          </a:p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	Only families have customs and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traditions.</a:t>
            </a:r>
          </a:p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	In the UK there’s a tradition of having afternoon tea.</a:t>
            </a:r>
          </a:p>
          <a:p>
            <a:pPr marL="536575" indent="-536575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	In the UK there is no accepted way of behaving at the dinner table.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976320" y="1196752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586660" y="1196752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76320" y="2708920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86660" y="2708920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76320" y="422108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586660" y="422108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76320" y="5805264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586660" y="5805264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962099" y="539969"/>
            <a:ext cx="1140056" cy="584775"/>
          </a:xfrm>
          <a:prstGeom prst="rect">
            <a:avLst/>
          </a:prstGeom>
          <a:solidFill>
            <a:srgbClr val="0000CC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7A0283-3E57-541A-B3AF-68F8C82AA4AF}"/>
              </a:ext>
            </a:extLst>
          </p:cNvPr>
          <p:cNvCxnSpPr/>
          <p:nvPr/>
        </p:nvCxnSpPr>
        <p:spPr>
          <a:xfrm>
            <a:off x="2495600" y="1628800"/>
            <a:ext cx="20882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620C5A9-AEA5-51FE-38E1-11923E01A61D}"/>
              </a:ext>
            </a:extLst>
          </p:cNvPr>
          <p:cNvCxnSpPr>
            <a:cxnSpLocks/>
          </p:cNvCxnSpPr>
          <p:nvPr/>
        </p:nvCxnSpPr>
        <p:spPr>
          <a:xfrm>
            <a:off x="5357681" y="1628800"/>
            <a:ext cx="1656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FBEA17-6B3F-60FE-7DF5-CAB4D7F47210}"/>
              </a:ext>
            </a:extLst>
          </p:cNvPr>
          <p:cNvCxnSpPr>
            <a:cxnSpLocks/>
          </p:cNvCxnSpPr>
          <p:nvPr/>
        </p:nvCxnSpPr>
        <p:spPr>
          <a:xfrm>
            <a:off x="1235460" y="2204864"/>
            <a:ext cx="18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98C2F39-2B52-593E-FAF4-32344ADF944A}"/>
              </a:ext>
            </a:extLst>
          </p:cNvPr>
          <p:cNvCxnSpPr>
            <a:cxnSpLocks/>
          </p:cNvCxnSpPr>
          <p:nvPr/>
        </p:nvCxnSpPr>
        <p:spPr>
          <a:xfrm>
            <a:off x="1197207" y="3212976"/>
            <a:ext cx="22344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8AE6ACC-9F13-8C19-BC45-C542BC4A4949}"/>
              </a:ext>
            </a:extLst>
          </p:cNvPr>
          <p:cNvCxnSpPr>
            <a:cxnSpLocks/>
          </p:cNvCxnSpPr>
          <p:nvPr/>
        </p:nvCxnSpPr>
        <p:spPr>
          <a:xfrm>
            <a:off x="4817621" y="3140968"/>
            <a:ext cx="14223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F140F91-07BC-DAFE-C9ED-2A8F72F7DC54}"/>
              </a:ext>
            </a:extLst>
          </p:cNvPr>
          <p:cNvCxnSpPr>
            <a:cxnSpLocks/>
          </p:cNvCxnSpPr>
          <p:nvPr/>
        </p:nvCxnSpPr>
        <p:spPr>
          <a:xfrm>
            <a:off x="1235460" y="3789040"/>
            <a:ext cx="18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6820AED-14B4-F5B4-913F-94DDBB0F53FD}"/>
              </a:ext>
            </a:extLst>
          </p:cNvPr>
          <p:cNvCxnSpPr>
            <a:cxnSpLocks/>
          </p:cNvCxnSpPr>
          <p:nvPr/>
        </p:nvCxnSpPr>
        <p:spPr>
          <a:xfrm>
            <a:off x="3791744" y="3120075"/>
            <a:ext cx="792088" cy="2089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04B27D-F541-7D7E-C77B-68E098BEC7BB}"/>
              </a:ext>
            </a:extLst>
          </p:cNvPr>
          <p:cNvCxnSpPr>
            <a:cxnSpLocks/>
          </p:cNvCxnSpPr>
          <p:nvPr/>
        </p:nvCxnSpPr>
        <p:spPr>
          <a:xfrm>
            <a:off x="1161203" y="5229200"/>
            <a:ext cx="24865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07D7C76-7EC7-A46E-338F-07F26DF5EF64}"/>
              </a:ext>
            </a:extLst>
          </p:cNvPr>
          <p:cNvCxnSpPr>
            <a:cxnSpLocks/>
          </p:cNvCxnSpPr>
          <p:nvPr/>
        </p:nvCxnSpPr>
        <p:spPr>
          <a:xfrm>
            <a:off x="6600056" y="4653136"/>
            <a:ext cx="15121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56A5F7E-1060-A573-DE8C-0EA920496B49}"/>
              </a:ext>
            </a:extLst>
          </p:cNvPr>
          <p:cNvCxnSpPr>
            <a:cxnSpLocks/>
          </p:cNvCxnSpPr>
          <p:nvPr/>
        </p:nvCxnSpPr>
        <p:spPr>
          <a:xfrm>
            <a:off x="4817621" y="4621538"/>
            <a:ext cx="13681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FEC1BA4-327F-BAEF-7C40-A2BA6B85702A}"/>
              </a:ext>
            </a:extLst>
          </p:cNvPr>
          <p:cNvCxnSpPr>
            <a:cxnSpLocks/>
          </p:cNvCxnSpPr>
          <p:nvPr/>
        </p:nvCxnSpPr>
        <p:spPr>
          <a:xfrm>
            <a:off x="3215680" y="4653136"/>
            <a:ext cx="72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FE25D77-D815-D81E-4062-3EDCF7C43CF0}"/>
              </a:ext>
            </a:extLst>
          </p:cNvPr>
          <p:cNvCxnSpPr>
            <a:cxnSpLocks/>
          </p:cNvCxnSpPr>
          <p:nvPr/>
        </p:nvCxnSpPr>
        <p:spPr>
          <a:xfrm>
            <a:off x="2279576" y="6138363"/>
            <a:ext cx="55446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397349E-8CA9-ACB1-F21B-2954D22FBB80}"/>
              </a:ext>
            </a:extLst>
          </p:cNvPr>
          <p:cNvCxnSpPr>
            <a:cxnSpLocks/>
          </p:cNvCxnSpPr>
          <p:nvPr/>
        </p:nvCxnSpPr>
        <p:spPr>
          <a:xfrm>
            <a:off x="1235460" y="6741368"/>
            <a:ext cx="18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FE48709-E819-6D60-F25E-EFD74D7D705E}"/>
              </a:ext>
            </a:extLst>
          </p:cNvPr>
          <p:cNvCxnSpPr>
            <a:cxnSpLocks/>
          </p:cNvCxnSpPr>
          <p:nvPr/>
        </p:nvCxnSpPr>
        <p:spPr>
          <a:xfrm>
            <a:off x="4149535" y="6741368"/>
            <a:ext cx="24505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76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356" y="612844"/>
            <a:ext cx="11593288" cy="563231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defTabSz="914400"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 </a:t>
            </a:r>
            <a:r>
              <a:rPr lang="vi-VN" altLang="vi-VN" sz="2000" dirty="0"/>
              <a:t>Today we’re going to learn about customs and traditions. Do </a:t>
            </a:r>
            <a:r>
              <a:rPr lang="vi-VN" altLang="vi-VN" sz="2000" dirty="0" err="1"/>
              <a:t>you</a:t>
            </a:r>
            <a:r>
              <a:rPr lang="vi-VN" altLang="vi-VN" sz="2000" dirty="0"/>
              <a:t> </a:t>
            </a:r>
            <a:r>
              <a:rPr lang="vi-VN" altLang="vi-VN" sz="2000" dirty="0" err="1"/>
              <a:t>think</a:t>
            </a:r>
            <a:r>
              <a:rPr lang="vi-VN" altLang="vi-VN" sz="2000" dirty="0"/>
              <a:t> </a:t>
            </a:r>
            <a:r>
              <a:rPr lang="vi-VN" altLang="vi-VN" sz="2000" dirty="0" err="1"/>
              <a:t>they’re</a:t>
            </a:r>
            <a:r>
              <a:rPr lang="vi-VN" altLang="vi-VN" sz="2000" dirty="0"/>
              <a:t> the same?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00B050"/>
                </a:solidFill>
              </a:rPr>
              <a:t>Mi:          </a:t>
            </a:r>
            <a:r>
              <a:rPr lang="vi-VN" altLang="vi-VN" sz="2000" dirty="0">
                <a:solidFill>
                  <a:srgbClr val="00B050"/>
                </a:solidFill>
              </a:rPr>
              <a:t> </a:t>
            </a:r>
            <a:r>
              <a:rPr lang="vi-VN" altLang="vi-VN" sz="2000" dirty="0"/>
              <a:t>I think they’re different, but it’s hard to explain how.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0000CC"/>
                </a:solidFill>
              </a:rPr>
              <a:t>Nick</a:t>
            </a:r>
            <a:r>
              <a:rPr lang="vi-VN" altLang="vi-VN" sz="2000" b="1" dirty="0"/>
              <a:t>:</a:t>
            </a:r>
            <a:r>
              <a:rPr lang="vi-VN" altLang="vi-VN" sz="2000" dirty="0"/>
              <a:t>       In my opinion, a custom is something that has become an </a:t>
            </a:r>
            <a:r>
              <a:rPr lang="vi-VN" altLang="vi-VN" sz="2000" i="1" dirty="0"/>
              <a:t>accepted</a:t>
            </a:r>
            <a:r>
              <a:rPr lang="vi-VN" altLang="vi-VN" sz="2000" dirty="0"/>
              <a:t> way of doing things. And a tradition is something we do that is </a:t>
            </a:r>
            <a:r>
              <a:rPr lang="vi-VN" altLang="vi-VN" sz="2000" i="1" dirty="0"/>
              <a:t>special</a:t>
            </a:r>
            <a:r>
              <a:rPr lang="vi-VN" altLang="vi-VN" sz="2000" dirty="0"/>
              <a:t> and is passed down through the generations.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dirty="0"/>
              <a:t>: Yes, spot on! Give me an example of a custom.</a:t>
            </a:r>
          </a:p>
          <a:p>
            <a:pPr algn="justLow" defTabSz="914400" eaLnBrk="0" hangingPunct="0">
              <a:defRPr/>
            </a:pPr>
            <a:r>
              <a:rPr lang="vi-VN" altLang="vi-VN" sz="2000" dirty="0"/>
              <a:t>  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FF00FF"/>
                </a:solidFill>
              </a:rPr>
              <a:t>Mai</a:t>
            </a:r>
            <a:r>
              <a:rPr lang="vi-VN" altLang="vi-VN" sz="2000" dirty="0"/>
              <a:t>:         My family has this custom of eating dinner at 7 p.m. sharp.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dirty="0"/>
              <a:t>: Really?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FF00FF"/>
                </a:solidFill>
              </a:rPr>
              <a:t>Mai</a:t>
            </a:r>
            <a:r>
              <a:rPr lang="vi-VN" altLang="vi-VN" sz="2000" dirty="0">
                <a:solidFill>
                  <a:srgbClr val="FF00FF"/>
                </a:solidFill>
              </a:rPr>
              <a:t>:         </a:t>
            </a:r>
            <a:r>
              <a:rPr lang="vi-VN" altLang="vi-VN" sz="2000" dirty="0"/>
              <a:t>Yes, we have to be at the dinner table on time.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dirty="0"/>
              <a:t>: That’s interesting! How about a tradition, Phong?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00B0F0"/>
                </a:solidFill>
              </a:rPr>
              <a:t>Phong</a:t>
            </a:r>
            <a:r>
              <a:rPr lang="vi-VN" altLang="vi-VN" sz="2000" b="1" dirty="0"/>
              <a:t>:</a:t>
            </a:r>
            <a:r>
              <a:rPr lang="vi-VN" altLang="vi-VN" sz="2000" dirty="0"/>
              <a:t>    We have a family tradition of visiting the pagoda on the first day of every lunar month.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0000CC"/>
                </a:solidFill>
              </a:rPr>
              <a:t>Nick:</a:t>
            </a:r>
            <a:r>
              <a:rPr lang="vi-VN" altLang="vi-VN" sz="2000" dirty="0"/>
              <a:t>        </a:t>
            </a:r>
            <a:r>
              <a:rPr lang="vi-VN" altLang="vi-VN" sz="2000" dirty="0" err="1"/>
              <a:t>You’re</a:t>
            </a:r>
            <a:r>
              <a:rPr lang="vi-VN" altLang="vi-VN" sz="2000" dirty="0"/>
              <a:t> kidding!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/>
              <a:t>Phong:</a:t>
            </a:r>
            <a:r>
              <a:rPr lang="vi-VN" altLang="vi-VN" sz="2000" dirty="0"/>
              <a:t>     No, no. We’ve followed this tradition for generations.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 err="1">
                <a:solidFill>
                  <a:srgbClr val="FF0000"/>
                </a:solidFill>
              </a:rPr>
              <a:t>Teacher</a:t>
            </a:r>
            <a:r>
              <a:rPr lang="vi-VN" altLang="vi-VN" sz="2000" dirty="0"/>
              <a:t>:  You’ve mentioned family, but what about social customs and traditions, Nick?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0000CC"/>
                </a:solidFill>
              </a:rPr>
              <a:t>Nick:</a:t>
            </a:r>
            <a:r>
              <a:rPr lang="vi-VN" altLang="vi-VN" sz="2000" dirty="0"/>
              <a:t>       </a:t>
            </a:r>
            <a:r>
              <a:rPr lang="vi-VN" altLang="vi-VN" sz="2000" dirty="0" err="1"/>
              <a:t>Well</a:t>
            </a:r>
            <a:r>
              <a:rPr lang="vi-VN" altLang="vi-VN" sz="2000" dirty="0"/>
              <a:t>, in the UK there are lots of customs for table manners. For example, we have to use a knife and fork at dinner. Then, there’s a British tradition of having afternoon tea at 4 p.m.</a:t>
            </a:r>
          </a:p>
          <a:p>
            <a:pPr algn="justLow" defTabSz="914400" eaLnBrk="0" hangingPunct="0">
              <a:defRPr/>
            </a:pPr>
            <a:r>
              <a:rPr lang="vi-VN" altLang="vi-VN" sz="2000" b="1" dirty="0">
                <a:solidFill>
                  <a:srgbClr val="FF0000"/>
                </a:solidFill>
              </a:rPr>
              <a:t>Teacher</a:t>
            </a:r>
            <a:r>
              <a:rPr lang="vi-VN" altLang="vi-VN" sz="2000" b="1" dirty="0"/>
              <a:t>:</a:t>
            </a:r>
            <a:r>
              <a:rPr lang="vi-VN" altLang="vi-VN" sz="2000" dirty="0"/>
              <a:t>  </a:t>
            </a:r>
            <a:r>
              <a:rPr lang="vi-VN" altLang="vi-VN" sz="2000" dirty="0" err="1"/>
              <a:t>Sounds</a:t>
            </a:r>
            <a:r>
              <a:rPr lang="vi-VN" altLang="vi-VN" sz="2000" dirty="0"/>
              <a:t> lovely! Now, for homework, you should find information about a custom or tradition. You’re doing mini presentations next week...</a:t>
            </a: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668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63827" y="0"/>
            <a:ext cx="62643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vi-VN" sz="28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lesson on customs </a:t>
            </a:r>
            <a:r>
              <a:rPr lang="vi-VN" sz="28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and</a:t>
            </a:r>
            <a:r>
              <a:rPr lang="vi-VN" sz="28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vi-VN" sz="2800" b="1" dirty="0" err="1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traditions</a:t>
            </a:r>
            <a:endParaRPr lang="en-US" sz="28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4649" y="274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1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365" y="45785"/>
            <a:ext cx="75505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6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II.LISTEN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AND READ</a:t>
            </a:r>
          </a:p>
          <a:p>
            <a:pPr marL="530225" indent="-530225">
              <a:lnSpc>
                <a:spcPts val="3600"/>
              </a:lnSpc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1- b(page 39). Tick true (T) or false (F).</a:t>
            </a:r>
          </a:p>
        </p:txBody>
      </p:sp>
      <p:sp>
        <p:nvSpPr>
          <p:cNvPr id="5" name="Rectangle 4"/>
          <p:cNvSpPr/>
          <p:nvPr/>
        </p:nvSpPr>
        <p:spPr>
          <a:xfrm>
            <a:off x="1199456" y="1036340"/>
            <a:ext cx="7884368" cy="1240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	Nick’s explanation of customs and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traditions is correct.</a:t>
            </a:r>
          </a:p>
        </p:txBody>
      </p:sp>
      <p:sp>
        <p:nvSpPr>
          <p:cNvPr id="6" name="Rectangle 5"/>
          <p:cNvSpPr/>
          <p:nvPr/>
        </p:nvSpPr>
        <p:spPr>
          <a:xfrm>
            <a:off x="9482164" y="1196752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92504" y="1196751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482164" y="692696"/>
            <a:ext cx="1140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423494" y="1219399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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B4A97-8EEF-16A4-7FF1-9FD07BC42A0F}"/>
              </a:ext>
            </a:extLst>
          </p:cNvPr>
          <p:cNvSpPr txBox="1"/>
          <p:nvPr/>
        </p:nvSpPr>
        <p:spPr>
          <a:xfrm>
            <a:off x="1270264" y="2488042"/>
            <a:ext cx="882224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914400" eaLnBrk="0" hangingPunct="0">
              <a:defRPr/>
            </a:pPr>
            <a:r>
              <a:rPr lang="vi-VN" altLang="vi-VN" sz="2400" b="1" dirty="0" err="1">
                <a:solidFill>
                  <a:srgbClr val="0000CC"/>
                </a:solidFill>
              </a:rPr>
              <a:t>Nick</a:t>
            </a:r>
            <a:r>
              <a:rPr lang="vi-VN" altLang="vi-VN" sz="2400" b="1" dirty="0"/>
              <a:t>:       In </a:t>
            </a:r>
            <a:r>
              <a:rPr lang="vi-VN" altLang="vi-VN" sz="2400" b="1" dirty="0" err="1"/>
              <a:t>my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opinion</a:t>
            </a:r>
            <a:r>
              <a:rPr lang="vi-VN" altLang="vi-VN" sz="2400" b="1" dirty="0"/>
              <a:t>, a </a:t>
            </a:r>
            <a:r>
              <a:rPr lang="vi-VN" altLang="vi-VN" sz="2400" b="1" dirty="0" err="1"/>
              <a:t>custom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is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something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that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has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become</a:t>
            </a:r>
            <a:r>
              <a:rPr lang="vi-VN" altLang="vi-VN" sz="2400" b="1" dirty="0"/>
              <a:t> an </a:t>
            </a:r>
            <a:r>
              <a:rPr lang="vi-VN" altLang="vi-VN" sz="2400" b="1" i="1" dirty="0" err="1"/>
              <a:t>accepted</a:t>
            </a:r>
            <a:r>
              <a:rPr lang="vi-VN" altLang="vi-VN" sz="2400" b="1" dirty="0"/>
              <a:t> </a:t>
            </a:r>
            <a:r>
              <a:rPr lang="vi-VN" altLang="vi-VN" sz="2400" b="1" dirty="0" err="1"/>
              <a:t>way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of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doing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things</a:t>
            </a:r>
            <a:r>
              <a:rPr lang="vi-VN" altLang="vi-VN" sz="2400" b="1" dirty="0"/>
              <a:t>. </a:t>
            </a:r>
            <a:r>
              <a:rPr lang="vi-VN" altLang="vi-VN" sz="2400" b="1" dirty="0" err="1"/>
              <a:t>And</a:t>
            </a:r>
            <a:r>
              <a:rPr lang="vi-VN" altLang="vi-VN" sz="2400" b="1" dirty="0"/>
              <a:t> a </a:t>
            </a:r>
            <a:r>
              <a:rPr lang="vi-VN" altLang="vi-VN" sz="2400" b="1" dirty="0" err="1"/>
              <a:t>tradition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is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something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we</a:t>
            </a:r>
            <a:r>
              <a:rPr lang="vi-VN" altLang="vi-VN" sz="2400" b="1" dirty="0"/>
              <a:t> do </a:t>
            </a:r>
            <a:r>
              <a:rPr lang="vi-VN" altLang="vi-VN" sz="2400" b="1" dirty="0" err="1"/>
              <a:t>that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is</a:t>
            </a:r>
            <a:r>
              <a:rPr lang="vi-VN" altLang="vi-VN" sz="2400" b="1" dirty="0"/>
              <a:t> </a:t>
            </a:r>
            <a:r>
              <a:rPr lang="vi-VN" altLang="vi-VN" sz="2400" b="1" i="1" dirty="0" err="1"/>
              <a:t>special</a:t>
            </a:r>
            <a:r>
              <a:rPr lang="vi-VN" altLang="vi-VN" sz="2400" b="1" dirty="0"/>
              <a:t> </a:t>
            </a:r>
            <a:r>
              <a:rPr lang="vi-VN" altLang="vi-VN" sz="2400" b="1" dirty="0" err="1"/>
              <a:t>and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is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passed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down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through</a:t>
            </a:r>
            <a:r>
              <a:rPr lang="vi-VN" altLang="vi-VN" sz="2400" b="1" dirty="0"/>
              <a:t> the </a:t>
            </a:r>
            <a:r>
              <a:rPr lang="vi-VN" altLang="vi-VN" sz="2400" b="1" dirty="0" err="1"/>
              <a:t>generations</a:t>
            </a:r>
            <a:r>
              <a:rPr lang="vi-VN" altLang="vi-VN" sz="2400" b="1" dirty="0"/>
              <a:t>.</a:t>
            </a:r>
          </a:p>
          <a:p>
            <a:pPr defTabSz="914400" eaLnBrk="0" hangingPunct="0">
              <a:defRPr/>
            </a:pPr>
            <a:r>
              <a:rPr lang="vi-VN" altLang="vi-VN" sz="2400" b="1" dirty="0" err="1">
                <a:solidFill>
                  <a:srgbClr val="FF0000"/>
                </a:solidFill>
              </a:rPr>
              <a:t>Teacher</a:t>
            </a:r>
            <a:r>
              <a:rPr lang="vi-VN" altLang="vi-VN" sz="2400" b="1" dirty="0"/>
              <a:t>: </a:t>
            </a:r>
            <a:r>
              <a:rPr lang="vi-VN" altLang="vi-VN" sz="2400" b="1" dirty="0" err="1">
                <a:solidFill>
                  <a:srgbClr val="FF00FF"/>
                </a:solidFill>
              </a:rPr>
              <a:t>Yes</a:t>
            </a:r>
            <a:r>
              <a:rPr lang="vi-VN" altLang="vi-VN" sz="2400" b="1" dirty="0"/>
              <a:t>, </a:t>
            </a:r>
            <a:r>
              <a:rPr lang="vi-VN" altLang="vi-VN" sz="2400" b="1" dirty="0" err="1"/>
              <a:t>spot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on</a:t>
            </a:r>
            <a:r>
              <a:rPr lang="vi-VN" altLang="vi-VN" sz="2400" b="1" dirty="0"/>
              <a:t>! </a:t>
            </a:r>
            <a:r>
              <a:rPr lang="vi-VN" altLang="vi-VN" sz="2400" b="1" dirty="0" err="1"/>
              <a:t>Give</a:t>
            </a:r>
            <a:r>
              <a:rPr lang="vi-VN" altLang="vi-VN" sz="2400" b="1" dirty="0"/>
              <a:t> me an </a:t>
            </a:r>
            <a:r>
              <a:rPr lang="vi-VN" altLang="vi-VN" sz="2400" b="1" dirty="0" err="1"/>
              <a:t>example</a:t>
            </a:r>
            <a:r>
              <a:rPr lang="vi-VN" altLang="vi-VN" sz="2400" b="1" dirty="0"/>
              <a:t> </a:t>
            </a:r>
            <a:r>
              <a:rPr lang="vi-VN" altLang="vi-VN" sz="2400" b="1" dirty="0" err="1"/>
              <a:t>of</a:t>
            </a:r>
            <a:r>
              <a:rPr lang="vi-VN" altLang="vi-VN" sz="2400" b="1" dirty="0"/>
              <a:t> a </a:t>
            </a:r>
            <a:r>
              <a:rPr lang="vi-VN" altLang="vi-VN" sz="2400" b="1" dirty="0" err="1"/>
              <a:t>custom</a:t>
            </a:r>
            <a:r>
              <a:rPr lang="vi-VN" altLang="vi-VN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883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</p:bldLst>
  </p:timing>
</p:sld>
</file>

<file path=ppt/theme/theme1.xml><?xml version="1.0" encoding="utf-8"?>
<a:theme xmlns:a="http://schemas.openxmlformats.org/drawingml/2006/main" name="Phương diện">
  <a:themeElements>
    <a:clrScheme name="Phương diện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Phương diện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hương diệ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6206</TotalTime>
  <Words>1755</Words>
  <Application>Microsoft Office PowerPoint</Application>
  <PresentationFormat>Widescreen</PresentationFormat>
  <Paragraphs>632</Paragraphs>
  <Slides>39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8" baseType="lpstr">
      <vt:lpstr>.VnArial Narrow</vt:lpstr>
      <vt:lpstr>.VnAvantH</vt:lpstr>
      <vt:lpstr>.VnCooper</vt:lpstr>
      <vt:lpstr>.VnTime</vt:lpstr>
      <vt:lpstr>.VnVogue</vt:lpstr>
      <vt:lpstr>Arial</vt:lpstr>
      <vt:lpstr>Arial Black</vt:lpstr>
      <vt:lpstr>Calibri</vt:lpstr>
      <vt:lpstr>Calibri Light</vt:lpstr>
      <vt:lpstr>Impact</vt:lpstr>
      <vt:lpstr>Tahoma</vt:lpstr>
      <vt:lpstr>Times New Roman</vt:lpstr>
      <vt:lpstr>Trebuchet MS</vt:lpstr>
      <vt:lpstr>Verdana</vt:lpstr>
      <vt:lpstr>VNI-Revue</vt:lpstr>
      <vt:lpstr>Wingdings</vt:lpstr>
      <vt:lpstr>Wingdings 3</vt:lpstr>
      <vt:lpstr>Phương diện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</dc:creator>
  <cp:lastModifiedBy>Admin</cp:lastModifiedBy>
  <cp:revision>426</cp:revision>
  <dcterms:created xsi:type="dcterms:W3CDTF">2018-07-14T02:43:01Z</dcterms:created>
  <dcterms:modified xsi:type="dcterms:W3CDTF">2023-04-13T15:22:57Z</dcterms:modified>
</cp:coreProperties>
</file>