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00" r:id="rId2"/>
    <p:sldId id="304" r:id="rId3"/>
    <p:sldId id="302" r:id="rId4"/>
    <p:sldId id="292" r:id="rId5"/>
    <p:sldId id="301" r:id="rId6"/>
    <p:sldId id="312" r:id="rId7"/>
    <p:sldId id="344" r:id="rId8"/>
    <p:sldId id="348" r:id="rId9"/>
    <p:sldId id="314" r:id="rId10"/>
    <p:sldId id="343" r:id="rId11"/>
    <p:sldId id="347" r:id="rId12"/>
    <p:sldId id="349" r:id="rId13"/>
    <p:sldId id="350" r:id="rId14"/>
    <p:sldId id="351" r:id="rId15"/>
    <p:sldId id="352" r:id="rId16"/>
    <p:sldId id="353" r:id="rId17"/>
    <p:sldId id="354" r:id="rId18"/>
    <p:sldId id="355" r:id="rId19"/>
    <p:sldId id="357" r:id="rId20"/>
    <p:sldId id="358" r:id="rId21"/>
    <p:sldId id="356" r:id="rId22"/>
    <p:sldId id="359" r:id="rId23"/>
    <p:sldId id="315" r:id="rId24"/>
    <p:sldId id="361" r:id="rId25"/>
    <p:sldId id="331" r:id="rId26"/>
    <p:sldId id="328" r:id="rId27"/>
    <p:sldId id="329" r:id="rId28"/>
    <p:sldId id="33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15" autoAdjust="0"/>
    <p:restoredTop sz="94657"/>
  </p:normalViewPr>
  <p:slideViewPr>
    <p:cSldViewPr snapToGrid="0">
      <p:cViewPr varScale="1">
        <p:scale>
          <a:sx n="82" d="100"/>
          <a:sy n="82" d="100"/>
        </p:scale>
        <p:origin x="485"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64FE50-D189-4693-915D-AE9503F4174D}" type="datetimeFigureOut">
              <a:rPr lang="en-US" smtClean="0"/>
              <a:t>6/23/2022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4EA44A-927D-4D59-858E-589BCB488996}" type="slidenum">
              <a:rPr lang="en-US" smtClean="0"/>
              <a:t>‹#›</a:t>
            </a:fld>
            <a:endParaRPr lang="en-US"/>
          </a:p>
        </p:txBody>
      </p:sp>
    </p:spTree>
    <p:extLst>
      <p:ext uri="{BB962C8B-B14F-4D97-AF65-F5344CB8AC3E}">
        <p14:creationId xmlns:p14="http://schemas.microsoft.com/office/powerpoint/2010/main" val="4232165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7F6AF1-48D1-A442-8D9A-9DCAA189DECF}"/>
              </a:ext>
            </a:extLst>
          </p:cNvPr>
          <p:cNvSpPr txBox="1"/>
          <p:nvPr userDrawn="1"/>
        </p:nvSpPr>
        <p:spPr>
          <a:xfrm>
            <a:off x="10949647" y="-17814"/>
            <a:ext cx="1347536"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a:defRPr b="1">
                <a:solidFill>
                  <a:schemeClr val="bg1"/>
                </a:solidFill>
              </a:defRPr>
            </a:lvl1pPr>
          </a:lstStyle>
          <a:p>
            <a:r>
              <a:rPr lang="en-US" dirty="0"/>
              <a:t>Lesson 3.2</a:t>
            </a:r>
          </a:p>
        </p:txBody>
      </p:sp>
    </p:spTree>
    <p:extLst>
      <p:ext uri="{BB962C8B-B14F-4D97-AF65-F5344CB8AC3E}">
        <p14:creationId xmlns:p14="http://schemas.microsoft.com/office/powerpoint/2010/main" val="814803827"/>
      </p:ext>
    </p:extLst>
  </p:cSld>
  <p:clrMapOvr>
    <a:masterClrMapping/>
  </p:clrMapOvr>
  <p:transition spd="med">
    <p:split orient="vert"/>
  </p:transition>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7F6AF1-48D1-A442-8D9A-9DCAA189DECF}"/>
              </a:ext>
            </a:extLst>
          </p:cNvPr>
          <p:cNvSpPr txBox="1"/>
          <p:nvPr userDrawn="1"/>
        </p:nvSpPr>
        <p:spPr>
          <a:xfrm>
            <a:off x="10949647" y="-17814"/>
            <a:ext cx="1347536"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a:defRPr b="1">
                <a:solidFill>
                  <a:schemeClr val="bg1"/>
                </a:solidFill>
              </a:defRPr>
            </a:lvl1pPr>
          </a:lstStyle>
          <a:p>
            <a:r>
              <a:rPr lang="en-US" dirty="0"/>
              <a:t>Lesson 3.2</a:t>
            </a:r>
          </a:p>
        </p:txBody>
      </p:sp>
    </p:spTree>
    <p:extLst>
      <p:ext uri="{BB962C8B-B14F-4D97-AF65-F5344CB8AC3E}">
        <p14:creationId xmlns:p14="http://schemas.microsoft.com/office/powerpoint/2010/main" val="32015782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AAA43A-D53D-2C48-B445-0A4FE623C41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6638"/>
            <a:ext cx="12213771" cy="6850051"/>
          </a:xfrm>
          <a:prstGeom prst="rect">
            <a:avLst/>
          </a:prstGeom>
        </p:spPr>
      </p:pic>
      <p:pic>
        <p:nvPicPr>
          <p:cNvPr id="8" name="Picture 7">
            <a:hlinkClick r:id="" action="ppaction://hlinkshowjump?jump=firstslide"/>
            <a:extLst>
              <a:ext uri="{FF2B5EF4-FFF2-40B4-BE49-F238E27FC236}">
                <a16:creationId xmlns:a16="http://schemas.microsoft.com/office/drawing/2014/main" id="{3E7D6160-95E1-FF4E-81BA-F4D532658E1C}"/>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5831305" y="6337300"/>
            <a:ext cx="529389" cy="529389"/>
          </a:xfrm>
          <a:prstGeom prst="rect">
            <a:avLst/>
          </a:prstGeom>
          <a:effectLst>
            <a:outerShdw blurRad="50800" dist="38100" dir="8100000" algn="tr" rotWithShape="0">
              <a:prstClr val="black">
                <a:alpha val="40000"/>
              </a:prstClr>
            </a:outerShdw>
          </a:effectLst>
        </p:spPr>
      </p:pic>
      <p:pic>
        <p:nvPicPr>
          <p:cNvPr id="9" name="Picture 8">
            <a:hlinkClick r:id="" action="ppaction://hlinkshowjump?jump=nextslide"/>
            <a:extLst>
              <a:ext uri="{FF2B5EF4-FFF2-40B4-BE49-F238E27FC236}">
                <a16:creationId xmlns:a16="http://schemas.microsoft.com/office/drawing/2014/main" id="{65C9951C-EB45-8743-AB57-CEFD9316A244}"/>
              </a:ext>
            </a:extLst>
          </p:cNvPr>
          <p:cNvPicPr>
            <a:picLocks noChangeAspect="1"/>
          </p:cNvPicPr>
          <p:nvPr userDrawn="1"/>
        </p:nvPicPr>
        <p:blipFill>
          <a:blip r:embed="rId6"/>
          <a:stretch>
            <a:fillRect/>
          </a:stretch>
        </p:blipFill>
        <p:spPr>
          <a:xfrm>
            <a:off x="6371845" y="6598364"/>
            <a:ext cx="126915" cy="191883"/>
          </a:xfrm>
          <a:prstGeom prst="rect">
            <a:avLst/>
          </a:prstGeom>
          <a:effectLst>
            <a:outerShdw blurRad="50800" dist="38100" dir="8100000" algn="tr" rotWithShape="0">
              <a:prstClr val="black">
                <a:alpha val="40000"/>
              </a:prstClr>
            </a:outerShdw>
          </a:effectLst>
        </p:spPr>
      </p:pic>
      <p:pic>
        <p:nvPicPr>
          <p:cNvPr id="10" name="Picture 9">
            <a:hlinkClick r:id="" action="ppaction://hlinkshowjump?jump=previousslide"/>
            <a:extLst>
              <a:ext uri="{FF2B5EF4-FFF2-40B4-BE49-F238E27FC236}">
                <a16:creationId xmlns:a16="http://schemas.microsoft.com/office/drawing/2014/main" id="{83382951-8E9D-244A-8473-731D885E2710}"/>
              </a:ext>
            </a:extLst>
          </p:cNvPr>
          <p:cNvPicPr>
            <a:picLocks noChangeAspect="1"/>
          </p:cNvPicPr>
          <p:nvPr userDrawn="1"/>
        </p:nvPicPr>
        <p:blipFill>
          <a:blip r:embed="rId6"/>
          <a:stretch>
            <a:fillRect/>
          </a:stretch>
        </p:blipFill>
        <p:spPr>
          <a:xfrm rot="10800000">
            <a:off x="5693239" y="6598364"/>
            <a:ext cx="126915" cy="191883"/>
          </a:xfrm>
          <a:prstGeom prst="rect">
            <a:avLst/>
          </a:prstGeom>
          <a:effectLst>
            <a:outerShdw blurRad="50800" dist="38100" dir="8100000" algn="tr" rotWithShape="0">
              <a:prstClr val="black">
                <a:alpha val="40000"/>
              </a:prstClr>
            </a:outerShdw>
          </a:effectLst>
        </p:spPr>
      </p:pic>
      <p:sp>
        <p:nvSpPr>
          <p:cNvPr id="13" name="TextBox 9">
            <a:extLst>
              <a:ext uri="{FF2B5EF4-FFF2-40B4-BE49-F238E27FC236}">
                <a16:creationId xmlns:a16="http://schemas.microsoft.com/office/drawing/2014/main" id="{FE798370-27E2-9F41-A466-FC64C7FFD70A}"/>
              </a:ext>
            </a:extLst>
          </p:cNvPr>
          <p:cNvSpPr txBox="1"/>
          <p:nvPr userDrawn="1"/>
        </p:nvSpPr>
        <p:spPr>
          <a:xfrm>
            <a:off x="153420" y="-41096"/>
            <a:ext cx="764953"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Unit </a:t>
            </a:r>
            <a:r>
              <a:rPr lang="en-US" sz="1800" b="1" dirty="0" smtClean="0">
                <a:solidFill>
                  <a:schemeClr val="bg1"/>
                </a:solidFill>
              </a:rPr>
              <a:t>4</a:t>
            </a:r>
            <a:endParaRPr lang="en-US" sz="1800" b="1" dirty="0">
              <a:solidFill>
                <a:schemeClr val="bg1"/>
              </a:solidFill>
            </a:endParaRPr>
          </a:p>
        </p:txBody>
      </p:sp>
      <p:sp>
        <p:nvSpPr>
          <p:cNvPr id="14" name="TextBox 13">
            <a:extLst>
              <a:ext uri="{FF2B5EF4-FFF2-40B4-BE49-F238E27FC236}">
                <a16:creationId xmlns:a16="http://schemas.microsoft.com/office/drawing/2014/main" id="{D7889D60-3103-E54C-9167-2287BEE5C81A}"/>
              </a:ext>
            </a:extLst>
          </p:cNvPr>
          <p:cNvSpPr txBox="1"/>
          <p:nvPr userDrawn="1"/>
        </p:nvSpPr>
        <p:spPr>
          <a:xfrm>
            <a:off x="24732" y="6510902"/>
            <a:ext cx="2594428" cy="30777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1400" baseline="0" dirty="0" err="1">
                <a:solidFill>
                  <a:schemeClr val="bg1"/>
                </a:solidFill>
              </a:rPr>
              <a:t>Tiếng</a:t>
            </a:r>
            <a:r>
              <a:rPr lang="en-US" sz="1400" baseline="0" dirty="0">
                <a:solidFill>
                  <a:schemeClr val="bg1"/>
                </a:solidFill>
              </a:rPr>
              <a:t> Anh 7 </a:t>
            </a:r>
            <a:r>
              <a:rPr lang="en-US" sz="1400" baseline="0" dirty="0" err="1">
                <a:solidFill>
                  <a:schemeClr val="bg1"/>
                </a:solidFill>
              </a:rPr>
              <a:t>i</a:t>
            </a:r>
            <a:r>
              <a:rPr lang="en-US" sz="1400" baseline="0" dirty="0">
                <a:solidFill>
                  <a:schemeClr val="bg1"/>
                </a:solidFill>
              </a:rPr>
              <a:t>-Learn Smart World </a:t>
            </a:r>
            <a:endParaRPr lang="en-US" sz="1400" dirty="0">
              <a:solidFill>
                <a:schemeClr val="bg1"/>
              </a:solidFill>
            </a:endParaRPr>
          </a:p>
        </p:txBody>
      </p:sp>
      <p:pic>
        <p:nvPicPr>
          <p:cNvPr id="15" name="Picture 14">
            <a:extLst>
              <a:ext uri="{FF2B5EF4-FFF2-40B4-BE49-F238E27FC236}">
                <a16:creationId xmlns:a16="http://schemas.microsoft.com/office/drawing/2014/main" id="{ECF13BED-1CB7-0146-BB6D-00DC4EC16FC0}"/>
              </a:ext>
            </a:extLst>
          </p:cNvPr>
          <p:cNvPicPr>
            <a:picLocks noChangeAspect="1"/>
          </p:cNvPicPr>
          <p:nvPr userDrawn="1"/>
        </p:nvPicPr>
        <p:blipFill>
          <a:blip r:embed="rId7"/>
          <a:stretch>
            <a:fillRect/>
          </a:stretch>
        </p:blipFill>
        <p:spPr>
          <a:xfrm>
            <a:off x="11226018" y="6396200"/>
            <a:ext cx="814608" cy="41529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55312205"/>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eduhome.com.vn/DHALesson?idGrade=10&amp;idSubject=1&amp;idSeries=118&amp;idTheme=1067&amp;IdLevel=3&amp;idThemeServer=78"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hyperlink" Target="http://www.eduhome.com.vn/" TargetMode="Externa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3" name="TextBox 2"/>
          <p:cNvSpPr txBox="1"/>
          <p:nvPr/>
        </p:nvSpPr>
        <p:spPr>
          <a:xfrm>
            <a:off x="5103847" y="2645692"/>
            <a:ext cx="6596743" cy="1754326"/>
          </a:xfrm>
          <a:prstGeom prst="rect">
            <a:avLst/>
          </a:prstGeom>
          <a:noFill/>
        </p:spPr>
        <p:txBody>
          <a:bodyPr wrap="square" rtlCol="0">
            <a:spAutoFit/>
          </a:bodyPr>
          <a:lstStyle/>
          <a:p>
            <a:pPr algn="ctr"/>
            <a:r>
              <a:rPr lang="en-US" sz="4400" b="1" dirty="0">
                <a:solidFill>
                  <a:srgbClr val="0070C0"/>
                </a:solidFill>
              </a:rPr>
              <a:t>Unit 4</a:t>
            </a:r>
            <a:r>
              <a:rPr lang="en-US" sz="4400" b="1" dirty="0" smtClean="0">
                <a:solidFill>
                  <a:srgbClr val="0070C0"/>
                </a:solidFill>
              </a:rPr>
              <a:t>: Community Services</a:t>
            </a:r>
            <a:endParaRPr lang="en-US" sz="3200" b="1" dirty="0">
              <a:solidFill>
                <a:srgbClr val="0070C0"/>
              </a:solidFill>
            </a:endParaRPr>
          </a:p>
          <a:p>
            <a:pPr algn="ctr"/>
            <a:r>
              <a:rPr lang="en-US" sz="3200" b="1" dirty="0">
                <a:solidFill>
                  <a:srgbClr val="00B050"/>
                </a:solidFill>
              </a:rPr>
              <a:t>Lesson 3.2: Writing</a:t>
            </a:r>
          </a:p>
          <a:p>
            <a:pPr algn="ctr"/>
            <a:r>
              <a:rPr lang="en-US" sz="3200" dirty="0">
                <a:solidFill>
                  <a:srgbClr val="FF0000"/>
                </a:solidFill>
              </a:rPr>
              <a:t>Page</a:t>
            </a:r>
            <a:r>
              <a:rPr lang="en-US" sz="3200" dirty="0"/>
              <a:t> </a:t>
            </a:r>
            <a:r>
              <a:rPr lang="en-US" sz="3200" dirty="0" smtClean="0">
                <a:solidFill>
                  <a:srgbClr val="FF0000"/>
                </a:solidFill>
              </a:rPr>
              <a:t>3</a:t>
            </a:r>
            <a:r>
              <a:rPr lang="en-US" sz="3200" dirty="0">
                <a:solidFill>
                  <a:srgbClr val="FF0000"/>
                </a:solidFill>
              </a:rPr>
              <a:t>5</a:t>
            </a:r>
          </a:p>
        </p:txBody>
      </p:sp>
    </p:spTree>
    <p:extLst>
      <p:ext uri="{BB962C8B-B14F-4D97-AF65-F5344CB8AC3E}">
        <p14:creationId xmlns:p14="http://schemas.microsoft.com/office/powerpoint/2010/main" val="4083332048"/>
      </p:ext>
    </p:extLst>
  </p:cSld>
  <p:clrMapOvr>
    <a:masterClrMapping/>
  </p:clrMapOvr>
  <p:transition spd="med">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367590"/>
            <a:ext cx="12192000" cy="126203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2800" b="1" dirty="0">
                <a:solidFill>
                  <a:schemeClr val="accent1"/>
                </a:solidFill>
              </a:rPr>
              <a:t>2. Include the most important information, answering "what?," "when?," </a:t>
            </a:r>
            <a:r>
              <a:rPr lang="en-US" sz="2800" b="1" dirty="0" smtClean="0">
                <a:solidFill>
                  <a:schemeClr val="accent1"/>
                </a:solidFill>
              </a:rPr>
              <a:t>"where</a:t>
            </a:r>
            <a:r>
              <a:rPr lang="en-US" sz="2800" b="1" dirty="0">
                <a:solidFill>
                  <a:schemeClr val="accent1"/>
                </a:solidFill>
              </a:rPr>
              <a:t>?," and "who?": </a:t>
            </a:r>
          </a:p>
          <a:p>
            <a:r>
              <a:rPr lang="en-US" sz="2800" dirty="0">
                <a:solidFill>
                  <a:schemeClr val="accent1"/>
                </a:solidFill>
              </a:rPr>
              <a:t>I went to a clean-up last week in King’s Forest. Over two hundred people took part.</a:t>
            </a:r>
          </a:p>
        </p:txBody>
      </p:sp>
      <p:sp>
        <p:nvSpPr>
          <p:cNvPr id="3" name="Rectangle 2"/>
          <p:cNvSpPr/>
          <p:nvPr/>
        </p:nvSpPr>
        <p:spPr>
          <a:xfrm>
            <a:off x="0" y="1810138"/>
            <a:ext cx="12192000" cy="504786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lvl="0"/>
            <a:r>
              <a:rPr lang="en-US" sz="2800" dirty="0">
                <a:solidFill>
                  <a:prstClr val="black"/>
                </a:solidFill>
              </a:rPr>
              <a:t>Hi Dan,</a:t>
            </a:r>
          </a:p>
          <a:p>
            <a:pPr lvl="0"/>
            <a:r>
              <a:rPr lang="en-US" sz="2800" dirty="0">
                <a:solidFill>
                  <a:prstClr val="black"/>
                </a:solidFill>
              </a:rPr>
              <a:t>Let me tell you about my vacation. I did something really different this year. I took part in a beach clean-up and it was great!</a:t>
            </a:r>
          </a:p>
          <a:p>
            <a:pPr lvl="0"/>
            <a:r>
              <a:rPr lang="en-US" sz="2800" dirty="0">
                <a:solidFill>
                  <a:prstClr val="black"/>
                </a:solidFill>
              </a:rPr>
              <a:t>I arrived at Pebble Beach in Somerton on Tuesday morning. It was really dirty and the smell was horrible. </a:t>
            </a:r>
            <a:r>
              <a:rPr lang="en-US" sz="2800" dirty="0" smtClean="0">
                <a:solidFill>
                  <a:prstClr val="black"/>
                </a:solidFill>
              </a:rPr>
              <a:t>There </a:t>
            </a:r>
            <a:r>
              <a:rPr lang="en-US" sz="2800" dirty="0">
                <a:solidFill>
                  <a:prstClr val="black"/>
                </a:solidFill>
              </a:rPr>
              <a:t>were plastic bags and trash everywhere so we had to clean it up. Over 150 volunteers took part. We worked for eight hours and picked up over five </a:t>
            </a:r>
            <a:r>
              <a:rPr lang="en-US" sz="2800" dirty="0" err="1">
                <a:solidFill>
                  <a:prstClr val="black"/>
                </a:solidFill>
              </a:rPr>
              <a:t>tonnes</a:t>
            </a:r>
            <a:r>
              <a:rPr lang="en-US" sz="2800" dirty="0">
                <a:solidFill>
                  <a:prstClr val="black"/>
                </a:solidFill>
              </a:rPr>
              <a:t> of trash! The beach looked amazing after we finished.</a:t>
            </a:r>
          </a:p>
          <a:p>
            <a:pPr lvl="0"/>
            <a:r>
              <a:rPr lang="en-US" sz="2800" dirty="0">
                <a:solidFill>
                  <a:prstClr val="black"/>
                </a:solidFill>
              </a:rPr>
              <a:t>Save The Beaches organized the event. It organizes at least five clean-ups every year. They are all over the country. I want to do another one next year. Would you like to come? Let me know.</a:t>
            </a:r>
          </a:p>
          <a:p>
            <a:pPr lvl="0"/>
            <a:r>
              <a:rPr lang="en-US" sz="2800" dirty="0">
                <a:solidFill>
                  <a:prstClr val="black"/>
                </a:solidFill>
              </a:rPr>
              <a:t>See </a:t>
            </a:r>
            <a:r>
              <a:rPr lang="en-US" sz="2800" dirty="0" smtClean="0">
                <a:solidFill>
                  <a:prstClr val="black"/>
                </a:solidFill>
              </a:rPr>
              <a:t>you,</a:t>
            </a:r>
            <a:endParaRPr lang="en-US" sz="2800" dirty="0">
              <a:solidFill>
                <a:prstClr val="black"/>
              </a:solidFill>
            </a:endParaRPr>
          </a:p>
          <a:p>
            <a:pPr lvl="0"/>
            <a:r>
              <a:rPr lang="en-US" sz="2800" dirty="0">
                <a:solidFill>
                  <a:prstClr val="black"/>
                </a:solidFill>
              </a:rPr>
              <a:t>Jane</a:t>
            </a:r>
          </a:p>
        </p:txBody>
      </p:sp>
      <p:cxnSp>
        <p:nvCxnSpPr>
          <p:cNvPr id="5" name="Straight Connector 4"/>
          <p:cNvCxnSpPr/>
          <p:nvPr/>
        </p:nvCxnSpPr>
        <p:spPr>
          <a:xfrm flipV="1">
            <a:off x="111135" y="3461657"/>
            <a:ext cx="8295747" cy="12195"/>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flipV="1">
            <a:off x="1854575" y="4329404"/>
            <a:ext cx="4182331" cy="7206"/>
          </a:xfrm>
          <a:prstGeom prst="line">
            <a:avLst/>
          </a:prstGeom>
        </p:spPr>
        <p:style>
          <a:lnRef idx="2">
            <a:schemeClr val="accent2"/>
          </a:lnRef>
          <a:fillRef idx="0">
            <a:schemeClr val="accent2"/>
          </a:fillRef>
          <a:effectRef idx="1">
            <a:schemeClr val="accent2"/>
          </a:effectRef>
          <a:fontRef idx="minor">
            <a:schemeClr val="tx1"/>
          </a:fontRef>
        </p:style>
      </p:cxnSp>
      <p:cxnSp>
        <p:nvCxnSpPr>
          <p:cNvPr id="9" name="Straight Connector 8"/>
          <p:cNvCxnSpPr/>
          <p:nvPr/>
        </p:nvCxnSpPr>
        <p:spPr>
          <a:xfrm flipV="1">
            <a:off x="111135" y="3026398"/>
            <a:ext cx="3630440" cy="27161"/>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82817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5014" y="380246"/>
            <a:ext cx="7632071" cy="103209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2800" b="1" dirty="0">
                <a:solidFill>
                  <a:srgbClr val="0070C0"/>
                </a:solidFill>
              </a:rPr>
              <a:t>3. Describe what you could </a:t>
            </a:r>
            <a:r>
              <a:rPr lang="en-US" sz="2800" b="1" dirty="0" smtClean="0">
                <a:solidFill>
                  <a:srgbClr val="0070C0"/>
                </a:solidFill>
              </a:rPr>
              <a:t>see/smell/hear/taste</a:t>
            </a:r>
            <a:r>
              <a:rPr lang="en-US" sz="2800" b="1" dirty="0">
                <a:solidFill>
                  <a:srgbClr val="0070C0"/>
                </a:solidFill>
              </a:rPr>
              <a:t>:</a:t>
            </a:r>
          </a:p>
          <a:p>
            <a:r>
              <a:rPr lang="en-US" sz="2800" dirty="0">
                <a:solidFill>
                  <a:srgbClr val="0070C0"/>
                </a:solidFill>
              </a:rPr>
              <a:t>I could see plastic bottles all over the park.</a:t>
            </a:r>
          </a:p>
        </p:txBody>
      </p:sp>
      <p:sp>
        <p:nvSpPr>
          <p:cNvPr id="3" name="Rectangle 2"/>
          <p:cNvSpPr/>
          <p:nvPr/>
        </p:nvSpPr>
        <p:spPr>
          <a:xfrm>
            <a:off x="18108" y="1520981"/>
            <a:ext cx="12191999" cy="502014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lvl="0"/>
            <a:r>
              <a:rPr lang="en-US" sz="2800" dirty="0">
                <a:solidFill>
                  <a:prstClr val="black"/>
                </a:solidFill>
              </a:rPr>
              <a:t>Hi Dan,</a:t>
            </a:r>
          </a:p>
          <a:p>
            <a:pPr lvl="0"/>
            <a:r>
              <a:rPr lang="en-US" sz="2800" dirty="0">
                <a:solidFill>
                  <a:prstClr val="black"/>
                </a:solidFill>
              </a:rPr>
              <a:t>Let me tell you about my vacation. I did something really different this year. I took part in a beach clean-up and it was great!</a:t>
            </a:r>
          </a:p>
          <a:p>
            <a:pPr lvl="0"/>
            <a:r>
              <a:rPr lang="en-US" sz="2800" dirty="0">
                <a:solidFill>
                  <a:prstClr val="black"/>
                </a:solidFill>
              </a:rPr>
              <a:t>I arrived at Pebble Beach in Somerton on Tuesday morning. It was really dirty and the smell was horrible. </a:t>
            </a:r>
            <a:r>
              <a:rPr lang="en-US" sz="2800" dirty="0" smtClean="0">
                <a:solidFill>
                  <a:prstClr val="black"/>
                </a:solidFill>
              </a:rPr>
              <a:t>There </a:t>
            </a:r>
            <a:r>
              <a:rPr lang="en-US" sz="2800" dirty="0">
                <a:solidFill>
                  <a:prstClr val="black"/>
                </a:solidFill>
              </a:rPr>
              <a:t>were plastic bags and trash everywhere so we had to clean it up. Over 150 volunteers took part. We worked for eight hours and picked up over five </a:t>
            </a:r>
            <a:r>
              <a:rPr lang="en-US" sz="2800" dirty="0" err="1">
                <a:solidFill>
                  <a:prstClr val="black"/>
                </a:solidFill>
              </a:rPr>
              <a:t>tonnes</a:t>
            </a:r>
            <a:r>
              <a:rPr lang="en-US" sz="2800" dirty="0">
                <a:solidFill>
                  <a:prstClr val="black"/>
                </a:solidFill>
              </a:rPr>
              <a:t> of trash! The beach looked amazing after we finished.</a:t>
            </a:r>
          </a:p>
          <a:p>
            <a:pPr lvl="0"/>
            <a:r>
              <a:rPr lang="en-US" sz="2800" dirty="0">
                <a:solidFill>
                  <a:prstClr val="black"/>
                </a:solidFill>
              </a:rPr>
              <a:t>Save The Beaches organized the event. It organizes at least five clean-ups every year. They are all over the country. I want to do another one next year. Would you like to come? Let me know.</a:t>
            </a:r>
          </a:p>
          <a:p>
            <a:pPr lvl="0"/>
            <a:r>
              <a:rPr lang="en-US" sz="2800" dirty="0">
                <a:solidFill>
                  <a:prstClr val="black"/>
                </a:solidFill>
              </a:rPr>
              <a:t>See you,</a:t>
            </a:r>
          </a:p>
          <a:p>
            <a:pPr lvl="0"/>
            <a:r>
              <a:rPr lang="en-US" sz="2800" dirty="0">
                <a:solidFill>
                  <a:prstClr val="black"/>
                </a:solidFill>
              </a:rPr>
              <a:t>Jane</a:t>
            </a:r>
          </a:p>
        </p:txBody>
      </p:sp>
      <p:cxnSp>
        <p:nvCxnSpPr>
          <p:cNvPr id="5" name="Straight Connector 4"/>
          <p:cNvCxnSpPr/>
          <p:nvPr/>
        </p:nvCxnSpPr>
        <p:spPr>
          <a:xfrm>
            <a:off x="8772808" y="3186820"/>
            <a:ext cx="2915216"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flipV="1">
            <a:off x="162963" y="3594226"/>
            <a:ext cx="3150605" cy="18106"/>
          </a:xfrm>
          <a:prstGeom prst="line">
            <a:avLst/>
          </a:prstGeom>
        </p:spPr>
        <p:style>
          <a:lnRef idx="2">
            <a:schemeClr val="accent2"/>
          </a:lnRef>
          <a:fillRef idx="0">
            <a:schemeClr val="accent2"/>
          </a:fillRef>
          <a:effectRef idx="1">
            <a:schemeClr val="accent2"/>
          </a:effectRef>
          <a:fontRef idx="minor">
            <a:schemeClr val="tx1"/>
          </a:fontRef>
        </p:style>
      </p:cxnSp>
      <p:cxnSp>
        <p:nvCxnSpPr>
          <p:cNvPr id="9" name="Straight Connector 8"/>
          <p:cNvCxnSpPr/>
          <p:nvPr/>
        </p:nvCxnSpPr>
        <p:spPr>
          <a:xfrm flipV="1">
            <a:off x="3558012" y="3567066"/>
            <a:ext cx="6482281" cy="18107"/>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442924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54" y="1466660"/>
            <a:ext cx="12191999" cy="502014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lvl="0"/>
            <a:r>
              <a:rPr lang="en-US" sz="2800" dirty="0">
                <a:solidFill>
                  <a:prstClr val="black"/>
                </a:solidFill>
              </a:rPr>
              <a:t>Hi Dan,</a:t>
            </a:r>
          </a:p>
          <a:p>
            <a:pPr lvl="0"/>
            <a:r>
              <a:rPr lang="en-US" sz="2800" dirty="0">
                <a:solidFill>
                  <a:prstClr val="black"/>
                </a:solidFill>
              </a:rPr>
              <a:t>Let me tell you about my vacation. I did something really different this year. I took part in a beach clean-up and it was great!</a:t>
            </a:r>
          </a:p>
          <a:p>
            <a:pPr lvl="0"/>
            <a:r>
              <a:rPr lang="en-US" sz="2800" dirty="0">
                <a:solidFill>
                  <a:prstClr val="black"/>
                </a:solidFill>
              </a:rPr>
              <a:t>I arrived at Pebble Beach in Somerton on Tuesday morning. It was really dirty and the smell was horrible. </a:t>
            </a:r>
            <a:r>
              <a:rPr lang="en-US" sz="2800" dirty="0" smtClean="0">
                <a:solidFill>
                  <a:prstClr val="black"/>
                </a:solidFill>
              </a:rPr>
              <a:t>There </a:t>
            </a:r>
            <a:r>
              <a:rPr lang="en-US" sz="2800" dirty="0">
                <a:solidFill>
                  <a:prstClr val="black"/>
                </a:solidFill>
              </a:rPr>
              <a:t>were plastic bags and trash everywhere so we had to clean it up. Over 150 volunteers took part. We worked for eight hours and picked up over five </a:t>
            </a:r>
            <a:r>
              <a:rPr lang="en-US" sz="2800" dirty="0" err="1">
                <a:solidFill>
                  <a:prstClr val="black"/>
                </a:solidFill>
              </a:rPr>
              <a:t>tonnes</a:t>
            </a:r>
            <a:r>
              <a:rPr lang="en-US" sz="2800" dirty="0">
                <a:solidFill>
                  <a:prstClr val="black"/>
                </a:solidFill>
              </a:rPr>
              <a:t> of trash! The beach looked amazing after we finished.</a:t>
            </a:r>
          </a:p>
          <a:p>
            <a:pPr lvl="0"/>
            <a:r>
              <a:rPr lang="en-US" sz="2800" dirty="0">
                <a:solidFill>
                  <a:prstClr val="black"/>
                </a:solidFill>
              </a:rPr>
              <a:t>Save The Beaches organized the event. It organizes at least five clean-ups every year. They are all over the country. I want to do another one next year. Would you like to come? Let me know.</a:t>
            </a:r>
          </a:p>
          <a:p>
            <a:pPr lvl="0"/>
            <a:r>
              <a:rPr lang="en-US" sz="2800" dirty="0">
                <a:solidFill>
                  <a:prstClr val="black"/>
                </a:solidFill>
              </a:rPr>
              <a:t>See </a:t>
            </a:r>
            <a:r>
              <a:rPr lang="en-US" sz="2800" dirty="0" smtClean="0">
                <a:solidFill>
                  <a:prstClr val="black"/>
                </a:solidFill>
              </a:rPr>
              <a:t>you,</a:t>
            </a:r>
            <a:endParaRPr lang="en-US" sz="2800" dirty="0">
              <a:solidFill>
                <a:prstClr val="black"/>
              </a:solidFill>
            </a:endParaRPr>
          </a:p>
          <a:p>
            <a:pPr lvl="0"/>
            <a:r>
              <a:rPr lang="en-US" sz="2800" dirty="0">
                <a:solidFill>
                  <a:prstClr val="black"/>
                </a:solidFill>
              </a:rPr>
              <a:t>Jane</a:t>
            </a:r>
          </a:p>
        </p:txBody>
      </p:sp>
      <p:sp>
        <p:nvSpPr>
          <p:cNvPr id="3" name="Rectangle 2"/>
          <p:cNvSpPr/>
          <p:nvPr/>
        </p:nvSpPr>
        <p:spPr>
          <a:xfrm>
            <a:off x="470780" y="371192"/>
            <a:ext cx="11244404" cy="93250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2800" b="1" dirty="0">
                <a:solidFill>
                  <a:srgbClr val="0070C0"/>
                </a:solidFill>
              </a:rPr>
              <a:t>4. Give your opinion about the experience and ask what your friend thinks:</a:t>
            </a:r>
          </a:p>
          <a:p>
            <a:r>
              <a:rPr lang="en-US" sz="2800" dirty="0">
                <a:solidFill>
                  <a:srgbClr val="0070C0"/>
                </a:solidFill>
              </a:rPr>
              <a:t>It was a great day. I want to do it again soon. Would you like to take part?</a:t>
            </a:r>
          </a:p>
        </p:txBody>
      </p:sp>
      <p:cxnSp>
        <p:nvCxnSpPr>
          <p:cNvPr id="5" name="Straight Connector 4"/>
          <p:cNvCxnSpPr/>
          <p:nvPr/>
        </p:nvCxnSpPr>
        <p:spPr>
          <a:xfrm>
            <a:off x="4345663" y="2688879"/>
            <a:ext cx="1539089"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flipV="1">
            <a:off x="5196689" y="5223850"/>
            <a:ext cx="4861711" cy="9053"/>
          </a:xfrm>
          <a:prstGeom prst="line">
            <a:avLst/>
          </a:prstGeom>
        </p:spPr>
        <p:style>
          <a:lnRef idx="2">
            <a:schemeClr val="accent2"/>
          </a:lnRef>
          <a:fillRef idx="0">
            <a:schemeClr val="accent2"/>
          </a:fillRef>
          <a:effectRef idx="1">
            <a:schemeClr val="accent2"/>
          </a:effectRef>
          <a:fontRef idx="minor">
            <a:schemeClr val="tx1"/>
          </a:fontRef>
        </p:style>
      </p:cxnSp>
      <p:cxnSp>
        <p:nvCxnSpPr>
          <p:cNvPr id="10" name="Straight Connector 9"/>
          <p:cNvCxnSpPr/>
          <p:nvPr/>
        </p:nvCxnSpPr>
        <p:spPr>
          <a:xfrm>
            <a:off x="10357164" y="5241956"/>
            <a:ext cx="1358020" cy="9054"/>
          </a:xfrm>
          <a:prstGeom prst="line">
            <a:avLst/>
          </a:prstGeom>
        </p:spPr>
        <p:style>
          <a:lnRef idx="2">
            <a:schemeClr val="accent2"/>
          </a:lnRef>
          <a:fillRef idx="0">
            <a:schemeClr val="accent2"/>
          </a:fillRef>
          <a:effectRef idx="1">
            <a:schemeClr val="accent2"/>
          </a:effectRef>
          <a:fontRef idx="minor">
            <a:schemeClr val="tx1"/>
          </a:fontRef>
        </p:style>
      </p:cxnSp>
      <p:cxnSp>
        <p:nvCxnSpPr>
          <p:cNvPr id="12" name="Straight Connector 11"/>
          <p:cNvCxnSpPr/>
          <p:nvPr/>
        </p:nvCxnSpPr>
        <p:spPr>
          <a:xfrm flipV="1">
            <a:off x="126749" y="5649362"/>
            <a:ext cx="1629623" cy="18107"/>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242721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ppt_x"/>
                                          </p:val>
                                        </p:tav>
                                        <p:tav tm="100000">
                                          <p:val>
                                            <p:strVal val="#ppt_x"/>
                                          </p:val>
                                        </p:tav>
                                      </p:tavLst>
                                    </p:anim>
                                    <p:anim calcmode="lin" valueType="num">
                                      <p:cBhvr additive="base">
                                        <p:cTn id="3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685" y="362139"/>
            <a:ext cx="12104483" cy="10320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3200" dirty="0">
                <a:solidFill>
                  <a:srgbClr val="0070C0"/>
                </a:solidFill>
              </a:rPr>
              <a:t>b. Write full sentences using the prompts. Then, number the sentences (1–4) to match them with the </a:t>
            </a:r>
            <a:r>
              <a:rPr lang="en-US" sz="3200" dirty="0" smtClean="0">
                <a:solidFill>
                  <a:srgbClr val="0070C0"/>
                </a:solidFill>
              </a:rPr>
              <a:t>order in </a:t>
            </a:r>
            <a:r>
              <a:rPr lang="en-US" sz="3200" dirty="0">
                <a:solidFill>
                  <a:srgbClr val="0070C0"/>
                </a:solidFill>
              </a:rPr>
              <a:t>the skill box.</a:t>
            </a:r>
          </a:p>
        </p:txBody>
      </p:sp>
      <p:sp>
        <p:nvSpPr>
          <p:cNvPr id="4" name="Rectangle 3"/>
          <p:cNvSpPr/>
          <p:nvPr/>
        </p:nvSpPr>
        <p:spPr>
          <a:xfrm>
            <a:off x="63373" y="1582341"/>
            <a:ext cx="12041109" cy="4031873"/>
          </a:xfrm>
          <a:prstGeom prst="rect">
            <a:avLst/>
          </a:prstGeom>
        </p:spPr>
        <p:txBody>
          <a:bodyPr wrap="square">
            <a:spAutoFit/>
          </a:bodyPr>
          <a:lstStyle/>
          <a:p>
            <a:r>
              <a:rPr lang="en-US" sz="3200" dirty="0" smtClean="0"/>
              <a:t>A</a:t>
            </a:r>
            <a:r>
              <a:rPr lang="en-US" sz="3200" dirty="0"/>
              <a:t>. It/great/event. Would/you/like/join/year?</a:t>
            </a:r>
          </a:p>
          <a:p>
            <a:r>
              <a:rPr lang="en-US" sz="3200" dirty="0" smtClean="0"/>
              <a:t>__________________________________________________________</a:t>
            </a:r>
            <a:endParaRPr lang="en-US" sz="3200" dirty="0"/>
          </a:p>
          <a:p>
            <a:r>
              <a:rPr lang="en-US" sz="3200" dirty="0"/>
              <a:t>B. I/took/part/beach/clean-up/</a:t>
            </a:r>
            <a:r>
              <a:rPr lang="en-US" sz="3200" dirty="0" err="1"/>
              <a:t>Hightown</a:t>
            </a:r>
            <a:r>
              <a:rPr lang="en-US" sz="3200" dirty="0"/>
              <a:t>.</a:t>
            </a:r>
          </a:p>
          <a:p>
            <a:r>
              <a:rPr lang="en-US" sz="3200" dirty="0" smtClean="0"/>
              <a:t>__________________________________________________________</a:t>
            </a:r>
            <a:endParaRPr lang="en-US" sz="3200" dirty="0"/>
          </a:p>
          <a:p>
            <a:r>
              <a:rPr lang="en-US" sz="3200" dirty="0"/>
              <a:t>C. I/went/clean-up/last/week/Rocky Beach</a:t>
            </a:r>
            <a:r>
              <a:rPr lang="en-US" sz="3200" dirty="0" smtClean="0"/>
              <a:t>. Over/fifty/took/part</a:t>
            </a:r>
            <a:r>
              <a:rPr lang="en-US" sz="3200" dirty="0"/>
              <a:t>.</a:t>
            </a:r>
          </a:p>
          <a:p>
            <a:r>
              <a:rPr lang="en-US" sz="3200" dirty="0" smtClean="0"/>
              <a:t>__________________________________________________________</a:t>
            </a:r>
            <a:endParaRPr lang="en-US" sz="3200" dirty="0"/>
          </a:p>
          <a:p>
            <a:r>
              <a:rPr lang="en-US" sz="3200" dirty="0"/>
              <a:t>D. I/could/smell/trash./It/terrible!</a:t>
            </a:r>
          </a:p>
          <a:p>
            <a:r>
              <a:rPr lang="en-US" sz="3200" dirty="0" smtClean="0"/>
              <a:t>__________________________________________________________</a:t>
            </a:r>
            <a:endParaRPr lang="en-US" sz="3200" dirty="0"/>
          </a:p>
        </p:txBody>
      </p:sp>
      <p:sp>
        <p:nvSpPr>
          <p:cNvPr id="5" name="TextBox 4"/>
          <p:cNvSpPr txBox="1"/>
          <p:nvPr/>
        </p:nvSpPr>
        <p:spPr>
          <a:xfrm>
            <a:off x="434566" y="2064190"/>
            <a:ext cx="10646876" cy="584775"/>
          </a:xfrm>
          <a:prstGeom prst="rect">
            <a:avLst/>
          </a:prstGeom>
          <a:noFill/>
        </p:spPr>
        <p:txBody>
          <a:bodyPr wrap="square" rtlCol="0">
            <a:spAutoFit/>
          </a:bodyPr>
          <a:lstStyle/>
          <a:p>
            <a:r>
              <a:rPr lang="en-US" dirty="0" smtClean="0"/>
              <a:t> </a:t>
            </a:r>
            <a:r>
              <a:rPr lang="en-US" sz="3200" dirty="0">
                <a:solidFill>
                  <a:srgbClr val="FF0000"/>
                </a:solidFill>
              </a:rPr>
              <a:t>It was a great event. Would you like to join next year?</a:t>
            </a:r>
          </a:p>
        </p:txBody>
      </p:sp>
      <p:sp>
        <p:nvSpPr>
          <p:cNvPr id="6" name="TextBox 5"/>
          <p:cNvSpPr txBox="1"/>
          <p:nvPr/>
        </p:nvSpPr>
        <p:spPr>
          <a:xfrm>
            <a:off x="497941" y="3013502"/>
            <a:ext cx="9850170" cy="584775"/>
          </a:xfrm>
          <a:prstGeom prst="rect">
            <a:avLst/>
          </a:prstGeom>
          <a:noFill/>
        </p:spPr>
        <p:txBody>
          <a:bodyPr wrap="square" rtlCol="0">
            <a:spAutoFit/>
          </a:bodyPr>
          <a:lstStyle/>
          <a:p>
            <a:r>
              <a:rPr lang="en-US" sz="3200" dirty="0">
                <a:solidFill>
                  <a:srgbClr val="FF0000"/>
                </a:solidFill>
              </a:rPr>
              <a:t>I took part in a beach clean-up in </a:t>
            </a:r>
            <a:r>
              <a:rPr lang="en-US" sz="3200" dirty="0" err="1">
                <a:solidFill>
                  <a:srgbClr val="FF0000"/>
                </a:solidFill>
              </a:rPr>
              <a:t>Hightown</a:t>
            </a:r>
            <a:r>
              <a:rPr lang="en-US" sz="3200" dirty="0">
                <a:solidFill>
                  <a:srgbClr val="FF0000"/>
                </a:solidFill>
              </a:rPr>
              <a:t>.</a:t>
            </a:r>
          </a:p>
        </p:txBody>
      </p:sp>
      <p:sp>
        <p:nvSpPr>
          <p:cNvPr id="7" name="TextBox 6"/>
          <p:cNvSpPr txBox="1"/>
          <p:nvPr/>
        </p:nvSpPr>
        <p:spPr>
          <a:xfrm>
            <a:off x="-126752" y="4021470"/>
            <a:ext cx="12421356" cy="584775"/>
          </a:xfrm>
          <a:prstGeom prst="rect">
            <a:avLst/>
          </a:prstGeom>
          <a:noFill/>
        </p:spPr>
        <p:txBody>
          <a:bodyPr wrap="square" rtlCol="0">
            <a:spAutoFit/>
          </a:bodyPr>
          <a:lstStyle/>
          <a:p>
            <a:r>
              <a:rPr lang="en-US" dirty="0"/>
              <a:t> </a:t>
            </a:r>
            <a:r>
              <a:rPr lang="en-US" sz="3200" dirty="0">
                <a:solidFill>
                  <a:srgbClr val="FF0000"/>
                </a:solidFill>
              </a:rPr>
              <a:t>I went to a clean-up last week at Rocky Beach. Over </a:t>
            </a:r>
            <a:r>
              <a:rPr lang="en-US" sz="3200" dirty="0" smtClean="0">
                <a:solidFill>
                  <a:srgbClr val="FF0000"/>
                </a:solidFill>
              </a:rPr>
              <a:t>fifty </a:t>
            </a:r>
            <a:r>
              <a:rPr lang="en-US" sz="3200" dirty="0">
                <a:solidFill>
                  <a:srgbClr val="FF0000"/>
                </a:solidFill>
              </a:rPr>
              <a:t>people took part.</a:t>
            </a:r>
            <a:r>
              <a:rPr lang="en-US" sz="3200" dirty="0"/>
              <a:t> </a:t>
            </a:r>
          </a:p>
        </p:txBody>
      </p:sp>
      <p:sp>
        <p:nvSpPr>
          <p:cNvPr id="8" name="TextBox 7"/>
          <p:cNvSpPr txBox="1"/>
          <p:nvPr/>
        </p:nvSpPr>
        <p:spPr>
          <a:xfrm>
            <a:off x="425513" y="4983813"/>
            <a:ext cx="9995026" cy="584775"/>
          </a:xfrm>
          <a:prstGeom prst="rect">
            <a:avLst/>
          </a:prstGeom>
          <a:noFill/>
        </p:spPr>
        <p:txBody>
          <a:bodyPr wrap="square" rtlCol="0">
            <a:spAutoFit/>
          </a:bodyPr>
          <a:lstStyle/>
          <a:p>
            <a:r>
              <a:rPr lang="en-US" dirty="0"/>
              <a:t> </a:t>
            </a:r>
            <a:r>
              <a:rPr lang="en-US" sz="3200" dirty="0">
                <a:solidFill>
                  <a:srgbClr val="FF0000"/>
                </a:solidFill>
              </a:rPr>
              <a:t>I could smell the trash. It was terrible!</a:t>
            </a:r>
          </a:p>
        </p:txBody>
      </p:sp>
    </p:spTree>
    <p:extLst>
      <p:ext uri="{BB962C8B-B14F-4D97-AF65-F5344CB8AC3E}">
        <p14:creationId xmlns:p14="http://schemas.microsoft.com/office/powerpoint/2010/main" val="314868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80246"/>
            <a:ext cx="4019739" cy="608392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2800" dirty="0"/>
              <a:t> </a:t>
            </a:r>
            <a:r>
              <a:rPr lang="en-US" sz="2800" dirty="0" smtClean="0"/>
              <a:t>A. It </a:t>
            </a:r>
            <a:r>
              <a:rPr lang="en-US" sz="2800" dirty="0"/>
              <a:t>was a great event. Would you like to join next year</a:t>
            </a:r>
            <a:r>
              <a:rPr lang="en-US" sz="2800" dirty="0" smtClean="0"/>
              <a:t>?</a:t>
            </a:r>
          </a:p>
          <a:p>
            <a:r>
              <a:rPr lang="en-US" sz="2800" dirty="0" smtClean="0"/>
              <a:t> </a:t>
            </a:r>
            <a:endParaRPr lang="en-US" sz="2800" dirty="0"/>
          </a:p>
          <a:p>
            <a:r>
              <a:rPr lang="en-US" sz="2800" dirty="0"/>
              <a:t>B. I took part in a beach clean-up in </a:t>
            </a:r>
            <a:r>
              <a:rPr lang="en-US" sz="2800" dirty="0" err="1"/>
              <a:t>Hightown</a:t>
            </a:r>
            <a:r>
              <a:rPr lang="en-US" sz="2800" dirty="0"/>
              <a:t>. </a:t>
            </a:r>
            <a:endParaRPr lang="en-US" sz="2800" dirty="0" smtClean="0"/>
          </a:p>
          <a:p>
            <a:endParaRPr lang="en-US" sz="2800" dirty="0"/>
          </a:p>
          <a:p>
            <a:r>
              <a:rPr lang="en-US" sz="2800" dirty="0"/>
              <a:t>C. I went to a clean-up last week at Rocky Beach. Over f</a:t>
            </a:r>
            <a:r>
              <a:rPr lang="en-US" sz="2800" dirty="0" smtClean="0"/>
              <a:t>ifty </a:t>
            </a:r>
            <a:r>
              <a:rPr lang="en-US" sz="2800" dirty="0"/>
              <a:t>people took part. </a:t>
            </a:r>
            <a:endParaRPr lang="en-US" sz="2800" dirty="0" smtClean="0"/>
          </a:p>
          <a:p>
            <a:endParaRPr lang="en-US" sz="2800" dirty="0"/>
          </a:p>
          <a:p>
            <a:r>
              <a:rPr lang="en-US" sz="2800" dirty="0"/>
              <a:t>D. I could smell the trash. It was terrible!</a:t>
            </a:r>
          </a:p>
        </p:txBody>
      </p:sp>
      <p:sp>
        <p:nvSpPr>
          <p:cNvPr id="4" name="Rectangle 3"/>
          <p:cNvSpPr/>
          <p:nvPr/>
        </p:nvSpPr>
        <p:spPr>
          <a:xfrm>
            <a:off x="4110273" y="380246"/>
            <a:ext cx="8166225" cy="606582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2500" dirty="0"/>
              <a:t>Hi Dan,</a:t>
            </a:r>
          </a:p>
          <a:p>
            <a:r>
              <a:rPr lang="en-US" sz="2500" dirty="0">
                <a:solidFill>
                  <a:schemeClr val="tx1"/>
                </a:solidFill>
              </a:rPr>
              <a:t>Let me tell you about my vacation. I did something really different this year. I took part in a beach clean-up and it was great!</a:t>
            </a:r>
          </a:p>
          <a:p>
            <a:r>
              <a:rPr lang="en-US" sz="2500" dirty="0">
                <a:solidFill>
                  <a:schemeClr val="tx1"/>
                </a:solidFill>
              </a:rPr>
              <a:t>I arrived at Pebble Beach in Somerton on </a:t>
            </a:r>
            <a:r>
              <a:rPr lang="en-US" sz="2500" dirty="0" smtClean="0">
                <a:solidFill>
                  <a:schemeClr val="tx1"/>
                </a:solidFill>
              </a:rPr>
              <a:t>Tuesday morning</a:t>
            </a:r>
            <a:r>
              <a:rPr lang="en-US" sz="2500" dirty="0">
                <a:solidFill>
                  <a:schemeClr val="tx1"/>
                </a:solidFill>
              </a:rPr>
              <a:t>. It was really dirty and the smell was horrible. There were plastic bags and trash everywhere so we had to clean it up. Over 150 volunteers took part. We worked for eight hours and picked up over five </a:t>
            </a:r>
            <a:r>
              <a:rPr lang="en-US" sz="2500" dirty="0" err="1">
                <a:solidFill>
                  <a:schemeClr val="tx1"/>
                </a:solidFill>
              </a:rPr>
              <a:t>tonnes</a:t>
            </a:r>
            <a:r>
              <a:rPr lang="en-US" sz="2500" dirty="0">
                <a:solidFill>
                  <a:schemeClr val="tx1"/>
                </a:solidFill>
              </a:rPr>
              <a:t> of trash! The beach looked amazing after we finished.</a:t>
            </a:r>
          </a:p>
          <a:p>
            <a:r>
              <a:rPr lang="en-US" sz="2500" dirty="0">
                <a:solidFill>
                  <a:schemeClr val="tx1"/>
                </a:solidFill>
              </a:rPr>
              <a:t>Save The Beaches organized the event. It organizes at least five clean-ups every year. They are all over the country. I want to do another one next year. Would you like to come? Let me know.</a:t>
            </a:r>
          </a:p>
          <a:p>
            <a:r>
              <a:rPr lang="en-US" sz="2500" dirty="0">
                <a:solidFill>
                  <a:schemeClr val="tx1"/>
                </a:solidFill>
              </a:rPr>
              <a:t>See </a:t>
            </a:r>
            <a:r>
              <a:rPr lang="en-US" sz="2500" dirty="0" smtClean="0">
                <a:solidFill>
                  <a:schemeClr val="tx1"/>
                </a:solidFill>
              </a:rPr>
              <a:t>you,</a:t>
            </a:r>
            <a:endParaRPr lang="en-US" sz="2500" dirty="0">
              <a:solidFill>
                <a:schemeClr val="tx1"/>
              </a:solidFill>
            </a:endParaRPr>
          </a:p>
          <a:p>
            <a:r>
              <a:rPr lang="en-US" sz="2500" dirty="0"/>
              <a:t>Jane</a:t>
            </a:r>
          </a:p>
        </p:txBody>
      </p:sp>
      <p:sp>
        <p:nvSpPr>
          <p:cNvPr id="5" name="Rectangle 4"/>
          <p:cNvSpPr/>
          <p:nvPr/>
        </p:nvSpPr>
        <p:spPr>
          <a:xfrm>
            <a:off x="3259248" y="2534970"/>
            <a:ext cx="479833" cy="41646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dirty="0" smtClean="0">
                <a:solidFill>
                  <a:srgbClr val="FF0000"/>
                </a:solidFill>
              </a:rPr>
              <a:t>1</a:t>
            </a:r>
            <a:endParaRPr lang="en-US" sz="2800" dirty="0">
              <a:solidFill>
                <a:srgbClr val="FF0000"/>
              </a:solidFill>
            </a:endParaRPr>
          </a:p>
        </p:txBody>
      </p:sp>
      <p:sp>
        <p:nvSpPr>
          <p:cNvPr id="6" name="Rectangle 5"/>
          <p:cNvSpPr/>
          <p:nvPr/>
        </p:nvSpPr>
        <p:spPr>
          <a:xfrm>
            <a:off x="1711105" y="1276539"/>
            <a:ext cx="506994" cy="40740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dirty="0" smtClean="0">
                <a:solidFill>
                  <a:srgbClr val="FF0000"/>
                </a:solidFill>
              </a:rPr>
              <a:t>4</a:t>
            </a:r>
            <a:endParaRPr lang="en-US" sz="2800" dirty="0">
              <a:solidFill>
                <a:srgbClr val="FF0000"/>
              </a:solidFill>
            </a:endParaRPr>
          </a:p>
        </p:txBody>
      </p:sp>
      <p:sp>
        <p:nvSpPr>
          <p:cNvPr id="7" name="Rectangle 6"/>
          <p:cNvSpPr/>
          <p:nvPr/>
        </p:nvSpPr>
        <p:spPr>
          <a:xfrm>
            <a:off x="823865" y="4680642"/>
            <a:ext cx="516048" cy="45267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dirty="0" smtClean="0">
                <a:solidFill>
                  <a:srgbClr val="FF0000"/>
                </a:solidFill>
              </a:rPr>
              <a:t>2</a:t>
            </a:r>
            <a:endParaRPr lang="en-US" sz="2800" dirty="0">
              <a:solidFill>
                <a:srgbClr val="FF0000"/>
              </a:solidFill>
            </a:endParaRPr>
          </a:p>
        </p:txBody>
      </p:sp>
      <p:sp>
        <p:nvSpPr>
          <p:cNvPr id="8" name="Rectangle 7"/>
          <p:cNvSpPr/>
          <p:nvPr/>
        </p:nvSpPr>
        <p:spPr>
          <a:xfrm>
            <a:off x="2290527" y="5975287"/>
            <a:ext cx="506994" cy="47078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dirty="0" smtClean="0">
                <a:solidFill>
                  <a:srgbClr val="FF0000"/>
                </a:solidFill>
              </a:rPr>
              <a:t>3</a:t>
            </a:r>
            <a:endParaRPr lang="en-US" sz="2800" dirty="0">
              <a:solidFill>
                <a:srgbClr val="FF0000"/>
              </a:solidFill>
            </a:endParaRPr>
          </a:p>
        </p:txBody>
      </p:sp>
      <p:cxnSp>
        <p:nvCxnSpPr>
          <p:cNvPr id="22" name="Straight Arrow Connector 21"/>
          <p:cNvCxnSpPr/>
          <p:nvPr/>
        </p:nvCxnSpPr>
        <p:spPr>
          <a:xfrm flipV="1">
            <a:off x="3802455" y="1453082"/>
            <a:ext cx="4920559" cy="142592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 name="Rectangle 24"/>
          <p:cNvSpPr/>
          <p:nvPr/>
        </p:nvSpPr>
        <p:spPr>
          <a:xfrm>
            <a:off x="8818075" y="5024673"/>
            <a:ext cx="2317687" cy="380246"/>
          </a:xfrm>
          <a:prstGeom prst="rect">
            <a:avLst/>
          </a:prstGeom>
          <a:noFill/>
          <a:ln>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6" name="Rectangle 25"/>
          <p:cNvSpPr/>
          <p:nvPr/>
        </p:nvSpPr>
        <p:spPr>
          <a:xfrm>
            <a:off x="6662013" y="1122939"/>
            <a:ext cx="3966755" cy="402880"/>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7" name="Rectangle 26"/>
          <p:cNvSpPr/>
          <p:nvPr/>
        </p:nvSpPr>
        <p:spPr>
          <a:xfrm>
            <a:off x="4191754" y="1865014"/>
            <a:ext cx="7570755" cy="344032"/>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8" name="Rectangle 27"/>
          <p:cNvSpPr/>
          <p:nvPr/>
        </p:nvSpPr>
        <p:spPr>
          <a:xfrm>
            <a:off x="4128621" y="2258839"/>
            <a:ext cx="5545007" cy="362139"/>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cxnSp>
        <p:nvCxnSpPr>
          <p:cNvPr id="30" name="Straight Arrow Connector 29"/>
          <p:cNvCxnSpPr/>
          <p:nvPr/>
        </p:nvCxnSpPr>
        <p:spPr>
          <a:xfrm>
            <a:off x="3802455" y="2743200"/>
            <a:ext cx="0" cy="271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1339913" y="2209046"/>
            <a:ext cx="10067453" cy="2815627"/>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a:stCxn id="8" idx="3"/>
          </p:cNvCxnSpPr>
          <p:nvPr/>
        </p:nvCxnSpPr>
        <p:spPr>
          <a:xfrm flipV="1">
            <a:off x="2797521" y="2620978"/>
            <a:ext cx="3965418" cy="358969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2290527" y="1453082"/>
            <a:ext cx="8338241" cy="357159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39584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style.rotation</p:attrName>
                                        </p:attrNameLst>
                                      </p:cBhvr>
                                      <p:tavLst>
                                        <p:tav tm="0">
                                          <p:val>
                                            <p:fltVal val="90"/>
                                          </p:val>
                                        </p:tav>
                                        <p:tav tm="100000">
                                          <p:val>
                                            <p:fltVal val="0"/>
                                          </p:val>
                                        </p:tav>
                                      </p:tavLst>
                                    </p:anim>
                                    <p:animEffect transition="in" filter="fade">
                                      <p:cBhvr>
                                        <p:cTn id="10" dur="10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p:cTn id="15" dur="1000" fill="hold"/>
                                        <p:tgtEl>
                                          <p:spTgt spid="27"/>
                                        </p:tgtEl>
                                        <p:attrNameLst>
                                          <p:attrName>ppt_w</p:attrName>
                                        </p:attrNameLst>
                                      </p:cBhvr>
                                      <p:tavLst>
                                        <p:tav tm="0">
                                          <p:val>
                                            <p:fltVal val="0"/>
                                          </p:val>
                                        </p:tav>
                                        <p:tav tm="100000">
                                          <p:val>
                                            <p:strVal val="#ppt_w"/>
                                          </p:val>
                                        </p:tav>
                                      </p:tavLst>
                                    </p:anim>
                                    <p:anim calcmode="lin" valueType="num">
                                      <p:cBhvr>
                                        <p:cTn id="16" dur="1000" fill="hold"/>
                                        <p:tgtEl>
                                          <p:spTgt spid="27"/>
                                        </p:tgtEl>
                                        <p:attrNameLst>
                                          <p:attrName>ppt_h</p:attrName>
                                        </p:attrNameLst>
                                      </p:cBhvr>
                                      <p:tavLst>
                                        <p:tav tm="0">
                                          <p:val>
                                            <p:fltVal val="0"/>
                                          </p:val>
                                        </p:tav>
                                        <p:tav tm="100000">
                                          <p:val>
                                            <p:strVal val="#ppt_h"/>
                                          </p:val>
                                        </p:tav>
                                      </p:tavLst>
                                    </p:anim>
                                    <p:anim calcmode="lin" valueType="num">
                                      <p:cBhvr>
                                        <p:cTn id="17" dur="1000" fill="hold"/>
                                        <p:tgtEl>
                                          <p:spTgt spid="27"/>
                                        </p:tgtEl>
                                        <p:attrNameLst>
                                          <p:attrName>style.rotation</p:attrName>
                                        </p:attrNameLst>
                                      </p:cBhvr>
                                      <p:tavLst>
                                        <p:tav tm="0">
                                          <p:val>
                                            <p:fltVal val="90"/>
                                          </p:val>
                                        </p:tav>
                                        <p:tav tm="100000">
                                          <p:val>
                                            <p:fltVal val="0"/>
                                          </p:val>
                                        </p:tav>
                                      </p:tavLst>
                                    </p:anim>
                                    <p:animEffect transition="in" filter="fade">
                                      <p:cBhvr>
                                        <p:cTn id="18" dur="10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p:cTn id="23" dur="1000" fill="hold"/>
                                        <p:tgtEl>
                                          <p:spTgt spid="28"/>
                                        </p:tgtEl>
                                        <p:attrNameLst>
                                          <p:attrName>ppt_w</p:attrName>
                                        </p:attrNameLst>
                                      </p:cBhvr>
                                      <p:tavLst>
                                        <p:tav tm="0">
                                          <p:val>
                                            <p:fltVal val="0"/>
                                          </p:val>
                                        </p:tav>
                                        <p:tav tm="100000">
                                          <p:val>
                                            <p:strVal val="#ppt_w"/>
                                          </p:val>
                                        </p:tav>
                                      </p:tavLst>
                                    </p:anim>
                                    <p:anim calcmode="lin" valueType="num">
                                      <p:cBhvr>
                                        <p:cTn id="24" dur="1000" fill="hold"/>
                                        <p:tgtEl>
                                          <p:spTgt spid="28"/>
                                        </p:tgtEl>
                                        <p:attrNameLst>
                                          <p:attrName>ppt_h</p:attrName>
                                        </p:attrNameLst>
                                      </p:cBhvr>
                                      <p:tavLst>
                                        <p:tav tm="0">
                                          <p:val>
                                            <p:fltVal val="0"/>
                                          </p:val>
                                        </p:tav>
                                        <p:tav tm="100000">
                                          <p:val>
                                            <p:strVal val="#ppt_h"/>
                                          </p:val>
                                        </p:tav>
                                      </p:tavLst>
                                    </p:anim>
                                    <p:anim calcmode="lin" valueType="num">
                                      <p:cBhvr>
                                        <p:cTn id="25" dur="1000" fill="hold"/>
                                        <p:tgtEl>
                                          <p:spTgt spid="28"/>
                                        </p:tgtEl>
                                        <p:attrNameLst>
                                          <p:attrName>style.rotation</p:attrName>
                                        </p:attrNameLst>
                                      </p:cBhvr>
                                      <p:tavLst>
                                        <p:tav tm="0">
                                          <p:val>
                                            <p:fltVal val="90"/>
                                          </p:val>
                                        </p:tav>
                                        <p:tav tm="100000">
                                          <p:val>
                                            <p:fltVal val="0"/>
                                          </p:val>
                                        </p:tav>
                                      </p:tavLst>
                                    </p:anim>
                                    <p:animEffect transition="in" filter="fade">
                                      <p:cBhvr>
                                        <p:cTn id="26" dur="1000"/>
                                        <p:tgtEl>
                                          <p:spTgt spid="28"/>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p:cTn id="31" dur="1000" fill="hold"/>
                                        <p:tgtEl>
                                          <p:spTgt spid="25"/>
                                        </p:tgtEl>
                                        <p:attrNameLst>
                                          <p:attrName>ppt_w</p:attrName>
                                        </p:attrNameLst>
                                      </p:cBhvr>
                                      <p:tavLst>
                                        <p:tav tm="0">
                                          <p:val>
                                            <p:fltVal val="0"/>
                                          </p:val>
                                        </p:tav>
                                        <p:tav tm="100000">
                                          <p:val>
                                            <p:strVal val="#ppt_w"/>
                                          </p:val>
                                        </p:tav>
                                      </p:tavLst>
                                    </p:anim>
                                    <p:anim calcmode="lin" valueType="num">
                                      <p:cBhvr>
                                        <p:cTn id="32" dur="1000" fill="hold"/>
                                        <p:tgtEl>
                                          <p:spTgt spid="25"/>
                                        </p:tgtEl>
                                        <p:attrNameLst>
                                          <p:attrName>ppt_h</p:attrName>
                                        </p:attrNameLst>
                                      </p:cBhvr>
                                      <p:tavLst>
                                        <p:tav tm="0">
                                          <p:val>
                                            <p:fltVal val="0"/>
                                          </p:val>
                                        </p:tav>
                                        <p:tav tm="100000">
                                          <p:val>
                                            <p:strVal val="#ppt_h"/>
                                          </p:val>
                                        </p:tav>
                                      </p:tavLst>
                                    </p:anim>
                                    <p:anim calcmode="lin" valueType="num">
                                      <p:cBhvr>
                                        <p:cTn id="33" dur="1000" fill="hold"/>
                                        <p:tgtEl>
                                          <p:spTgt spid="25"/>
                                        </p:tgtEl>
                                        <p:attrNameLst>
                                          <p:attrName>style.rotation</p:attrName>
                                        </p:attrNameLst>
                                      </p:cBhvr>
                                      <p:tavLst>
                                        <p:tav tm="0">
                                          <p:val>
                                            <p:fltVal val="90"/>
                                          </p:val>
                                        </p:tav>
                                        <p:tav tm="100000">
                                          <p:val>
                                            <p:fltVal val="0"/>
                                          </p:val>
                                        </p:tav>
                                      </p:tavLst>
                                    </p:anim>
                                    <p:animEffect transition="in" filter="fade">
                                      <p:cBhvr>
                                        <p:cTn id="34" dur="1000"/>
                                        <p:tgtEl>
                                          <p:spTgt spid="2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barn(inVertical)">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wipe(down)">
                                      <p:cBhvr>
                                        <p:cTn id="44" dur="500"/>
                                        <p:tgtEl>
                                          <p:spTgt spid="5"/>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barn(inVertical)">
                                      <p:cBhvr>
                                        <p:cTn id="49" dur="500"/>
                                        <p:tgtEl>
                                          <p:spTgt spid="3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wipe(down)">
                                      <p:cBhvr>
                                        <p:cTn id="54" dur="500"/>
                                        <p:tgtEl>
                                          <p:spTgt spid="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wipe(down)">
                                      <p:cBhvr>
                                        <p:cTn id="59" dur="500"/>
                                        <p:tgtEl>
                                          <p:spTgt spid="35"/>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barn(inVertical)">
                                      <p:cBhvr>
                                        <p:cTn id="64" dur="500"/>
                                        <p:tgtEl>
                                          <p:spTgt spid="8"/>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37"/>
                                        </p:tgtEl>
                                        <p:attrNameLst>
                                          <p:attrName>style.visibility</p:attrName>
                                        </p:attrNameLst>
                                      </p:cBhvr>
                                      <p:to>
                                        <p:strVal val="visible"/>
                                      </p:to>
                                    </p:set>
                                    <p:animEffect transition="in" filter="wipe(down)">
                                      <p:cBhvr>
                                        <p:cTn id="69" dur="500"/>
                                        <p:tgtEl>
                                          <p:spTgt spid="37"/>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6"/>
                                        </p:tgtEl>
                                        <p:attrNameLst>
                                          <p:attrName>style.visibility</p:attrName>
                                        </p:attrNameLst>
                                      </p:cBhvr>
                                      <p:to>
                                        <p:strVal val="visible"/>
                                      </p:to>
                                    </p:set>
                                    <p:animEffect transition="in" filter="barn(inVertical)">
                                      <p:cBhvr>
                                        <p:cTn id="7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25" grpId="0" animBg="1"/>
      <p:bldP spid="26" grpId="0" animBg="1"/>
      <p:bldP spid="27"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3976" y="434069"/>
            <a:ext cx="12045137" cy="951111"/>
          </a:xfrm>
          <a:prstGeom prst="rect">
            <a:avLst/>
          </a:prstGeom>
        </p:spPr>
      </p:pic>
      <p:pic>
        <p:nvPicPr>
          <p:cNvPr id="5" name="Picture 4"/>
          <p:cNvPicPr>
            <a:picLocks noChangeAspect="1"/>
          </p:cNvPicPr>
          <p:nvPr/>
        </p:nvPicPr>
        <p:blipFill>
          <a:blip r:embed="rId3"/>
          <a:stretch>
            <a:fillRect/>
          </a:stretch>
        </p:blipFill>
        <p:spPr>
          <a:xfrm>
            <a:off x="246939" y="1385180"/>
            <a:ext cx="4650373" cy="3114392"/>
          </a:xfrm>
          <a:prstGeom prst="rect">
            <a:avLst/>
          </a:prstGeom>
        </p:spPr>
      </p:pic>
      <p:pic>
        <p:nvPicPr>
          <p:cNvPr id="6" name="Picture 5"/>
          <p:cNvPicPr>
            <a:picLocks noChangeAspect="1"/>
          </p:cNvPicPr>
          <p:nvPr/>
        </p:nvPicPr>
        <p:blipFill>
          <a:blip r:embed="rId4"/>
          <a:stretch>
            <a:fillRect/>
          </a:stretch>
        </p:blipFill>
        <p:spPr>
          <a:xfrm>
            <a:off x="7255767" y="1326332"/>
            <a:ext cx="4728526" cy="3232087"/>
          </a:xfrm>
          <a:prstGeom prst="rect">
            <a:avLst/>
          </a:prstGeom>
        </p:spPr>
      </p:pic>
      <p:pic>
        <p:nvPicPr>
          <p:cNvPr id="7" name="Picture 6"/>
          <p:cNvPicPr>
            <a:picLocks noChangeAspect="1"/>
          </p:cNvPicPr>
          <p:nvPr/>
        </p:nvPicPr>
        <p:blipFill>
          <a:blip r:embed="rId5"/>
          <a:stretch>
            <a:fillRect/>
          </a:stretch>
        </p:blipFill>
        <p:spPr>
          <a:xfrm>
            <a:off x="3793402" y="3334474"/>
            <a:ext cx="4644428" cy="3091986"/>
          </a:xfrm>
          <a:prstGeom prst="rect">
            <a:avLst/>
          </a:prstGeom>
        </p:spPr>
      </p:pic>
    </p:spTree>
    <p:extLst>
      <p:ext uri="{BB962C8B-B14F-4D97-AF65-F5344CB8AC3E}">
        <p14:creationId xmlns:p14="http://schemas.microsoft.com/office/powerpoint/2010/main" val="29312766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801" y="452673"/>
            <a:ext cx="2381061" cy="796705"/>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4000" dirty="0" smtClean="0">
                <a:solidFill>
                  <a:srgbClr val="FF0000"/>
                </a:solidFill>
              </a:rPr>
              <a:t>Pair work</a:t>
            </a:r>
            <a:endParaRPr lang="en-US" sz="4000" dirty="0">
              <a:solidFill>
                <a:srgbClr val="FF0000"/>
              </a:solidFill>
            </a:endParaRPr>
          </a:p>
        </p:txBody>
      </p:sp>
      <p:sp>
        <p:nvSpPr>
          <p:cNvPr id="3" name="Rounded Rectangular Callout 2"/>
          <p:cNvSpPr/>
          <p:nvPr/>
        </p:nvSpPr>
        <p:spPr>
          <a:xfrm>
            <a:off x="217284" y="1711105"/>
            <a:ext cx="5866646" cy="2299580"/>
          </a:xfrm>
          <a:prstGeom prst="wedgeRoundRectCallout">
            <a:avLst>
              <a:gd name="adj1" fmla="val -1234"/>
              <a:gd name="adj2" fmla="val 76280"/>
              <a:gd name="adj3" fmla="val 16667"/>
            </a:avLst>
          </a:prstGeom>
          <a:solidFill>
            <a:schemeClr val="bg1"/>
          </a:solidFill>
        </p:spPr>
        <p:style>
          <a:lnRef idx="1">
            <a:schemeClr val="accent5"/>
          </a:lnRef>
          <a:fillRef idx="2">
            <a:schemeClr val="accent5"/>
          </a:fillRef>
          <a:effectRef idx="1">
            <a:schemeClr val="accent5"/>
          </a:effectRef>
          <a:fontRef idx="minor">
            <a:schemeClr val="dk1"/>
          </a:fontRef>
        </p:style>
        <p:txBody>
          <a:bodyPr rtlCol="0" anchor="ctr"/>
          <a:lstStyle/>
          <a:p>
            <a:r>
              <a:rPr lang="en-US" sz="3600" dirty="0">
                <a:solidFill>
                  <a:srgbClr val="0070C0"/>
                </a:solidFill>
              </a:rPr>
              <a:t>Can you see </a:t>
            </a:r>
            <a:r>
              <a:rPr lang="en-US" sz="3600" dirty="0" smtClean="0">
                <a:solidFill>
                  <a:srgbClr val="0070C0"/>
                </a:solidFill>
              </a:rPr>
              <a:t>similar problems </a:t>
            </a:r>
            <a:r>
              <a:rPr lang="en-US" sz="3600" dirty="0">
                <a:solidFill>
                  <a:srgbClr val="0070C0"/>
                </a:solidFill>
              </a:rPr>
              <a:t>near where you live? Where? Why is there so much trash?</a:t>
            </a:r>
          </a:p>
        </p:txBody>
      </p:sp>
      <p:sp>
        <p:nvSpPr>
          <p:cNvPr id="4" name="Rounded Rectangular Callout 3"/>
          <p:cNvSpPr/>
          <p:nvPr/>
        </p:nvSpPr>
        <p:spPr>
          <a:xfrm>
            <a:off x="6799152" y="2706987"/>
            <a:ext cx="5024673" cy="3069125"/>
          </a:xfrm>
          <a:prstGeom prst="wedgeRoundRectCallout">
            <a:avLst>
              <a:gd name="adj1" fmla="val -41554"/>
              <a:gd name="adj2" fmla="val 67515"/>
              <a:gd name="adj3" fmla="val 16667"/>
            </a:avLst>
          </a:prstGeom>
          <a:solidFill>
            <a:schemeClr val="bg1"/>
          </a:solidFill>
        </p:spPr>
        <p:style>
          <a:lnRef idx="1">
            <a:schemeClr val="accent6"/>
          </a:lnRef>
          <a:fillRef idx="2">
            <a:schemeClr val="accent6"/>
          </a:fillRef>
          <a:effectRef idx="1">
            <a:schemeClr val="accent6"/>
          </a:effectRef>
          <a:fontRef idx="minor">
            <a:schemeClr val="dk1"/>
          </a:fontRef>
        </p:style>
        <p:txBody>
          <a:bodyPr rtlCol="0" anchor="ctr"/>
          <a:lstStyle/>
          <a:p>
            <a:r>
              <a:rPr lang="en-US" sz="3200" dirty="0" smtClean="0">
                <a:solidFill>
                  <a:srgbClr val="00B050"/>
                </a:solidFill>
              </a:rPr>
              <a:t>Yes. I can see a lot of trash along </a:t>
            </a:r>
            <a:r>
              <a:rPr lang="en-US" sz="3200" dirty="0" err="1" smtClean="0">
                <a:solidFill>
                  <a:srgbClr val="00B050"/>
                </a:solidFill>
              </a:rPr>
              <a:t>Nhieu</a:t>
            </a:r>
            <a:r>
              <a:rPr lang="en-US" sz="3200" dirty="0" smtClean="0">
                <a:solidFill>
                  <a:srgbClr val="00B050"/>
                </a:solidFill>
              </a:rPr>
              <a:t> </a:t>
            </a:r>
            <a:r>
              <a:rPr lang="en-US" sz="3200" dirty="0" err="1" smtClean="0">
                <a:solidFill>
                  <a:srgbClr val="00B050"/>
                </a:solidFill>
              </a:rPr>
              <a:t>Loc</a:t>
            </a:r>
            <a:r>
              <a:rPr lang="en-US" sz="3200" dirty="0" smtClean="0">
                <a:solidFill>
                  <a:srgbClr val="00B050"/>
                </a:solidFill>
              </a:rPr>
              <a:t> canal. The local people throw plastic bottles, bags, cans, and food into the canal. </a:t>
            </a:r>
            <a:endParaRPr lang="en-US" sz="3200" dirty="0">
              <a:solidFill>
                <a:srgbClr val="00B050"/>
              </a:solidFill>
            </a:endParaRPr>
          </a:p>
        </p:txBody>
      </p:sp>
    </p:spTree>
    <p:extLst>
      <p:ext uri="{BB962C8B-B14F-4D97-AF65-F5344CB8AC3E}">
        <p14:creationId xmlns:p14="http://schemas.microsoft.com/office/powerpoint/2010/main" val="2165731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588" y="416459"/>
            <a:ext cx="12013949" cy="126748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4000" b="1" dirty="0">
                <a:solidFill>
                  <a:schemeClr val="accent1"/>
                </a:solidFill>
              </a:rPr>
              <a:t>b. Now, choose a place in </a:t>
            </a:r>
            <a:r>
              <a:rPr lang="en-US" sz="4000" b="1" dirty="0" err="1">
                <a:solidFill>
                  <a:schemeClr val="accent1"/>
                </a:solidFill>
              </a:rPr>
              <a:t>Greenview</a:t>
            </a:r>
            <a:r>
              <a:rPr lang="en-US" sz="4000" b="1" dirty="0">
                <a:solidFill>
                  <a:schemeClr val="accent1"/>
                </a:solidFill>
              </a:rPr>
              <a:t> City. Use your own ideas to fill in the tables about a clean-up there.</a:t>
            </a:r>
          </a:p>
        </p:txBody>
      </p:sp>
      <p:pic>
        <p:nvPicPr>
          <p:cNvPr id="3" name="Picture 2"/>
          <p:cNvPicPr>
            <a:picLocks noChangeAspect="1"/>
          </p:cNvPicPr>
          <p:nvPr/>
        </p:nvPicPr>
        <p:blipFill>
          <a:blip r:embed="rId2"/>
          <a:stretch>
            <a:fillRect/>
          </a:stretch>
        </p:blipFill>
        <p:spPr>
          <a:xfrm>
            <a:off x="60369" y="2185750"/>
            <a:ext cx="12053168" cy="3563199"/>
          </a:xfrm>
          <a:prstGeom prst="rect">
            <a:avLst/>
          </a:prstGeom>
        </p:spPr>
      </p:pic>
      <p:sp>
        <p:nvSpPr>
          <p:cNvPr id="4" name="TextBox 3"/>
          <p:cNvSpPr txBox="1"/>
          <p:nvPr/>
        </p:nvSpPr>
        <p:spPr>
          <a:xfrm>
            <a:off x="6020555" y="2545635"/>
            <a:ext cx="5703683" cy="707886"/>
          </a:xfrm>
          <a:prstGeom prst="rect">
            <a:avLst/>
          </a:prstGeom>
          <a:noFill/>
        </p:spPr>
        <p:txBody>
          <a:bodyPr wrap="square" rtlCol="0">
            <a:spAutoFit/>
          </a:bodyPr>
          <a:lstStyle/>
          <a:p>
            <a:r>
              <a:rPr lang="en-US" sz="4000" dirty="0">
                <a:solidFill>
                  <a:srgbClr val="FF0000"/>
                </a:solidFill>
              </a:rPr>
              <a:t>g</a:t>
            </a:r>
            <a:r>
              <a:rPr lang="en-US" sz="4000" dirty="0" smtClean="0">
                <a:solidFill>
                  <a:srgbClr val="FF0000"/>
                </a:solidFill>
              </a:rPr>
              <a:t>o to a park clean-up</a:t>
            </a:r>
            <a:endParaRPr lang="en-US" sz="4000" dirty="0">
              <a:solidFill>
                <a:srgbClr val="FF0000"/>
              </a:solidFill>
            </a:endParaRPr>
          </a:p>
        </p:txBody>
      </p:sp>
      <p:sp>
        <p:nvSpPr>
          <p:cNvPr id="5" name="TextBox 4"/>
          <p:cNvSpPr txBox="1"/>
          <p:nvPr/>
        </p:nvSpPr>
        <p:spPr>
          <a:xfrm>
            <a:off x="5948126" y="3613406"/>
            <a:ext cx="6243873" cy="707886"/>
          </a:xfrm>
          <a:prstGeom prst="rect">
            <a:avLst/>
          </a:prstGeom>
          <a:noFill/>
        </p:spPr>
        <p:txBody>
          <a:bodyPr wrap="square" rtlCol="0">
            <a:spAutoFit/>
          </a:bodyPr>
          <a:lstStyle/>
          <a:p>
            <a:r>
              <a:rPr lang="en-US" sz="4000" dirty="0" err="1" smtClean="0">
                <a:solidFill>
                  <a:srgbClr val="FF0000"/>
                </a:solidFill>
              </a:rPr>
              <a:t>Nowton</a:t>
            </a:r>
            <a:r>
              <a:rPr lang="en-US" sz="4000" dirty="0" smtClean="0">
                <a:solidFill>
                  <a:srgbClr val="FF0000"/>
                </a:solidFill>
              </a:rPr>
              <a:t> Park, </a:t>
            </a:r>
            <a:r>
              <a:rPr lang="en-US" sz="4000" dirty="0" err="1" smtClean="0">
                <a:solidFill>
                  <a:srgbClr val="FF0000"/>
                </a:solidFill>
              </a:rPr>
              <a:t>Greenview</a:t>
            </a:r>
            <a:r>
              <a:rPr lang="en-US" sz="4000" dirty="0" smtClean="0">
                <a:solidFill>
                  <a:srgbClr val="FF0000"/>
                </a:solidFill>
              </a:rPr>
              <a:t> City</a:t>
            </a:r>
            <a:endParaRPr lang="en-US" sz="4000" dirty="0">
              <a:solidFill>
                <a:srgbClr val="FF0000"/>
              </a:solidFill>
            </a:endParaRPr>
          </a:p>
        </p:txBody>
      </p:sp>
      <p:sp>
        <p:nvSpPr>
          <p:cNvPr id="6" name="TextBox 5"/>
          <p:cNvSpPr txBox="1"/>
          <p:nvPr/>
        </p:nvSpPr>
        <p:spPr>
          <a:xfrm>
            <a:off x="6020555" y="4823097"/>
            <a:ext cx="2761307" cy="707886"/>
          </a:xfrm>
          <a:prstGeom prst="rect">
            <a:avLst/>
          </a:prstGeom>
          <a:noFill/>
        </p:spPr>
        <p:txBody>
          <a:bodyPr wrap="square" rtlCol="0">
            <a:spAutoFit/>
          </a:bodyPr>
          <a:lstStyle/>
          <a:p>
            <a:r>
              <a:rPr lang="en-US" sz="4000" dirty="0">
                <a:solidFill>
                  <a:srgbClr val="FF0000"/>
                </a:solidFill>
              </a:rPr>
              <a:t>l</a:t>
            </a:r>
            <a:r>
              <a:rPr lang="en-US" sz="4000" dirty="0" smtClean="0">
                <a:solidFill>
                  <a:srgbClr val="FF0000"/>
                </a:solidFill>
              </a:rPr>
              <a:t>ast week</a:t>
            </a:r>
            <a:endParaRPr lang="en-US" sz="4000" dirty="0">
              <a:solidFill>
                <a:srgbClr val="FF0000"/>
              </a:solidFill>
            </a:endParaRPr>
          </a:p>
        </p:txBody>
      </p:sp>
    </p:spTree>
    <p:extLst>
      <p:ext uri="{BB962C8B-B14F-4D97-AF65-F5344CB8AC3E}">
        <p14:creationId xmlns:p14="http://schemas.microsoft.com/office/powerpoint/2010/main" val="1746630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08" y="2002530"/>
            <a:ext cx="12320433" cy="2994984"/>
          </a:xfrm>
          <a:prstGeom prst="rect">
            <a:avLst/>
          </a:prstGeom>
        </p:spPr>
      </p:pic>
      <p:sp>
        <p:nvSpPr>
          <p:cNvPr id="3" name="TextBox 2"/>
          <p:cNvSpPr txBox="1"/>
          <p:nvPr/>
        </p:nvSpPr>
        <p:spPr>
          <a:xfrm>
            <a:off x="6790099" y="2199992"/>
            <a:ext cx="2634558" cy="707886"/>
          </a:xfrm>
          <a:prstGeom prst="rect">
            <a:avLst/>
          </a:prstGeom>
          <a:noFill/>
        </p:spPr>
        <p:txBody>
          <a:bodyPr wrap="square" rtlCol="0">
            <a:spAutoFit/>
          </a:bodyPr>
          <a:lstStyle/>
          <a:p>
            <a:r>
              <a:rPr lang="en-US" sz="4000" dirty="0">
                <a:solidFill>
                  <a:srgbClr val="FF0000"/>
                </a:solidFill>
              </a:rPr>
              <a:t>o</a:t>
            </a:r>
            <a:r>
              <a:rPr lang="en-US" sz="4000" dirty="0" smtClean="0">
                <a:solidFill>
                  <a:srgbClr val="FF0000"/>
                </a:solidFill>
              </a:rPr>
              <a:t>ver 400</a:t>
            </a:r>
            <a:endParaRPr lang="en-US" sz="4000" dirty="0">
              <a:solidFill>
                <a:srgbClr val="FF0000"/>
              </a:solidFill>
            </a:endParaRPr>
          </a:p>
        </p:txBody>
      </p:sp>
      <p:sp>
        <p:nvSpPr>
          <p:cNvPr id="4" name="TextBox 3"/>
          <p:cNvSpPr txBox="1"/>
          <p:nvPr/>
        </p:nvSpPr>
        <p:spPr>
          <a:xfrm>
            <a:off x="6790099" y="3168713"/>
            <a:ext cx="4879818" cy="707886"/>
          </a:xfrm>
          <a:prstGeom prst="rect">
            <a:avLst/>
          </a:prstGeom>
          <a:noFill/>
        </p:spPr>
        <p:txBody>
          <a:bodyPr wrap="square" rtlCol="0">
            <a:spAutoFit/>
          </a:bodyPr>
          <a:lstStyle/>
          <a:p>
            <a:r>
              <a:rPr lang="en-US" sz="4000" dirty="0">
                <a:solidFill>
                  <a:srgbClr val="FF0000"/>
                </a:solidFill>
              </a:rPr>
              <a:t>3</a:t>
            </a:r>
            <a:r>
              <a:rPr lang="en-US" sz="4000" dirty="0" smtClean="0">
                <a:solidFill>
                  <a:srgbClr val="FF0000"/>
                </a:solidFill>
              </a:rPr>
              <a:t> hours</a:t>
            </a:r>
            <a:endParaRPr lang="en-US" sz="4000" dirty="0">
              <a:solidFill>
                <a:srgbClr val="FF0000"/>
              </a:solidFill>
            </a:endParaRPr>
          </a:p>
        </p:txBody>
      </p:sp>
      <p:sp>
        <p:nvSpPr>
          <p:cNvPr id="5" name="TextBox 4"/>
          <p:cNvSpPr txBox="1"/>
          <p:nvPr/>
        </p:nvSpPr>
        <p:spPr>
          <a:xfrm>
            <a:off x="6790099" y="4101220"/>
            <a:ext cx="1638677" cy="707886"/>
          </a:xfrm>
          <a:prstGeom prst="rect">
            <a:avLst/>
          </a:prstGeom>
          <a:noFill/>
        </p:spPr>
        <p:txBody>
          <a:bodyPr wrap="square" rtlCol="0">
            <a:spAutoFit/>
          </a:bodyPr>
          <a:lstStyle/>
          <a:p>
            <a:r>
              <a:rPr lang="en-US" sz="4000" dirty="0" smtClean="0">
                <a:solidFill>
                  <a:srgbClr val="FF0000"/>
                </a:solidFill>
              </a:rPr>
              <a:t>yes</a:t>
            </a:r>
            <a:endParaRPr lang="en-US" sz="4000" dirty="0">
              <a:solidFill>
                <a:srgbClr val="FF0000"/>
              </a:solidFill>
            </a:endParaRPr>
          </a:p>
        </p:txBody>
      </p:sp>
    </p:spTree>
    <p:extLst>
      <p:ext uri="{BB962C8B-B14F-4D97-AF65-F5344CB8AC3E}">
        <p14:creationId xmlns:p14="http://schemas.microsoft.com/office/powerpoint/2010/main" val="1202062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 calcmode="lin" valueType="num">
                                      <p:cBhvr>
                                        <p:cTn id="25" dur="1000" fill="hold"/>
                                        <p:tgtEl>
                                          <p:spTgt spid="5"/>
                                        </p:tgtEl>
                                        <p:attrNameLst>
                                          <p:attrName>style.rotation</p:attrName>
                                        </p:attrNameLst>
                                      </p:cBhvr>
                                      <p:tavLst>
                                        <p:tav tm="0">
                                          <p:val>
                                            <p:fltVal val="90"/>
                                          </p:val>
                                        </p:tav>
                                        <p:tav tm="100000">
                                          <p:val>
                                            <p:fltVal val="0"/>
                                          </p:val>
                                        </p:tav>
                                      </p:tavLst>
                                    </p:anim>
                                    <p:animEffect transition="in" filter="fade">
                                      <p:cBhvr>
                                        <p:cTn id="2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5351" y="1211123"/>
            <a:ext cx="12123682" cy="1126497"/>
          </a:xfrm>
          <a:prstGeom prst="rect">
            <a:avLst/>
          </a:prstGeom>
        </p:spPr>
      </p:pic>
      <p:pic>
        <p:nvPicPr>
          <p:cNvPr id="4" name="Picture 3"/>
          <p:cNvPicPr>
            <a:picLocks noChangeAspect="1"/>
          </p:cNvPicPr>
          <p:nvPr/>
        </p:nvPicPr>
        <p:blipFill>
          <a:blip r:embed="rId3"/>
          <a:stretch>
            <a:fillRect/>
          </a:stretch>
        </p:blipFill>
        <p:spPr>
          <a:xfrm>
            <a:off x="34665" y="2915832"/>
            <a:ext cx="12190986" cy="1033604"/>
          </a:xfrm>
          <a:prstGeom prst="rect">
            <a:avLst/>
          </a:prstGeom>
        </p:spPr>
      </p:pic>
      <p:pic>
        <p:nvPicPr>
          <p:cNvPr id="5" name="Picture 4"/>
          <p:cNvPicPr>
            <a:picLocks noChangeAspect="1"/>
          </p:cNvPicPr>
          <p:nvPr/>
        </p:nvPicPr>
        <p:blipFill>
          <a:blip r:embed="rId4"/>
          <a:stretch>
            <a:fillRect/>
          </a:stretch>
        </p:blipFill>
        <p:spPr>
          <a:xfrm>
            <a:off x="34665" y="4642598"/>
            <a:ext cx="12100040" cy="1053785"/>
          </a:xfrm>
          <a:prstGeom prst="rect">
            <a:avLst/>
          </a:prstGeom>
        </p:spPr>
      </p:pic>
      <p:sp>
        <p:nvSpPr>
          <p:cNvPr id="6" name="Rectangle 5"/>
          <p:cNvSpPr/>
          <p:nvPr/>
        </p:nvSpPr>
        <p:spPr>
          <a:xfrm>
            <a:off x="45351" y="2290969"/>
            <a:ext cx="12100039" cy="707886"/>
          </a:xfrm>
          <a:prstGeom prst="rect">
            <a:avLst/>
          </a:prstGeom>
        </p:spPr>
        <p:txBody>
          <a:bodyPr wrap="square">
            <a:spAutoFit/>
          </a:bodyPr>
          <a:lstStyle/>
          <a:p>
            <a:r>
              <a:rPr lang="en-US" sz="4000" dirty="0">
                <a:solidFill>
                  <a:srgbClr val="FF0000"/>
                </a:solidFill>
              </a:rPr>
              <a:t>I went to a park clean-up in Greenview </a:t>
            </a:r>
            <a:r>
              <a:rPr lang="en-US" sz="4000" dirty="0" smtClean="0">
                <a:solidFill>
                  <a:srgbClr val="FF0000"/>
                </a:solidFill>
              </a:rPr>
              <a:t>City.</a:t>
            </a:r>
            <a:endParaRPr lang="en-US" sz="4000" dirty="0">
              <a:solidFill>
                <a:srgbClr val="FF0000"/>
              </a:solidFill>
            </a:endParaRPr>
          </a:p>
        </p:txBody>
      </p:sp>
      <p:sp>
        <p:nvSpPr>
          <p:cNvPr id="7" name="Rectangle 6"/>
          <p:cNvSpPr/>
          <p:nvPr/>
        </p:nvSpPr>
        <p:spPr>
          <a:xfrm>
            <a:off x="80139" y="5696383"/>
            <a:ext cx="7274940" cy="707886"/>
          </a:xfrm>
          <a:prstGeom prst="rect">
            <a:avLst/>
          </a:prstGeom>
        </p:spPr>
        <p:txBody>
          <a:bodyPr wrap="none">
            <a:spAutoFit/>
          </a:bodyPr>
          <a:lstStyle/>
          <a:p>
            <a:r>
              <a:rPr lang="en-US" sz="4000" dirty="0">
                <a:solidFill>
                  <a:srgbClr val="FF0000"/>
                </a:solidFill>
              </a:rPr>
              <a:t>Last week, I went to </a:t>
            </a:r>
            <a:r>
              <a:rPr lang="en-US" sz="4000" dirty="0" err="1">
                <a:solidFill>
                  <a:srgbClr val="FF0000"/>
                </a:solidFill>
              </a:rPr>
              <a:t>Nowton</a:t>
            </a:r>
            <a:r>
              <a:rPr lang="en-US" sz="4000" dirty="0">
                <a:solidFill>
                  <a:srgbClr val="FF0000"/>
                </a:solidFill>
              </a:rPr>
              <a:t> Park.</a:t>
            </a:r>
          </a:p>
        </p:txBody>
      </p:sp>
      <p:sp>
        <p:nvSpPr>
          <p:cNvPr id="8" name="TextBox 7"/>
          <p:cNvSpPr txBox="1"/>
          <p:nvPr/>
        </p:nvSpPr>
        <p:spPr>
          <a:xfrm>
            <a:off x="-1343" y="395445"/>
            <a:ext cx="1775361" cy="400110"/>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000" b="1" dirty="0" smtClean="0">
                <a:solidFill>
                  <a:schemeClr val="bg1"/>
                </a:solidFill>
              </a:rPr>
              <a:t>While</a:t>
            </a:r>
            <a:r>
              <a:rPr lang="en-US" sz="2000" b="1" dirty="0">
                <a:solidFill>
                  <a:schemeClr val="bg1"/>
                </a:solidFill>
              </a:rPr>
              <a:t> </a:t>
            </a:r>
            <a:r>
              <a:rPr lang="en-US" sz="2000" b="1" dirty="0" smtClean="0">
                <a:solidFill>
                  <a:schemeClr val="bg1"/>
                </a:solidFill>
              </a:rPr>
              <a:t>- writing</a:t>
            </a:r>
            <a:endParaRPr lang="en-US" sz="2000" b="1" dirty="0">
              <a:solidFill>
                <a:schemeClr val="bg1"/>
              </a:solidFill>
            </a:endParaRPr>
          </a:p>
        </p:txBody>
      </p:sp>
      <p:sp>
        <p:nvSpPr>
          <p:cNvPr id="9" name="Rectangle 8"/>
          <p:cNvSpPr/>
          <p:nvPr/>
        </p:nvSpPr>
        <p:spPr>
          <a:xfrm>
            <a:off x="1775360" y="433984"/>
            <a:ext cx="10393673" cy="805758"/>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4000" b="1" dirty="0" smtClean="0">
                <a:solidFill>
                  <a:srgbClr val="0070C0"/>
                </a:solidFill>
              </a:rPr>
              <a:t>Use the information in task b to write the email.</a:t>
            </a:r>
            <a:endParaRPr lang="en-US" sz="4000" b="1" dirty="0">
              <a:solidFill>
                <a:srgbClr val="0070C0"/>
              </a:solidFill>
            </a:endParaRPr>
          </a:p>
        </p:txBody>
      </p:sp>
      <p:sp>
        <p:nvSpPr>
          <p:cNvPr id="10" name="Rectangle 9"/>
          <p:cNvSpPr/>
          <p:nvPr/>
        </p:nvSpPr>
        <p:spPr>
          <a:xfrm>
            <a:off x="57790" y="3880288"/>
            <a:ext cx="12100039" cy="707886"/>
          </a:xfrm>
          <a:prstGeom prst="rect">
            <a:avLst/>
          </a:prstGeom>
        </p:spPr>
        <p:txBody>
          <a:bodyPr wrap="square">
            <a:spAutoFit/>
          </a:bodyPr>
          <a:lstStyle/>
          <a:p>
            <a:r>
              <a:rPr lang="en-US" sz="4000" dirty="0">
                <a:solidFill>
                  <a:srgbClr val="FF0000"/>
                </a:solidFill>
              </a:rPr>
              <a:t>I </a:t>
            </a:r>
            <a:r>
              <a:rPr lang="en-US" sz="4000" dirty="0" smtClean="0">
                <a:solidFill>
                  <a:srgbClr val="FF0000"/>
                </a:solidFill>
              </a:rPr>
              <a:t>did it in </a:t>
            </a:r>
            <a:r>
              <a:rPr lang="en-US" sz="4000" dirty="0" err="1" smtClean="0">
                <a:solidFill>
                  <a:srgbClr val="FF0000"/>
                </a:solidFill>
              </a:rPr>
              <a:t>Nowton</a:t>
            </a:r>
            <a:r>
              <a:rPr lang="en-US" sz="4000" dirty="0" smtClean="0">
                <a:solidFill>
                  <a:srgbClr val="FF0000"/>
                </a:solidFill>
              </a:rPr>
              <a:t> Park, Greenview City.</a:t>
            </a:r>
            <a:endParaRPr lang="en-US" sz="4000" dirty="0">
              <a:solidFill>
                <a:srgbClr val="FF0000"/>
              </a:solidFill>
            </a:endParaRPr>
          </a:p>
        </p:txBody>
      </p:sp>
    </p:spTree>
    <p:extLst>
      <p:ext uri="{BB962C8B-B14F-4D97-AF65-F5344CB8AC3E}">
        <p14:creationId xmlns:p14="http://schemas.microsoft.com/office/powerpoint/2010/main" val="102680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circle(in)">
                                      <p:cBhvr>
                                        <p:cTn id="12" dur="20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7F6AF1-48D1-A442-8D9A-9DCAA189DECF}"/>
              </a:ext>
            </a:extLst>
          </p:cNvPr>
          <p:cNvSpPr txBox="1"/>
          <p:nvPr/>
        </p:nvSpPr>
        <p:spPr>
          <a:xfrm>
            <a:off x="10949647" y="-17814"/>
            <a:ext cx="1347536"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a:defRPr b="1">
                <a:solidFill>
                  <a:schemeClr val="bg1"/>
                </a:solidFill>
              </a:defRPr>
            </a:lvl1pPr>
          </a:lstStyle>
          <a:p>
            <a:r>
              <a:rPr lang="en-US" dirty="0"/>
              <a:t>Lesson 3.2</a:t>
            </a:r>
          </a:p>
        </p:txBody>
      </p:sp>
      <p:sp>
        <p:nvSpPr>
          <p:cNvPr id="4" name="TextBox 3"/>
          <p:cNvSpPr txBox="1"/>
          <p:nvPr/>
        </p:nvSpPr>
        <p:spPr>
          <a:xfrm>
            <a:off x="2416627" y="627013"/>
            <a:ext cx="3265715" cy="584775"/>
          </a:xfrm>
          <a:prstGeom prst="rect">
            <a:avLst/>
          </a:prstGeom>
          <a:solidFill>
            <a:srgbClr val="0070C0"/>
          </a:solidFill>
          <a:effectLst>
            <a:outerShdw blurRad="50800" dist="38100" dir="5400000" algn="t" rotWithShape="0">
              <a:prstClr val="black">
                <a:alpha val="40000"/>
              </a:prstClr>
            </a:outerShdw>
          </a:effectLst>
        </p:spPr>
        <p:txBody>
          <a:bodyPr wrap="square" rtlCol="0">
            <a:spAutoFit/>
          </a:bodyPr>
          <a:lstStyle/>
          <a:p>
            <a:r>
              <a:rPr lang="en-US" sz="3200" b="1" dirty="0" smtClean="0">
                <a:solidFill>
                  <a:schemeClr val="bg1"/>
                </a:solidFill>
              </a:rPr>
              <a:t>LESSON </a:t>
            </a:r>
            <a:r>
              <a:rPr lang="en-US" sz="3200" b="1" dirty="0">
                <a:solidFill>
                  <a:schemeClr val="bg1"/>
                </a:solidFill>
              </a:rPr>
              <a:t>OUTLINE</a:t>
            </a:r>
          </a:p>
        </p:txBody>
      </p:sp>
      <p:pic>
        <p:nvPicPr>
          <p:cNvPr id="6" name="Picture 5"/>
          <p:cNvPicPr>
            <a:picLocks noChangeAspect="1"/>
          </p:cNvPicPr>
          <p:nvPr/>
        </p:nvPicPr>
        <p:blipFill>
          <a:blip r:embed="rId2"/>
          <a:stretch>
            <a:fillRect/>
          </a:stretch>
        </p:blipFill>
        <p:spPr>
          <a:xfrm>
            <a:off x="1939552" y="1572957"/>
            <a:ext cx="1920785" cy="570039"/>
          </a:xfrm>
          <a:prstGeom prst="rect">
            <a:avLst/>
          </a:prstGeom>
        </p:spPr>
      </p:pic>
      <p:sp>
        <p:nvSpPr>
          <p:cNvPr id="11" name="Round Diagonal Corner Rectangle 10"/>
          <p:cNvSpPr/>
          <p:nvPr/>
        </p:nvSpPr>
        <p:spPr>
          <a:xfrm>
            <a:off x="2864611" y="5087131"/>
            <a:ext cx="2378633" cy="539496"/>
          </a:xfrm>
          <a:prstGeom prst="round2DiagRect">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Consolidation</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404211" y="2951587"/>
            <a:ext cx="3813910" cy="777954"/>
          </a:xfrm>
          <a:prstGeom prst="rect">
            <a:avLst/>
          </a:prstGeom>
          <a:effectLst>
            <a:outerShdw blurRad="50800" dist="38100" dir="5400000" algn="t" rotWithShape="0">
              <a:prstClr val="black">
                <a:alpha val="40000"/>
              </a:prstClr>
            </a:outerShdw>
          </a:effectLst>
        </p:spPr>
      </p:pic>
      <p:pic>
        <p:nvPicPr>
          <p:cNvPr id="7" name="Picture 6"/>
          <p:cNvPicPr>
            <a:picLocks noChangeAspect="1"/>
          </p:cNvPicPr>
          <p:nvPr/>
        </p:nvPicPr>
        <p:blipFill>
          <a:blip r:embed="rId4"/>
          <a:stretch>
            <a:fillRect/>
          </a:stretch>
        </p:blipFill>
        <p:spPr>
          <a:xfrm>
            <a:off x="7317107" y="490818"/>
            <a:ext cx="4201181" cy="5876365"/>
          </a:xfrm>
          <a:prstGeom prst="rect">
            <a:avLst/>
          </a:prstGeom>
        </p:spPr>
      </p:pic>
    </p:spTree>
    <p:extLst>
      <p:ext uri="{BB962C8B-B14F-4D97-AF65-F5344CB8AC3E}">
        <p14:creationId xmlns:p14="http://schemas.microsoft.com/office/powerpoint/2010/main" val="2586320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118" y="419642"/>
            <a:ext cx="12071287" cy="952051"/>
          </a:xfrm>
          <a:prstGeom prst="rect">
            <a:avLst/>
          </a:prstGeom>
        </p:spPr>
      </p:pic>
      <p:pic>
        <p:nvPicPr>
          <p:cNvPr id="3" name="Picture 2"/>
          <p:cNvPicPr>
            <a:picLocks noChangeAspect="1"/>
          </p:cNvPicPr>
          <p:nvPr/>
        </p:nvPicPr>
        <p:blipFill>
          <a:blip r:embed="rId3"/>
          <a:stretch>
            <a:fillRect/>
          </a:stretch>
        </p:blipFill>
        <p:spPr>
          <a:xfrm>
            <a:off x="0" y="2183469"/>
            <a:ext cx="12136405" cy="858495"/>
          </a:xfrm>
          <a:prstGeom prst="rect">
            <a:avLst/>
          </a:prstGeom>
        </p:spPr>
      </p:pic>
      <p:pic>
        <p:nvPicPr>
          <p:cNvPr id="4" name="Picture 3"/>
          <p:cNvPicPr>
            <a:picLocks noChangeAspect="1"/>
          </p:cNvPicPr>
          <p:nvPr/>
        </p:nvPicPr>
        <p:blipFill>
          <a:blip r:embed="rId4"/>
          <a:stretch>
            <a:fillRect/>
          </a:stretch>
        </p:blipFill>
        <p:spPr>
          <a:xfrm>
            <a:off x="0" y="3890009"/>
            <a:ext cx="12136405" cy="895309"/>
          </a:xfrm>
          <a:prstGeom prst="rect">
            <a:avLst/>
          </a:prstGeom>
        </p:spPr>
      </p:pic>
      <p:sp>
        <p:nvSpPr>
          <p:cNvPr id="5" name="Rectangle 4"/>
          <p:cNvSpPr/>
          <p:nvPr/>
        </p:nvSpPr>
        <p:spPr>
          <a:xfrm>
            <a:off x="65118" y="1458104"/>
            <a:ext cx="7580768" cy="707886"/>
          </a:xfrm>
          <a:prstGeom prst="rect">
            <a:avLst/>
          </a:prstGeom>
        </p:spPr>
        <p:txBody>
          <a:bodyPr wrap="square">
            <a:spAutoFit/>
          </a:bodyPr>
          <a:lstStyle/>
          <a:p>
            <a:r>
              <a:rPr lang="en-US" sz="4000" dirty="0">
                <a:solidFill>
                  <a:srgbClr val="FF0000"/>
                </a:solidFill>
              </a:rPr>
              <a:t>Four hundred </a:t>
            </a:r>
            <a:r>
              <a:rPr lang="en-US" sz="4000" dirty="0" smtClean="0">
                <a:solidFill>
                  <a:srgbClr val="FF0000"/>
                </a:solidFill>
              </a:rPr>
              <a:t>volunteers </a:t>
            </a:r>
            <a:r>
              <a:rPr lang="en-US" sz="4000" dirty="0">
                <a:solidFill>
                  <a:srgbClr val="FF0000"/>
                </a:solidFill>
              </a:rPr>
              <a:t>took part.</a:t>
            </a:r>
          </a:p>
        </p:txBody>
      </p:sp>
      <p:sp>
        <p:nvSpPr>
          <p:cNvPr id="6" name="Rectangle 5"/>
          <p:cNvSpPr/>
          <p:nvPr/>
        </p:nvSpPr>
        <p:spPr>
          <a:xfrm>
            <a:off x="65118" y="3144242"/>
            <a:ext cx="5922775" cy="707886"/>
          </a:xfrm>
          <a:prstGeom prst="rect">
            <a:avLst/>
          </a:prstGeom>
        </p:spPr>
        <p:txBody>
          <a:bodyPr wrap="none">
            <a:spAutoFit/>
          </a:bodyPr>
          <a:lstStyle/>
          <a:p>
            <a:r>
              <a:rPr lang="en-US" sz="4000" dirty="0">
                <a:solidFill>
                  <a:srgbClr val="FF0000"/>
                </a:solidFill>
              </a:rPr>
              <a:t>We worked for three hours.</a:t>
            </a:r>
          </a:p>
        </p:txBody>
      </p:sp>
      <p:sp>
        <p:nvSpPr>
          <p:cNvPr id="7" name="Rectangle 6"/>
          <p:cNvSpPr/>
          <p:nvPr/>
        </p:nvSpPr>
        <p:spPr>
          <a:xfrm>
            <a:off x="65118" y="4861081"/>
            <a:ext cx="5489644" cy="707886"/>
          </a:xfrm>
          <a:prstGeom prst="rect">
            <a:avLst/>
          </a:prstGeom>
        </p:spPr>
        <p:txBody>
          <a:bodyPr wrap="none">
            <a:spAutoFit/>
          </a:bodyPr>
          <a:lstStyle/>
          <a:p>
            <a:r>
              <a:rPr lang="en-US" dirty="0"/>
              <a:t> </a:t>
            </a:r>
            <a:r>
              <a:rPr lang="en-US" sz="4000" dirty="0">
                <a:solidFill>
                  <a:srgbClr val="FF0000"/>
                </a:solidFill>
              </a:rPr>
              <a:t>I want to do it again soon</a:t>
            </a:r>
          </a:p>
        </p:txBody>
      </p:sp>
    </p:spTree>
    <p:extLst>
      <p:ext uri="{BB962C8B-B14F-4D97-AF65-F5344CB8AC3E}">
        <p14:creationId xmlns:p14="http://schemas.microsoft.com/office/powerpoint/2010/main" val="117525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2798" y="318710"/>
            <a:ext cx="3619049" cy="912562"/>
          </a:xfrm>
          <a:prstGeom prst="rect">
            <a:avLst/>
          </a:prstGeom>
        </p:spPr>
      </p:pic>
      <p:sp>
        <p:nvSpPr>
          <p:cNvPr id="3" name="TextBox 2"/>
          <p:cNvSpPr txBox="1"/>
          <p:nvPr/>
        </p:nvSpPr>
        <p:spPr>
          <a:xfrm>
            <a:off x="3711847" y="398352"/>
            <a:ext cx="8410743" cy="1569660"/>
          </a:xfrm>
          <a:prstGeom prst="rect">
            <a:avLst/>
          </a:prstGeom>
          <a:noFill/>
        </p:spPr>
        <p:txBody>
          <a:bodyPr wrap="square" rtlCol="0">
            <a:spAutoFit/>
          </a:bodyPr>
          <a:lstStyle/>
          <a:p>
            <a:r>
              <a:rPr lang="en-US" sz="3200" dirty="0">
                <a:solidFill>
                  <a:srgbClr val="0070C0"/>
                </a:solidFill>
              </a:rPr>
              <a:t>Now, write an email to a friend </a:t>
            </a:r>
            <a:r>
              <a:rPr lang="en-US" sz="3200" dirty="0" smtClean="0">
                <a:solidFill>
                  <a:srgbClr val="0070C0"/>
                </a:solidFill>
              </a:rPr>
              <a:t>describing your </a:t>
            </a:r>
            <a:r>
              <a:rPr lang="en-US" sz="3200" dirty="0">
                <a:solidFill>
                  <a:srgbClr val="0070C0"/>
                </a:solidFill>
              </a:rPr>
              <a:t>experience of an environmental </a:t>
            </a:r>
            <a:r>
              <a:rPr lang="en-US" sz="3200" dirty="0" smtClean="0">
                <a:solidFill>
                  <a:srgbClr val="0070C0"/>
                </a:solidFill>
              </a:rPr>
              <a:t>clean-up</a:t>
            </a:r>
            <a:r>
              <a:rPr lang="en-US" sz="3200" dirty="0">
                <a:solidFill>
                  <a:srgbClr val="0070C0"/>
                </a:solidFill>
              </a:rPr>
              <a:t>. Use the Feedback form to help </a:t>
            </a:r>
            <a:r>
              <a:rPr lang="en-US" sz="3200" dirty="0" smtClean="0">
                <a:solidFill>
                  <a:srgbClr val="0070C0"/>
                </a:solidFill>
              </a:rPr>
              <a:t>you</a:t>
            </a:r>
            <a:r>
              <a:rPr lang="en-US" sz="3200" dirty="0">
                <a:solidFill>
                  <a:srgbClr val="0070C0"/>
                </a:solidFill>
              </a:rPr>
              <a:t>. Write 60 to 80 words. </a:t>
            </a:r>
          </a:p>
        </p:txBody>
      </p:sp>
      <p:sp>
        <p:nvSpPr>
          <p:cNvPr id="4" name="Rectangle 3"/>
          <p:cNvSpPr/>
          <p:nvPr/>
        </p:nvSpPr>
        <p:spPr>
          <a:xfrm>
            <a:off x="162962" y="1859339"/>
            <a:ext cx="11959628" cy="4524315"/>
          </a:xfrm>
          <a:prstGeom prst="rect">
            <a:avLst/>
          </a:prstGeom>
        </p:spPr>
        <p:txBody>
          <a:bodyPr wrap="square">
            <a:spAutoFit/>
          </a:bodyPr>
          <a:lstStyle/>
          <a:p>
            <a:r>
              <a:rPr lang="en-US" sz="3200" dirty="0">
                <a:solidFill>
                  <a:srgbClr val="FF0000"/>
                </a:solidFill>
              </a:rPr>
              <a:t>Sample answer:</a:t>
            </a:r>
          </a:p>
          <a:p>
            <a:r>
              <a:rPr lang="en-US" sz="3200" dirty="0"/>
              <a:t>Hi </a:t>
            </a:r>
            <a:r>
              <a:rPr lang="en-US" sz="3200" dirty="0" err="1"/>
              <a:t>Nguyên</a:t>
            </a:r>
            <a:r>
              <a:rPr lang="en-US" sz="3200" dirty="0"/>
              <a:t>, </a:t>
            </a:r>
          </a:p>
          <a:p>
            <a:r>
              <a:rPr lang="en-US" sz="3200" dirty="0"/>
              <a:t>I went to a park clean-up in </a:t>
            </a:r>
            <a:r>
              <a:rPr lang="en-US" sz="3200" dirty="0" err="1"/>
              <a:t>Greenview</a:t>
            </a:r>
            <a:r>
              <a:rPr lang="en-US" sz="3200" dirty="0"/>
              <a:t> City. It was really fun. </a:t>
            </a:r>
          </a:p>
          <a:p>
            <a:r>
              <a:rPr lang="en-US" sz="3200" dirty="0"/>
              <a:t>Last week, I went to </a:t>
            </a:r>
            <a:r>
              <a:rPr lang="en-US" sz="3200" dirty="0" err="1"/>
              <a:t>Nowton</a:t>
            </a:r>
            <a:r>
              <a:rPr lang="en-US" sz="3200" dirty="0"/>
              <a:t> Park. There was lots of trash in the park. Four hundred </a:t>
            </a:r>
            <a:r>
              <a:rPr lang="en-US" sz="3200" dirty="0" smtClean="0"/>
              <a:t>volunteers </a:t>
            </a:r>
            <a:r>
              <a:rPr lang="en-US" sz="3200" dirty="0"/>
              <a:t>took part. We worked for three hours. The park looked very clean after. </a:t>
            </a:r>
          </a:p>
          <a:p>
            <a:r>
              <a:rPr lang="en-US" sz="3200" dirty="0"/>
              <a:t>It was a good day. I want to do it again soon. Do you want to do it, too? </a:t>
            </a:r>
          </a:p>
          <a:p>
            <a:r>
              <a:rPr lang="en-US" sz="3200" dirty="0"/>
              <a:t>See </a:t>
            </a:r>
            <a:r>
              <a:rPr lang="en-US" sz="3200" dirty="0" smtClean="0"/>
              <a:t>you,</a:t>
            </a:r>
            <a:endParaRPr lang="en-US" sz="3200" dirty="0"/>
          </a:p>
          <a:p>
            <a:r>
              <a:rPr lang="en-US" sz="3200" dirty="0" err="1"/>
              <a:t>Mạnh</a:t>
            </a:r>
            <a:endParaRPr lang="en-US" sz="3200" dirty="0"/>
          </a:p>
        </p:txBody>
      </p:sp>
    </p:spTree>
    <p:extLst>
      <p:ext uri="{BB962C8B-B14F-4D97-AF65-F5344CB8AC3E}">
        <p14:creationId xmlns:p14="http://schemas.microsoft.com/office/powerpoint/2010/main" val="3470240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196901"/>
            <a:ext cx="12086471" cy="3925898"/>
          </a:xfrm>
          <a:prstGeom prst="rect">
            <a:avLst/>
          </a:prstGeom>
        </p:spPr>
      </p:pic>
      <p:sp>
        <p:nvSpPr>
          <p:cNvPr id="3" name="Oval 2"/>
          <p:cNvSpPr/>
          <p:nvPr/>
        </p:nvSpPr>
        <p:spPr>
          <a:xfrm>
            <a:off x="11217244" y="2580238"/>
            <a:ext cx="398352" cy="50699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4" name="Oval 3"/>
          <p:cNvSpPr/>
          <p:nvPr/>
        </p:nvSpPr>
        <p:spPr>
          <a:xfrm>
            <a:off x="11190083" y="3159850"/>
            <a:ext cx="425513" cy="49775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5" name="Oval 4"/>
          <p:cNvSpPr/>
          <p:nvPr/>
        </p:nvSpPr>
        <p:spPr>
          <a:xfrm>
            <a:off x="11217244" y="3739081"/>
            <a:ext cx="398352" cy="488887"/>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946578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5052"/>
            <a:ext cx="9229273" cy="6152307"/>
          </a:xfrm>
          <a:prstGeom prst="rect">
            <a:avLst/>
          </a:prstGeom>
        </p:spPr>
      </p:pic>
      <p:sp>
        <p:nvSpPr>
          <p:cNvPr id="4" name="Rectangle 3">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CONSOLIDATION</a:t>
            </a:r>
          </a:p>
        </p:txBody>
      </p:sp>
    </p:spTree>
    <p:extLst>
      <p:ext uri="{BB962C8B-B14F-4D97-AF65-F5344CB8AC3E}">
        <p14:creationId xmlns:p14="http://schemas.microsoft.com/office/powerpoint/2010/main" val="5800360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6649C3A-3028-1045-9050-8B4D037870AD}"/>
              </a:ext>
            </a:extLst>
          </p:cNvPr>
          <p:cNvSpPr/>
          <p:nvPr/>
        </p:nvSpPr>
        <p:spPr>
          <a:xfrm>
            <a:off x="4643703" y="642336"/>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smtClean="0">
                <a:solidFill>
                  <a:schemeClr val="accent6">
                    <a:lumMod val="75000"/>
                  </a:schemeClr>
                </a:solidFill>
              </a:rPr>
              <a:t>LET’S PLAY!</a:t>
            </a:r>
            <a:endParaRPr lang="en-US" sz="5400" b="1" dirty="0">
              <a:solidFill>
                <a:schemeClr val="accent6">
                  <a:lumMod val="75000"/>
                </a:schemeClr>
              </a:solidFill>
            </a:endParaRPr>
          </a:p>
        </p:txBody>
      </p:sp>
      <p:sp>
        <p:nvSpPr>
          <p:cNvPr id="5" name="TextBox 4">
            <a:hlinkClick r:id="rId2"/>
          </p:cNvPr>
          <p:cNvSpPr txBox="1"/>
          <p:nvPr/>
        </p:nvSpPr>
        <p:spPr>
          <a:xfrm>
            <a:off x="248480" y="3717235"/>
            <a:ext cx="1804809"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US" i="1" dirty="0" smtClean="0"/>
              <a:t>Click here to play the games</a:t>
            </a:r>
            <a:endParaRPr lang="en-US" i="1" dirty="0"/>
          </a:p>
        </p:txBody>
      </p:sp>
      <p:pic>
        <p:nvPicPr>
          <p:cNvPr id="2" name="Picture 1"/>
          <p:cNvPicPr>
            <a:picLocks noChangeAspect="1"/>
          </p:cNvPicPr>
          <p:nvPr/>
        </p:nvPicPr>
        <p:blipFill>
          <a:blip r:embed="rId3"/>
          <a:stretch>
            <a:fillRect/>
          </a:stretch>
        </p:blipFill>
        <p:spPr>
          <a:xfrm>
            <a:off x="2764115" y="1950098"/>
            <a:ext cx="8995286" cy="3962886"/>
          </a:xfrm>
          <a:prstGeom prst="rect">
            <a:avLst/>
          </a:prstGeom>
        </p:spPr>
      </p:pic>
    </p:spTree>
    <p:extLst>
      <p:ext uri="{BB962C8B-B14F-4D97-AF65-F5344CB8AC3E}">
        <p14:creationId xmlns:p14="http://schemas.microsoft.com/office/powerpoint/2010/main" val="35290298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058400" cy="6858000"/>
          </a:xfrm>
          <a:prstGeom prst="rect">
            <a:avLst/>
          </a:prstGeom>
        </p:spPr>
      </p:pic>
      <p:sp>
        <p:nvSpPr>
          <p:cNvPr id="5" name="Rectangle 4">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WRAP-UP</a:t>
            </a:r>
          </a:p>
        </p:txBody>
      </p:sp>
    </p:spTree>
    <p:extLst>
      <p:ext uri="{BB962C8B-B14F-4D97-AF65-F5344CB8AC3E}">
        <p14:creationId xmlns:p14="http://schemas.microsoft.com/office/powerpoint/2010/main" val="14311805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4276107" cy="923330"/>
          </a:xfrm>
          <a:prstGeom prst="rect">
            <a:avLst/>
          </a:prstGeom>
        </p:spPr>
        <p:txBody>
          <a:bodyPr wrap="none">
            <a:spAutoFit/>
          </a:bodyPr>
          <a:lstStyle/>
          <a:p>
            <a:r>
              <a:rPr lang="en-US" sz="5400" b="1" dirty="0">
                <a:solidFill>
                  <a:srgbClr val="FF0000"/>
                </a:solidFill>
              </a:rPr>
              <a:t>Today’s lesson</a:t>
            </a:r>
          </a:p>
        </p:txBody>
      </p:sp>
      <p:sp>
        <p:nvSpPr>
          <p:cNvPr id="5" name="Rectangle 4"/>
          <p:cNvSpPr/>
          <p:nvPr/>
        </p:nvSpPr>
        <p:spPr>
          <a:xfrm>
            <a:off x="333053" y="1925263"/>
            <a:ext cx="11787412" cy="3416320"/>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smtClean="0">
                <a:solidFill>
                  <a:srgbClr val="0070C0"/>
                </a:solidFill>
              </a:rPr>
              <a:t>Writing: </a:t>
            </a:r>
            <a:endParaRPr lang="en-US" sz="3600" i="1" dirty="0">
              <a:solidFill>
                <a:srgbClr val="0070C0"/>
              </a:solidFill>
            </a:endParaRPr>
          </a:p>
          <a:p>
            <a:r>
              <a:rPr lang="en-US" sz="3600" i="1" dirty="0">
                <a:solidFill>
                  <a:srgbClr val="0070C0"/>
                </a:solidFill>
              </a:rPr>
              <a:t>-    </a:t>
            </a:r>
            <a:r>
              <a:rPr lang="en-US" sz="3600" i="1" dirty="0" smtClean="0">
                <a:solidFill>
                  <a:srgbClr val="0070C0"/>
                </a:solidFill>
              </a:rPr>
              <a:t>Understand how to write an email about past experiences.</a:t>
            </a:r>
            <a:endParaRPr lang="en-US" sz="3600" i="1" dirty="0">
              <a:solidFill>
                <a:srgbClr val="0070C0"/>
              </a:solidFill>
            </a:endParaRPr>
          </a:p>
          <a:p>
            <a:pPr marL="571500" indent="-571500">
              <a:buFontTx/>
              <a:buChar char="-"/>
            </a:pPr>
            <a:r>
              <a:rPr lang="en-US" sz="3600" i="1" dirty="0" smtClean="0">
                <a:solidFill>
                  <a:srgbClr val="0070C0"/>
                </a:solidFill>
              </a:rPr>
              <a:t>Practice writing an email to a friend about a past experience.</a:t>
            </a:r>
            <a:endParaRPr lang="en-US" sz="3600" i="1" dirty="0">
              <a:solidFill>
                <a:srgbClr val="0070C0"/>
              </a:solidFill>
            </a:endParaRPr>
          </a:p>
          <a:p>
            <a:r>
              <a:rPr lang="en-US" sz="3600" i="1" dirty="0">
                <a:solidFill>
                  <a:srgbClr val="0070C0"/>
                </a:solidFill>
              </a:rPr>
              <a:t>Speaking:</a:t>
            </a:r>
          </a:p>
          <a:p>
            <a:r>
              <a:rPr lang="en-US" sz="3600" i="1" dirty="0">
                <a:solidFill>
                  <a:srgbClr val="0070C0"/>
                </a:solidFill>
              </a:rPr>
              <a:t>-    </a:t>
            </a:r>
            <a:r>
              <a:rPr lang="en-US" sz="3600" i="1" dirty="0" smtClean="0">
                <a:solidFill>
                  <a:srgbClr val="0070C0"/>
                </a:solidFill>
              </a:rPr>
              <a:t>Talk </a:t>
            </a:r>
            <a:r>
              <a:rPr lang="en-US" sz="3600" i="1" dirty="0">
                <a:solidFill>
                  <a:srgbClr val="0070C0"/>
                </a:solidFill>
              </a:rPr>
              <a:t>about </a:t>
            </a:r>
            <a:r>
              <a:rPr lang="en-US" sz="3600" i="1" dirty="0" smtClean="0">
                <a:solidFill>
                  <a:srgbClr val="0070C0"/>
                </a:solidFill>
              </a:rPr>
              <a:t>environmental problems near where you live.</a:t>
            </a:r>
            <a:endParaRPr lang="en-US" sz="3600" i="1" dirty="0">
              <a:solidFill>
                <a:srgbClr val="0070C0"/>
              </a:solidFill>
            </a:endParaRPr>
          </a:p>
        </p:txBody>
      </p:sp>
    </p:spTree>
    <p:extLst>
      <p:ext uri="{BB962C8B-B14F-4D97-AF65-F5344CB8AC3E}">
        <p14:creationId xmlns:p14="http://schemas.microsoft.com/office/powerpoint/2010/main" val="2829687251"/>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heel(1)">
                                      <p:cBhvr>
                                        <p:cTn id="2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3362267" cy="923330"/>
          </a:xfrm>
          <a:prstGeom prst="rect">
            <a:avLst/>
          </a:prstGeom>
        </p:spPr>
        <p:txBody>
          <a:bodyPr wrap="none">
            <a:spAutoFit/>
          </a:bodyPr>
          <a:lstStyle/>
          <a:p>
            <a:r>
              <a:rPr lang="en-US" sz="5400" b="1" dirty="0">
                <a:solidFill>
                  <a:srgbClr val="FF0000"/>
                </a:solidFill>
              </a:rPr>
              <a:t>Homework</a:t>
            </a:r>
          </a:p>
        </p:txBody>
      </p:sp>
      <p:sp>
        <p:nvSpPr>
          <p:cNvPr id="5" name="Rectangle 4"/>
          <p:cNvSpPr/>
          <p:nvPr/>
        </p:nvSpPr>
        <p:spPr>
          <a:xfrm>
            <a:off x="1314451" y="1646758"/>
            <a:ext cx="10725150" cy="3416320"/>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marL="571500" indent="-571500">
              <a:buFontTx/>
              <a:buChar char="-"/>
            </a:pPr>
            <a:r>
              <a:rPr lang="en-US" sz="3600" i="1" dirty="0" smtClean="0">
                <a:solidFill>
                  <a:srgbClr val="0070C0"/>
                </a:solidFill>
              </a:rPr>
              <a:t>Do </a:t>
            </a:r>
            <a:r>
              <a:rPr lang="en-US" sz="3600" i="1" dirty="0">
                <a:solidFill>
                  <a:srgbClr val="0070C0"/>
                </a:solidFill>
              </a:rPr>
              <a:t>the </a:t>
            </a:r>
            <a:r>
              <a:rPr lang="en-US" sz="3600" i="1" dirty="0" smtClean="0">
                <a:solidFill>
                  <a:srgbClr val="0070C0"/>
                </a:solidFill>
              </a:rPr>
              <a:t>Writing skill </a:t>
            </a:r>
            <a:r>
              <a:rPr lang="en-US" sz="3600" i="1" dirty="0">
                <a:solidFill>
                  <a:srgbClr val="0070C0"/>
                </a:solidFill>
              </a:rPr>
              <a:t>on page </a:t>
            </a:r>
            <a:r>
              <a:rPr lang="en-US" sz="3600" i="1" dirty="0" smtClean="0">
                <a:solidFill>
                  <a:srgbClr val="0070C0"/>
                </a:solidFill>
              </a:rPr>
              <a:t>25 WB.</a:t>
            </a:r>
            <a:endParaRPr lang="en-US" sz="3600" i="1" dirty="0">
              <a:solidFill>
                <a:srgbClr val="0070C0"/>
              </a:solidFill>
            </a:endParaRPr>
          </a:p>
          <a:p>
            <a:pPr marL="571500" indent="-571500">
              <a:buFontTx/>
              <a:buChar char="-"/>
            </a:pPr>
            <a:r>
              <a:rPr lang="en-US" sz="3600" i="1" dirty="0" smtClean="0">
                <a:solidFill>
                  <a:srgbClr val="0070C0"/>
                </a:solidFill>
              </a:rPr>
              <a:t>Complete the writing notes </a:t>
            </a:r>
            <a:r>
              <a:rPr lang="en-US" sz="3600" i="1" dirty="0">
                <a:solidFill>
                  <a:srgbClr val="0070C0"/>
                </a:solidFill>
              </a:rPr>
              <a:t>in </a:t>
            </a:r>
            <a:r>
              <a:rPr lang="en-US" sz="3600" b="1" i="1" dirty="0" err="1">
                <a:solidFill>
                  <a:srgbClr val="0070C0"/>
                </a:solidFill>
              </a:rPr>
              <a:t>Tiếng</a:t>
            </a:r>
            <a:r>
              <a:rPr lang="en-US" sz="3600" b="1" i="1" dirty="0">
                <a:solidFill>
                  <a:srgbClr val="0070C0"/>
                </a:solidFill>
              </a:rPr>
              <a:t> Anh 7 </a:t>
            </a:r>
            <a:r>
              <a:rPr lang="en-US" sz="3600" b="1" i="1" dirty="0" err="1">
                <a:solidFill>
                  <a:srgbClr val="0070C0"/>
                </a:solidFill>
              </a:rPr>
              <a:t>i</a:t>
            </a:r>
            <a:r>
              <a:rPr lang="en-US" sz="3600" b="1" i="1" dirty="0">
                <a:solidFill>
                  <a:srgbClr val="0070C0"/>
                </a:solidFill>
              </a:rPr>
              <a:t>-Learn Smart World Notebook</a:t>
            </a:r>
            <a:r>
              <a:rPr lang="en-US" sz="3600" i="1" dirty="0">
                <a:solidFill>
                  <a:srgbClr val="0070C0"/>
                </a:solidFill>
              </a:rPr>
              <a:t> on </a:t>
            </a:r>
            <a:r>
              <a:rPr lang="en-US" sz="3600" i="1" smtClean="0">
                <a:solidFill>
                  <a:srgbClr val="0070C0"/>
                </a:solidFill>
              </a:rPr>
              <a:t>page </a:t>
            </a:r>
            <a:r>
              <a:rPr lang="en-US" sz="3600" i="1" smtClean="0">
                <a:solidFill>
                  <a:srgbClr val="0070C0"/>
                </a:solidFill>
              </a:rPr>
              <a:t>27.</a:t>
            </a:r>
            <a:endParaRPr lang="en-US" sz="3600" i="1" dirty="0">
              <a:solidFill>
                <a:srgbClr val="0070C0"/>
              </a:solidFill>
            </a:endParaRPr>
          </a:p>
          <a:p>
            <a:pPr marL="571500" indent="-571500">
              <a:buFontTx/>
              <a:buChar char="-"/>
            </a:pPr>
            <a:r>
              <a:rPr lang="en-US" sz="3600" i="1" dirty="0">
                <a:solidFill>
                  <a:srgbClr val="0070C0"/>
                </a:solidFill>
              </a:rPr>
              <a:t>Prepare </a:t>
            </a:r>
            <a:r>
              <a:rPr lang="en-US" sz="3600" i="1" dirty="0" smtClean="0">
                <a:solidFill>
                  <a:srgbClr val="0070C0"/>
                </a:solidFill>
              </a:rPr>
              <a:t>Review Unit 10 (page 92-93 </a:t>
            </a:r>
            <a:r>
              <a:rPr lang="en-US" sz="3600" i="1" dirty="0">
                <a:solidFill>
                  <a:srgbClr val="0070C0"/>
                </a:solidFill>
              </a:rPr>
              <a:t>SB</a:t>
            </a:r>
            <a:r>
              <a:rPr lang="en-US" sz="3600" i="1" dirty="0" smtClean="0">
                <a:solidFill>
                  <a:srgbClr val="0070C0"/>
                </a:solidFill>
              </a:rPr>
              <a:t>).</a:t>
            </a:r>
          </a:p>
          <a:p>
            <a:pPr marL="571500" indent="-571500">
              <a:buFontTx/>
              <a:buChar char="-"/>
            </a:pPr>
            <a:r>
              <a:rPr lang="en-US" sz="3600" i="1" dirty="0" smtClean="0">
                <a:solidFill>
                  <a:srgbClr val="0070C0"/>
                </a:solidFill>
              </a:rPr>
              <a:t>Play the consolidation games in </a:t>
            </a:r>
            <a:r>
              <a:rPr lang="en-US" sz="3600" b="1" i="1" dirty="0" err="1" smtClean="0">
                <a:solidFill>
                  <a:srgbClr val="0070C0"/>
                </a:solidFill>
              </a:rPr>
              <a:t>Tiếng</a:t>
            </a:r>
            <a:r>
              <a:rPr lang="en-US" sz="3600" b="1" i="1" dirty="0" smtClean="0">
                <a:solidFill>
                  <a:srgbClr val="0070C0"/>
                </a:solidFill>
              </a:rPr>
              <a:t> Anh 7 </a:t>
            </a:r>
            <a:r>
              <a:rPr lang="en-US" sz="3600" b="1" i="1" dirty="0" err="1" smtClean="0">
                <a:solidFill>
                  <a:srgbClr val="0070C0"/>
                </a:solidFill>
              </a:rPr>
              <a:t>i</a:t>
            </a:r>
            <a:r>
              <a:rPr lang="en-US" sz="3600" b="1" i="1" dirty="0" smtClean="0">
                <a:solidFill>
                  <a:srgbClr val="0070C0"/>
                </a:solidFill>
              </a:rPr>
              <a:t>-Learn Smart World DHA App</a:t>
            </a:r>
            <a:r>
              <a:rPr lang="en-US" sz="3600" i="1" dirty="0" smtClean="0">
                <a:solidFill>
                  <a:srgbClr val="0070C0"/>
                </a:solidFill>
              </a:rPr>
              <a:t> on </a:t>
            </a:r>
            <a:r>
              <a:rPr lang="en-US" sz="3600" i="1" dirty="0" smtClean="0">
                <a:solidFill>
                  <a:srgbClr val="0070C0"/>
                </a:solidFill>
                <a:hlinkClick r:id="rId2"/>
              </a:rPr>
              <a:t>www.eduhome.com.vn</a:t>
            </a:r>
            <a:r>
              <a:rPr lang="en-US" sz="3600" i="1" dirty="0" smtClean="0">
                <a:solidFill>
                  <a:srgbClr val="0070C0"/>
                </a:solidFill>
              </a:rPr>
              <a:t> </a:t>
            </a:r>
            <a:endParaRPr lang="en-US" sz="3600" i="1" dirty="0">
              <a:solidFill>
                <a:srgbClr val="0070C0"/>
              </a:solidFill>
            </a:endParaRPr>
          </a:p>
        </p:txBody>
      </p:sp>
    </p:spTree>
    <p:extLst>
      <p:ext uri="{BB962C8B-B14F-4D97-AF65-F5344CB8AC3E}">
        <p14:creationId xmlns:p14="http://schemas.microsoft.com/office/powerpoint/2010/main" val="1759097642"/>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a:ext uri="{FF2B5EF4-FFF2-40B4-BE49-F238E27FC236}">
                <a16:creationId xmlns:a16="http://schemas.microsoft.com/office/drawing/2014/main" id="{C1AE92E2-D3C2-D442-B076-E384D7056C45}"/>
              </a:ext>
            </a:extLst>
          </p:cNvPr>
          <p:cNvSpPr txBox="1"/>
          <p:nvPr/>
        </p:nvSpPr>
        <p:spPr>
          <a:xfrm>
            <a:off x="11126761" y="-52937"/>
            <a:ext cx="997389"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3</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6805" b="7188"/>
          <a:stretch/>
        </p:blipFill>
        <p:spPr>
          <a:xfrm>
            <a:off x="0" y="-52937"/>
            <a:ext cx="12382500" cy="7099300"/>
          </a:xfrm>
          <a:prstGeom prst="rect">
            <a:avLst/>
          </a:prstGeom>
        </p:spPr>
      </p:pic>
      <p:sp>
        <p:nvSpPr>
          <p:cNvPr id="6" name="TextBox 5"/>
          <p:cNvSpPr txBox="1"/>
          <p:nvPr/>
        </p:nvSpPr>
        <p:spPr>
          <a:xfrm>
            <a:off x="3111500" y="5575300"/>
            <a:ext cx="6451600" cy="646331"/>
          </a:xfrm>
          <a:prstGeom prst="rect">
            <a:avLst/>
          </a:prstGeom>
          <a:noFill/>
        </p:spPr>
        <p:txBody>
          <a:bodyPr wrap="square" rtlCol="0">
            <a:spAutoFit/>
          </a:bodyPr>
          <a:lstStyle/>
          <a:p>
            <a:r>
              <a:rPr lang="en-US" sz="3600" dirty="0">
                <a:solidFill>
                  <a:srgbClr val="0070C0"/>
                </a:solidFill>
              </a:rPr>
              <a:t>Stay positive and have a nice day!</a:t>
            </a:r>
            <a:endParaRPr lang="en-US" dirty="0">
              <a:solidFill>
                <a:srgbClr val="0070C0"/>
              </a:solidFill>
            </a:endParaRPr>
          </a:p>
        </p:txBody>
      </p:sp>
    </p:spTree>
    <p:extLst>
      <p:ext uri="{BB962C8B-B14F-4D97-AF65-F5344CB8AC3E}">
        <p14:creationId xmlns:p14="http://schemas.microsoft.com/office/powerpoint/2010/main" val="3879776241"/>
      </p:ext>
    </p:extLst>
  </p:cSld>
  <p:clrMapOvr>
    <a:masterClrMapping/>
  </p:clrMapOvr>
  <p:transition spd="med">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6317" r="20451"/>
          <a:stretch/>
        </p:blipFill>
        <p:spPr>
          <a:xfrm>
            <a:off x="1" y="411086"/>
            <a:ext cx="5882639" cy="6054816"/>
          </a:xfrm>
          <a:prstGeom prst="rect">
            <a:avLst/>
          </a:prstGeom>
        </p:spPr>
      </p:pic>
      <p:sp>
        <p:nvSpPr>
          <p:cNvPr id="3" name="TextBox 2"/>
          <p:cNvSpPr txBox="1"/>
          <p:nvPr/>
        </p:nvSpPr>
        <p:spPr>
          <a:xfrm>
            <a:off x="6195531" y="588368"/>
            <a:ext cx="5980924" cy="3970318"/>
          </a:xfrm>
          <a:prstGeom prst="rect">
            <a:avLst/>
          </a:prstGeom>
          <a:noFill/>
        </p:spPr>
        <p:txBody>
          <a:bodyPr wrap="square" rtlCol="0">
            <a:spAutoFit/>
          </a:bodyPr>
          <a:lstStyle/>
          <a:p>
            <a:r>
              <a:rPr lang="en-US" sz="3600" dirty="0">
                <a:solidFill>
                  <a:srgbClr val="FF0000"/>
                </a:solidFill>
                <a:ea typeface="Times New Roman" panose="02020603050405020304" pitchFamily="18" charset="0"/>
              </a:rPr>
              <a:t>By the end of this lesson, students will be able to…</a:t>
            </a:r>
          </a:p>
          <a:p>
            <a:endParaRPr lang="en-US" sz="5400" dirty="0">
              <a:solidFill>
                <a:srgbClr val="FF0000"/>
              </a:solidFill>
              <a:ea typeface="Times New Roman" panose="02020603050405020304" pitchFamily="18" charset="0"/>
            </a:endParaRPr>
          </a:p>
          <a:p>
            <a:pPr marL="571500" indent="-571500">
              <a:buFontTx/>
              <a:buChar char="-"/>
            </a:pPr>
            <a:r>
              <a:rPr lang="en-US" sz="3600" dirty="0" smtClean="0">
                <a:solidFill>
                  <a:srgbClr val="0070C0"/>
                </a:solidFill>
              </a:rPr>
              <a:t>write an email.</a:t>
            </a:r>
          </a:p>
          <a:p>
            <a:pPr marL="571500" indent="-571500">
              <a:buFontTx/>
              <a:buChar char="-"/>
            </a:pPr>
            <a:r>
              <a:rPr lang="en-US" sz="3600" dirty="0" smtClean="0">
                <a:solidFill>
                  <a:srgbClr val="0070C0"/>
                </a:solidFill>
              </a:rPr>
              <a:t>talk about an environmental clean-up. </a:t>
            </a:r>
            <a:endParaRPr lang="en-US" sz="3600" dirty="0">
              <a:solidFill>
                <a:srgbClr val="0070C0"/>
              </a:solidFill>
            </a:endParaRPr>
          </a:p>
          <a:p>
            <a:endParaRPr lang="en-US" dirty="0">
              <a:solidFill>
                <a:srgbClr val="FF0000"/>
              </a:solidFill>
              <a:ea typeface="Times New Roman" panose="02020603050405020304" pitchFamily="18" charset="0"/>
            </a:endParaRPr>
          </a:p>
        </p:txBody>
      </p:sp>
    </p:spTree>
    <p:extLst>
      <p:ext uri="{BB962C8B-B14F-4D97-AF65-F5344CB8AC3E}">
        <p14:creationId xmlns:p14="http://schemas.microsoft.com/office/powerpoint/2010/main" val="1190886121"/>
      </p:ext>
    </p:extLst>
  </p:cSld>
  <p:clrMapOvr>
    <a:masterClrMapping/>
  </p:clrMapOvr>
  <p:transition spd="med">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889" y="300213"/>
            <a:ext cx="9179809" cy="6119248"/>
          </a:xfrm>
          <a:prstGeom prst="rect">
            <a:avLst/>
          </a:prstGeom>
        </p:spPr>
      </p:pic>
      <p:sp>
        <p:nvSpPr>
          <p:cNvPr id="6" name="Rectangle 5">
            <a:extLst>
              <a:ext uri="{FF2B5EF4-FFF2-40B4-BE49-F238E27FC236}">
                <a16:creationId xmlns:a16="http://schemas.microsoft.com/office/drawing/2014/main" id="{BA386DE9-345A-400C-B2BB-B32B155C2C38}"/>
              </a:ext>
            </a:extLst>
          </p:cNvPr>
          <p:cNvSpPr/>
          <p:nvPr/>
        </p:nvSpPr>
        <p:spPr>
          <a:xfrm>
            <a:off x="8124825" y="552140"/>
            <a:ext cx="4026834"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WARM UP</a:t>
            </a:r>
          </a:p>
        </p:txBody>
      </p:sp>
    </p:spTree>
    <p:extLst>
      <p:ext uri="{BB962C8B-B14F-4D97-AF65-F5344CB8AC3E}">
        <p14:creationId xmlns:p14="http://schemas.microsoft.com/office/powerpoint/2010/main" val="1693012278"/>
      </p:ext>
    </p:extLst>
  </p:cSld>
  <p:clrMapOvr>
    <a:masterClrMapping/>
  </p:clrMapOvr>
  <p:transition spd="med">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3052" y="816896"/>
            <a:ext cx="4731936" cy="923330"/>
          </a:xfrm>
          <a:prstGeom prst="rect">
            <a:avLst/>
          </a:prstGeom>
        </p:spPr>
        <p:txBody>
          <a:bodyPr wrap="none">
            <a:spAutoFit/>
          </a:bodyPr>
          <a:lstStyle/>
          <a:p>
            <a:r>
              <a:rPr lang="en-US" sz="5400" b="1" dirty="0">
                <a:solidFill>
                  <a:srgbClr val="FF0000"/>
                </a:solidFill>
                <a:ea typeface="Times New Roman" panose="02020603050405020304" pitchFamily="18" charset="0"/>
              </a:rPr>
              <a:t>Work in </a:t>
            </a:r>
            <a:r>
              <a:rPr lang="en-US" sz="5400" b="1" dirty="0" smtClean="0">
                <a:solidFill>
                  <a:srgbClr val="FF0000"/>
                </a:solidFill>
                <a:ea typeface="Times New Roman" panose="02020603050405020304" pitchFamily="18" charset="0"/>
              </a:rPr>
              <a:t>groups.</a:t>
            </a:r>
            <a:endParaRPr lang="en-US" sz="5400" b="1" dirty="0">
              <a:solidFill>
                <a:srgbClr val="FF0000"/>
              </a:solidFill>
            </a:endParaRPr>
          </a:p>
        </p:txBody>
      </p:sp>
      <p:sp>
        <p:nvSpPr>
          <p:cNvPr id="3" name="Rectangle 2"/>
          <p:cNvSpPr/>
          <p:nvPr/>
        </p:nvSpPr>
        <p:spPr>
          <a:xfrm>
            <a:off x="706170" y="3615576"/>
            <a:ext cx="10649185" cy="2123658"/>
          </a:xfrm>
          <a:prstGeom prst="rect">
            <a:avLst/>
          </a:prstGeom>
        </p:spPr>
        <p:txBody>
          <a:bodyPr wrap="square">
            <a:spAutoFit/>
          </a:bodyPr>
          <a:lstStyle/>
          <a:p>
            <a:r>
              <a:rPr lang="en-US" sz="4400" b="1" i="1" dirty="0" smtClean="0">
                <a:solidFill>
                  <a:srgbClr val="0070C0"/>
                </a:solidFill>
              </a:rPr>
              <a:t>What did you do to help the environment?</a:t>
            </a:r>
          </a:p>
          <a:p>
            <a:r>
              <a:rPr lang="en-US" sz="4400" b="1" i="1" dirty="0" smtClean="0">
                <a:solidFill>
                  <a:srgbClr val="0070C0"/>
                </a:solidFill>
              </a:rPr>
              <a:t>When and where did you do it?</a:t>
            </a:r>
          </a:p>
          <a:p>
            <a:r>
              <a:rPr lang="en-US" sz="4400" b="1" i="1" dirty="0" smtClean="0">
                <a:solidFill>
                  <a:srgbClr val="0070C0"/>
                </a:solidFill>
              </a:rPr>
              <a:t>Who did you do it with?</a:t>
            </a:r>
            <a:endParaRPr lang="en-US" sz="4400" b="1" i="1" dirty="0">
              <a:solidFill>
                <a:srgbClr val="0070C0"/>
              </a:solidFill>
            </a:endParaRPr>
          </a:p>
        </p:txBody>
      </p:sp>
      <p:pic>
        <p:nvPicPr>
          <p:cNvPr id="4" name="Picture 2" descr="Free Speech bubble 1195466 PNG with Transparent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67965" y="749982"/>
            <a:ext cx="3984595" cy="2541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478190"/>
      </p:ext>
    </p:extLst>
  </p:cSld>
  <p:clrMapOvr>
    <a:masterClrMapping/>
  </p:clrMapOvr>
  <p:transition spd="med">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3913" y="391885"/>
            <a:ext cx="8768726" cy="5994886"/>
          </a:xfrm>
          <a:prstGeom prst="rect">
            <a:avLst/>
          </a:prstGeom>
        </p:spPr>
      </p:pic>
      <p:sp>
        <p:nvSpPr>
          <p:cNvPr id="4" name="Oval Callout 3"/>
          <p:cNvSpPr/>
          <p:nvPr/>
        </p:nvSpPr>
        <p:spPr>
          <a:xfrm>
            <a:off x="4493856" y="474983"/>
            <a:ext cx="3113325" cy="1296955"/>
          </a:xfrm>
          <a:prstGeom prst="wedgeEllipseCallout">
            <a:avLst>
              <a:gd name="adj1" fmla="val 46453"/>
              <a:gd name="adj2" fmla="val 80000"/>
            </a:avLst>
          </a:prstGeom>
          <a:solidFill>
            <a:schemeClr val="bg1"/>
          </a:solidFill>
          <a:ln>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7030A0"/>
                </a:solidFill>
              </a:rPr>
              <a:t>It’s </a:t>
            </a:r>
            <a:r>
              <a:rPr lang="en-US" sz="2800" dirty="0" smtClean="0">
                <a:solidFill>
                  <a:srgbClr val="7030A0"/>
                </a:solidFill>
              </a:rPr>
              <a:t>writing time</a:t>
            </a:r>
            <a:r>
              <a:rPr lang="en-US" sz="2800" dirty="0">
                <a:solidFill>
                  <a:srgbClr val="7030A0"/>
                </a:solidFill>
              </a:rPr>
              <a:t>….</a:t>
            </a:r>
            <a:endParaRPr lang="en-US" dirty="0">
              <a:solidFill>
                <a:srgbClr val="7030A0"/>
              </a:solidFill>
            </a:endParaRPr>
          </a:p>
        </p:txBody>
      </p:sp>
      <p:pic>
        <p:nvPicPr>
          <p:cNvPr id="3" name="Picture 2"/>
          <p:cNvPicPr>
            <a:picLocks noChangeAspect="1"/>
          </p:cNvPicPr>
          <p:nvPr/>
        </p:nvPicPr>
        <p:blipFill>
          <a:blip r:embed="rId3"/>
          <a:stretch>
            <a:fillRect/>
          </a:stretch>
        </p:blipFill>
        <p:spPr>
          <a:xfrm>
            <a:off x="246350" y="702860"/>
            <a:ext cx="2819575" cy="841199"/>
          </a:xfrm>
          <a:prstGeom prst="rect">
            <a:avLst/>
          </a:prstGeom>
        </p:spPr>
      </p:pic>
    </p:spTree>
    <p:extLst>
      <p:ext uri="{BB962C8B-B14F-4D97-AF65-F5344CB8AC3E}">
        <p14:creationId xmlns:p14="http://schemas.microsoft.com/office/powerpoint/2010/main" val="27406021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45073"/>
            <a:ext cx="1604865" cy="400110"/>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Pre - </a:t>
            </a:r>
            <a:r>
              <a:rPr lang="en-US" sz="2000" b="1" dirty="0" smtClean="0">
                <a:solidFill>
                  <a:schemeClr val="bg1"/>
                </a:solidFill>
              </a:rPr>
              <a:t>writing</a:t>
            </a:r>
            <a:endParaRPr lang="en-US" sz="2000" b="1" dirty="0">
              <a:solidFill>
                <a:schemeClr val="bg1"/>
              </a:solidFill>
            </a:endParaRPr>
          </a:p>
        </p:txBody>
      </p:sp>
      <p:sp>
        <p:nvSpPr>
          <p:cNvPr id="3" name="Rectangle 2"/>
          <p:cNvSpPr/>
          <p:nvPr/>
        </p:nvSpPr>
        <p:spPr>
          <a:xfrm>
            <a:off x="2008909" y="445073"/>
            <a:ext cx="9642763" cy="1384995"/>
          </a:xfrm>
          <a:prstGeom prst="rect">
            <a:avLst/>
          </a:prstGeom>
        </p:spPr>
        <p:txBody>
          <a:bodyPr wrap="square">
            <a:spAutoFit/>
          </a:bodyPr>
          <a:lstStyle/>
          <a:p>
            <a:r>
              <a:rPr lang="en-US" sz="2800" b="1" dirty="0">
                <a:solidFill>
                  <a:srgbClr val="242021"/>
                </a:solidFill>
              </a:rPr>
              <a:t>a</a:t>
            </a:r>
            <a:r>
              <a:rPr lang="en-US" sz="2800" b="1" dirty="0" smtClean="0">
                <a:solidFill>
                  <a:srgbClr val="242021"/>
                </a:solidFill>
              </a:rPr>
              <a:t>. </a:t>
            </a:r>
            <a:r>
              <a:rPr lang="en-US" sz="2800" b="1" dirty="0"/>
              <a:t>Read about writing emails to describe past experiences. Then, read Jane’s email again and </a:t>
            </a:r>
            <a:r>
              <a:rPr lang="en-US" sz="2800" b="1" dirty="0" smtClean="0"/>
              <a:t>underline </a:t>
            </a:r>
            <a:r>
              <a:rPr lang="en-US" sz="2800" b="1" dirty="0"/>
              <a:t>the </a:t>
            </a:r>
            <a:r>
              <a:rPr lang="en-US" sz="2800" b="1" dirty="0" smtClean="0"/>
              <a:t>information matching each point in the box. </a:t>
            </a:r>
            <a:r>
              <a:rPr lang="en-US" sz="2800" b="1" dirty="0" smtClean="0">
                <a:solidFill>
                  <a:srgbClr val="242021"/>
                </a:solidFill>
              </a:rPr>
              <a:t> </a:t>
            </a:r>
            <a:endParaRPr lang="en-US" sz="2800" b="1" dirty="0"/>
          </a:p>
        </p:txBody>
      </p:sp>
      <p:pic>
        <p:nvPicPr>
          <p:cNvPr id="7" name="Picture 6"/>
          <p:cNvPicPr>
            <a:picLocks noChangeAspect="1"/>
          </p:cNvPicPr>
          <p:nvPr/>
        </p:nvPicPr>
        <p:blipFill>
          <a:blip r:embed="rId2"/>
          <a:stretch>
            <a:fillRect/>
          </a:stretch>
        </p:blipFill>
        <p:spPr>
          <a:xfrm>
            <a:off x="0" y="2228420"/>
            <a:ext cx="12234061" cy="3954061"/>
          </a:xfrm>
          <a:prstGeom prst="rect">
            <a:avLst/>
          </a:prstGeom>
        </p:spPr>
      </p:pic>
    </p:spTree>
    <p:extLst>
      <p:ext uri="{BB962C8B-B14F-4D97-AF65-F5344CB8AC3E}">
        <p14:creationId xmlns:p14="http://schemas.microsoft.com/office/powerpoint/2010/main" val="42178361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054360"/>
            <a:ext cx="12185418" cy="4835005"/>
          </a:xfrm>
          <a:prstGeom prst="rect">
            <a:avLst/>
          </a:prstGeom>
        </p:spPr>
      </p:pic>
    </p:spTree>
    <p:extLst>
      <p:ext uri="{BB962C8B-B14F-4D97-AF65-F5344CB8AC3E}">
        <p14:creationId xmlns:p14="http://schemas.microsoft.com/office/powerpoint/2010/main" val="10613167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46041" y="339968"/>
            <a:ext cx="7352522" cy="95467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342900" indent="-342900">
              <a:buAutoNum type="arabicPeriod"/>
            </a:pPr>
            <a:r>
              <a:rPr lang="en-US" sz="2800" b="1" dirty="0" smtClean="0">
                <a:solidFill>
                  <a:schemeClr val="accent1"/>
                </a:solidFill>
              </a:rPr>
              <a:t>Introduce </a:t>
            </a:r>
            <a:r>
              <a:rPr lang="en-US" sz="2800" b="1" dirty="0">
                <a:solidFill>
                  <a:schemeClr val="accent1"/>
                </a:solidFill>
              </a:rPr>
              <a:t>the main topic </a:t>
            </a:r>
            <a:r>
              <a:rPr lang="en-US" sz="2800" dirty="0">
                <a:solidFill>
                  <a:schemeClr val="accent1"/>
                </a:solidFill>
              </a:rPr>
              <a:t>(your experience</a:t>
            </a:r>
            <a:r>
              <a:rPr lang="en-US" sz="2800" dirty="0" smtClean="0">
                <a:solidFill>
                  <a:schemeClr val="accent1"/>
                </a:solidFill>
              </a:rPr>
              <a:t>):</a:t>
            </a:r>
          </a:p>
          <a:p>
            <a:r>
              <a:rPr lang="en-US" sz="2800" i="1" dirty="0">
                <a:solidFill>
                  <a:schemeClr val="accent1"/>
                </a:solidFill>
              </a:rPr>
              <a:t>I took part in a forest clean-up with my sister.</a:t>
            </a:r>
            <a:endParaRPr lang="en-US" sz="2800" i="1" dirty="0" smtClean="0">
              <a:solidFill>
                <a:schemeClr val="accent1"/>
              </a:solidFill>
            </a:endParaRPr>
          </a:p>
          <a:p>
            <a:endParaRPr lang="en-US" i="1" dirty="0">
              <a:solidFill>
                <a:schemeClr val="accent1"/>
              </a:solidFill>
            </a:endParaRPr>
          </a:p>
        </p:txBody>
      </p:sp>
      <p:sp>
        <p:nvSpPr>
          <p:cNvPr id="4" name="Rectangle 3"/>
          <p:cNvSpPr/>
          <p:nvPr/>
        </p:nvSpPr>
        <p:spPr>
          <a:xfrm>
            <a:off x="9053" y="1386474"/>
            <a:ext cx="12192000" cy="511317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2800" dirty="0"/>
              <a:t>Hi Dan,</a:t>
            </a:r>
          </a:p>
          <a:p>
            <a:r>
              <a:rPr lang="en-US" sz="2800" dirty="0"/>
              <a:t>Let me tell you about my vacation. I did something really different this year. I took part in a beach clean-up </a:t>
            </a:r>
            <a:r>
              <a:rPr lang="en-US" sz="2800" dirty="0" smtClean="0"/>
              <a:t>and </a:t>
            </a:r>
            <a:r>
              <a:rPr lang="en-US" sz="2800" dirty="0"/>
              <a:t>it was great!</a:t>
            </a:r>
          </a:p>
          <a:p>
            <a:r>
              <a:rPr lang="en-US" sz="2800" dirty="0"/>
              <a:t>I arrived at Pebble Beach in Somerton on Tuesday morning. It was really dirty and the smell was horrible. </a:t>
            </a:r>
            <a:r>
              <a:rPr lang="en-US" sz="2800" dirty="0" smtClean="0"/>
              <a:t>There </a:t>
            </a:r>
            <a:r>
              <a:rPr lang="en-US" sz="2800" dirty="0"/>
              <a:t>were plastic bags and trash everywhere so we had to clean it up. Over 150 volunteers took part. We </a:t>
            </a:r>
            <a:r>
              <a:rPr lang="en-US" sz="2800" dirty="0" smtClean="0"/>
              <a:t>worked </a:t>
            </a:r>
            <a:r>
              <a:rPr lang="en-US" sz="2800" dirty="0"/>
              <a:t>for eight hours and picked up over five </a:t>
            </a:r>
            <a:r>
              <a:rPr lang="en-US" sz="2800" dirty="0" err="1"/>
              <a:t>tonnes</a:t>
            </a:r>
            <a:r>
              <a:rPr lang="en-US" sz="2800" dirty="0"/>
              <a:t> of trash! The beach looked amazing after we finished.</a:t>
            </a:r>
          </a:p>
          <a:p>
            <a:r>
              <a:rPr lang="en-US" sz="2800" dirty="0"/>
              <a:t>Save The Beaches organized the event. It organizes at least five clean-ups every year. They are all over </a:t>
            </a:r>
            <a:r>
              <a:rPr lang="en-US" sz="2800" dirty="0" smtClean="0"/>
              <a:t>the </a:t>
            </a:r>
            <a:r>
              <a:rPr lang="en-US" sz="2800" dirty="0"/>
              <a:t>country. I want to do another one next year. Would you like to come? Let me know.</a:t>
            </a:r>
          </a:p>
          <a:p>
            <a:r>
              <a:rPr lang="en-US" sz="2800" dirty="0"/>
              <a:t>See </a:t>
            </a:r>
            <a:r>
              <a:rPr lang="en-US" sz="2800" dirty="0" smtClean="0"/>
              <a:t>you,</a:t>
            </a:r>
            <a:endParaRPr lang="en-US" sz="2800" dirty="0"/>
          </a:p>
          <a:p>
            <a:r>
              <a:rPr lang="en-US" sz="2800" dirty="0"/>
              <a:t>Jane</a:t>
            </a:r>
          </a:p>
        </p:txBody>
      </p:sp>
      <p:cxnSp>
        <p:nvCxnSpPr>
          <p:cNvPr id="8" name="Straight Connector 7"/>
          <p:cNvCxnSpPr/>
          <p:nvPr/>
        </p:nvCxnSpPr>
        <p:spPr>
          <a:xfrm>
            <a:off x="10982130" y="2254221"/>
            <a:ext cx="959483" cy="2679"/>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flipV="1">
            <a:off x="157789" y="2609337"/>
            <a:ext cx="3340359" cy="9331"/>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97255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4852</TotalTime>
  <Words>1478</Words>
  <Application>Microsoft Office PowerPoint</Application>
  <PresentationFormat>Widescreen</PresentationFormat>
  <Paragraphs>123</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Rieu Phan Van</cp:lastModifiedBy>
  <cp:revision>224</cp:revision>
  <dcterms:created xsi:type="dcterms:W3CDTF">2020-12-08T03:17:05Z</dcterms:created>
  <dcterms:modified xsi:type="dcterms:W3CDTF">2022-06-23T15:51:19Z</dcterms:modified>
</cp:coreProperties>
</file>