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00" r:id="rId2"/>
    <p:sldId id="304" r:id="rId3"/>
    <p:sldId id="302" r:id="rId4"/>
    <p:sldId id="292" r:id="rId5"/>
    <p:sldId id="384" r:id="rId6"/>
    <p:sldId id="383" r:id="rId7"/>
    <p:sldId id="301" r:id="rId8"/>
    <p:sldId id="374" r:id="rId9"/>
    <p:sldId id="375" r:id="rId10"/>
    <p:sldId id="306" r:id="rId11"/>
    <p:sldId id="333" r:id="rId12"/>
    <p:sldId id="352" r:id="rId13"/>
    <p:sldId id="365" r:id="rId14"/>
    <p:sldId id="354" r:id="rId15"/>
    <p:sldId id="366" r:id="rId16"/>
    <p:sldId id="382" r:id="rId17"/>
    <p:sldId id="368" r:id="rId18"/>
    <p:sldId id="361" r:id="rId19"/>
    <p:sldId id="376" r:id="rId20"/>
    <p:sldId id="369" r:id="rId21"/>
    <p:sldId id="377" r:id="rId22"/>
    <p:sldId id="370" r:id="rId23"/>
    <p:sldId id="378" r:id="rId24"/>
    <p:sldId id="371" r:id="rId25"/>
    <p:sldId id="379" r:id="rId26"/>
    <p:sldId id="372" r:id="rId27"/>
    <p:sldId id="380" r:id="rId28"/>
    <p:sldId id="373" r:id="rId29"/>
    <p:sldId id="381" r:id="rId30"/>
    <p:sldId id="364" r:id="rId31"/>
    <p:sldId id="315" r:id="rId32"/>
    <p:sldId id="332" r:id="rId33"/>
    <p:sldId id="331" r:id="rId34"/>
    <p:sldId id="328" r:id="rId35"/>
    <p:sldId id="329" r:id="rId36"/>
    <p:sldId id="33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37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30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1171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50716" y="5273670"/>
            <a:ext cx="49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Listen again and </a:t>
            </a:r>
            <a:r>
              <a:rPr lang="en-US" sz="3600" i="1" dirty="0" smtClean="0">
                <a:solidFill>
                  <a:srgbClr val="0070C0"/>
                </a:solidFill>
              </a:rPr>
              <a:t>repeat.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FC8D6-EC19-5912-B959-7ED8FBA9B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14" y="439085"/>
            <a:ext cx="8955199" cy="23829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862A10-A8BA-3617-53B8-9C1BB9F2A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130" y="2890741"/>
            <a:ext cx="6500895" cy="2382929"/>
          </a:xfrm>
          <a:prstGeom prst="rect">
            <a:avLst/>
          </a:prstGeom>
        </p:spPr>
      </p:pic>
      <p:pic>
        <p:nvPicPr>
          <p:cNvPr id="9" name="CD1-TRACK 66">
            <a:hlinkClick r:id="" action="ppaction://media"/>
            <a:extLst>
              <a:ext uri="{FF2B5EF4-FFF2-40B4-BE49-F238E27FC236}">
                <a16:creationId xmlns:a16="http://schemas.microsoft.com/office/drawing/2014/main" id="{AFF092A6-D3DB-1DE0-2EA5-A6CBC012D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3431" y="3429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957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66-1">
            <a:hlinkClick r:id="" action="ppaction://media"/>
            <a:extLst>
              <a:ext uri="{FF2B5EF4-FFF2-40B4-BE49-F238E27FC236}">
                <a16:creationId xmlns:a16="http://schemas.microsoft.com/office/drawing/2014/main" id="{F5BC613B-F106-553C-91DF-ABC0A8DC3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3951" y="1414158"/>
            <a:ext cx="487363" cy="487363"/>
          </a:xfrm>
          <a:prstGeom prst="rect">
            <a:avLst/>
          </a:prstGeom>
        </p:spPr>
      </p:pic>
      <p:pic>
        <p:nvPicPr>
          <p:cNvPr id="13" name="67-1">
            <a:hlinkClick r:id="" action="ppaction://media"/>
            <a:extLst>
              <a:ext uri="{FF2B5EF4-FFF2-40B4-BE49-F238E27FC236}">
                <a16:creationId xmlns:a16="http://schemas.microsoft.com/office/drawing/2014/main" id="{A00E7E2A-1B11-4684-D452-56CBE442E91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8015" y="140035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5390" y="416459"/>
            <a:ext cx="11651810" cy="62469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Complete the rule: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390" y="1321806"/>
            <a:ext cx="11651810" cy="50246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DEAFD-218D-5C63-9944-B9DFC8BC9173}"/>
              </a:ext>
            </a:extLst>
          </p:cNvPr>
          <p:cNvSpPr txBox="1"/>
          <p:nvPr/>
        </p:nvSpPr>
        <p:spPr>
          <a:xfrm>
            <a:off x="944336" y="2253556"/>
            <a:ext cx="1057907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Put stress on “……….” or “…..………” for emphasis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D0D12B-29A3-7666-B4F2-416F5E4F08D0}"/>
              </a:ext>
            </a:extLst>
          </p:cNvPr>
          <p:cNvSpPr txBox="1"/>
          <p:nvPr/>
        </p:nvSpPr>
        <p:spPr>
          <a:xfrm>
            <a:off x="766916" y="3635019"/>
            <a:ext cx="111202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I'm </a:t>
            </a:r>
            <a:r>
              <a:rPr lang="en-US" sz="3200" b="1" i="1" dirty="0">
                <a:solidFill>
                  <a:srgbClr val="242021"/>
                </a:solidFill>
                <a:effectLst/>
                <a:latin typeface="FuturaStd-BookOblique"/>
              </a:rPr>
              <a:t>so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 pleased because I passed</a:t>
            </a:r>
            <a:r>
              <a:rPr lang="en-US" sz="3200" i="1" dirty="0">
                <a:solidFill>
                  <a:srgbClr val="242021"/>
                </a:solidFill>
                <a:latin typeface="FuturaStd-BookOblique"/>
              </a:rPr>
              <a:t> 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my history test.</a:t>
            </a:r>
            <a:r>
              <a:rPr lang="en-US" sz="5400" dirty="0"/>
              <a:t> 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A2CD80-92B1-0EC4-B077-35EF62B81129}"/>
              </a:ext>
            </a:extLst>
          </p:cNvPr>
          <p:cNvSpPr txBox="1"/>
          <p:nvPr/>
        </p:nvSpPr>
        <p:spPr>
          <a:xfrm>
            <a:off x="786580" y="4839006"/>
            <a:ext cx="106188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AutoNum type="arabicPeriod"/>
              <a:defRPr sz="3600" b="0" i="1">
                <a:solidFill>
                  <a:srgbClr val="242021"/>
                </a:solidFill>
                <a:effectLst/>
                <a:latin typeface="FuturaStd-BookOblique"/>
              </a:defRPr>
            </a:lvl1pPr>
          </a:lstStyle>
          <a:p>
            <a:pPr marL="0" indent="0">
              <a:buNone/>
            </a:pPr>
            <a:r>
              <a:rPr lang="en-US" sz="3200" dirty="0"/>
              <a:t>2. She's </a:t>
            </a:r>
            <a:r>
              <a:rPr lang="en-US" sz="3200" b="1" dirty="0"/>
              <a:t>really</a:t>
            </a:r>
            <a:r>
              <a:rPr lang="en-US" sz="3200" dirty="0"/>
              <a:t> happy because she got 90% on her English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61D046-F8D3-497D-7719-090230D3F682}"/>
              </a:ext>
            </a:extLst>
          </p:cNvPr>
          <p:cNvSpPr txBox="1"/>
          <p:nvPr/>
        </p:nvSpPr>
        <p:spPr>
          <a:xfrm>
            <a:off x="884903" y="1390518"/>
            <a:ext cx="5840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</a:rPr>
              <a:t>Listen and complete the </a:t>
            </a:r>
            <a:r>
              <a:rPr lang="en-US" sz="3600" i="1" dirty="0" smtClean="0">
                <a:solidFill>
                  <a:schemeClr val="accent1"/>
                </a:solidFill>
              </a:rPr>
              <a:t>rule.</a:t>
            </a:r>
            <a:endParaRPr lang="en-US" sz="3600" i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957E52-15E2-3E7B-A21D-80CB62C8CC22}"/>
              </a:ext>
            </a:extLst>
          </p:cNvPr>
          <p:cNvSpPr txBox="1"/>
          <p:nvPr/>
        </p:nvSpPr>
        <p:spPr>
          <a:xfrm>
            <a:off x="944336" y="3047191"/>
            <a:ext cx="5840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Click on the sentence to </a:t>
            </a:r>
            <a:r>
              <a:rPr lang="en-US" sz="3600" i="1" dirty="0" smtClean="0">
                <a:solidFill>
                  <a:srgbClr val="FF0000"/>
                </a:solidFill>
              </a:rPr>
              <a:t>listen.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B7283C-1D04-E437-C4DB-AEC994B95204}"/>
              </a:ext>
            </a:extLst>
          </p:cNvPr>
          <p:cNvSpPr txBox="1"/>
          <p:nvPr/>
        </p:nvSpPr>
        <p:spPr>
          <a:xfrm>
            <a:off x="4129547" y="2022408"/>
            <a:ext cx="953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so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1C7A22-97F2-7992-34CC-E2AE96EB6863}"/>
              </a:ext>
            </a:extLst>
          </p:cNvPr>
          <p:cNvSpPr txBox="1"/>
          <p:nvPr/>
        </p:nvSpPr>
        <p:spPr>
          <a:xfrm>
            <a:off x="6348054" y="2004163"/>
            <a:ext cx="1613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really</a:t>
            </a:r>
          </a:p>
        </p:txBody>
      </p:sp>
    </p:spTree>
    <p:extLst>
      <p:ext uri="{BB962C8B-B14F-4D97-AF65-F5344CB8AC3E}">
        <p14:creationId xmlns:p14="http://schemas.microsoft.com/office/powerpoint/2010/main" val="12987130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2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3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133344-791E-1627-05E5-998F7D0E1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82" y="979223"/>
            <a:ext cx="9396897" cy="2186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9F9187-78F6-84D1-81D0-186917CDF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82" y="3747749"/>
            <a:ext cx="7054322" cy="13199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BEBC01-4590-E73A-31C0-E2427E387DC9}"/>
              </a:ext>
            </a:extLst>
          </p:cNvPr>
          <p:cNvSpPr/>
          <p:nvPr/>
        </p:nvSpPr>
        <p:spPr>
          <a:xfrm>
            <a:off x="2944523" y="2985833"/>
            <a:ext cx="4608214" cy="623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Listen again and repeat</a:t>
            </a:r>
          </a:p>
        </p:txBody>
      </p:sp>
      <p:pic>
        <p:nvPicPr>
          <p:cNvPr id="2" name="CD1-TRACK 67">
            <a:hlinkClick r:id="" action="ppaction://media"/>
            <a:extLst>
              <a:ext uri="{FF2B5EF4-FFF2-40B4-BE49-F238E27FC236}">
                <a16:creationId xmlns:a16="http://schemas.microsoft.com/office/drawing/2014/main" id="{E622328F-7531-BAF9-9500-00FFEC119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17280" y="3504067"/>
            <a:ext cx="487363" cy="48736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F56954-C9F8-4818-8D21-0C1B1C06F1C7}"/>
              </a:ext>
            </a:extLst>
          </p:cNvPr>
          <p:cNvCxnSpPr>
            <a:cxnSpLocks/>
          </p:cNvCxnSpPr>
          <p:nvPr/>
        </p:nvCxnSpPr>
        <p:spPr>
          <a:xfrm>
            <a:off x="1071716" y="2743198"/>
            <a:ext cx="85455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838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64511E-897F-B972-99DA-CD484A551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540"/>
            <a:ext cx="12192000" cy="1079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25217E-5B26-74D1-0454-A3E691E64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6" y="1324072"/>
            <a:ext cx="8189328" cy="5073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3E1F4F-FFF2-C1E7-437A-756D79E90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643" y="1514078"/>
            <a:ext cx="3727881" cy="469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971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966A25-1BF1-81ED-834C-F7A46AB59352}"/>
              </a:ext>
            </a:extLst>
          </p:cNvPr>
          <p:cNvSpPr txBox="1"/>
          <p:nvPr/>
        </p:nvSpPr>
        <p:spPr>
          <a:xfrm>
            <a:off x="153628" y="582067"/>
            <a:ext cx="12038372" cy="4401205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ane. You look 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pleased because I got </a:t>
            </a:r>
            <a:r>
              <a:rPr lang="en-US" sz="2800" b="0" i="0" dirty="0" smtClean="0">
                <a:solidFill>
                  <a:srgbClr val="1274AD"/>
                </a:solidFill>
                <a:effectLst/>
                <a:latin typeface="FuturaStd-Book"/>
              </a:rPr>
              <a:t>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on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b="0" i="0" dirty="0" smtClean="0">
                <a:solidFill>
                  <a:srgbClr val="1274AD"/>
                </a:solidFill>
                <a:effectLst/>
                <a:latin typeface="FuturaStd-Book"/>
              </a:rPr>
              <a:t>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great. How about your other tests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Hmm. I'm so 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because I failed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math 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Oh, that's too bad. That test was very difficult.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But I'm really surprised because I got an A on my 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awesome!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My 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was really surprised, too.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Well done!</a:t>
            </a:r>
            <a:r>
              <a:rPr lang="en-US" sz="28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FF8DA9-8352-42CD-3874-F6B706BF7213}"/>
              </a:ext>
            </a:extLst>
          </p:cNvPr>
          <p:cNvSpPr txBox="1"/>
          <p:nvPr/>
        </p:nvSpPr>
        <p:spPr>
          <a:xfrm>
            <a:off x="7430332" y="889977"/>
            <a:ext cx="1337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90%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9F4678-1162-835D-A792-C7EB30069FCA}"/>
              </a:ext>
            </a:extLst>
          </p:cNvPr>
          <p:cNvSpPr txBox="1"/>
          <p:nvPr/>
        </p:nvSpPr>
        <p:spPr>
          <a:xfrm>
            <a:off x="9574989" y="889977"/>
            <a:ext cx="235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biology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3607A-28E7-F967-6405-2AD41A3B79C3}"/>
              </a:ext>
            </a:extLst>
          </p:cNvPr>
          <p:cNvSpPr txBox="1"/>
          <p:nvPr/>
        </p:nvSpPr>
        <p:spPr>
          <a:xfrm>
            <a:off x="3439124" y="1762513"/>
            <a:ext cx="235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upset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55C0C3-F3DA-B97A-9D20-E1C9DC724E8F}"/>
              </a:ext>
            </a:extLst>
          </p:cNvPr>
          <p:cNvSpPr txBox="1"/>
          <p:nvPr/>
        </p:nvSpPr>
        <p:spPr>
          <a:xfrm>
            <a:off x="10353644" y="2644236"/>
            <a:ext cx="235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I.T.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2978101" y="3918270"/>
            <a:ext cx="235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mom </a:t>
            </a:r>
          </a:p>
        </p:txBody>
      </p:sp>
    </p:spTree>
    <p:extLst>
      <p:ext uri="{BB962C8B-B14F-4D97-AF65-F5344CB8AC3E}">
        <p14:creationId xmlns:p14="http://schemas.microsoft.com/office/powerpoint/2010/main" val="14103703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A2DEDA-ADA3-CAE5-526C-AB79037732AA}"/>
              </a:ext>
            </a:extLst>
          </p:cNvPr>
          <p:cNvSpPr txBox="1"/>
          <p:nvPr/>
        </p:nvSpPr>
        <p:spPr>
          <a:xfrm>
            <a:off x="452207" y="861989"/>
            <a:ext cx="11602943" cy="483209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ane. You look 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pleased because I got </a:t>
            </a:r>
            <a:r>
              <a:rPr lang="en-US" sz="2800" b="0" i="0" dirty="0" smtClean="0">
                <a:solidFill>
                  <a:srgbClr val="1274AD"/>
                </a:solidFill>
                <a:effectLst/>
                <a:latin typeface="FuturaStd-Book"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on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b="0" i="0" dirty="0" smtClean="0">
                <a:solidFill>
                  <a:srgbClr val="1274AD"/>
                </a:solidFill>
                <a:effectLst/>
                <a:latin typeface="FuturaStd-Book"/>
              </a:rPr>
              <a:t>_________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great. How about your other tests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Hmm. I'm so </a:t>
            </a:r>
            <a:r>
              <a:rPr lang="en-US" sz="2800" b="0" i="0" dirty="0" smtClean="0">
                <a:solidFill>
                  <a:srgbClr val="1274AD"/>
                </a:solidFill>
                <a:effectLst/>
                <a:latin typeface="FuturaStd-Book"/>
              </a:rPr>
              <a:t>__________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because I failed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math 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Oh, that's too bad. That test was very difficult.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But I'm really surprised because I got an A on my 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___________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awesome!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My 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was really surprised, too.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Well done!</a:t>
            </a:r>
            <a:r>
              <a:rPr lang="en-US" sz="28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7823286" y="1219893"/>
            <a:ext cx="105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dad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10168380" y="1213670"/>
            <a:ext cx="157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history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3834880" y="2495077"/>
            <a:ext cx="1934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annoyed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712230" y="3748488"/>
            <a:ext cx="1934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geography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911828-0A74-D0D5-C77B-E9A3B9427B45}"/>
              </a:ext>
            </a:extLst>
          </p:cNvPr>
          <p:cNvSpPr txBox="1"/>
          <p:nvPr/>
        </p:nvSpPr>
        <p:spPr>
          <a:xfrm>
            <a:off x="3243939" y="4656667"/>
            <a:ext cx="1057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dad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787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966A25-1BF1-81ED-834C-F7A46AB59352}"/>
              </a:ext>
            </a:extLst>
          </p:cNvPr>
          <p:cNvSpPr txBox="1"/>
          <p:nvPr/>
        </p:nvSpPr>
        <p:spPr>
          <a:xfrm>
            <a:off x="291280" y="1538748"/>
            <a:ext cx="11900720" cy="483209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ane. You look 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pleased because I got </a:t>
            </a:r>
            <a:r>
              <a:rPr lang="en-US" sz="2800" dirty="0">
                <a:solidFill>
                  <a:srgbClr val="1274AD"/>
                </a:solidFill>
                <a:latin typeface="FuturaStd-Book"/>
              </a:rPr>
              <a:t>______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on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dirty="0">
                <a:solidFill>
                  <a:srgbClr val="1274AD"/>
                </a:solidFill>
                <a:latin typeface="FuturaStd-Book"/>
              </a:rPr>
              <a:t>_________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great. How about your other tests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Hmm. I'm so </a:t>
            </a:r>
            <a:r>
              <a:rPr lang="en-US" sz="2800" dirty="0">
                <a:solidFill>
                  <a:srgbClr val="1274AD"/>
                </a:solidFill>
                <a:latin typeface="FuturaStd-Book"/>
              </a:rPr>
              <a:t>__________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because I failed my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math test.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Oh, that's too bad. That test was very difficult.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But I'm really surprised because I got an A on my </a:t>
            </a:r>
            <a:r>
              <a:rPr lang="en-US" sz="2800" dirty="0">
                <a:solidFill>
                  <a:srgbClr val="1274AD"/>
                </a:solidFill>
                <a:latin typeface="FuturaStd-Book"/>
              </a:rPr>
              <a:t>_________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test!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That's awesome!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ane: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My </a:t>
            </a:r>
            <a:r>
              <a:rPr lang="en-US" sz="2800" dirty="0">
                <a:solidFill>
                  <a:srgbClr val="1274AD"/>
                </a:solidFill>
                <a:latin typeface="FuturaStd-Book"/>
              </a:rPr>
              <a:t>___________</a:t>
            </a:r>
            <a:r>
              <a:rPr lang="en-US" sz="2800" b="0" i="0" dirty="0">
                <a:solidFill>
                  <a:srgbClr val="1274AD"/>
                </a:solidFill>
                <a:effectLst/>
                <a:latin typeface="FuturaStd-Book"/>
              </a:rPr>
              <a:t>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was really surprised, too.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Bob: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Well done!</a:t>
            </a:r>
            <a:r>
              <a:rPr lang="en-US" sz="28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51FB10-6612-BC47-13F4-550582D74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954" y="707923"/>
            <a:ext cx="8198799" cy="461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155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551835" y="1506108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FBF42B-AD44-032D-E143-949002B8B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149" y="3204455"/>
            <a:ext cx="4492489" cy="373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82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81588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upset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dirty="0">
                <a:solidFill>
                  <a:srgbClr val="FF0000"/>
                </a:solidFill>
                <a:latin typeface="FuturaStd-Book"/>
              </a:rPr>
              <a:t>disappointed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failed English test.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55643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30" y="1572340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1382430" y="5596513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2430" y="2660987"/>
            <a:ext cx="3949636" cy="8056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90F0A5-3004-4657-824F-9538BF36A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59" y="3985234"/>
            <a:ext cx="4053756" cy="8268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142" y="40013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739876" y="1700980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91FD0D-4752-F668-27C4-6344D6C2C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234" y="3429000"/>
            <a:ext cx="412519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620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384995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dirty="0">
                <a:solidFill>
                  <a:srgbClr val="FF0000"/>
                </a:solidFill>
                <a:latin typeface="FuturaStd-Book"/>
              </a:rPr>
              <a:t>surprised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passed biology test.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17269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739876" y="1700980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E463E-3245-3325-D935-EBCCBE7AB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494" y="3242186"/>
            <a:ext cx="4142338" cy="34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55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81588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pleased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got an A on math homework.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07501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739876" y="1700980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718AA-F1DC-B85F-3398-8CD12FE8D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217" y="3429000"/>
            <a:ext cx="4342819" cy="334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643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81588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happy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dirty="0">
                <a:solidFill>
                  <a:srgbClr val="FF0000"/>
                </a:solidFill>
                <a:latin typeface="FuturaStd-Book"/>
              </a:rPr>
              <a:t>delighted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got 90% biology test.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48692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739876" y="1700980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28B3E-3430-DE07-D9D1-97BCF14CA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370" y="3342615"/>
            <a:ext cx="4530697" cy="351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206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815882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unhappy.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upset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dirty="0">
                <a:solidFill>
                  <a:srgbClr val="FF0000"/>
                </a:solidFill>
                <a:latin typeface="FuturaStd-Book"/>
              </a:rPr>
              <a:t>got a D on English exam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02258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6508-1A5E-FA42-0713-E96283B84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8" y="471915"/>
            <a:ext cx="7325228" cy="1229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B2A154-DD02-29A7-C2F7-887CFD54927E}"/>
              </a:ext>
            </a:extLst>
          </p:cNvPr>
          <p:cNvSpPr txBox="1"/>
          <p:nvPr/>
        </p:nvSpPr>
        <p:spPr>
          <a:xfrm>
            <a:off x="739876" y="1700980"/>
            <a:ext cx="11088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a. You're at school and want to know why your friend feels good or bad. In pairs: Take turns acting out the situations in the pictures while your partner guesses how you feel and why.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7E0F29-7C2B-3D8A-59C3-8CE5C0B42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719" y="3255275"/>
            <a:ext cx="4524569" cy="36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555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9417C-7B27-D33A-AEC4-2A419F93EC9C}"/>
              </a:ext>
            </a:extLst>
          </p:cNvPr>
          <p:cNvSpPr txBox="1"/>
          <p:nvPr/>
        </p:nvSpPr>
        <p:spPr>
          <a:xfrm>
            <a:off x="145640" y="2079522"/>
            <a:ext cx="11900720" cy="1384995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Heavy"/>
              </a:rPr>
              <a:t>You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Hi </a:t>
            </a:r>
            <a:r>
              <a:rPr lang="en-US" sz="2800" dirty="0">
                <a:solidFill>
                  <a:srgbClr val="242021"/>
                </a:solidFill>
                <a:latin typeface="ArialMT"/>
              </a:rPr>
              <a:t>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 You look 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upset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1" dirty="0">
                <a:solidFill>
                  <a:srgbClr val="242021"/>
                </a:solidFill>
                <a:latin typeface="Arial-BoldMT"/>
              </a:rPr>
              <a:t>Your friend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: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Yeah. I'm really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annoyed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 because I </a:t>
            </a:r>
            <a:r>
              <a:rPr lang="en-US" sz="2800" dirty="0">
                <a:solidFill>
                  <a:srgbClr val="FF0000"/>
                </a:solidFill>
                <a:latin typeface="FuturaStd-Book"/>
              </a:rPr>
              <a:t>lost math book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.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17467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•	To practice sentence </a:t>
            </a:r>
            <a:r>
              <a:rPr lang="en-US" sz="3600" dirty="0" smtClean="0">
                <a:solidFill>
                  <a:srgbClr val="0070C0"/>
                </a:solidFill>
              </a:rPr>
              <a:t>stress.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•	To talk about how you feel about </a:t>
            </a:r>
            <a:r>
              <a:rPr lang="en-US" sz="3600" dirty="0" smtClean="0">
                <a:solidFill>
                  <a:srgbClr val="0070C0"/>
                </a:solidFill>
              </a:rPr>
              <a:t>school.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45431E-DB52-E8E9-3E33-B30D4A92BCE9}"/>
              </a:ext>
            </a:extLst>
          </p:cNvPr>
          <p:cNvSpPr txBox="1"/>
          <p:nvPr/>
        </p:nvSpPr>
        <p:spPr>
          <a:xfrm>
            <a:off x="1221658" y="1126244"/>
            <a:ext cx="91022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b. Now, </a:t>
            </a:r>
            <a:r>
              <a:rPr lang="en-US" sz="3200" b="1" i="0" dirty="0"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oin another pair and play again using your own ideas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45987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419053"/>
            <a:ext cx="1036433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about how your friends feel about school, using the words and information you asked in speaking task a. (about 50-70 words) 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Pronunciation: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Practice sentence stress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talk and write about how you and your friend feel about school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1861363"/>
            <a:ext cx="11706549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sentence </a:t>
            </a:r>
            <a:r>
              <a:rPr lang="en-US" sz="3600" i="1" dirty="0" smtClean="0">
                <a:solidFill>
                  <a:srgbClr val="0070C0"/>
                </a:solidFill>
              </a:rPr>
              <a:t>stress.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talking about how you feel about </a:t>
            </a:r>
            <a:r>
              <a:rPr lang="en-US" sz="3600" i="1" dirty="0" smtClean="0">
                <a:solidFill>
                  <a:srgbClr val="0070C0"/>
                </a:solidFill>
              </a:rPr>
              <a:t>school.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50 SB).</a:t>
            </a: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70C0"/>
                </a:solidFill>
              </a:rPr>
              <a:t>Play </a:t>
            </a:r>
            <a:r>
              <a:rPr lang="en-US" sz="3600" i="1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10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</a:t>
            </a:r>
            <a:r>
              <a:rPr lang="en-US" sz="3600" i="1" dirty="0">
                <a:solidFill>
                  <a:srgbClr val="0070C0"/>
                </a:solidFill>
              </a:rPr>
              <a:t> App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h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ve	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ke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y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pl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y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f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ver			B. mark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vent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tting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fety			B. sk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ting		C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lley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ble</a:t>
            </a: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1112" y="143953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300268" y="332832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6534303" y="529630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h</a:t>
            </a:r>
            <a:r>
              <a:rPr lang="en-US" sz="3200" dirty="0" err="1">
                <a:solidFill>
                  <a:srgbClr val="FF0000"/>
                </a:solidFill>
              </a:rPr>
              <a:t>æ</a:t>
            </a:r>
            <a:r>
              <a:rPr lang="en-US" sz="3200" dirty="0" err="1" smtClean="0">
                <a:solidFill>
                  <a:srgbClr val="FF0000"/>
                </a:solidFill>
              </a:rPr>
              <a:t>v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51137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te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k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557121" y="1798714"/>
            <a:ext cx="248848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ste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ple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fi:vər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mɑ:rkɪt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/ɪˈvent/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setɪŋ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/ˈseɪfti/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5" y="570915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skeɪtɪŋ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æli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40317" y="5653031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l-GR" sz="3200" dirty="0" smtClean="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teɪbəl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061910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10835" y="968744"/>
            <a:ext cx="123028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experience</a:t>
            </a:r>
            <a:r>
              <a:rPr lang="en-US" sz="3200" dirty="0">
                <a:latin typeface="+mj-lt"/>
              </a:rPr>
              <a:t>	</a:t>
            </a:r>
            <a:r>
              <a:rPr lang="en-US" sz="3200" dirty="0" smtClean="0">
                <a:latin typeface="+mj-lt"/>
              </a:rPr>
              <a:t>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competition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err="1" smtClean="0">
                <a:latin typeface="+mj-lt"/>
              </a:rPr>
              <a:t>transportationD.presentation</a:t>
            </a:r>
            <a:endParaRPr lang="en-US" sz="3200" dirty="0" smtClean="0">
              <a:latin typeface="+mj-lt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bowling		B. market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project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report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barbecue		 B. skateboarding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smtClean="0">
                <a:latin typeface="+mj-lt"/>
              </a:rPr>
              <a:t>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lemonade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tablespoon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23129" y="202460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09031" y="1307575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013225" y="326100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493575" y="520959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4667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spɪriəns/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/ˌkɑmpəˈtɪʃn/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29943" y="1620365"/>
            <a:ext cx="3069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/ˌtrænspərˈteɪʃn/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325908" y="1595491"/>
            <a:ext cx="2866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ˌ</a:t>
            </a:r>
            <a:r>
              <a:rPr lang="en-US" sz="3200" dirty="0" err="1" smtClean="0">
                <a:solidFill>
                  <a:srgbClr val="FF0000"/>
                </a:solidFill>
              </a:rPr>
              <a:t>prezən</a:t>
            </a:r>
            <a:r>
              <a:rPr lang="en-US" sz="3200" dirty="0" err="1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teɪʃn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1525" y="5522079"/>
            <a:ext cx="275984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bɑ:rbɪkju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:/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57249" y="5537893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lemə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ˈneɪd/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03847" y="3552292"/>
            <a:ext cx="249395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/rɪˈ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pɔ:rt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9216" y="3628408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/ˈboʊlɪŋ/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53946" y="363358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/ˈmɑːr.kɪt/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106679" y="5523095"/>
            <a:ext cx="2702766" cy="83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teɪblspuːn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29942" y="3607359"/>
            <a:ext cx="2528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prɑ:dʒekt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901987" y="5499741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>
                <a:solidFill>
                  <a:srgbClr val="FF0000"/>
                </a:solidFill>
              </a:rPr>
              <a:t>skeɪtbɔrdɪŋ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23917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5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90106" y="610511"/>
            <a:ext cx="7513403" cy="175432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Memory game: Ten seconds to remember the words with the same color before they </a:t>
            </a:r>
            <a:r>
              <a:rPr lang="en-US" sz="3600" b="1" i="1" dirty="0" smtClean="0">
                <a:solidFill>
                  <a:srgbClr val="0070C0"/>
                </a:solidFill>
              </a:rPr>
              <a:t>disappear.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5A112-17A6-19F7-5BD8-C208BDAC8B5B}"/>
              </a:ext>
            </a:extLst>
          </p:cNvPr>
          <p:cNvSpPr txBox="1"/>
          <p:nvPr/>
        </p:nvSpPr>
        <p:spPr>
          <a:xfrm>
            <a:off x="2290319" y="2429485"/>
            <a:ext cx="320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disappointed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92822F-9FF4-32FD-C401-26B9430BEE6F}"/>
              </a:ext>
            </a:extLst>
          </p:cNvPr>
          <p:cNvSpPr txBox="1"/>
          <p:nvPr/>
        </p:nvSpPr>
        <p:spPr>
          <a:xfrm>
            <a:off x="6617631" y="3940682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passed biology test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61F2D6-4C21-9A80-B438-498A9FBD7E2A}"/>
              </a:ext>
            </a:extLst>
          </p:cNvPr>
          <p:cNvSpPr txBox="1"/>
          <p:nvPr/>
        </p:nvSpPr>
        <p:spPr>
          <a:xfrm>
            <a:off x="810862" y="452150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surprised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A0DCEA-BF8A-DA76-8CFF-1E2729E60B80}"/>
              </a:ext>
            </a:extLst>
          </p:cNvPr>
          <p:cNvSpPr txBox="1"/>
          <p:nvPr/>
        </p:nvSpPr>
        <p:spPr>
          <a:xfrm>
            <a:off x="1046837" y="5468103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failed English test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A748CD-9FB7-F0C3-E014-F7768A73291A}"/>
              </a:ext>
            </a:extLst>
          </p:cNvPr>
          <p:cNvSpPr txBox="1"/>
          <p:nvPr/>
        </p:nvSpPr>
        <p:spPr>
          <a:xfrm>
            <a:off x="3439135" y="4058348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annoyed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204E9-F2B4-1058-1673-79915A71B105}"/>
              </a:ext>
            </a:extLst>
          </p:cNvPr>
          <p:cNvSpPr txBox="1"/>
          <p:nvPr/>
        </p:nvSpPr>
        <p:spPr>
          <a:xfrm>
            <a:off x="6096000" y="511416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bought me a bike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D602C4-4F0B-7C6A-EE85-B0BA4D226993}"/>
              </a:ext>
            </a:extLst>
          </p:cNvPr>
          <p:cNvSpPr txBox="1"/>
          <p:nvPr/>
        </p:nvSpPr>
        <p:spPr>
          <a:xfrm>
            <a:off x="1046837" y="336406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delighted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83528F-29D6-D9C1-F978-3DD1D9324126}"/>
              </a:ext>
            </a:extLst>
          </p:cNvPr>
          <p:cNvSpPr txBox="1"/>
          <p:nvPr/>
        </p:nvSpPr>
        <p:spPr>
          <a:xfrm>
            <a:off x="6096000" y="2783428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lost English book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7" grpId="0"/>
      <p:bldP spid="17" grpId="1"/>
      <p:bldP spid="18" grpId="0"/>
      <p:bldP spid="18" grpId="1"/>
      <p:bldP spid="20" grpId="0"/>
      <p:bldP spid="20" grpId="1"/>
      <p:bldP spid="22" grpId="0"/>
      <p:bldP spid="22" grpId="1"/>
      <p:bldP spid="23" grpId="0"/>
      <p:bldP spid="23" grpId="1"/>
      <p:bldP spid="25" grpId="0"/>
      <p:bldP spid="25" grpId="1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5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3426" y="934127"/>
            <a:ext cx="7250755" cy="70788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</a:rPr>
              <a:t>Make </a:t>
            </a:r>
            <a:r>
              <a:rPr lang="en-US" sz="4000" b="1" i="1" dirty="0" smtClean="0">
                <a:solidFill>
                  <a:srgbClr val="0070C0"/>
                </a:solidFill>
              </a:rPr>
              <a:t>sentences, using </a:t>
            </a:r>
            <a:r>
              <a:rPr lang="en-US" sz="4000" b="1" i="1" dirty="0">
                <a:solidFill>
                  <a:srgbClr val="0070C0"/>
                </a:solidFill>
              </a:rPr>
              <a:t>“because”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5A112-17A6-19F7-5BD8-C208BDAC8B5B}"/>
              </a:ext>
            </a:extLst>
          </p:cNvPr>
          <p:cNvSpPr txBox="1"/>
          <p:nvPr/>
        </p:nvSpPr>
        <p:spPr>
          <a:xfrm>
            <a:off x="2290319" y="2429485"/>
            <a:ext cx="3203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disappointed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92822F-9FF4-32FD-C401-26B9430BEE6F}"/>
              </a:ext>
            </a:extLst>
          </p:cNvPr>
          <p:cNvSpPr txBox="1"/>
          <p:nvPr/>
        </p:nvSpPr>
        <p:spPr>
          <a:xfrm>
            <a:off x="6617631" y="3940682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passed biology test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61F2D6-4C21-9A80-B438-498A9FBD7E2A}"/>
              </a:ext>
            </a:extLst>
          </p:cNvPr>
          <p:cNvSpPr txBox="1"/>
          <p:nvPr/>
        </p:nvSpPr>
        <p:spPr>
          <a:xfrm>
            <a:off x="810862" y="452150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surprised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A0DCEA-BF8A-DA76-8CFF-1E2729E60B80}"/>
              </a:ext>
            </a:extLst>
          </p:cNvPr>
          <p:cNvSpPr txBox="1"/>
          <p:nvPr/>
        </p:nvSpPr>
        <p:spPr>
          <a:xfrm>
            <a:off x="1046837" y="5468103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failed English test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A748CD-9FB7-F0C3-E014-F7768A73291A}"/>
              </a:ext>
            </a:extLst>
          </p:cNvPr>
          <p:cNvSpPr txBox="1"/>
          <p:nvPr/>
        </p:nvSpPr>
        <p:spPr>
          <a:xfrm>
            <a:off x="3439135" y="4058348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annoyed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204E9-F2B4-1058-1673-79915A71B105}"/>
              </a:ext>
            </a:extLst>
          </p:cNvPr>
          <p:cNvSpPr txBox="1"/>
          <p:nvPr/>
        </p:nvSpPr>
        <p:spPr>
          <a:xfrm>
            <a:off x="6096000" y="511416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bought me a bike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D602C4-4F0B-7C6A-EE85-B0BA4D226993}"/>
              </a:ext>
            </a:extLst>
          </p:cNvPr>
          <p:cNvSpPr txBox="1"/>
          <p:nvPr/>
        </p:nvSpPr>
        <p:spPr>
          <a:xfrm>
            <a:off x="1046837" y="3364060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delighted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83528F-29D6-D9C1-F978-3DD1D9324126}"/>
              </a:ext>
            </a:extLst>
          </p:cNvPr>
          <p:cNvSpPr txBox="1"/>
          <p:nvPr/>
        </p:nvSpPr>
        <p:spPr>
          <a:xfrm>
            <a:off x="6096000" y="2783428"/>
            <a:ext cx="413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lost English book</a:t>
            </a:r>
          </a:p>
        </p:txBody>
      </p:sp>
    </p:spTree>
    <p:extLst>
      <p:ext uri="{BB962C8B-B14F-4D97-AF65-F5344CB8AC3E}">
        <p14:creationId xmlns:p14="http://schemas.microsoft.com/office/powerpoint/2010/main" val="38692782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5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3426" y="934127"/>
            <a:ext cx="7250755" cy="70788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</a:rPr>
              <a:t>Make </a:t>
            </a:r>
            <a:r>
              <a:rPr lang="en-US" sz="4000" b="1" i="1" dirty="0" smtClean="0">
                <a:solidFill>
                  <a:srgbClr val="0070C0"/>
                </a:solidFill>
              </a:rPr>
              <a:t>sentences, using “because</a:t>
            </a:r>
            <a:r>
              <a:rPr lang="en-US" sz="4000" b="1" i="1" dirty="0">
                <a:solidFill>
                  <a:srgbClr val="0070C0"/>
                </a:solidFill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5A112-17A6-19F7-5BD8-C208BDAC8B5B}"/>
              </a:ext>
            </a:extLst>
          </p:cNvPr>
          <p:cNvSpPr txBox="1"/>
          <p:nvPr/>
        </p:nvSpPr>
        <p:spPr>
          <a:xfrm>
            <a:off x="371068" y="2238555"/>
            <a:ext cx="10515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I was disappointed because I failed English test.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61F2D6-4C21-9A80-B438-498A9FBD7E2A}"/>
              </a:ext>
            </a:extLst>
          </p:cNvPr>
          <p:cNvSpPr txBox="1"/>
          <p:nvPr/>
        </p:nvSpPr>
        <p:spPr>
          <a:xfrm>
            <a:off x="371068" y="5237476"/>
            <a:ext cx="11287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I was surprised because my mother bought me a bike.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A748CD-9FB7-F0C3-E014-F7768A73291A}"/>
              </a:ext>
            </a:extLst>
          </p:cNvPr>
          <p:cNvSpPr txBox="1"/>
          <p:nvPr/>
        </p:nvSpPr>
        <p:spPr>
          <a:xfrm>
            <a:off x="371068" y="3222975"/>
            <a:ext cx="1089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 was annoyed because I lost English book.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D602C4-4F0B-7C6A-EE85-B0BA4D226993}"/>
              </a:ext>
            </a:extLst>
          </p:cNvPr>
          <p:cNvSpPr txBox="1"/>
          <p:nvPr/>
        </p:nvSpPr>
        <p:spPr>
          <a:xfrm>
            <a:off x="371068" y="4152656"/>
            <a:ext cx="10611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I was delighted because I passed biology test.</a:t>
            </a:r>
          </a:p>
        </p:txBody>
      </p:sp>
    </p:spTree>
    <p:extLst>
      <p:ext uri="{BB962C8B-B14F-4D97-AF65-F5344CB8AC3E}">
        <p14:creationId xmlns:p14="http://schemas.microsoft.com/office/powerpoint/2010/main" val="26934059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2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792</Words>
  <Application>Microsoft Office PowerPoint</Application>
  <PresentationFormat>Widescreen</PresentationFormat>
  <Paragraphs>131</Paragraphs>
  <Slides>36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Arial-BoldMT</vt:lpstr>
      <vt:lpstr>ArialMT</vt:lpstr>
      <vt:lpstr>Calibri</vt:lpstr>
      <vt:lpstr>FuturaStd-Book</vt:lpstr>
      <vt:lpstr>FuturaStd-BookOblique</vt:lpstr>
      <vt:lpstr>FuturaStd-Heavy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251</cp:revision>
  <dcterms:created xsi:type="dcterms:W3CDTF">2020-12-08T03:17:05Z</dcterms:created>
  <dcterms:modified xsi:type="dcterms:W3CDTF">2022-07-13T04:51:06Z</dcterms:modified>
</cp:coreProperties>
</file>