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00" r:id="rId2"/>
    <p:sldId id="304" r:id="rId3"/>
    <p:sldId id="302" r:id="rId4"/>
    <p:sldId id="292" r:id="rId5"/>
    <p:sldId id="391" r:id="rId6"/>
    <p:sldId id="392" r:id="rId7"/>
    <p:sldId id="346" r:id="rId8"/>
    <p:sldId id="301" r:id="rId9"/>
    <p:sldId id="306" r:id="rId10"/>
    <p:sldId id="380" r:id="rId11"/>
    <p:sldId id="348" r:id="rId12"/>
    <p:sldId id="357" r:id="rId13"/>
    <p:sldId id="381" r:id="rId14"/>
    <p:sldId id="369" r:id="rId15"/>
    <p:sldId id="382" r:id="rId16"/>
    <p:sldId id="383" r:id="rId17"/>
    <p:sldId id="384" r:id="rId18"/>
    <p:sldId id="385" r:id="rId19"/>
    <p:sldId id="388" r:id="rId20"/>
    <p:sldId id="389" r:id="rId21"/>
    <p:sldId id="377" r:id="rId22"/>
    <p:sldId id="390" r:id="rId23"/>
    <p:sldId id="315" r:id="rId24"/>
    <p:sldId id="332" r:id="rId25"/>
    <p:sldId id="387" r:id="rId26"/>
    <p:sldId id="331" r:id="rId27"/>
    <p:sldId id="328" r:id="rId28"/>
    <p:sldId id="329" r:id="rId29"/>
    <p:sldId id="33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hạm Thị Hoài - Viện Ngôn ngữ" initials="PTH-VNn" lastIdx="1" clrIdx="0">
    <p:extLst>
      <p:ext uri="{19B8F6BF-5375-455C-9EA6-DF929625EA0E}">
        <p15:presenceInfo xmlns:p15="http://schemas.microsoft.com/office/powerpoint/2012/main" userId="Phạm Thị Hoài - Viện Ngôn ngữ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25"/>
    <p:restoredTop sz="94657"/>
  </p:normalViewPr>
  <p:slideViewPr>
    <p:cSldViewPr snapToGrid="0">
      <p:cViewPr varScale="1">
        <p:scale>
          <a:sx n="82" d="100"/>
          <a:sy n="82" d="100"/>
        </p:scale>
        <p:origin x="365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4FE50-D189-4693-915D-AE9503F4174D}" type="datetimeFigureOut">
              <a:rPr lang="en-US" smtClean="0"/>
              <a:t>7/15/2022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EA44A-927D-4D59-858E-589BCB488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6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116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51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7F6AF1-48D1-A442-8D9A-9DCAA189DECF}"/>
              </a:ext>
            </a:extLst>
          </p:cNvPr>
          <p:cNvSpPr txBox="1"/>
          <p:nvPr userDrawn="1"/>
        </p:nvSpPr>
        <p:spPr>
          <a:xfrm>
            <a:off x="10949647" y="-17814"/>
            <a:ext cx="1347536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Lesson 1.3</a:t>
            </a:r>
          </a:p>
        </p:txBody>
      </p:sp>
    </p:spTree>
    <p:extLst>
      <p:ext uri="{BB962C8B-B14F-4D97-AF65-F5344CB8AC3E}">
        <p14:creationId xmlns:p14="http://schemas.microsoft.com/office/powerpoint/2010/main" val="814803827"/>
      </p:ext>
    </p:extLst>
  </p:cSld>
  <p:clrMapOvr>
    <a:masterClrMapping/>
  </p:clrMapOvr>
  <p:transition spd="med">
    <p:split orient="vert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7F6AF1-48D1-A442-8D9A-9DCAA189DECF}"/>
              </a:ext>
            </a:extLst>
          </p:cNvPr>
          <p:cNvSpPr txBox="1"/>
          <p:nvPr userDrawn="1"/>
        </p:nvSpPr>
        <p:spPr>
          <a:xfrm>
            <a:off x="10949647" y="-17814"/>
            <a:ext cx="1347536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Lesson 1.3</a:t>
            </a:r>
          </a:p>
        </p:txBody>
      </p:sp>
    </p:spTree>
    <p:extLst>
      <p:ext uri="{BB962C8B-B14F-4D97-AF65-F5344CB8AC3E}">
        <p14:creationId xmlns:p14="http://schemas.microsoft.com/office/powerpoint/2010/main" val="3201578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BAAA43A-D53D-2C48-B445-0A4FE623C41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638"/>
            <a:ext cx="12213771" cy="6850051"/>
          </a:xfrm>
          <a:prstGeom prst="rect">
            <a:avLst/>
          </a:prstGeom>
        </p:spPr>
      </p:pic>
      <p:pic>
        <p:nvPicPr>
          <p:cNvPr id="8" name="Picture 7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3E7D6160-95E1-FF4E-81BA-F4D532658E1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1305" y="6337300"/>
            <a:ext cx="529389" cy="52938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5C9951C-EB45-8743-AB57-CEFD9316A24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371845" y="6598364"/>
            <a:ext cx="126915" cy="1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3382951-8E9D-244A-8473-731D885E271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0800000">
            <a:off x="5693239" y="6598364"/>
            <a:ext cx="126915" cy="1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9">
            <a:extLst>
              <a:ext uri="{FF2B5EF4-FFF2-40B4-BE49-F238E27FC236}">
                <a16:creationId xmlns:a16="http://schemas.microsoft.com/office/drawing/2014/main" id="{FE798370-27E2-9F41-A466-FC64C7FFD70A}"/>
              </a:ext>
            </a:extLst>
          </p:cNvPr>
          <p:cNvSpPr txBox="1"/>
          <p:nvPr userDrawn="1"/>
        </p:nvSpPr>
        <p:spPr>
          <a:xfrm>
            <a:off x="153420" y="-41096"/>
            <a:ext cx="764953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Unit 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889D60-3103-E54C-9167-2287BEE5C81A}"/>
              </a:ext>
            </a:extLst>
          </p:cNvPr>
          <p:cNvSpPr txBox="1"/>
          <p:nvPr userDrawn="1"/>
        </p:nvSpPr>
        <p:spPr>
          <a:xfrm>
            <a:off x="24732" y="6510902"/>
            <a:ext cx="2594428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baseline="0" dirty="0" err="1">
                <a:solidFill>
                  <a:schemeClr val="bg1"/>
                </a:solidFill>
              </a:rPr>
              <a:t>Tiếng</a:t>
            </a:r>
            <a:r>
              <a:rPr lang="en-US" sz="1400" baseline="0" dirty="0">
                <a:solidFill>
                  <a:schemeClr val="bg1"/>
                </a:solidFill>
              </a:rPr>
              <a:t> Anh 7 </a:t>
            </a:r>
            <a:r>
              <a:rPr lang="en-US" sz="1400" baseline="0" dirty="0" err="1">
                <a:solidFill>
                  <a:schemeClr val="bg1"/>
                </a:solidFill>
              </a:rPr>
              <a:t>i</a:t>
            </a:r>
            <a:r>
              <a:rPr lang="en-US" sz="1400" baseline="0" dirty="0">
                <a:solidFill>
                  <a:schemeClr val="bg1"/>
                </a:solidFill>
              </a:rPr>
              <a:t>-Learn Smart World 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F13BED-1CB7-0146-BB6D-00DC4EC16FC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226018" y="6396200"/>
            <a:ext cx="814608" cy="4152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F7F6AF1-48D1-A442-8D9A-9DCAA189DECF}"/>
              </a:ext>
            </a:extLst>
          </p:cNvPr>
          <p:cNvSpPr txBox="1"/>
          <p:nvPr userDrawn="1"/>
        </p:nvSpPr>
        <p:spPr>
          <a:xfrm>
            <a:off x="10949647" y="-17814"/>
            <a:ext cx="1347536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Lesson 1.3</a:t>
            </a:r>
          </a:p>
        </p:txBody>
      </p:sp>
    </p:spTree>
    <p:extLst>
      <p:ext uri="{BB962C8B-B14F-4D97-AF65-F5344CB8AC3E}">
        <p14:creationId xmlns:p14="http://schemas.microsoft.com/office/powerpoint/2010/main" val="305531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0.png"/><Relationship Id="rId5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uhome.com.vn/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10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03847" y="2645692"/>
            <a:ext cx="65967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</a:rPr>
              <a:t>Unit 7: Transportation</a:t>
            </a:r>
            <a:endParaRPr lang="en-US" sz="3200" b="1" dirty="0">
              <a:solidFill>
                <a:srgbClr val="0070C0"/>
              </a:solidFill>
            </a:endParaRPr>
          </a:p>
          <a:p>
            <a:pPr algn="ctr"/>
            <a:r>
              <a:rPr lang="en-US" sz="3200" b="1" dirty="0">
                <a:solidFill>
                  <a:srgbClr val="00B050"/>
                </a:solidFill>
              </a:rPr>
              <a:t>Lesson 1.3: Pronunciation &amp; Speaking</a:t>
            </a:r>
          </a:p>
          <a:p>
            <a:pPr algn="ctr"/>
            <a:r>
              <a:rPr lang="en-US" sz="3200" dirty="0">
                <a:solidFill>
                  <a:srgbClr val="FF0000"/>
                </a:solidFill>
              </a:rPr>
              <a:t>Page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54</a:t>
            </a:r>
          </a:p>
        </p:txBody>
      </p:sp>
    </p:spTree>
    <p:extLst>
      <p:ext uri="{BB962C8B-B14F-4D97-AF65-F5344CB8AC3E}">
        <p14:creationId xmlns:p14="http://schemas.microsoft.com/office/powerpoint/2010/main" val="408333204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F7F6AF1-48D1-A442-8D9A-9DCAA189DECF}"/>
              </a:ext>
            </a:extLst>
          </p:cNvPr>
          <p:cNvSpPr txBox="1"/>
          <p:nvPr/>
        </p:nvSpPr>
        <p:spPr>
          <a:xfrm>
            <a:off x="10949647" y="-17814"/>
            <a:ext cx="1347536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Lesson 1.3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16627" y="627013"/>
            <a:ext cx="3265715" cy="584775"/>
          </a:xfrm>
          <a:prstGeom prst="rect">
            <a:avLst/>
          </a:prstGeom>
          <a:solidFill>
            <a:srgbClr val="0070C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LESSON OUTLINE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189" y="1572957"/>
            <a:ext cx="1920785" cy="570039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/>
        </p:nvSpPr>
        <p:spPr>
          <a:xfrm>
            <a:off x="631288" y="5633255"/>
            <a:ext cx="2378633" cy="539496"/>
          </a:xfrm>
          <a:prstGeom prst="round2Diag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Consolidation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1082" y="2624114"/>
            <a:ext cx="3914181" cy="79840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C1B4F24-C482-4251-9D8A-BC8ED20654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686" y="4007138"/>
            <a:ext cx="4057836" cy="82770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7232" y="490818"/>
            <a:ext cx="4201181" cy="587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2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7" r="20451"/>
          <a:stretch/>
        </p:blipFill>
        <p:spPr>
          <a:xfrm>
            <a:off x="1" y="411086"/>
            <a:ext cx="5882639" cy="60548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95531" y="588368"/>
            <a:ext cx="598092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ea typeface="Times New Roman" panose="02020603050405020304" pitchFamily="18" charset="0"/>
              </a:rPr>
              <a:t>By the end of this lesson, students will be able to…</a:t>
            </a:r>
          </a:p>
          <a:p>
            <a:endParaRPr lang="en-US" sz="5000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r>
              <a:rPr lang="en-US" sz="3600" dirty="0">
                <a:solidFill>
                  <a:srgbClr val="0070C0"/>
                </a:solidFill>
              </a:rPr>
              <a:t>- Ask for confirmation</a:t>
            </a:r>
            <a:r>
              <a:rPr lang="en-US" sz="3600" b="1" i="1" dirty="0">
                <a:solidFill>
                  <a:srgbClr val="0070C0"/>
                </a:solidFill>
              </a:rPr>
              <a:t>.</a:t>
            </a:r>
          </a:p>
          <a:p>
            <a:r>
              <a:rPr lang="en-US" sz="3600" dirty="0">
                <a:solidFill>
                  <a:srgbClr val="0070C0"/>
                </a:solidFill>
              </a:rPr>
              <a:t>- Stress the first syllable for most two-syllable nouns.</a:t>
            </a:r>
          </a:p>
          <a:p>
            <a:endParaRPr lang="en-US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886121"/>
      </p:ext>
    </p:extLst>
  </p:cSld>
  <p:clrMapOvr>
    <a:masterClrMapping/>
  </p:clrMapOvr>
  <p:transition spd="med">
    <p:split orient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9" y="300213"/>
            <a:ext cx="9179809" cy="611924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A386DE9-345A-400C-B2BB-B32B155C2C38}"/>
              </a:ext>
            </a:extLst>
          </p:cNvPr>
          <p:cNvSpPr/>
          <p:nvPr/>
        </p:nvSpPr>
        <p:spPr>
          <a:xfrm>
            <a:off x="8124825" y="552140"/>
            <a:ext cx="4026834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WARM UP</a:t>
            </a:r>
          </a:p>
        </p:txBody>
      </p:sp>
    </p:spTree>
    <p:extLst>
      <p:ext uri="{BB962C8B-B14F-4D97-AF65-F5344CB8AC3E}">
        <p14:creationId xmlns:p14="http://schemas.microsoft.com/office/powerpoint/2010/main" val="1693012278"/>
      </p:ext>
    </p:extLst>
  </p:cSld>
  <p:clrMapOvr>
    <a:masterClrMapping/>
  </p:clrMapOvr>
  <p:transition spd="med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36883" y="1051247"/>
            <a:ext cx="1205511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200000"/>
              </a:lnSpc>
              <a:buAutoNum type="arabicPeriod"/>
            </a:pPr>
            <a:r>
              <a:rPr lang="en-US" sz="3200" smtClean="0">
                <a:latin typeface="+mj-lt"/>
              </a:rPr>
              <a:t>A</a:t>
            </a:r>
            <a:r>
              <a:rPr lang="en-US" sz="3200">
                <a:latin typeface="+mj-lt"/>
              </a:rPr>
              <a:t>. </a:t>
            </a:r>
            <a:r>
              <a:rPr lang="en-US" sz="3200" smtClean="0">
                <a:latin typeface="+mj-lt"/>
              </a:rPr>
              <a:t>traditional		B</a:t>
            </a:r>
            <a:r>
              <a:rPr lang="en-US" sz="3200">
                <a:latin typeface="+mj-lt"/>
              </a:rPr>
              <a:t>. </a:t>
            </a:r>
            <a:r>
              <a:rPr lang="en-US" sz="3200" smtClean="0">
                <a:latin typeface="+mj-lt"/>
              </a:rPr>
              <a:t>temporary	C</a:t>
            </a:r>
            <a:r>
              <a:rPr lang="en-US" sz="3200">
                <a:latin typeface="+mj-lt"/>
              </a:rPr>
              <a:t>. </a:t>
            </a:r>
            <a:r>
              <a:rPr lang="en-US" sz="3200" smtClean="0">
                <a:latin typeface="+mj-lt"/>
              </a:rPr>
              <a:t>reliable	</a:t>
            </a:r>
            <a:r>
              <a:rPr lang="en-US" sz="3200">
                <a:latin typeface="+mj-lt"/>
              </a:rPr>
              <a:t>	</a:t>
            </a:r>
            <a:r>
              <a:rPr lang="en-US" sz="3200" smtClean="0">
                <a:latin typeface="+mj-lt"/>
              </a:rPr>
              <a:t>D</a:t>
            </a:r>
            <a:r>
              <a:rPr lang="en-US" sz="3200">
                <a:latin typeface="+mj-lt"/>
              </a:rPr>
              <a:t>. </a:t>
            </a:r>
            <a:r>
              <a:rPr lang="en-US" sz="3200" smtClean="0">
                <a:latin typeface="+mj-lt"/>
              </a:rPr>
              <a:t>convenient</a:t>
            </a:r>
            <a:endParaRPr lang="en-US" sz="3200" u="sng" smtClean="0">
              <a:latin typeface="+mj-lt"/>
            </a:endParaRPr>
          </a:p>
          <a:p>
            <a:pPr>
              <a:lnSpc>
                <a:spcPct val="200000"/>
              </a:lnSpc>
            </a:pPr>
            <a:endParaRPr lang="en-US" sz="3200" u="sng" smtClean="0">
              <a:latin typeface="+mj-lt"/>
            </a:endParaRPr>
          </a:p>
          <a:p>
            <a:pPr>
              <a:lnSpc>
                <a:spcPct val="200000"/>
              </a:lnSpc>
            </a:pPr>
            <a:r>
              <a:rPr lang="en-US" sz="3200" smtClean="0">
                <a:latin typeface="+mj-lt"/>
              </a:rPr>
              <a:t>2</a:t>
            </a:r>
            <a:r>
              <a:rPr lang="en-US" sz="3200">
                <a:latin typeface="+mj-lt"/>
              </a:rPr>
              <a:t>. A. </a:t>
            </a:r>
            <a:r>
              <a:rPr lang="en-US" sz="3200" smtClean="0">
                <a:latin typeface="+mj-lt"/>
              </a:rPr>
              <a:t>upset			B. friendly		C</a:t>
            </a:r>
            <a:r>
              <a:rPr lang="en-US" sz="3200">
                <a:latin typeface="+mj-lt"/>
              </a:rPr>
              <a:t>. </a:t>
            </a:r>
            <a:r>
              <a:rPr lang="en-US" sz="3200" smtClean="0">
                <a:latin typeface="+mj-lt"/>
              </a:rPr>
              <a:t>crunchy		D</a:t>
            </a:r>
            <a:r>
              <a:rPr lang="en-US" sz="3200">
                <a:latin typeface="+mj-lt"/>
              </a:rPr>
              <a:t>. </a:t>
            </a:r>
            <a:r>
              <a:rPr lang="en-US" sz="3200" smtClean="0">
                <a:latin typeface="+mj-lt"/>
              </a:rPr>
              <a:t>local</a:t>
            </a:r>
          </a:p>
          <a:p>
            <a:pPr>
              <a:lnSpc>
                <a:spcPct val="200000"/>
              </a:lnSpc>
            </a:pPr>
            <a:endParaRPr lang="en-US" sz="3200" smtClean="0">
              <a:latin typeface="+mj-lt"/>
            </a:endParaRPr>
          </a:p>
          <a:p>
            <a:pPr>
              <a:lnSpc>
                <a:spcPct val="200000"/>
              </a:lnSpc>
            </a:pPr>
            <a:r>
              <a:rPr lang="en-US" sz="3200" smtClean="0">
                <a:latin typeface="+mj-lt"/>
              </a:rPr>
              <a:t>3</a:t>
            </a:r>
            <a:r>
              <a:rPr lang="en-US" sz="3200">
                <a:latin typeface="+mj-lt"/>
              </a:rPr>
              <a:t>. A. </a:t>
            </a:r>
            <a:r>
              <a:rPr lang="en-US" sz="3200" smtClean="0">
                <a:latin typeface="+mj-lt"/>
              </a:rPr>
              <a:t>delighted		B.</a:t>
            </a:r>
            <a:r>
              <a:rPr lang="en-US" sz="3200"/>
              <a:t> comfortable</a:t>
            </a:r>
            <a:r>
              <a:rPr lang="en-US" sz="3200" smtClean="0">
                <a:latin typeface="+mj-lt"/>
              </a:rPr>
              <a:t> 	C</a:t>
            </a:r>
            <a:r>
              <a:rPr lang="en-US" sz="3200">
                <a:latin typeface="+mj-lt"/>
              </a:rPr>
              <a:t>. </a:t>
            </a:r>
            <a:r>
              <a:rPr lang="en-US" sz="3200" smtClean="0">
                <a:latin typeface="+mj-lt"/>
              </a:rPr>
              <a:t>annual		D</a:t>
            </a:r>
            <a:r>
              <a:rPr lang="en-US" sz="3200">
                <a:latin typeface="+mj-lt"/>
              </a:rPr>
              <a:t>. </a:t>
            </a:r>
            <a:r>
              <a:rPr lang="en-US" sz="3200" smtClean="0">
                <a:latin typeface="+mj-lt"/>
              </a:rPr>
              <a:t>talented</a:t>
            </a:r>
            <a:r>
              <a:rPr lang="en-US" sz="3200">
                <a:latin typeface="+mj-lt"/>
              </a:rPr>
              <a:t/>
            </a:r>
            <a:br>
              <a:rPr lang="en-US" sz="3200">
                <a:latin typeface="+mj-lt"/>
              </a:rPr>
            </a:br>
            <a:endParaRPr lang="en-US" sz="320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38114"/>
            <a:ext cx="31415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Times New Roman" panose="02020603050405020304" pitchFamily="18" charset="0"/>
              </a:rPr>
              <a:t>Work </a:t>
            </a:r>
            <a:r>
              <a:rPr lang="en-US" sz="4000" b="1">
                <a:solidFill>
                  <a:srgbClr val="FF0000"/>
                </a:solidFill>
                <a:ea typeface="Times New Roman" panose="02020603050405020304" pitchFamily="18" charset="0"/>
              </a:rPr>
              <a:t>in </a:t>
            </a:r>
            <a:r>
              <a:rPr lang="en-US" sz="4000" b="1" smtClean="0">
                <a:solidFill>
                  <a:srgbClr val="FF0000"/>
                </a:solidFill>
                <a:ea typeface="Times New Roman" panose="02020603050405020304" pitchFamily="18" charset="0"/>
              </a:rPr>
              <a:t>pairs.</a:t>
            </a:r>
            <a:endParaRPr lang="en-US" sz="4000" b="1" dirty="0">
              <a:solidFill>
                <a:srgbClr val="FF0000"/>
              </a:solidFill>
            </a:endParaRPr>
          </a:p>
        </p:txBody>
      </p:sp>
      <p:pic>
        <p:nvPicPr>
          <p:cNvPr id="6" name="Picture 5" descr="Free Speech bubble 1195466 PNG with Transparent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16" y="783642"/>
            <a:ext cx="896077" cy="571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/>
          <p:cNvSpPr/>
          <p:nvPr/>
        </p:nvSpPr>
        <p:spPr>
          <a:xfrm>
            <a:off x="3792022" y="1420579"/>
            <a:ext cx="480098" cy="5825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73706" y="3388273"/>
            <a:ext cx="480098" cy="5825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00215" y="5334137"/>
            <a:ext cx="480098" cy="5825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555983" y="1873737"/>
            <a:ext cx="2216246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smtClean="0">
                <a:solidFill>
                  <a:srgbClr val="FF0000"/>
                </a:solidFill>
                <a:latin typeface="+mj-lt"/>
              </a:rPr>
              <a:t>/</a:t>
            </a:r>
            <a:r>
              <a:rPr lang="en-US" sz="3200">
                <a:solidFill>
                  <a:srgbClr val="FF0000"/>
                </a:solidFill>
              </a:rPr>
              <a:t>trəˈ</a:t>
            </a:r>
            <a:r>
              <a:rPr lang="en-US" sz="3200" smtClean="0">
                <a:solidFill>
                  <a:srgbClr val="FF0000"/>
                </a:solidFill>
              </a:rPr>
              <a:t>dɪʃənl</a:t>
            </a:r>
            <a:r>
              <a:rPr lang="en-US" sz="3200" smtClean="0">
                <a:solidFill>
                  <a:srgbClr val="FF0000"/>
                </a:solidFill>
                <a:latin typeface="+mj-lt"/>
              </a:rPr>
              <a:t>/</a:t>
            </a:r>
            <a:endParaRPr lang="en-US" sz="320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926214" y="1843845"/>
            <a:ext cx="25113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solidFill>
                  <a:srgbClr val="FF0000"/>
                </a:solidFill>
                <a:latin typeface="+mj-lt"/>
              </a:rPr>
              <a:t>/ˈ</a:t>
            </a:r>
            <a:r>
              <a:rPr lang="en-US" sz="3200" smtClean="0">
                <a:solidFill>
                  <a:srgbClr val="FF0000"/>
                </a:solidFill>
                <a:latin typeface="+mj-lt"/>
              </a:rPr>
              <a:t>tempəreri</a:t>
            </a:r>
            <a:r>
              <a:rPr lang="en-US" sz="3200">
                <a:solidFill>
                  <a:srgbClr val="FF0000"/>
                </a:solidFill>
                <a:latin typeface="+mj-lt"/>
              </a:rPr>
              <a:t>/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557121" y="1798714"/>
            <a:ext cx="2488483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solidFill>
                  <a:srgbClr val="FF0000"/>
                </a:solidFill>
                <a:latin typeface="+mj-lt"/>
              </a:rPr>
              <a:t>/</a:t>
            </a:r>
            <a:r>
              <a:rPr lang="en-US" sz="3200" smtClean="0">
                <a:solidFill>
                  <a:srgbClr val="FF0000"/>
                </a:solidFill>
                <a:latin typeface="+mj-lt"/>
              </a:rPr>
              <a:t>rɪˈ</a:t>
            </a:r>
            <a:r>
              <a:rPr lang="en-US" sz="3200">
                <a:solidFill>
                  <a:srgbClr val="FF0000"/>
                </a:solidFill>
                <a:latin typeface="+mj-lt"/>
              </a:rPr>
              <a:t>laɪəbl/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232594" y="1846575"/>
            <a:ext cx="25405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solidFill>
                  <a:srgbClr val="FF0000"/>
                </a:solidFill>
                <a:latin typeface="+mj-lt"/>
              </a:rPr>
              <a:t>/kənˈ</a:t>
            </a:r>
            <a:r>
              <a:rPr lang="en-US" sz="3200" smtClean="0">
                <a:solidFill>
                  <a:srgbClr val="FF0000"/>
                </a:solidFill>
                <a:latin typeface="+mj-lt"/>
              </a:rPr>
              <a:t>vi:niənt</a:t>
            </a:r>
            <a:r>
              <a:rPr lang="en-US" sz="3200">
                <a:solidFill>
                  <a:srgbClr val="FF0000"/>
                </a:solidFill>
                <a:latin typeface="+mj-lt"/>
              </a:rPr>
              <a:t>/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55983" y="3732184"/>
            <a:ext cx="2216246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solidFill>
                  <a:srgbClr val="FF0000"/>
                </a:solidFill>
                <a:latin typeface="+mj-lt"/>
              </a:rPr>
              <a:t>/ʌpˈ</a:t>
            </a:r>
            <a:r>
              <a:rPr lang="en-US" sz="3200" smtClean="0">
                <a:solidFill>
                  <a:srgbClr val="FF0000"/>
                </a:solidFill>
                <a:latin typeface="+mj-lt"/>
              </a:rPr>
              <a:t>set/</a:t>
            </a:r>
            <a:endParaRPr lang="en-US" sz="320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002692" y="3776499"/>
            <a:ext cx="2216246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solidFill>
                  <a:srgbClr val="FF0000"/>
                </a:solidFill>
                <a:latin typeface="+mj-lt"/>
              </a:rPr>
              <a:t>/ˈ</a:t>
            </a:r>
            <a:r>
              <a:rPr lang="en-US" sz="3200" smtClean="0">
                <a:solidFill>
                  <a:srgbClr val="FF0000"/>
                </a:solidFill>
                <a:latin typeface="+mj-lt"/>
              </a:rPr>
              <a:t>frendli</a:t>
            </a:r>
            <a:r>
              <a:rPr lang="en-US" sz="3200">
                <a:solidFill>
                  <a:srgbClr val="FF0000"/>
                </a:solidFill>
                <a:latin typeface="+mj-lt"/>
              </a:rPr>
              <a:t>/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654375" y="3732184"/>
            <a:ext cx="2216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solidFill>
                  <a:srgbClr val="FF0000"/>
                </a:solidFill>
                <a:latin typeface="+mj-lt"/>
              </a:rPr>
              <a:t>/ˈ</a:t>
            </a:r>
            <a:r>
              <a:rPr lang="en-US" sz="3200" smtClean="0">
                <a:solidFill>
                  <a:srgbClr val="FF0000"/>
                </a:solidFill>
                <a:latin typeface="+mj-lt"/>
              </a:rPr>
              <a:t>krʌntʃi</a:t>
            </a:r>
            <a:r>
              <a:rPr lang="en-US" sz="3200">
                <a:solidFill>
                  <a:srgbClr val="FF0000"/>
                </a:solidFill>
                <a:latin typeface="+mj-lt"/>
              </a:rPr>
              <a:t>/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394749" y="3732184"/>
            <a:ext cx="2216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smtClean="0">
                <a:solidFill>
                  <a:srgbClr val="FF0000"/>
                </a:solidFill>
                <a:latin typeface="+mj-lt"/>
              </a:rPr>
              <a:t>/ˈloʊkəl/</a:t>
            </a:r>
            <a:endParaRPr lang="en-US" sz="320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43122" y="5683337"/>
            <a:ext cx="2216246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solidFill>
                  <a:srgbClr val="FF0000"/>
                </a:solidFill>
                <a:latin typeface="+mj-lt"/>
              </a:rPr>
              <a:t>/dɪˈ</a:t>
            </a:r>
            <a:r>
              <a:rPr lang="en-US" sz="3200" smtClean="0">
                <a:solidFill>
                  <a:srgbClr val="FF0000"/>
                </a:solidFill>
                <a:latin typeface="+mj-lt"/>
              </a:rPr>
              <a:t>laɪtɪd</a:t>
            </a:r>
            <a:r>
              <a:rPr lang="en-US" sz="3200">
                <a:solidFill>
                  <a:srgbClr val="FF0000"/>
                </a:solidFill>
                <a:latin typeface="+mj-lt"/>
              </a:rPr>
              <a:t>/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948194" y="5709153"/>
            <a:ext cx="2489395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smtClean="0">
                <a:solidFill>
                  <a:srgbClr val="FF0000"/>
                </a:solidFill>
                <a:latin typeface="+mj-lt"/>
              </a:rPr>
              <a:t>/</a:t>
            </a:r>
            <a:r>
              <a:rPr lang="en-US" sz="3200">
                <a:solidFill>
                  <a:srgbClr val="FF0000"/>
                </a:solidFill>
                <a:latin typeface="+mj-lt"/>
              </a:rPr>
              <a:t>ˈkʌmftəbl/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744256" y="5666844"/>
            <a:ext cx="2216246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solidFill>
                  <a:srgbClr val="FF0000"/>
                </a:solidFill>
                <a:latin typeface="+mj-lt"/>
              </a:rPr>
              <a:t>/ˈ</a:t>
            </a:r>
            <a:r>
              <a:rPr lang="en-US" sz="3200" smtClean="0">
                <a:solidFill>
                  <a:srgbClr val="FF0000"/>
                </a:solidFill>
                <a:latin typeface="+mj-lt"/>
              </a:rPr>
              <a:t>ænjuəl</a:t>
            </a:r>
            <a:r>
              <a:rPr lang="en-US" sz="3200">
                <a:solidFill>
                  <a:srgbClr val="FF0000"/>
                </a:solidFill>
                <a:latin typeface="+mj-lt"/>
              </a:rPr>
              <a:t>/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232594" y="5653031"/>
            <a:ext cx="25239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solidFill>
                  <a:srgbClr val="FF0000"/>
                </a:solidFill>
                <a:latin typeface="+mj-lt"/>
              </a:rPr>
              <a:t>/ˈ</a:t>
            </a:r>
            <a:r>
              <a:rPr lang="en-US" sz="3200" smtClean="0">
                <a:solidFill>
                  <a:srgbClr val="FF0000"/>
                </a:solidFill>
                <a:latin typeface="+mj-lt"/>
              </a:rPr>
              <a:t>tæləntɪd</a:t>
            </a:r>
            <a:r>
              <a:rPr lang="en-US" sz="3200">
                <a:solidFill>
                  <a:srgbClr val="FF0000"/>
                </a:solidFill>
                <a:latin typeface="+mj-lt"/>
              </a:rPr>
              <a:t>/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141501" y="228018"/>
            <a:ext cx="1056143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0070C0"/>
                </a:solidFill>
              </a:rPr>
              <a:t>Choose the word whose main stress is placed </a:t>
            </a:r>
            <a:endParaRPr lang="en-US" sz="3200" smtClean="0">
              <a:solidFill>
                <a:srgbClr val="0070C0"/>
              </a:solidFill>
            </a:endParaRPr>
          </a:p>
          <a:p>
            <a:r>
              <a:rPr lang="en-US" sz="3200" smtClean="0">
                <a:solidFill>
                  <a:srgbClr val="0070C0"/>
                </a:solidFill>
              </a:rPr>
              <a:t>differently from </a:t>
            </a:r>
            <a:r>
              <a:rPr lang="en-US" sz="3200">
                <a:solidFill>
                  <a:srgbClr val="0070C0"/>
                </a:solidFill>
              </a:rPr>
              <a:t>the </a:t>
            </a:r>
            <a:r>
              <a:rPr lang="en-US" sz="3200" smtClean="0">
                <a:solidFill>
                  <a:srgbClr val="0070C0"/>
                </a:solidFill>
              </a:rPr>
              <a:t>others. </a:t>
            </a:r>
            <a:r>
              <a:rPr lang="en-US" sz="3200">
                <a:solidFill>
                  <a:srgbClr val="0070C0"/>
                </a:solidFill>
              </a:rPr>
              <a:t/>
            </a:r>
            <a:br>
              <a:rPr lang="en-US" sz="3200">
                <a:solidFill>
                  <a:srgbClr val="0070C0"/>
                </a:solidFill>
              </a:rPr>
            </a:br>
            <a:endParaRPr lang="en-US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43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10835" y="968744"/>
            <a:ext cx="12302836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200000"/>
              </a:lnSpc>
              <a:buAutoNum type="arabicPeriod"/>
            </a:pPr>
            <a:r>
              <a:rPr lang="en-US" sz="3200" dirty="0" smtClean="0">
                <a:latin typeface="+mj-lt"/>
              </a:rPr>
              <a:t>A</a:t>
            </a:r>
            <a:r>
              <a:rPr lang="en-US" sz="3200" dirty="0">
                <a:latin typeface="+mj-lt"/>
              </a:rPr>
              <a:t>. </a:t>
            </a:r>
            <a:r>
              <a:rPr lang="en-US" sz="3200" dirty="0" smtClean="0">
                <a:latin typeface="+mj-lt"/>
              </a:rPr>
              <a:t>c</a:t>
            </a:r>
            <a:r>
              <a:rPr lang="en-US" sz="3200" u="sng" dirty="0" smtClean="0">
                <a:latin typeface="+mj-lt"/>
              </a:rPr>
              <a:t>i</a:t>
            </a:r>
            <a:r>
              <a:rPr lang="en-US" sz="3200" dirty="0" smtClean="0">
                <a:latin typeface="+mj-lt"/>
              </a:rPr>
              <a:t>ty</a:t>
            </a:r>
            <a:r>
              <a:rPr lang="en-US" sz="3200" dirty="0">
                <a:latin typeface="+mj-lt"/>
              </a:rPr>
              <a:t>	</a:t>
            </a:r>
            <a:r>
              <a:rPr lang="en-US" sz="3200" dirty="0" smtClean="0">
                <a:latin typeface="+mj-lt"/>
              </a:rPr>
              <a:t>		B</a:t>
            </a:r>
            <a:r>
              <a:rPr lang="en-US" sz="3200" dirty="0">
                <a:latin typeface="+mj-lt"/>
              </a:rPr>
              <a:t>. </a:t>
            </a:r>
            <a:r>
              <a:rPr lang="en-US" sz="3200" dirty="0" smtClean="0">
                <a:latin typeface="+mj-lt"/>
              </a:rPr>
              <a:t>tour</a:t>
            </a:r>
            <a:r>
              <a:rPr lang="en-US" sz="3200" u="sng" dirty="0" smtClean="0">
                <a:latin typeface="+mj-lt"/>
              </a:rPr>
              <a:t>i</a:t>
            </a:r>
            <a:r>
              <a:rPr lang="en-US" sz="3200" dirty="0" smtClean="0">
                <a:latin typeface="+mj-lt"/>
              </a:rPr>
              <a:t>st		C. sett</a:t>
            </a:r>
            <a:r>
              <a:rPr lang="en-US" sz="3200" u="sng" dirty="0" smtClean="0">
                <a:latin typeface="+mj-lt"/>
              </a:rPr>
              <a:t>i</a:t>
            </a:r>
            <a:r>
              <a:rPr lang="en-US" sz="3200" dirty="0" smtClean="0">
                <a:latin typeface="+mj-lt"/>
              </a:rPr>
              <a:t>ng		D</a:t>
            </a:r>
            <a:r>
              <a:rPr lang="en-US" sz="3200" dirty="0" smtClean="0">
                <a:latin typeface="+mj-lt"/>
              </a:rPr>
              <a:t>. pr</a:t>
            </a:r>
            <a:r>
              <a:rPr lang="en-US" sz="3200" u="sng" dirty="0" smtClean="0">
                <a:latin typeface="+mj-lt"/>
              </a:rPr>
              <a:t>i</a:t>
            </a:r>
            <a:r>
              <a:rPr lang="en-US" sz="3200" dirty="0" smtClean="0">
                <a:latin typeface="+mj-lt"/>
              </a:rPr>
              <a:t>ze</a:t>
            </a:r>
            <a:endParaRPr lang="en-US" sz="3200" dirty="0" smtClean="0">
              <a:latin typeface="+mj-lt"/>
            </a:endParaRPr>
          </a:p>
          <a:p>
            <a:pPr marL="514350" indent="-514350">
              <a:lnSpc>
                <a:spcPct val="200000"/>
              </a:lnSpc>
              <a:buAutoNum type="arabicPeriod"/>
            </a:pPr>
            <a:endParaRPr lang="en-US" sz="3200" dirty="0" smtClean="0">
              <a:latin typeface="+mj-lt"/>
            </a:endParaRPr>
          </a:p>
          <a:p>
            <a:pPr>
              <a:lnSpc>
                <a:spcPct val="200000"/>
              </a:lnSpc>
            </a:pPr>
            <a:r>
              <a:rPr lang="en-US" sz="3200" dirty="0" smtClean="0">
                <a:latin typeface="+mj-lt"/>
              </a:rPr>
              <a:t>2</a:t>
            </a:r>
            <a:r>
              <a:rPr lang="en-US" sz="3200" dirty="0">
                <a:latin typeface="+mj-lt"/>
              </a:rPr>
              <a:t>. A. </a:t>
            </a:r>
            <a:r>
              <a:rPr lang="en-US" sz="3200" dirty="0" smtClean="0">
                <a:latin typeface="+mj-lt"/>
              </a:rPr>
              <a:t>b</a:t>
            </a:r>
            <a:r>
              <a:rPr lang="en-US" sz="3200" u="sng" dirty="0" smtClean="0">
                <a:latin typeface="+mj-lt"/>
              </a:rPr>
              <a:t>a</a:t>
            </a:r>
            <a:r>
              <a:rPr lang="en-US" sz="3200" dirty="0" smtClean="0">
                <a:latin typeface="+mj-lt"/>
              </a:rPr>
              <a:t>ckpack		B. suitc</a:t>
            </a:r>
            <a:r>
              <a:rPr lang="en-US" sz="3200" u="sng" dirty="0" smtClean="0">
                <a:latin typeface="+mj-lt"/>
              </a:rPr>
              <a:t>a</a:t>
            </a:r>
            <a:r>
              <a:rPr lang="en-US" sz="3200" dirty="0" smtClean="0">
                <a:latin typeface="+mj-lt"/>
              </a:rPr>
              <a:t>se		C</a:t>
            </a:r>
            <a:r>
              <a:rPr lang="en-US" sz="3200" dirty="0">
                <a:latin typeface="+mj-lt"/>
              </a:rPr>
              <a:t>. </a:t>
            </a:r>
            <a:r>
              <a:rPr lang="en-US" sz="3200" dirty="0" smtClean="0">
                <a:latin typeface="+mj-lt"/>
              </a:rPr>
              <a:t>p</a:t>
            </a:r>
            <a:r>
              <a:rPr lang="en-US" sz="3200" u="sng" dirty="0" smtClean="0">
                <a:latin typeface="+mj-lt"/>
              </a:rPr>
              <a:t>a</a:t>
            </a:r>
            <a:r>
              <a:rPr lang="en-US" sz="3200" dirty="0" smtClean="0">
                <a:latin typeface="+mj-lt"/>
              </a:rPr>
              <a:t>ssport	D</a:t>
            </a:r>
            <a:r>
              <a:rPr lang="en-US" sz="3200" dirty="0">
                <a:latin typeface="+mj-lt"/>
              </a:rPr>
              <a:t>. </a:t>
            </a:r>
            <a:r>
              <a:rPr lang="en-US" sz="3200" dirty="0" smtClean="0">
                <a:latin typeface="+mj-lt"/>
              </a:rPr>
              <a:t>tr</a:t>
            </a:r>
            <a:r>
              <a:rPr lang="en-US" sz="3200" u="sng" dirty="0" smtClean="0">
                <a:latin typeface="+mj-lt"/>
              </a:rPr>
              <a:t>a</a:t>
            </a:r>
            <a:r>
              <a:rPr lang="en-US" sz="3200" dirty="0" smtClean="0">
                <a:latin typeface="+mj-lt"/>
              </a:rPr>
              <a:t>nsport</a:t>
            </a:r>
          </a:p>
          <a:p>
            <a:pPr>
              <a:lnSpc>
                <a:spcPct val="200000"/>
              </a:lnSpc>
            </a:pPr>
            <a:endParaRPr lang="en-US" sz="3200" dirty="0" smtClean="0">
              <a:latin typeface="+mj-lt"/>
            </a:endParaRPr>
          </a:p>
          <a:p>
            <a:pPr>
              <a:lnSpc>
                <a:spcPct val="200000"/>
              </a:lnSpc>
            </a:pPr>
            <a:r>
              <a:rPr lang="en-US" sz="3200" dirty="0" smtClean="0">
                <a:latin typeface="+mj-lt"/>
              </a:rPr>
              <a:t>3</a:t>
            </a:r>
            <a:r>
              <a:rPr lang="en-US" sz="3200" dirty="0">
                <a:latin typeface="+mj-lt"/>
              </a:rPr>
              <a:t>. A. </a:t>
            </a:r>
            <a:r>
              <a:rPr lang="en-US" sz="3200" dirty="0" smtClean="0">
                <a:latin typeface="+mj-lt"/>
              </a:rPr>
              <a:t>buse</a:t>
            </a:r>
            <a:r>
              <a:rPr lang="en-US" sz="3200" u="sng" dirty="0" smtClean="0">
                <a:latin typeface="+mj-lt"/>
              </a:rPr>
              <a:t>s	</a:t>
            </a:r>
            <a:r>
              <a:rPr lang="en-US" sz="3200" dirty="0" smtClean="0">
                <a:latin typeface="+mj-lt"/>
              </a:rPr>
              <a:t>	 	B. choice</a:t>
            </a:r>
            <a:r>
              <a:rPr lang="en-US" sz="3200" u="sng" dirty="0" smtClean="0">
                <a:latin typeface="+mj-lt"/>
              </a:rPr>
              <a:t>s</a:t>
            </a:r>
            <a:r>
              <a:rPr lang="en-US" sz="3200" dirty="0" smtClean="0">
                <a:latin typeface="+mj-lt"/>
              </a:rPr>
              <a:t> 		C</a:t>
            </a:r>
            <a:r>
              <a:rPr lang="en-US" sz="3200" dirty="0">
                <a:latin typeface="+mj-lt"/>
              </a:rPr>
              <a:t>. </a:t>
            </a:r>
            <a:r>
              <a:rPr lang="en-US" sz="3200" dirty="0" smtClean="0">
                <a:latin typeface="+mj-lt"/>
              </a:rPr>
              <a:t>tourist</a:t>
            </a:r>
            <a:r>
              <a:rPr lang="en-US" sz="3200" u="sng" dirty="0" smtClean="0">
                <a:latin typeface="+mj-lt"/>
              </a:rPr>
              <a:t>s</a:t>
            </a:r>
            <a:r>
              <a:rPr lang="en-US" sz="3200" dirty="0" smtClean="0">
                <a:latin typeface="+mj-lt"/>
              </a:rPr>
              <a:t>		D</a:t>
            </a:r>
            <a:r>
              <a:rPr lang="en-US" sz="3200" dirty="0">
                <a:latin typeface="+mj-lt"/>
              </a:rPr>
              <a:t>. </a:t>
            </a:r>
            <a:r>
              <a:rPr lang="en-US" sz="3200" dirty="0" smtClean="0">
                <a:latin typeface="+mj-lt"/>
              </a:rPr>
              <a:t>boxe</a:t>
            </a:r>
            <a:r>
              <a:rPr lang="en-US" sz="3200" u="sng" dirty="0" smtClean="0">
                <a:latin typeface="+mj-lt"/>
              </a:rPr>
              <a:t>s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latin typeface="+mj-lt"/>
              </a:rPr>
              <a:t/>
            </a:r>
            <a:br>
              <a:rPr lang="en-US" sz="3200" dirty="0">
                <a:latin typeface="+mj-lt"/>
              </a:rPr>
            </a:br>
            <a:endParaRPr lang="en-US" sz="32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38114"/>
            <a:ext cx="31415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a typeface="Times New Roman" panose="02020603050405020304" pitchFamily="18" charset="0"/>
              </a:rPr>
              <a:t>Work </a:t>
            </a:r>
            <a:r>
              <a:rPr lang="en-US" sz="4000" b="1">
                <a:solidFill>
                  <a:srgbClr val="FF0000"/>
                </a:solidFill>
                <a:ea typeface="Times New Roman" panose="02020603050405020304" pitchFamily="18" charset="0"/>
              </a:rPr>
              <a:t>in </a:t>
            </a:r>
            <a:r>
              <a:rPr lang="en-US" sz="4000" b="1" smtClean="0">
                <a:solidFill>
                  <a:srgbClr val="FF0000"/>
                </a:solidFill>
                <a:ea typeface="Times New Roman" panose="02020603050405020304" pitchFamily="18" charset="0"/>
              </a:rPr>
              <a:t>pairs.</a:t>
            </a:r>
            <a:endParaRPr lang="en-US" sz="4000" b="1" dirty="0">
              <a:solidFill>
                <a:srgbClr val="FF0000"/>
              </a:solidFill>
            </a:endParaRPr>
          </a:p>
        </p:txBody>
      </p:sp>
      <p:pic>
        <p:nvPicPr>
          <p:cNvPr id="6" name="Picture 5" descr="Free Speech bubble 1195466 PNG with Transparent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73" y="853524"/>
            <a:ext cx="896077" cy="571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8983470" y="1320193"/>
            <a:ext cx="480098" cy="5825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472571" y="3288470"/>
            <a:ext cx="480098" cy="5825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317198" y="5197081"/>
            <a:ext cx="480098" cy="58257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49427" y="1625627"/>
            <a:ext cx="24667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  <a:latin typeface="+mj-lt"/>
              </a:rPr>
              <a:t>/ˈ</a:t>
            </a:r>
            <a:r>
              <a:rPr lang="en-US" sz="3200" dirty="0" err="1" smtClean="0">
                <a:solidFill>
                  <a:srgbClr val="FF0000"/>
                </a:solidFill>
                <a:latin typeface="+mj-lt"/>
              </a:rPr>
              <a:t>s</a:t>
            </a:r>
            <a:r>
              <a:rPr lang="en-US" sz="3200" dirty="0" err="1">
                <a:solidFill>
                  <a:srgbClr val="FF0000"/>
                </a:solidFill>
              </a:rPr>
              <a:t>ɪ</a:t>
            </a:r>
            <a:r>
              <a:rPr lang="en-US" sz="3200" dirty="0" err="1" smtClean="0">
                <a:solidFill>
                  <a:srgbClr val="FF0000"/>
                </a:solidFill>
                <a:latin typeface="+mj-lt"/>
              </a:rPr>
              <a:t>t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dirty="0" smtClean="0">
                <a:solidFill>
                  <a:srgbClr val="FF0000"/>
                </a:solidFill>
                <a:latin typeface="+mj-lt"/>
              </a:rPr>
              <a:t>/</a:t>
            </a:r>
            <a:endParaRPr lang="en-US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93601" y="1598283"/>
            <a:ext cx="2560833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solidFill>
                  <a:srgbClr val="FF0000"/>
                </a:solidFill>
                <a:latin typeface="+mj-lt"/>
              </a:rPr>
              <a:t>/ˈtʊrɪst/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557247" y="1598283"/>
            <a:ext cx="3069132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solidFill>
                  <a:srgbClr val="FF0000"/>
                </a:solidFill>
                <a:latin typeface="+mj-lt"/>
              </a:rPr>
              <a:t>/ˈ</a:t>
            </a:r>
            <a:r>
              <a:rPr lang="en-US" sz="3200" smtClean="0">
                <a:solidFill>
                  <a:srgbClr val="FF0000"/>
                </a:solidFill>
                <a:latin typeface="+mj-lt"/>
              </a:rPr>
              <a:t>setɪŋ</a:t>
            </a:r>
            <a:r>
              <a:rPr lang="en-US" sz="3200">
                <a:solidFill>
                  <a:srgbClr val="FF0000"/>
                </a:solidFill>
                <a:latin typeface="+mj-lt"/>
              </a:rPr>
              <a:t>/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73938" y="1674678"/>
            <a:ext cx="2471896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rgbClr val="FF0000"/>
                </a:solidFill>
                <a:latin typeface="+mj-lt"/>
              </a:rPr>
              <a:t>/</a:t>
            </a:r>
            <a:r>
              <a:rPr lang="en-US" sz="3200" dirty="0" err="1" smtClean="0">
                <a:solidFill>
                  <a:srgbClr val="FF0000"/>
                </a:solidFill>
                <a:latin typeface="+mj-lt"/>
              </a:rPr>
              <a:t>pra</a:t>
            </a:r>
            <a:r>
              <a:rPr lang="en-US" sz="3200" dirty="0" err="1">
                <a:solidFill>
                  <a:srgbClr val="FF0000"/>
                </a:solidFill>
              </a:rPr>
              <a:t>ɪ</a:t>
            </a:r>
            <a:r>
              <a:rPr lang="en-US" sz="3200" dirty="0" err="1" smtClean="0">
                <a:solidFill>
                  <a:srgbClr val="FF0000"/>
                </a:solidFill>
                <a:latin typeface="+mj-lt"/>
              </a:rPr>
              <a:t>z</a:t>
            </a:r>
            <a:r>
              <a:rPr lang="en-US" sz="3200" dirty="0" smtClean="0">
                <a:solidFill>
                  <a:srgbClr val="FF0000"/>
                </a:solidFill>
                <a:latin typeface="+mj-lt"/>
              </a:rPr>
              <a:t>/</a:t>
            </a:r>
            <a:endParaRPr lang="en-US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2665" y="5537893"/>
            <a:ext cx="27598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</a:rPr>
              <a:t>/</a:t>
            </a:r>
            <a:r>
              <a:rPr lang="en-US" sz="3200" dirty="0" smtClean="0">
                <a:solidFill>
                  <a:srgbClr val="FF0000"/>
                </a:solidFill>
              </a:rPr>
              <a:t>ˈ</a:t>
            </a:r>
            <a:r>
              <a:rPr lang="en-US" sz="3200" dirty="0" err="1" smtClean="0">
                <a:solidFill>
                  <a:srgbClr val="FF0000"/>
                </a:solidFill>
                <a:latin typeface="+mj-lt"/>
              </a:rPr>
              <a:t>bʌs</a:t>
            </a:r>
            <a:r>
              <a:rPr lang="en-US" sz="3200" dirty="0" err="1">
                <a:solidFill>
                  <a:srgbClr val="FF0000"/>
                </a:solidFill>
              </a:rPr>
              <a:t>ɪ</a:t>
            </a:r>
            <a:r>
              <a:rPr lang="en-US" sz="3200" dirty="0" err="1" smtClean="0">
                <a:solidFill>
                  <a:srgbClr val="FF0000"/>
                </a:solidFill>
                <a:latin typeface="+mj-lt"/>
              </a:rPr>
              <a:t>z</a:t>
            </a:r>
            <a:r>
              <a:rPr lang="en-US" sz="3200" dirty="0" smtClean="0">
                <a:solidFill>
                  <a:srgbClr val="FF0000"/>
                </a:solidFill>
                <a:latin typeface="+mj-lt"/>
              </a:rPr>
              <a:t>/</a:t>
            </a:r>
            <a:endParaRPr lang="en-US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557249" y="5537893"/>
            <a:ext cx="27465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solidFill>
                  <a:srgbClr val="FF0000"/>
                </a:solidFill>
                <a:latin typeface="+mj-lt"/>
              </a:rPr>
              <a:t>/ˈ</a:t>
            </a:r>
            <a:r>
              <a:rPr lang="en-US" sz="3200" smtClean="0">
                <a:solidFill>
                  <a:srgbClr val="FF0000"/>
                </a:solidFill>
                <a:latin typeface="+mj-lt"/>
              </a:rPr>
              <a:t>tʊrɪsts/</a:t>
            </a:r>
            <a:endParaRPr lang="en-US" sz="320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078596" y="3607358"/>
            <a:ext cx="27634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smtClean="0">
                <a:solidFill>
                  <a:srgbClr val="FF0000"/>
                </a:solidFill>
                <a:latin typeface="+mj-lt"/>
              </a:rPr>
              <a:t>/</a:t>
            </a:r>
            <a:r>
              <a:rPr lang="en-US" sz="3200" smtClean="0">
                <a:solidFill>
                  <a:srgbClr val="FF0000"/>
                </a:solidFill>
              </a:rPr>
              <a:t> ˈ</a:t>
            </a:r>
            <a:r>
              <a:rPr lang="en-US" sz="3200" smtClean="0">
                <a:solidFill>
                  <a:srgbClr val="FF0000"/>
                </a:solidFill>
                <a:latin typeface="+mj-lt"/>
              </a:rPr>
              <a:t>trænspɔːrt/</a:t>
            </a:r>
            <a:endParaRPr lang="en-US" sz="320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69216" y="3628408"/>
            <a:ext cx="2427220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solidFill>
                  <a:srgbClr val="FF0000"/>
                </a:solidFill>
                <a:latin typeface="+mj-lt"/>
              </a:rPr>
              <a:t>/ˈ</a:t>
            </a:r>
            <a:r>
              <a:rPr lang="en-US" sz="3200" smtClean="0">
                <a:solidFill>
                  <a:srgbClr val="FF0000"/>
                </a:solidFill>
                <a:latin typeface="+mj-lt"/>
              </a:rPr>
              <a:t>bækpæk</a:t>
            </a:r>
            <a:r>
              <a:rPr lang="en-US" sz="3200">
                <a:solidFill>
                  <a:srgbClr val="FF0000"/>
                </a:solidFill>
                <a:latin typeface="+mj-lt"/>
              </a:rPr>
              <a:t>/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753946" y="3633585"/>
            <a:ext cx="2216246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>
                <a:solidFill>
                  <a:srgbClr val="FF0000"/>
                </a:solidFill>
                <a:latin typeface="+mj-lt"/>
              </a:rPr>
              <a:t>/ˈ</a:t>
            </a:r>
            <a:r>
              <a:rPr lang="en-US" sz="3200" smtClean="0">
                <a:solidFill>
                  <a:srgbClr val="FF0000"/>
                </a:solidFill>
                <a:latin typeface="+mj-lt"/>
              </a:rPr>
              <a:t>su:tkeɪs</a:t>
            </a:r>
            <a:r>
              <a:rPr lang="en-US" sz="3200">
                <a:solidFill>
                  <a:srgbClr val="FF0000"/>
                </a:solidFill>
                <a:latin typeface="+mj-lt"/>
              </a:rPr>
              <a:t>/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244475" y="5537892"/>
            <a:ext cx="26929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  <a:latin typeface="+mj-lt"/>
              </a:rPr>
              <a:t>/ˈ</a:t>
            </a:r>
            <a:r>
              <a:rPr lang="en-US" sz="3200" dirty="0" err="1" smtClean="0">
                <a:solidFill>
                  <a:srgbClr val="FF0000"/>
                </a:solidFill>
                <a:latin typeface="+mj-lt"/>
              </a:rPr>
              <a:t>bɑ:ks</a:t>
            </a:r>
            <a:r>
              <a:rPr lang="en-US" sz="3200" dirty="0" err="1">
                <a:solidFill>
                  <a:srgbClr val="FF0000"/>
                </a:solidFill>
              </a:rPr>
              <a:t>ɪ</a:t>
            </a:r>
            <a:r>
              <a:rPr lang="en-US" sz="3200" dirty="0" err="1" smtClean="0">
                <a:solidFill>
                  <a:srgbClr val="FF0000"/>
                </a:solidFill>
                <a:latin typeface="+mj-lt"/>
              </a:rPr>
              <a:t>z</a:t>
            </a:r>
            <a:r>
              <a:rPr lang="en-US" sz="3200" dirty="0" smtClean="0">
                <a:solidFill>
                  <a:srgbClr val="FF0000"/>
                </a:solidFill>
                <a:latin typeface="+mj-lt"/>
              </a:rPr>
              <a:t>/</a:t>
            </a:r>
            <a:endParaRPr lang="en-US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429942" y="3607359"/>
            <a:ext cx="25280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smtClean="0">
                <a:solidFill>
                  <a:srgbClr val="FF0000"/>
                </a:solidFill>
                <a:latin typeface="+mj-lt"/>
              </a:rPr>
              <a:t>/</a:t>
            </a:r>
            <a:r>
              <a:rPr lang="en-US" sz="3200">
                <a:solidFill>
                  <a:srgbClr val="FF0000"/>
                </a:solidFill>
              </a:rPr>
              <a:t>ˈ</a:t>
            </a:r>
            <a:r>
              <a:rPr lang="en-US" sz="3200" smtClean="0">
                <a:solidFill>
                  <a:srgbClr val="FF0000"/>
                </a:solidFill>
              </a:rPr>
              <a:t>pæspɔ:rt</a:t>
            </a:r>
            <a:r>
              <a:rPr lang="en-US" sz="3200" smtClean="0">
                <a:solidFill>
                  <a:srgbClr val="FF0000"/>
                </a:solidFill>
                <a:latin typeface="+mj-lt"/>
              </a:rPr>
              <a:t>/</a:t>
            </a:r>
            <a:endParaRPr lang="en-US" sz="320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750682" y="5516725"/>
            <a:ext cx="2993794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rgbClr val="FF0000"/>
                </a:solidFill>
                <a:latin typeface="+mj-lt"/>
              </a:rPr>
              <a:t>/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ˈ</a:t>
            </a:r>
            <a:r>
              <a:rPr lang="en-US" sz="3200" dirty="0" err="1">
                <a:solidFill>
                  <a:srgbClr val="FF0000"/>
                </a:solidFill>
              </a:rPr>
              <a:t>tʃɔɪsɪz</a:t>
            </a:r>
            <a:r>
              <a:rPr lang="en-US" sz="3200" dirty="0" smtClean="0">
                <a:solidFill>
                  <a:srgbClr val="FF0000"/>
                </a:solidFill>
                <a:latin typeface="+mj-lt"/>
              </a:rPr>
              <a:t>/</a:t>
            </a:r>
            <a:endParaRPr lang="en-US" sz="32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41501" y="228550"/>
            <a:ext cx="120551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0070C0"/>
                </a:solidFill>
              </a:rPr>
              <a:t>Choose the word whose underlined part is </a:t>
            </a:r>
            <a:endParaRPr lang="en-US" sz="3200" smtClean="0">
              <a:solidFill>
                <a:srgbClr val="0070C0"/>
              </a:solidFill>
            </a:endParaRPr>
          </a:p>
          <a:p>
            <a:r>
              <a:rPr lang="en-US" sz="3200" smtClean="0">
                <a:solidFill>
                  <a:srgbClr val="0070C0"/>
                </a:solidFill>
              </a:rPr>
              <a:t>pronounced </a:t>
            </a:r>
            <a:r>
              <a:rPr lang="en-US" sz="3200">
                <a:solidFill>
                  <a:srgbClr val="0070C0"/>
                </a:solidFill>
              </a:rPr>
              <a:t>differently from that of the other words.</a:t>
            </a:r>
          </a:p>
        </p:txBody>
      </p:sp>
    </p:spTree>
    <p:extLst>
      <p:ext uri="{BB962C8B-B14F-4D97-AF65-F5344CB8AC3E}">
        <p14:creationId xmlns:p14="http://schemas.microsoft.com/office/powerpoint/2010/main" val="16476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6" grpId="0"/>
      <p:bldP spid="19" grpId="0"/>
      <p:bldP spid="20" grpId="0"/>
      <p:bldP spid="21" grpId="0"/>
      <p:bldP spid="22" grpId="0"/>
      <p:bldP spid="24" grpId="0"/>
      <p:bldP spid="25" grpId="0"/>
      <p:bldP spid="26" grpId="0"/>
      <p:bldP spid="27" grpId="0"/>
      <p:bldP spid="28" grpId="0"/>
      <p:bldP spid="29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3161" y="442911"/>
            <a:ext cx="3877152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000" b="1" dirty="0">
                <a:solidFill>
                  <a:srgbClr val="FF0000"/>
                </a:solidFill>
                <a:ea typeface="Times New Roman" panose="02020603050405020304" pitchFamily="18" charset="0"/>
              </a:rPr>
              <a:t>Work in pairs.</a:t>
            </a:r>
            <a:endParaRPr lang="en-US" sz="5000" b="1" dirty="0">
              <a:solidFill>
                <a:srgbClr val="FF0000"/>
              </a:solidFill>
            </a:endParaRPr>
          </a:p>
        </p:txBody>
      </p:sp>
      <p:pic>
        <p:nvPicPr>
          <p:cNvPr id="4" name="Picture 2" descr="Free Speech bubble 1195466 PNG with Transparent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630" y="409257"/>
            <a:ext cx="2871260" cy="183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Callout 4"/>
          <p:cNvSpPr/>
          <p:nvPr/>
        </p:nvSpPr>
        <p:spPr>
          <a:xfrm>
            <a:off x="513161" y="1584357"/>
            <a:ext cx="5290110" cy="2417276"/>
          </a:xfrm>
          <a:prstGeom prst="wedgeEllipse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What do you want to buy for your study in the future?</a:t>
            </a:r>
          </a:p>
        </p:txBody>
      </p:sp>
      <p:sp>
        <p:nvSpPr>
          <p:cNvPr id="7" name="Oval Callout 6"/>
          <p:cNvSpPr/>
          <p:nvPr/>
        </p:nvSpPr>
        <p:spPr>
          <a:xfrm>
            <a:off x="6388731" y="2497421"/>
            <a:ext cx="5423026" cy="2462543"/>
          </a:xfrm>
          <a:prstGeom prst="wedgeEllipse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F0"/>
                </a:solidFill>
              </a:rPr>
              <a:t>I want to buy a large new pink laptop.</a:t>
            </a:r>
          </a:p>
        </p:txBody>
      </p:sp>
    </p:spTree>
    <p:extLst>
      <p:ext uri="{BB962C8B-B14F-4D97-AF65-F5344CB8AC3E}">
        <p14:creationId xmlns:p14="http://schemas.microsoft.com/office/powerpoint/2010/main" val="182111467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2961" y="409257"/>
            <a:ext cx="11878147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b="1" dirty="0">
                <a:solidFill>
                  <a:srgbClr val="0070C0"/>
                </a:solidFill>
                <a:ea typeface="Times New Roman" panose="02020603050405020304" pitchFamily="18" charset="0"/>
              </a:rPr>
              <a:t>Teacher asks some students to describe the belongings of their friends in a class. The whole class will guess the owners of those belongings.</a:t>
            </a:r>
            <a:endParaRPr lang="en-US" sz="3300" b="1" dirty="0">
              <a:solidFill>
                <a:srgbClr val="0070C0"/>
              </a:solidFill>
            </a:endParaRPr>
          </a:p>
        </p:txBody>
      </p:sp>
      <p:sp>
        <p:nvSpPr>
          <p:cNvPr id="11" name="Oval Callout 5">
            <a:extLst>
              <a:ext uri="{FF2B5EF4-FFF2-40B4-BE49-F238E27FC236}">
                <a16:creationId xmlns:a16="http://schemas.microsoft.com/office/drawing/2014/main" id="{CF4865AF-0ED5-B370-736C-013CFC2EAB9B}"/>
              </a:ext>
            </a:extLst>
          </p:cNvPr>
          <p:cNvSpPr/>
          <p:nvPr/>
        </p:nvSpPr>
        <p:spPr>
          <a:xfrm>
            <a:off x="2618485" y="2249681"/>
            <a:ext cx="5708591" cy="1179319"/>
          </a:xfrm>
          <a:prstGeom prst="wedgeEllipseCallout">
            <a:avLst>
              <a:gd name="adj1" fmla="val -25385"/>
              <a:gd name="adj2" fmla="val 7474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chemeClr val="accent1"/>
                </a:solidFill>
              </a:rPr>
              <a:t>My friend has a big old black backpack.</a:t>
            </a:r>
          </a:p>
        </p:txBody>
      </p:sp>
      <p:sp>
        <p:nvSpPr>
          <p:cNvPr id="13" name="Oval Callout 5">
            <a:extLst>
              <a:ext uri="{FF2B5EF4-FFF2-40B4-BE49-F238E27FC236}">
                <a16:creationId xmlns:a16="http://schemas.microsoft.com/office/drawing/2014/main" id="{9BF82723-5552-405A-1591-E1DCCAF21D0D}"/>
              </a:ext>
            </a:extLst>
          </p:cNvPr>
          <p:cNvSpPr/>
          <p:nvPr/>
        </p:nvSpPr>
        <p:spPr>
          <a:xfrm>
            <a:off x="4126765" y="3853513"/>
            <a:ext cx="5708591" cy="1179319"/>
          </a:xfrm>
          <a:prstGeom prst="wedgeEllipseCallout">
            <a:avLst>
              <a:gd name="adj1" fmla="val -25385"/>
              <a:gd name="adj2" fmla="val 7474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>
                <a:solidFill>
                  <a:schemeClr val="accent1"/>
                </a:solidFill>
              </a:rPr>
              <a:t>My friend is wearing pink shoes and a white watch.</a:t>
            </a:r>
          </a:p>
        </p:txBody>
      </p:sp>
    </p:spTree>
    <p:extLst>
      <p:ext uri="{BB962C8B-B14F-4D97-AF65-F5344CB8AC3E}">
        <p14:creationId xmlns:p14="http://schemas.microsoft.com/office/powerpoint/2010/main" val="192747819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814" y="-7935115"/>
            <a:ext cx="13350240" cy="149035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210AC6-E19C-4238-952D-A6BB022F38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70" y="473996"/>
            <a:ext cx="5914114" cy="120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296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D680EC-AD29-E167-0DA1-DF65AD475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629" y="563682"/>
            <a:ext cx="9754846" cy="22206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A24CC2-4DBD-4C68-EF0D-46B265A00E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7717" y="2983976"/>
            <a:ext cx="6405780" cy="1805551"/>
          </a:xfrm>
          <a:prstGeom prst="rect">
            <a:avLst/>
          </a:prstGeom>
        </p:spPr>
      </p:pic>
      <p:pic>
        <p:nvPicPr>
          <p:cNvPr id="6" name="CD1-TRACK 73">
            <a:hlinkClick r:id="" action="ppaction://media"/>
            <a:extLst>
              <a:ext uri="{FF2B5EF4-FFF2-40B4-BE49-F238E27FC236}">
                <a16:creationId xmlns:a16="http://schemas.microsoft.com/office/drawing/2014/main" id="{2429DC2E-E614-9412-B4A8-48AF23EBAA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88508" y="4989206"/>
            <a:ext cx="898418" cy="89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60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D8F04A0-91B5-71E6-859E-17F6722E0A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44" y="484135"/>
            <a:ext cx="10530794" cy="1969173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19789FB-71FF-4A65-8928-0FB9FF9320D4}"/>
              </a:ext>
            </a:extLst>
          </p:cNvPr>
          <p:cNvCxnSpPr>
            <a:cxnSpLocks/>
          </p:cNvCxnSpPr>
          <p:nvPr/>
        </p:nvCxnSpPr>
        <p:spPr>
          <a:xfrm>
            <a:off x="1061588" y="2203554"/>
            <a:ext cx="177407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627ABE8-F49E-44D9-8B88-F62408C7FDC9}"/>
              </a:ext>
            </a:extLst>
          </p:cNvPr>
          <p:cNvSpPr/>
          <p:nvPr/>
        </p:nvSpPr>
        <p:spPr>
          <a:xfrm>
            <a:off x="8499423" y="2098624"/>
            <a:ext cx="869429" cy="209859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0D8F02-AB3B-4479-84C0-F6918EA2705F}"/>
              </a:ext>
            </a:extLst>
          </p:cNvPr>
          <p:cNvSpPr/>
          <p:nvPr/>
        </p:nvSpPr>
        <p:spPr>
          <a:xfrm>
            <a:off x="9578715" y="1424066"/>
            <a:ext cx="2103131" cy="2502417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>
                <a:solidFill>
                  <a:schemeClr val="tx1"/>
                </a:solidFill>
              </a:rPr>
              <a:t>Wrong. The stress is on the second syllable.</a:t>
            </a:r>
          </a:p>
        </p:txBody>
      </p:sp>
      <p:pic>
        <p:nvPicPr>
          <p:cNvPr id="9" name="CD1-TRACK 74">
            <a:hlinkClick r:id="" action="ppaction://media"/>
            <a:extLst>
              <a:ext uri="{FF2B5EF4-FFF2-40B4-BE49-F238E27FC236}">
                <a16:creationId xmlns:a16="http://schemas.microsoft.com/office/drawing/2014/main" id="{5BE3C604-DBAD-8F76-B0B3-AF3D2318B0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80890" y="2675274"/>
            <a:ext cx="759332" cy="7593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3123A9-D37D-758D-1F4B-A2E3FBE404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1328" y="4172727"/>
            <a:ext cx="6617392" cy="127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95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64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96B3511-AA8F-F39A-14AA-AA9B15624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697" y="40666"/>
            <a:ext cx="7661490" cy="9381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8E79BE-C2F9-3094-B35E-B37CAAA23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1351" y="768372"/>
            <a:ext cx="6739413" cy="12772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259C1E5-E348-633E-2802-713AC323FF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8565" y="3177478"/>
            <a:ext cx="3703667" cy="15167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7B62EEB-7310-1E0C-E857-A3CC0B1778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4183" y="4694217"/>
            <a:ext cx="3703667" cy="134002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0FF5BBA-3E29-3115-B3CE-65C2FB3F54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6117" y="1843340"/>
            <a:ext cx="4500711" cy="158566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6D39A52-98E6-C72A-B84C-449E49991B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023" y="1930800"/>
            <a:ext cx="6158038" cy="383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36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09DFF6F-9051-6C4C-AE25-9ECD273686BD}"/>
              </a:ext>
            </a:extLst>
          </p:cNvPr>
          <p:cNvSpPr txBox="1"/>
          <p:nvPr/>
        </p:nvSpPr>
        <p:spPr>
          <a:xfrm>
            <a:off x="0" y="343822"/>
            <a:ext cx="3140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70C0"/>
                </a:solidFill>
              </a:rPr>
              <a:t>Do the same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76371C-8ACE-4D14-2659-ECEA780C6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21" y="1017541"/>
            <a:ext cx="3667637" cy="22577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1DBBBB-7400-8D93-A9CB-09F4AA993B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767" y="1017541"/>
            <a:ext cx="3658111" cy="22863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5C7F20-E1AD-5B63-68B4-0D6E158182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21" y="3450719"/>
            <a:ext cx="3734321" cy="23339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C9BCC0D-DD2C-E46F-5F6C-DAF9FD72E3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8549" y="3474534"/>
            <a:ext cx="3715268" cy="22863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F9BBF7B-08B2-EF85-5EFD-588A95AEA7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7840" y="343822"/>
            <a:ext cx="3762900" cy="2267266"/>
          </a:xfrm>
          <a:prstGeom prst="rect">
            <a:avLst/>
          </a:prstGeom>
        </p:spPr>
      </p:pic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6C45BAB0-3F29-404A-DED9-B74117B36B1B}"/>
              </a:ext>
            </a:extLst>
          </p:cNvPr>
          <p:cNvSpPr/>
          <p:nvPr/>
        </p:nvSpPr>
        <p:spPr>
          <a:xfrm>
            <a:off x="7890188" y="2698420"/>
            <a:ext cx="4301812" cy="656689"/>
          </a:xfrm>
          <a:prstGeom prst="wedgeRoundRectCallout">
            <a:avLst>
              <a:gd name="adj1" fmla="val -43329"/>
              <a:gd name="adj2" fmla="val 7081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</a:rPr>
              <a:t>What luggage do / does …….. have?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D19F24CF-B289-3DC0-7A4C-0010E33CABDF}"/>
              </a:ext>
            </a:extLst>
          </p:cNvPr>
          <p:cNvSpPr/>
          <p:nvPr/>
        </p:nvSpPr>
        <p:spPr>
          <a:xfrm>
            <a:off x="7726624" y="3588438"/>
            <a:ext cx="3482939" cy="898215"/>
          </a:xfrm>
          <a:prstGeom prst="wedgeRoundRectCallout">
            <a:avLst>
              <a:gd name="adj1" fmla="val 42727"/>
              <a:gd name="adj2" fmla="val 7033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</a:rPr>
              <a:t>He / She has ……………./</a:t>
            </a:r>
          </a:p>
          <a:p>
            <a:r>
              <a:rPr lang="en-US" sz="2400" dirty="0">
                <a:solidFill>
                  <a:prstClr val="white"/>
                </a:solidFill>
              </a:rPr>
              <a:t>They have……………..</a:t>
            </a:r>
          </a:p>
        </p:txBody>
      </p:sp>
      <p:sp>
        <p:nvSpPr>
          <p:cNvPr id="22" name="Speech Bubble: Rectangle with Corners Rounded 5">
            <a:extLst>
              <a:ext uri="{FF2B5EF4-FFF2-40B4-BE49-F238E27FC236}">
                <a16:creationId xmlns:a16="http://schemas.microsoft.com/office/drawing/2014/main" id="{73D11318-E565-3627-3BD4-D59176F9193A}"/>
              </a:ext>
            </a:extLst>
          </p:cNvPr>
          <p:cNvSpPr/>
          <p:nvPr/>
        </p:nvSpPr>
        <p:spPr>
          <a:xfrm>
            <a:off x="8793205" y="4781567"/>
            <a:ext cx="3267816" cy="594285"/>
          </a:xfrm>
          <a:prstGeom prst="wedgeRoundRectCallout">
            <a:avLst>
              <a:gd name="adj1" fmla="val -42819"/>
              <a:gd name="adj2" fmla="val 8081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</a:rPr>
              <a:t>Is this his / hers / theirs?</a:t>
            </a:r>
          </a:p>
        </p:txBody>
      </p:sp>
      <p:sp>
        <p:nvSpPr>
          <p:cNvPr id="24" name="Speech Bubble: Rectangle with Corners Rounded 6">
            <a:extLst>
              <a:ext uri="{FF2B5EF4-FFF2-40B4-BE49-F238E27FC236}">
                <a16:creationId xmlns:a16="http://schemas.microsoft.com/office/drawing/2014/main" id="{995AA8E4-EFFB-1B88-029A-7DB877A5CCEB}"/>
              </a:ext>
            </a:extLst>
          </p:cNvPr>
          <p:cNvSpPr/>
          <p:nvPr/>
        </p:nvSpPr>
        <p:spPr>
          <a:xfrm>
            <a:off x="7997345" y="5784670"/>
            <a:ext cx="2238150" cy="446715"/>
          </a:xfrm>
          <a:prstGeom prst="wedgeRoundRectCallout">
            <a:avLst>
              <a:gd name="adj1" fmla="val 48686"/>
              <a:gd name="adj2" fmla="val 6718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</a:rPr>
              <a:t>Yes, it is.</a:t>
            </a:r>
          </a:p>
        </p:txBody>
      </p:sp>
    </p:spTree>
    <p:extLst>
      <p:ext uri="{BB962C8B-B14F-4D97-AF65-F5344CB8AC3E}">
        <p14:creationId xmlns:p14="http://schemas.microsoft.com/office/powerpoint/2010/main" val="296175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0" grpId="0" animBg="1"/>
      <p:bldP spid="21" grpId="0" animBg="1"/>
      <p:bldP spid="22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0" y="343822"/>
            <a:ext cx="3140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70C0"/>
                </a:solidFill>
              </a:rPr>
              <a:t>Do the same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D80D39FF-486D-716E-CDF2-95683FFE9BF7}"/>
              </a:ext>
            </a:extLst>
          </p:cNvPr>
          <p:cNvSpPr/>
          <p:nvPr/>
        </p:nvSpPr>
        <p:spPr>
          <a:xfrm>
            <a:off x="4825539" y="1167781"/>
            <a:ext cx="6434937" cy="926142"/>
          </a:xfrm>
          <a:prstGeom prst="wedgeRoundRectCallout">
            <a:avLst>
              <a:gd name="adj1" fmla="val -43329"/>
              <a:gd name="adj2" fmla="val 7081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prstClr val="white"/>
                </a:solidFill>
              </a:rPr>
              <a:t>What luggage do / does …….. have?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31665865-A687-1868-0161-CC5A5894A481}"/>
              </a:ext>
            </a:extLst>
          </p:cNvPr>
          <p:cNvSpPr/>
          <p:nvPr/>
        </p:nvSpPr>
        <p:spPr>
          <a:xfrm>
            <a:off x="7084938" y="2379327"/>
            <a:ext cx="4816274" cy="1049673"/>
          </a:xfrm>
          <a:prstGeom prst="wedgeRoundRectCallout">
            <a:avLst>
              <a:gd name="adj1" fmla="val 42727"/>
              <a:gd name="adj2" fmla="val 7033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prstClr val="white"/>
                </a:solidFill>
              </a:rPr>
              <a:t>He / She has ……………./</a:t>
            </a:r>
          </a:p>
          <a:p>
            <a:r>
              <a:rPr lang="en-US" sz="3200" dirty="0">
                <a:solidFill>
                  <a:prstClr val="white"/>
                </a:solidFill>
              </a:rPr>
              <a:t>They have……………..</a:t>
            </a:r>
          </a:p>
        </p:txBody>
      </p:sp>
      <p:sp>
        <p:nvSpPr>
          <p:cNvPr id="10" name="Speech Bubble: Rectangle with Corners Rounded 5">
            <a:extLst>
              <a:ext uri="{FF2B5EF4-FFF2-40B4-BE49-F238E27FC236}">
                <a16:creationId xmlns:a16="http://schemas.microsoft.com/office/drawing/2014/main" id="{7D7E6FDB-E0F1-B612-2A01-58F327FB06AD}"/>
              </a:ext>
            </a:extLst>
          </p:cNvPr>
          <p:cNvSpPr/>
          <p:nvPr/>
        </p:nvSpPr>
        <p:spPr>
          <a:xfrm>
            <a:off x="4974277" y="3720599"/>
            <a:ext cx="4518798" cy="838132"/>
          </a:xfrm>
          <a:prstGeom prst="wedgeRoundRectCallout">
            <a:avLst>
              <a:gd name="adj1" fmla="val -42819"/>
              <a:gd name="adj2" fmla="val 8081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prstClr val="white"/>
                </a:solidFill>
              </a:rPr>
              <a:t>Is this his / hers / theirs?</a:t>
            </a:r>
          </a:p>
        </p:txBody>
      </p:sp>
      <p:sp>
        <p:nvSpPr>
          <p:cNvPr id="11" name="Speech Bubble: Rectangle with Corners Rounded 6">
            <a:extLst>
              <a:ext uri="{FF2B5EF4-FFF2-40B4-BE49-F238E27FC236}">
                <a16:creationId xmlns:a16="http://schemas.microsoft.com/office/drawing/2014/main" id="{0C0A04D5-0E28-3563-4D36-BB8A22D9D7B8}"/>
              </a:ext>
            </a:extLst>
          </p:cNvPr>
          <p:cNvSpPr/>
          <p:nvPr/>
        </p:nvSpPr>
        <p:spPr>
          <a:xfrm>
            <a:off x="7945597" y="5002921"/>
            <a:ext cx="3094956" cy="630011"/>
          </a:xfrm>
          <a:prstGeom prst="wedgeRoundRectCallout">
            <a:avLst>
              <a:gd name="adj1" fmla="val 48686"/>
              <a:gd name="adj2" fmla="val 6718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prstClr val="white"/>
                </a:solidFill>
              </a:rPr>
              <a:t>Yes, it is.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0990DF2-1C7D-864D-EC1A-4AEC1BB01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41" y="1809506"/>
            <a:ext cx="4518798" cy="278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9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8" grpId="0" animBg="1"/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0" y="343822"/>
            <a:ext cx="3140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70C0"/>
                </a:solidFill>
              </a:rPr>
              <a:t>Do the same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5D44B59-48F8-B371-67AD-C72BF0A92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54" y="1973038"/>
            <a:ext cx="4700815" cy="2938009"/>
          </a:xfrm>
          <a:prstGeom prst="rect">
            <a:avLst/>
          </a:prstGeom>
        </p:spPr>
      </p:pic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830BE1BD-4777-2D8E-4719-09F97B172B21}"/>
              </a:ext>
            </a:extLst>
          </p:cNvPr>
          <p:cNvSpPr/>
          <p:nvPr/>
        </p:nvSpPr>
        <p:spPr>
          <a:xfrm>
            <a:off x="4825539" y="1167781"/>
            <a:ext cx="6434937" cy="926142"/>
          </a:xfrm>
          <a:prstGeom prst="wedgeRoundRectCallout">
            <a:avLst>
              <a:gd name="adj1" fmla="val -43329"/>
              <a:gd name="adj2" fmla="val 7081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prstClr val="white"/>
                </a:solidFill>
              </a:rPr>
              <a:t>What luggage do / does …….. have?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0653036C-A1A4-8E8F-C79C-5FBE9B1D10AD}"/>
              </a:ext>
            </a:extLst>
          </p:cNvPr>
          <p:cNvSpPr/>
          <p:nvPr/>
        </p:nvSpPr>
        <p:spPr>
          <a:xfrm>
            <a:off x="7084938" y="2379327"/>
            <a:ext cx="4816274" cy="1049673"/>
          </a:xfrm>
          <a:prstGeom prst="wedgeRoundRectCallout">
            <a:avLst>
              <a:gd name="adj1" fmla="val 42727"/>
              <a:gd name="adj2" fmla="val 7033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prstClr val="white"/>
                </a:solidFill>
              </a:rPr>
              <a:t>He / She has ……………./</a:t>
            </a:r>
          </a:p>
          <a:p>
            <a:r>
              <a:rPr lang="en-US" sz="3200" dirty="0">
                <a:solidFill>
                  <a:prstClr val="white"/>
                </a:solidFill>
              </a:rPr>
              <a:t>They have……………..</a:t>
            </a:r>
          </a:p>
        </p:txBody>
      </p:sp>
      <p:sp>
        <p:nvSpPr>
          <p:cNvPr id="16" name="Speech Bubble: Rectangle with Corners Rounded 5">
            <a:extLst>
              <a:ext uri="{FF2B5EF4-FFF2-40B4-BE49-F238E27FC236}">
                <a16:creationId xmlns:a16="http://schemas.microsoft.com/office/drawing/2014/main" id="{3E07BB9B-B5F1-2885-A282-276F1CDB27B1}"/>
              </a:ext>
            </a:extLst>
          </p:cNvPr>
          <p:cNvSpPr/>
          <p:nvPr/>
        </p:nvSpPr>
        <p:spPr>
          <a:xfrm>
            <a:off x="4974277" y="3720599"/>
            <a:ext cx="4518798" cy="838132"/>
          </a:xfrm>
          <a:prstGeom prst="wedgeRoundRectCallout">
            <a:avLst>
              <a:gd name="adj1" fmla="val -42819"/>
              <a:gd name="adj2" fmla="val 8081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prstClr val="white"/>
                </a:solidFill>
              </a:rPr>
              <a:t>Is this his / hers / theirs?</a:t>
            </a:r>
          </a:p>
        </p:txBody>
      </p:sp>
      <p:sp>
        <p:nvSpPr>
          <p:cNvPr id="17" name="Speech Bubble: Rectangle with Corners Rounded 6">
            <a:extLst>
              <a:ext uri="{FF2B5EF4-FFF2-40B4-BE49-F238E27FC236}">
                <a16:creationId xmlns:a16="http://schemas.microsoft.com/office/drawing/2014/main" id="{31175CF3-49D4-17B1-3968-43BF057D2EFF}"/>
              </a:ext>
            </a:extLst>
          </p:cNvPr>
          <p:cNvSpPr/>
          <p:nvPr/>
        </p:nvSpPr>
        <p:spPr>
          <a:xfrm>
            <a:off x="7945597" y="5002921"/>
            <a:ext cx="3094956" cy="630011"/>
          </a:xfrm>
          <a:prstGeom prst="wedgeRoundRectCallout">
            <a:avLst>
              <a:gd name="adj1" fmla="val 48686"/>
              <a:gd name="adj2" fmla="val 6718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prstClr val="white"/>
                </a:solidFill>
              </a:rPr>
              <a:t>Yes, it is.</a:t>
            </a:r>
          </a:p>
        </p:txBody>
      </p:sp>
    </p:spTree>
    <p:extLst>
      <p:ext uri="{BB962C8B-B14F-4D97-AF65-F5344CB8AC3E}">
        <p14:creationId xmlns:p14="http://schemas.microsoft.com/office/powerpoint/2010/main" val="174379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4" grpId="0" animBg="1"/>
      <p:bldP spid="15" grpId="0" animBg="1"/>
      <p:bldP spid="16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0" y="343822"/>
            <a:ext cx="3140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70C0"/>
                </a:solidFill>
              </a:rPr>
              <a:t>Do the same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FDDEAB6-E211-892E-43EE-EDE2B9AEC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34" y="1630852"/>
            <a:ext cx="4684606" cy="2927879"/>
          </a:xfrm>
          <a:prstGeom prst="rect">
            <a:avLst/>
          </a:prstGeom>
        </p:spPr>
      </p:pic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1BAA5458-135F-F563-10B2-19F81AD378C3}"/>
              </a:ext>
            </a:extLst>
          </p:cNvPr>
          <p:cNvSpPr/>
          <p:nvPr/>
        </p:nvSpPr>
        <p:spPr>
          <a:xfrm>
            <a:off x="4825539" y="1167781"/>
            <a:ext cx="6434937" cy="926142"/>
          </a:xfrm>
          <a:prstGeom prst="wedgeRoundRectCallout">
            <a:avLst>
              <a:gd name="adj1" fmla="val -43329"/>
              <a:gd name="adj2" fmla="val 7081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prstClr val="white"/>
                </a:solidFill>
              </a:rPr>
              <a:t>What luggage do / does …….. have?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8155163D-7369-33FB-E63C-486F5CD1B518}"/>
              </a:ext>
            </a:extLst>
          </p:cNvPr>
          <p:cNvSpPr/>
          <p:nvPr/>
        </p:nvSpPr>
        <p:spPr>
          <a:xfrm>
            <a:off x="7084938" y="2379327"/>
            <a:ext cx="4816274" cy="1049673"/>
          </a:xfrm>
          <a:prstGeom prst="wedgeRoundRectCallout">
            <a:avLst>
              <a:gd name="adj1" fmla="val 42727"/>
              <a:gd name="adj2" fmla="val 7033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prstClr val="white"/>
                </a:solidFill>
              </a:rPr>
              <a:t>He / She has ……………./</a:t>
            </a:r>
          </a:p>
          <a:p>
            <a:r>
              <a:rPr lang="en-US" sz="3200" dirty="0">
                <a:solidFill>
                  <a:prstClr val="white"/>
                </a:solidFill>
              </a:rPr>
              <a:t>They have……………..</a:t>
            </a:r>
          </a:p>
        </p:txBody>
      </p:sp>
      <p:sp>
        <p:nvSpPr>
          <p:cNvPr id="16" name="Speech Bubble: Rectangle with Corners Rounded 5">
            <a:extLst>
              <a:ext uri="{FF2B5EF4-FFF2-40B4-BE49-F238E27FC236}">
                <a16:creationId xmlns:a16="http://schemas.microsoft.com/office/drawing/2014/main" id="{15227D90-A753-F60F-C68D-F4EAD835E711}"/>
              </a:ext>
            </a:extLst>
          </p:cNvPr>
          <p:cNvSpPr/>
          <p:nvPr/>
        </p:nvSpPr>
        <p:spPr>
          <a:xfrm>
            <a:off x="4974277" y="3720599"/>
            <a:ext cx="4518798" cy="838132"/>
          </a:xfrm>
          <a:prstGeom prst="wedgeRoundRectCallout">
            <a:avLst>
              <a:gd name="adj1" fmla="val -42819"/>
              <a:gd name="adj2" fmla="val 8081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prstClr val="white"/>
                </a:solidFill>
              </a:rPr>
              <a:t>Is this his / hers / theirs?</a:t>
            </a:r>
          </a:p>
        </p:txBody>
      </p:sp>
      <p:sp>
        <p:nvSpPr>
          <p:cNvPr id="17" name="Speech Bubble: Rectangle with Corners Rounded 6">
            <a:extLst>
              <a:ext uri="{FF2B5EF4-FFF2-40B4-BE49-F238E27FC236}">
                <a16:creationId xmlns:a16="http://schemas.microsoft.com/office/drawing/2014/main" id="{96D56809-F83A-C571-DD71-8EBEE31C0AE9}"/>
              </a:ext>
            </a:extLst>
          </p:cNvPr>
          <p:cNvSpPr/>
          <p:nvPr/>
        </p:nvSpPr>
        <p:spPr>
          <a:xfrm>
            <a:off x="7945597" y="5002921"/>
            <a:ext cx="3094956" cy="630011"/>
          </a:xfrm>
          <a:prstGeom prst="wedgeRoundRectCallout">
            <a:avLst>
              <a:gd name="adj1" fmla="val 48686"/>
              <a:gd name="adj2" fmla="val 6718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prstClr val="white"/>
                </a:solidFill>
              </a:rPr>
              <a:t>Yes, it is.</a:t>
            </a:r>
          </a:p>
        </p:txBody>
      </p:sp>
    </p:spTree>
    <p:extLst>
      <p:ext uri="{BB962C8B-B14F-4D97-AF65-F5344CB8AC3E}">
        <p14:creationId xmlns:p14="http://schemas.microsoft.com/office/powerpoint/2010/main" val="311435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4" grpId="0" animBg="1"/>
      <p:bldP spid="15" grpId="0" animBg="1"/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0" y="343822"/>
            <a:ext cx="3140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70C0"/>
                </a:solidFill>
              </a:rPr>
              <a:t>Do the same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95B7689-79CB-918B-8BE9-C6668AF8A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6" y="1630852"/>
            <a:ext cx="4757803" cy="2927879"/>
          </a:xfrm>
          <a:prstGeom prst="rect">
            <a:avLst/>
          </a:prstGeom>
        </p:spPr>
      </p:pic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1BFDEA4A-1E2A-CA82-4C48-75D1AEFBDD5C}"/>
              </a:ext>
            </a:extLst>
          </p:cNvPr>
          <p:cNvSpPr/>
          <p:nvPr/>
        </p:nvSpPr>
        <p:spPr>
          <a:xfrm>
            <a:off x="4825539" y="1167781"/>
            <a:ext cx="6434937" cy="926142"/>
          </a:xfrm>
          <a:prstGeom prst="wedgeRoundRectCallout">
            <a:avLst>
              <a:gd name="adj1" fmla="val -43329"/>
              <a:gd name="adj2" fmla="val 7081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prstClr val="white"/>
                </a:solidFill>
              </a:rPr>
              <a:t>What luggage do / does …….. have?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0FB7E956-AF65-E88C-1C6C-6DE32BFEE894}"/>
              </a:ext>
            </a:extLst>
          </p:cNvPr>
          <p:cNvSpPr/>
          <p:nvPr/>
        </p:nvSpPr>
        <p:spPr>
          <a:xfrm>
            <a:off x="7084938" y="2379327"/>
            <a:ext cx="4816274" cy="1049673"/>
          </a:xfrm>
          <a:prstGeom prst="wedgeRoundRectCallout">
            <a:avLst>
              <a:gd name="adj1" fmla="val 42727"/>
              <a:gd name="adj2" fmla="val 7033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prstClr val="white"/>
                </a:solidFill>
              </a:rPr>
              <a:t>He / She has ……………./</a:t>
            </a:r>
          </a:p>
          <a:p>
            <a:r>
              <a:rPr lang="en-US" sz="3200" dirty="0">
                <a:solidFill>
                  <a:prstClr val="white"/>
                </a:solidFill>
              </a:rPr>
              <a:t>They have……………..</a:t>
            </a:r>
          </a:p>
        </p:txBody>
      </p:sp>
      <p:sp>
        <p:nvSpPr>
          <p:cNvPr id="16" name="Speech Bubble: Rectangle with Corners Rounded 5">
            <a:extLst>
              <a:ext uri="{FF2B5EF4-FFF2-40B4-BE49-F238E27FC236}">
                <a16:creationId xmlns:a16="http://schemas.microsoft.com/office/drawing/2014/main" id="{09A9C27D-D9BF-214E-5753-B4A3CDBCA929}"/>
              </a:ext>
            </a:extLst>
          </p:cNvPr>
          <p:cNvSpPr/>
          <p:nvPr/>
        </p:nvSpPr>
        <p:spPr>
          <a:xfrm>
            <a:off x="4974277" y="3720599"/>
            <a:ext cx="4518798" cy="838132"/>
          </a:xfrm>
          <a:prstGeom prst="wedgeRoundRectCallout">
            <a:avLst>
              <a:gd name="adj1" fmla="val -42819"/>
              <a:gd name="adj2" fmla="val 8081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prstClr val="white"/>
                </a:solidFill>
              </a:rPr>
              <a:t>Is this his / hers / theirs?</a:t>
            </a:r>
          </a:p>
        </p:txBody>
      </p:sp>
      <p:sp>
        <p:nvSpPr>
          <p:cNvPr id="17" name="Speech Bubble: Rectangle with Corners Rounded 6">
            <a:extLst>
              <a:ext uri="{FF2B5EF4-FFF2-40B4-BE49-F238E27FC236}">
                <a16:creationId xmlns:a16="http://schemas.microsoft.com/office/drawing/2014/main" id="{2A33139B-3817-A209-2308-A38A3D4C2F76}"/>
              </a:ext>
            </a:extLst>
          </p:cNvPr>
          <p:cNvSpPr/>
          <p:nvPr/>
        </p:nvSpPr>
        <p:spPr>
          <a:xfrm>
            <a:off x="7945597" y="5002921"/>
            <a:ext cx="3094956" cy="630011"/>
          </a:xfrm>
          <a:prstGeom prst="wedgeRoundRectCallout">
            <a:avLst>
              <a:gd name="adj1" fmla="val 48686"/>
              <a:gd name="adj2" fmla="val 6718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prstClr val="white"/>
                </a:solidFill>
              </a:rPr>
              <a:t>Yes, it is.</a:t>
            </a:r>
          </a:p>
        </p:txBody>
      </p:sp>
    </p:spTree>
    <p:extLst>
      <p:ext uri="{BB962C8B-B14F-4D97-AF65-F5344CB8AC3E}">
        <p14:creationId xmlns:p14="http://schemas.microsoft.com/office/powerpoint/2010/main" val="65498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4" grpId="0" animBg="1"/>
      <p:bldP spid="15" grpId="0" animBg="1"/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0" y="343822"/>
            <a:ext cx="3140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 the same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7E5F341-FF13-A03D-C919-B5E2C1D2B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97" y="1813025"/>
            <a:ext cx="4732434" cy="2851441"/>
          </a:xfrm>
          <a:prstGeom prst="rect">
            <a:avLst/>
          </a:prstGeom>
        </p:spPr>
      </p:pic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299603CE-C9A2-50FF-E295-36C77FEC0D37}"/>
              </a:ext>
            </a:extLst>
          </p:cNvPr>
          <p:cNvSpPr/>
          <p:nvPr/>
        </p:nvSpPr>
        <p:spPr>
          <a:xfrm>
            <a:off x="4825539" y="1167781"/>
            <a:ext cx="6434937" cy="926142"/>
          </a:xfrm>
          <a:prstGeom prst="wedgeRoundRectCallout">
            <a:avLst>
              <a:gd name="adj1" fmla="val -43329"/>
              <a:gd name="adj2" fmla="val 7081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prstClr val="white"/>
                </a:solidFill>
              </a:rPr>
              <a:t>What luggage do / does …….. have?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E685BA00-B8CC-99C1-BB2F-FB86F8843128}"/>
              </a:ext>
            </a:extLst>
          </p:cNvPr>
          <p:cNvSpPr/>
          <p:nvPr/>
        </p:nvSpPr>
        <p:spPr>
          <a:xfrm>
            <a:off x="7084938" y="2379327"/>
            <a:ext cx="4816274" cy="1049673"/>
          </a:xfrm>
          <a:prstGeom prst="wedgeRoundRectCallout">
            <a:avLst>
              <a:gd name="adj1" fmla="val 42727"/>
              <a:gd name="adj2" fmla="val 7033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prstClr val="white"/>
                </a:solidFill>
              </a:rPr>
              <a:t>He / She has ……………./</a:t>
            </a:r>
          </a:p>
          <a:p>
            <a:r>
              <a:rPr lang="en-US" sz="3200" dirty="0">
                <a:solidFill>
                  <a:prstClr val="white"/>
                </a:solidFill>
              </a:rPr>
              <a:t>They have……………..</a:t>
            </a:r>
          </a:p>
        </p:txBody>
      </p:sp>
      <p:sp>
        <p:nvSpPr>
          <p:cNvPr id="16" name="Speech Bubble: Rectangle with Corners Rounded 5">
            <a:extLst>
              <a:ext uri="{FF2B5EF4-FFF2-40B4-BE49-F238E27FC236}">
                <a16:creationId xmlns:a16="http://schemas.microsoft.com/office/drawing/2014/main" id="{BAF5E523-DC81-5A13-11AC-FF76469FB19F}"/>
              </a:ext>
            </a:extLst>
          </p:cNvPr>
          <p:cNvSpPr/>
          <p:nvPr/>
        </p:nvSpPr>
        <p:spPr>
          <a:xfrm>
            <a:off x="4974277" y="3720599"/>
            <a:ext cx="4518798" cy="838132"/>
          </a:xfrm>
          <a:prstGeom prst="wedgeRoundRectCallout">
            <a:avLst>
              <a:gd name="adj1" fmla="val -42819"/>
              <a:gd name="adj2" fmla="val 8081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prstClr val="white"/>
                </a:solidFill>
              </a:rPr>
              <a:t>Is this his / hers / theirs?</a:t>
            </a:r>
          </a:p>
        </p:txBody>
      </p:sp>
      <p:sp>
        <p:nvSpPr>
          <p:cNvPr id="17" name="Speech Bubble: Rectangle with Corners Rounded 6">
            <a:extLst>
              <a:ext uri="{FF2B5EF4-FFF2-40B4-BE49-F238E27FC236}">
                <a16:creationId xmlns:a16="http://schemas.microsoft.com/office/drawing/2014/main" id="{209171AF-181F-0B8B-133D-7D069A6FACFD}"/>
              </a:ext>
            </a:extLst>
          </p:cNvPr>
          <p:cNvSpPr/>
          <p:nvPr/>
        </p:nvSpPr>
        <p:spPr>
          <a:xfrm>
            <a:off x="7945597" y="5002921"/>
            <a:ext cx="3094956" cy="630011"/>
          </a:xfrm>
          <a:prstGeom prst="wedgeRoundRectCallout">
            <a:avLst>
              <a:gd name="adj1" fmla="val 48686"/>
              <a:gd name="adj2" fmla="val 6718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prstClr val="white"/>
                </a:solidFill>
              </a:rPr>
              <a:t>Yes, it is.</a:t>
            </a:r>
          </a:p>
        </p:txBody>
      </p:sp>
    </p:spTree>
    <p:extLst>
      <p:ext uri="{BB962C8B-B14F-4D97-AF65-F5344CB8AC3E}">
        <p14:creationId xmlns:p14="http://schemas.microsoft.com/office/powerpoint/2010/main" val="183665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4" grpId="0" animBg="1"/>
      <p:bldP spid="15" grpId="0" animBg="1"/>
      <p:bldP spid="16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44CB96-4CFC-6C04-682D-A30D8ED19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1384"/>
            <a:ext cx="12192000" cy="478775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C547F7B-0B64-081F-29F0-44798C7E6A4C}"/>
              </a:ext>
            </a:extLst>
          </p:cNvPr>
          <p:cNvSpPr/>
          <p:nvPr/>
        </p:nvSpPr>
        <p:spPr>
          <a:xfrm>
            <a:off x="7058346" y="1268858"/>
            <a:ext cx="5424755" cy="2083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1ACA11-5DFD-02BE-DA13-AE4BDBAA1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203" y="26437"/>
            <a:ext cx="6640623" cy="838463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AB53B1E4-0C57-0BEB-2817-1DC9B84EE9D6}"/>
              </a:ext>
            </a:extLst>
          </p:cNvPr>
          <p:cNvSpPr/>
          <p:nvPr/>
        </p:nvSpPr>
        <p:spPr>
          <a:xfrm>
            <a:off x="7239528" y="1358557"/>
            <a:ext cx="4641528" cy="429146"/>
          </a:xfrm>
          <a:prstGeom prst="wedgeRoundRectCallout">
            <a:avLst>
              <a:gd name="adj1" fmla="val -43329"/>
              <a:gd name="adj2" fmla="val 7081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</a:rPr>
              <a:t>A: What luggage does Finn have?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D8D801CE-E1B4-C03E-A751-05A63A8C51A1}"/>
              </a:ext>
            </a:extLst>
          </p:cNvPr>
          <p:cNvSpPr/>
          <p:nvPr/>
        </p:nvSpPr>
        <p:spPr>
          <a:xfrm>
            <a:off x="7475543" y="1918133"/>
            <a:ext cx="4590359" cy="424776"/>
          </a:xfrm>
          <a:prstGeom prst="wedgeRoundRectCallout">
            <a:avLst>
              <a:gd name="adj1" fmla="val 42727"/>
              <a:gd name="adj2" fmla="val 7033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</a:rPr>
              <a:t>B: He has a new dark blue suitcase.</a:t>
            </a:r>
          </a:p>
        </p:txBody>
      </p:sp>
      <p:sp>
        <p:nvSpPr>
          <p:cNvPr id="7" name="Speech Bubble: Rectangle with Corners Rounded 5">
            <a:extLst>
              <a:ext uri="{FF2B5EF4-FFF2-40B4-BE49-F238E27FC236}">
                <a16:creationId xmlns:a16="http://schemas.microsoft.com/office/drawing/2014/main" id="{3458887C-CE2F-9792-8DD3-5BBDDE3841AC}"/>
              </a:ext>
            </a:extLst>
          </p:cNvPr>
          <p:cNvSpPr/>
          <p:nvPr/>
        </p:nvSpPr>
        <p:spPr>
          <a:xfrm>
            <a:off x="7053398" y="2408123"/>
            <a:ext cx="3786488" cy="424777"/>
          </a:xfrm>
          <a:prstGeom prst="wedgeRoundRectCallout">
            <a:avLst>
              <a:gd name="adj1" fmla="val -42819"/>
              <a:gd name="adj2" fmla="val 8081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</a:rPr>
              <a:t>A: Is this his?</a:t>
            </a:r>
          </a:p>
        </p:txBody>
      </p:sp>
      <p:sp>
        <p:nvSpPr>
          <p:cNvPr id="8" name="Speech Bubble: Rectangle with Corners Rounded 6">
            <a:extLst>
              <a:ext uri="{FF2B5EF4-FFF2-40B4-BE49-F238E27FC236}">
                <a16:creationId xmlns:a16="http://schemas.microsoft.com/office/drawing/2014/main" id="{A1A936B8-CD9F-F4D0-7D8F-43225C2F86C3}"/>
              </a:ext>
            </a:extLst>
          </p:cNvPr>
          <p:cNvSpPr/>
          <p:nvPr/>
        </p:nvSpPr>
        <p:spPr>
          <a:xfrm>
            <a:off x="9050714" y="2891418"/>
            <a:ext cx="2830342" cy="424776"/>
          </a:xfrm>
          <a:prstGeom prst="wedgeRoundRectCallout">
            <a:avLst>
              <a:gd name="adj1" fmla="val 48686"/>
              <a:gd name="adj2" fmla="val 6718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</a:rPr>
              <a:t>B: Yes, it is.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B2D10E-E34B-D079-F8F3-A851348FCFBB}"/>
              </a:ext>
            </a:extLst>
          </p:cNvPr>
          <p:cNvSpPr/>
          <p:nvPr/>
        </p:nvSpPr>
        <p:spPr>
          <a:xfrm>
            <a:off x="7561335" y="4335027"/>
            <a:ext cx="41870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45390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44CB96-4CFC-6C04-682D-A30D8ED199E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331877"/>
            <a:ext cx="6904234" cy="31521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1ACA11-5DFD-02BE-DA13-AE4BDBAA1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203" y="26437"/>
            <a:ext cx="6640623" cy="8384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7E7221-7142-4B41-B2D0-2E9FA8C49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4626"/>
            <a:ext cx="12192000" cy="7988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E0CCFB-3544-65B9-0ADA-6C89C22E2C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2478" y="1653506"/>
            <a:ext cx="6878010" cy="6382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D3060C9-18CB-C7F8-B5DF-9040D38A00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8073" y="2501337"/>
            <a:ext cx="5013788" cy="1721341"/>
          </a:xfrm>
          <a:prstGeom prst="rect">
            <a:avLst/>
          </a:prstGeom>
        </p:spPr>
      </p:pic>
      <p:sp>
        <p:nvSpPr>
          <p:cNvPr id="16" name="Speech Bubble: Rectangle with Corners Rounded 6">
            <a:extLst>
              <a:ext uri="{FF2B5EF4-FFF2-40B4-BE49-F238E27FC236}">
                <a16:creationId xmlns:a16="http://schemas.microsoft.com/office/drawing/2014/main" id="{7316106B-DA2B-E053-3ED9-47C11C10DB2D}"/>
              </a:ext>
            </a:extLst>
          </p:cNvPr>
          <p:cNvSpPr/>
          <p:nvPr/>
        </p:nvSpPr>
        <p:spPr>
          <a:xfrm>
            <a:off x="8999343" y="4079387"/>
            <a:ext cx="2830342" cy="424776"/>
          </a:xfrm>
          <a:prstGeom prst="wedgeRoundRectCallout">
            <a:avLst>
              <a:gd name="adj1" fmla="val 48686"/>
              <a:gd name="adj2" fmla="val 67189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B: Yes, it is.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2C18C9-7271-509E-CD4B-67759E8376F5}"/>
              </a:ext>
            </a:extLst>
          </p:cNvPr>
          <p:cNvSpPr/>
          <p:nvPr/>
        </p:nvSpPr>
        <p:spPr>
          <a:xfrm>
            <a:off x="3554414" y="1645439"/>
            <a:ext cx="41870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8894596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5EC4C8-6CF5-F143-7F9E-A8DF9D10D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5570"/>
            <a:ext cx="4726112" cy="21514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28A0625-6314-4C56-8908-B8A23F2EFDC8}"/>
              </a:ext>
            </a:extLst>
          </p:cNvPr>
          <p:cNvSpPr txBox="1"/>
          <p:nvPr/>
        </p:nvSpPr>
        <p:spPr>
          <a:xfrm>
            <a:off x="554634" y="340792"/>
            <a:ext cx="8619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Information exchange-work in pairs.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D86B6C-2FCD-4EA4-A52B-C89FD735C336}"/>
              </a:ext>
            </a:extLst>
          </p:cNvPr>
          <p:cNvSpPr/>
          <p:nvPr/>
        </p:nvSpPr>
        <p:spPr>
          <a:xfrm>
            <a:off x="539645" y="855241"/>
            <a:ext cx="114374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Student A: After your discussion in the previous exercise, write the owners of the luggage in the pictures and ask student B to confirm the information. Student B looks at activity file 6,p.120). Complete the table with the name of the owner of the luggage. </a:t>
            </a:r>
            <a:endParaRPr lang="en-US" sz="2400" b="1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EA7C899-258C-4D5F-9545-C99110EB5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829419"/>
              </p:ext>
            </p:extLst>
          </p:nvPr>
        </p:nvGraphicFramePr>
        <p:xfrm>
          <a:off x="4726112" y="1986147"/>
          <a:ext cx="7363678" cy="461554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66004">
                  <a:extLst>
                    <a:ext uri="{9D8B030D-6E8A-4147-A177-3AD203B41FA5}">
                      <a16:colId xmlns:a16="http://schemas.microsoft.com/office/drawing/2014/main" val="1333475752"/>
                    </a:ext>
                  </a:extLst>
                </a:gridCol>
                <a:gridCol w="1462131">
                  <a:extLst>
                    <a:ext uri="{9D8B030D-6E8A-4147-A177-3AD203B41FA5}">
                      <a16:colId xmlns:a16="http://schemas.microsoft.com/office/drawing/2014/main" val="1823222144"/>
                    </a:ext>
                  </a:extLst>
                </a:gridCol>
                <a:gridCol w="4435543">
                  <a:extLst>
                    <a:ext uri="{9D8B030D-6E8A-4147-A177-3AD203B41FA5}">
                      <a16:colId xmlns:a16="http://schemas.microsoft.com/office/drawing/2014/main" val="3255444829"/>
                    </a:ext>
                  </a:extLst>
                </a:gridCol>
              </a:tblGrid>
              <a:tr h="829234">
                <a:tc>
                  <a:txBody>
                    <a:bodyPr/>
                    <a:lstStyle/>
                    <a:p>
                      <a:r>
                        <a:rPr lang="en-US" sz="2800" dirty="0"/>
                        <a:t>Luggage 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Owners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What my friend (B) confirms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573048"/>
                  </a:ext>
                </a:extLst>
              </a:tr>
              <a:tr h="401242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106019"/>
                  </a:ext>
                </a:extLst>
              </a:tr>
              <a:tr h="401242">
                <a:tc>
                  <a:txBody>
                    <a:bodyPr/>
                    <a:lstStyle/>
                    <a:p>
                      <a:r>
                        <a:rPr lang="en-US" sz="2400" dirty="0"/>
                        <a:t>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468401"/>
                  </a:ext>
                </a:extLst>
              </a:tr>
              <a:tr h="401242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165521"/>
                  </a:ext>
                </a:extLst>
              </a:tr>
              <a:tr h="401242">
                <a:tc>
                  <a:txBody>
                    <a:bodyPr/>
                    <a:lstStyle/>
                    <a:p>
                      <a:r>
                        <a:rPr lang="en-US" sz="2400" dirty="0"/>
                        <a:t>4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796353"/>
                  </a:ext>
                </a:extLst>
              </a:tr>
              <a:tr h="401242">
                <a:tc>
                  <a:txBody>
                    <a:bodyPr/>
                    <a:lstStyle/>
                    <a:p>
                      <a:r>
                        <a:rPr lang="en-US" sz="2400" dirty="0"/>
                        <a:t>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12515"/>
                  </a:ext>
                </a:extLst>
              </a:tr>
              <a:tr h="470269">
                <a:tc>
                  <a:txBody>
                    <a:bodyPr/>
                    <a:lstStyle/>
                    <a:p>
                      <a:r>
                        <a:rPr lang="en-US" sz="2400" dirty="0"/>
                        <a:t>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720784"/>
                  </a:ext>
                </a:extLst>
              </a:tr>
              <a:tr h="401242">
                <a:tc>
                  <a:txBody>
                    <a:bodyPr/>
                    <a:lstStyle/>
                    <a:p>
                      <a:r>
                        <a:rPr lang="en-US" sz="2400" dirty="0"/>
                        <a:t>7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828924"/>
                  </a:ext>
                </a:extLst>
              </a:tr>
              <a:tr h="401242">
                <a:tc>
                  <a:txBody>
                    <a:bodyPr/>
                    <a:lstStyle/>
                    <a:p>
                      <a:r>
                        <a:rPr lang="en-US" sz="2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869929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D683DDC9-F092-4031-818E-613E59C3C640}"/>
              </a:ext>
            </a:extLst>
          </p:cNvPr>
          <p:cNvSpPr/>
          <p:nvPr/>
        </p:nvSpPr>
        <p:spPr>
          <a:xfrm>
            <a:off x="1069622" y="4228808"/>
            <a:ext cx="16593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Student A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765A0F64-97C2-BEE7-B14B-A7FC9D1C0202}"/>
              </a:ext>
            </a:extLst>
          </p:cNvPr>
          <p:cNvSpPr/>
          <p:nvPr/>
        </p:nvSpPr>
        <p:spPr>
          <a:xfrm>
            <a:off x="156089" y="4667375"/>
            <a:ext cx="3486366" cy="724230"/>
          </a:xfrm>
          <a:prstGeom prst="wedgeRoundRectCallout">
            <a:avLst>
              <a:gd name="adj1" fmla="val -43329"/>
              <a:gd name="adj2" fmla="val 7081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</a:rPr>
              <a:t>A: Does Mary have an old purple handbag?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A4D6DA54-891E-CBD9-00B2-EF6DC13DC293}"/>
              </a:ext>
            </a:extLst>
          </p:cNvPr>
          <p:cNvSpPr/>
          <p:nvPr/>
        </p:nvSpPr>
        <p:spPr>
          <a:xfrm>
            <a:off x="736352" y="5640643"/>
            <a:ext cx="3447932" cy="724231"/>
          </a:xfrm>
          <a:prstGeom prst="wedgeRoundRectCallout">
            <a:avLst>
              <a:gd name="adj1" fmla="val 42727"/>
              <a:gd name="adj2" fmla="val 7033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</a:rPr>
              <a:t>B: Yes, she does.</a:t>
            </a:r>
          </a:p>
        </p:txBody>
      </p:sp>
    </p:spTree>
    <p:extLst>
      <p:ext uri="{BB962C8B-B14F-4D97-AF65-F5344CB8AC3E}">
        <p14:creationId xmlns:p14="http://schemas.microsoft.com/office/powerpoint/2010/main" val="211433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5EC4C8-6CF5-F143-7F9E-A8DF9D10D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5570"/>
            <a:ext cx="4726112" cy="21514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28A0625-6314-4C56-8908-B8A23F2EFDC8}"/>
              </a:ext>
            </a:extLst>
          </p:cNvPr>
          <p:cNvSpPr txBox="1"/>
          <p:nvPr/>
        </p:nvSpPr>
        <p:spPr>
          <a:xfrm>
            <a:off x="554634" y="340792"/>
            <a:ext cx="8619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Swap roles and repeat</a:t>
            </a:r>
            <a:endParaRPr lang="en-US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D86B6C-2FCD-4EA4-A52B-C89FD735C336}"/>
              </a:ext>
            </a:extLst>
          </p:cNvPr>
          <p:cNvSpPr/>
          <p:nvPr/>
        </p:nvSpPr>
        <p:spPr>
          <a:xfrm>
            <a:off x="539645" y="855241"/>
            <a:ext cx="114374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Student B: After your discussion in the previous exercise, write the owners of the luggage in the pictures and ask student A to confirm the information. Student A looks at activity file 7, p.121). Complete the table with the name of the owner of the luggage. </a:t>
            </a:r>
            <a:endParaRPr lang="en-US" sz="2400" b="1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EA7C899-258C-4D5F-9545-C99110EB5C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136467"/>
              </p:ext>
            </p:extLst>
          </p:nvPr>
        </p:nvGraphicFramePr>
        <p:xfrm>
          <a:off x="4726112" y="1986147"/>
          <a:ext cx="7363678" cy="461554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66004">
                  <a:extLst>
                    <a:ext uri="{9D8B030D-6E8A-4147-A177-3AD203B41FA5}">
                      <a16:colId xmlns:a16="http://schemas.microsoft.com/office/drawing/2014/main" val="1333475752"/>
                    </a:ext>
                  </a:extLst>
                </a:gridCol>
                <a:gridCol w="1462131">
                  <a:extLst>
                    <a:ext uri="{9D8B030D-6E8A-4147-A177-3AD203B41FA5}">
                      <a16:colId xmlns:a16="http://schemas.microsoft.com/office/drawing/2014/main" val="1823222144"/>
                    </a:ext>
                  </a:extLst>
                </a:gridCol>
                <a:gridCol w="4435543">
                  <a:extLst>
                    <a:ext uri="{9D8B030D-6E8A-4147-A177-3AD203B41FA5}">
                      <a16:colId xmlns:a16="http://schemas.microsoft.com/office/drawing/2014/main" val="3255444829"/>
                    </a:ext>
                  </a:extLst>
                </a:gridCol>
              </a:tblGrid>
              <a:tr h="829234">
                <a:tc>
                  <a:txBody>
                    <a:bodyPr/>
                    <a:lstStyle/>
                    <a:p>
                      <a:r>
                        <a:rPr lang="en-US" sz="2800" dirty="0"/>
                        <a:t>Luggage 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Owners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What my friend (A) confirms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573048"/>
                  </a:ext>
                </a:extLst>
              </a:tr>
              <a:tr h="401242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106019"/>
                  </a:ext>
                </a:extLst>
              </a:tr>
              <a:tr h="401242">
                <a:tc>
                  <a:txBody>
                    <a:bodyPr/>
                    <a:lstStyle/>
                    <a:p>
                      <a:r>
                        <a:rPr lang="en-US" sz="2400" dirty="0"/>
                        <a:t>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468401"/>
                  </a:ext>
                </a:extLst>
              </a:tr>
              <a:tr h="401242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165521"/>
                  </a:ext>
                </a:extLst>
              </a:tr>
              <a:tr h="401242">
                <a:tc>
                  <a:txBody>
                    <a:bodyPr/>
                    <a:lstStyle/>
                    <a:p>
                      <a:r>
                        <a:rPr lang="en-US" sz="2400" dirty="0"/>
                        <a:t>4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Jane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Jane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796353"/>
                  </a:ext>
                </a:extLst>
              </a:tr>
              <a:tr h="401242">
                <a:tc>
                  <a:txBody>
                    <a:bodyPr/>
                    <a:lstStyle/>
                    <a:p>
                      <a:r>
                        <a:rPr lang="en-US" sz="2400" dirty="0"/>
                        <a:t>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12515"/>
                  </a:ext>
                </a:extLst>
              </a:tr>
              <a:tr h="470269">
                <a:tc>
                  <a:txBody>
                    <a:bodyPr/>
                    <a:lstStyle/>
                    <a:p>
                      <a:r>
                        <a:rPr lang="en-US" sz="2400" dirty="0"/>
                        <a:t>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720784"/>
                  </a:ext>
                </a:extLst>
              </a:tr>
              <a:tr h="401242">
                <a:tc>
                  <a:txBody>
                    <a:bodyPr/>
                    <a:lstStyle/>
                    <a:p>
                      <a:r>
                        <a:rPr lang="en-US" sz="2400" dirty="0"/>
                        <a:t>7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828924"/>
                  </a:ext>
                </a:extLst>
              </a:tr>
              <a:tr h="401242">
                <a:tc>
                  <a:txBody>
                    <a:bodyPr/>
                    <a:lstStyle/>
                    <a:p>
                      <a:r>
                        <a:rPr lang="en-US" sz="2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869929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D683DDC9-F092-4031-818E-613E59C3C640}"/>
              </a:ext>
            </a:extLst>
          </p:cNvPr>
          <p:cNvSpPr/>
          <p:nvPr/>
        </p:nvSpPr>
        <p:spPr>
          <a:xfrm>
            <a:off x="1069622" y="4228808"/>
            <a:ext cx="16593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Student B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765A0F64-97C2-BEE7-B14B-A7FC9D1C0202}"/>
              </a:ext>
            </a:extLst>
          </p:cNvPr>
          <p:cNvSpPr/>
          <p:nvPr/>
        </p:nvSpPr>
        <p:spPr>
          <a:xfrm>
            <a:off x="156089" y="4667375"/>
            <a:ext cx="3486366" cy="724230"/>
          </a:xfrm>
          <a:prstGeom prst="wedgeRoundRectCallout">
            <a:avLst>
              <a:gd name="adj1" fmla="val -43329"/>
              <a:gd name="adj2" fmla="val 7081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</a:rPr>
              <a:t>B: Does Jane have an old brown bag?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A4D6DA54-891E-CBD9-00B2-EF6DC13DC293}"/>
              </a:ext>
            </a:extLst>
          </p:cNvPr>
          <p:cNvSpPr/>
          <p:nvPr/>
        </p:nvSpPr>
        <p:spPr>
          <a:xfrm>
            <a:off x="736352" y="5640643"/>
            <a:ext cx="3447932" cy="724231"/>
          </a:xfrm>
          <a:prstGeom prst="wedgeRoundRectCallout">
            <a:avLst>
              <a:gd name="adj1" fmla="val 42727"/>
              <a:gd name="adj2" fmla="val 7033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prstClr val="white"/>
                </a:solidFill>
              </a:rPr>
              <a:t>A: Yes, she does.</a:t>
            </a:r>
          </a:p>
        </p:txBody>
      </p:sp>
    </p:spTree>
    <p:extLst>
      <p:ext uri="{BB962C8B-B14F-4D97-AF65-F5344CB8AC3E}">
        <p14:creationId xmlns:p14="http://schemas.microsoft.com/office/powerpoint/2010/main" val="126222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5052"/>
            <a:ext cx="9229273" cy="615230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CONSOLIDATION</a:t>
            </a:r>
          </a:p>
        </p:txBody>
      </p:sp>
    </p:spTree>
    <p:extLst>
      <p:ext uri="{BB962C8B-B14F-4D97-AF65-F5344CB8AC3E}">
        <p14:creationId xmlns:p14="http://schemas.microsoft.com/office/powerpoint/2010/main" val="5800360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8F6BC54-B56D-E09A-1ABD-FDB3CCF1C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3931" y="791111"/>
            <a:ext cx="4797078" cy="542918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947C903-DB83-5B17-F48D-421AB7590A41}"/>
              </a:ext>
            </a:extLst>
          </p:cNvPr>
          <p:cNvSpPr/>
          <p:nvPr/>
        </p:nvSpPr>
        <p:spPr>
          <a:xfrm>
            <a:off x="6585735" y="624253"/>
            <a:ext cx="2085654" cy="1081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C874C6-162C-DF07-8F35-5F4F50EBE894}"/>
              </a:ext>
            </a:extLst>
          </p:cNvPr>
          <p:cNvSpPr txBox="1"/>
          <p:nvPr/>
        </p:nvSpPr>
        <p:spPr>
          <a:xfrm>
            <a:off x="370261" y="797569"/>
            <a:ext cx="65834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cap="none" spc="0" dirty="0">
                <a:ln w="0"/>
                <a:solidFill>
                  <a:srgbClr val="0070C0"/>
                </a:solidFill>
              </a:rPr>
              <a:t>Please write 4 sentences to ask and answer about the luggage of people in the picture. </a:t>
            </a:r>
          </a:p>
          <a:p>
            <a:r>
              <a:rPr lang="en-US" sz="3200" b="1" dirty="0">
                <a:ln w="0"/>
                <a:solidFill>
                  <a:srgbClr val="0070C0"/>
                </a:solidFill>
              </a:rPr>
              <a:t>E.g. </a:t>
            </a:r>
          </a:p>
          <a:p>
            <a:r>
              <a:rPr lang="en-US" sz="3200" b="1" i="1" dirty="0">
                <a:ln w="0"/>
                <a:solidFill>
                  <a:srgbClr val="0070C0"/>
                </a:solidFill>
              </a:rPr>
              <a:t>A: Quan has a big blue backpack and a large grey suitcase.</a:t>
            </a:r>
          </a:p>
          <a:p>
            <a:r>
              <a:rPr lang="en-US" sz="3200" b="1" i="1" dirty="0">
                <a:ln w="0"/>
                <a:solidFill>
                  <a:srgbClr val="0070C0"/>
                </a:solidFill>
              </a:rPr>
              <a:t>B: Is this his?</a:t>
            </a:r>
          </a:p>
          <a:p>
            <a:r>
              <a:rPr lang="en-US" sz="3200" b="1" i="1" dirty="0">
                <a:ln w="0"/>
                <a:solidFill>
                  <a:srgbClr val="0070C0"/>
                </a:solidFill>
              </a:rPr>
              <a:t>A: Yes, it is.</a:t>
            </a:r>
          </a:p>
          <a:p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094EFB78-3F3B-C404-D9B4-C0EA84DA3D78}"/>
              </a:ext>
            </a:extLst>
          </p:cNvPr>
          <p:cNvSpPr/>
          <p:nvPr/>
        </p:nvSpPr>
        <p:spPr>
          <a:xfrm>
            <a:off x="6502985" y="2881423"/>
            <a:ext cx="1439537" cy="646986"/>
          </a:xfrm>
          <a:prstGeom prst="wedgeRoundRectCallout">
            <a:avLst>
              <a:gd name="adj1" fmla="val 61701"/>
              <a:gd name="adj2" fmla="val 62829"/>
              <a:gd name="adj3" fmla="val 16667"/>
            </a:avLst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Minh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AD01E8E1-242F-72F4-1FBB-50F3A3B07ED9}"/>
              </a:ext>
            </a:extLst>
          </p:cNvPr>
          <p:cNvSpPr/>
          <p:nvPr/>
        </p:nvSpPr>
        <p:spPr>
          <a:xfrm>
            <a:off x="7222753" y="1065890"/>
            <a:ext cx="1439537" cy="646986"/>
          </a:xfrm>
          <a:prstGeom prst="wedgeRoundRectCallout">
            <a:avLst>
              <a:gd name="adj1" fmla="val 61701"/>
              <a:gd name="adj2" fmla="val 62829"/>
              <a:gd name="adj3" fmla="val 16667"/>
            </a:avLst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Quan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41878355-E887-8D0E-EC0B-7B487B1291FD}"/>
              </a:ext>
            </a:extLst>
          </p:cNvPr>
          <p:cNvSpPr/>
          <p:nvPr/>
        </p:nvSpPr>
        <p:spPr>
          <a:xfrm>
            <a:off x="8687112" y="314212"/>
            <a:ext cx="1439537" cy="646986"/>
          </a:xfrm>
          <a:prstGeom prst="wedgeRoundRectCallout">
            <a:avLst>
              <a:gd name="adj1" fmla="val 61701"/>
              <a:gd name="adj2" fmla="val 62829"/>
              <a:gd name="adj3" fmla="val 16667"/>
            </a:avLst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Hoa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B291E7DC-602A-058D-5A41-38839428FF91}"/>
              </a:ext>
            </a:extLst>
          </p:cNvPr>
          <p:cNvSpPr/>
          <p:nvPr/>
        </p:nvSpPr>
        <p:spPr>
          <a:xfrm>
            <a:off x="10664768" y="961198"/>
            <a:ext cx="1439537" cy="646986"/>
          </a:xfrm>
          <a:prstGeom prst="wedgeRoundRectCallout">
            <a:avLst>
              <a:gd name="adj1" fmla="val -13637"/>
              <a:gd name="adj2" fmla="val 72689"/>
              <a:gd name="adj3" fmla="val 16667"/>
            </a:avLst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Tuan</a:t>
            </a: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05697432-B102-F17A-E58E-CA690A3258A1}"/>
              </a:ext>
            </a:extLst>
          </p:cNvPr>
          <p:cNvSpPr/>
          <p:nvPr/>
        </p:nvSpPr>
        <p:spPr>
          <a:xfrm>
            <a:off x="10752464" y="3105507"/>
            <a:ext cx="1351842" cy="646986"/>
          </a:xfrm>
          <a:prstGeom prst="wedgeRoundRectCallout">
            <a:avLst>
              <a:gd name="adj1" fmla="val -62385"/>
              <a:gd name="adj2" fmla="val -25915"/>
              <a:gd name="adj3" fmla="val 16667"/>
            </a:avLst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Kha</a:t>
            </a:r>
          </a:p>
        </p:txBody>
      </p:sp>
    </p:spTree>
    <p:extLst>
      <p:ext uri="{BB962C8B-B14F-4D97-AF65-F5344CB8AC3E}">
        <p14:creationId xmlns:p14="http://schemas.microsoft.com/office/powerpoint/2010/main" val="32661771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D45EE1-ADE1-FAC1-56A4-7EE709657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98092"/>
            <a:ext cx="12192000" cy="29599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8F7B3C-8E0F-0FEA-8017-45AA2618BD7F}"/>
              </a:ext>
            </a:extLst>
          </p:cNvPr>
          <p:cNvSpPr txBox="1"/>
          <p:nvPr/>
        </p:nvSpPr>
        <p:spPr>
          <a:xfrm>
            <a:off x="41099" y="315457"/>
            <a:ext cx="630833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Pair work: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n w="0"/>
                <a:solidFill>
                  <a:srgbClr val="0070C0"/>
                </a:solidFill>
                <a:latin typeface="Calibri"/>
              </a:rPr>
              <a:t>Student A chooses the bags that you think may belong to Mr. Brown and Mrs. Brown. Then describe the bag to Student B. Student B guesses the bag and asks for confirmation.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 w="0"/>
                <a:effectLst/>
                <a:uLnTx/>
                <a:uFillTx/>
                <a:latin typeface="Calibri"/>
                <a:ea typeface="+mn-ea"/>
                <a:cs typeface="+mn-cs"/>
              </a:rPr>
              <a:t>e.g. A: </a:t>
            </a:r>
            <a:r>
              <a:rPr kumimoji="0" lang="en-US" sz="2800" b="1" i="1" u="none" strike="noStrike" kern="1200" cap="none" spc="0" normalizeH="0" baseline="0" noProof="0" dirty="0" err="1">
                <a:ln w="0"/>
                <a:effectLst/>
                <a:uLnTx/>
                <a:uFillTx/>
                <a:latin typeface="Calibri"/>
                <a:ea typeface="+mn-ea"/>
                <a:cs typeface="+mn-cs"/>
              </a:rPr>
              <a:t>Mr</a:t>
            </a:r>
            <a:r>
              <a:rPr lang="en-US" sz="2800" b="1" i="1" dirty="0">
                <a:ln w="0"/>
                <a:latin typeface="Calibri"/>
              </a:rPr>
              <a:t>. Brown has an old brown bag.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 w="0"/>
                <a:effectLst/>
                <a:uLnTx/>
                <a:uFillTx/>
                <a:latin typeface="Calibri"/>
                <a:ea typeface="+mn-ea"/>
                <a:cs typeface="+mn-cs"/>
              </a:rPr>
              <a:t>  B: Is it luggage number 1?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 w="0"/>
                <a:effectLst/>
                <a:uLnTx/>
                <a:uFillTx/>
                <a:latin typeface="Calibri"/>
                <a:ea typeface="+mn-ea"/>
                <a:cs typeface="+mn-cs"/>
              </a:rPr>
              <a:t>        A: Yes, it is.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DB858C-92DE-0CE2-C7F3-AF5F432574EF}"/>
              </a:ext>
            </a:extLst>
          </p:cNvPr>
          <p:cNvSpPr txBox="1"/>
          <p:nvPr/>
        </p:nvSpPr>
        <p:spPr>
          <a:xfrm>
            <a:off x="6626831" y="361288"/>
            <a:ext cx="5373385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 w="0"/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ln w="0"/>
                <a:solidFill>
                  <a:srgbClr val="0070C0"/>
                </a:solidFill>
                <a:latin typeface="Calibri"/>
              </a:rPr>
              <a:t>Student B chooses the bags that you think may belong to Lucy and Luke. Then describe the bag to Student A. Student A guesses the bag and asks for confirmation.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tar: 7 Points 8">
            <a:extLst>
              <a:ext uri="{FF2B5EF4-FFF2-40B4-BE49-F238E27FC236}">
                <a16:creationId xmlns:a16="http://schemas.microsoft.com/office/drawing/2014/main" id="{8DCFF72D-034B-34CC-0A7D-22929E148F3F}"/>
              </a:ext>
            </a:extLst>
          </p:cNvPr>
          <p:cNvSpPr/>
          <p:nvPr/>
        </p:nvSpPr>
        <p:spPr>
          <a:xfrm>
            <a:off x="4530903" y="4715838"/>
            <a:ext cx="1565097" cy="719191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0" name="Star: 7 Points 9">
            <a:extLst>
              <a:ext uri="{FF2B5EF4-FFF2-40B4-BE49-F238E27FC236}">
                <a16:creationId xmlns:a16="http://schemas.microsoft.com/office/drawing/2014/main" id="{7061D386-4CB1-96CA-4F23-79B92FF8E2D1}"/>
              </a:ext>
            </a:extLst>
          </p:cNvPr>
          <p:cNvSpPr/>
          <p:nvPr/>
        </p:nvSpPr>
        <p:spPr>
          <a:xfrm>
            <a:off x="7496707" y="4715837"/>
            <a:ext cx="1565097" cy="719191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1" name="Star: 7 Points 10">
            <a:extLst>
              <a:ext uri="{FF2B5EF4-FFF2-40B4-BE49-F238E27FC236}">
                <a16:creationId xmlns:a16="http://schemas.microsoft.com/office/drawing/2014/main" id="{D5093B28-5EBA-74AE-DFAA-0F36B398850D}"/>
              </a:ext>
            </a:extLst>
          </p:cNvPr>
          <p:cNvSpPr/>
          <p:nvPr/>
        </p:nvSpPr>
        <p:spPr>
          <a:xfrm>
            <a:off x="8530974" y="4906389"/>
            <a:ext cx="1565097" cy="719191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DC9FC0D8-8D38-CFE9-9CC4-2CD3F53E609A}"/>
              </a:ext>
            </a:extLst>
          </p:cNvPr>
          <p:cNvSpPr/>
          <p:nvPr/>
        </p:nvSpPr>
        <p:spPr>
          <a:xfrm>
            <a:off x="10698821" y="4658855"/>
            <a:ext cx="1565097" cy="719191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3" name="Star: 7 Points 12">
            <a:extLst>
              <a:ext uri="{FF2B5EF4-FFF2-40B4-BE49-F238E27FC236}">
                <a16:creationId xmlns:a16="http://schemas.microsoft.com/office/drawing/2014/main" id="{B1B89AC6-56AB-C749-5DEA-30B9B1D338E8}"/>
              </a:ext>
            </a:extLst>
          </p:cNvPr>
          <p:cNvSpPr/>
          <p:nvPr/>
        </p:nvSpPr>
        <p:spPr>
          <a:xfrm>
            <a:off x="6085725" y="4412752"/>
            <a:ext cx="1565097" cy="719191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4" name="Star: 7 Points 13">
            <a:extLst>
              <a:ext uri="{FF2B5EF4-FFF2-40B4-BE49-F238E27FC236}">
                <a16:creationId xmlns:a16="http://schemas.microsoft.com/office/drawing/2014/main" id="{77EC4219-F94D-7353-ABAF-8E26EBBD0A98}"/>
              </a:ext>
            </a:extLst>
          </p:cNvPr>
          <p:cNvSpPr/>
          <p:nvPr/>
        </p:nvSpPr>
        <p:spPr>
          <a:xfrm>
            <a:off x="9241602" y="4314195"/>
            <a:ext cx="1565097" cy="719191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1557722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14311805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3052" y="693071"/>
            <a:ext cx="42761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Today’s lesson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902222" y="2694615"/>
            <a:ext cx="11124657" cy="17543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Speaking:</a:t>
            </a:r>
          </a:p>
          <a:p>
            <a:r>
              <a:rPr lang="en-US" sz="3600" dirty="0">
                <a:solidFill>
                  <a:srgbClr val="0070C0"/>
                </a:solidFill>
              </a:rPr>
              <a:t>- Ask for confirmation</a:t>
            </a:r>
            <a:r>
              <a:rPr lang="en-US" sz="3600" b="1" i="1" dirty="0">
                <a:solidFill>
                  <a:srgbClr val="0070C0"/>
                </a:solidFill>
              </a:rPr>
              <a:t>.</a:t>
            </a:r>
          </a:p>
          <a:p>
            <a:r>
              <a:rPr lang="en-US" sz="3600" dirty="0">
                <a:solidFill>
                  <a:srgbClr val="0070C0"/>
                </a:solidFill>
              </a:rPr>
              <a:t>- Stress the first syllable for most two-syllable nouns.</a:t>
            </a:r>
          </a:p>
        </p:txBody>
      </p:sp>
    </p:spTree>
    <p:extLst>
      <p:ext uri="{BB962C8B-B14F-4D97-AF65-F5344CB8AC3E}">
        <p14:creationId xmlns:p14="http://schemas.microsoft.com/office/powerpoint/2010/main" val="282968725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3052" y="693071"/>
            <a:ext cx="33622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Homework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931896" y="1898685"/>
            <a:ext cx="10725150" cy="28623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Practice pronouncing </a:t>
            </a:r>
            <a:r>
              <a:rPr lang="en-US" sz="3600" b="1" i="1" dirty="0">
                <a:solidFill>
                  <a:srgbClr val="0070C0"/>
                </a:solidFill>
              </a:rPr>
              <a:t>two-syllable nouns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Prepare the next lesson (page 55 SB).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Review all the vocabularies and grammar in the unit.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Play the consolidation games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Anh 7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World DHA App</a:t>
            </a:r>
            <a:r>
              <a:rPr lang="en-US" sz="3600" i="1" dirty="0">
                <a:solidFill>
                  <a:srgbClr val="0070C0"/>
                </a:solidFill>
              </a:rPr>
              <a:t> on </a:t>
            </a:r>
            <a:r>
              <a:rPr lang="en-US" sz="3600" i="1" dirty="0">
                <a:solidFill>
                  <a:srgbClr val="0070C0"/>
                </a:solidFill>
                <a:hlinkClick r:id="rId2"/>
              </a:rPr>
              <a:t>www.eduhome.com.vn</a:t>
            </a:r>
            <a:r>
              <a:rPr lang="en-US" sz="3600" i="1" dirty="0">
                <a:solidFill>
                  <a:srgbClr val="0070C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5909764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C1AE92E2-D3C2-D442-B076-E384D7056C45}"/>
              </a:ext>
            </a:extLst>
          </p:cNvPr>
          <p:cNvSpPr txBox="1"/>
          <p:nvPr/>
        </p:nvSpPr>
        <p:spPr>
          <a:xfrm>
            <a:off x="11126761" y="-52937"/>
            <a:ext cx="997389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Lesson 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" b="7188"/>
          <a:stretch/>
        </p:blipFill>
        <p:spPr>
          <a:xfrm>
            <a:off x="0" y="-52937"/>
            <a:ext cx="12382500" cy="7099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11500" y="5575300"/>
            <a:ext cx="645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Stay positive and have a nice day!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776241"/>
      </p:ext>
    </p:extLst>
  </p:cSld>
  <p:clrMapOvr>
    <a:masterClrMapping/>
  </p:clrMapOvr>
  <p:transition spd="med">
    <p:split orient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6351</TotalTime>
  <Words>927</Words>
  <Application>Microsoft Office PowerPoint</Application>
  <PresentationFormat>Widescreen</PresentationFormat>
  <Paragraphs>176</Paragraphs>
  <Slides>29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Rieu Phan Van</cp:lastModifiedBy>
  <cp:revision>274</cp:revision>
  <dcterms:created xsi:type="dcterms:W3CDTF">2020-12-08T03:17:05Z</dcterms:created>
  <dcterms:modified xsi:type="dcterms:W3CDTF">2022-07-15T04:14:06Z</dcterms:modified>
</cp:coreProperties>
</file>