
<file path=[Content_Types].xml><?xml version="1.0" encoding="utf-8"?>
<Types xmlns="http://schemas.openxmlformats.org/package/2006/content-types">
  <Default Extension="png" ContentType="image/png"/>
  <Default Extension="mp3" ContentType="audio/mpe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00" r:id="rId2"/>
    <p:sldId id="304" r:id="rId3"/>
    <p:sldId id="302" r:id="rId4"/>
    <p:sldId id="292" r:id="rId5"/>
    <p:sldId id="390" r:id="rId6"/>
    <p:sldId id="389" r:id="rId7"/>
    <p:sldId id="301" r:id="rId8"/>
    <p:sldId id="306" r:id="rId9"/>
    <p:sldId id="333" r:id="rId10"/>
    <p:sldId id="382" r:id="rId11"/>
    <p:sldId id="386" r:id="rId12"/>
    <p:sldId id="354" r:id="rId13"/>
    <p:sldId id="366" r:id="rId14"/>
    <p:sldId id="384" r:id="rId15"/>
    <p:sldId id="368" r:id="rId16"/>
    <p:sldId id="361" r:id="rId17"/>
    <p:sldId id="385" r:id="rId18"/>
    <p:sldId id="315" r:id="rId19"/>
    <p:sldId id="332" r:id="rId20"/>
    <p:sldId id="331" r:id="rId21"/>
    <p:sldId id="328" r:id="rId22"/>
    <p:sldId id="329" r:id="rId23"/>
    <p:sldId id="33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325"/>
    <p:restoredTop sz="94657"/>
  </p:normalViewPr>
  <p:slideViewPr>
    <p:cSldViewPr snapToGrid="0">
      <p:cViewPr varScale="1">
        <p:scale>
          <a:sx n="82" d="100"/>
          <a:sy n="82" d="100"/>
        </p:scale>
        <p:origin x="374" y="6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64FE50-D189-4693-915D-AE9503F4174D}" type="datetimeFigureOut">
              <a:rPr lang="en-US" smtClean="0"/>
              <a:t>7/15/2022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4EA44A-927D-4D59-858E-589BCB488996}" type="slidenum">
              <a:rPr lang="en-US" smtClean="0"/>
              <a:t>‹#›</a:t>
            </a:fld>
            <a:endParaRPr lang="en-US"/>
          </a:p>
        </p:txBody>
      </p:sp>
    </p:spTree>
    <p:extLst>
      <p:ext uri="{BB962C8B-B14F-4D97-AF65-F5344CB8AC3E}">
        <p14:creationId xmlns:p14="http://schemas.microsoft.com/office/powerpoint/2010/main" val="4232165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4EA44A-927D-4D59-858E-589BCB488996}" type="slidenum">
              <a:rPr lang="en-US" smtClean="0"/>
              <a:t>5</a:t>
            </a:fld>
            <a:endParaRPr lang="en-US"/>
          </a:p>
        </p:txBody>
      </p:sp>
    </p:spTree>
    <p:extLst>
      <p:ext uri="{BB962C8B-B14F-4D97-AF65-F5344CB8AC3E}">
        <p14:creationId xmlns:p14="http://schemas.microsoft.com/office/powerpoint/2010/main" val="4054727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4EA44A-927D-4D59-858E-589BCB488996}" type="slidenum">
              <a:rPr lang="en-US" smtClean="0"/>
              <a:t>6</a:t>
            </a:fld>
            <a:endParaRPr lang="en-US"/>
          </a:p>
        </p:txBody>
      </p:sp>
    </p:spTree>
    <p:extLst>
      <p:ext uri="{BB962C8B-B14F-4D97-AF65-F5344CB8AC3E}">
        <p14:creationId xmlns:p14="http://schemas.microsoft.com/office/powerpoint/2010/main" val="1712927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F7F6AF1-48D1-A442-8D9A-9DCAA189DECF}"/>
              </a:ext>
            </a:extLst>
          </p:cNvPr>
          <p:cNvSpPr txBox="1"/>
          <p:nvPr userDrawn="1"/>
        </p:nvSpPr>
        <p:spPr>
          <a:xfrm>
            <a:off x="10949647" y="-17814"/>
            <a:ext cx="1347536" cy="369332"/>
          </a:xfrm>
          <a:prstGeom prst="rect">
            <a:avLst/>
          </a:prstGeom>
          <a:noFill/>
          <a:effectLst>
            <a:outerShdw blurRad="50800" dist="38100" dir="2700000" algn="tl" rotWithShape="0">
              <a:prstClr val="black">
                <a:alpha val="40000"/>
              </a:prstClr>
            </a:outerShdw>
          </a:effectLst>
        </p:spPr>
        <p:txBody>
          <a:bodyPr wrap="square" rtlCol="0">
            <a:spAutoFit/>
          </a:bodyPr>
          <a:lstStyle>
            <a:defPPr>
              <a:defRPr lang="en-US"/>
            </a:defPPr>
            <a:lvl1pPr>
              <a:defRPr b="1">
                <a:solidFill>
                  <a:schemeClr val="bg1"/>
                </a:solidFill>
              </a:defRPr>
            </a:lvl1pPr>
          </a:lstStyle>
          <a:p>
            <a:r>
              <a:rPr lang="en-US" dirty="0"/>
              <a:t>Lesson 2.3</a:t>
            </a:r>
          </a:p>
        </p:txBody>
      </p:sp>
    </p:spTree>
    <p:extLst>
      <p:ext uri="{BB962C8B-B14F-4D97-AF65-F5344CB8AC3E}">
        <p14:creationId xmlns:p14="http://schemas.microsoft.com/office/powerpoint/2010/main" val="814803827"/>
      </p:ext>
    </p:extLst>
  </p:cSld>
  <p:clrMapOvr>
    <a:masterClrMapping/>
  </p:clrMapOvr>
  <p:transition spd="slow">
    <p:cover/>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F7F6AF1-48D1-A442-8D9A-9DCAA189DECF}"/>
              </a:ext>
            </a:extLst>
          </p:cNvPr>
          <p:cNvSpPr txBox="1"/>
          <p:nvPr userDrawn="1"/>
        </p:nvSpPr>
        <p:spPr>
          <a:xfrm>
            <a:off x="10949647" y="-17814"/>
            <a:ext cx="1347536" cy="369332"/>
          </a:xfrm>
          <a:prstGeom prst="rect">
            <a:avLst/>
          </a:prstGeom>
          <a:noFill/>
          <a:effectLst>
            <a:outerShdw blurRad="50800" dist="38100" dir="2700000" algn="tl" rotWithShape="0">
              <a:prstClr val="black">
                <a:alpha val="40000"/>
              </a:prstClr>
            </a:outerShdw>
          </a:effectLst>
        </p:spPr>
        <p:txBody>
          <a:bodyPr wrap="square" rtlCol="0">
            <a:spAutoFit/>
          </a:bodyPr>
          <a:lstStyle>
            <a:defPPr>
              <a:defRPr lang="en-US"/>
            </a:defPPr>
            <a:lvl1pPr>
              <a:defRPr b="1">
                <a:solidFill>
                  <a:schemeClr val="bg1"/>
                </a:solidFill>
              </a:defRPr>
            </a:lvl1pPr>
          </a:lstStyle>
          <a:p>
            <a:r>
              <a:rPr lang="en-US" dirty="0"/>
              <a:t>Lesson 2.3</a:t>
            </a:r>
          </a:p>
        </p:txBody>
      </p:sp>
    </p:spTree>
    <p:extLst>
      <p:ext uri="{BB962C8B-B14F-4D97-AF65-F5344CB8AC3E}">
        <p14:creationId xmlns:p14="http://schemas.microsoft.com/office/powerpoint/2010/main" val="3201578261"/>
      </p:ext>
    </p:extLst>
  </p:cSld>
  <p:clrMapOvr>
    <a:masterClrMapping/>
  </p:clrMapOvr>
  <p:transition spd="slow">
    <p:cove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BAAA43A-D53D-2C48-B445-0A4FE623C418}"/>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16638"/>
            <a:ext cx="12213771" cy="6850051"/>
          </a:xfrm>
          <a:prstGeom prst="rect">
            <a:avLst/>
          </a:prstGeom>
        </p:spPr>
      </p:pic>
      <p:pic>
        <p:nvPicPr>
          <p:cNvPr id="8" name="Picture 7">
            <a:hlinkClick r:id="" action="ppaction://hlinkshowjump?jump=firstslide"/>
            <a:extLst>
              <a:ext uri="{FF2B5EF4-FFF2-40B4-BE49-F238E27FC236}">
                <a16:creationId xmlns:a16="http://schemas.microsoft.com/office/drawing/2014/main" id="{3E7D6160-95E1-FF4E-81BA-F4D532658E1C}"/>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5831305" y="6337300"/>
            <a:ext cx="529389" cy="529389"/>
          </a:xfrm>
          <a:prstGeom prst="rect">
            <a:avLst/>
          </a:prstGeom>
          <a:effectLst>
            <a:outerShdw blurRad="50800" dist="38100" dir="8100000" algn="tr" rotWithShape="0">
              <a:prstClr val="black">
                <a:alpha val="40000"/>
              </a:prstClr>
            </a:outerShdw>
          </a:effectLst>
        </p:spPr>
      </p:pic>
      <p:pic>
        <p:nvPicPr>
          <p:cNvPr id="9" name="Picture 8">
            <a:hlinkClick r:id="" action="ppaction://hlinkshowjump?jump=nextslide"/>
            <a:extLst>
              <a:ext uri="{FF2B5EF4-FFF2-40B4-BE49-F238E27FC236}">
                <a16:creationId xmlns:a16="http://schemas.microsoft.com/office/drawing/2014/main" id="{65C9951C-EB45-8743-AB57-CEFD9316A244}"/>
              </a:ext>
            </a:extLst>
          </p:cNvPr>
          <p:cNvPicPr>
            <a:picLocks noChangeAspect="1"/>
          </p:cNvPicPr>
          <p:nvPr userDrawn="1"/>
        </p:nvPicPr>
        <p:blipFill>
          <a:blip r:embed="rId6"/>
          <a:stretch>
            <a:fillRect/>
          </a:stretch>
        </p:blipFill>
        <p:spPr>
          <a:xfrm>
            <a:off x="6371845" y="6598364"/>
            <a:ext cx="126915" cy="191883"/>
          </a:xfrm>
          <a:prstGeom prst="rect">
            <a:avLst/>
          </a:prstGeom>
          <a:effectLst>
            <a:outerShdw blurRad="50800" dist="38100" dir="8100000" algn="tr" rotWithShape="0">
              <a:prstClr val="black">
                <a:alpha val="40000"/>
              </a:prstClr>
            </a:outerShdw>
          </a:effectLst>
        </p:spPr>
      </p:pic>
      <p:pic>
        <p:nvPicPr>
          <p:cNvPr id="10" name="Picture 9">
            <a:hlinkClick r:id="" action="ppaction://hlinkshowjump?jump=previousslide"/>
            <a:extLst>
              <a:ext uri="{FF2B5EF4-FFF2-40B4-BE49-F238E27FC236}">
                <a16:creationId xmlns:a16="http://schemas.microsoft.com/office/drawing/2014/main" id="{83382951-8E9D-244A-8473-731D885E2710}"/>
              </a:ext>
            </a:extLst>
          </p:cNvPr>
          <p:cNvPicPr>
            <a:picLocks noChangeAspect="1"/>
          </p:cNvPicPr>
          <p:nvPr userDrawn="1"/>
        </p:nvPicPr>
        <p:blipFill>
          <a:blip r:embed="rId6"/>
          <a:stretch>
            <a:fillRect/>
          </a:stretch>
        </p:blipFill>
        <p:spPr>
          <a:xfrm rot="10800000">
            <a:off x="5693239" y="6598364"/>
            <a:ext cx="126915" cy="191883"/>
          </a:xfrm>
          <a:prstGeom prst="rect">
            <a:avLst/>
          </a:prstGeom>
          <a:effectLst>
            <a:outerShdw blurRad="50800" dist="38100" dir="8100000" algn="tr" rotWithShape="0">
              <a:prstClr val="black">
                <a:alpha val="40000"/>
              </a:prstClr>
            </a:outerShdw>
          </a:effectLst>
        </p:spPr>
      </p:pic>
      <p:sp>
        <p:nvSpPr>
          <p:cNvPr id="13" name="TextBox 9">
            <a:extLst>
              <a:ext uri="{FF2B5EF4-FFF2-40B4-BE49-F238E27FC236}">
                <a16:creationId xmlns:a16="http://schemas.microsoft.com/office/drawing/2014/main" id="{FE798370-27E2-9F41-A466-FC64C7FFD70A}"/>
              </a:ext>
            </a:extLst>
          </p:cNvPr>
          <p:cNvSpPr txBox="1"/>
          <p:nvPr userDrawn="1"/>
        </p:nvSpPr>
        <p:spPr>
          <a:xfrm>
            <a:off x="153420" y="-41096"/>
            <a:ext cx="764953" cy="369332"/>
          </a:xfrm>
          <a:prstGeom prst="rect">
            <a:avLst/>
          </a:prstGeom>
          <a:noFill/>
          <a:effectLst>
            <a:outerShdw blurRad="50800" dist="38100" dir="2700000" algn="tl" rotWithShape="0">
              <a:prstClr val="black">
                <a:alpha val="40000"/>
              </a:prstClr>
            </a:outerShdw>
          </a:effectLst>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800" b="1" dirty="0">
                <a:solidFill>
                  <a:schemeClr val="bg1"/>
                </a:solidFill>
              </a:rPr>
              <a:t>Unit 7</a:t>
            </a:r>
          </a:p>
        </p:txBody>
      </p:sp>
      <p:sp>
        <p:nvSpPr>
          <p:cNvPr id="14" name="TextBox 13">
            <a:extLst>
              <a:ext uri="{FF2B5EF4-FFF2-40B4-BE49-F238E27FC236}">
                <a16:creationId xmlns:a16="http://schemas.microsoft.com/office/drawing/2014/main" id="{D7889D60-3103-E54C-9167-2287BEE5C81A}"/>
              </a:ext>
            </a:extLst>
          </p:cNvPr>
          <p:cNvSpPr txBox="1"/>
          <p:nvPr userDrawn="1"/>
        </p:nvSpPr>
        <p:spPr>
          <a:xfrm>
            <a:off x="24732" y="6510902"/>
            <a:ext cx="2594428" cy="307777"/>
          </a:xfrm>
          <a:prstGeom prst="rect">
            <a:avLst/>
          </a:prstGeom>
          <a:noFill/>
          <a:effectLst>
            <a:outerShdw blurRad="50800" dist="38100" dir="2700000" algn="tl" rotWithShape="0">
              <a:prstClr val="black">
                <a:alpha val="40000"/>
              </a:prstClr>
            </a:outerShdw>
          </a:effectLst>
        </p:spPr>
        <p:txBody>
          <a:bodyPr wrap="none" rtlCol="0">
            <a:spAutoFit/>
          </a:bodyPr>
          <a:lstStyle/>
          <a:p>
            <a:r>
              <a:rPr lang="en-US" sz="1400" baseline="0" dirty="0" err="1">
                <a:solidFill>
                  <a:schemeClr val="bg1"/>
                </a:solidFill>
              </a:rPr>
              <a:t>Tiếng</a:t>
            </a:r>
            <a:r>
              <a:rPr lang="en-US" sz="1400" baseline="0" dirty="0">
                <a:solidFill>
                  <a:schemeClr val="bg1"/>
                </a:solidFill>
              </a:rPr>
              <a:t> Anh 7 </a:t>
            </a:r>
            <a:r>
              <a:rPr lang="en-US" sz="1400" baseline="0" dirty="0" err="1">
                <a:solidFill>
                  <a:schemeClr val="bg1"/>
                </a:solidFill>
              </a:rPr>
              <a:t>i</a:t>
            </a:r>
            <a:r>
              <a:rPr lang="en-US" sz="1400" baseline="0" dirty="0">
                <a:solidFill>
                  <a:schemeClr val="bg1"/>
                </a:solidFill>
              </a:rPr>
              <a:t>-Learn Smart World </a:t>
            </a:r>
            <a:endParaRPr lang="en-US" sz="1400" dirty="0">
              <a:solidFill>
                <a:schemeClr val="bg1"/>
              </a:solidFill>
            </a:endParaRPr>
          </a:p>
        </p:txBody>
      </p:sp>
      <p:pic>
        <p:nvPicPr>
          <p:cNvPr id="15" name="Picture 14">
            <a:extLst>
              <a:ext uri="{FF2B5EF4-FFF2-40B4-BE49-F238E27FC236}">
                <a16:creationId xmlns:a16="http://schemas.microsoft.com/office/drawing/2014/main" id="{ECF13BED-1CB7-0146-BB6D-00DC4EC16FC0}"/>
              </a:ext>
            </a:extLst>
          </p:cNvPr>
          <p:cNvPicPr>
            <a:picLocks noChangeAspect="1"/>
          </p:cNvPicPr>
          <p:nvPr userDrawn="1"/>
        </p:nvPicPr>
        <p:blipFill>
          <a:blip r:embed="rId7"/>
          <a:stretch>
            <a:fillRect/>
          </a:stretch>
        </p:blipFill>
        <p:spPr>
          <a:xfrm>
            <a:off x="11226018" y="6396200"/>
            <a:ext cx="814608" cy="41529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55312205"/>
      </p:ext>
    </p:extLst>
  </p:cSld>
  <p:clrMap bg1="lt1" tx1="dk1" bg2="lt2" tx2="dk2" accent1="accent1" accent2="accent2" accent3="accent3" accent4="accent4" accent5="accent5" accent6="accent6" hlink="hlink" folHlink="folHlink"/>
  <p:sldLayoutIdLst>
    <p:sldLayoutId id="2147483661" r:id="rId1"/>
    <p:sldLayoutId id="2147483662" r:id="rId2"/>
  </p:sldLayoutIdLst>
  <p:transition spd="slow">
    <p:cover/>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emf"/><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16.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hyperlink" Target="http://www.eduhome.com.vn/" TargetMode="Externa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61047"/>
          </a:xfrm>
          <a:prstGeom prst="rect">
            <a:avLst/>
          </a:prstGeom>
        </p:spPr>
      </p:pic>
      <p:sp>
        <p:nvSpPr>
          <p:cNvPr id="3" name="TextBox 2"/>
          <p:cNvSpPr txBox="1"/>
          <p:nvPr/>
        </p:nvSpPr>
        <p:spPr>
          <a:xfrm>
            <a:off x="5141171" y="2645692"/>
            <a:ext cx="6596743" cy="1754326"/>
          </a:xfrm>
          <a:prstGeom prst="rect">
            <a:avLst/>
          </a:prstGeom>
          <a:noFill/>
        </p:spPr>
        <p:txBody>
          <a:bodyPr wrap="square" rtlCol="0">
            <a:spAutoFit/>
          </a:bodyPr>
          <a:lstStyle/>
          <a:p>
            <a:pPr algn="ctr"/>
            <a:r>
              <a:rPr lang="en-US" sz="4400" b="1" dirty="0">
                <a:solidFill>
                  <a:srgbClr val="0070C0"/>
                </a:solidFill>
              </a:rPr>
              <a:t>Unit 7: Transportation</a:t>
            </a:r>
            <a:endParaRPr lang="en-US" sz="3200" b="1" dirty="0">
              <a:solidFill>
                <a:srgbClr val="0070C0"/>
              </a:solidFill>
            </a:endParaRPr>
          </a:p>
          <a:p>
            <a:pPr algn="ctr"/>
            <a:r>
              <a:rPr lang="en-US" sz="3200" b="1" dirty="0">
                <a:solidFill>
                  <a:srgbClr val="00B050"/>
                </a:solidFill>
              </a:rPr>
              <a:t>Lesson 2.3: Pronunciation &amp; Speaking</a:t>
            </a:r>
          </a:p>
          <a:p>
            <a:pPr algn="ctr"/>
            <a:r>
              <a:rPr lang="en-US" sz="3200" dirty="0">
                <a:solidFill>
                  <a:srgbClr val="FF0000"/>
                </a:solidFill>
              </a:rPr>
              <a:t>Page</a:t>
            </a:r>
            <a:r>
              <a:rPr lang="en-US" sz="3200" dirty="0"/>
              <a:t> </a:t>
            </a:r>
            <a:r>
              <a:rPr lang="en-US" sz="3200" dirty="0">
                <a:solidFill>
                  <a:srgbClr val="FF0000"/>
                </a:solidFill>
              </a:rPr>
              <a:t>57</a:t>
            </a:r>
          </a:p>
        </p:txBody>
      </p:sp>
    </p:spTree>
    <p:extLst>
      <p:ext uri="{BB962C8B-B14F-4D97-AF65-F5344CB8AC3E}">
        <p14:creationId xmlns:p14="http://schemas.microsoft.com/office/powerpoint/2010/main" val="4083332048"/>
      </p:ext>
    </p:extLst>
  </p:cSld>
  <p:clrMapOvr>
    <a:masterClrMapping/>
  </p:clrMapOvr>
  <p:transition spd="slow">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F7F6AF1-48D1-A442-8D9A-9DCAA189DECF}"/>
              </a:ext>
            </a:extLst>
          </p:cNvPr>
          <p:cNvSpPr txBox="1"/>
          <p:nvPr/>
        </p:nvSpPr>
        <p:spPr>
          <a:xfrm>
            <a:off x="10949647" y="-17814"/>
            <a:ext cx="1347536" cy="369332"/>
          </a:xfrm>
          <a:prstGeom prst="rect">
            <a:avLst/>
          </a:prstGeom>
          <a:noFill/>
          <a:effectLst>
            <a:outerShdw blurRad="50800" dist="38100" dir="2700000" algn="tl" rotWithShape="0">
              <a:prstClr val="black">
                <a:alpha val="40000"/>
              </a:prstClr>
            </a:outerShdw>
          </a:effectLst>
        </p:spPr>
        <p:txBody>
          <a:bodyPr wrap="square" rtlCol="0">
            <a:spAutoFit/>
          </a:bodyPr>
          <a:lstStyle>
            <a:defPPr>
              <a:defRPr lang="en-US"/>
            </a:defPPr>
            <a:lvl1pPr>
              <a:defRPr b="1">
                <a:solidFill>
                  <a:schemeClr val="bg1"/>
                </a:solidFill>
              </a:defRPr>
            </a:lvl1pPr>
          </a:lstStyle>
          <a:p>
            <a:r>
              <a:rPr lang="en-US" dirty="0"/>
              <a:t>Lesson 2.3</a:t>
            </a:r>
          </a:p>
        </p:txBody>
      </p:sp>
      <p:sp>
        <p:nvSpPr>
          <p:cNvPr id="4" name="TextBox 3"/>
          <p:cNvSpPr txBox="1"/>
          <p:nvPr/>
        </p:nvSpPr>
        <p:spPr>
          <a:xfrm>
            <a:off x="2416627" y="627013"/>
            <a:ext cx="3265715" cy="584775"/>
          </a:xfrm>
          <a:prstGeom prst="rect">
            <a:avLst/>
          </a:prstGeom>
          <a:solidFill>
            <a:srgbClr val="0070C0"/>
          </a:solidFill>
          <a:effectLst>
            <a:outerShdw blurRad="50800" dist="38100" dir="5400000" algn="t" rotWithShape="0">
              <a:prstClr val="black">
                <a:alpha val="40000"/>
              </a:prstClr>
            </a:outerShdw>
          </a:effectLst>
        </p:spPr>
        <p:txBody>
          <a:bodyPr wrap="square" rtlCol="0">
            <a:spAutoFit/>
          </a:bodyPr>
          <a:lstStyle/>
          <a:p>
            <a:r>
              <a:rPr lang="en-US" sz="3200" b="1" dirty="0">
                <a:solidFill>
                  <a:schemeClr val="bg1"/>
                </a:solidFill>
              </a:rPr>
              <a:t>LESSON OUTLINE</a:t>
            </a:r>
          </a:p>
        </p:txBody>
      </p:sp>
      <p:pic>
        <p:nvPicPr>
          <p:cNvPr id="6" name="Picture 5"/>
          <p:cNvPicPr>
            <a:picLocks noChangeAspect="1"/>
          </p:cNvPicPr>
          <p:nvPr/>
        </p:nvPicPr>
        <p:blipFill>
          <a:blip r:embed="rId2"/>
          <a:stretch>
            <a:fillRect/>
          </a:stretch>
        </p:blipFill>
        <p:spPr>
          <a:xfrm>
            <a:off x="1382430" y="1572340"/>
            <a:ext cx="1920785" cy="570039"/>
          </a:xfrm>
          <a:prstGeom prst="rect">
            <a:avLst/>
          </a:prstGeom>
        </p:spPr>
      </p:pic>
      <p:sp>
        <p:nvSpPr>
          <p:cNvPr id="11" name="Round Diagonal Corner Rectangle 10"/>
          <p:cNvSpPr/>
          <p:nvPr/>
        </p:nvSpPr>
        <p:spPr>
          <a:xfrm>
            <a:off x="1382430" y="5596513"/>
            <a:ext cx="2378633" cy="539496"/>
          </a:xfrm>
          <a:prstGeom prst="round2Diag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Consolidation</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382430" y="2660987"/>
            <a:ext cx="3949636" cy="805639"/>
          </a:xfrm>
          <a:prstGeom prst="rect">
            <a:avLst/>
          </a:prstGeom>
          <a:effectLst>
            <a:outerShdw blurRad="50800" dist="38100" dir="5400000" algn="t" rotWithShape="0">
              <a:prstClr val="black">
                <a:alpha val="40000"/>
              </a:prstClr>
            </a:outerShdw>
          </a:effectLst>
        </p:spPr>
      </p:pic>
      <p:pic>
        <p:nvPicPr>
          <p:cNvPr id="20" name="Picture 19">
            <a:extLst>
              <a:ext uri="{FF2B5EF4-FFF2-40B4-BE49-F238E27FC236}">
                <a16:creationId xmlns:a16="http://schemas.microsoft.com/office/drawing/2014/main" id="{9A90F0A5-3004-4657-824F-9538BF36A5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7559" y="3985234"/>
            <a:ext cx="4053756" cy="826877"/>
          </a:xfrm>
          <a:prstGeom prst="rect">
            <a:avLst/>
          </a:prstGeom>
        </p:spPr>
      </p:pic>
      <p:pic>
        <p:nvPicPr>
          <p:cNvPr id="2" name="Picture 1"/>
          <p:cNvPicPr>
            <a:picLocks noChangeAspect="1"/>
          </p:cNvPicPr>
          <p:nvPr/>
        </p:nvPicPr>
        <p:blipFill>
          <a:blip r:embed="rId5"/>
          <a:stretch>
            <a:fillRect/>
          </a:stretch>
        </p:blipFill>
        <p:spPr>
          <a:xfrm>
            <a:off x="7223801" y="490818"/>
            <a:ext cx="4201181" cy="5876365"/>
          </a:xfrm>
          <a:prstGeom prst="rect">
            <a:avLst/>
          </a:prstGeom>
        </p:spPr>
      </p:pic>
    </p:spTree>
    <p:extLst>
      <p:ext uri="{BB962C8B-B14F-4D97-AF65-F5344CB8AC3E}">
        <p14:creationId xmlns:p14="http://schemas.microsoft.com/office/powerpoint/2010/main" val="2586320701"/>
      </p:ext>
    </p:extLst>
  </p:cSld>
  <p:clrMapOvr>
    <a:masterClrMapping/>
  </p:clrMapOvr>
  <p:transition spd="slow">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6317" r="20451"/>
          <a:stretch/>
        </p:blipFill>
        <p:spPr>
          <a:xfrm>
            <a:off x="1" y="411086"/>
            <a:ext cx="5882639" cy="6054816"/>
          </a:xfrm>
          <a:prstGeom prst="rect">
            <a:avLst/>
          </a:prstGeom>
        </p:spPr>
      </p:pic>
      <p:sp>
        <p:nvSpPr>
          <p:cNvPr id="3" name="TextBox 2"/>
          <p:cNvSpPr txBox="1"/>
          <p:nvPr/>
        </p:nvSpPr>
        <p:spPr>
          <a:xfrm>
            <a:off x="6195531" y="588368"/>
            <a:ext cx="5980924" cy="5632311"/>
          </a:xfrm>
          <a:prstGeom prst="rect">
            <a:avLst/>
          </a:prstGeom>
          <a:noFill/>
        </p:spPr>
        <p:txBody>
          <a:bodyPr wrap="square" rtlCol="0">
            <a:spAutoFit/>
          </a:bodyPr>
          <a:lstStyle/>
          <a:p>
            <a:r>
              <a:rPr lang="en-US" sz="3600" dirty="0">
                <a:solidFill>
                  <a:srgbClr val="FF0000"/>
                </a:solidFill>
                <a:ea typeface="Times New Roman" panose="02020603050405020304" pitchFamily="18" charset="0"/>
              </a:rPr>
              <a:t>By the end of this lesson, students will be able to…</a:t>
            </a:r>
          </a:p>
          <a:p>
            <a:endParaRPr lang="en-US" sz="5400" dirty="0">
              <a:solidFill>
                <a:srgbClr val="FF0000"/>
              </a:solidFill>
              <a:ea typeface="Times New Roman" panose="02020603050405020304" pitchFamily="18" charset="0"/>
            </a:endParaRPr>
          </a:p>
          <a:p>
            <a:r>
              <a:rPr lang="en-US" sz="3600" dirty="0">
                <a:solidFill>
                  <a:srgbClr val="0070C0"/>
                </a:solidFill>
              </a:rPr>
              <a:t>•	To practice pronouncing /</a:t>
            </a:r>
            <a:r>
              <a:rPr lang="en-US" sz="3600" dirty="0" err="1">
                <a:solidFill>
                  <a:srgbClr val="C00000"/>
                </a:solidFill>
              </a:rPr>
              <a:t>st</a:t>
            </a:r>
            <a:r>
              <a:rPr lang="en-US" sz="3600" dirty="0">
                <a:solidFill>
                  <a:srgbClr val="0070C0"/>
                </a:solidFill>
              </a:rPr>
              <a:t>/ sound</a:t>
            </a:r>
          </a:p>
          <a:p>
            <a:r>
              <a:rPr lang="en-US" sz="3600" dirty="0">
                <a:solidFill>
                  <a:srgbClr val="0070C0"/>
                </a:solidFill>
              </a:rPr>
              <a:t>•	To discuss which type of transportation to choose to go somewhere</a:t>
            </a:r>
          </a:p>
          <a:p>
            <a:r>
              <a:rPr lang="en-US" sz="3600" dirty="0"/>
              <a:t/>
            </a:r>
            <a:br>
              <a:rPr lang="en-US" sz="3600" dirty="0"/>
            </a:br>
            <a:endParaRPr lang="en-US" dirty="0">
              <a:solidFill>
                <a:srgbClr val="FF0000"/>
              </a:solidFill>
              <a:ea typeface="Times New Roman" panose="02020603050405020304" pitchFamily="18" charset="0"/>
            </a:endParaRPr>
          </a:p>
        </p:txBody>
      </p:sp>
    </p:spTree>
    <p:extLst>
      <p:ext uri="{BB962C8B-B14F-4D97-AF65-F5344CB8AC3E}">
        <p14:creationId xmlns:p14="http://schemas.microsoft.com/office/powerpoint/2010/main" val="1190886121"/>
      </p:ext>
    </p:extLst>
  </p:cSld>
  <p:clrMapOvr>
    <a:masterClrMapping/>
  </p:clrMapOvr>
  <p:transition spd="slow">
    <p:cov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889" y="300213"/>
            <a:ext cx="9179809" cy="6119248"/>
          </a:xfrm>
          <a:prstGeom prst="rect">
            <a:avLst/>
          </a:prstGeom>
        </p:spPr>
      </p:pic>
      <p:sp>
        <p:nvSpPr>
          <p:cNvPr id="6" name="Rectangle 5">
            <a:extLst>
              <a:ext uri="{FF2B5EF4-FFF2-40B4-BE49-F238E27FC236}">
                <a16:creationId xmlns:a16="http://schemas.microsoft.com/office/drawing/2014/main" id="{BA386DE9-345A-400C-B2BB-B32B155C2C38}"/>
              </a:ext>
            </a:extLst>
          </p:cNvPr>
          <p:cNvSpPr/>
          <p:nvPr/>
        </p:nvSpPr>
        <p:spPr>
          <a:xfrm>
            <a:off x="8124825" y="552140"/>
            <a:ext cx="4026834" cy="750014"/>
          </a:xfrm>
          <a:prstGeom prst="rect">
            <a:avLst/>
          </a:prstGeom>
          <a:solidFill>
            <a:schemeClr val="bg1"/>
          </a:solidFill>
          <a:ln>
            <a:noFill/>
          </a:ln>
          <a:effectLst>
            <a:outerShdw blurRad="50800" dist="38100" dir="5400000" algn="t" rotWithShape="0">
              <a:prstClr val="black">
                <a:alpha val="40000"/>
              </a:prstClr>
            </a:outerShdw>
          </a:effectLst>
        </p:spPr>
        <p:style>
          <a:lnRef idx="0">
            <a:scrgbClr r="0" g="0" b="0"/>
          </a:lnRef>
          <a:fillRef idx="0">
            <a:scrgbClr r="0" g="0" b="0"/>
          </a:fillRef>
          <a:effectRef idx="0">
            <a:scrgbClr r="0" g="0" b="0"/>
          </a:effectRef>
          <a:fontRef idx="minor">
            <a:schemeClr val="dk1"/>
          </a:fontRef>
        </p:style>
        <p:txBody>
          <a:bodyPr rtlCol="0" anchor="ctr"/>
          <a:lstStyle/>
          <a:p>
            <a:pPr algn="ctr"/>
            <a:r>
              <a:rPr lang="en-US" sz="5400" b="1" dirty="0">
                <a:solidFill>
                  <a:schemeClr val="accent6">
                    <a:lumMod val="75000"/>
                  </a:schemeClr>
                </a:solidFill>
              </a:rPr>
              <a:t>WARM UP</a:t>
            </a:r>
          </a:p>
        </p:txBody>
      </p:sp>
    </p:spTree>
    <p:extLst>
      <p:ext uri="{BB962C8B-B14F-4D97-AF65-F5344CB8AC3E}">
        <p14:creationId xmlns:p14="http://schemas.microsoft.com/office/powerpoint/2010/main" val="1693012278"/>
      </p:ext>
    </p:extLst>
  </p:cSld>
  <p:clrMapOvr>
    <a:masterClrMapping/>
  </p:clrMapOvr>
  <p:transition spd="slow">
    <p:cov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36883" y="1051247"/>
            <a:ext cx="12055117" cy="5016758"/>
          </a:xfrm>
          <a:prstGeom prst="rect">
            <a:avLst/>
          </a:prstGeom>
        </p:spPr>
        <p:txBody>
          <a:bodyPr wrap="square">
            <a:spAutoFit/>
          </a:bodyPr>
          <a:lstStyle/>
          <a:p>
            <a:pPr marL="514350" indent="-514350">
              <a:lnSpc>
                <a:spcPct val="200000"/>
              </a:lnSpc>
              <a:buAutoNum type="arabicPeriod"/>
            </a:pPr>
            <a:r>
              <a:rPr lang="en-US" sz="3200" smtClean="0">
                <a:latin typeface="+mj-lt"/>
              </a:rPr>
              <a:t>A</a:t>
            </a:r>
            <a:r>
              <a:rPr lang="en-US" sz="3200">
                <a:latin typeface="+mj-lt"/>
              </a:rPr>
              <a:t>. </a:t>
            </a:r>
            <a:r>
              <a:rPr lang="en-US" sz="3200" smtClean="0">
                <a:latin typeface="+mj-lt"/>
              </a:rPr>
              <a:t>tradition		B</a:t>
            </a:r>
            <a:r>
              <a:rPr lang="en-US" sz="3200">
                <a:latin typeface="+mj-lt"/>
              </a:rPr>
              <a:t>. </a:t>
            </a:r>
            <a:r>
              <a:rPr lang="en-US" sz="3200" smtClean="0">
                <a:latin typeface="+mj-lt"/>
              </a:rPr>
              <a:t>visitor		C</a:t>
            </a:r>
            <a:r>
              <a:rPr lang="en-US" sz="3200">
                <a:latin typeface="+mj-lt"/>
              </a:rPr>
              <a:t>. </a:t>
            </a:r>
            <a:r>
              <a:rPr lang="en-US" sz="3200" smtClean="0">
                <a:latin typeface="+mj-lt"/>
              </a:rPr>
              <a:t>paradise	</a:t>
            </a:r>
            <a:r>
              <a:rPr lang="en-US" sz="3200">
                <a:latin typeface="+mj-lt"/>
              </a:rPr>
              <a:t>	</a:t>
            </a:r>
            <a:r>
              <a:rPr lang="en-US" sz="3200" smtClean="0">
                <a:latin typeface="+mj-lt"/>
              </a:rPr>
              <a:t>D</a:t>
            </a:r>
            <a:r>
              <a:rPr lang="en-US" sz="3200">
                <a:latin typeface="+mj-lt"/>
              </a:rPr>
              <a:t>. </a:t>
            </a:r>
            <a:r>
              <a:rPr lang="en-US" sz="3200" smtClean="0">
                <a:latin typeface="+mj-lt"/>
              </a:rPr>
              <a:t>traveling</a:t>
            </a:r>
            <a:endParaRPr lang="en-US" sz="3200" u="sng" smtClean="0">
              <a:latin typeface="+mj-lt"/>
            </a:endParaRPr>
          </a:p>
          <a:p>
            <a:pPr>
              <a:lnSpc>
                <a:spcPct val="200000"/>
              </a:lnSpc>
            </a:pPr>
            <a:endParaRPr lang="en-US" sz="3200" u="sng" smtClean="0">
              <a:latin typeface="+mj-lt"/>
            </a:endParaRPr>
          </a:p>
          <a:p>
            <a:pPr>
              <a:lnSpc>
                <a:spcPct val="200000"/>
              </a:lnSpc>
            </a:pPr>
            <a:r>
              <a:rPr lang="en-US" sz="3200" smtClean="0">
                <a:latin typeface="+mj-lt"/>
              </a:rPr>
              <a:t>2</a:t>
            </a:r>
            <a:r>
              <a:rPr lang="en-US" sz="3200">
                <a:latin typeface="+mj-lt"/>
              </a:rPr>
              <a:t>. A. </a:t>
            </a:r>
            <a:r>
              <a:rPr lang="en-US" sz="3200" smtClean="0">
                <a:latin typeface="+mj-lt"/>
              </a:rPr>
              <a:t>subway		B. ticket		C</a:t>
            </a:r>
            <a:r>
              <a:rPr lang="en-US" sz="3200">
                <a:latin typeface="+mj-lt"/>
              </a:rPr>
              <a:t>. </a:t>
            </a:r>
            <a:r>
              <a:rPr lang="en-US" sz="3200" smtClean="0">
                <a:latin typeface="+mj-lt"/>
              </a:rPr>
              <a:t>local		D</a:t>
            </a:r>
            <a:r>
              <a:rPr lang="en-US" sz="3200">
                <a:latin typeface="+mj-lt"/>
              </a:rPr>
              <a:t>. </a:t>
            </a:r>
            <a:r>
              <a:rPr lang="en-US" sz="3200" smtClean="0">
                <a:latin typeface="+mj-lt"/>
              </a:rPr>
              <a:t>today</a:t>
            </a:r>
          </a:p>
          <a:p>
            <a:pPr>
              <a:lnSpc>
                <a:spcPct val="200000"/>
              </a:lnSpc>
            </a:pPr>
            <a:endParaRPr lang="en-US" sz="3200" smtClean="0">
              <a:latin typeface="+mj-lt"/>
            </a:endParaRPr>
          </a:p>
          <a:p>
            <a:pPr>
              <a:lnSpc>
                <a:spcPct val="200000"/>
              </a:lnSpc>
            </a:pPr>
            <a:r>
              <a:rPr lang="en-US" sz="3200" smtClean="0">
                <a:latin typeface="+mj-lt"/>
              </a:rPr>
              <a:t>3</a:t>
            </a:r>
            <a:r>
              <a:rPr lang="en-US" sz="3200">
                <a:latin typeface="+mj-lt"/>
              </a:rPr>
              <a:t>. A. </a:t>
            </a:r>
            <a:r>
              <a:rPr lang="en-US" sz="3200" smtClean="0">
                <a:latin typeface="+mj-lt"/>
              </a:rPr>
              <a:t>reliable		B.</a:t>
            </a:r>
            <a:r>
              <a:rPr lang="en-US" sz="3200"/>
              <a:t> </a:t>
            </a:r>
            <a:r>
              <a:rPr lang="en-US" sz="3200" smtClean="0"/>
              <a:t>convenient</a:t>
            </a:r>
            <a:r>
              <a:rPr lang="en-US" sz="3200" smtClean="0">
                <a:latin typeface="+mj-lt"/>
              </a:rPr>
              <a:t> 	C</a:t>
            </a:r>
            <a:r>
              <a:rPr lang="en-US" sz="3200">
                <a:latin typeface="+mj-lt"/>
              </a:rPr>
              <a:t>. </a:t>
            </a:r>
            <a:r>
              <a:rPr lang="en-US" sz="3200" smtClean="0">
                <a:latin typeface="+mj-lt"/>
              </a:rPr>
              <a:t>traditional	D</a:t>
            </a:r>
            <a:r>
              <a:rPr lang="en-US" sz="3200">
                <a:latin typeface="+mj-lt"/>
              </a:rPr>
              <a:t>. </a:t>
            </a:r>
            <a:r>
              <a:rPr lang="en-US" sz="3200" smtClean="0">
                <a:latin typeface="+mj-lt"/>
              </a:rPr>
              <a:t>regulated</a:t>
            </a:r>
            <a:endParaRPr lang="en-US" sz="3200">
              <a:latin typeface="+mj-lt"/>
            </a:endParaRPr>
          </a:p>
        </p:txBody>
      </p:sp>
      <p:sp>
        <p:nvSpPr>
          <p:cNvPr id="4" name="Rectangle 3"/>
          <p:cNvSpPr/>
          <p:nvPr/>
        </p:nvSpPr>
        <p:spPr>
          <a:xfrm>
            <a:off x="0" y="238114"/>
            <a:ext cx="3141501" cy="707886"/>
          </a:xfrm>
          <a:prstGeom prst="rect">
            <a:avLst/>
          </a:prstGeom>
        </p:spPr>
        <p:txBody>
          <a:bodyPr wrap="none">
            <a:spAutoFit/>
          </a:bodyPr>
          <a:lstStyle/>
          <a:p>
            <a:r>
              <a:rPr lang="en-US" sz="4000" b="1" dirty="0">
                <a:solidFill>
                  <a:srgbClr val="FF0000"/>
                </a:solidFill>
                <a:ea typeface="Times New Roman" panose="02020603050405020304" pitchFamily="18" charset="0"/>
              </a:rPr>
              <a:t>Work </a:t>
            </a:r>
            <a:r>
              <a:rPr lang="en-US" sz="4000" b="1">
                <a:solidFill>
                  <a:srgbClr val="FF0000"/>
                </a:solidFill>
                <a:ea typeface="Times New Roman" panose="02020603050405020304" pitchFamily="18" charset="0"/>
              </a:rPr>
              <a:t>in </a:t>
            </a:r>
            <a:r>
              <a:rPr lang="en-US" sz="4000" b="1" smtClean="0">
                <a:solidFill>
                  <a:srgbClr val="FF0000"/>
                </a:solidFill>
                <a:ea typeface="Times New Roman" panose="02020603050405020304" pitchFamily="18" charset="0"/>
              </a:rPr>
              <a:t>pairs.</a:t>
            </a:r>
            <a:endParaRPr lang="en-US" sz="4000" b="1" dirty="0">
              <a:solidFill>
                <a:srgbClr val="FF0000"/>
              </a:solidFill>
            </a:endParaRPr>
          </a:p>
        </p:txBody>
      </p:sp>
      <p:pic>
        <p:nvPicPr>
          <p:cNvPr id="6" name="Picture 5" descr="Free Speech bubble 1195466 PNG with Transparent Backgroun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6" y="783642"/>
            <a:ext cx="896077" cy="571529"/>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p:cNvSpPr/>
          <p:nvPr/>
        </p:nvSpPr>
        <p:spPr>
          <a:xfrm>
            <a:off x="651112" y="1371312"/>
            <a:ext cx="480098" cy="58257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9232594" y="3316950"/>
            <a:ext cx="480098" cy="58257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9300268" y="5239079"/>
            <a:ext cx="480098" cy="58257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555983" y="1873737"/>
            <a:ext cx="2216246" cy="830997"/>
          </a:xfrm>
          <a:prstGeom prst="rect">
            <a:avLst/>
          </a:prstGeom>
        </p:spPr>
        <p:txBody>
          <a:bodyPr wrap="square">
            <a:spAutoFit/>
          </a:bodyPr>
          <a:lstStyle/>
          <a:p>
            <a:pPr>
              <a:lnSpc>
                <a:spcPct val="150000"/>
              </a:lnSpc>
            </a:pPr>
            <a:r>
              <a:rPr lang="en-US" sz="3200" smtClean="0">
                <a:solidFill>
                  <a:srgbClr val="FF0000"/>
                </a:solidFill>
                <a:latin typeface="+mj-lt"/>
              </a:rPr>
              <a:t>/</a:t>
            </a:r>
            <a:r>
              <a:rPr lang="en-US" sz="3200">
                <a:solidFill>
                  <a:srgbClr val="FF0000"/>
                </a:solidFill>
              </a:rPr>
              <a:t>trəˈ</a:t>
            </a:r>
            <a:r>
              <a:rPr lang="en-US" sz="3200" smtClean="0">
                <a:solidFill>
                  <a:srgbClr val="FF0000"/>
                </a:solidFill>
              </a:rPr>
              <a:t>dɪʃən</a:t>
            </a:r>
            <a:r>
              <a:rPr lang="en-US" sz="3200" smtClean="0">
                <a:solidFill>
                  <a:srgbClr val="FF0000"/>
                </a:solidFill>
                <a:latin typeface="+mj-lt"/>
              </a:rPr>
              <a:t>/</a:t>
            </a:r>
            <a:endParaRPr lang="en-US" sz="3200">
              <a:solidFill>
                <a:srgbClr val="FF0000"/>
              </a:solidFill>
              <a:latin typeface="+mj-lt"/>
            </a:endParaRPr>
          </a:p>
        </p:txBody>
      </p:sp>
      <p:sp>
        <p:nvSpPr>
          <p:cNvPr id="31" name="Rectangle 30"/>
          <p:cNvSpPr/>
          <p:nvPr/>
        </p:nvSpPr>
        <p:spPr>
          <a:xfrm>
            <a:off x="3926214" y="1843845"/>
            <a:ext cx="2511376" cy="754694"/>
          </a:xfrm>
          <a:prstGeom prst="rect">
            <a:avLst/>
          </a:prstGeom>
        </p:spPr>
        <p:txBody>
          <a:bodyPr wrap="square">
            <a:spAutoFit/>
          </a:bodyPr>
          <a:lstStyle/>
          <a:p>
            <a:pPr>
              <a:lnSpc>
                <a:spcPct val="150000"/>
              </a:lnSpc>
            </a:pPr>
            <a:r>
              <a:rPr lang="en-US" sz="3200" smtClean="0">
                <a:solidFill>
                  <a:srgbClr val="FF0000"/>
                </a:solidFill>
                <a:latin typeface="+mj-lt"/>
              </a:rPr>
              <a:t>/ˈvɪzɪtə/</a:t>
            </a:r>
            <a:endParaRPr lang="en-US" sz="3200">
              <a:solidFill>
                <a:srgbClr val="FF0000"/>
              </a:solidFill>
              <a:latin typeface="+mj-lt"/>
            </a:endParaRPr>
          </a:p>
        </p:txBody>
      </p:sp>
      <p:sp>
        <p:nvSpPr>
          <p:cNvPr id="32" name="Rectangle 31"/>
          <p:cNvSpPr/>
          <p:nvPr/>
        </p:nvSpPr>
        <p:spPr>
          <a:xfrm>
            <a:off x="6557121" y="1798714"/>
            <a:ext cx="2488483" cy="754694"/>
          </a:xfrm>
          <a:prstGeom prst="rect">
            <a:avLst/>
          </a:prstGeom>
        </p:spPr>
        <p:txBody>
          <a:bodyPr wrap="square">
            <a:spAutoFit/>
          </a:bodyPr>
          <a:lstStyle/>
          <a:p>
            <a:pPr>
              <a:lnSpc>
                <a:spcPct val="150000"/>
              </a:lnSpc>
            </a:pPr>
            <a:r>
              <a:rPr lang="en-US" sz="3200">
                <a:solidFill>
                  <a:srgbClr val="FF0000"/>
                </a:solidFill>
                <a:latin typeface="+mj-lt"/>
              </a:rPr>
              <a:t>/ˈ</a:t>
            </a:r>
            <a:r>
              <a:rPr lang="en-US" sz="3200" smtClean="0">
                <a:solidFill>
                  <a:srgbClr val="FF0000"/>
                </a:solidFill>
                <a:latin typeface="+mj-lt"/>
              </a:rPr>
              <a:t>perədaɪs</a:t>
            </a:r>
            <a:r>
              <a:rPr lang="en-US" sz="3200">
                <a:solidFill>
                  <a:srgbClr val="FF0000"/>
                </a:solidFill>
                <a:latin typeface="+mj-lt"/>
              </a:rPr>
              <a:t>/</a:t>
            </a:r>
          </a:p>
        </p:txBody>
      </p:sp>
      <p:sp>
        <p:nvSpPr>
          <p:cNvPr id="33" name="Rectangle 32"/>
          <p:cNvSpPr/>
          <p:nvPr/>
        </p:nvSpPr>
        <p:spPr>
          <a:xfrm>
            <a:off x="9540317" y="1757432"/>
            <a:ext cx="2540556" cy="754694"/>
          </a:xfrm>
          <a:prstGeom prst="rect">
            <a:avLst/>
          </a:prstGeom>
        </p:spPr>
        <p:txBody>
          <a:bodyPr wrap="square">
            <a:spAutoFit/>
          </a:bodyPr>
          <a:lstStyle/>
          <a:p>
            <a:pPr>
              <a:lnSpc>
                <a:spcPct val="150000"/>
              </a:lnSpc>
            </a:pPr>
            <a:r>
              <a:rPr lang="en-US" sz="3200">
                <a:solidFill>
                  <a:srgbClr val="FF0000"/>
                </a:solidFill>
                <a:latin typeface="+mj-lt"/>
              </a:rPr>
              <a:t>/ˈ</a:t>
            </a:r>
            <a:r>
              <a:rPr lang="en-US" sz="3200" smtClean="0">
                <a:solidFill>
                  <a:srgbClr val="FF0000"/>
                </a:solidFill>
                <a:latin typeface="+mj-lt"/>
              </a:rPr>
              <a:t>trævəlɪŋ</a:t>
            </a:r>
            <a:r>
              <a:rPr lang="en-US" sz="3200">
                <a:solidFill>
                  <a:srgbClr val="FF0000"/>
                </a:solidFill>
                <a:latin typeface="+mj-lt"/>
              </a:rPr>
              <a:t>/</a:t>
            </a:r>
          </a:p>
        </p:txBody>
      </p:sp>
      <p:sp>
        <p:nvSpPr>
          <p:cNvPr id="34" name="Rectangle 33"/>
          <p:cNvSpPr/>
          <p:nvPr/>
        </p:nvSpPr>
        <p:spPr>
          <a:xfrm>
            <a:off x="555983" y="3732184"/>
            <a:ext cx="2216246" cy="754694"/>
          </a:xfrm>
          <a:prstGeom prst="rect">
            <a:avLst/>
          </a:prstGeom>
        </p:spPr>
        <p:txBody>
          <a:bodyPr wrap="square">
            <a:spAutoFit/>
          </a:bodyPr>
          <a:lstStyle/>
          <a:p>
            <a:pPr>
              <a:lnSpc>
                <a:spcPct val="150000"/>
              </a:lnSpc>
            </a:pPr>
            <a:r>
              <a:rPr lang="en-US" sz="3200">
                <a:solidFill>
                  <a:srgbClr val="FF0000"/>
                </a:solidFill>
                <a:latin typeface="+mj-lt"/>
              </a:rPr>
              <a:t>/ˈ</a:t>
            </a:r>
            <a:r>
              <a:rPr lang="en-US" sz="3200" smtClean="0">
                <a:solidFill>
                  <a:srgbClr val="FF0000"/>
                </a:solidFill>
                <a:latin typeface="+mj-lt"/>
              </a:rPr>
              <a:t>sʌbweɪ</a:t>
            </a:r>
            <a:r>
              <a:rPr lang="en-US" sz="3200">
                <a:solidFill>
                  <a:srgbClr val="FF0000"/>
                </a:solidFill>
                <a:latin typeface="+mj-lt"/>
              </a:rPr>
              <a:t>/</a:t>
            </a:r>
          </a:p>
        </p:txBody>
      </p:sp>
      <p:sp>
        <p:nvSpPr>
          <p:cNvPr id="35" name="Rectangle 34"/>
          <p:cNvSpPr/>
          <p:nvPr/>
        </p:nvSpPr>
        <p:spPr>
          <a:xfrm>
            <a:off x="4002692" y="3679561"/>
            <a:ext cx="2216246" cy="754694"/>
          </a:xfrm>
          <a:prstGeom prst="rect">
            <a:avLst/>
          </a:prstGeom>
        </p:spPr>
        <p:txBody>
          <a:bodyPr wrap="square">
            <a:spAutoFit/>
          </a:bodyPr>
          <a:lstStyle/>
          <a:p>
            <a:pPr>
              <a:lnSpc>
                <a:spcPct val="150000"/>
              </a:lnSpc>
            </a:pPr>
            <a:r>
              <a:rPr lang="en-US" sz="3200">
                <a:solidFill>
                  <a:srgbClr val="FF0000"/>
                </a:solidFill>
                <a:latin typeface="+mj-lt"/>
              </a:rPr>
              <a:t>/ˈ</a:t>
            </a:r>
            <a:r>
              <a:rPr lang="en-US" sz="3200" smtClean="0">
                <a:solidFill>
                  <a:srgbClr val="FF0000"/>
                </a:solidFill>
                <a:latin typeface="+mj-lt"/>
              </a:rPr>
              <a:t>tɪkɪt</a:t>
            </a:r>
            <a:r>
              <a:rPr lang="en-US" sz="3200">
                <a:solidFill>
                  <a:srgbClr val="FF0000"/>
                </a:solidFill>
                <a:latin typeface="+mj-lt"/>
              </a:rPr>
              <a:t>/</a:t>
            </a:r>
          </a:p>
        </p:txBody>
      </p:sp>
      <p:sp>
        <p:nvSpPr>
          <p:cNvPr id="36" name="Rectangle 35"/>
          <p:cNvSpPr/>
          <p:nvPr/>
        </p:nvSpPr>
        <p:spPr>
          <a:xfrm>
            <a:off x="6610706" y="3690274"/>
            <a:ext cx="2216246" cy="754694"/>
          </a:xfrm>
          <a:prstGeom prst="rect">
            <a:avLst/>
          </a:prstGeom>
        </p:spPr>
        <p:txBody>
          <a:bodyPr wrap="square">
            <a:spAutoFit/>
          </a:bodyPr>
          <a:lstStyle/>
          <a:p>
            <a:pPr>
              <a:lnSpc>
                <a:spcPct val="150000"/>
              </a:lnSpc>
            </a:pPr>
            <a:r>
              <a:rPr lang="en-US" sz="3200">
                <a:solidFill>
                  <a:srgbClr val="FF0000"/>
                </a:solidFill>
                <a:latin typeface="+mj-lt"/>
              </a:rPr>
              <a:t>/ˈ</a:t>
            </a:r>
            <a:r>
              <a:rPr lang="en-US" sz="3200" smtClean="0">
                <a:solidFill>
                  <a:srgbClr val="FF0000"/>
                </a:solidFill>
                <a:latin typeface="+mj-lt"/>
              </a:rPr>
              <a:t>loʊkəl</a:t>
            </a:r>
            <a:r>
              <a:rPr lang="en-US" sz="3200">
                <a:solidFill>
                  <a:srgbClr val="FF0000"/>
                </a:solidFill>
                <a:latin typeface="+mj-lt"/>
              </a:rPr>
              <a:t>/</a:t>
            </a:r>
          </a:p>
        </p:txBody>
      </p:sp>
      <p:sp>
        <p:nvSpPr>
          <p:cNvPr id="37" name="Rectangle 36"/>
          <p:cNvSpPr/>
          <p:nvPr/>
        </p:nvSpPr>
        <p:spPr>
          <a:xfrm>
            <a:off x="9401353" y="3679561"/>
            <a:ext cx="2216246" cy="754694"/>
          </a:xfrm>
          <a:prstGeom prst="rect">
            <a:avLst/>
          </a:prstGeom>
        </p:spPr>
        <p:txBody>
          <a:bodyPr wrap="square">
            <a:spAutoFit/>
          </a:bodyPr>
          <a:lstStyle/>
          <a:p>
            <a:pPr>
              <a:lnSpc>
                <a:spcPct val="150000"/>
              </a:lnSpc>
            </a:pPr>
            <a:r>
              <a:rPr lang="en-US" sz="3200">
                <a:solidFill>
                  <a:srgbClr val="FF0000"/>
                </a:solidFill>
                <a:latin typeface="+mj-lt"/>
              </a:rPr>
              <a:t>/təˈdeɪ/</a:t>
            </a:r>
          </a:p>
        </p:txBody>
      </p:sp>
      <p:sp>
        <p:nvSpPr>
          <p:cNvPr id="38" name="Rectangle 37"/>
          <p:cNvSpPr/>
          <p:nvPr/>
        </p:nvSpPr>
        <p:spPr>
          <a:xfrm>
            <a:off x="443122" y="5683337"/>
            <a:ext cx="2216246" cy="754694"/>
          </a:xfrm>
          <a:prstGeom prst="rect">
            <a:avLst/>
          </a:prstGeom>
        </p:spPr>
        <p:txBody>
          <a:bodyPr wrap="square">
            <a:spAutoFit/>
          </a:bodyPr>
          <a:lstStyle/>
          <a:p>
            <a:pPr>
              <a:lnSpc>
                <a:spcPct val="150000"/>
              </a:lnSpc>
            </a:pPr>
            <a:r>
              <a:rPr lang="en-US" sz="3200">
                <a:solidFill>
                  <a:srgbClr val="FF0000"/>
                </a:solidFill>
                <a:latin typeface="+mj-lt"/>
              </a:rPr>
              <a:t>/rɪˈ</a:t>
            </a:r>
            <a:r>
              <a:rPr lang="en-US" sz="3200" smtClean="0">
                <a:solidFill>
                  <a:srgbClr val="FF0000"/>
                </a:solidFill>
                <a:latin typeface="+mj-lt"/>
              </a:rPr>
              <a:t>laɪəbəl</a:t>
            </a:r>
            <a:r>
              <a:rPr lang="en-US" sz="3200">
                <a:solidFill>
                  <a:srgbClr val="FF0000"/>
                </a:solidFill>
                <a:latin typeface="+mj-lt"/>
              </a:rPr>
              <a:t>/</a:t>
            </a:r>
          </a:p>
        </p:txBody>
      </p:sp>
      <p:sp>
        <p:nvSpPr>
          <p:cNvPr id="39" name="Rectangle 38"/>
          <p:cNvSpPr/>
          <p:nvPr/>
        </p:nvSpPr>
        <p:spPr>
          <a:xfrm>
            <a:off x="3948194" y="5709153"/>
            <a:ext cx="2489395" cy="754694"/>
          </a:xfrm>
          <a:prstGeom prst="rect">
            <a:avLst/>
          </a:prstGeom>
        </p:spPr>
        <p:txBody>
          <a:bodyPr wrap="square">
            <a:spAutoFit/>
          </a:bodyPr>
          <a:lstStyle/>
          <a:p>
            <a:pPr>
              <a:lnSpc>
                <a:spcPct val="150000"/>
              </a:lnSpc>
            </a:pPr>
            <a:r>
              <a:rPr lang="en-US" sz="3200">
                <a:solidFill>
                  <a:srgbClr val="FF0000"/>
                </a:solidFill>
                <a:latin typeface="+mj-lt"/>
              </a:rPr>
              <a:t>/kənˈ</a:t>
            </a:r>
            <a:r>
              <a:rPr lang="en-US" sz="3200" smtClean="0">
                <a:solidFill>
                  <a:srgbClr val="FF0000"/>
                </a:solidFill>
                <a:latin typeface="+mj-lt"/>
              </a:rPr>
              <a:t>vi:niənt</a:t>
            </a:r>
            <a:r>
              <a:rPr lang="en-US" sz="3200">
                <a:solidFill>
                  <a:srgbClr val="FF0000"/>
                </a:solidFill>
                <a:latin typeface="+mj-lt"/>
              </a:rPr>
              <a:t>/</a:t>
            </a:r>
          </a:p>
        </p:txBody>
      </p:sp>
      <p:sp>
        <p:nvSpPr>
          <p:cNvPr id="40" name="Rectangle 39"/>
          <p:cNvSpPr/>
          <p:nvPr/>
        </p:nvSpPr>
        <p:spPr>
          <a:xfrm>
            <a:off x="6579388" y="5666844"/>
            <a:ext cx="2381114" cy="830997"/>
          </a:xfrm>
          <a:prstGeom prst="rect">
            <a:avLst/>
          </a:prstGeom>
        </p:spPr>
        <p:txBody>
          <a:bodyPr wrap="square">
            <a:spAutoFit/>
          </a:bodyPr>
          <a:lstStyle/>
          <a:p>
            <a:pPr>
              <a:lnSpc>
                <a:spcPct val="150000"/>
              </a:lnSpc>
            </a:pPr>
            <a:r>
              <a:rPr lang="en-US" sz="3200">
                <a:solidFill>
                  <a:srgbClr val="FF0000"/>
                </a:solidFill>
                <a:latin typeface="+mj-lt"/>
              </a:rPr>
              <a:t>/trəˈ</a:t>
            </a:r>
            <a:r>
              <a:rPr lang="en-US" sz="3200" smtClean="0">
                <a:solidFill>
                  <a:srgbClr val="FF0000"/>
                </a:solidFill>
                <a:latin typeface="+mj-lt"/>
              </a:rPr>
              <a:t>dɪʃənəl</a:t>
            </a:r>
            <a:r>
              <a:rPr lang="en-US" sz="3200">
                <a:solidFill>
                  <a:srgbClr val="FF0000"/>
                </a:solidFill>
                <a:latin typeface="+mj-lt"/>
              </a:rPr>
              <a:t>/</a:t>
            </a:r>
          </a:p>
        </p:txBody>
      </p:sp>
      <p:sp>
        <p:nvSpPr>
          <p:cNvPr id="41" name="Rectangle 40"/>
          <p:cNvSpPr/>
          <p:nvPr/>
        </p:nvSpPr>
        <p:spPr>
          <a:xfrm>
            <a:off x="9386455" y="5683337"/>
            <a:ext cx="2805545" cy="830997"/>
          </a:xfrm>
          <a:prstGeom prst="rect">
            <a:avLst/>
          </a:prstGeom>
        </p:spPr>
        <p:txBody>
          <a:bodyPr wrap="square">
            <a:spAutoFit/>
          </a:bodyPr>
          <a:lstStyle/>
          <a:p>
            <a:pPr>
              <a:lnSpc>
                <a:spcPct val="150000"/>
              </a:lnSpc>
            </a:pPr>
            <a:r>
              <a:rPr lang="en-US" sz="3200">
                <a:solidFill>
                  <a:srgbClr val="FF0000"/>
                </a:solidFill>
                <a:latin typeface="+mj-lt"/>
              </a:rPr>
              <a:t> /</a:t>
            </a:r>
            <a:r>
              <a:rPr lang="en-US" sz="3200" smtClean="0">
                <a:solidFill>
                  <a:srgbClr val="FF0000"/>
                </a:solidFill>
                <a:latin typeface="+mj-lt"/>
              </a:rPr>
              <a:t>ˈ</a:t>
            </a:r>
            <a:r>
              <a:rPr lang="en-US" sz="3200">
                <a:solidFill>
                  <a:srgbClr val="FF0000"/>
                </a:solidFill>
                <a:latin typeface="+mj-lt"/>
              </a:rPr>
              <a:t>reɡjəleɪtɪd/</a:t>
            </a:r>
          </a:p>
        </p:txBody>
      </p:sp>
      <p:sp>
        <p:nvSpPr>
          <p:cNvPr id="21" name="TextBox 20"/>
          <p:cNvSpPr txBox="1"/>
          <p:nvPr/>
        </p:nvSpPr>
        <p:spPr>
          <a:xfrm>
            <a:off x="3424265" y="305291"/>
            <a:ext cx="10561436" cy="1354217"/>
          </a:xfrm>
          <a:prstGeom prst="rect">
            <a:avLst/>
          </a:prstGeom>
          <a:noFill/>
        </p:spPr>
        <p:txBody>
          <a:bodyPr wrap="square" rtlCol="0">
            <a:spAutoFit/>
          </a:bodyPr>
          <a:lstStyle/>
          <a:p>
            <a:r>
              <a:rPr lang="en-US" sz="3200">
                <a:solidFill>
                  <a:srgbClr val="0070C0"/>
                </a:solidFill>
              </a:rPr>
              <a:t>Choose the word whose main stress is placed </a:t>
            </a:r>
            <a:endParaRPr lang="en-US" sz="3200" smtClean="0">
              <a:solidFill>
                <a:srgbClr val="0070C0"/>
              </a:solidFill>
            </a:endParaRPr>
          </a:p>
          <a:p>
            <a:r>
              <a:rPr lang="en-US" sz="3200" smtClean="0">
                <a:solidFill>
                  <a:srgbClr val="0070C0"/>
                </a:solidFill>
              </a:rPr>
              <a:t>differently from </a:t>
            </a:r>
            <a:r>
              <a:rPr lang="en-US" sz="3200">
                <a:solidFill>
                  <a:srgbClr val="0070C0"/>
                </a:solidFill>
              </a:rPr>
              <a:t>the </a:t>
            </a:r>
            <a:r>
              <a:rPr lang="en-US" sz="3200" smtClean="0">
                <a:solidFill>
                  <a:srgbClr val="0070C0"/>
                </a:solidFill>
              </a:rPr>
              <a:t>others. </a:t>
            </a:r>
            <a:r>
              <a:rPr lang="en-US" sz="3200">
                <a:solidFill>
                  <a:srgbClr val="0070C0"/>
                </a:solidFill>
              </a:rPr>
              <a:t/>
            </a:r>
            <a:br>
              <a:rPr lang="en-US" sz="3200">
                <a:solidFill>
                  <a:srgbClr val="0070C0"/>
                </a:solidFill>
              </a:rPr>
            </a:br>
            <a:endParaRPr lang="en-US" dirty="0">
              <a:solidFill>
                <a:srgbClr val="FF0000"/>
              </a:solidFill>
              <a:ea typeface="Times New Roman" panose="02020603050405020304" pitchFamily="18" charset="0"/>
            </a:endParaRPr>
          </a:p>
        </p:txBody>
      </p:sp>
    </p:spTree>
    <p:extLst>
      <p:ext uri="{BB962C8B-B14F-4D97-AF65-F5344CB8AC3E}">
        <p14:creationId xmlns:p14="http://schemas.microsoft.com/office/powerpoint/2010/main" val="350990710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down)">
                                      <p:cBhvr>
                                        <p:cTn id="10" dur="500"/>
                                        <p:tgtEl>
                                          <p:spTgt spid="30"/>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down)">
                                      <p:cBhvr>
                                        <p:cTn id="13" dur="500"/>
                                        <p:tgtEl>
                                          <p:spTgt spid="31"/>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wipe(down)">
                                      <p:cBhvr>
                                        <p:cTn id="16" dur="500"/>
                                        <p:tgtEl>
                                          <p:spTgt spid="32"/>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down)">
                                      <p:cBhvr>
                                        <p:cTn id="19" dur="500"/>
                                        <p:tgtEl>
                                          <p:spTgt spid="3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fade">
                                      <p:cBhvr>
                                        <p:cTn id="30" dur="500"/>
                                        <p:tgtEl>
                                          <p:spTgt spid="3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fade">
                                      <p:cBhvr>
                                        <p:cTn id="36" dur="500"/>
                                        <p:tgtEl>
                                          <p:spTgt spid="37"/>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par>
                                <p:cTn id="42" presetID="6" presetClass="entr" presetSubtype="16"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circle(in)">
                                      <p:cBhvr>
                                        <p:cTn id="44" dur="2000"/>
                                        <p:tgtEl>
                                          <p:spTgt spid="38"/>
                                        </p:tgtEl>
                                      </p:cBhvr>
                                    </p:animEffect>
                                  </p:childTnLst>
                                </p:cTn>
                              </p:par>
                              <p:par>
                                <p:cTn id="45" presetID="6" presetClass="entr" presetSubtype="16"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circle(in)">
                                      <p:cBhvr>
                                        <p:cTn id="47" dur="2000"/>
                                        <p:tgtEl>
                                          <p:spTgt spid="39"/>
                                        </p:tgtEl>
                                      </p:cBhvr>
                                    </p:animEffect>
                                  </p:childTnLst>
                                </p:cTn>
                              </p:par>
                              <p:par>
                                <p:cTn id="48" presetID="6" presetClass="entr" presetSubtype="16"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circle(in)">
                                      <p:cBhvr>
                                        <p:cTn id="50" dur="2000"/>
                                        <p:tgtEl>
                                          <p:spTgt spid="40"/>
                                        </p:tgtEl>
                                      </p:cBhvr>
                                    </p:animEffect>
                                  </p:childTnLst>
                                </p:cTn>
                              </p:par>
                              <p:par>
                                <p:cTn id="51" presetID="6" presetClass="entr" presetSubtype="16"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circle(in)">
                                      <p:cBhvr>
                                        <p:cTn id="53" dur="2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4" grpId="0" animBg="1"/>
      <p:bldP spid="30" grpId="0"/>
      <p:bldP spid="31" grpId="0"/>
      <p:bldP spid="32" grpId="0"/>
      <p:bldP spid="33" grpId="0"/>
      <p:bldP spid="34" grpId="0"/>
      <p:bldP spid="35" grpId="0"/>
      <p:bldP spid="36" grpId="0"/>
      <p:bldP spid="37" grpId="0"/>
      <p:bldP spid="38" grpId="0"/>
      <p:bldP spid="39" grpId="0"/>
      <p:bldP spid="40" grpId="0"/>
      <p:bldP spid="4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835" y="968744"/>
            <a:ext cx="12302836" cy="6986528"/>
          </a:xfrm>
          <a:prstGeom prst="rect">
            <a:avLst/>
          </a:prstGeom>
        </p:spPr>
        <p:txBody>
          <a:bodyPr wrap="square">
            <a:spAutoFit/>
          </a:bodyPr>
          <a:lstStyle/>
          <a:p>
            <a:pPr marL="514350" indent="-514350">
              <a:lnSpc>
                <a:spcPct val="200000"/>
              </a:lnSpc>
              <a:buAutoNum type="arabicPeriod"/>
            </a:pPr>
            <a:r>
              <a:rPr lang="en-US" sz="3200" dirty="0" smtClean="0">
                <a:latin typeface="+mj-lt"/>
              </a:rPr>
              <a:t>A</a:t>
            </a:r>
            <a:r>
              <a:rPr lang="en-US" sz="3200" dirty="0">
                <a:latin typeface="+mj-lt"/>
              </a:rPr>
              <a:t>. </a:t>
            </a:r>
            <a:r>
              <a:rPr lang="en-US" sz="3200" dirty="0" smtClean="0">
                <a:latin typeface="+mj-lt"/>
              </a:rPr>
              <a:t>r</a:t>
            </a:r>
            <a:r>
              <a:rPr lang="en-US" sz="3200" u="sng" dirty="0" smtClean="0">
                <a:latin typeface="+mj-lt"/>
              </a:rPr>
              <a:t>i</a:t>
            </a:r>
            <a:r>
              <a:rPr lang="en-US" sz="3200" dirty="0" smtClean="0">
                <a:latin typeface="+mj-lt"/>
              </a:rPr>
              <a:t>ng</a:t>
            </a:r>
            <a:r>
              <a:rPr lang="en-US" sz="3200" dirty="0">
                <a:latin typeface="+mj-lt"/>
              </a:rPr>
              <a:t>	</a:t>
            </a:r>
            <a:r>
              <a:rPr lang="en-US" sz="3200" dirty="0" smtClean="0">
                <a:latin typeface="+mj-lt"/>
              </a:rPr>
              <a:t>		B</a:t>
            </a:r>
            <a:r>
              <a:rPr lang="en-US" sz="3200" dirty="0">
                <a:latin typeface="+mj-lt"/>
              </a:rPr>
              <a:t>. </a:t>
            </a:r>
            <a:r>
              <a:rPr lang="en-US" sz="3200" dirty="0" smtClean="0">
                <a:latin typeface="+mj-lt"/>
              </a:rPr>
              <a:t>th</a:t>
            </a:r>
            <a:r>
              <a:rPr lang="en-US" sz="3200" u="sng" dirty="0" smtClean="0">
                <a:latin typeface="+mj-lt"/>
              </a:rPr>
              <a:t>i</a:t>
            </a:r>
            <a:r>
              <a:rPr lang="en-US" sz="3200" dirty="0" smtClean="0">
                <a:latin typeface="+mj-lt"/>
              </a:rPr>
              <a:t>nk		C. sw</a:t>
            </a:r>
            <a:r>
              <a:rPr lang="en-US" sz="3200" u="sng" dirty="0" smtClean="0">
                <a:latin typeface="+mj-lt"/>
              </a:rPr>
              <a:t>i</a:t>
            </a:r>
            <a:r>
              <a:rPr lang="en-US" sz="3200" dirty="0" smtClean="0">
                <a:latin typeface="+mj-lt"/>
              </a:rPr>
              <a:t>m		D</a:t>
            </a:r>
            <a:r>
              <a:rPr lang="en-US" sz="3200" dirty="0" smtClean="0">
                <a:latin typeface="+mj-lt"/>
              </a:rPr>
              <a:t>. sh</a:t>
            </a:r>
            <a:r>
              <a:rPr lang="en-US" sz="3200" u="sng" dirty="0" smtClean="0">
                <a:latin typeface="+mj-lt"/>
              </a:rPr>
              <a:t>i</a:t>
            </a:r>
            <a:r>
              <a:rPr lang="en-US" sz="3200" dirty="0" smtClean="0">
                <a:latin typeface="+mj-lt"/>
              </a:rPr>
              <a:t>ne</a:t>
            </a:r>
            <a:endParaRPr lang="en-US" sz="3200" dirty="0" smtClean="0">
              <a:latin typeface="+mj-lt"/>
            </a:endParaRPr>
          </a:p>
          <a:p>
            <a:pPr>
              <a:lnSpc>
                <a:spcPct val="200000"/>
              </a:lnSpc>
            </a:pPr>
            <a:endParaRPr lang="en-US" sz="3200" dirty="0" smtClean="0">
              <a:latin typeface="+mj-lt"/>
            </a:endParaRPr>
          </a:p>
          <a:p>
            <a:pPr>
              <a:lnSpc>
                <a:spcPct val="200000"/>
              </a:lnSpc>
            </a:pPr>
            <a:r>
              <a:rPr lang="en-US" sz="3200" dirty="0" smtClean="0">
                <a:latin typeface="+mj-lt"/>
              </a:rPr>
              <a:t>2</a:t>
            </a:r>
            <a:r>
              <a:rPr lang="en-US" sz="3200" dirty="0">
                <a:latin typeface="+mj-lt"/>
              </a:rPr>
              <a:t>. A. </a:t>
            </a:r>
            <a:r>
              <a:rPr lang="en-US" sz="3200" dirty="0" smtClean="0">
                <a:latin typeface="+mj-lt"/>
              </a:rPr>
              <a:t>c</a:t>
            </a:r>
            <a:r>
              <a:rPr lang="en-US" sz="3200" u="sng" dirty="0" smtClean="0">
                <a:latin typeface="+mj-lt"/>
              </a:rPr>
              <a:t>u</a:t>
            </a:r>
            <a:r>
              <a:rPr lang="en-US" sz="3200" dirty="0" smtClean="0">
                <a:latin typeface="+mj-lt"/>
              </a:rPr>
              <a:t>stoms		B. l</a:t>
            </a:r>
            <a:r>
              <a:rPr lang="en-US" sz="3200" u="sng" dirty="0" smtClean="0">
                <a:latin typeface="+mj-lt"/>
              </a:rPr>
              <a:t>u</a:t>
            </a:r>
            <a:r>
              <a:rPr lang="en-US" sz="3200" dirty="0" smtClean="0">
                <a:latin typeface="+mj-lt"/>
              </a:rPr>
              <a:t>ggage		C</a:t>
            </a:r>
            <a:r>
              <a:rPr lang="en-US" sz="3200" dirty="0">
                <a:latin typeface="+mj-lt"/>
              </a:rPr>
              <a:t>. </a:t>
            </a:r>
            <a:r>
              <a:rPr lang="en-US" sz="3200" dirty="0" smtClean="0">
                <a:latin typeface="+mj-lt"/>
              </a:rPr>
              <a:t>s</a:t>
            </a:r>
            <a:r>
              <a:rPr lang="en-US" sz="3200" u="sng" dirty="0" smtClean="0">
                <a:latin typeface="+mj-lt"/>
              </a:rPr>
              <a:t>u</a:t>
            </a:r>
            <a:r>
              <a:rPr lang="en-US" sz="3200" dirty="0" smtClean="0">
                <a:latin typeface="+mj-lt"/>
              </a:rPr>
              <a:t>itcase		D</a:t>
            </a:r>
            <a:r>
              <a:rPr lang="en-US" sz="3200" dirty="0">
                <a:latin typeface="+mj-lt"/>
              </a:rPr>
              <a:t>. </a:t>
            </a:r>
            <a:r>
              <a:rPr lang="en-US" sz="3200" dirty="0" smtClean="0">
                <a:latin typeface="+mj-lt"/>
              </a:rPr>
              <a:t>s</a:t>
            </a:r>
            <a:r>
              <a:rPr lang="en-US" sz="3200" u="sng" dirty="0" smtClean="0">
                <a:latin typeface="+mj-lt"/>
              </a:rPr>
              <a:t>u</a:t>
            </a:r>
            <a:r>
              <a:rPr lang="en-US" sz="3200" dirty="0" smtClean="0">
                <a:latin typeface="+mj-lt"/>
              </a:rPr>
              <a:t>bway</a:t>
            </a:r>
          </a:p>
          <a:p>
            <a:pPr>
              <a:lnSpc>
                <a:spcPct val="200000"/>
              </a:lnSpc>
            </a:pPr>
            <a:endParaRPr lang="en-US" sz="3200" dirty="0" smtClean="0">
              <a:latin typeface="+mj-lt"/>
            </a:endParaRPr>
          </a:p>
          <a:p>
            <a:pPr>
              <a:lnSpc>
                <a:spcPct val="200000"/>
              </a:lnSpc>
            </a:pPr>
            <a:r>
              <a:rPr lang="en-US" sz="3200" dirty="0" smtClean="0">
                <a:latin typeface="+mj-lt"/>
              </a:rPr>
              <a:t>3</a:t>
            </a:r>
            <a:r>
              <a:rPr lang="en-US" sz="3200" dirty="0">
                <a:latin typeface="+mj-lt"/>
              </a:rPr>
              <a:t>. A. </a:t>
            </a:r>
            <a:r>
              <a:rPr lang="en-US" sz="3200" dirty="0" smtClean="0">
                <a:latin typeface="+mj-lt"/>
              </a:rPr>
              <a:t>b</a:t>
            </a:r>
            <a:r>
              <a:rPr lang="en-US" sz="3200" u="sng" dirty="0" smtClean="0">
                <a:latin typeface="+mj-lt"/>
              </a:rPr>
              <a:t>a</a:t>
            </a:r>
            <a:r>
              <a:rPr lang="en-US" sz="3200" dirty="0" smtClean="0">
                <a:latin typeface="+mj-lt"/>
              </a:rPr>
              <a:t>g	 		B. c</a:t>
            </a:r>
            <a:r>
              <a:rPr lang="en-US" sz="3200" u="sng" dirty="0" smtClean="0">
                <a:latin typeface="+mj-lt"/>
              </a:rPr>
              <a:t>a</a:t>
            </a:r>
            <a:r>
              <a:rPr lang="en-US" sz="3200" dirty="0" smtClean="0">
                <a:latin typeface="+mj-lt"/>
              </a:rPr>
              <a:t>n 		C</a:t>
            </a:r>
            <a:r>
              <a:rPr lang="en-US" sz="3200" dirty="0">
                <a:latin typeface="+mj-lt"/>
              </a:rPr>
              <a:t>. </a:t>
            </a:r>
            <a:r>
              <a:rPr lang="en-US" sz="3200" dirty="0" smtClean="0">
                <a:latin typeface="+mj-lt"/>
              </a:rPr>
              <a:t>t</a:t>
            </a:r>
            <a:r>
              <a:rPr lang="en-US" sz="3200" u="sng" dirty="0" smtClean="0">
                <a:latin typeface="+mj-lt"/>
              </a:rPr>
              <a:t>a</a:t>
            </a:r>
            <a:r>
              <a:rPr lang="en-US" sz="3200" dirty="0" smtClean="0">
                <a:latin typeface="+mj-lt"/>
              </a:rPr>
              <a:t>ste		D</a:t>
            </a:r>
            <a:r>
              <a:rPr lang="en-US" sz="3200" dirty="0">
                <a:latin typeface="+mj-lt"/>
              </a:rPr>
              <a:t>. </a:t>
            </a:r>
            <a:r>
              <a:rPr lang="en-US" sz="3200" dirty="0" smtClean="0">
                <a:latin typeface="+mj-lt"/>
              </a:rPr>
              <a:t>b</a:t>
            </a:r>
            <a:r>
              <a:rPr lang="en-US" sz="3200" u="sng" dirty="0" smtClean="0">
                <a:latin typeface="+mj-lt"/>
              </a:rPr>
              <a:t>a</a:t>
            </a:r>
            <a:r>
              <a:rPr lang="en-US" sz="3200" dirty="0" smtClean="0">
                <a:latin typeface="+mj-lt"/>
              </a:rPr>
              <a:t>ck</a:t>
            </a:r>
            <a:endParaRPr lang="en-US" sz="3200" u="sng" dirty="0" smtClean="0">
              <a:latin typeface="+mj-lt"/>
            </a:endParaRPr>
          </a:p>
          <a:p>
            <a:pPr>
              <a:lnSpc>
                <a:spcPct val="200000"/>
              </a:lnSpc>
            </a:pPr>
            <a:r>
              <a:rPr lang="en-US" sz="3200" dirty="0">
                <a:latin typeface="+mj-lt"/>
              </a:rPr>
              <a:t/>
            </a:r>
            <a:br>
              <a:rPr lang="en-US" sz="3200" dirty="0">
                <a:latin typeface="+mj-lt"/>
              </a:rPr>
            </a:br>
            <a:endParaRPr lang="en-US" sz="3200" dirty="0">
              <a:latin typeface="+mj-lt"/>
            </a:endParaRPr>
          </a:p>
        </p:txBody>
      </p:sp>
      <p:sp>
        <p:nvSpPr>
          <p:cNvPr id="4" name="Rectangle 3"/>
          <p:cNvSpPr/>
          <p:nvPr/>
        </p:nvSpPr>
        <p:spPr>
          <a:xfrm>
            <a:off x="0" y="238114"/>
            <a:ext cx="3141501" cy="707886"/>
          </a:xfrm>
          <a:prstGeom prst="rect">
            <a:avLst/>
          </a:prstGeom>
        </p:spPr>
        <p:txBody>
          <a:bodyPr wrap="none">
            <a:spAutoFit/>
          </a:bodyPr>
          <a:lstStyle/>
          <a:p>
            <a:r>
              <a:rPr lang="en-US" sz="4000" b="1" dirty="0">
                <a:solidFill>
                  <a:srgbClr val="FF0000"/>
                </a:solidFill>
                <a:ea typeface="Times New Roman" panose="02020603050405020304" pitchFamily="18" charset="0"/>
              </a:rPr>
              <a:t>Work </a:t>
            </a:r>
            <a:r>
              <a:rPr lang="en-US" sz="4000" b="1">
                <a:solidFill>
                  <a:srgbClr val="FF0000"/>
                </a:solidFill>
                <a:ea typeface="Times New Roman" panose="02020603050405020304" pitchFamily="18" charset="0"/>
              </a:rPr>
              <a:t>in </a:t>
            </a:r>
            <a:r>
              <a:rPr lang="en-US" sz="4000" b="1" smtClean="0">
                <a:solidFill>
                  <a:srgbClr val="FF0000"/>
                </a:solidFill>
                <a:ea typeface="Times New Roman" panose="02020603050405020304" pitchFamily="18" charset="0"/>
              </a:rPr>
              <a:t>pairs.</a:t>
            </a:r>
            <a:endParaRPr lang="en-US" sz="4000" b="1" dirty="0">
              <a:solidFill>
                <a:srgbClr val="FF0000"/>
              </a:solidFill>
            </a:endParaRPr>
          </a:p>
        </p:txBody>
      </p:sp>
      <p:pic>
        <p:nvPicPr>
          <p:cNvPr id="6" name="Picture 5" descr="Free Speech bubble 1195466 PNG with Transparent Backgroun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4703" y="811497"/>
            <a:ext cx="896077" cy="571529"/>
          </a:xfrm>
          <a:prstGeom prst="rect">
            <a:avLst/>
          </a:prstGeom>
          <a:noFill/>
          <a:extLst>
            <a:ext uri="{909E8E84-426E-40DD-AFC4-6F175D3DCCD1}">
              <a14:hiddenFill xmlns:a14="http://schemas.microsoft.com/office/drawing/2010/main">
                <a:solidFill>
                  <a:srgbClr val="FFFFFF"/>
                </a:solidFill>
              </a14:hiddenFill>
            </a:ext>
          </a:extLst>
        </p:spPr>
      </p:pic>
      <p:sp>
        <p:nvSpPr>
          <p:cNvPr id="7" name="Oval 6"/>
          <p:cNvSpPr/>
          <p:nvPr/>
        </p:nvSpPr>
        <p:spPr>
          <a:xfrm>
            <a:off x="8991462" y="1378057"/>
            <a:ext cx="480098" cy="58257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6301749" y="3216328"/>
            <a:ext cx="480098" cy="58257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6317198" y="5197081"/>
            <a:ext cx="480098" cy="58257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674703" y="1598863"/>
            <a:ext cx="2466798" cy="754694"/>
          </a:xfrm>
          <a:prstGeom prst="rect">
            <a:avLst/>
          </a:prstGeom>
        </p:spPr>
        <p:txBody>
          <a:bodyPr wrap="square">
            <a:spAutoFit/>
          </a:bodyPr>
          <a:lstStyle/>
          <a:p>
            <a:pPr>
              <a:lnSpc>
                <a:spcPct val="150000"/>
              </a:lnSpc>
            </a:pPr>
            <a:r>
              <a:rPr lang="en-US" sz="3200">
                <a:solidFill>
                  <a:srgbClr val="FF0000"/>
                </a:solidFill>
                <a:latin typeface="+mj-lt"/>
              </a:rPr>
              <a:t>/rɪŋ/</a:t>
            </a:r>
          </a:p>
        </p:txBody>
      </p:sp>
      <p:sp>
        <p:nvSpPr>
          <p:cNvPr id="19" name="Rectangle 18"/>
          <p:cNvSpPr/>
          <p:nvPr/>
        </p:nvSpPr>
        <p:spPr>
          <a:xfrm>
            <a:off x="3825501" y="1645354"/>
            <a:ext cx="2560833" cy="754694"/>
          </a:xfrm>
          <a:prstGeom prst="rect">
            <a:avLst/>
          </a:prstGeom>
        </p:spPr>
        <p:txBody>
          <a:bodyPr wrap="square">
            <a:spAutoFit/>
          </a:bodyPr>
          <a:lstStyle/>
          <a:p>
            <a:pPr>
              <a:lnSpc>
                <a:spcPct val="150000"/>
              </a:lnSpc>
            </a:pPr>
            <a:r>
              <a:rPr lang="el-GR" sz="3200">
                <a:solidFill>
                  <a:srgbClr val="FF0000"/>
                </a:solidFill>
                <a:latin typeface="+mj-lt"/>
              </a:rPr>
              <a:t>/θ</a:t>
            </a:r>
            <a:r>
              <a:rPr lang="en-US" sz="3200">
                <a:solidFill>
                  <a:srgbClr val="FF0000"/>
                </a:solidFill>
                <a:latin typeface="+mj-lt"/>
              </a:rPr>
              <a:t>ɪŋk/</a:t>
            </a:r>
          </a:p>
        </p:txBody>
      </p:sp>
      <p:sp>
        <p:nvSpPr>
          <p:cNvPr id="20" name="Rectangle 19"/>
          <p:cNvSpPr/>
          <p:nvPr/>
        </p:nvSpPr>
        <p:spPr>
          <a:xfrm>
            <a:off x="6541798" y="1611216"/>
            <a:ext cx="3069132" cy="754694"/>
          </a:xfrm>
          <a:prstGeom prst="rect">
            <a:avLst/>
          </a:prstGeom>
        </p:spPr>
        <p:txBody>
          <a:bodyPr wrap="square">
            <a:spAutoFit/>
          </a:bodyPr>
          <a:lstStyle/>
          <a:p>
            <a:pPr>
              <a:lnSpc>
                <a:spcPct val="150000"/>
              </a:lnSpc>
            </a:pPr>
            <a:r>
              <a:rPr lang="en-US" sz="3200">
                <a:solidFill>
                  <a:srgbClr val="FF0000"/>
                </a:solidFill>
                <a:latin typeface="+mj-lt"/>
              </a:rPr>
              <a:t> /swɪm/</a:t>
            </a:r>
          </a:p>
        </p:txBody>
      </p:sp>
      <p:sp>
        <p:nvSpPr>
          <p:cNvPr id="21" name="Rectangle 20"/>
          <p:cNvSpPr/>
          <p:nvPr/>
        </p:nvSpPr>
        <p:spPr>
          <a:xfrm>
            <a:off x="9386975" y="1601423"/>
            <a:ext cx="2471896" cy="754694"/>
          </a:xfrm>
          <a:prstGeom prst="rect">
            <a:avLst/>
          </a:prstGeom>
        </p:spPr>
        <p:txBody>
          <a:bodyPr wrap="square">
            <a:spAutoFit/>
          </a:bodyPr>
          <a:lstStyle/>
          <a:p>
            <a:pPr>
              <a:lnSpc>
                <a:spcPct val="150000"/>
              </a:lnSpc>
            </a:pPr>
            <a:r>
              <a:rPr lang="en-US" sz="3200">
                <a:solidFill>
                  <a:srgbClr val="FF0000"/>
                </a:solidFill>
                <a:latin typeface="+mj-lt"/>
              </a:rPr>
              <a:t>/ʃaɪn/</a:t>
            </a:r>
          </a:p>
        </p:txBody>
      </p:sp>
      <p:sp>
        <p:nvSpPr>
          <p:cNvPr id="22" name="Rectangle 21"/>
          <p:cNvSpPr/>
          <p:nvPr/>
        </p:nvSpPr>
        <p:spPr>
          <a:xfrm>
            <a:off x="431525" y="5522079"/>
            <a:ext cx="2759845" cy="830997"/>
          </a:xfrm>
          <a:prstGeom prst="rect">
            <a:avLst/>
          </a:prstGeom>
        </p:spPr>
        <p:txBody>
          <a:bodyPr wrap="square">
            <a:spAutoFit/>
          </a:bodyPr>
          <a:lstStyle/>
          <a:p>
            <a:pPr>
              <a:lnSpc>
                <a:spcPct val="150000"/>
              </a:lnSpc>
            </a:pPr>
            <a:r>
              <a:rPr lang="en-US" sz="3200" smtClean="0">
                <a:solidFill>
                  <a:srgbClr val="FF0000"/>
                </a:solidFill>
                <a:latin typeface="+mj-lt"/>
              </a:rPr>
              <a:t>/</a:t>
            </a:r>
            <a:r>
              <a:rPr lang="en-US" sz="3200">
                <a:solidFill>
                  <a:srgbClr val="FF0000"/>
                </a:solidFill>
              </a:rPr>
              <a:t> bæɡ</a:t>
            </a:r>
            <a:r>
              <a:rPr lang="en-US" sz="3200" smtClean="0">
                <a:solidFill>
                  <a:srgbClr val="FF0000"/>
                </a:solidFill>
                <a:latin typeface="+mj-lt"/>
              </a:rPr>
              <a:t>/</a:t>
            </a:r>
            <a:endParaRPr lang="en-US" sz="3200">
              <a:solidFill>
                <a:srgbClr val="FF0000"/>
              </a:solidFill>
              <a:latin typeface="+mj-lt"/>
            </a:endParaRPr>
          </a:p>
        </p:txBody>
      </p:sp>
      <p:sp>
        <p:nvSpPr>
          <p:cNvPr id="24" name="Rectangle 23"/>
          <p:cNvSpPr/>
          <p:nvPr/>
        </p:nvSpPr>
        <p:spPr>
          <a:xfrm>
            <a:off x="6557249" y="5537893"/>
            <a:ext cx="2746598" cy="754694"/>
          </a:xfrm>
          <a:prstGeom prst="rect">
            <a:avLst/>
          </a:prstGeom>
        </p:spPr>
        <p:txBody>
          <a:bodyPr wrap="square">
            <a:spAutoFit/>
          </a:bodyPr>
          <a:lstStyle/>
          <a:p>
            <a:pPr>
              <a:lnSpc>
                <a:spcPct val="150000"/>
              </a:lnSpc>
            </a:pPr>
            <a:r>
              <a:rPr lang="en-US" sz="3200">
                <a:solidFill>
                  <a:srgbClr val="FF0000"/>
                </a:solidFill>
                <a:latin typeface="+mj-lt"/>
              </a:rPr>
              <a:t>/teɪst/</a:t>
            </a:r>
          </a:p>
        </p:txBody>
      </p:sp>
      <p:sp>
        <p:nvSpPr>
          <p:cNvPr id="25" name="Rectangle 24"/>
          <p:cNvSpPr/>
          <p:nvPr/>
        </p:nvSpPr>
        <p:spPr>
          <a:xfrm>
            <a:off x="9242760" y="3535914"/>
            <a:ext cx="2763462" cy="754694"/>
          </a:xfrm>
          <a:prstGeom prst="rect">
            <a:avLst/>
          </a:prstGeom>
        </p:spPr>
        <p:txBody>
          <a:bodyPr wrap="square">
            <a:spAutoFit/>
          </a:bodyPr>
          <a:lstStyle/>
          <a:p>
            <a:pPr>
              <a:lnSpc>
                <a:spcPct val="150000"/>
              </a:lnSpc>
            </a:pPr>
            <a:r>
              <a:rPr lang="en-US" sz="3200" dirty="0" smtClean="0">
                <a:solidFill>
                  <a:srgbClr val="FF0000"/>
                </a:solidFill>
                <a:latin typeface="+mj-lt"/>
              </a:rPr>
              <a:t>/</a:t>
            </a:r>
            <a:r>
              <a:rPr lang="en-US" sz="3200" dirty="0" smtClean="0">
                <a:solidFill>
                  <a:srgbClr val="FF0000"/>
                </a:solidFill>
              </a:rPr>
              <a:t>ˈ</a:t>
            </a:r>
            <a:r>
              <a:rPr lang="en-US" sz="3200" dirty="0" err="1">
                <a:solidFill>
                  <a:srgbClr val="FF0000"/>
                </a:solidFill>
              </a:rPr>
              <a:t>sʌbweɪ</a:t>
            </a:r>
            <a:r>
              <a:rPr lang="en-US" sz="3200" dirty="0" smtClean="0">
                <a:solidFill>
                  <a:srgbClr val="FF0000"/>
                </a:solidFill>
                <a:latin typeface="+mj-lt"/>
              </a:rPr>
              <a:t>/</a:t>
            </a:r>
            <a:endParaRPr lang="en-US" sz="3200" dirty="0">
              <a:solidFill>
                <a:srgbClr val="FF0000"/>
              </a:solidFill>
              <a:latin typeface="+mj-lt"/>
            </a:endParaRPr>
          </a:p>
        </p:txBody>
      </p:sp>
      <p:sp>
        <p:nvSpPr>
          <p:cNvPr id="26" name="Rectangle 25"/>
          <p:cNvSpPr/>
          <p:nvPr/>
        </p:nvSpPr>
        <p:spPr>
          <a:xfrm>
            <a:off x="357140" y="3545232"/>
            <a:ext cx="2427220" cy="754694"/>
          </a:xfrm>
          <a:prstGeom prst="rect">
            <a:avLst/>
          </a:prstGeom>
        </p:spPr>
        <p:txBody>
          <a:bodyPr wrap="square">
            <a:spAutoFit/>
          </a:bodyPr>
          <a:lstStyle/>
          <a:p>
            <a:pPr>
              <a:lnSpc>
                <a:spcPct val="150000"/>
              </a:lnSpc>
            </a:pPr>
            <a:r>
              <a:rPr lang="en-US" sz="3200">
                <a:solidFill>
                  <a:srgbClr val="FF0000"/>
                </a:solidFill>
                <a:latin typeface="+mj-lt"/>
              </a:rPr>
              <a:t>/ˈkʌstəmz/</a:t>
            </a:r>
          </a:p>
        </p:txBody>
      </p:sp>
      <p:sp>
        <p:nvSpPr>
          <p:cNvPr id="27" name="Rectangle 26"/>
          <p:cNvSpPr/>
          <p:nvPr/>
        </p:nvSpPr>
        <p:spPr>
          <a:xfrm>
            <a:off x="3901987" y="3545232"/>
            <a:ext cx="2216246" cy="754694"/>
          </a:xfrm>
          <a:prstGeom prst="rect">
            <a:avLst/>
          </a:prstGeom>
        </p:spPr>
        <p:txBody>
          <a:bodyPr wrap="square">
            <a:spAutoFit/>
          </a:bodyPr>
          <a:lstStyle/>
          <a:p>
            <a:pPr>
              <a:lnSpc>
                <a:spcPct val="150000"/>
              </a:lnSpc>
            </a:pPr>
            <a:r>
              <a:rPr lang="en-US" sz="3200">
                <a:solidFill>
                  <a:srgbClr val="FF0000"/>
                </a:solidFill>
                <a:latin typeface="+mj-lt"/>
              </a:rPr>
              <a:t>/ˈlʌɡɪdʒ/</a:t>
            </a:r>
          </a:p>
        </p:txBody>
      </p:sp>
      <p:sp>
        <p:nvSpPr>
          <p:cNvPr id="28" name="Rectangle 27"/>
          <p:cNvSpPr/>
          <p:nvPr/>
        </p:nvSpPr>
        <p:spPr>
          <a:xfrm>
            <a:off x="9320288" y="5522079"/>
            <a:ext cx="2692925" cy="754694"/>
          </a:xfrm>
          <a:prstGeom prst="rect">
            <a:avLst/>
          </a:prstGeom>
        </p:spPr>
        <p:txBody>
          <a:bodyPr wrap="square">
            <a:spAutoFit/>
          </a:bodyPr>
          <a:lstStyle/>
          <a:p>
            <a:pPr>
              <a:lnSpc>
                <a:spcPct val="150000"/>
              </a:lnSpc>
            </a:pPr>
            <a:r>
              <a:rPr lang="en-US" sz="3200">
                <a:solidFill>
                  <a:srgbClr val="FF0000"/>
                </a:solidFill>
                <a:latin typeface="+mj-lt"/>
              </a:rPr>
              <a:t>/bæk/</a:t>
            </a:r>
          </a:p>
        </p:txBody>
      </p:sp>
      <p:sp>
        <p:nvSpPr>
          <p:cNvPr id="29" name="Rectangle 28"/>
          <p:cNvSpPr/>
          <p:nvPr/>
        </p:nvSpPr>
        <p:spPr>
          <a:xfrm>
            <a:off x="6316562" y="3534396"/>
            <a:ext cx="2528077" cy="830997"/>
          </a:xfrm>
          <a:prstGeom prst="rect">
            <a:avLst/>
          </a:prstGeom>
        </p:spPr>
        <p:txBody>
          <a:bodyPr wrap="square">
            <a:spAutoFit/>
          </a:bodyPr>
          <a:lstStyle/>
          <a:p>
            <a:pPr>
              <a:lnSpc>
                <a:spcPct val="150000"/>
              </a:lnSpc>
            </a:pPr>
            <a:r>
              <a:rPr lang="en-US" sz="3200" smtClean="0">
                <a:solidFill>
                  <a:srgbClr val="FF0000"/>
                </a:solidFill>
                <a:latin typeface="+mj-lt"/>
              </a:rPr>
              <a:t>/</a:t>
            </a:r>
            <a:r>
              <a:rPr lang="en-US" sz="3200">
                <a:solidFill>
                  <a:srgbClr val="FF0000"/>
                </a:solidFill>
              </a:rPr>
              <a:t>ˈ</a:t>
            </a:r>
            <a:r>
              <a:rPr lang="en-US" sz="3200" smtClean="0">
                <a:solidFill>
                  <a:srgbClr val="FF0000"/>
                </a:solidFill>
              </a:rPr>
              <a:t>su:teɪs</a:t>
            </a:r>
            <a:r>
              <a:rPr lang="en-US" sz="3200" smtClean="0">
                <a:solidFill>
                  <a:srgbClr val="FF0000"/>
                </a:solidFill>
                <a:latin typeface="+mj-lt"/>
              </a:rPr>
              <a:t>/</a:t>
            </a:r>
            <a:endParaRPr lang="en-US" sz="3200">
              <a:solidFill>
                <a:srgbClr val="FF0000"/>
              </a:solidFill>
              <a:latin typeface="+mj-lt"/>
            </a:endParaRPr>
          </a:p>
        </p:txBody>
      </p:sp>
      <p:sp>
        <p:nvSpPr>
          <p:cNvPr id="42" name="Rectangle 41"/>
          <p:cNvSpPr/>
          <p:nvPr/>
        </p:nvSpPr>
        <p:spPr>
          <a:xfrm>
            <a:off x="3901987" y="5499741"/>
            <a:ext cx="2993794" cy="754694"/>
          </a:xfrm>
          <a:prstGeom prst="rect">
            <a:avLst/>
          </a:prstGeom>
        </p:spPr>
        <p:txBody>
          <a:bodyPr wrap="square">
            <a:spAutoFit/>
          </a:bodyPr>
          <a:lstStyle/>
          <a:p>
            <a:pPr>
              <a:lnSpc>
                <a:spcPct val="150000"/>
              </a:lnSpc>
            </a:pPr>
            <a:r>
              <a:rPr lang="en-US" sz="3200" smtClean="0">
                <a:solidFill>
                  <a:srgbClr val="FF0000"/>
                </a:solidFill>
                <a:latin typeface="+mj-lt"/>
              </a:rPr>
              <a:t>/</a:t>
            </a:r>
            <a:r>
              <a:rPr lang="en-US" sz="3200" smtClean="0">
                <a:solidFill>
                  <a:srgbClr val="FF0000"/>
                </a:solidFill>
              </a:rPr>
              <a:t>cæn</a:t>
            </a:r>
            <a:r>
              <a:rPr lang="en-US" sz="3200" smtClean="0">
                <a:solidFill>
                  <a:srgbClr val="FF0000"/>
                </a:solidFill>
                <a:latin typeface="+mj-lt"/>
              </a:rPr>
              <a:t>/</a:t>
            </a:r>
            <a:endParaRPr lang="en-US" sz="3200">
              <a:solidFill>
                <a:srgbClr val="FF0000"/>
              </a:solidFill>
              <a:latin typeface="+mj-lt"/>
            </a:endParaRPr>
          </a:p>
        </p:txBody>
      </p:sp>
      <p:sp>
        <p:nvSpPr>
          <p:cNvPr id="31" name="TextBox 30"/>
          <p:cNvSpPr txBox="1"/>
          <p:nvPr/>
        </p:nvSpPr>
        <p:spPr>
          <a:xfrm>
            <a:off x="3136666" y="343361"/>
            <a:ext cx="12055117" cy="1077218"/>
          </a:xfrm>
          <a:prstGeom prst="rect">
            <a:avLst/>
          </a:prstGeom>
          <a:noFill/>
        </p:spPr>
        <p:txBody>
          <a:bodyPr wrap="square" rtlCol="0">
            <a:spAutoFit/>
          </a:bodyPr>
          <a:lstStyle/>
          <a:p>
            <a:r>
              <a:rPr lang="en-US" sz="3200">
                <a:solidFill>
                  <a:srgbClr val="0070C0"/>
                </a:solidFill>
              </a:rPr>
              <a:t>Choose the word whose underlined part is </a:t>
            </a:r>
            <a:endParaRPr lang="en-US" sz="3200" smtClean="0">
              <a:solidFill>
                <a:srgbClr val="0070C0"/>
              </a:solidFill>
            </a:endParaRPr>
          </a:p>
          <a:p>
            <a:r>
              <a:rPr lang="en-US" sz="3200" smtClean="0">
                <a:solidFill>
                  <a:srgbClr val="0070C0"/>
                </a:solidFill>
              </a:rPr>
              <a:t>pronounced </a:t>
            </a:r>
            <a:r>
              <a:rPr lang="en-US" sz="3200">
                <a:solidFill>
                  <a:srgbClr val="0070C0"/>
                </a:solidFill>
              </a:rPr>
              <a:t>differently from that of the other words.</a:t>
            </a:r>
          </a:p>
        </p:txBody>
      </p:sp>
    </p:spTree>
    <p:extLst>
      <p:ext uri="{BB962C8B-B14F-4D97-AF65-F5344CB8AC3E}">
        <p14:creationId xmlns:p14="http://schemas.microsoft.com/office/powerpoint/2010/main" val="732073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down)">
                                      <p:cBhvr>
                                        <p:cTn id="27" dur="500"/>
                                        <p:tgtEl>
                                          <p:spTgt spid="26"/>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down)">
                                      <p:cBhvr>
                                        <p:cTn id="30" dur="500"/>
                                        <p:tgtEl>
                                          <p:spTgt spid="27"/>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down)">
                                      <p:cBhvr>
                                        <p:cTn id="33" dur="500"/>
                                        <p:tgtEl>
                                          <p:spTgt spid="29"/>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down)">
                                      <p:cBhvr>
                                        <p:cTn id="36" dur="500"/>
                                        <p:tgtEl>
                                          <p:spTgt spid="25"/>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500"/>
                                        <p:tgtEl>
                                          <p:spTgt spid="9"/>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barn(inVertical)">
                                      <p:cBhvr>
                                        <p:cTn id="44" dur="500"/>
                                        <p:tgtEl>
                                          <p:spTgt spid="42"/>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barn(inVertical)">
                                      <p:cBhvr>
                                        <p:cTn id="47" dur="500"/>
                                        <p:tgtEl>
                                          <p:spTgt spid="22"/>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barn(inVertical)">
                                      <p:cBhvr>
                                        <p:cTn id="50" dur="500"/>
                                        <p:tgtEl>
                                          <p:spTgt spid="24"/>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barn(inVertical)">
                                      <p:cBhvr>
                                        <p:cTn id="5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6" grpId="0"/>
      <p:bldP spid="19" grpId="0"/>
      <p:bldP spid="20" grpId="0"/>
      <p:bldP spid="21" grpId="0"/>
      <p:bldP spid="22" grpId="0"/>
      <p:bldP spid="24" grpId="0"/>
      <p:bldP spid="25" grpId="0"/>
      <p:bldP spid="26" grpId="0"/>
      <p:bldP spid="27" grpId="0"/>
      <p:bldP spid="28" grpId="0"/>
      <p:bldP spid="29" grpId="0"/>
      <p:bldP spid="4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3052" y="816896"/>
            <a:ext cx="3989938" cy="923330"/>
          </a:xfrm>
          <a:prstGeom prst="rect">
            <a:avLst/>
          </a:prstGeom>
        </p:spPr>
        <p:txBody>
          <a:bodyPr wrap="none">
            <a:spAutoFit/>
          </a:bodyPr>
          <a:lstStyle/>
          <a:p>
            <a:r>
              <a:rPr lang="en-US" sz="5400" b="1" dirty="0">
                <a:solidFill>
                  <a:srgbClr val="FF0000"/>
                </a:solidFill>
                <a:ea typeface="Times New Roman" panose="02020603050405020304" pitchFamily="18" charset="0"/>
              </a:rPr>
              <a:t>Work in pairs</a:t>
            </a:r>
            <a:endParaRPr lang="en-US" sz="5400" b="1" dirty="0">
              <a:solidFill>
                <a:srgbClr val="FF0000"/>
              </a:solidFill>
            </a:endParaRPr>
          </a:p>
        </p:txBody>
      </p:sp>
      <p:sp>
        <p:nvSpPr>
          <p:cNvPr id="3" name="Rectangle 2"/>
          <p:cNvSpPr/>
          <p:nvPr/>
        </p:nvSpPr>
        <p:spPr>
          <a:xfrm>
            <a:off x="4590106" y="610511"/>
            <a:ext cx="7513403" cy="1200329"/>
          </a:xfrm>
          <a:prstGeom prst="rect">
            <a:avLst/>
          </a:prstGeom>
          <a:ln>
            <a:solidFill>
              <a:srgbClr val="00B050"/>
            </a:solidFill>
          </a:ln>
        </p:spPr>
        <p:txBody>
          <a:bodyPr wrap="square">
            <a:spAutoFit/>
          </a:bodyPr>
          <a:lstStyle/>
          <a:p>
            <a:r>
              <a:rPr lang="en-US" sz="3600" b="1" i="1" dirty="0">
                <a:solidFill>
                  <a:srgbClr val="0070C0"/>
                </a:solidFill>
              </a:rPr>
              <a:t>What type of transportation do you choose in each situation?</a:t>
            </a:r>
          </a:p>
        </p:txBody>
      </p:sp>
      <p:sp>
        <p:nvSpPr>
          <p:cNvPr id="17" name="TextBox 16">
            <a:extLst>
              <a:ext uri="{FF2B5EF4-FFF2-40B4-BE49-F238E27FC236}">
                <a16:creationId xmlns:a16="http://schemas.microsoft.com/office/drawing/2014/main" id="{5B42BA8F-8FF9-6713-121F-70F8D39EE818}"/>
              </a:ext>
            </a:extLst>
          </p:cNvPr>
          <p:cNvSpPr txBox="1"/>
          <p:nvPr/>
        </p:nvSpPr>
        <p:spPr>
          <a:xfrm>
            <a:off x="333052" y="1927582"/>
            <a:ext cx="8492449" cy="4401205"/>
          </a:xfrm>
          <a:prstGeom prst="rect">
            <a:avLst/>
          </a:prstGeom>
          <a:solidFill>
            <a:schemeClr val="accent6">
              <a:lumMod val="75000"/>
            </a:schemeClr>
          </a:solidFill>
          <a:ln>
            <a:solidFill>
              <a:srgbClr val="92D050"/>
            </a:solidFill>
          </a:ln>
        </p:spPr>
        <p:style>
          <a:lnRef idx="1">
            <a:schemeClr val="accent1"/>
          </a:lnRef>
          <a:fillRef idx="3">
            <a:schemeClr val="accent1"/>
          </a:fillRef>
          <a:effectRef idx="2">
            <a:schemeClr val="accent1"/>
          </a:effectRef>
          <a:fontRef idx="minor">
            <a:schemeClr val="lt1"/>
          </a:fontRef>
        </p:style>
        <p:txBody>
          <a:bodyPr wrap="square">
            <a:spAutoFit/>
          </a:bodyPr>
          <a:lstStyle/>
          <a:p>
            <a:pPr marL="342900" indent="-342900">
              <a:buFont typeface="+mj-lt"/>
              <a:buAutoNum type="arabicPeriod"/>
            </a:pPr>
            <a:r>
              <a:rPr lang="en-US" sz="2800" dirty="0"/>
              <a:t>You want to go shopping with your friend in a shop in a narrow street.</a:t>
            </a:r>
          </a:p>
          <a:p>
            <a:pPr marL="342900" indent="-342900">
              <a:buFont typeface="+mj-lt"/>
              <a:buAutoNum type="arabicPeriod"/>
            </a:pPr>
            <a:r>
              <a:rPr lang="en-US" sz="2800" dirty="0"/>
              <a:t>Your family want to go back to your hometown to visit your relatives. There are 5 members in your family. You want to avoid the hot weather on the street and need private space for your family. </a:t>
            </a:r>
          </a:p>
          <a:p>
            <a:pPr marL="342900" indent="-342900">
              <a:buFont typeface="+mj-lt"/>
              <a:buAutoNum type="arabicPeriod"/>
            </a:pPr>
            <a:r>
              <a:rPr lang="en-US" sz="2800" dirty="0"/>
              <a:t>You need to go a long way to work every day. You want to be friendly to the environment and save money.</a:t>
            </a:r>
          </a:p>
          <a:p>
            <a:pPr marL="342900" indent="-342900">
              <a:buFont typeface="+mj-lt"/>
              <a:buAutoNum type="arabicPeriod"/>
            </a:pPr>
            <a:r>
              <a:rPr lang="en-US" sz="2800" dirty="0"/>
              <a:t>You want to travel abroad in the fastest way. You have saved enough money to pay for travelling.</a:t>
            </a:r>
          </a:p>
        </p:txBody>
      </p:sp>
      <p:sp>
        <p:nvSpPr>
          <p:cNvPr id="7" name="Rectangle 6">
            <a:extLst>
              <a:ext uri="{FF2B5EF4-FFF2-40B4-BE49-F238E27FC236}">
                <a16:creationId xmlns:a16="http://schemas.microsoft.com/office/drawing/2014/main" id="{6549C2A3-E9B7-540A-AF41-692F258C4CE4}"/>
              </a:ext>
            </a:extLst>
          </p:cNvPr>
          <p:cNvSpPr/>
          <p:nvPr/>
        </p:nvSpPr>
        <p:spPr>
          <a:xfrm>
            <a:off x="8678013" y="1823551"/>
            <a:ext cx="3374963" cy="769441"/>
          </a:xfrm>
          <a:prstGeom prst="rect">
            <a:avLst/>
          </a:prstGeom>
          <a:noFill/>
        </p:spPr>
        <p:txBody>
          <a:bodyPr wrap="none" lIns="91440" tIns="45720" rIns="91440" bIns="45720">
            <a:spAutoFit/>
          </a:bodyPr>
          <a:lstStyle/>
          <a:p>
            <a:pPr algn="ctr"/>
            <a:r>
              <a:rPr lang="en-US" sz="4400" dirty="0">
                <a:ln w="0"/>
                <a:solidFill>
                  <a:srgbClr val="FF0000"/>
                </a:solidFill>
                <a:effectLst>
                  <a:outerShdw blurRad="38100" dist="19050" dir="2700000" algn="tl" rotWithShape="0">
                    <a:schemeClr val="dk1">
                      <a:alpha val="40000"/>
                    </a:schemeClr>
                  </a:outerShdw>
                </a:effectLst>
              </a:rPr>
              <a:t>=&gt; motorbike </a:t>
            </a:r>
            <a:endParaRPr lang="en-US" sz="4400" b="0" cap="none" spc="0" dirty="0">
              <a:ln w="0"/>
              <a:solidFill>
                <a:srgbClr val="FF0000"/>
              </a:solidFill>
              <a:effectLst>
                <a:outerShdw blurRad="38100" dist="19050" dir="2700000" algn="tl" rotWithShape="0">
                  <a:schemeClr val="dk1">
                    <a:alpha val="40000"/>
                  </a:schemeClr>
                </a:outerShdw>
              </a:effectLst>
            </a:endParaRPr>
          </a:p>
        </p:txBody>
      </p:sp>
      <p:sp>
        <p:nvSpPr>
          <p:cNvPr id="20" name="Rectangle 19">
            <a:extLst>
              <a:ext uri="{FF2B5EF4-FFF2-40B4-BE49-F238E27FC236}">
                <a16:creationId xmlns:a16="http://schemas.microsoft.com/office/drawing/2014/main" id="{0880F9B6-D05B-6EE8-048E-91AE4ADD63EC}"/>
              </a:ext>
            </a:extLst>
          </p:cNvPr>
          <p:cNvSpPr/>
          <p:nvPr/>
        </p:nvSpPr>
        <p:spPr>
          <a:xfrm>
            <a:off x="8781247" y="3044279"/>
            <a:ext cx="1704442" cy="769441"/>
          </a:xfrm>
          <a:prstGeom prst="rect">
            <a:avLst/>
          </a:prstGeom>
          <a:noFill/>
        </p:spPr>
        <p:txBody>
          <a:bodyPr wrap="none" lIns="91440" tIns="45720" rIns="91440" bIns="45720">
            <a:spAutoFit/>
          </a:bodyPr>
          <a:lstStyle/>
          <a:p>
            <a:pPr algn="ctr"/>
            <a:r>
              <a:rPr lang="en-US" sz="4400" dirty="0">
                <a:ln w="0"/>
                <a:solidFill>
                  <a:srgbClr val="FF0000"/>
                </a:solidFill>
                <a:effectLst>
                  <a:outerShdw blurRad="38100" dist="19050" dir="2700000" algn="tl" rotWithShape="0">
                    <a:schemeClr val="dk1">
                      <a:alpha val="40000"/>
                    </a:schemeClr>
                  </a:outerShdw>
                </a:effectLst>
              </a:rPr>
              <a:t>=&gt; car </a:t>
            </a:r>
            <a:endParaRPr lang="en-US" sz="4400" b="0" cap="none" spc="0" dirty="0">
              <a:ln w="0"/>
              <a:solidFill>
                <a:srgbClr val="FF0000"/>
              </a:solidFill>
              <a:effectLst>
                <a:outerShdw blurRad="38100" dist="19050" dir="2700000" algn="tl" rotWithShape="0">
                  <a:schemeClr val="dk1">
                    <a:alpha val="40000"/>
                  </a:schemeClr>
                </a:outerShdw>
              </a:effectLst>
            </a:endParaRPr>
          </a:p>
        </p:txBody>
      </p:sp>
      <p:sp>
        <p:nvSpPr>
          <p:cNvPr id="22" name="Rectangle 21">
            <a:extLst>
              <a:ext uri="{FF2B5EF4-FFF2-40B4-BE49-F238E27FC236}">
                <a16:creationId xmlns:a16="http://schemas.microsoft.com/office/drawing/2014/main" id="{C501CBDE-0603-F652-1BE9-9329680F18B1}"/>
              </a:ext>
            </a:extLst>
          </p:cNvPr>
          <p:cNvSpPr/>
          <p:nvPr/>
        </p:nvSpPr>
        <p:spPr>
          <a:xfrm>
            <a:off x="8825501" y="4523286"/>
            <a:ext cx="1816524" cy="769441"/>
          </a:xfrm>
          <a:prstGeom prst="rect">
            <a:avLst/>
          </a:prstGeom>
          <a:noFill/>
        </p:spPr>
        <p:txBody>
          <a:bodyPr wrap="none" lIns="91440" tIns="45720" rIns="91440" bIns="45720">
            <a:spAutoFit/>
          </a:bodyPr>
          <a:lstStyle/>
          <a:p>
            <a:pPr algn="ctr"/>
            <a:r>
              <a:rPr lang="en-US" sz="4400" dirty="0">
                <a:ln w="0"/>
                <a:solidFill>
                  <a:srgbClr val="FF0000"/>
                </a:solidFill>
                <a:effectLst>
                  <a:outerShdw blurRad="38100" dist="19050" dir="2700000" algn="tl" rotWithShape="0">
                    <a:schemeClr val="dk1">
                      <a:alpha val="40000"/>
                    </a:schemeClr>
                  </a:outerShdw>
                </a:effectLst>
              </a:rPr>
              <a:t>=&gt; bus </a:t>
            </a:r>
            <a:endParaRPr lang="en-US" sz="4400" b="0" cap="none" spc="0" dirty="0">
              <a:ln w="0"/>
              <a:solidFill>
                <a:srgbClr val="FF0000"/>
              </a:solidFill>
              <a:effectLst>
                <a:outerShdw blurRad="38100" dist="19050" dir="2700000" algn="tl" rotWithShape="0">
                  <a:schemeClr val="dk1">
                    <a:alpha val="40000"/>
                  </a:schemeClr>
                </a:outerShdw>
              </a:effectLst>
            </a:endParaRPr>
          </a:p>
        </p:txBody>
      </p:sp>
      <p:sp>
        <p:nvSpPr>
          <p:cNvPr id="23" name="Rectangle 22">
            <a:extLst>
              <a:ext uri="{FF2B5EF4-FFF2-40B4-BE49-F238E27FC236}">
                <a16:creationId xmlns:a16="http://schemas.microsoft.com/office/drawing/2014/main" id="{1A705E81-A84E-0065-46BB-935998EC9F8D}"/>
              </a:ext>
            </a:extLst>
          </p:cNvPr>
          <p:cNvSpPr/>
          <p:nvPr/>
        </p:nvSpPr>
        <p:spPr>
          <a:xfrm>
            <a:off x="8781247" y="5480083"/>
            <a:ext cx="2276585" cy="769441"/>
          </a:xfrm>
          <a:prstGeom prst="rect">
            <a:avLst/>
          </a:prstGeom>
          <a:noFill/>
        </p:spPr>
        <p:txBody>
          <a:bodyPr wrap="none" lIns="91440" tIns="45720" rIns="91440" bIns="45720">
            <a:spAutoFit/>
          </a:bodyPr>
          <a:lstStyle/>
          <a:p>
            <a:pPr algn="ctr"/>
            <a:r>
              <a:rPr lang="en-US" sz="4400" dirty="0">
                <a:ln w="0"/>
                <a:solidFill>
                  <a:srgbClr val="FF0000"/>
                </a:solidFill>
                <a:effectLst>
                  <a:outerShdw blurRad="38100" dist="19050" dir="2700000" algn="tl" rotWithShape="0">
                    <a:schemeClr val="dk1">
                      <a:alpha val="40000"/>
                    </a:schemeClr>
                  </a:outerShdw>
                </a:effectLst>
              </a:rPr>
              <a:t>=&gt; plane </a:t>
            </a:r>
            <a:endParaRPr lang="en-US" sz="4400" b="0" cap="none" spc="0"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92747819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 grpId="0"/>
      <p:bldP spid="22" grpId="0"/>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814" y="-7935115"/>
            <a:ext cx="13350240" cy="14903579"/>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83856" y="904332"/>
            <a:ext cx="5300679" cy="1081222"/>
          </a:xfrm>
          <a:prstGeom prst="rect">
            <a:avLst/>
          </a:prstGeom>
        </p:spPr>
      </p:pic>
    </p:spTree>
    <p:extLst>
      <p:ext uri="{BB962C8B-B14F-4D97-AF65-F5344CB8AC3E}">
        <p14:creationId xmlns:p14="http://schemas.microsoft.com/office/powerpoint/2010/main" val="1587296224"/>
      </p:ext>
    </p:extLst>
  </p:cSld>
  <p:clrMapOvr>
    <a:masterClrMapping/>
  </p:clrMapOvr>
  <p:transition spd="slow">
    <p:cov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027E8D1-6735-39B4-79C5-4A4517B17A71}"/>
              </a:ext>
            </a:extLst>
          </p:cNvPr>
          <p:cNvPicPr>
            <a:picLocks noChangeAspect="1"/>
          </p:cNvPicPr>
          <p:nvPr/>
        </p:nvPicPr>
        <p:blipFill>
          <a:blip r:embed="rId4"/>
          <a:stretch>
            <a:fillRect/>
          </a:stretch>
        </p:blipFill>
        <p:spPr>
          <a:xfrm>
            <a:off x="851042" y="446208"/>
            <a:ext cx="10489915" cy="4620558"/>
          </a:xfrm>
          <a:prstGeom prst="rect">
            <a:avLst/>
          </a:prstGeom>
        </p:spPr>
      </p:pic>
      <p:pic>
        <p:nvPicPr>
          <p:cNvPr id="7" name="CD1-TRACK 78">
            <a:hlinkClick r:id="" action="ppaction://media"/>
            <a:extLst>
              <a:ext uri="{FF2B5EF4-FFF2-40B4-BE49-F238E27FC236}">
                <a16:creationId xmlns:a16="http://schemas.microsoft.com/office/drawing/2014/main" id="{D575CA06-0F51-7334-2FC6-A8F75AB2023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03129" y="3774243"/>
            <a:ext cx="406400" cy="406400"/>
          </a:xfrm>
          <a:prstGeom prst="rect">
            <a:avLst/>
          </a:prstGeom>
        </p:spPr>
      </p:pic>
      <p:sp>
        <p:nvSpPr>
          <p:cNvPr id="12" name="TextBox 11">
            <a:extLst>
              <a:ext uri="{FF2B5EF4-FFF2-40B4-BE49-F238E27FC236}">
                <a16:creationId xmlns:a16="http://schemas.microsoft.com/office/drawing/2014/main" id="{D045CFA5-B56C-15F4-DECD-DDF141587CBA}"/>
              </a:ext>
            </a:extLst>
          </p:cNvPr>
          <p:cNvSpPr txBox="1"/>
          <p:nvPr/>
        </p:nvSpPr>
        <p:spPr>
          <a:xfrm>
            <a:off x="1650716" y="5273670"/>
            <a:ext cx="4907041" cy="646331"/>
          </a:xfrm>
          <a:prstGeom prst="rect">
            <a:avLst/>
          </a:prstGeom>
          <a:noFill/>
        </p:spPr>
        <p:txBody>
          <a:bodyPr wrap="square" rtlCol="0">
            <a:spAutoFit/>
          </a:bodyPr>
          <a:lstStyle/>
          <a:p>
            <a:r>
              <a:rPr lang="en-US" sz="3600" i="1" dirty="0">
                <a:solidFill>
                  <a:srgbClr val="0070C0"/>
                </a:solidFill>
              </a:rPr>
              <a:t>Listen again and repeat</a:t>
            </a:r>
          </a:p>
        </p:txBody>
      </p:sp>
    </p:spTree>
    <p:extLst>
      <p:ext uri="{BB962C8B-B14F-4D97-AF65-F5344CB8AC3E}">
        <p14:creationId xmlns:p14="http://schemas.microsoft.com/office/powerpoint/2010/main" val="55399570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272"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7"/>
                </p:tgtEl>
              </p:cMediaNode>
            </p:audio>
          </p:childTnLst>
        </p:cTn>
      </p:par>
    </p:tnLst>
    <p:bldLst>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9BEB426-0B66-1A41-D073-B2414BC65EF9}"/>
              </a:ext>
            </a:extLst>
          </p:cNvPr>
          <p:cNvPicPr>
            <a:picLocks noChangeAspect="1"/>
          </p:cNvPicPr>
          <p:nvPr/>
        </p:nvPicPr>
        <p:blipFill>
          <a:blip r:embed="rId4"/>
          <a:stretch>
            <a:fillRect/>
          </a:stretch>
        </p:blipFill>
        <p:spPr>
          <a:xfrm>
            <a:off x="1851479" y="1100433"/>
            <a:ext cx="7128134" cy="3094286"/>
          </a:xfrm>
          <a:prstGeom prst="rect">
            <a:avLst/>
          </a:prstGeom>
        </p:spPr>
      </p:pic>
      <p:pic>
        <p:nvPicPr>
          <p:cNvPr id="10" name="CD1-TRACK 77">
            <a:hlinkClick r:id="" action="ppaction://media"/>
            <a:extLst>
              <a:ext uri="{FF2B5EF4-FFF2-40B4-BE49-F238E27FC236}">
                <a16:creationId xmlns:a16="http://schemas.microsoft.com/office/drawing/2014/main" id="{67A215B1-A362-1A77-40F4-4CC92DFE8C9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742148" y="1803234"/>
            <a:ext cx="406400" cy="406400"/>
          </a:xfrm>
          <a:prstGeom prst="rect">
            <a:avLst/>
          </a:prstGeom>
        </p:spPr>
      </p:pic>
      <p:sp>
        <p:nvSpPr>
          <p:cNvPr id="8" name="TextBox 7">
            <a:extLst>
              <a:ext uri="{FF2B5EF4-FFF2-40B4-BE49-F238E27FC236}">
                <a16:creationId xmlns:a16="http://schemas.microsoft.com/office/drawing/2014/main" id="{F46DD61C-1265-FE9D-CCA1-E989031AAA87}"/>
              </a:ext>
            </a:extLst>
          </p:cNvPr>
          <p:cNvSpPr txBox="1"/>
          <p:nvPr/>
        </p:nvSpPr>
        <p:spPr>
          <a:xfrm>
            <a:off x="3038307" y="2596206"/>
            <a:ext cx="4907041" cy="646331"/>
          </a:xfrm>
          <a:prstGeom prst="rect">
            <a:avLst/>
          </a:prstGeom>
          <a:noFill/>
        </p:spPr>
        <p:txBody>
          <a:bodyPr wrap="square" rtlCol="0">
            <a:spAutoFit/>
          </a:bodyPr>
          <a:lstStyle/>
          <a:p>
            <a:r>
              <a:rPr lang="en-US" sz="3600" i="1" dirty="0">
                <a:solidFill>
                  <a:srgbClr val="0070C0"/>
                </a:solidFill>
              </a:rPr>
              <a:t>Listen again and repeat</a:t>
            </a:r>
          </a:p>
        </p:txBody>
      </p:sp>
    </p:spTree>
    <p:extLst>
      <p:ext uri="{BB962C8B-B14F-4D97-AF65-F5344CB8AC3E}">
        <p14:creationId xmlns:p14="http://schemas.microsoft.com/office/powerpoint/2010/main" val="256609833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932"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10"/>
                </p:tgtEl>
              </p:cMediaNode>
            </p:audio>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FA2251A-9558-8B7E-5009-0B8C70AD90E3}"/>
              </a:ext>
            </a:extLst>
          </p:cNvPr>
          <p:cNvSpPr txBox="1"/>
          <p:nvPr/>
        </p:nvSpPr>
        <p:spPr>
          <a:xfrm>
            <a:off x="1243172" y="2040496"/>
            <a:ext cx="9236467" cy="3416320"/>
          </a:xfrm>
          <a:prstGeom prst="rect">
            <a:avLst/>
          </a:prstGeom>
          <a:noFill/>
        </p:spPr>
        <p:txBody>
          <a:bodyPr wrap="square">
            <a:spAutoFit/>
          </a:bodyPr>
          <a:lstStyle/>
          <a:p>
            <a:r>
              <a:rPr lang="en-US" sz="3600" dirty="0"/>
              <a:t>L</a:t>
            </a:r>
            <a:r>
              <a:rPr lang="en-US" sz="3600" dirty="0" smtClean="0"/>
              <a:t>ast </a:t>
            </a:r>
            <a:r>
              <a:rPr lang="en-US" sz="3600" dirty="0"/>
              <a:t>time I went to the store, the storekeeper told me a story about the stamp which was sticked to the picture on the wall. After hearing the story, I stood still and stared at the picture for a while before I stepped out and discovered that my car had been stolen.</a:t>
            </a:r>
          </a:p>
        </p:txBody>
      </p:sp>
      <p:sp>
        <p:nvSpPr>
          <p:cNvPr id="5" name="TextBox 4">
            <a:extLst>
              <a:ext uri="{FF2B5EF4-FFF2-40B4-BE49-F238E27FC236}">
                <a16:creationId xmlns:a16="http://schemas.microsoft.com/office/drawing/2014/main" id="{A0F131EA-57E2-7061-BD5E-741FDCF8C53B}"/>
              </a:ext>
            </a:extLst>
          </p:cNvPr>
          <p:cNvSpPr txBox="1"/>
          <p:nvPr/>
        </p:nvSpPr>
        <p:spPr>
          <a:xfrm>
            <a:off x="1087348" y="575353"/>
            <a:ext cx="10017303" cy="1323439"/>
          </a:xfrm>
          <a:prstGeom prst="rect">
            <a:avLst/>
          </a:prstGeom>
          <a:noFill/>
        </p:spPr>
        <p:txBody>
          <a:bodyPr wrap="square" rtlCol="0">
            <a:spAutoFit/>
          </a:bodyPr>
          <a:lstStyle/>
          <a:p>
            <a:r>
              <a:rPr lang="en-US" sz="4000" b="1" cap="none" spc="0" dirty="0" smtClean="0">
                <a:ln w="0"/>
                <a:solidFill>
                  <a:srgbClr val="0070C0"/>
                </a:solidFill>
              </a:rPr>
              <a:t>Practice </a:t>
            </a:r>
            <a:r>
              <a:rPr lang="en-US" sz="4000" b="1" cap="none" spc="0" dirty="0">
                <a:ln w="0"/>
                <a:solidFill>
                  <a:srgbClr val="0070C0"/>
                </a:solidFill>
              </a:rPr>
              <a:t>pronouncing /</a:t>
            </a:r>
            <a:r>
              <a:rPr lang="en-US" sz="4000" b="1" i="1" cap="none" spc="0" dirty="0" err="1">
                <a:ln w="0"/>
                <a:solidFill>
                  <a:srgbClr val="FF0000"/>
                </a:solidFill>
              </a:rPr>
              <a:t>st</a:t>
            </a:r>
            <a:r>
              <a:rPr lang="en-US" sz="4000" b="1" cap="none" spc="0" dirty="0">
                <a:ln w="0"/>
                <a:solidFill>
                  <a:srgbClr val="0070C0"/>
                </a:solidFill>
              </a:rPr>
              <a:t>/ sound in the following text:</a:t>
            </a:r>
          </a:p>
        </p:txBody>
      </p:sp>
    </p:spTree>
    <p:extLst>
      <p:ext uri="{BB962C8B-B14F-4D97-AF65-F5344CB8AC3E}">
        <p14:creationId xmlns:p14="http://schemas.microsoft.com/office/powerpoint/2010/main" val="213680456"/>
      </p:ext>
    </p:extLst>
  </p:cSld>
  <p:clrMapOvr>
    <a:masterClrMapping/>
  </p:clrMapOvr>
  <p:transition spd="slow">
    <p:cov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164511E-897F-B972-99DA-CD484A5511A4}"/>
              </a:ext>
            </a:extLst>
          </p:cNvPr>
          <p:cNvPicPr>
            <a:picLocks noChangeAspect="1"/>
          </p:cNvPicPr>
          <p:nvPr/>
        </p:nvPicPr>
        <p:blipFill>
          <a:blip r:embed="rId2"/>
          <a:stretch>
            <a:fillRect/>
          </a:stretch>
        </p:blipFill>
        <p:spPr>
          <a:xfrm>
            <a:off x="0" y="460540"/>
            <a:ext cx="12192000" cy="1079736"/>
          </a:xfrm>
          <a:prstGeom prst="rect">
            <a:avLst/>
          </a:prstGeom>
        </p:spPr>
      </p:pic>
      <p:pic>
        <p:nvPicPr>
          <p:cNvPr id="3" name="Picture 2">
            <a:extLst>
              <a:ext uri="{FF2B5EF4-FFF2-40B4-BE49-F238E27FC236}">
                <a16:creationId xmlns:a16="http://schemas.microsoft.com/office/drawing/2014/main" id="{1007EF0A-8EF3-4E94-0708-F4432DC02C0A}"/>
              </a:ext>
            </a:extLst>
          </p:cNvPr>
          <p:cNvPicPr>
            <a:picLocks noChangeAspect="1"/>
          </p:cNvPicPr>
          <p:nvPr/>
        </p:nvPicPr>
        <p:blipFill>
          <a:blip r:embed="rId3"/>
          <a:stretch>
            <a:fillRect/>
          </a:stretch>
        </p:blipFill>
        <p:spPr>
          <a:xfrm>
            <a:off x="0" y="1334090"/>
            <a:ext cx="12192000" cy="4470810"/>
          </a:xfrm>
          <a:prstGeom prst="rect">
            <a:avLst/>
          </a:prstGeom>
        </p:spPr>
      </p:pic>
    </p:spTree>
    <p:extLst>
      <p:ext uri="{BB962C8B-B14F-4D97-AF65-F5344CB8AC3E}">
        <p14:creationId xmlns:p14="http://schemas.microsoft.com/office/powerpoint/2010/main" val="3932897126"/>
      </p:ext>
    </p:extLst>
  </p:cSld>
  <p:clrMapOvr>
    <a:masterClrMapping/>
  </p:clrMapOvr>
  <p:transition spd="slow">
    <p:cov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F966A25-1BF1-81ED-834C-F7A46AB59352}"/>
              </a:ext>
            </a:extLst>
          </p:cNvPr>
          <p:cNvSpPr txBox="1"/>
          <p:nvPr/>
        </p:nvSpPr>
        <p:spPr>
          <a:xfrm>
            <a:off x="1263238" y="825088"/>
            <a:ext cx="10356834" cy="3970318"/>
          </a:xfrm>
          <a:prstGeom prst="rect">
            <a:avLst/>
          </a:prstGeom>
          <a:noFill/>
          <a:ln w="76200">
            <a:solidFill>
              <a:schemeClr val="accent6">
                <a:lumMod val="75000"/>
              </a:schemeClr>
            </a:solidFill>
          </a:ln>
        </p:spPr>
        <p:txBody>
          <a:bodyPr wrap="square">
            <a:spAutoFit/>
          </a:bodyPr>
          <a:lstStyle/>
          <a:p>
            <a:r>
              <a:rPr lang="en-US" sz="2800" b="1" i="0" dirty="0">
                <a:solidFill>
                  <a:srgbClr val="242021"/>
                </a:solidFill>
                <a:effectLst/>
                <a:latin typeface="FuturaStd-Heavy"/>
              </a:rPr>
              <a:t>Bill</a:t>
            </a:r>
            <a:r>
              <a:rPr lang="en-US" sz="2800" b="0" i="0" dirty="0">
                <a:solidFill>
                  <a:srgbClr val="242021"/>
                </a:solidFill>
                <a:effectLst/>
                <a:latin typeface="FuturaStd-Heavy"/>
              </a:rPr>
              <a:t>: We can take the train or </a:t>
            </a:r>
            <a:r>
              <a:rPr kumimoji="0" lang="en-US" sz="2800" b="0" i="0" u="none" strike="noStrike" kern="1200" cap="none" spc="0" normalizeH="0" baseline="0" noProof="0" dirty="0">
                <a:ln>
                  <a:noFill/>
                </a:ln>
                <a:solidFill>
                  <a:srgbClr val="1274AD"/>
                </a:solidFill>
                <a:effectLst/>
                <a:uLnTx/>
                <a:uFillTx/>
                <a:latin typeface="FuturaStd-Book"/>
                <a:ea typeface="+mn-ea"/>
                <a:cs typeface="+mn-cs"/>
              </a:rPr>
              <a:t>________</a:t>
            </a:r>
            <a:r>
              <a:rPr lang="en-US" sz="2800" b="0" i="0" dirty="0">
                <a:solidFill>
                  <a:srgbClr val="242021"/>
                </a:solidFill>
                <a:effectLst/>
                <a:latin typeface="FuturaStd-Heavy"/>
              </a:rPr>
              <a:t>.</a:t>
            </a:r>
          </a:p>
          <a:p>
            <a:r>
              <a:rPr lang="en-US" sz="2800" b="1" i="0" dirty="0">
                <a:solidFill>
                  <a:srgbClr val="242021"/>
                </a:solidFill>
                <a:effectLst/>
                <a:latin typeface="FuturaStd-Heavy"/>
              </a:rPr>
              <a:t>Lucy</a:t>
            </a:r>
            <a:r>
              <a:rPr lang="en-US" sz="2800" b="0" i="0" dirty="0">
                <a:solidFill>
                  <a:srgbClr val="242021"/>
                </a:solidFill>
                <a:effectLst/>
                <a:latin typeface="FuturaStd-Heavy"/>
              </a:rPr>
              <a:t>: How much is </a:t>
            </a:r>
            <a:r>
              <a:rPr kumimoji="0" lang="en-US" sz="2800" b="0" i="0" u="none" strike="noStrike" kern="1200" cap="none" spc="0" normalizeH="0" baseline="0" noProof="0" dirty="0">
                <a:ln>
                  <a:noFill/>
                </a:ln>
                <a:solidFill>
                  <a:srgbClr val="1274AD"/>
                </a:solidFill>
                <a:effectLst/>
                <a:uLnTx/>
                <a:uFillTx/>
                <a:latin typeface="FuturaStd-Book"/>
                <a:ea typeface="+mn-ea"/>
                <a:cs typeface="+mn-cs"/>
              </a:rPr>
              <a:t>_________</a:t>
            </a:r>
            <a:r>
              <a:rPr lang="en-US" sz="2800" b="0" i="0" dirty="0">
                <a:solidFill>
                  <a:srgbClr val="242021"/>
                </a:solidFill>
                <a:effectLst/>
                <a:latin typeface="FuturaStd-Heavy"/>
              </a:rPr>
              <a:t>?</a:t>
            </a:r>
          </a:p>
          <a:p>
            <a:r>
              <a:rPr lang="en-US" sz="2800" b="1" i="0" dirty="0">
                <a:solidFill>
                  <a:srgbClr val="242021"/>
                </a:solidFill>
                <a:effectLst/>
                <a:latin typeface="FuturaStd-Heavy"/>
              </a:rPr>
              <a:t>Bill</a:t>
            </a:r>
            <a:r>
              <a:rPr lang="en-US" sz="2800" b="0" i="0" dirty="0">
                <a:solidFill>
                  <a:srgbClr val="242021"/>
                </a:solidFill>
                <a:effectLst/>
                <a:latin typeface="FuturaStd-Heavy"/>
              </a:rPr>
              <a:t>: It’s ___</a:t>
            </a:r>
            <a:r>
              <a:rPr kumimoji="0" lang="en-US" sz="2800" b="0" i="0" u="none" strike="noStrike" kern="1200" cap="none" spc="0" normalizeH="0" baseline="0" noProof="0" dirty="0">
                <a:ln>
                  <a:noFill/>
                </a:ln>
                <a:solidFill>
                  <a:srgbClr val="1274AD"/>
                </a:solidFill>
                <a:effectLst/>
                <a:uLnTx/>
                <a:uFillTx/>
                <a:latin typeface="FuturaStd-Book"/>
                <a:ea typeface="+mn-ea"/>
                <a:cs typeface="+mn-cs"/>
              </a:rPr>
              <a:t>________</a:t>
            </a:r>
            <a:r>
              <a:rPr lang="en-US" sz="2800" b="0" i="0" dirty="0">
                <a:solidFill>
                  <a:srgbClr val="242021"/>
                </a:solidFill>
                <a:effectLst/>
                <a:latin typeface="FuturaStd-Heavy"/>
              </a:rPr>
              <a:t>. How much is the train?</a:t>
            </a:r>
          </a:p>
          <a:p>
            <a:r>
              <a:rPr lang="en-US" sz="2800" b="1" i="0" dirty="0">
                <a:solidFill>
                  <a:srgbClr val="242021"/>
                </a:solidFill>
                <a:effectLst/>
                <a:latin typeface="FuturaStd-Heavy"/>
              </a:rPr>
              <a:t>Lucy</a:t>
            </a:r>
            <a:r>
              <a:rPr lang="en-US" sz="2800" b="0" i="0" dirty="0">
                <a:solidFill>
                  <a:srgbClr val="242021"/>
                </a:solidFill>
                <a:effectLst/>
                <a:latin typeface="FuturaStd-Heavy"/>
              </a:rPr>
              <a:t>: It's sixteen dollars. </a:t>
            </a:r>
            <a:r>
              <a:rPr kumimoji="0" lang="en-US" sz="2800" b="0" i="0" u="none" strike="noStrike" kern="1200" cap="none" spc="0" normalizeH="0" baseline="0" noProof="0" dirty="0">
                <a:ln>
                  <a:noFill/>
                </a:ln>
                <a:solidFill>
                  <a:srgbClr val="1274AD"/>
                </a:solidFill>
                <a:effectLst/>
                <a:uLnTx/>
                <a:uFillTx/>
                <a:latin typeface="FuturaStd-Book"/>
                <a:ea typeface="+mn-ea"/>
                <a:cs typeface="+mn-cs"/>
              </a:rPr>
              <a:t>________</a:t>
            </a:r>
            <a:r>
              <a:rPr lang="en-US" sz="2800" b="0" i="0" dirty="0">
                <a:solidFill>
                  <a:srgbClr val="242021"/>
                </a:solidFill>
                <a:effectLst/>
                <a:latin typeface="FuturaStd-Heavy"/>
              </a:rPr>
              <a:t> isn't as ___</a:t>
            </a:r>
            <a:r>
              <a:rPr kumimoji="0" lang="en-US" sz="2800" b="0" i="0" u="none" strike="noStrike" kern="1200" cap="none" spc="0" normalizeH="0" baseline="0" noProof="0" dirty="0">
                <a:ln>
                  <a:noFill/>
                </a:ln>
                <a:solidFill>
                  <a:srgbClr val="1274AD"/>
                </a:solidFill>
                <a:effectLst/>
                <a:uLnTx/>
                <a:uFillTx/>
                <a:latin typeface="FuturaStd-Book"/>
                <a:ea typeface="+mn-ea"/>
                <a:cs typeface="+mn-cs"/>
              </a:rPr>
              <a:t>________</a:t>
            </a:r>
            <a:r>
              <a:rPr lang="en-US" sz="2800" b="0" i="0" dirty="0">
                <a:solidFill>
                  <a:srgbClr val="242021"/>
                </a:solidFill>
                <a:effectLst/>
                <a:latin typeface="FuturaStd-Heavy"/>
              </a:rPr>
              <a:t> as</a:t>
            </a:r>
          </a:p>
          <a:p>
            <a:r>
              <a:rPr lang="en-US" sz="2800" b="0" i="0" dirty="0">
                <a:solidFill>
                  <a:srgbClr val="242021"/>
                </a:solidFill>
                <a:effectLst/>
                <a:latin typeface="FuturaStd-Heavy"/>
              </a:rPr>
              <a:t>the train.</a:t>
            </a:r>
          </a:p>
          <a:p>
            <a:r>
              <a:rPr lang="en-US" sz="2800" b="1" i="0" dirty="0">
                <a:solidFill>
                  <a:srgbClr val="242021"/>
                </a:solidFill>
                <a:effectLst/>
                <a:latin typeface="FuturaStd-Heavy"/>
              </a:rPr>
              <a:t>Bill</a:t>
            </a:r>
            <a:r>
              <a:rPr lang="en-US" sz="2800" b="0" i="0" dirty="0">
                <a:solidFill>
                  <a:srgbClr val="242021"/>
                </a:solidFill>
                <a:effectLst/>
                <a:latin typeface="FuturaStd-Heavy"/>
              </a:rPr>
              <a:t>: Yes, but the train has bigger chairs. It's </a:t>
            </a:r>
            <a:r>
              <a:rPr kumimoji="0" lang="en-US" sz="2800" b="0" i="0" u="none" strike="noStrike" kern="1200" cap="none" spc="0" normalizeH="0" baseline="0" noProof="0" dirty="0">
                <a:ln>
                  <a:noFill/>
                </a:ln>
                <a:solidFill>
                  <a:srgbClr val="1274AD"/>
                </a:solidFill>
                <a:effectLst/>
                <a:uLnTx/>
                <a:uFillTx/>
                <a:latin typeface="FuturaStd-Book"/>
                <a:ea typeface="+mn-ea"/>
                <a:cs typeface="+mn-cs"/>
              </a:rPr>
              <a:t>_______________</a:t>
            </a:r>
            <a:r>
              <a:rPr lang="en-US" sz="2800" b="0" i="0" dirty="0">
                <a:solidFill>
                  <a:srgbClr val="242021"/>
                </a:solidFill>
                <a:effectLst/>
                <a:latin typeface="FuturaStd-Heavy"/>
              </a:rPr>
              <a:t> than </a:t>
            </a:r>
            <a:r>
              <a:rPr kumimoji="0" lang="en-US" sz="2800" b="0" i="0" u="none" strike="noStrike" kern="1200" cap="none" spc="0" normalizeH="0" baseline="0" noProof="0" dirty="0">
                <a:ln>
                  <a:noFill/>
                </a:ln>
                <a:solidFill>
                  <a:srgbClr val="1274AD"/>
                </a:solidFill>
                <a:effectLst/>
                <a:uLnTx/>
                <a:uFillTx/>
                <a:latin typeface="FuturaStd-Book"/>
                <a:ea typeface="+mn-ea"/>
                <a:cs typeface="+mn-cs"/>
              </a:rPr>
              <a:t>________</a:t>
            </a:r>
            <a:r>
              <a:rPr lang="en-US" sz="2800" b="0" i="0" dirty="0">
                <a:solidFill>
                  <a:srgbClr val="242021"/>
                </a:solidFill>
                <a:effectLst/>
                <a:latin typeface="FuturaStd-Heavy"/>
              </a:rPr>
              <a:t>.</a:t>
            </a:r>
          </a:p>
          <a:p>
            <a:r>
              <a:rPr lang="en-US" sz="2800" b="1" i="0" dirty="0">
                <a:solidFill>
                  <a:srgbClr val="242021"/>
                </a:solidFill>
                <a:effectLst/>
                <a:latin typeface="FuturaStd-Heavy"/>
              </a:rPr>
              <a:t>Lucy</a:t>
            </a:r>
            <a:r>
              <a:rPr lang="en-US" sz="2800" b="0" i="0" dirty="0">
                <a:solidFill>
                  <a:srgbClr val="242021"/>
                </a:solidFill>
                <a:effectLst/>
                <a:latin typeface="FuturaStd-Heavy"/>
              </a:rPr>
              <a:t>: Let's take the train.</a:t>
            </a:r>
          </a:p>
          <a:p>
            <a:r>
              <a:rPr lang="en-US" sz="2800" b="1" i="0" dirty="0">
                <a:solidFill>
                  <a:srgbClr val="242021"/>
                </a:solidFill>
                <a:effectLst/>
                <a:latin typeface="FuturaStd-Heavy"/>
              </a:rPr>
              <a:t>Bill</a:t>
            </a:r>
            <a:r>
              <a:rPr lang="en-US" sz="2800" b="0" i="0" dirty="0">
                <a:solidFill>
                  <a:srgbClr val="242021"/>
                </a:solidFill>
                <a:effectLst/>
                <a:latin typeface="FuturaStd-Heavy"/>
              </a:rPr>
              <a:t>: OK.</a:t>
            </a:r>
            <a:endParaRPr lang="en-US" sz="2800" dirty="0"/>
          </a:p>
        </p:txBody>
      </p:sp>
      <p:sp>
        <p:nvSpPr>
          <p:cNvPr id="8" name="TextBox 7">
            <a:extLst>
              <a:ext uri="{FF2B5EF4-FFF2-40B4-BE49-F238E27FC236}">
                <a16:creationId xmlns:a16="http://schemas.microsoft.com/office/drawing/2014/main" id="{8D9F4678-1162-835D-A792-C7EB30069FCA}"/>
              </a:ext>
            </a:extLst>
          </p:cNvPr>
          <p:cNvSpPr txBox="1"/>
          <p:nvPr/>
        </p:nvSpPr>
        <p:spPr>
          <a:xfrm>
            <a:off x="6247105" y="756729"/>
            <a:ext cx="2359742" cy="646331"/>
          </a:xfrm>
          <a:prstGeom prst="rect">
            <a:avLst/>
          </a:prstGeom>
          <a:noFill/>
        </p:spPr>
        <p:txBody>
          <a:bodyPr wrap="square" rtlCol="0">
            <a:spAutoFit/>
          </a:bodyPr>
          <a:lstStyle/>
          <a:p>
            <a:r>
              <a:rPr lang="en-US" sz="3600" dirty="0">
                <a:solidFill>
                  <a:srgbClr val="FF0000"/>
                </a:solidFill>
              </a:rPr>
              <a:t>the bus</a:t>
            </a:r>
          </a:p>
        </p:txBody>
      </p:sp>
      <p:sp>
        <p:nvSpPr>
          <p:cNvPr id="12" name="TextBox 11">
            <a:extLst>
              <a:ext uri="{FF2B5EF4-FFF2-40B4-BE49-F238E27FC236}">
                <a16:creationId xmlns:a16="http://schemas.microsoft.com/office/drawing/2014/main" id="{81EA20A4-B8FA-DF05-07F6-97E9119F08F3}"/>
              </a:ext>
            </a:extLst>
          </p:cNvPr>
          <p:cNvSpPr txBox="1"/>
          <p:nvPr/>
        </p:nvSpPr>
        <p:spPr>
          <a:xfrm>
            <a:off x="4685434" y="1157421"/>
            <a:ext cx="2359742" cy="646331"/>
          </a:xfrm>
          <a:prstGeom prst="rect">
            <a:avLst/>
          </a:prstGeom>
          <a:noFill/>
        </p:spPr>
        <p:txBody>
          <a:bodyPr wrap="square" rtlCol="0">
            <a:spAutoFit/>
          </a:bodyPr>
          <a:lstStyle/>
          <a:p>
            <a:r>
              <a:rPr lang="en-US" sz="3600" dirty="0">
                <a:solidFill>
                  <a:srgbClr val="FF0000"/>
                </a:solidFill>
              </a:rPr>
              <a:t>the bus</a:t>
            </a:r>
          </a:p>
        </p:txBody>
      </p:sp>
      <p:sp>
        <p:nvSpPr>
          <p:cNvPr id="13" name="TextBox 12">
            <a:extLst>
              <a:ext uri="{FF2B5EF4-FFF2-40B4-BE49-F238E27FC236}">
                <a16:creationId xmlns:a16="http://schemas.microsoft.com/office/drawing/2014/main" id="{DDE0FD1B-42D7-1C0E-C00A-AE70BA44023E}"/>
              </a:ext>
            </a:extLst>
          </p:cNvPr>
          <p:cNvSpPr txBox="1"/>
          <p:nvPr/>
        </p:nvSpPr>
        <p:spPr>
          <a:xfrm>
            <a:off x="2404570" y="1558113"/>
            <a:ext cx="2359742" cy="646331"/>
          </a:xfrm>
          <a:prstGeom prst="rect">
            <a:avLst/>
          </a:prstGeom>
          <a:noFill/>
        </p:spPr>
        <p:txBody>
          <a:bodyPr wrap="square" rtlCol="0">
            <a:spAutoFit/>
          </a:bodyPr>
          <a:lstStyle/>
          <a:p>
            <a:r>
              <a:rPr lang="en-US" sz="3600" dirty="0">
                <a:solidFill>
                  <a:srgbClr val="FF0000"/>
                </a:solidFill>
              </a:rPr>
              <a:t>five dollars</a:t>
            </a:r>
          </a:p>
        </p:txBody>
      </p:sp>
      <p:sp>
        <p:nvSpPr>
          <p:cNvPr id="14" name="TextBox 13">
            <a:extLst>
              <a:ext uri="{FF2B5EF4-FFF2-40B4-BE49-F238E27FC236}">
                <a16:creationId xmlns:a16="http://schemas.microsoft.com/office/drawing/2014/main" id="{C892C669-1310-84D1-FB64-41A2C81C00EB}"/>
              </a:ext>
            </a:extLst>
          </p:cNvPr>
          <p:cNvSpPr txBox="1"/>
          <p:nvPr/>
        </p:nvSpPr>
        <p:spPr>
          <a:xfrm>
            <a:off x="5373802" y="2020449"/>
            <a:ext cx="2359742" cy="646331"/>
          </a:xfrm>
          <a:prstGeom prst="rect">
            <a:avLst/>
          </a:prstGeom>
          <a:noFill/>
        </p:spPr>
        <p:txBody>
          <a:bodyPr wrap="square" rtlCol="0">
            <a:spAutoFit/>
          </a:bodyPr>
          <a:lstStyle/>
          <a:p>
            <a:r>
              <a:rPr lang="en-US" sz="3600" dirty="0">
                <a:solidFill>
                  <a:srgbClr val="FF0000"/>
                </a:solidFill>
              </a:rPr>
              <a:t>The bus</a:t>
            </a:r>
          </a:p>
        </p:txBody>
      </p:sp>
      <p:sp>
        <p:nvSpPr>
          <p:cNvPr id="15" name="TextBox 14">
            <a:extLst>
              <a:ext uri="{FF2B5EF4-FFF2-40B4-BE49-F238E27FC236}">
                <a16:creationId xmlns:a16="http://schemas.microsoft.com/office/drawing/2014/main" id="{DB80264C-722F-07C0-1C0B-960529D0C2D1}"/>
              </a:ext>
            </a:extLst>
          </p:cNvPr>
          <p:cNvSpPr txBox="1"/>
          <p:nvPr/>
        </p:nvSpPr>
        <p:spPr>
          <a:xfrm>
            <a:off x="8101139" y="2020449"/>
            <a:ext cx="2359742" cy="646331"/>
          </a:xfrm>
          <a:prstGeom prst="rect">
            <a:avLst/>
          </a:prstGeom>
          <a:noFill/>
        </p:spPr>
        <p:txBody>
          <a:bodyPr wrap="square" rtlCol="0">
            <a:spAutoFit/>
          </a:bodyPr>
          <a:lstStyle/>
          <a:p>
            <a:r>
              <a:rPr lang="en-US" sz="3600" dirty="0">
                <a:solidFill>
                  <a:srgbClr val="FF0000"/>
                </a:solidFill>
              </a:rPr>
              <a:t>expensive</a:t>
            </a:r>
          </a:p>
        </p:txBody>
      </p:sp>
      <p:sp>
        <p:nvSpPr>
          <p:cNvPr id="16" name="TextBox 15">
            <a:extLst>
              <a:ext uri="{FF2B5EF4-FFF2-40B4-BE49-F238E27FC236}">
                <a16:creationId xmlns:a16="http://schemas.microsoft.com/office/drawing/2014/main" id="{2E7CDADA-E8DC-0EFD-8AC5-0FA5C49FC010}"/>
              </a:ext>
            </a:extLst>
          </p:cNvPr>
          <p:cNvSpPr txBox="1"/>
          <p:nvPr/>
        </p:nvSpPr>
        <p:spPr>
          <a:xfrm>
            <a:off x="8434598" y="2849295"/>
            <a:ext cx="3832745" cy="646331"/>
          </a:xfrm>
          <a:prstGeom prst="rect">
            <a:avLst/>
          </a:prstGeom>
          <a:noFill/>
        </p:spPr>
        <p:txBody>
          <a:bodyPr wrap="square" rtlCol="0">
            <a:spAutoFit/>
          </a:bodyPr>
          <a:lstStyle/>
          <a:p>
            <a:r>
              <a:rPr lang="en-US" sz="3600" dirty="0">
                <a:solidFill>
                  <a:srgbClr val="FF0000"/>
                </a:solidFill>
              </a:rPr>
              <a:t>more frequent </a:t>
            </a:r>
          </a:p>
        </p:txBody>
      </p:sp>
      <p:sp>
        <p:nvSpPr>
          <p:cNvPr id="17" name="TextBox 16">
            <a:extLst>
              <a:ext uri="{FF2B5EF4-FFF2-40B4-BE49-F238E27FC236}">
                <a16:creationId xmlns:a16="http://schemas.microsoft.com/office/drawing/2014/main" id="{45FC5716-ADAB-222E-0336-3CEA8F867D9D}"/>
              </a:ext>
            </a:extLst>
          </p:cNvPr>
          <p:cNvSpPr txBox="1"/>
          <p:nvPr/>
        </p:nvSpPr>
        <p:spPr>
          <a:xfrm>
            <a:off x="2229909" y="3321847"/>
            <a:ext cx="2359742" cy="646331"/>
          </a:xfrm>
          <a:prstGeom prst="rect">
            <a:avLst/>
          </a:prstGeom>
          <a:noFill/>
        </p:spPr>
        <p:txBody>
          <a:bodyPr wrap="square" rtlCol="0">
            <a:spAutoFit/>
          </a:bodyPr>
          <a:lstStyle/>
          <a:p>
            <a:r>
              <a:rPr lang="en-US" sz="3600" dirty="0">
                <a:solidFill>
                  <a:srgbClr val="FF0000"/>
                </a:solidFill>
              </a:rPr>
              <a:t>the bus</a:t>
            </a:r>
          </a:p>
        </p:txBody>
      </p:sp>
    </p:spTree>
    <p:extLst>
      <p:ext uri="{BB962C8B-B14F-4D97-AF65-F5344CB8AC3E}">
        <p14:creationId xmlns:p14="http://schemas.microsoft.com/office/powerpoint/2010/main" val="1410370355"/>
      </p:ext>
    </p:extLst>
  </p:cSld>
  <p:clrMapOvr>
    <a:masterClrMapping/>
  </p:clrMapOvr>
  <p:transition spd="slow">
    <p:cove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F966A25-1BF1-81ED-834C-F7A46AB59352}"/>
              </a:ext>
            </a:extLst>
          </p:cNvPr>
          <p:cNvSpPr txBox="1"/>
          <p:nvPr/>
        </p:nvSpPr>
        <p:spPr>
          <a:xfrm>
            <a:off x="1263238" y="825088"/>
            <a:ext cx="10356834" cy="3970318"/>
          </a:xfrm>
          <a:prstGeom prst="rect">
            <a:avLst/>
          </a:prstGeom>
          <a:noFill/>
          <a:ln w="76200">
            <a:solidFill>
              <a:schemeClr val="accent6">
                <a:lumMod val="75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42021"/>
                </a:solidFill>
                <a:effectLst/>
                <a:uLnTx/>
                <a:uFillTx/>
                <a:latin typeface="FuturaStd-Heavy"/>
                <a:ea typeface="+mn-ea"/>
                <a:cs typeface="+mn-cs"/>
              </a:rPr>
              <a:t>Bill</a:t>
            </a:r>
            <a:r>
              <a:rPr kumimoji="0" lang="en-US" sz="2800" b="0" i="0" u="none" strike="noStrike" kern="1200" cap="none" spc="0" normalizeH="0" baseline="0" noProof="0" dirty="0">
                <a:ln>
                  <a:noFill/>
                </a:ln>
                <a:solidFill>
                  <a:srgbClr val="242021"/>
                </a:solidFill>
                <a:effectLst/>
                <a:uLnTx/>
                <a:uFillTx/>
                <a:latin typeface="FuturaStd-Heavy"/>
                <a:ea typeface="+mn-ea"/>
                <a:cs typeface="+mn-cs"/>
              </a:rPr>
              <a:t>: We can take the train or </a:t>
            </a:r>
            <a:r>
              <a:rPr kumimoji="0" lang="en-US" sz="2800" b="0" i="0" u="none" strike="noStrike" kern="1200" cap="none" spc="0" normalizeH="0" baseline="0" noProof="0" dirty="0">
                <a:ln>
                  <a:noFill/>
                </a:ln>
                <a:solidFill>
                  <a:srgbClr val="1274AD"/>
                </a:solidFill>
                <a:effectLst/>
                <a:uLnTx/>
                <a:uFillTx/>
                <a:latin typeface="FuturaStd-Book"/>
                <a:ea typeface="+mn-ea"/>
                <a:cs typeface="+mn-cs"/>
              </a:rPr>
              <a:t>________</a:t>
            </a:r>
            <a:r>
              <a:rPr kumimoji="0" lang="en-US" sz="2800" b="0" i="0" u="none" strike="noStrike" kern="1200" cap="none" spc="0" normalizeH="0" baseline="0" noProof="0" dirty="0">
                <a:ln>
                  <a:noFill/>
                </a:ln>
                <a:solidFill>
                  <a:srgbClr val="242021"/>
                </a:solidFill>
                <a:effectLst/>
                <a:uLnTx/>
                <a:uFillTx/>
                <a:latin typeface="FuturaStd-Heavy"/>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42021"/>
                </a:solidFill>
                <a:effectLst/>
                <a:uLnTx/>
                <a:uFillTx/>
                <a:latin typeface="FuturaStd-Heavy"/>
                <a:ea typeface="+mn-ea"/>
                <a:cs typeface="+mn-cs"/>
              </a:rPr>
              <a:t>Lucy</a:t>
            </a:r>
            <a:r>
              <a:rPr kumimoji="0" lang="en-US" sz="2800" b="0" i="0" u="none" strike="noStrike" kern="1200" cap="none" spc="0" normalizeH="0" baseline="0" noProof="0" dirty="0">
                <a:ln>
                  <a:noFill/>
                </a:ln>
                <a:solidFill>
                  <a:srgbClr val="242021"/>
                </a:solidFill>
                <a:effectLst/>
                <a:uLnTx/>
                <a:uFillTx/>
                <a:latin typeface="FuturaStd-Heavy"/>
                <a:ea typeface="+mn-ea"/>
                <a:cs typeface="+mn-cs"/>
              </a:rPr>
              <a:t>: How much is </a:t>
            </a:r>
            <a:r>
              <a:rPr kumimoji="0" lang="en-US" sz="2800" b="0" i="0" u="none" strike="noStrike" kern="1200" cap="none" spc="0" normalizeH="0" baseline="0" noProof="0" dirty="0">
                <a:ln>
                  <a:noFill/>
                </a:ln>
                <a:solidFill>
                  <a:srgbClr val="1274AD"/>
                </a:solidFill>
                <a:effectLst/>
                <a:uLnTx/>
                <a:uFillTx/>
                <a:latin typeface="FuturaStd-Book"/>
                <a:ea typeface="+mn-ea"/>
                <a:cs typeface="+mn-cs"/>
              </a:rPr>
              <a:t>_________</a:t>
            </a:r>
            <a:r>
              <a:rPr kumimoji="0" lang="en-US" sz="2800" b="0" i="0" u="none" strike="noStrike" kern="1200" cap="none" spc="0" normalizeH="0" baseline="0" noProof="0" dirty="0">
                <a:ln>
                  <a:noFill/>
                </a:ln>
                <a:solidFill>
                  <a:srgbClr val="242021"/>
                </a:solidFill>
                <a:effectLst/>
                <a:uLnTx/>
                <a:uFillTx/>
                <a:latin typeface="FuturaStd-Heavy"/>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42021"/>
                </a:solidFill>
                <a:effectLst/>
                <a:uLnTx/>
                <a:uFillTx/>
                <a:latin typeface="FuturaStd-Heavy"/>
                <a:ea typeface="+mn-ea"/>
                <a:cs typeface="+mn-cs"/>
              </a:rPr>
              <a:t>Bill</a:t>
            </a:r>
            <a:r>
              <a:rPr kumimoji="0" lang="en-US" sz="2800" b="0" i="0" u="none" strike="noStrike" kern="1200" cap="none" spc="0" normalizeH="0" baseline="0" noProof="0" dirty="0">
                <a:ln>
                  <a:noFill/>
                </a:ln>
                <a:solidFill>
                  <a:srgbClr val="242021"/>
                </a:solidFill>
                <a:effectLst/>
                <a:uLnTx/>
                <a:uFillTx/>
                <a:latin typeface="FuturaStd-Heavy"/>
                <a:ea typeface="+mn-ea"/>
                <a:cs typeface="+mn-cs"/>
              </a:rPr>
              <a:t>: It’s _____</a:t>
            </a:r>
            <a:r>
              <a:rPr kumimoji="0" lang="en-US" sz="2800" b="0" i="0" u="none" strike="noStrike" kern="1200" cap="none" spc="0" normalizeH="0" baseline="0" noProof="0" dirty="0">
                <a:ln>
                  <a:noFill/>
                </a:ln>
                <a:solidFill>
                  <a:srgbClr val="1274AD"/>
                </a:solidFill>
                <a:effectLst/>
                <a:uLnTx/>
                <a:uFillTx/>
                <a:latin typeface="FuturaStd-Book"/>
                <a:ea typeface="+mn-ea"/>
                <a:cs typeface="+mn-cs"/>
              </a:rPr>
              <a:t>________</a:t>
            </a:r>
            <a:r>
              <a:rPr kumimoji="0" lang="en-US" sz="2800" b="0" i="0" u="none" strike="noStrike" kern="1200" cap="none" spc="0" normalizeH="0" baseline="0" noProof="0" dirty="0">
                <a:ln>
                  <a:noFill/>
                </a:ln>
                <a:solidFill>
                  <a:srgbClr val="242021"/>
                </a:solidFill>
                <a:effectLst/>
                <a:uLnTx/>
                <a:uFillTx/>
                <a:latin typeface="FuturaStd-Heavy"/>
                <a:ea typeface="+mn-ea"/>
                <a:cs typeface="+mn-cs"/>
              </a:rPr>
              <a:t>. How much is the train?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42021"/>
                </a:solidFill>
                <a:effectLst/>
                <a:uLnTx/>
                <a:uFillTx/>
                <a:latin typeface="FuturaStd-Heavy"/>
                <a:ea typeface="+mn-ea"/>
                <a:cs typeface="+mn-cs"/>
              </a:rPr>
              <a:t>Lucy</a:t>
            </a:r>
            <a:r>
              <a:rPr kumimoji="0" lang="en-US" sz="2800" b="0" i="0" u="none" strike="noStrike" kern="1200" cap="none" spc="0" normalizeH="0" baseline="0" noProof="0" dirty="0">
                <a:ln>
                  <a:noFill/>
                </a:ln>
                <a:solidFill>
                  <a:srgbClr val="242021"/>
                </a:solidFill>
                <a:effectLst/>
                <a:uLnTx/>
                <a:uFillTx/>
                <a:latin typeface="FuturaStd-Heavy"/>
                <a:ea typeface="+mn-ea"/>
                <a:cs typeface="+mn-cs"/>
              </a:rPr>
              <a:t>: It's sixteen dollars. </a:t>
            </a:r>
            <a:r>
              <a:rPr kumimoji="0" lang="en-US" sz="2800" b="0" i="0" u="none" strike="noStrike" kern="1200" cap="none" spc="0" normalizeH="0" baseline="0" noProof="0" dirty="0">
                <a:ln>
                  <a:noFill/>
                </a:ln>
                <a:solidFill>
                  <a:srgbClr val="1274AD"/>
                </a:solidFill>
                <a:effectLst/>
                <a:uLnTx/>
                <a:uFillTx/>
                <a:latin typeface="FuturaStd-Book"/>
                <a:ea typeface="+mn-ea"/>
                <a:cs typeface="+mn-cs"/>
              </a:rPr>
              <a:t>________</a:t>
            </a:r>
            <a:r>
              <a:rPr kumimoji="0" lang="en-US" sz="2800" b="0" i="0" u="none" strike="noStrike" kern="1200" cap="none" spc="0" normalizeH="0" baseline="0" noProof="0" dirty="0">
                <a:ln>
                  <a:noFill/>
                </a:ln>
                <a:solidFill>
                  <a:srgbClr val="242021"/>
                </a:solidFill>
                <a:effectLst/>
                <a:uLnTx/>
                <a:uFillTx/>
                <a:latin typeface="FuturaStd-Heavy"/>
                <a:ea typeface="+mn-ea"/>
                <a:cs typeface="+mn-cs"/>
              </a:rPr>
              <a:t> isn't as ___</a:t>
            </a:r>
            <a:r>
              <a:rPr kumimoji="0" lang="en-US" sz="2800" b="0" i="0" u="none" strike="noStrike" kern="1200" cap="none" spc="0" normalizeH="0" baseline="0" noProof="0" dirty="0">
                <a:ln>
                  <a:noFill/>
                </a:ln>
                <a:solidFill>
                  <a:srgbClr val="1274AD"/>
                </a:solidFill>
                <a:effectLst/>
                <a:uLnTx/>
                <a:uFillTx/>
                <a:latin typeface="FuturaStd-Book"/>
                <a:ea typeface="+mn-ea"/>
                <a:cs typeface="+mn-cs"/>
              </a:rPr>
              <a:t>________</a:t>
            </a:r>
            <a:r>
              <a:rPr kumimoji="0" lang="en-US" sz="2800" b="0" i="0" u="none" strike="noStrike" kern="1200" cap="none" spc="0" normalizeH="0" baseline="0" noProof="0" dirty="0">
                <a:ln>
                  <a:noFill/>
                </a:ln>
                <a:solidFill>
                  <a:srgbClr val="242021"/>
                </a:solidFill>
                <a:effectLst/>
                <a:uLnTx/>
                <a:uFillTx/>
                <a:latin typeface="FuturaStd-Heavy"/>
                <a:ea typeface="+mn-ea"/>
                <a:cs typeface="+mn-cs"/>
              </a:rPr>
              <a:t> 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242021"/>
                </a:solidFill>
                <a:effectLst/>
                <a:uLnTx/>
                <a:uFillTx/>
                <a:latin typeface="FuturaStd-Heavy"/>
                <a:ea typeface="+mn-ea"/>
                <a:cs typeface="+mn-cs"/>
              </a:rPr>
              <a:t>the train.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42021"/>
                </a:solidFill>
                <a:effectLst/>
                <a:uLnTx/>
                <a:uFillTx/>
                <a:latin typeface="FuturaStd-Heavy"/>
                <a:ea typeface="+mn-ea"/>
                <a:cs typeface="+mn-cs"/>
              </a:rPr>
              <a:t>Bill</a:t>
            </a:r>
            <a:r>
              <a:rPr kumimoji="0" lang="en-US" sz="2800" b="0" i="0" u="none" strike="noStrike" kern="1200" cap="none" spc="0" normalizeH="0" baseline="0" noProof="0" dirty="0">
                <a:ln>
                  <a:noFill/>
                </a:ln>
                <a:solidFill>
                  <a:srgbClr val="242021"/>
                </a:solidFill>
                <a:effectLst/>
                <a:uLnTx/>
                <a:uFillTx/>
                <a:latin typeface="FuturaStd-Heavy"/>
                <a:ea typeface="+mn-ea"/>
                <a:cs typeface="+mn-cs"/>
              </a:rPr>
              <a:t>: Yes, but the train has bigger chairs. It's </a:t>
            </a:r>
            <a:r>
              <a:rPr kumimoji="0" lang="en-US" sz="2800" b="0" i="0" u="none" strike="noStrike" kern="1200" cap="none" spc="0" normalizeH="0" baseline="0" noProof="0" dirty="0">
                <a:ln>
                  <a:noFill/>
                </a:ln>
                <a:solidFill>
                  <a:srgbClr val="1274AD"/>
                </a:solidFill>
                <a:effectLst/>
                <a:uLnTx/>
                <a:uFillTx/>
                <a:latin typeface="FuturaStd-Book"/>
                <a:ea typeface="+mn-ea"/>
                <a:cs typeface="+mn-cs"/>
              </a:rPr>
              <a:t>_______________</a:t>
            </a:r>
            <a:r>
              <a:rPr kumimoji="0" lang="en-US" sz="2800" b="0" i="0" u="none" strike="noStrike" kern="1200" cap="none" spc="0" normalizeH="0" baseline="0" noProof="0" dirty="0">
                <a:ln>
                  <a:noFill/>
                </a:ln>
                <a:solidFill>
                  <a:srgbClr val="242021"/>
                </a:solidFill>
                <a:effectLst/>
                <a:uLnTx/>
                <a:uFillTx/>
                <a:latin typeface="FuturaStd-Heavy"/>
                <a:ea typeface="+mn-ea"/>
                <a:cs typeface="+mn-cs"/>
              </a:rPr>
              <a:t> than </a:t>
            </a:r>
            <a:r>
              <a:rPr kumimoji="0" lang="en-US" sz="2800" b="0" i="0" u="none" strike="noStrike" kern="1200" cap="none" spc="0" normalizeH="0" baseline="0" noProof="0" dirty="0">
                <a:ln>
                  <a:noFill/>
                </a:ln>
                <a:solidFill>
                  <a:srgbClr val="1274AD"/>
                </a:solidFill>
                <a:effectLst/>
                <a:uLnTx/>
                <a:uFillTx/>
                <a:latin typeface="FuturaStd-Book"/>
                <a:ea typeface="+mn-ea"/>
                <a:cs typeface="+mn-cs"/>
              </a:rPr>
              <a:t>________</a:t>
            </a:r>
            <a:r>
              <a:rPr kumimoji="0" lang="en-US" sz="2800" b="0" i="0" u="none" strike="noStrike" kern="1200" cap="none" spc="0" normalizeH="0" baseline="0" noProof="0" dirty="0">
                <a:ln>
                  <a:noFill/>
                </a:ln>
                <a:solidFill>
                  <a:srgbClr val="242021"/>
                </a:solidFill>
                <a:effectLst/>
                <a:uLnTx/>
                <a:uFillTx/>
                <a:latin typeface="FuturaStd-Heavy"/>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42021"/>
                </a:solidFill>
                <a:effectLst/>
                <a:uLnTx/>
                <a:uFillTx/>
                <a:latin typeface="FuturaStd-Heavy"/>
                <a:ea typeface="+mn-ea"/>
                <a:cs typeface="+mn-cs"/>
              </a:rPr>
              <a:t>Lucy</a:t>
            </a:r>
            <a:r>
              <a:rPr kumimoji="0" lang="en-US" sz="2800" b="0" i="0" u="none" strike="noStrike" kern="1200" cap="none" spc="0" normalizeH="0" baseline="0" noProof="0" dirty="0">
                <a:ln>
                  <a:noFill/>
                </a:ln>
                <a:solidFill>
                  <a:srgbClr val="242021"/>
                </a:solidFill>
                <a:effectLst/>
                <a:uLnTx/>
                <a:uFillTx/>
                <a:latin typeface="FuturaStd-Heavy"/>
                <a:ea typeface="+mn-ea"/>
                <a:cs typeface="+mn-cs"/>
              </a:rPr>
              <a:t>: Let's take the train.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42021"/>
                </a:solidFill>
                <a:effectLst/>
                <a:uLnTx/>
                <a:uFillTx/>
                <a:latin typeface="FuturaStd-Heavy"/>
                <a:ea typeface="+mn-ea"/>
                <a:cs typeface="+mn-cs"/>
              </a:rPr>
              <a:t>Bill</a:t>
            </a:r>
            <a:r>
              <a:rPr kumimoji="0" lang="en-US" sz="2800" b="0" i="0" u="none" strike="noStrike" kern="1200" cap="none" spc="0" normalizeH="0" baseline="0" noProof="0" dirty="0">
                <a:ln>
                  <a:noFill/>
                </a:ln>
                <a:solidFill>
                  <a:srgbClr val="242021"/>
                </a:solidFill>
                <a:effectLst/>
                <a:uLnTx/>
                <a:uFillTx/>
                <a:latin typeface="FuturaStd-Heavy"/>
                <a:ea typeface="+mn-ea"/>
                <a:cs typeface="+mn-cs"/>
              </a:rPr>
              <a:t>: OK.</a:t>
            </a: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a:extLst>
              <a:ext uri="{FF2B5EF4-FFF2-40B4-BE49-F238E27FC236}">
                <a16:creationId xmlns:a16="http://schemas.microsoft.com/office/drawing/2014/main" id="{8D9F4678-1162-835D-A792-C7EB30069FCA}"/>
              </a:ext>
            </a:extLst>
          </p:cNvPr>
          <p:cNvSpPr txBox="1"/>
          <p:nvPr/>
        </p:nvSpPr>
        <p:spPr>
          <a:xfrm>
            <a:off x="6247105" y="756729"/>
            <a:ext cx="235974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0000"/>
                </a:solidFill>
                <a:effectLst/>
                <a:uLnTx/>
                <a:uFillTx/>
                <a:latin typeface="Calibri"/>
                <a:ea typeface="+mn-ea"/>
                <a:cs typeface="+mn-cs"/>
              </a:rPr>
              <a:t>a taxi</a:t>
            </a:r>
          </a:p>
        </p:txBody>
      </p:sp>
      <p:sp>
        <p:nvSpPr>
          <p:cNvPr id="12" name="TextBox 11">
            <a:extLst>
              <a:ext uri="{FF2B5EF4-FFF2-40B4-BE49-F238E27FC236}">
                <a16:creationId xmlns:a16="http://schemas.microsoft.com/office/drawing/2014/main" id="{81EA20A4-B8FA-DF05-07F6-97E9119F08F3}"/>
              </a:ext>
            </a:extLst>
          </p:cNvPr>
          <p:cNvSpPr txBox="1"/>
          <p:nvPr/>
        </p:nvSpPr>
        <p:spPr>
          <a:xfrm>
            <a:off x="4685434" y="1157421"/>
            <a:ext cx="235974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0000"/>
                </a:solidFill>
                <a:effectLst/>
                <a:uLnTx/>
                <a:uFillTx/>
                <a:latin typeface="Calibri"/>
                <a:ea typeface="+mn-ea"/>
                <a:cs typeface="+mn-cs"/>
              </a:rPr>
              <a:t>a taxi</a:t>
            </a:r>
          </a:p>
        </p:txBody>
      </p:sp>
      <p:sp>
        <p:nvSpPr>
          <p:cNvPr id="13" name="TextBox 12">
            <a:extLst>
              <a:ext uri="{FF2B5EF4-FFF2-40B4-BE49-F238E27FC236}">
                <a16:creationId xmlns:a16="http://schemas.microsoft.com/office/drawing/2014/main" id="{DDE0FD1B-42D7-1C0E-C00A-AE70BA44023E}"/>
              </a:ext>
            </a:extLst>
          </p:cNvPr>
          <p:cNvSpPr txBox="1"/>
          <p:nvPr/>
        </p:nvSpPr>
        <p:spPr>
          <a:xfrm>
            <a:off x="2404570" y="1558113"/>
            <a:ext cx="268113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0000"/>
                </a:solidFill>
                <a:effectLst/>
                <a:uLnTx/>
                <a:uFillTx/>
                <a:latin typeface="Calibri"/>
                <a:ea typeface="+mn-ea"/>
                <a:cs typeface="+mn-cs"/>
              </a:rPr>
              <a:t>thirty dollars</a:t>
            </a:r>
          </a:p>
        </p:txBody>
      </p:sp>
      <p:sp>
        <p:nvSpPr>
          <p:cNvPr id="14" name="TextBox 13">
            <a:extLst>
              <a:ext uri="{FF2B5EF4-FFF2-40B4-BE49-F238E27FC236}">
                <a16:creationId xmlns:a16="http://schemas.microsoft.com/office/drawing/2014/main" id="{C892C669-1310-84D1-FB64-41A2C81C00EB}"/>
              </a:ext>
            </a:extLst>
          </p:cNvPr>
          <p:cNvSpPr txBox="1"/>
          <p:nvPr/>
        </p:nvSpPr>
        <p:spPr>
          <a:xfrm>
            <a:off x="5373802" y="2020449"/>
            <a:ext cx="235974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0000"/>
                </a:solidFill>
                <a:effectLst/>
                <a:uLnTx/>
                <a:uFillTx/>
                <a:latin typeface="Calibri"/>
                <a:ea typeface="+mn-ea"/>
                <a:cs typeface="+mn-cs"/>
              </a:rPr>
              <a:t>A taxi</a:t>
            </a:r>
          </a:p>
        </p:txBody>
      </p:sp>
      <p:sp>
        <p:nvSpPr>
          <p:cNvPr id="15" name="TextBox 14">
            <a:extLst>
              <a:ext uri="{FF2B5EF4-FFF2-40B4-BE49-F238E27FC236}">
                <a16:creationId xmlns:a16="http://schemas.microsoft.com/office/drawing/2014/main" id="{DB80264C-722F-07C0-1C0B-960529D0C2D1}"/>
              </a:ext>
            </a:extLst>
          </p:cNvPr>
          <p:cNvSpPr txBox="1"/>
          <p:nvPr/>
        </p:nvSpPr>
        <p:spPr>
          <a:xfrm>
            <a:off x="8101139" y="2020449"/>
            <a:ext cx="235974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0000"/>
                </a:solidFill>
                <a:effectLst/>
                <a:uLnTx/>
                <a:uFillTx/>
                <a:latin typeface="Calibri"/>
                <a:ea typeface="+mn-ea"/>
                <a:cs typeface="+mn-cs"/>
              </a:rPr>
              <a:t>cheap</a:t>
            </a:r>
          </a:p>
        </p:txBody>
      </p:sp>
      <p:sp>
        <p:nvSpPr>
          <p:cNvPr id="16" name="TextBox 15">
            <a:extLst>
              <a:ext uri="{FF2B5EF4-FFF2-40B4-BE49-F238E27FC236}">
                <a16:creationId xmlns:a16="http://schemas.microsoft.com/office/drawing/2014/main" id="{2E7CDADA-E8DC-0EFD-8AC5-0FA5C49FC010}"/>
              </a:ext>
            </a:extLst>
          </p:cNvPr>
          <p:cNvSpPr txBox="1"/>
          <p:nvPr/>
        </p:nvSpPr>
        <p:spPr>
          <a:xfrm>
            <a:off x="8670901" y="2849295"/>
            <a:ext cx="383274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0000"/>
                </a:solidFill>
                <a:effectLst/>
                <a:uLnTx/>
                <a:uFillTx/>
                <a:latin typeface="Calibri"/>
                <a:ea typeface="+mn-ea"/>
                <a:cs typeface="+mn-cs"/>
              </a:rPr>
              <a:t>faster</a:t>
            </a:r>
          </a:p>
        </p:txBody>
      </p:sp>
      <p:sp>
        <p:nvSpPr>
          <p:cNvPr id="17" name="TextBox 16">
            <a:extLst>
              <a:ext uri="{FF2B5EF4-FFF2-40B4-BE49-F238E27FC236}">
                <a16:creationId xmlns:a16="http://schemas.microsoft.com/office/drawing/2014/main" id="{45FC5716-ADAB-222E-0336-3CEA8F867D9D}"/>
              </a:ext>
            </a:extLst>
          </p:cNvPr>
          <p:cNvSpPr txBox="1"/>
          <p:nvPr/>
        </p:nvSpPr>
        <p:spPr>
          <a:xfrm>
            <a:off x="2229909" y="3321847"/>
            <a:ext cx="235974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0000"/>
                </a:solidFill>
                <a:effectLst/>
                <a:uLnTx/>
                <a:uFillTx/>
                <a:latin typeface="Calibri"/>
                <a:ea typeface="+mn-ea"/>
                <a:cs typeface="+mn-cs"/>
              </a:rPr>
              <a:t>a taxi</a:t>
            </a:r>
          </a:p>
        </p:txBody>
      </p:sp>
    </p:spTree>
    <p:extLst>
      <p:ext uri="{BB962C8B-B14F-4D97-AF65-F5344CB8AC3E}">
        <p14:creationId xmlns:p14="http://schemas.microsoft.com/office/powerpoint/2010/main" val="3906406932"/>
      </p:ext>
    </p:extLst>
  </p:cSld>
  <p:clrMapOvr>
    <a:masterClrMapping/>
  </p:clrMapOvr>
  <p:transition spd="slow">
    <p:cove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751FB10-6612-BC47-13F4-550582D74AF7}"/>
              </a:ext>
            </a:extLst>
          </p:cNvPr>
          <p:cNvPicPr>
            <a:picLocks noChangeAspect="1"/>
          </p:cNvPicPr>
          <p:nvPr/>
        </p:nvPicPr>
        <p:blipFill>
          <a:blip r:embed="rId2"/>
          <a:stretch>
            <a:fillRect/>
          </a:stretch>
        </p:blipFill>
        <p:spPr>
          <a:xfrm>
            <a:off x="1936954" y="707923"/>
            <a:ext cx="8198799" cy="5209992"/>
          </a:xfrm>
          <a:prstGeom prst="rect">
            <a:avLst/>
          </a:prstGeom>
        </p:spPr>
      </p:pic>
      <p:sp>
        <p:nvSpPr>
          <p:cNvPr id="4" name="TextBox 3">
            <a:extLst>
              <a:ext uri="{FF2B5EF4-FFF2-40B4-BE49-F238E27FC236}">
                <a16:creationId xmlns:a16="http://schemas.microsoft.com/office/drawing/2014/main" id="{77E8D9A8-440C-B27E-4349-B6E6030AD8AE}"/>
              </a:ext>
            </a:extLst>
          </p:cNvPr>
          <p:cNvSpPr txBox="1"/>
          <p:nvPr/>
        </p:nvSpPr>
        <p:spPr>
          <a:xfrm>
            <a:off x="739256" y="1718940"/>
            <a:ext cx="10356834" cy="3970318"/>
          </a:xfrm>
          <a:prstGeom prst="rect">
            <a:avLst/>
          </a:prstGeom>
          <a:noFill/>
          <a:ln w="76200">
            <a:solidFill>
              <a:schemeClr val="accent6">
                <a:lumMod val="75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42021"/>
                </a:solidFill>
                <a:effectLst/>
                <a:uLnTx/>
                <a:uFillTx/>
                <a:latin typeface="FuturaStd-Heavy"/>
                <a:ea typeface="+mn-ea"/>
                <a:cs typeface="+mn-cs"/>
              </a:rPr>
              <a:t>A</a:t>
            </a:r>
            <a:r>
              <a:rPr kumimoji="0" lang="en-US" sz="2800" b="0" i="0" u="none" strike="noStrike" kern="1200" cap="none" spc="0" normalizeH="0" baseline="0" noProof="0" dirty="0">
                <a:ln>
                  <a:noFill/>
                </a:ln>
                <a:solidFill>
                  <a:srgbClr val="242021"/>
                </a:solidFill>
                <a:effectLst/>
                <a:uLnTx/>
                <a:uFillTx/>
                <a:latin typeface="FuturaStd-Heavy"/>
                <a:ea typeface="+mn-ea"/>
                <a:cs typeface="+mn-cs"/>
              </a:rPr>
              <a:t>: We can take the train or </a:t>
            </a:r>
            <a:r>
              <a:rPr kumimoji="0" lang="en-US" sz="2800" b="0" i="0" u="none" strike="noStrike" kern="1200" cap="none" spc="0" normalizeH="0" baseline="0" noProof="0" dirty="0">
                <a:ln>
                  <a:noFill/>
                </a:ln>
                <a:solidFill>
                  <a:srgbClr val="1274AD"/>
                </a:solidFill>
                <a:effectLst/>
                <a:uLnTx/>
                <a:uFillTx/>
                <a:latin typeface="FuturaStd-Book"/>
                <a:ea typeface="+mn-ea"/>
                <a:cs typeface="+mn-cs"/>
              </a:rPr>
              <a:t>________</a:t>
            </a:r>
            <a:r>
              <a:rPr kumimoji="0" lang="en-US" sz="2800" b="0" i="0" u="none" strike="noStrike" kern="1200" cap="none" spc="0" normalizeH="0" baseline="0" noProof="0" dirty="0">
                <a:ln>
                  <a:noFill/>
                </a:ln>
                <a:solidFill>
                  <a:srgbClr val="242021"/>
                </a:solidFill>
                <a:effectLst/>
                <a:uLnTx/>
                <a:uFillTx/>
                <a:latin typeface="FuturaStd-Heavy"/>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42021"/>
                </a:solidFill>
                <a:effectLst/>
                <a:uLnTx/>
                <a:uFillTx/>
                <a:latin typeface="FuturaStd-Heavy"/>
                <a:ea typeface="+mn-ea"/>
                <a:cs typeface="+mn-cs"/>
              </a:rPr>
              <a:t>B</a:t>
            </a:r>
            <a:r>
              <a:rPr kumimoji="0" lang="en-US" sz="2800" b="0" i="0" u="none" strike="noStrike" kern="1200" cap="none" spc="0" normalizeH="0" baseline="0" noProof="0" dirty="0">
                <a:ln>
                  <a:noFill/>
                </a:ln>
                <a:solidFill>
                  <a:srgbClr val="242021"/>
                </a:solidFill>
                <a:effectLst/>
                <a:uLnTx/>
                <a:uFillTx/>
                <a:latin typeface="FuturaStd-Heavy"/>
                <a:ea typeface="+mn-ea"/>
                <a:cs typeface="+mn-cs"/>
              </a:rPr>
              <a:t>: How much is </a:t>
            </a:r>
            <a:r>
              <a:rPr kumimoji="0" lang="en-US" sz="2800" b="0" i="0" u="none" strike="noStrike" kern="1200" cap="none" spc="0" normalizeH="0" baseline="0" noProof="0" dirty="0">
                <a:ln>
                  <a:noFill/>
                </a:ln>
                <a:solidFill>
                  <a:srgbClr val="1274AD"/>
                </a:solidFill>
                <a:effectLst/>
                <a:uLnTx/>
                <a:uFillTx/>
                <a:latin typeface="FuturaStd-Book"/>
                <a:ea typeface="+mn-ea"/>
                <a:cs typeface="+mn-cs"/>
              </a:rPr>
              <a:t>_________</a:t>
            </a:r>
            <a:r>
              <a:rPr kumimoji="0" lang="en-US" sz="2800" b="0" i="0" u="none" strike="noStrike" kern="1200" cap="none" spc="0" normalizeH="0" baseline="0" noProof="0" dirty="0">
                <a:ln>
                  <a:noFill/>
                </a:ln>
                <a:solidFill>
                  <a:srgbClr val="242021"/>
                </a:solidFill>
                <a:effectLst/>
                <a:uLnTx/>
                <a:uFillTx/>
                <a:latin typeface="FuturaStd-Heavy"/>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42021"/>
                </a:solidFill>
                <a:effectLst/>
                <a:uLnTx/>
                <a:uFillTx/>
                <a:latin typeface="FuturaStd-Heavy"/>
                <a:ea typeface="+mn-ea"/>
                <a:cs typeface="+mn-cs"/>
              </a:rPr>
              <a:t>A</a:t>
            </a:r>
            <a:r>
              <a:rPr kumimoji="0" lang="en-US" sz="2800" b="0" i="0" u="none" strike="noStrike" kern="1200" cap="none" spc="0" normalizeH="0" baseline="0" noProof="0" dirty="0">
                <a:ln>
                  <a:noFill/>
                </a:ln>
                <a:solidFill>
                  <a:srgbClr val="242021"/>
                </a:solidFill>
                <a:effectLst/>
                <a:uLnTx/>
                <a:uFillTx/>
                <a:latin typeface="FuturaStd-Heavy"/>
                <a:ea typeface="+mn-ea"/>
                <a:cs typeface="+mn-cs"/>
              </a:rPr>
              <a:t>: It’s _____</a:t>
            </a:r>
            <a:r>
              <a:rPr kumimoji="0" lang="en-US" sz="2800" b="0" i="0" u="none" strike="noStrike" kern="1200" cap="none" spc="0" normalizeH="0" baseline="0" noProof="0" dirty="0">
                <a:ln>
                  <a:noFill/>
                </a:ln>
                <a:solidFill>
                  <a:srgbClr val="1274AD"/>
                </a:solidFill>
                <a:effectLst/>
                <a:uLnTx/>
                <a:uFillTx/>
                <a:latin typeface="FuturaStd-Book"/>
                <a:ea typeface="+mn-ea"/>
                <a:cs typeface="+mn-cs"/>
              </a:rPr>
              <a:t>________</a:t>
            </a:r>
            <a:r>
              <a:rPr kumimoji="0" lang="en-US" sz="2800" b="0" i="0" u="none" strike="noStrike" kern="1200" cap="none" spc="0" normalizeH="0" baseline="0" noProof="0" dirty="0">
                <a:ln>
                  <a:noFill/>
                </a:ln>
                <a:solidFill>
                  <a:srgbClr val="242021"/>
                </a:solidFill>
                <a:effectLst/>
                <a:uLnTx/>
                <a:uFillTx/>
                <a:latin typeface="FuturaStd-Heavy"/>
                <a:ea typeface="+mn-ea"/>
                <a:cs typeface="+mn-cs"/>
              </a:rPr>
              <a:t>. How much is the train?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42021"/>
                </a:solidFill>
                <a:effectLst/>
                <a:uLnTx/>
                <a:uFillTx/>
                <a:latin typeface="FuturaStd-Heavy"/>
                <a:ea typeface="+mn-ea"/>
                <a:cs typeface="+mn-cs"/>
              </a:rPr>
              <a:t>B</a:t>
            </a:r>
            <a:r>
              <a:rPr kumimoji="0" lang="en-US" sz="2800" b="0" i="0" u="none" strike="noStrike" kern="1200" cap="none" spc="0" normalizeH="0" baseline="0" noProof="0" dirty="0">
                <a:ln>
                  <a:noFill/>
                </a:ln>
                <a:solidFill>
                  <a:srgbClr val="242021"/>
                </a:solidFill>
                <a:effectLst/>
                <a:uLnTx/>
                <a:uFillTx/>
                <a:latin typeface="FuturaStd-Heavy"/>
                <a:ea typeface="+mn-ea"/>
                <a:cs typeface="+mn-cs"/>
              </a:rPr>
              <a:t>: It's sixteen dollars. </a:t>
            </a:r>
            <a:r>
              <a:rPr kumimoji="0" lang="en-US" sz="2800" b="0" i="0" u="none" strike="noStrike" kern="1200" cap="none" spc="0" normalizeH="0" baseline="0" noProof="0" dirty="0">
                <a:ln>
                  <a:noFill/>
                </a:ln>
                <a:solidFill>
                  <a:srgbClr val="1274AD"/>
                </a:solidFill>
                <a:effectLst/>
                <a:uLnTx/>
                <a:uFillTx/>
                <a:latin typeface="FuturaStd-Book"/>
                <a:ea typeface="+mn-ea"/>
                <a:cs typeface="+mn-cs"/>
              </a:rPr>
              <a:t>________</a:t>
            </a:r>
            <a:r>
              <a:rPr kumimoji="0" lang="en-US" sz="2800" b="0" i="0" u="none" strike="noStrike" kern="1200" cap="none" spc="0" normalizeH="0" baseline="0" noProof="0" dirty="0">
                <a:ln>
                  <a:noFill/>
                </a:ln>
                <a:solidFill>
                  <a:srgbClr val="242021"/>
                </a:solidFill>
                <a:effectLst/>
                <a:uLnTx/>
                <a:uFillTx/>
                <a:latin typeface="FuturaStd-Heavy"/>
                <a:ea typeface="+mn-ea"/>
                <a:cs typeface="+mn-cs"/>
              </a:rPr>
              <a:t> isn't as ___</a:t>
            </a:r>
            <a:r>
              <a:rPr kumimoji="0" lang="en-US" sz="2800" b="0" i="0" u="none" strike="noStrike" kern="1200" cap="none" spc="0" normalizeH="0" baseline="0" noProof="0" dirty="0">
                <a:ln>
                  <a:noFill/>
                </a:ln>
                <a:solidFill>
                  <a:srgbClr val="1274AD"/>
                </a:solidFill>
                <a:effectLst/>
                <a:uLnTx/>
                <a:uFillTx/>
                <a:latin typeface="FuturaStd-Book"/>
                <a:ea typeface="+mn-ea"/>
                <a:cs typeface="+mn-cs"/>
              </a:rPr>
              <a:t>________</a:t>
            </a:r>
            <a:r>
              <a:rPr kumimoji="0" lang="en-US" sz="2800" b="0" i="0" u="none" strike="noStrike" kern="1200" cap="none" spc="0" normalizeH="0" baseline="0" noProof="0" dirty="0">
                <a:ln>
                  <a:noFill/>
                </a:ln>
                <a:solidFill>
                  <a:srgbClr val="242021"/>
                </a:solidFill>
                <a:effectLst/>
                <a:uLnTx/>
                <a:uFillTx/>
                <a:latin typeface="FuturaStd-Heavy"/>
                <a:ea typeface="+mn-ea"/>
                <a:cs typeface="+mn-cs"/>
              </a:rPr>
              <a:t> 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242021"/>
                </a:solidFill>
                <a:effectLst/>
                <a:uLnTx/>
                <a:uFillTx/>
                <a:latin typeface="FuturaStd-Heavy"/>
                <a:ea typeface="+mn-ea"/>
                <a:cs typeface="+mn-cs"/>
              </a:rPr>
              <a:t>the train.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42021"/>
                </a:solidFill>
                <a:effectLst/>
                <a:uLnTx/>
                <a:uFillTx/>
                <a:latin typeface="FuturaStd-Heavy"/>
                <a:ea typeface="+mn-ea"/>
                <a:cs typeface="+mn-cs"/>
              </a:rPr>
              <a:t>A</a:t>
            </a:r>
            <a:r>
              <a:rPr kumimoji="0" lang="en-US" sz="2800" b="0" i="0" u="none" strike="noStrike" kern="1200" cap="none" spc="0" normalizeH="0" baseline="0" noProof="0" dirty="0">
                <a:ln>
                  <a:noFill/>
                </a:ln>
                <a:solidFill>
                  <a:srgbClr val="242021"/>
                </a:solidFill>
                <a:effectLst/>
                <a:uLnTx/>
                <a:uFillTx/>
                <a:latin typeface="FuturaStd-Heavy"/>
                <a:ea typeface="+mn-ea"/>
                <a:cs typeface="+mn-cs"/>
              </a:rPr>
              <a:t>: Yes, but the train has bigger chairs. It's </a:t>
            </a:r>
            <a:r>
              <a:rPr kumimoji="0" lang="en-US" sz="2800" b="0" i="0" u="none" strike="noStrike" kern="1200" cap="none" spc="0" normalizeH="0" baseline="0" noProof="0" dirty="0">
                <a:ln>
                  <a:noFill/>
                </a:ln>
                <a:solidFill>
                  <a:srgbClr val="1274AD"/>
                </a:solidFill>
                <a:effectLst/>
                <a:uLnTx/>
                <a:uFillTx/>
                <a:latin typeface="FuturaStd-Book"/>
                <a:ea typeface="+mn-ea"/>
                <a:cs typeface="+mn-cs"/>
              </a:rPr>
              <a:t>_______________</a:t>
            </a:r>
            <a:r>
              <a:rPr kumimoji="0" lang="en-US" sz="2800" b="0" i="0" u="none" strike="noStrike" kern="1200" cap="none" spc="0" normalizeH="0" baseline="0" noProof="0" dirty="0">
                <a:ln>
                  <a:noFill/>
                </a:ln>
                <a:solidFill>
                  <a:srgbClr val="242021"/>
                </a:solidFill>
                <a:effectLst/>
                <a:uLnTx/>
                <a:uFillTx/>
                <a:latin typeface="FuturaStd-Heavy"/>
                <a:ea typeface="+mn-ea"/>
                <a:cs typeface="+mn-cs"/>
              </a:rPr>
              <a:t> than </a:t>
            </a:r>
            <a:r>
              <a:rPr kumimoji="0" lang="en-US" sz="2800" b="0" i="0" u="none" strike="noStrike" kern="1200" cap="none" spc="0" normalizeH="0" baseline="0" noProof="0" dirty="0">
                <a:ln>
                  <a:noFill/>
                </a:ln>
                <a:solidFill>
                  <a:srgbClr val="1274AD"/>
                </a:solidFill>
                <a:effectLst/>
                <a:uLnTx/>
                <a:uFillTx/>
                <a:latin typeface="FuturaStd-Book"/>
                <a:ea typeface="+mn-ea"/>
                <a:cs typeface="+mn-cs"/>
              </a:rPr>
              <a:t>________</a:t>
            </a:r>
            <a:r>
              <a:rPr kumimoji="0" lang="en-US" sz="2800" b="0" i="0" u="none" strike="noStrike" kern="1200" cap="none" spc="0" normalizeH="0" baseline="0" noProof="0" dirty="0">
                <a:ln>
                  <a:noFill/>
                </a:ln>
                <a:solidFill>
                  <a:srgbClr val="242021"/>
                </a:solidFill>
                <a:effectLst/>
                <a:uLnTx/>
                <a:uFillTx/>
                <a:latin typeface="FuturaStd-Heavy"/>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42021"/>
                </a:solidFill>
                <a:effectLst/>
                <a:uLnTx/>
                <a:uFillTx/>
                <a:latin typeface="FuturaStd-Heavy"/>
                <a:ea typeface="+mn-ea"/>
                <a:cs typeface="+mn-cs"/>
              </a:rPr>
              <a:t>B</a:t>
            </a:r>
            <a:r>
              <a:rPr kumimoji="0" lang="en-US" sz="2800" b="0" i="0" u="none" strike="noStrike" kern="1200" cap="none" spc="0" normalizeH="0" baseline="0" noProof="0" dirty="0">
                <a:ln>
                  <a:noFill/>
                </a:ln>
                <a:solidFill>
                  <a:srgbClr val="242021"/>
                </a:solidFill>
                <a:effectLst/>
                <a:uLnTx/>
                <a:uFillTx/>
                <a:latin typeface="FuturaStd-Heavy"/>
                <a:ea typeface="+mn-ea"/>
                <a:cs typeface="+mn-cs"/>
              </a:rPr>
              <a:t>: Let's take the train.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42021"/>
                </a:solidFill>
                <a:effectLst/>
                <a:uLnTx/>
                <a:uFillTx/>
                <a:latin typeface="FuturaStd-Heavy"/>
                <a:ea typeface="+mn-ea"/>
                <a:cs typeface="+mn-cs"/>
              </a:rPr>
              <a:t>A</a:t>
            </a:r>
            <a:r>
              <a:rPr kumimoji="0" lang="en-US" sz="2800" b="0" i="0" u="none" strike="noStrike" kern="1200" cap="none" spc="0" normalizeH="0" baseline="0" noProof="0" dirty="0">
                <a:ln>
                  <a:noFill/>
                </a:ln>
                <a:solidFill>
                  <a:srgbClr val="242021"/>
                </a:solidFill>
                <a:effectLst/>
                <a:uLnTx/>
                <a:uFillTx/>
                <a:latin typeface="FuturaStd-Heavy"/>
                <a:ea typeface="+mn-ea"/>
                <a:cs typeface="+mn-cs"/>
              </a:rPr>
              <a:t>: OK.</a:t>
            </a: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3815527"/>
      </p:ext>
    </p:extLst>
  </p:cSld>
  <p:clrMapOvr>
    <a:masterClrMapping/>
  </p:clrMapOvr>
  <p:transition spd="slow">
    <p:cove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63627C-46DE-C05B-375C-5A067218142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61815" y="334383"/>
            <a:ext cx="8925007" cy="636998"/>
          </a:xfrm>
          <a:prstGeom prst="rect">
            <a:avLst/>
          </a:prstGeom>
        </p:spPr>
      </p:pic>
      <p:pic>
        <p:nvPicPr>
          <p:cNvPr id="7" name="Picture 6">
            <a:extLst>
              <a:ext uri="{FF2B5EF4-FFF2-40B4-BE49-F238E27FC236}">
                <a16:creationId xmlns:a16="http://schemas.microsoft.com/office/drawing/2014/main" id="{B4DBF471-7926-0A99-02A8-5F52A2DB9528}"/>
              </a:ext>
            </a:extLst>
          </p:cNvPr>
          <p:cNvPicPr>
            <a:picLocks noChangeAspect="1"/>
          </p:cNvPicPr>
          <p:nvPr/>
        </p:nvPicPr>
        <p:blipFill>
          <a:blip r:embed="rId3"/>
          <a:stretch>
            <a:fillRect/>
          </a:stretch>
        </p:blipFill>
        <p:spPr>
          <a:xfrm>
            <a:off x="-1" y="954143"/>
            <a:ext cx="12192000" cy="1304818"/>
          </a:xfrm>
          <a:prstGeom prst="rect">
            <a:avLst/>
          </a:prstGeom>
        </p:spPr>
      </p:pic>
      <p:pic>
        <p:nvPicPr>
          <p:cNvPr id="10" name="Picture 9">
            <a:extLst>
              <a:ext uri="{FF2B5EF4-FFF2-40B4-BE49-F238E27FC236}">
                <a16:creationId xmlns:a16="http://schemas.microsoft.com/office/drawing/2014/main" id="{E07D2A78-963A-A695-A57D-5420FAD2588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3861"/>
          <a:stretch/>
        </p:blipFill>
        <p:spPr>
          <a:xfrm>
            <a:off x="1345915" y="3303265"/>
            <a:ext cx="9075383" cy="3418313"/>
          </a:xfrm>
          <a:prstGeom prst="rect">
            <a:avLst/>
          </a:prstGeom>
        </p:spPr>
      </p:pic>
      <p:pic>
        <p:nvPicPr>
          <p:cNvPr id="12" name="Picture 11">
            <a:extLst>
              <a:ext uri="{FF2B5EF4-FFF2-40B4-BE49-F238E27FC236}">
                <a16:creationId xmlns:a16="http://schemas.microsoft.com/office/drawing/2014/main" id="{E4C3DFC5-BAEF-F472-3D31-0DCE36DEBEA0}"/>
              </a:ext>
            </a:extLst>
          </p:cNvPr>
          <p:cNvPicPr>
            <a:picLocks noChangeAspect="1"/>
          </p:cNvPicPr>
          <p:nvPr/>
        </p:nvPicPr>
        <p:blipFill>
          <a:blip r:embed="rId5"/>
          <a:stretch>
            <a:fillRect/>
          </a:stretch>
        </p:blipFill>
        <p:spPr>
          <a:xfrm>
            <a:off x="-52391" y="2226302"/>
            <a:ext cx="4199902" cy="895474"/>
          </a:xfrm>
          <a:prstGeom prst="rect">
            <a:avLst/>
          </a:prstGeom>
        </p:spPr>
      </p:pic>
      <p:pic>
        <p:nvPicPr>
          <p:cNvPr id="14" name="Picture 13">
            <a:extLst>
              <a:ext uri="{FF2B5EF4-FFF2-40B4-BE49-F238E27FC236}">
                <a16:creationId xmlns:a16="http://schemas.microsoft.com/office/drawing/2014/main" id="{385A64B2-BCA5-2505-DEE6-EB95C25F3305}"/>
              </a:ext>
            </a:extLst>
          </p:cNvPr>
          <p:cNvPicPr>
            <a:picLocks noChangeAspect="1"/>
          </p:cNvPicPr>
          <p:nvPr/>
        </p:nvPicPr>
        <p:blipFill>
          <a:blip r:embed="rId6"/>
          <a:stretch>
            <a:fillRect/>
          </a:stretch>
        </p:blipFill>
        <p:spPr>
          <a:xfrm>
            <a:off x="4251209" y="2250042"/>
            <a:ext cx="3860973" cy="967873"/>
          </a:xfrm>
          <a:prstGeom prst="rect">
            <a:avLst/>
          </a:prstGeom>
        </p:spPr>
      </p:pic>
      <p:pic>
        <p:nvPicPr>
          <p:cNvPr id="16" name="Picture 15">
            <a:extLst>
              <a:ext uri="{FF2B5EF4-FFF2-40B4-BE49-F238E27FC236}">
                <a16:creationId xmlns:a16="http://schemas.microsoft.com/office/drawing/2014/main" id="{3B4C408F-8D42-AD42-8FFF-8A99D881F2C6}"/>
              </a:ext>
            </a:extLst>
          </p:cNvPr>
          <p:cNvPicPr>
            <a:picLocks noChangeAspect="1"/>
          </p:cNvPicPr>
          <p:nvPr/>
        </p:nvPicPr>
        <p:blipFill>
          <a:blip r:embed="rId7"/>
          <a:stretch>
            <a:fillRect/>
          </a:stretch>
        </p:blipFill>
        <p:spPr>
          <a:xfrm>
            <a:off x="8125966" y="2421026"/>
            <a:ext cx="4036232" cy="967872"/>
          </a:xfrm>
          <a:prstGeom prst="rect">
            <a:avLst/>
          </a:prstGeom>
        </p:spPr>
      </p:pic>
    </p:spTree>
    <p:extLst>
      <p:ext uri="{BB962C8B-B14F-4D97-AF65-F5344CB8AC3E}">
        <p14:creationId xmlns:p14="http://schemas.microsoft.com/office/powerpoint/2010/main" val="3148082006"/>
      </p:ext>
    </p:extLst>
  </p:cSld>
  <p:clrMapOvr>
    <a:masterClrMapping/>
  </p:clrMapOvr>
  <p:transition spd="slow">
    <p:cove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C647F8-3532-B58E-5F95-3A10DE849974}"/>
              </a:ext>
            </a:extLst>
          </p:cNvPr>
          <p:cNvPicPr>
            <a:picLocks noChangeAspect="1"/>
          </p:cNvPicPr>
          <p:nvPr/>
        </p:nvPicPr>
        <p:blipFill>
          <a:blip r:embed="rId2"/>
          <a:stretch>
            <a:fillRect/>
          </a:stretch>
        </p:blipFill>
        <p:spPr>
          <a:xfrm>
            <a:off x="157460" y="1053575"/>
            <a:ext cx="11877080" cy="764511"/>
          </a:xfrm>
          <a:prstGeom prst="rect">
            <a:avLst/>
          </a:prstGeom>
        </p:spPr>
      </p:pic>
      <p:pic>
        <p:nvPicPr>
          <p:cNvPr id="4" name="Picture 3">
            <a:extLst>
              <a:ext uri="{FF2B5EF4-FFF2-40B4-BE49-F238E27FC236}">
                <a16:creationId xmlns:a16="http://schemas.microsoft.com/office/drawing/2014/main" id="{B13C940F-8215-187B-624B-FA56A9D3187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61815" y="334383"/>
            <a:ext cx="8925007" cy="636998"/>
          </a:xfrm>
          <a:prstGeom prst="rect">
            <a:avLst/>
          </a:prstGeom>
        </p:spPr>
      </p:pic>
      <p:sp>
        <p:nvSpPr>
          <p:cNvPr id="5" name="Rounded Rectangular Callout 4">
            <a:extLst>
              <a:ext uri="{FF2B5EF4-FFF2-40B4-BE49-F238E27FC236}">
                <a16:creationId xmlns:a16="http://schemas.microsoft.com/office/drawing/2014/main" id="{DCBE9B70-7D93-1C93-2C8A-7FDA06EA84E6}"/>
              </a:ext>
            </a:extLst>
          </p:cNvPr>
          <p:cNvSpPr/>
          <p:nvPr/>
        </p:nvSpPr>
        <p:spPr>
          <a:xfrm>
            <a:off x="261815" y="2231947"/>
            <a:ext cx="5060198" cy="1929578"/>
          </a:xfrm>
          <a:prstGeom prst="wedgeRoundRectCallout">
            <a:avLst>
              <a:gd name="adj1" fmla="val -48746"/>
              <a:gd name="adj2" fmla="val 88362"/>
              <a:gd name="adj3" fmla="val 16667"/>
            </a:avLst>
          </a:prstGeom>
          <a:solidFill>
            <a:schemeClr val="bg1"/>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i="1" dirty="0">
                <a:solidFill>
                  <a:srgbClr val="0070C0"/>
                </a:solidFill>
              </a:rPr>
              <a:t>We’ll go to Richmond Park by bus. How do your group get there?</a:t>
            </a:r>
          </a:p>
        </p:txBody>
      </p:sp>
      <p:sp>
        <p:nvSpPr>
          <p:cNvPr id="6" name="Rounded Rectangular Callout 5">
            <a:extLst>
              <a:ext uri="{FF2B5EF4-FFF2-40B4-BE49-F238E27FC236}">
                <a16:creationId xmlns:a16="http://schemas.microsoft.com/office/drawing/2014/main" id="{47DAC035-B048-1B54-C307-176984FAFF1D}"/>
              </a:ext>
            </a:extLst>
          </p:cNvPr>
          <p:cNvSpPr/>
          <p:nvPr/>
        </p:nvSpPr>
        <p:spPr>
          <a:xfrm>
            <a:off x="5681609" y="2231946"/>
            <a:ext cx="6248576" cy="1929579"/>
          </a:xfrm>
          <a:prstGeom prst="wedgeRoundRectCallout">
            <a:avLst>
              <a:gd name="adj1" fmla="val 51561"/>
              <a:gd name="adj2" fmla="val 71078"/>
              <a:gd name="adj3" fmla="val 16667"/>
            </a:avLst>
          </a:prstGeom>
          <a:solidFill>
            <a:schemeClr val="bg1"/>
          </a:solidFill>
          <a:ln>
            <a:solidFill>
              <a:srgbClr val="00B05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i="1" dirty="0">
                <a:solidFill>
                  <a:srgbClr val="00B050"/>
                </a:solidFill>
              </a:rPr>
              <a:t>We decide to go by train because it’s faster and more comfortable than the bus. </a:t>
            </a:r>
          </a:p>
        </p:txBody>
      </p:sp>
    </p:spTree>
    <p:extLst>
      <p:ext uri="{BB962C8B-B14F-4D97-AF65-F5344CB8AC3E}">
        <p14:creationId xmlns:p14="http://schemas.microsoft.com/office/powerpoint/2010/main" val="143139187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5052"/>
            <a:ext cx="9229273" cy="6152307"/>
          </a:xfrm>
          <a:prstGeom prst="rect">
            <a:avLst/>
          </a:prstGeom>
        </p:spPr>
      </p:pic>
      <p:sp>
        <p:nvSpPr>
          <p:cNvPr id="4" name="Rectangle 3">
            <a:extLst>
              <a:ext uri="{FF2B5EF4-FFF2-40B4-BE49-F238E27FC236}">
                <a16:creationId xmlns:a16="http://schemas.microsoft.com/office/drawing/2014/main" id="{F6649C3A-3028-1045-9050-8B4D037870AD}"/>
              </a:ext>
            </a:extLst>
          </p:cNvPr>
          <p:cNvSpPr/>
          <p:nvPr/>
        </p:nvSpPr>
        <p:spPr>
          <a:xfrm>
            <a:off x="6989335" y="880873"/>
            <a:ext cx="5155039" cy="750014"/>
          </a:xfrm>
          <a:prstGeom prst="rect">
            <a:avLst/>
          </a:prstGeom>
          <a:solidFill>
            <a:schemeClr val="bg1"/>
          </a:solidFill>
          <a:ln>
            <a:noFill/>
          </a:ln>
          <a:effectLst>
            <a:outerShdw blurRad="50800" dist="38100" dir="5400000" algn="t" rotWithShape="0">
              <a:prstClr val="black">
                <a:alpha val="40000"/>
              </a:prstClr>
            </a:outerShdw>
          </a:effectLst>
        </p:spPr>
        <p:style>
          <a:lnRef idx="0">
            <a:scrgbClr r="0" g="0" b="0"/>
          </a:lnRef>
          <a:fillRef idx="0">
            <a:scrgbClr r="0" g="0" b="0"/>
          </a:fillRef>
          <a:effectRef idx="0">
            <a:scrgbClr r="0" g="0" b="0"/>
          </a:effectRef>
          <a:fontRef idx="minor">
            <a:schemeClr val="dk1"/>
          </a:fontRef>
        </p:style>
        <p:txBody>
          <a:bodyPr rtlCol="0" anchor="ctr"/>
          <a:lstStyle/>
          <a:p>
            <a:pPr algn="ctr"/>
            <a:r>
              <a:rPr lang="en-US" sz="5400" b="1" dirty="0">
                <a:solidFill>
                  <a:schemeClr val="accent6">
                    <a:lumMod val="75000"/>
                  </a:schemeClr>
                </a:solidFill>
              </a:rPr>
              <a:t>CONSOLIDATION</a:t>
            </a:r>
          </a:p>
        </p:txBody>
      </p:sp>
      <p:sp>
        <p:nvSpPr>
          <p:cNvPr id="5" name="Rectangle 4">
            <a:extLst>
              <a:ext uri="{FF2B5EF4-FFF2-40B4-BE49-F238E27FC236}">
                <a16:creationId xmlns:a16="http://schemas.microsoft.com/office/drawing/2014/main" id="{F2EC1926-82BF-68E4-3CC7-6BFF4240FB5F}"/>
              </a:ext>
            </a:extLst>
          </p:cNvPr>
          <p:cNvSpPr/>
          <p:nvPr/>
        </p:nvSpPr>
        <p:spPr>
          <a:xfrm>
            <a:off x="199326" y="13500"/>
            <a:ext cx="689612" cy="338554"/>
          </a:xfrm>
          <a:prstGeom prst="rect">
            <a:avLst/>
          </a:prstGeom>
          <a:solidFill>
            <a:schemeClr val="accent6"/>
          </a:solidFill>
        </p:spPr>
        <p:txBody>
          <a:bodyPr wrap="none" lIns="91440" tIns="45720" rIns="91440" bIns="45720">
            <a:spAutoFit/>
          </a:bodyPr>
          <a:lstStyle/>
          <a:p>
            <a:pPr algn="ctr"/>
            <a:r>
              <a:rPr lang="en-US" sz="1600" b="0" cap="none" spc="0" dirty="0">
                <a:ln w="0">
                  <a:solidFill>
                    <a:schemeClr val="bg1"/>
                  </a:solidFill>
                </a:ln>
                <a:solidFill>
                  <a:schemeClr val="bg1"/>
                </a:solidFill>
                <a:effectLst>
                  <a:outerShdw blurRad="38100" dist="19050" dir="2700000" algn="tl" rotWithShape="0">
                    <a:schemeClr val="dk1">
                      <a:alpha val="40000"/>
                    </a:schemeClr>
                  </a:outerShdw>
                </a:effectLst>
              </a:rPr>
              <a:t>Unit 7</a:t>
            </a:r>
          </a:p>
        </p:txBody>
      </p:sp>
    </p:spTree>
    <p:extLst>
      <p:ext uri="{BB962C8B-B14F-4D97-AF65-F5344CB8AC3E}">
        <p14:creationId xmlns:p14="http://schemas.microsoft.com/office/powerpoint/2010/main" val="580036021"/>
      </p:ext>
    </p:extLst>
  </p:cSld>
  <p:clrMapOvr>
    <a:masterClrMapping/>
  </p:clrMapOvr>
  <p:transition spd="slow">
    <p:cove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2433" y="1419053"/>
            <a:ext cx="10364331" cy="2308324"/>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r>
              <a:rPr lang="en-US" sz="3600" i="1" dirty="0">
                <a:solidFill>
                  <a:srgbClr val="0070C0"/>
                </a:solidFill>
              </a:rPr>
              <a:t>Write about what type of transportation do you want to go to school and compare it with other types of transportation. You can use the words and information in speaking task a. (about 50-70 words)  </a:t>
            </a:r>
          </a:p>
        </p:txBody>
      </p:sp>
      <p:sp>
        <p:nvSpPr>
          <p:cNvPr id="3" name="Rectangle 2">
            <a:extLst>
              <a:ext uri="{FF2B5EF4-FFF2-40B4-BE49-F238E27FC236}">
                <a16:creationId xmlns:a16="http://schemas.microsoft.com/office/drawing/2014/main" id="{3ADB6474-A6DE-B398-1E48-20BB43EBC02A}"/>
              </a:ext>
            </a:extLst>
          </p:cNvPr>
          <p:cNvSpPr/>
          <p:nvPr/>
        </p:nvSpPr>
        <p:spPr>
          <a:xfrm>
            <a:off x="199326" y="13500"/>
            <a:ext cx="689612" cy="338554"/>
          </a:xfrm>
          <a:prstGeom prst="rect">
            <a:avLst/>
          </a:prstGeom>
          <a:solidFill>
            <a:schemeClr val="accent6"/>
          </a:solidFill>
        </p:spPr>
        <p:txBody>
          <a:bodyPr wrap="none" lIns="91440" tIns="45720" rIns="91440" bIns="45720">
            <a:spAutoFit/>
          </a:bodyPr>
          <a:lstStyle/>
          <a:p>
            <a:pPr algn="ctr"/>
            <a:r>
              <a:rPr lang="en-US" sz="1600" b="0" cap="none" spc="0" dirty="0">
                <a:ln w="0">
                  <a:solidFill>
                    <a:schemeClr val="bg1"/>
                  </a:solidFill>
                </a:ln>
                <a:solidFill>
                  <a:schemeClr val="bg1"/>
                </a:solidFill>
                <a:effectLst>
                  <a:outerShdw blurRad="38100" dist="19050" dir="2700000" algn="tl" rotWithShape="0">
                    <a:schemeClr val="dk1">
                      <a:alpha val="40000"/>
                    </a:schemeClr>
                  </a:outerShdw>
                </a:effectLst>
              </a:rPr>
              <a:t>Unit 7</a:t>
            </a:r>
          </a:p>
        </p:txBody>
      </p:sp>
    </p:spTree>
    <p:extLst>
      <p:ext uri="{BB962C8B-B14F-4D97-AF65-F5344CB8AC3E}">
        <p14:creationId xmlns:p14="http://schemas.microsoft.com/office/powerpoint/2010/main" val="3266177185"/>
      </p:ext>
    </p:extLst>
  </p:cSld>
  <p:clrMapOvr>
    <a:masterClrMapping/>
  </p:clrMapOvr>
  <p:transition spd="slow">
    <p:cove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0058400" cy="6858000"/>
          </a:xfrm>
          <a:prstGeom prst="rect">
            <a:avLst/>
          </a:prstGeom>
        </p:spPr>
      </p:pic>
      <p:sp>
        <p:nvSpPr>
          <p:cNvPr id="5" name="Rectangle 4">
            <a:extLst>
              <a:ext uri="{FF2B5EF4-FFF2-40B4-BE49-F238E27FC236}">
                <a16:creationId xmlns:a16="http://schemas.microsoft.com/office/drawing/2014/main" id="{F6649C3A-3028-1045-9050-8B4D037870AD}"/>
              </a:ext>
            </a:extLst>
          </p:cNvPr>
          <p:cNvSpPr/>
          <p:nvPr/>
        </p:nvSpPr>
        <p:spPr>
          <a:xfrm>
            <a:off x="6989335" y="880873"/>
            <a:ext cx="5155039" cy="750014"/>
          </a:xfrm>
          <a:prstGeom prst="rect">
            <a:avLst/>
          </a:prstGeom>
          <a:solidFill>
            <a:schemeClr val="bg1"/>
          </a:solidFill>
          <a:ln>
            <a:noFill/>
          </a:ln>
          <a:effectLst>
            <a:outerShdw blurRad="50800" dist="38100" dir="5400000" algn="t" rotWithShape="0">
              <a:prstClr val="black">
                <a:alpha val="40000"/>
              </a:prstClr>
            </a:outerShdw>
          </a:effectLst>
        </p:spPr>
        <p:style>
          <a:lnRef idx="0">
            <a:scrgbClr r="0" g="0" b="0"/>
          </a:lnRef>
          <a:fillRef idx="0">
            <a:scrgbClr r="0" g="0" b="0"/>
          </a:fillRef>
          <a:effectRef idx="0">
            <a:scrgbClr r="0" g="0" b="0"/>
          </a:effectRef>
          <a:fontRef idx="minor">
            <a:schemeClr val="dk1"/>
          </a:fontRef>
        </p:style>
        <p:txBody>
          <a:bodyPr rtlCol="0" anchor="ctr"/>
          <a:lstStyle/>
          <a:p>
            <a:pPr algn="ctr"/>
            <a:r>
              <a:rPr lang="en-US" sz="5400" b="1" dirty="0">
                <a:solidFill>
                  <a:schemeClr val="accent6">
                    <a:lumMod val="75000"/>
                  </a:schemeClr>
                </a:solidFill>
              </a:rPr>
              <a:t>WRAP-UP</a:t>
            </a:r>
          </a:p>
        </p:txBody>
      </p:sp>
    </p:spTree>
    <p:extLst>
      <p:ext uri="{BB962C8B-B14F-4D97-AF65-F5344CB8AC3E}">
        <p14:creationId xmlns:p14="http://schemas.microsoft.com/office/powerpoint/2010/main" val="1431180558"/>
      </p:ext>
    </p:extLst>
  </p:cSld>
  <p:clrMapOvr>
    <a:masterClrMapping/>
  </p:clrMapOvr>
  <p:transition spd="slow">
    <p:cove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33052" y="693071"/>
            <a:ext cx="4276107" cy="923330"/>
          </a:xfrm>
          <a:prstGeom prst="rect">
            <a:avLst/>
          </a:prstGeom>
        </p:spPr>
        <p:txBody>
          <a:bodyPr wrap="none">
            <a:spAutoFit/>
          </a:bodyPr>
          <a:lstStyle/>
          <a:p>
            <a:r>
              <a:rPr lang="en-US" sz="5400" b="1" dirty="0">
                <a:solidFill>
                  <a:srgbClr val="FF0000"/>
                </a:solidFill>
              </a:rPr>
              <a:t>Today’s lesson</a:t>
            </a:r>
          </a:p>
        </p:txBody>
      </p:sp>
      <p:sp>
        <p:nvSpPr>
          <p:cNvPr id="5" name="Rectangle 4"/>
          <p:cNvSpPr/>
          <p:nvPr/>
        </p:nvSpPr>
        <p:spPr>
          <a:xfrm>
            <a:off x="2324099" y="2243918"/>
            <a:ext cx="9715501" cy="3416320"/>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r>
              <a:rPr lang="en-US" sz="3600" dirty="0">
                <a:solidFill>
                  <a:srgbClr val="0070C0"/>
                </a:solidFill>
              </a:rPr>
              <a:t>Pronunciation:</a:t>
            </a:r>
          </a:p>
          <a:p>
            <a:r>
              <a:rPr lang="en-US" sz="3600" dirty="0">
                <a:solidFill>
                  <a:srgbClr val="0070C0"/>
                </a:solidFill>
              </a:rPr>
              <a:t>- Practice pronouncing /</a:t>
            </a:r>
            <a:r>
              <a:rPr lang="en-US" sz="3600" dirty="0" err="1">
                <a:solidFill>
                  <a:srgbClr val="0070C0"/>
                </a:solidFill>
              </a:rPr>
              <a:t>st</a:t>
            </a:r>
            <a:r>
              <a:rPr lang="en-US" sz="3600" dirty="0">
                <a:solidFill>
                  <a:srgbClr val="0070C0"/>
                </a:solidFill>
              </a:rPr>
              <a:t>/ sound</a:t>
            </a:r>
          </a:p>
          <a:p>
            <a:r>
              <a:rPr lang="en-US" sz="3600" i="1" dirty="0">
                <a:solidFill>
                  <a:srgbClr val="0070C0"/>
                </a:solidFill>
              </a:rPr>
              <a:t>Speaking &amp; Writing:</a:t>
            </a:r>
          </a:p>
          <a:p>
            <a:r>
              <a:rPr lang="en-US" sz="3600" dirty="0">
                <a:solidFill>
                  <a:srgbClr val="0070C0"/>
                </a:solidFill>
              </a:rPr>
              <a:t>- Talk and write about which type of transportation to choose to go somewhere</a:t>
            </a:r>
          </a:p>
          <a:p>
            <a:endParaRPr lang="en-US" sz="3600" i="1" dirty="0">
              <a:solidFill>
                <a:srgbClr val="0070C0"/>
              </a:solidFill>
            </a:endParaRPr>
          </a:p>
        </p:txBody>
      </p:sp>
      <p:sp>
        <p:nvSpPr>
          <p:cNvPr id="6" name="Rectangle 5">
            <a:extLst>
              <a:ext uri="{FF2B5EF4-FFF2-40B4-BE49-F238E27FC236}">
                <a16:creationId xmlns:a16="http://schemas.microsoft.com/office/drawing/2014/main" id="{B5513920-5E17-6C58-0AD2-CD6D7E21C924}"/>
              </a:ext>
            </a:extLst>
          </p:cNvPr>
          <p:cNvSpPr/>
          <p:nvPr/>
        </p:nvSpPr>
        <p:spPr>
          <a:xfrm>
            <a:off x="199326" y="13500"/>
            <a:ext cx="689612" cy="338554"/>
          </a:xfrm>
          <a:prstGeom prst="rect">
            <a:avLst/>
          </a:prstGeom>
          <a:solidFill>
            <a:schemeClr val="accent6"/>
          </a:solidFill>
        </p:spPr>
        <p:txBody>
          <a:bodyPr wrap="none" lIns="91440" tIns="45720" rIns="91440" bIns="45720">
            <a:spAutoFit/>
          </a:bodyPr>
          <a:lstStyle/>
          <a:p>
            <a:pPr algn="ctr"/>
            <a:r>
              <a:rPr lang="en-US" sz="1600" b="0" cap="none" spc="0" dirty="0">
                <a:ln w="0">
                  <a:solidFill>
                    <a:schemeClr val="bg1"/>
                  </a:solidFill>
                </a:ln>
                <a:solidFill>
                  <a:schemeClr val="bg1"/>
                </a:solidFill>
                <a:effectLst>
                  <a:outerShdw blurRad="38100" dist="19050" dir="2700000" algn="tl" rotWithShape="0">
                    <a:schemeClr val="dk1">
                      <a:alpha val="40000"/>
                    </a:schemeClr>
                  </a:outerShdw>
                </a:effectLst>
              </a:rPr>
              <a:t>Unit 7</a:t>
            </a:r>
          </a:p>
        </p:txBody>
      </p:sp>
    </p:spTree>
    <p:extLst>
      <p:ext uri="{BB962C8B-B14F-4D97-AF65-F5344CB8AC3E}">
        <p14:creationId xmlns:p14="http://schemas.microsoft.com/office/powerpoint/2010/main" val="282968725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heel(1)">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heel(1)">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heel(1)">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heel(1)">
                                      <p:cBhvr>
                                        <p:cTn id="22"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33052" y="693071"/>
            <a:ext cx="3362267" cy="923330"/>
          </a:xfrm>
          <a:prstGeom prst="rect">
            <a:avLst/>
          </a:prstGeom>
        </p:spPr>
        <p:txBody>
          <a:bodyPr wrap="none">
            <a:spAutoFit/>
          </a:bodyPr>
          <a:lstStyle/>
          <a:p>
            <a:r>
              <a:rPr lang="en-US" sz="5400" b="1" dirty="0">
                <a:solidFill>
                  <a:srgbClr val="FF0000"/>
                </a:solidFill>
              </a:rPr>
              <a:t>Homework</a:t>
            </a:r>
          </a:p>
        </p:txBody>
      </p:sp>
      <p:sp>
        <p:nvSpPr>
          <p:cNvPr id="5" name="Rectangle 4"/>
          <p:cNvSpPr/>
          <p:nvPr/>
        </p:nvSpPr>
        <p:spPr>
          <a:xfrm>
            <a:off x="333052" y="1861363"/>
            <a:ext cx="11706549" cy="3416320"/>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pPr marL="571500" indent="-571500">
              <a:buFontTx/>
              <a:buChar char="-"/>
            </a:pPr>
            <a:r>
              <a:rPr lang="en-US" sz="3600" i="1" dirty="0">
                <a:solidFill>
                  <a:srgbClr val="0070C0"/>
                </a:solidFill>
              </a:rPr>
              <a:t>Practice pronouncing /</a:t>
            </a:r>
            <a:r>
              <a:rPr lang="en-US" sz="3600" i="1" dirty="0" err="1">
                <a:solidFill>
                  <a:srgbClr val="0070C0"/>
                </a:solidFill>
              </a:rPr>
              <a:t>st</a:t>
            </a:r>
            <a:r>
              <a:rPr lang="en-US" sz="3600" i="1" dirty="0">
                <a:solidFill>
                  <a:srgbClr val="0070C0"/>
                </a:solidFill>
              </a:rPr>
              <a:t>/ </a:t>
            </a:r>
            <a:r>
              <a:rPr lang="en-US" sz="3600" i="1" dirty="0" smtClean="0">
                <a:solidFill>
                  <a:srgbClr val="0070C0"/>
                </a:solidFill>
              </a:rPr>
              <a:t>sound.</a:t>
            </a:r>
            <a:endParaRPr lang="en-US" sz="3600" i="1" dirty="0">
              <a:solidFill>
                <a:srgbClr val="0070C0"/>
              </a:solidFill>
            </a:endParaRPr>
          </a:p>
          <a:p>
            <a:pPr marL="571500" indent="-571500">
              <a:buFontTx/>
              <a:buChar char="-"/>
            </a:pPr>
            <a:r>
              <a:rPr lang="en-US" sz="3600" i="1" dirty="0">
                <a:solidFill>
                  <a:srgbClr val="0070C0"/>
                </a:solidFill>
              </a:rPr>
              <a:t>Practice talking about which type of transportation you choose to </a:t>
            </a:r>
            <a:r>
              <a:rPr lang="en-US" sz="3600" i="1">
                <a:solidFill>
                  <a:srgbClr val="0070C0"/>
                </a:solidFill>
              </a:rPr>
              <a:t>go </a:t>
            </a:r>
            <a:r>
              <a:rPr lang="en-US" sz="3600" i="1" smtClean="0">
                <a:solidFill>
                  <a:srgbClr val="0070C0"/>
                </a:solidFill>
              </a:rPr>
              <a:t>somewhere.</a:t>
            </a:r>
            <a:endParaRPr lang="en-US" sz="3600" i="1" dirty="0">
              <a:solidFill>
                <a:srgbClr val="0070C0"/>
              </a:solidFill>
            </a:endParaRPr>
          </a:p>
          <a:p>
            <a:pPr marL="571500" indent="-571500">
              <a:buFontTx/>
              <a:buChar char="-"/>
            </a:pPr>
            <a:r>
              <a:rPr lang="en-US" sz="3600" i="1" dirty="0">
                <a:solidFill>
                  <a:srgbClr val="0070C0"/>
                </a:solidFill>
              </a:rPr>
              <a:t>Prepare the next lesson (page 58 SB).</a:t>
            </a:r>
          </a:p>
          <a:p>
            <a:pPr marL="571500" indent="-571500">
              <a:buFontTx/>
              <a:buChar char="-"/>
            </a:pPr>
            <a:r>
              <a:rPr lang="en-US" sz="3600" i="1" dirty="0">
                <a:solidFill>
                  <a:srgbClr val="0070C0"/>
                </a:solidFill>
              </a:rPr>
              <a:t>Play consolidation games in </a:t>
            </a:r>
            <a:r>
              <a:rPr lang="en-US" sz="3600" b="1" i="1" dirty="0" err="1">
                <a:solidFill>
                  <a:srgbClr val="0070C0"/>
                </a:solidFill>
              </a:rPr>
              <a:t>Tiếng</a:t>
            </a:r>
            <a:r>
              <a:rPr lang="en-US" sz="3600" b="1" i="1" dirty="0">
                <a:solidFill>
                  <a:srgbClr val="0070C0"/>
                </a:solidFill>
              </a:rPr>
              <a:t> Anh 10 </a:t>
            </a:r>
            <a:r>
              <a:rPr lang="en-US" sz="3600" b="1" i="1" dirty="0" err="1">
                <a:solidFill>
                  <a:srgbClr val="0070C0"/>
                </a:solidFill>
              </a:rPr>
              <a:t>i</a:t>
            </a:r>
            <a:r>
              <a:rPr lang="en-US" sz="3600" b="1" i="1" dirty="0">
                <a:solidFill>
                  <a:srgbClr val="0070C0"/>
                </a:solidFill>
              </a:rPr>
              <a:t>-Learn Smart World DHA</a:t>
            </a:r>
            <a:r>
              <a:rPr lang="en-US" sz="3600" i="1" dirty="0">
                <a:solidFill>
                  <a:srgbClr val="0070C0"/>
                </a:solidFill>
              </a:rPr>
              <a:t> App on </a:t>
            </a:r>
            <a:r>
              <a:rPr lang="en-US" sz="3600" i="1" dirty="0">
                <a:solidFill>
                  <a:srgbClr val="0070C0"/>
                </a:solidFill>
                <a:hlinkClick r:id="rId2"/>
              </a:rPr>
              <a:t>www.eduhome.com.vn</a:t>
            </a:r>
            <a:r>
              <a:rPr lang="en-US" sz="3600" i="1" dirty="0">
                <a:solidFill>
                  <a:srgbClr val="0070C0"/>
                </a:solidFill>
              </a:rPr>
              <a:t> </a:t>
            </a:r>
          </a:p>
        </p:txBody>
      </p:sp>
      <p:sp>
        <p:nvSpPr>
          <p:cNvPr id="6" name="Rectangle 5">
            <a:extLst>
              <a:ext uri="{FF2B5EF4-FFF2-40B4-BE49-F238E27FC236}">
                <a16:creationId xmlns:a16="http://schemas.microsoft.com/office/drawing/2014/main" id="{911398F8-F0D1-66CD-430E-62C5155E6B46}"/>
              </a:ext>
            </a:extLst>
          </p:cNvPr>
          <p:cNvSpPr/>
          <p:nvPr/>
        </p:nvSpPr>
        <p:spPr>
          <a:xfrm>
            <a:off x="199326" y="13500"/>
            <a:ext cx="689612" cy="338554"/>
          </a:xfrm>
          <a:prstGeom prst="rect">
            <a:avLst/>
          </a:prstGeom>
          <a:solidFill>
            <a:schemeClr val="accent6"/>
          </a:solidFill>
        </p:spPr>
        <p:txBody>
          <a:bodyPr wrap="none" lIns="91440" tIns="45720" rIns="91440" bIns="45720">
            <a:spAutoFit/>
          </a:bodyPr>
          <a:lstStyle/>
          <a:p>
            <a:pPr algn="ctr"/>
            <a:r>
              <a:rPr lang="en-US" sz="1600" b="0" cap="none" spc="0" dirty="0">
                <a:ln w="0">
                  <a:solidFill>
                    <a:schemeClr val="bg1"/>
                  </a:solidFill>
                </a:ln>
                <a:solidFill>
                  <a:schemeClr val="bg1"/>
                </a:solidFill>
                <a:effectLst>
                  <a:outerShdw blurRad="38100" dist="19050" dir="2700000" algn="tl" rotWithShape="0">
                    <a:schemeClr val="dk1">
                      <a:alpha val="40000"/>
                    </a:schemeClr>
                  </a:outerShdw>
                </a:effectLst>
              </a:rPr>
              <a:t>Unit 7</a:t>
            </a:r>
          </a:p>
        </p:txBody>
      </p:sp>
    </p:spTree>
    <p:extLst>
      <p:ext uri="{BB962C8B-B14F-4D97-AF65-F5344CB8AC3E}">
        <p14:creationId xmlns:p14="http://schemas.microsoft.com/office/powerpoint/2010/main" val="175909764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heel(1)">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heel(1)">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heel(1)">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heel(1)">
                                      <p:cBhvr>
                                        <p:cTn id="22"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
            <a:extLst>
              <a:ext uri="{FF2B5EF4-FFF2-40B4-BE49-F238E27FC236}">
                <a16:creationId xmlns:a16="http://schemas.microsoft.com/office/drawing/2014/main" id="{C1AE92E2-D3C2-D442-B076-E384D7056C45}"/>
              </a:ext>
            </a:extLst>
          </p:cNvPr>
          <p:cNvSpPr txBox="1"/>
          <p:nvPr/>
        </p:nvSpPr>
        <p:spPr>
          <a:xfrm>
            <a:off x="11126761" y="-52937"/>
            <a:ext cx="997389" cy="369332"/>
          </a:xfrm>
          <a:prstGeom prst="rect">
            <a:avLst/>
          </a:prstGeom>
          <a:noFill/>
          <a:effectLst>
            <a:outerShdw blurRad="50800" dist="38100" dir="2700000" algn="tl" rotWithShape="0">
              <a:prstClr val="black">
                <a:alpha val="40000"/>
              </a:prstClr>
            </a:outerShdw>
          </a:effectLst>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800" b="1" dirty="0">
                <a:solidFill>
                  <a:schemeClr val="bg1"/>
                </a:solidFill>
              </a:rPr>
              <a:t>Lesson 3</a:t>
            </a: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6805" b="7188"/>
          <a:stretch/>
        </p:blipFill>
        <p:spPr>
          <a:xfrm>
            <a:off x="0" y="-52937"/>
            <a:ext cx="12382500" cy="7099300"/>
          </a:xfrm>
          <a:prstGeom prst="rect">
            <a:avLst/>
          </a:prstGeom>
        </p:spPr>
      </p:pic>
      <p:sp>
        <p:nvSpPr>
          <p:cNvPr id="6" name="TextBox 5"/>
          <p:cNvSpPr txBox="1"/>
          <p:nvPr/>
        </p:nvSpPr>
        <p:spPr>
          <a:xfrm>
            <a:off x="3111500" y="5575300"/>
            <a:ext cx="6451600" cy="646331"/>
          </a:xfrm>
          <a:prstGeom prst="rect">
            <a:avLst/>
          </a:prstGeom>
          <a:noFill/>
        </p:spPr>
        <p:txBody>
          <a:bodyPr wrap="square" rtlCol="0">
            <a:spAutoFit/>
          </a:bodyPr>
          <a:lstStyle/>
          <a:p>
            <a:r>
              <a:rPr lang="en-US" sz="3600" dirty="0">
                <a:solidFill>
                  <a:srgbClr val="0070C0"/>
                </a:solidFill>
              </a:rPr>
              <a:t>Stay positive and have a nice day!</a:t>
            </a:r>
            <a:endParaRPr lang="en-US" dirty="0">
              <a:solidFill>
                <a:srgbClr val="0070C0"/>
              </a:solidFill>
            </a:endParaRPr>
          </a:p>
        </p:txBody>
      </p:sp>
    </p:spTree>
    <p:extLst>
      <p:ext uri="{BB962C8B-B14F-4D97-AF65-F5344CB8AC3E}">
        <p14:creationId xmlns:p14="http://schemas.microsoft.com/office/powerpoint/2010/main" val="3879776241"/>
      </p:ext>
    </p:extLst>
  </p:cSld>
  <p:clrMapOvr>
    <a:masterClrMapping/>
  </p:clrMapOvr>
  <p:transition spd="slow">
    <p:cove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5275</TotalTime>
  <Words>754</Words>
  <Application>Microsoft Office PowerPoint</Application>
  <PresentationFormat>Widescreen</PresentationFormat>
  <Paragraphs>128</Paragraphs>
  <Slides>23</Slides>
  <Notes>2</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FuturaStd-Book</vt:lpstr>
      <vt:lpstr>FuturaStd-Heavy</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Rieu Phan Van</cp:lastModifiedBy>
  <cp:revision>258</cp:revision>
  <dcterms:created xsi:type="dcterms:W3CDTF">2020-12-08T03:17:05Z</dcterms:created>
  <dcterms:modified xsi:type="dcterms:W3CDTF">2022-07-15T04:16:05Z</dcterms:modified>
</cp:coreProperties>
</file>