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7"/>
  </p:notesMasterIdLst>
  <p:sldIdLst>
    <p:sldId id="300" r:id="rId2"/>
    <p:sldId id="304" r:id="rId3"/>
    <p:sldId id="302" r:id="rId4"/>
    <p:sldId id="303" r:id="rId5"/>
    <p:sldId id="292" r:id="rId6"/>
    <p:sldId id="301" r:id="rId7"/>
    <p:sldId id="306" r:id="rId8"/>
    <p:sldId id="344" r:id="rId9"/>
    <p:sldId id="333" r:id="rId10"/>
    <p:sldId id="334" r:id="rId11"/>
    <p:sldId id="345" r:id="rId12"/>
    <p:sldId id="335" r:id="rId13"/>
    <p:sldId id="342" r:id="rId14"/>
    <p:sldId id="349" r:id="rId15"/>
    <p:sldId id="341" r:id="rId16"/>
    <p:sldId id="347" r:id="rId17"/>
    <p:sldId id="346" r:id="rId18"/>
    <p:sldId id="343" r:id="rId19"/>
    <p:sldId id="315" r:id="rId20"/>
    <p:sldId id="350" r:id="rId21"/>
    <p:sldId id="332" r:id="rId22"/>
    <p:sldId id="331" r:id="rId23"/>
    <p:sldId id="328" r:id="rId24"/>
    <p:sldId id="329" r:id="rId25"/>
    <p:sldId id="330" r:id="rId2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CC"/>
    <a:srgbClr val="FF9933"/>
    <a:srgbClr val="FF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325"/>
    <p:restoredTop sz="94657"/>
  </p:normalViewPr>
  <p:slideViewPr>
    <p:cSldViewPr snapToGrid="0">
      <p:cViewPr varScale="1">
        <p:scale>
          <a:sx n="82" d="100"/>
          <a:sy n="82" d="100"/>
        </p:scale>
        <p:origin x="979" y="67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C64FE50-D189-4693-915D-AE9503F4174D}" type="datetimeFigureOut">
              <a:rPr lang="en-US" smtClean="0"/>
              <a:t>6/23/2022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4EA44A-927D-4D59-858E-589BCB4889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21653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14803827"/>
      </p:ext>
    </p:extLst>
  </p:cSld>
  <p:clrMapOvr>
    <a:masterClrMapping/>
  </p:clrMapOvr>
  <p:transition spd="med">
    <p:split orient="vert"/>
  </p:transition>
  <p:extLst mod="1"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015782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7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7BAAA43A-D53D-2C48-B445-0A4FE623C418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16638"/>
            <a:ext cx="12213771" cy="6850051"/>
          </a:xfrm>
          <a:prstGeom prst="rect">
            <a:avLst/>
          </a:prstGeom>
        </p:spPr>
      </p:pic>
      <p:pic>
        <p:nvPicPr>
          <p:cNvPr id="8" name="Picture 7">
            <a:hlinkClick r:id="" action="ppaction://hlinkshowjump?jump=firstslide"/>
            <a:extLst>
              <a:ext uri="{FF2B5EF4-FFF2-40B4-BE49-F238E27FC236}">
                <a16:creationId xmlns:a16="http://schemas.microsoft.com/office/drawing/2014/main" id="{3E7D6160-95E1-FF4E-81BA-F4D532658E1C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831305" y="6337300"/>
            <a:ext cx="529389" cy="529389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9" name="Picture 8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65C9951C-EB45-8743-AB57-CEFD9316A244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6371845" y="6598364"/>
            <a:ext cx="126915" cy="191883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0" name="Picture 9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83382951-8E9D-244A-8473-731D885E2710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 rot="10800000">
            <a:off x="5693239" y="6598364"/>
            <a:ext cx="126915" cy="191883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13" name="TextBox 9">
            <a:extLst>
              <a:ext uri="{FF2B5EF4-FFF2-40B4-BE49-F238E27FC236}">
                <a16:creationId xmlns:a16="http://schemas.microsoft.com/office/drawing/2014/main" id="{FE798370-27E2-9F41-A466-FC64C7FFD70A}"/>
              </a:ext>
            </a:extLst>
          </p:cNvPr>
          <p:cNvSpPr txBox="1"/>
          <p:nvPr userDrawn="1"/>
        </p:nvSpPr>
        <p:spPr>
          <a:xfrm>
            <a:off x="153420" y="-41096"/>
            <a:ext cx="881973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b="1" dirty="0">
                <a:solidFill>
                  <a:schemeClr val="bg1"/>
                </a:solidFill>
              </a:rPr>
              <a:t>Unit 10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7889D60-3103-E54C-9167-2287BEE5C81A}"/>
              </a:ext>
            </a:extLst>
          </p:cNvPr>
          <p:cNvSpPr txBox="1"/>
          <p:nvPr userDrawn="1"/>
        </p:nvSpPr>
        <p:spPr>
          <a:xfrm>
            <a:off x="24732" y="6510902"/>
            <a:ext cx="2594428" cy="307777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en-US" sz="1400" baseline="0" dirty="0" err="1">
                <a:solidFill>
                  <a:schemeClr val="bg1"/>
                </a:solidFill>
              </a:rPr>
              <a:t>Tiếng</a:t>
            </a:r>
            <a:r>
              <a:rPr lang="en-US" sz="1400" baseline="0" dirty="0">
                <a:solidFill>
                  <a:schemeClr val="bg1"/>
                </a:solidFill>
              </a:rPr>
              <a:t> Anh 7 </a:t>
            </a:r>
            <a:r>
              <a:rPr lang="en-US" sz="1400" baseline="0" dirty="0" err="1">
                <a:solidFill>
                  <a:schemeClr val="bg1"/>
                </a:solidFill>
              </a:rPr>
              <a:t>i</a:t>
            </a:r>
            <a:r>
              <a:rPr lang="en-US" sz="1400" baseline="0" dirty="0">
                <a:solidFill>
                  <a:schemeClr val="bg1"/>
                </a:solidFill>
              </a:rPr>
              <a:t>-Learn Smart World </a:t>
            </a:r>
            <a:endParaRPr lang="en-US" sz="1400" dirty="0">
              <a:solidFill>
                <a:schemeClr val="bg1"/>
              </a:solidFill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ECF13BED-1CB7-0146-BB6D-00DC4EC16FC0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11226018" y="6396200"/>
            <a:ext cx="814608" cy="41529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FF7F6AF1-48D1-A442-8D9A-9DCAA189DECF}"/>
              </a:ext>
            </a:extLst>
          </p:cNvPr>
          <p:cNvSpPr txBox="1"/>
          <p:nvPr userDrawn="1"/>
        </p:nvSpPr>
        <p:spPr>
          <a:xfrm>
            <a:off x="10949647" y="-17814"/>
            <a:ext cx="1347536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Lesson 2.2</a:t>
            </a:r>
          </a:p>
        </p:txBody>
      </p:sp>
    </p:spTree>
    <p:extLst>
      <p:ext uri="{BB962C8B-B14F-4D97-AF65-F5344CB8AC3E}">
        <p14:creationId xmlns:p14="http://schemas.microsoft.com/office/powerpoint/2010/main" val="30553122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emf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hyperlink" Target="https://eduhome.com.vn/DHALesson?idGrade=10&amp;idSubject=1&amp;idSeries=118&amp;idTheme=1067&amp;IdLevel=3&amp;idThemeServer=85" TargetMode="Externa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hyperlink" Target="http://www.eduhome.com.vn/" TargetMode="External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14.png"/><Relationship Id="rId5" Type="http://schemas.openxmlformats.org/officeDocument/2006/relationships/image" Target="../media/image13.emf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61047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425820" y="2371531"/>
            <a:ext cx="613940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rgbClr val="0070C0"/>
                </a:solidFill>
              </a:rPr>
              <a:t>Unit 9: English in the World</a:t>
            </a:r>
          </a:p>
          <a:p>
            <a:pPr algn="ctr"/>
            <a:r>
              <a:rPr lang="en-US" sz="4000" b="1" dirty="0">
                <a:solidFill>
                  <a:srgbClr val="00B050"/>
                </a:solidFill>
              </a:rPr>
              <a:t>Lesson 2.2: Grammar</a:t>
            </a:r>
          </a:p>
          <a:p>
            <a:pPr algn="ctr"/>
            <a:r>
              <a:rPr lang="en-US" sz="4000" dirty="0">
                <a:solidFill>
                  <a:srgbClr val="FF0000"/>
                </a:solidFill>
              </a:rPr>
              <a:t>Page</a:t>
            </a:r>
            <a:r>
              <a:rPr lang="en-US" sz="4000" dirty="0"/>
              <a:t> </a:t>
            </a:r>
            <a:r>
              <a:rPr lang="en-US" sz="4000" dirty="0">
                <a:solidFill>
                  <a:srgbClr val="FF0000"/>
                </a:solidFill>
              </a:rPr>
              <a:t>72</a:t>
            </a:r>
          </a:p>
        </p:txBody>
      </p:sp>
    </p:spTree>
    <p:extLst>
      <p:ext uri="{BB962C8B-B14F-4D97-AF65-F5344CB8AC3E}">
        <p14:creationId xmlns:p14="http://schemas.microsoft.com/office/powerpoint/2010/main" val="4083332048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98F98A1E-66C0-4A2F-9BBD-7DD438E9D3C7}"/>
              </a:ext>
            </a:extLst>
          </p:cNvPr>
          <p:cNvSpPr txBox="1"/>
          <p:nvPr/>
        </p:nvSpPr>
        <p:spPr>
          <a:xfrm>
            <a:off x="0" y="0"/>
            <a:ext cx="12192000" cy="369332"/>
          </a:xfrm>
          <a:prstGeom prst="rect">
            <a:avLst/>
          </a:prstGeom>
          <a:solidFill>
            <a:srgbClr val="FF9933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   Unit 9                                                                                                                                                                                                   Lesson 2.2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037F3A0-D5C1-4F4C-B6DD-AD533D42D7F1}"/>
              </a:ext>
            </a:extLst>
          </p:cNvPr>
          <p:cNvSpPr txBox="1"/>
          <p:nvPr/>
        </p:nvSpPr>
        <p:spPr>
          <a:xfrm>
            <a:off x="4464425" y="-97550"/>
            <a:ext cx="270285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0033CC"/>
                </a:solidFill>
              </a:rPr>
              <a:t>Irregular verbs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82CCFF6-211C-4A52-A38F-29997AE7805C}"/>
              </a:ext>
            </a:extLst>
          </p:cNvPr>
          <p:cNvSpPr txBox="1"/>
          <p:nvPr/>
        </p:nvSpPr>
        <p:spPr>
          <a:xfrm>
            <a:off x="1019735" y="584775"/>
            <a:ext cx="1015252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0033CC"/>
                </a:solidFill>
              </a:rPr>
              <a:t>Write the past simple of some common irregular verbs: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5F74626-D074-49F9-ACF4-A3B7E07316D7}"/>
              </a:ext>
            </a:extLst>
          </p:cNvPr>
          <p:cNvSpPr txBox="1"/>
          <p:nvPr/>
        </p:nvSpPr>
        <p:spPr>
          <a:xfrm>
            <a:off x="3377102" y="1424198"/>
            <a:ext cx="1721223" cy="45704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en-US" sz="3200" dirty="0">
                <a:solidFill>
                  <a:srgbClr val="0033CC"/>
                </a:solidFill>
              </a:rPr>
              <a:t>go</a:t>
            </a:r>
          </a:p>
          <a:p>
            <a:pPr marL="457200" indent="-457200"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en-US" sz="3200" dirty="0">
                <a:solidFill>
                  <a:srgbClr val="0033CC"/>
                </a:solidFill>
              </a:rPr>
              <a:t>eat</a:t>
            </a:r>
          </a:p>
          <a:p>
            <a:pPr marL="457200" indent="-457200"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en-US" sz="3200" dirty="0">
                <a:solidFill>
                  <a:srgbClr val="0033CC"/>
                </a:solidFill>
              </a:rPr>
              <a:t>take </a:t>
            </a:r>
          </a:p>
          <a:p>
            <a:pPr marL="457200" indent="-457200"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en-US" sz="3200" dirty="0">
                <a:solidFill>
                  <a:srgbClr val="0033CC"/>
                </a:solidFill>
              </a:rPr>
              <a:t>see</a:t>
            </a:r>
          </a:p>
          <a:p>
            <a:pPr marL="457200" indent="-457200"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en-US" sz="3200" dirty="0">
                <a:solidFill>
                  <a:srgbClr val="0033CC"/>
                </a:solidFill>
              </a:rPr>
              <a:t>wear</a:t>
            </a:r>
          </a:p>
          <a:p>
            <a:pPr marL="457200" indent="-457200"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en-US" sz="3200" dirty="0">
                <a:solidFill>
                  <a:srgbClr val="0033CC"/>
                </a:solidFill>
              </a:rPr>
              <a:t>meet</a:t>
            </a:r>
          </a:p>
          <a:p>
            <a:pPr marL="457200" indent="-457200"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en-US" sz="3200" dirty="0">
                <a:solidFill>
                  <a:srgbClr val="0033CC"/>
                </a:solidFill>
              </a:rPr>
              <a:t>sell</a:t>
            </a:r>
          </a:p>
          <a:p>
            <a:pPr marL="457200" indent="-457200"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en-US" sz="3200" dirty="0">
                <a:solidFill>
                  <a:srgbClr val="0033CC"/>
                </a:solidFill>
              </a:rPr>
              <a:t>lose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4D820E6-906D-4E0F-AB13-C0A5734A8CC6}"/>
              </a:ext>
            </a:extLst>
          </p:cNvPr>
          <p:cNvSpPr txBox="1"/>
          <p:nvPr/>
        </p:nvSpPr>
        <p:spPr>
          <a:xfrm>
            <a:off x="7009961" y="1424198"/>
            <a:ext cx="1721223" cy="45704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en-US" sz="3200" dirty="0">
                <a:solidFill>
                  <a:srgbClr val="FF0000"/>
                </a:solidFill>
              </a:rPr>
              <a:t>went</a:t>
            </a:r>
          </a:p>
          <a:p>
            <a:pPr marL="457200" indent="-457200"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en-US" sz="3200" dirty="0">
                <a:solidFill>
                  <a:srgbClr val="FF0000"/>
                </a:solidFill>
              </a:rPr>
              <a:t>ate</a:t>
            </a:r>
          </a:p>
          <a:p>
            <a:pPr marL="457200" indent="-457200"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en-US" sz="3200" dirty="0">
                <a:solidFill>
                  <a:srgbClr val="FF0000"/>
                </a:solidFill>
              </a:rPr>
              <a:t>took </a:t>
            </a:r>
          </a:p>
          <a:p>
            <a:pPr marL="457200" indent="-457200"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en-US" sz="3200" dirty="0">
                <a:solidFill>
                  <a:srgbClr val="FF0000"/>
                </a:solidFill>
              </a:rPr>
              <a:t>saw</a:t>
            </a:r>
          </a:p>
          <a:p>
            <a:pPr marL="457200" indent="-457200"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en-US" sz="3200" dirty="0">
                <a:solidFill>
                  <a:srgbClr val="FF0000"/>
                </a:solidFill>
              </a:rPr>
              <a:t>wore</a:t>
            </a:r>
          </a:p>
          <a:p>
            <a:pPr marL="457200" indent="-457200"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en-US" sz="3200" dirty="0">
                <a:solidFill>
                  <a:srgbClr val="FF0000"/>
                </a:solidFill>
              </a:rPr>
              <a:t>met</a:t>
            </a:r>
          </a:p>
          <a:p>
            <a:pPr marL="457200" indent="-457200"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en-US" sz="3200" dirty="0">
                <a:solidFill>
                  <a:srgbClr val="FF0000"/>
                </a:solidFill>
              </a:rPr>
              <a:t>sold</a:t>
            </a:r>
          </a:p>
          <a:p>
            <a:pPr marL="457200" indent="-457200"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en-US" sz="3200" dirty="0">
                <a:solidFill>
                  <a:srgbClr val="FF0000"/>
                </a:solidFill>
              </a:rPr>
              <a:t>lost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28264339-C9EB-4AD8-8C5A-7CB263A02C72}"/>
              </a:ext>
            </a:extLst>
          </p:cNvPr>
          <p:cNvCxnSpPr/>
          <p:nvPr/>
        </p:nvCxnSpPr>
        <p:spPr>
          <a:xfrm>
            <a:off x="5022762" y="1738648"/>
            <a:ext cx="1464027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0715311E-CFB5-4F4D-B5BB-73074F5D3BFA}"/>
              </a:ext>
            </a:extLst>
          </p:cNvPr>
          <p:cNvCxnSpPr/>
          <p:nvPr/>
        </p:nvCxnSpPr>
        <p:spPr>
          <a:xfrm>
            <a:off x="5033493" y="2277418"/>
            <a:ext cx="1464027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3DC4BF3B-7418-4ED0-90F2-807377B431E5}"/>
              </a:ext>
            </a:extLst>
          </p:cNvPr>
          <p:cNvCxnSpPr/>
          <p:nvPr/>
        </p:nvCxnSpPr>
        <p:spPr>
          <a:xfrm>
            <a:off x="5061399" y="2851593"/>
            <a:ext cx="1464027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749BE914-1F65-49FB-BD5B-86ED2439A6BB}"/>
              </a:ext>
            </a:extLst>
          </p:cNvPr>
          <p:cNvCxnSpPr/>
          <p:nvPr/>
        </p:nvCxnSpPr>
        <p:spPr>
          <a:xfrm>
            <a:off x="5097888" y="3390363"/>
            <a:ext cx="1464027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9812C736-2899-4395-A9DB-484DE38E0ACB}"/>
              </a:ext>
            </a:extLst>
          </p:cNvPr>
          <p:cNvCxnSpPr/>
          <p:nvPr/>
        </p:nvCxnSpPr>
        <p:spPr>
          <a:xfrm>
            <a:off x="5110767" y="4003183"/>
            <a:ext cx="1464027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FE225784-54BE-470A-B0DA-B3BB8D2E99AD}"/>
              </a:ext>
            </a:extLst>
          </p:cNvPr>
          <p:cNvCxnSpPr/>
          <p:nvPr/>
        </p:nvCxnSpPr>
        <p:spPr>
          <a:xfrm>
            <a:off x="5082861" y="4541953"/>
            <a:ext cx="1464027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671C3198-5FE3-40F8-9848-91E1DBA98FC6}"/>
              </a:ext>
            </a:extLst>
          </p:cNvPr>
          <p:cNvCxnSpPr/>
          <p:nvPr/>
        </p:nvCxnSpPr>
        <p:spPr>
          <a:xfrm>
            <a:off x="5123646" y="5116128"/>
            <a:ext cx="1464027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004C0114-5762-4884-8C86-5DAF50FACB0C}"/>
              </a:ext>
            </a:extLst>
          </p:cNvPr>
          <p:cNvCxnSpPr/>
          <p:nvPr/>
        </p:nvCxnSpPr>
        <p:spPr>
          <a:xfrm>
            <a:off x="5134377" y="5654898"/>
            <a:ext cx="1464027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007598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1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1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2" dur="500"/>
                                        <p:tgtEl>
                                          <p:spTgt spid="1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2" dur="500"/>
                                        <p:tgtEl>
                                          <p:spTgt spid="1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uiExpand="1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BA386DE9-345A-400C-B2BB-B32B155C2C38}"/>
              </a:ext>
            </a:extLst>
          </p:cNvPr>
          <p:cNvSpPr/>
          <p:nvPr/>
        </p:nvSpPr>
        <p:spPr>
          <a:xfrm>
            <a:off x="8143487" y="552140"/>
            <a:ext cx="4026834" cy="75001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400" b="1" dirty="0">
                <a:solidFill>
                  <a:schemeClr val="accent6">
                    <a:lumMod val="75000"/>
                  </a:schemeClr>
                </a:solidFill>
              </a:rPr>
              <a:t>PRACTICE</a:t>
            </a:r>
          </a:p>
        </p:txBody>
      </p:sp>
    </p:spTree>
    <p:extLst>
      <p:ext uri="{BB962C8B-B14F-4D97-AF65-F5344CB8AC3E}">
        <p14:creationId xmlns:p14="http://schemas.microsoft.com/office/powerpoint/2010/main" val="20554264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27C0AD5C-69C7-4995-9839-2066CC2BF5D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8534" y="1761825"/>
            <a:ext cx="8945223" cy="4744112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67C57654-90D2-41AD-A48C-6ACF2535169E}"/>
              </a:ext>
            </a:extLst>
          </p:cNvPr>
          <p:cNvSpPr/>
          <p:nvPr/>
        </p:nvSpPr>
        <p:spPr>
          <a:xfrm>
            <a:off x="334851" y="530719"/>
            <a:ext cx="11565228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400" b="1" dirty="0">
                <a:solidFill>
                  <a:srgbClr val="0033CC"/>
                </a:solidFill>
              </a:rPr>
              <a:t>Fill in the blanks with the correct form of the verbs in the box. </a:t>
            </a:r>
            <a:endParaRPr lang="en-US" sz="3400" dirty="0">
              <a:solidFill>
                <a:srgbClr val="0033CC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5430DEA-469B-465C-A966-18BDC28CEC9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24002" y="2798470"/>
            <a:ext cx="4385211" cy="2868234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CDF7FF03-266B-4940-9BE9-AF5953FC0487}"/>
              </a:ext>
            </a:extLst>
          </p:cNvPr>
          <p:cNvSpPr txBox="1"/>
          <p:nvPr/>
        </p:nvSpPr>
        <p:spPr>
          <a:xfrm>
            <a:off x="3813094" y="2024345"/>
            <a:ext cx="124830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FF0000"/>
                </a:solidFill>
              </a:rPr>
              <a:t>were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5E12A7CD-DB55-4A6A-8D5C-DAC8558AA0D4}"/>
              </a:ext>
            </a:extLst>
          </p:cNvPr>
          <p:cNvSpPr txBox="1"/>
          <p:nvPr/>
        </p:nvSpPr>
        <p:spPr>
          <a:xfrm>
            <a:off x="2188210" y="2885041"/>
            <a:ext cx="124830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FF0000"/>
                </a:solidFill>
              </a:rPr>
              <a:t>saw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B6B0D828-4DD9-416F-9839-571C77E1369E}"/>
              </a:ext>
            </a:extLst>
          </p:cNvPr>
          <p:cNvSpPr txBox="1"/>
          <p:nvPr/>
        </p:nvSpPr>
        <p:spPr>
          <a:xfrm>
            <a:off x="1564528" y="3751367"/>
            <a:ext cx="124830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FF0000"/>
                </a:solidFill>
              </a:rPr>
              <a:t>went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6850967F-14B0-4343-B6C9-5D822D58EDA4}"/>
              </a:ext>
            </a:extLst>
          </p:cNvPr>
          <p:cNvSpPr txBox="1"/>
          <p:nvPr/>
        </p:nvSpPr>
        <p:spPr>
          <a:xfrm>
            <a:off x="2133666" y="4617693"/>
            <a:ext cx="124830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FF0000"/>
                </a:solidFill>
              </a:rPr>
              <a:t>took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4D3C0BA7-30F7-4B79-ACA0-F329DAE597B9}"/>
              </a:ext>
            </a:extLst>
          </p:cNvPr>
          <p:cNvSpPr txBox="1"/>
          <p:nvPr/>
        </p:nvSpPr>
        <p:spPr>
          <a:xfrm>
            <a:off x="2124760" y="5476865"/>
            <a:ext cx="124830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FF0000"/>
                </a:solidFill>
              </a:rPr>
              <a:t>wore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4767DF1B-00F3-4326-8315-7B0127C563F3}"/>
              </a:ext>
            </a:extLst>
          </p:cNvPr>
          <p:cNvSpPr txBox="1"/>
          <p:nvPr/>
        </p:nvSpPr>
        <p:spPr>
          <a:xfrm>
            <a:off x="0" y="0"/>
            <a:ext cx="12192000" cy="369332"/>
          </a:xfrm>
          <a:prstGeom prst="rect">
            <a:avLst/>
          </a:prstGeom>
          <a:solidFill>
            <a:srgbClr val="FF9933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   Unit 9                                                                                                                                                                                                   Lesson 2.2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23C4770-77C7-455A-A358-7712031F1BE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5152" y="1002975"/>
            <a:ext cx="7135221" cy="914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28560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9" grpId="0"/>
      <p:bldP spid="20" grpId="0"/>
      <p:bldP spid="21" grpId="0"/>
      <p:bldP spid="2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63026FD-7FA1-4D8A-8491-DB9B7483386D}"/>
              </a:ext>
            </a:extLst>
          </p:cNvPr>
          <p:cNvSpPr/>
          <p:nvPr/>
        </p:nvSpPr>
        <p:spPr>
          <a:xfrm>
            <a:off x="618185" y="1339621"/>
            <a:ext cx="11191741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800" dirty="0">
                <a:solidFill>
                  <a:srgbClr val="0033CC"/>
                </a:solidFill>
              </a:rPr>
              <a:t>Hey Jerry, </a:t>
            </a:r>
          </a:p>
          <a:p>
            <a:pPr algn="just"/>
            <a:r>
              <a:rPr lang="en-US" sz="2800" dirty="0">
                <a:solidFill>
                  <a:srgbClr val="0033CC"/>
                </a:solidFill>
              </a:rPr>
              <a:t>I'm back from my holiday! I </a:t>
            </a:r>
            <a:r>
              <a:rPr lang="en-US" sz="2800" u="sng" dirty="0">
                <a:solidFill>
                  <a:srgbClr val="FF0000"/>
                </a:solidFill>
              </a:rPr>
              <a:t>had</a:t>
            </a:r>
            <a:r>
              <a:rPr lang="en-US" sz="2800" dirty="0">
                <a:solidFill>
                  <a:srgbClr val="0033CC"/>
                </a:solidFill>
              </a:rPr>
              <a:t> (1. have) a great time in London! You ______ (2. say) you would come back today – I can't wait to talk about our trips at school tomorrow. Where did you ______ (3. go) in Paris? Did you see the Eiffel Tower? I ______ (4. go) to the Shard. It's a very cool building. It looks like a piece of broken glass. I ______ (5. eat) fish and chips every day. Did you ______ (6. eat) any frog's legs? </a:t>
            </a:r>
          </a:p>
          <a:p>
            <a:pPr algn="just"/>
            <a:r>
              <a:rPr lang="en-US" sz="2800" dirty="0">
                <a:solidFill>
                  <a:srgbClr val="0033CC"/>
                </a:solidFill>
              </a:rPr>
              <a:t>England was fun but so cold. I didn't ______ (7. bring) my gloves, so I ______ (8. buy) a new pair. They were so expensive! But I ______ (9. wear) them every day, so I'm glad I got them. Anyway, I'm falling asleep so I'll ______ (10. see) you tomorrow.</a:t>
            </a:r>
          </a:p>
          <a:p>
            <a:pPr algn="just"/>
            <a:r>
              <a:rPr lang="en-US" sz="2800" dirty="0">
                <a:solidFill>
                  <a:srgbClr val="0033CC"/>
                </a:solidFill>
              </a:rPr>
              <a:t>Ben 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690A1EE-65B7-4CE2-B915-948E8CB05D8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0303" y="448929"/>
            <a:ext cx="9332886" cy="1032141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BE9D6DB7-42EC-4B11-8441-5283DA001B98}"/>
              </a:ext>
            </a:extLst>
          </p:cNvPr>
          <p:cNvSpPr txBox="1"/>
          <p:nvPr/>
        </p:nvSpPr>
        <p:spPr>
          <a:xfrm>
            <a:off x="0" y="-25656"/>
            <a:ext cx="12192000" cy="369332"/>
          </a:xfrm>
          <a:prstGeom prst="rect">
            <a:avLst/>
          </a:prstGeom>
          <a:solidFill>
            <a:srgbClr val="FF9933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   Unit 9                                                                                                                                                                                                   Lesson 2.2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3177AF2-2465-4A0B-AB07-C5F45C2479F9}"/>
              </a:ext>
            </a:extLst>
          </p:cNvPr>
          <p:cNvSpPr/>
          <p:nvPr/>
        </p:nvSpPr>
        <p:spPr>
          <a:xfrm>
            <a:off x="1180564" y="-74291"/>
            <a:ext cx="1022582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>
                <a:solidFill>
                  <a:srgbClr val="0033CC"/>
                </a:solidFill>
              </a:rPr>
              <a:t>Fill in the blanks with the correct Past Simple form of the verbs. </a:t>
            </a:r>
            <a:endParaRPr lang="en-US" sz="2800" dirty="0">
              <a:solidFill>
                <a:srgbClr val="0033CC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11A35356-258B-45D3-A40D-D5458B6F01A5}"/>
              </a:ext>
            </a:extLst>
          </p:cNvPr>
          <p:cNvSpPr txBox="1"/>
          <p:nvPr/>
        </p:nvSpPr>
        <p:spPr>
          <a:xfrm>
            <a:off x="942307" y="2178655"/>
            <a:ext cx="914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FF0000"/>
                </a:solidFill>
              </a:rPr>
              <a:t>said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AD9C34B3-7D83-4E43-AC6C-4DD215475DB9}"/>
              </a:ext>
            </a:extLst>
          </p:cNvPr>
          <p:cNvSpPr txBox="1"/>
          <p:nvPr/>
        </p:nvSpPr>
        <p:spPr>
          <a:xfrm>
            <a:off x="7250810" y="2576627"/>
            <a:ext cx="914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FF0000"/>
                </a:solidFill>
              </a:rPr>
              <a:t>go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CCE41CD2-9397-4252-A2C3-00A6FCFED520}"/>
              </a:ext>
            </a:extLst>
          </p:cNvPr>
          <p:cNvSpPr txBox="1"/>
          <p:nvPr/>
        </p:nvSpPr>
        <p:spPr>
          <a:xfrm>
            <a:off x="3970983" y="3048332"/>
            <a:ext cx="914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FF0000"/>
                </a:solidFill>
              </a:rPr>
              <a:t>went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8315249F-F087-496D-8242-379310113087}"/>
              </a:ext>
            </a:extLst>
          </p:cNvPr>
          <p:cNvSpPr txBox="1"/>
          <p:nvPr/>
        </p:nvSpPr>
        <p:spPr>
          <a:xfrm>
            <a:off x="6003705" y="3447890"/>
            <a:ext cx="914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FF0000"/>
                </a:solidFill>
              </a:rPr>
              <a:t>ate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FCD51C0B-6690-46FA-801B-525AE3B5A31E}"/>
              </a:ext>
            </a:extLst>
          </p:cNvPr>
          <p:cNvSpPr txBox="1"/>
          <p:nvPr/>
        </p:nvSpPr>
        <p:spPr>
          <a:xfrm>
            <a:off x="2086380" y="3898721"/>
            <a:ext cx="914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FF0000"/>
                </a:solidFill>
              </a:rPr>
              <a:t>eat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4421903F-FC62-4D03-99B4-04210C0B5FD2}"/>
              </a:ext>
            </a:extLst>
          </p:cNvPr>
          <p:cNvSpPr txBox="1"/>
          <p:nvPr/>
        </p:nvSpPr>
        <p:spPr>
          <a:xfrm>
            <a:off x="6690578" y="4289366"/>
            <a:ext cx="107538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FF0000"/>
                </a:solidFill>
              </a:rPr>
              <a:t>bring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756DBD75-109B-4FFB-ACB9-C3ECF2160970}"/>
              </a:ext>
            </a:extLst>
          </p:cNvPr>
          <p:cNvSpPr txBox="1"/>
          <p:nvPr/>
        </p:nvSpPr>
        <p:spPr>
          <a:xfrm>
            <a:off x="643945" y="4743356"/>
            <a:ext cx="130291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FF0000"/>
                </a:solidFill>
              </a:rPr>
              <a:t>bought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BCC21BD9-EC23-4572-A7BF-9F839078FF04}"/>
              </a:ext>
            </a:extLst>
          </p:cNvPr>
          <p:cNvSpPr txBox="1"/>
          <p:nvPr/>
        </p:nvSpPr>
        <p:spPr>
          <a:xfrm>
            <a:off x="9330743" y="4738521"/>
            <a:ext cx="130291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FF0000"/>
                </a:solidFill>
              </a:rPr>
              <a:t>wore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F86F7EE7-76DD-492B-B728-56752A6455C6}"/>
              </a:ext>
            </a:extLst>
          </p:cNvPr>
          <p:cNvSpPr txBox="1"/>
          <p:nvPr/>
        </p:nvSpPr>
        <p:spPr>
          <a:xfrm>
            <a:off x="942307" y="5584068"/>
            <a:ext cx="914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FF0000"/>
                </a:solidFill>
              </a:rPr>
              <a:t>see</a:t>
            </a:r>
          </a:p>
        </p:txBody>
      </p:sp>
    </p:spTree>
    <p:extLst>
      <p:ext uri="{BB962C8B-B14F-4D97-AF65-F5344CB8AC3E}">
        <p14:creationId xmlns:p14="http://schemas.microsoft.com/office/powerpoint/2010/main" val="39222031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8" grpId="0"/>
      <p:bldP spid="19" grpId="0"/>
      <p:bldP spid="20" grpId="0"/>
      <p:bldP spid="21" grpId="0"/>
      <p:bldP spid="22" grpId="0"/>
      <p:bldP spid="23" grpId="0"/>
      <p:bldP spid="24" grpId="0"/>
      <p:bldP spid="2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3254D60D-B327-41AF-ABB1-6917AEA9E18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BA386DE9-345A-400C-B2BB-B32B155C2C38}"/>
              </a:ext>
            </a:extLst>
          </p:cNvPr>
          <p:cNvSpPr/>
          <p:nvPr/>
        </p:nvSpPr>
        <p:spPr>
          <a:xfrm>
            <a:off x="25759" y="-1655"/>
            <a:ext cx="6284676" cy="75001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400" b="1" dirty="0">
                <a:solidFill>
                  <a:srgbClr val="0033CC"/>
                </a:solidFill>
              </a:rPr>
              <a:t>FURTHER PRACTICE</a:t>
            </a:r>
          </a:p>
        </p:txBody>
      </p:sp>
    </p:spTree>
    <p:extLst>
      <p:ext uri="{BB962C8B-B14F-4D97-AF65-F5344CB8AC3E}">
        <p14:creationId xmlns:p14="http://schemas.microsoft.com/office/powerpoint/2010/main" val="15328250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16A1D938-EACE-415C-B51A-4470812EA87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08035" y="810602"/>
            <a:ext cx="10069455" cy="5480567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0" y="5776037"/>
            <a:ext cx="1539551" cy="646331"/>
          </a:xfrm>
          <a:prstGeom prst="rect">
            <a:avLst/>
          </a:prstGeom>
          <a:solidFill>
            <a:srgbClr val="00B050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Extra Practice</a:t>
            </a:r>
          </a:p>
          <a:p>
            <a:r>
              <a:rPr lang="en-US" dirty="0">
                <a:solidFill>
                  <a:schemeClr val="bg1"/>
                </a:solidFill>
              </a:rPr>
              <a:t>WB, page 53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4C7063F-E9E5-4C39-919C-A4FDE8F9ADF2}"/>
              </a:ext>
            </a:extLst>
          </p:cNvPr>
          <p:cNvSpPr txBox="1"/>
          <p:nvPr/>
        </p:nvSpPr>
        <p:spPr>
          <a:xfrm>
            <a:off x="0" y="-25656"/>
            <a:ext cx="12192000" cy="369332"/>
          </a:xfrm>
          <a:prstGeom prst="rect">
            <a:avLst/>
          </a:prstGeom>
          <a:solidFill>
            <a:srgbClr val="FF9933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   Unit 9                                                                                                                                                                                                   Lesson 2.2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F4F47B4D-A04D-4507-8C1D-B13F3649C337}"/>
              </a:ext>
            </a:extLst>
          </p:cNvPr>
          <p:cNvSpPr/>
          <p:nvPr/>
        </p:nvSpPr>
        <p:spPr>
          <a:xfrm>
            <a:off x="1051775" y="343676"/>
            <a:ext cx="954753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>
                <a:solidFill>
                  <a:srgbClr val="0033CC"/>
                </a:solidFill>
              </a:rPr>
              <a:t>Fill in the blanks with the Past Simple form of the verbs.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9991357-84B6-4B06-BEF8-BF887C6E09DF}"/>
              </a:ext>
            </a:extLst>
          </p:cNvPr>
          <p:cNvSpPr txBox="1"/>
          <p:nvPr/>
        </p:nvSpPr>
        <p:spPr>
          <a:xfrm>
            <a:off x="2640170" y="1524931"/>
            <a:ext cx="1163242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dirty="0">
                <a:solidFill>
                  <a:srgbClr val="FF0000"/>
                </a:solidFill>
              </a:rPr>
              <a:t>took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7193C7E-4FD6-4134-9758-41DEA1018CE3}"/>
              </a:ext>
            </a:extLst>
          </p:cNvPr>
          <p:cNvSpPr txBox="1"/>
          <p:nvPr/>
        </p:nvSpPr>
        <p:spPr>
          <a:xfrm>
            <a:off x="2985753" y="2237471"/>
            <a:ext cx="1163242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dirty="0">
                <a:solidFill>
                  <a:srgbClr val="FF0000"/>
                </a:solidFill>
              </a:rPr>
              <a:t>had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047D2C2-BF27-476E-A90E-E640D1C54DF6}"/>
              </a:ext>
            </a:extLst>
          </p:cNvPr>
          <p:cNvSpPr txBox="1"/>
          <p:nvPr/>
        </p:nvSpPr>
        <p:spPr>
          <a:xfrm>
            <a:off x="4251954" y="2959288"/>
            <a:ext cx="1163242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dirty="0">
                <a:solidFill>
                  <a:srgbClr val="FF0000"/>
                </a:solidFill>
              </a:rPr>
              <a:t>was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C9D5978-C8AF-4C03-8B78-8CF76EF16FA9}"/>
              </a:ext>
            </a:extLst>
          </p:cNvPr>
          <p:cNvSpPr txBox="1"/>
          <p:nvPr/>
        </p:nvSpPr>
        <p:spPr>
          <a:xfrm>
            <a:off x="7339848" y="2957009"/>
            <a:ext cx="1163242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dirty="0">
                <a:solidFill>
                  <a:srgbClr val="FF0000"/>
                </a:solidFill>
              </a:rPr>
              <a:t>wore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11856D0-4206-4C7C-88A0-1C935140F36C}"/>
              </a:ext>
            </a:extLst>
          </p:cNvPr>
          <p:cNvSpPr txBox="1"/>
          <p:nvPr/>
        </p:nvSpPr>
        <p:spPr>
          <a:xfrm>
            <a:off x="2753858" y="3674281"/>
            <a:ext cx="1509048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dirty="0">
                <a:solidFill>
                  <a:srgbClr val="FF0000"/>
                </a:solidFill>
              </a:rPr>
              <a:t>didn’t go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0C7C703F-36E4-4446-A2E3-BAB67CEF60AF}"/>
              </a:ext>
            </a:extLst>
          </p:cNvPr>
          <p:cNvSpPr txBox="1"/>
          <p:nvPr/>
        </p:nvSpPr>
        <p:spPr>
          <a:xfrm>
            <a:off x="4136043" y="4369502"/>
            <a:ext cx="1163242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dirty="0">
                <a:solidFill>
                  <a:srgbClr val="FF0000"/>
                </a:solidFill>
              </a:rPr>
              <a:t>came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10BD72E3-DCEA-4A6D-A97C-4AAA6C4DC6A0}"/>
              </a:ext>
            </a:extLst>
          </p:cNvPr>
          <p:cNvSpPr txBox="1"/>
          <p:nvPr/>
        </p:nvSpPr>
        <p:spPr>
          <a:xfrm>
            <a:off x="3168127" y="5039803"/>
            <a:ext cx="1163242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dirty="0">
                <a:solidFill>
                  <a:srgbClr val="FF0000"/>
                </a:solidFill>
              </a:rPr>
              <a:t>ate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B945FBC8-CDF1-4AEF-A677-197F8D93076E}"/>
              </a:ext>
            </a:extLst>
          </p:cNvPr>
          <p:cNvSpPr txBox="1"/>
          <p:nvPr/>
        </p:nvSpPr>
        <p:spPr>
          <a:xfrm>
            <a:off x="2560748" y="5761307"/>
            <a:ext cx="1163242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dirty="0">
                <a:solidFill>
                  <a:srgbClr val="FF0000"/>
                </a:solidFill>
              </a:rPr>
              <a:t>bought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29E5F2E-8F63-4F83-833B-FFA253B46CA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2444" y="928451"/>
            <a:ext cx="574233" cy="4831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13386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grpId="0" nodeType="click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6" presetClass="entr" presetSubtype="16" fill="hold" grpId="0" nodeType="click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2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5" grpId="0"/>
      <p:bldP spid="11" grpId="0"/>
      <p:bldP spid="13" grpId="0"/>
      <p:bldP spid="14" grpId="0"/>
      <p:bldP spid="15" grpId="0"/>
      <p:bldP spid="16" grpId="0"/>
      <p:bldP spid="17" grpId="0"/>
      <p:bldP spid="18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A164E372-1C1C-4C34-8BB7-BD624BDAF66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71" y="0"/>
            <a:ext cx="12185057" cy="6858000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BA386DE9-345A-400C-B2BB-B32B155C2C38}"/>
              </a:ext>
            </a:extLst>
          </p:cNvPr>
          <p:cNvSpPr/>
          <p:nvPr/>
        </p:nvSpPr>
        <p:spPr>
          <a:xfrm>
            <a:off x="0" y="0"/>
            <a:ext cx="4313945" cy="75001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400" b="1" dirty="0">
                <a:solidFill>
                  <a:schemeClr val="accent6">
                    <a:lumMod val="75000"/>
                  </a:schemeClr>
                </a:solidFill>
              </a:rPr>
              <a:t>PRODUCTION</a:t>
            </a:r>
          </a:p>
        </p:txBody>
      </p:sp>
    </p:spTree>
    <p:extLst>
      <p:ext uri="{BB962C8B-B14F-4D97-AF65-F5344CB8AC3E}">
        <p14:creationId xmlns:p14="http://schemas.microsoft.com/office/powerpoint/2010/main" val="41082219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>
            <a:extLst>
              <a:ext uri="{FF2B5EF4-FFF2-40B4-BE49-F238E27FC236}">
                <a16:creationId xmlns:a16="http://schemas.microsoft.com/office/drawing/2014/main" id="{C5AE2BC2-E51E-43F6-BCBF-9A31D747ECE9}"/>
              </a:ext>
            </a:extLst>
          </p:cNvPr>
          <p:cNvSpPr txBox="1"/>
          <p:nvPr/>
        </p:nvSpPr>
        <p:spPr>
          <a:xfrm>
            <a:off x="0" y="0"/>
            <a:ext cx="12192000" cy="369332"/>
          </a:xfrm>
          <a:prstGeom prst="rect">
            <a:avLst/>
          </a:prstGeom>
          <a:solidFill>
            <a:srgbClr val="FF9933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   Unit 9                                                                                                                                                                                                   Lesson 2.2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931252A-61E6-4255-B5A2-BC5AF4B32C5B}"/>
              </a:ext>
            </a:extLst>
          </p:cNvPr>
          <p:cNvSpPr/>
          <p:nvPr/>
        </p:nvSpPr>
        <p:spPr>
          <a:xfrm>
            <a:off x="953037" y="626908"/>
            <a:ext cx="1072810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>
                <a:solidFill>
                  <a:srgbClr val="0033CC"/>
                </a:solidFill>
              </a:rPr>
              <a:t>d. In pairs: Ask your partner about their last holiday. Use the prompts to ask the questions. </a:t>
            </a:r>
            <a:endParaRPr lang="en-US" sz="3600" dirty="0">
              <a:solidFill>
                <a:srgbClr val="0033CC"/>
              </a:solidFill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D8A36D57-E6DB-4E38-8789-05E910D39EF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03797" y="2103371"/>
            <a:ext cx="8915663" cy="12205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99464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0" y="5898237"/>
            <a:ext cx="1539551" cy="646331"/>
          </a:xfrm>
          <a:prstGeom prst="rect">
            <a:avLst/>
          </a:prstGeom>
          <a:solidFill>
            <a:srgbClr val="00B050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Extra Practice</a:t>
            </a:r>
          </a:p>
          <a:p>
            <a:r>
              <a:rPr lang="en-US" dirty="0">
                <a:solidFill>
                  <a:schemeClr val="bg1"/>
                </a:solidFill>
              </a:rPr>
              <a:t>WB, page 53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3ACE366-280A-41C7-99D8-92CDB5263051}"/>
              </a:ext>
            </a:extLst>
          </p:cNvPr>
          <p:cNvSpPr txBox="1"/>
          <p:nvPr/>
        </p:nvSpPr>
        <p:spPr>
          <a:xfrm>
            <a:off x="0" y="-25656"/>
            <a:ext cx="12192000" cy="369332"/>
          </a:xfrm>
          <a:prstGeom prst="rect">
            <a:avLst/>
          </a:prstGeom>
          <a:solidFill>
            <a:srgbClr val="FF9933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   Unit 9                                                                                                                                                                                                   Lesson 2.2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9EA4475-3129-4298-8F3C-E31FC162CDCA}"/>
              </a:ext>
            </a:extLst>
          </p:cNvPr>
          <p:cNvSpPr/>
          <p:nvPr/>
        </p:nvSpPr>
        <p:spPr>
          <a:xfrm>
            <a:off x="3028192" y="283386"/>
            <a:ext cx="435542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>
                <a:solidFill>
                  <a:srgbClr val="0033CC"/>
                </a:solidFill>
                <a:latin typeface="+mj-lt"/>
              </a:rPr>
              <a:t>Answer the questions.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E1C8FDCA-6475-4A0D-B9B3-719D338F6630}"/>
              </a:ext>
            </a:extLst>
          </p:cNvPr>
          <p:cNvSpPr/>
          <p:nvPr/>
        </p:nvSpPr>
        <p:spPr>
          <a:xfrm>
            <a:off x="1573897" y="1166842"/>
            <a:ext cx="10798409" cy="51398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US" sz="3200" dirty="0">
                <a:solidFill>
                  <a:srgbClr val="0033CC"/>
                </a:solidFill>
              </a:rPr>
              <a:t>1. Where did you go on your last vacation?</a:t>
            </a:r>
          </a:p>
          <a:p>
            <a:pPr>
              <a:spcBef>
                <a:spcPts val="600"/>
              </a:spcBef>
            </a:pPr>
            <a:r>
              <a:rPr lang="en-US" sz="3200" dirty="0">
                <a:solidFill>
                  <a:srgbClr val="0033CC"/>
                </a:solidFill>
              </a:rPr>
              <a:t>____________________________________________</a:t>
            </a:r>
          </a:p>
          <a:p>
            <a:pPr>
              <a:spcBef>
                <a:spcPts val="600"/>
              </a:spcBef>
            </a:pPr>
            <a:r>
              <a:rPr lang="en-US" sz="3200" dirty="0">
                <a:solidFill>
                  <a:srgbClr val="0033CC"/>
                </a:solidFill>
              </a:rPr>
              <a:t>2. What did you do on your trip?</a:t>
            </a:r>
          </a:p>
          <a:p>
            <a:pPr>
              <a:spcBef>
                <a:spcPts val="600"/>
              </a:spcBef>
            </a:pPr>
            <a:r>
              <a:rPr lang="en-US" sz="3200" dirty="0">
                <a:solidFill>
                  <a:srgbClr val="0033CC"/>
                </a:solidFill>
              </a:rPr>
              <a:t>____________________________________________</a:t>
            </a:r>
          </a:p>
          <a:p>
            <a:pPr>
              <a:spcBef>
                <a:spcPts val="600"/>
              </a:spcBef>
            </a:pPr>
            <a:r>
              <a:rPr lang="en-US" sz="3200" dirty="0">
                <a:solidFill>
                  <a:srgbClr val="0033CC"/>
                </a:solidFill>
              </a:rPr>
              <a:t>3. Did you buy anything? What did you buy?</a:t>
            </a:r>
          </a:p>
          <a:p>
            <a:pPr>
              <a:spcBef>
                <a:spcPts val="600"/>
              </a:spcBef>
            </a:pPr>
            <a:r>
              <a:rPr lang="en-US" sz="3200" dirty="0">
                <a:solidFill>
                  <a:srgbClr val="0033CC"/>
                </a:solidFill>
              </a:rPr>
              <a:t>____________________________________________</a:t>
            </a:r>
          </a:p>
          <a:p>
            <a:pPr>
              <a:spcBef>
                <a:spcPts val="600"/>
              </a:spcBef>
            </a:pPr>
            <a:r>
              <a:rPr lang="en-US" sz="3200" dirty="0">
                <a:solidFill>
                  <a:srgbClr val="0033CC"/>
                </a:solidFill>
              </a:rPr>
              <a:t>4. Did you try any new food? Which was your favorite?</a:t>
            </a:r>
          </a:p>
          <a:p>
            <a:pPr>
              <a:spcBef>
                <a:spcPts val="600"/>
              </a:spcBef>
            </a:pPr>
            <a:r>
              <a:rPr lang="en-US" sz="3200" dirty="0">
                <a:solidFill>
                  <a:srgbClr val="0033CC"/>
                </a:solidFill>
              </a:rPr>
              <a:t>Which didn't you like?</a:t>
            </a:r>
          </a:p>
          <a:p>
            <a:pPr>
              <a:spcBef>
                <a:spcPts val="600"/>
              </a:spcBef>
            </a:pPr>
            <a:r>
              <a:rPr lang="en-US" sz="3200" dirty="0">
                <a:solidFill>
                  <a:srgbClr val="0033CC"/>
                </a:solidFill>
              </a:rPr>
              <a:t>____________________________________________</a:t>
            </a:r>
          </a:p>
        </p:txBody>
      </p:sp>
    </p:spTree>
    <p:extLst>
      <p:ext uri="{BB962C8B-B14F-4D97-AF65-F5344CB8AC3E}">
        <p14:creationId xmlns:p14="http://schemas.microsoft.com/office/powerpoint/2010/main" val="36692351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05052"/>
            <a:ext cx="9229273" cy="6152307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F6649C3A-3028-1045-9050-8B4D037870AD}"/>
              </a:ext>
            </a:extLst>
          </p:cNvPr>
          <p:cNvSpPr/>
          <p:nvPr/>
        </p:nvSpPr>
        <p:spPr>
          <a:xfrm>
            <a:off x="6989335" y="880873"/>
            <a:ext cx="5155039" cy="75001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400" b="1" dirty="0">
                <a:solidFill>
                  <a:schemeClr val="accent6">
                    <a:lumMod val="75000"/>
                  </a:schemeClr>
                </a:solidFill>
              </a:rPr>
              <a:t>CONSOLIDATION</a:t>
            </a:r>
          </a:p>
        </p:txBody>
      </p:sp>
    </p:spTree>
    <p:extLst>
      <p:ext uri="{BB962C8B-B14F-4D97-AF65-F5344CB8AC3E}">
        <p14:creationId xmlns:p14="http://schemas.microsoft.com/office/powerpoint/2010/main" val="5800360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416627" y="627013"/>
            <a:ext cx="3265715" cy="584775"/>
          </a:xfrm>
          <a:prstGeom prst="rect">
            <a:avLst/>
          </a:prstGeom>
          <a:solidFill>
            <a:srgbClr val="0070C0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chemeClr val="bg1"/>
                </a:solidFill>
              </a:rPr>
              <a:t>LESSON OUTLINE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39552" y="1572957"/>
            <a:ext cx="1920785" cy="570039"/>
          </a:xfrm>
          <a:prstGeom prst="rect">
            <a:avLst/>
          </a:prstGeom>
        </p:spPr>
      </p:pic>
      <p:sp>
        <p:nvSpPr>
          <p:cNvPr id="11" name="Round Diagonal Corner Rectangle 10"/>
          <p:cNvSpPr/>
          <p:nvPr/>
        </p:nvSpPr>
        <p:spPr>
          <a:xfrm>
            <a:off x="2899944" y="5015295"/>
            <a:ext cx="2378633" cy="539496"/>
          </a:xfrm>
          <a:prstGeom prst="round2DiagRect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/>
              <a:t>Consolidation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526059" y="2948425"/>
            <a:ext cx="3703854" cy="755505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CEA92181-3753-4DDF-B1E0-EB18D0790DB4}"/>
              </a:ext>
            </a:extLst>
          </p:cNvPr>
          <p:cNvSpPr txBox="1"/>
          <p:nvPr/>
        </p:nvSpPr>
        <p:spPr>
          <a:xfrm>
            <a:off x="0" y="0"/>
            <a:ext cx="12192000" cy="369332"/>
          </a:xfrm>
          <a:prstGeom prst="rect">
            <a:avLst/>
          </a:prstGeom>
          <a:solidFill>
            <a:srgbClr val="FF9933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   Unit 9                                                                                                                                                                                                   Lesson 2.2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55013" y="556732"/>
            <a:ext cx="4098593" cy="57445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63207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/>
          </p:cNvPr>
          <p:cNvSpPr/>
          <p:nvPr/>
        </p:nvSpPr>
        <p:spPr>
          <a:xfrm>
            <a:off x="4162588" y="498508"/>
            <a:ext cx="5154612" cy="7493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5400" b="1" dirty="0" smtClean="0">
                <a:solidFill>
                  <a:schemeClr val="accent6">
                    <a:lumMod val="75000"/>
                  </a:schemeClr>
                </a:solidFill>
              </a:rPr>
              <a:t>LET’S PLAY!</a:t>
            </a:r>
            <a:endParaRPr lang="en-US" sz="54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" name="Rectangle 2">
            <a:hlinkClick r:id="rId2"/>
            <a:extLst/>
          </p:cNvPr>
          <p:cNvSpPr/>
          <p:nvPr/>
        </p:nvSpPr>
        <p:spPr>
          <a:xfrm>
            <a:off x="321486" y="3086198"/>
            <a:ext cx="1983175" cy="7493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b="1" i="1" dirty="0" smtClean="0">
                <a:solidFill>
                  <a:schemeClr val="accent6">
                    <a:lumMod val="75000"/>
                  </a:schemeClr>
                </a:solidFill>
              </a:rPr>
              <a:t>Click here to play the games!</a:t>
            </a:r>
            <a:endParaRPr lang="en-US" sz="2000" b="1" i="1" dirty="0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87019" y="2043404"/>
            <a:ext cx="8613908" cy="37775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44319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3278" y="522143"/>
            <a:ext cx="3362758" cy="878631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1260765" y="2166504"/>
            <a:ext cx="97536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i="1" dirty="0">
                <a:solidFill>
                  <a:srgbClr val="0070C0"/>
                </a:solidFill>
              </a:rPr>
              <a:t>How was your last vacation</a:t>
            </a:r>
            <a:r>
              <a:rPr lang="en-US" sz="3600" b="1" i="1" dirty="0">
                <a:solidFill>
                  <a:srgbClr val="0070C0"/>
                </a:solidFill>
              </a:rPr>
              <a:t>?</a:t>
            </a:r>
          </a:p>
          <a:p>
            <a:r>
              <a:rPr lang="en-US" sz="3600" i="1" dirty="0">
                <a:solidFill>
                  <a:srgbClr val="0070C0"/>
                </a:solidFill>
              </a:rPr>
              <a:t>Write 60 to 80 words. </a:t>
            </a:r>
          </a:p>
        </p:txBody>
      </p:sp>
    </p:spTree>
    <p:extLst>
      <p:ext uri="{BB962C8B-B14F-4D97-AF65-F5344CB8AC3E}">
        <p14:creationId xmlns:p14="http://schemas.microsoft.com/office/powerpoint/2010/main" val="32661771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058400" cy="685800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F6649C3A-3028-1045-9050-8B4D037870AD}"/>
              </a:ext>
            </a:extLst>
          </p:cNvPr>
          <p:cNvSpPr/>
          <p:nvPr/>
        </p:nvSpPr>
        <p:spPr>
          <a:xfrm>
            <a:off x="6989335" y="880873"/>
            <a:ext cx="5155039" cy="75001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400" b="1" dirty="0">
                <a:solidFill>
                  <a:schemeClr val="accent6">
                    <a:lumMod val="75000"/>
                  </a:schemeClr>
                </a:solidFill>
              </a:rPr>
              <a:t>WRAP-UP</a:t>
            </a:r>
          </a:p>
        </p:txBody>
      </p:sp>
    </p:spTree>
    <p:extLst>
      <p:ext uri="{BB962C8B-B14F-4D97-AF65-F5344CB8AC3E}">
        <p14:creationId xmlns:p14="http://schemas.microsoft.com/office/powerpoint/2010/main" val="14311805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35004" y="327478"/>
            <a:ext cx="3518271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b="1" dirty="0">
                <a:solidFill>
                  <a:srgbClr val="FF0000"/>
                </a:solidFill>
              </a:rPr>
              <a:t>Today’s lesson</a:t>
            </a:r>
          </a:p>
        </p:txBody>
      </p:sp>
      <p:sp>
        <p:nvSpPr>
          <p:cNvPr id="5" name="Rectangle 4"/>
          <p:cNvSpPr/>
          <p:nvPr/>
        </p:nvSpPr>
        <p:spPr>
          <a:xfrm>
            <a:off x="2175705" y="980424"/>
            <a:ext cx="6845463" cy="64633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en-US" sz="3600" i="1" dirty="0">
                <a:solidFill>
                  <a:srgbClr val="0070C0"/>
                </a:solidFill>
              </a:rPr>
              <a:t>Past simple with irregular verbs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6717D5B-1A06-4D61-A548-877434F9617B}"/>
              </a:ext>
            </a:extLst>
          </p:cNvPr>
          <p:cNvSpPr/>
          <p:nvPr/>
        </p:nvSpPr>
        <p:spPr>
          <a:xfrm>
            <a:off x="985234" y="2113749"/>
            <a:ext cx="10221532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spcBef>
                <a:spcPts val="1200"/>
              </a:spcBef>
              <a:buFont typeface="Wingdings" panose="05000000000000000000" pitchFamily="2" charset="2"/>
              <a:buChar char="Ø"/>
            </a:pPr>
            <a:r>
              <a:rPr lang="en-US" sz="3200" dirty="0">
                <a:solidFill>
                  <a:srgbClr val="0033CC"/>
                </a:solidFill>
              </a:rPr>
              <a:t>Some verbs are </a:t>
            </a:r>
            <a:r>
              <a:rPr lang="en-US" sz="3200" b="1" dirty="0">
                <a:solidFill>
                  <a:srgbClr val="0033CC"/>
                </a:solidFill>
              </a:rPr>
              <a:t>irregular</a:t>
            </a:r>
            <a:r>
              <a:rPr lang="en-US" sz="3200" dirty="0">
                <a:solidFill>
                  <a:srgbClr val="0033CC"/>
                </a:solidFill>
              </a:rPr>
              <a:t>. </a:t>
            </a:r>
          </a:p>
          <a:p>
            <a:pPr marL="457200" indent="-457200">
              <a:spcBef>
                <a:spcPts val="1200"/>
              </a:spcBef>
              <a:buFont typeface="Wingdings" panose="05000000000000000000" pitchFamily="2" charset="2"/>
              <a:buChar char="Ø"/>
            </a:pPr>
            <a:r>
              <a:rPr lang="en-US" sz="3200" dirty="0">
                <a:solidFill>
                  <a:srgbClr val="0033CC"/>
                </a:solidFill>
              </a:rPr>
              <a:t>Their </a:t>
            </a:r>
            <a:r>
              <a:rPr lang="en-US" sz="3200" b="1" dirty="0">
                <a:solidFill>
                  <a:srgbClr val="0033CC"/>
                </a:solidFill>
              </a:rPr>
              <a:t>Past Simple </a:t>
            </a:r>
            <a:r>
              <a:rPr lang="en-US" sz="3200" dirty="0">
                <a:solidFill>
                  <a:srgbClr val="0033CC"/>
                </a:solidFill>
              </a:rPr>
              <a:t>forms do not end with -</a:t>
            </a:r>
            <a:r>
              <a:rPr lang="en-US" sz="3200" i="1" dirty="0">
                <a:solidFill>
                  <a:srgbClr val="0033CC"/>
                </a:solidFill>
              </a:rPr>
              <a:t>ed</a:t>
            </a:r>
            <a:r>
              <a:rPr lang="en-US" sz="3200" dirty="0">
                <a:solidFill>
                  <a:srgbClr val="0033CC"/>
                </a:solidFill>
              </a:rPr>
              <a:t>. </a:t>
            </a:r>
          </a:p>
          <a:p>
            <a:pPr marL="457200" indent="-457200">
              <a:spcBef>
                <a:spcPts val="1200"/>
              </a:spcBef>
              <a:buFont typeface="Wingdings" panose="05000000000000000000" pitchFamily="2" charset="2"/>
              <a:buChar char="Ø"/>
            </a:pPr>
            <a:r>
              <a:rPr lang="en-US" sz="3200" dirty="0">
                <a:solidFill>
                  <a:srgbClr val="0033CC"/>
                </a:solidFill>
              </a:rPr>
              <a:t>The past form of </a:t>
            </a:r>
            <a:r>
              <a:rPr lang="en-US" sz="3200" b="1" dirty="0">
                <a:solidFill>
                  <a:srgbClr val="0033CC"/>
                </a:solidFill>
              </a:rPr>
              <a:t>be:</a:t>
            </a:r>
          </a:p>
          <a:p>
            <a:pPr marL="457200" indent="-457200">
              <a:spcBef>
                <a:spcPts val="1200"/>
              </a:spcBef>
              <a:buFont typeface="Wingdings" panose="05000000000000000000" pitchFamily="2" charset="2"/>
              <a:buChar char="ü"/>
            </a:pPr>
            <a:r>
              <a:rPr lang="en-US" sz="3200" i="1" dirty="0">
                <a:solidFill>
                  <a:srgbClr val="0033CC"/>
                </a:solidFill>
              </a:rPr>
              <a:t>I, he, she, it </a:t>
            </a:r>
            <a:r>
              <a:rPr lang="en-US" sz="3200" b="1" dirty="0">
                <a:solidFill>
                  <a:srgbClr val="0033CC"/>
                </a:solidFill>
              </a:rPr>
              <a:t>was. </a:t>
            </a:r>
          </a:p>
          <a:p>
            <a:pPr marL="457200" indent="-457200">
              <a:spcBef>
                <a:spcPts val="1200"/>
              </a:spcBef>
              <a:buFont typeface="Wingdings" panose="05000000000000000000" pitchFamily="2" charset="2"/>
              <a:buChar char="ü"/>
            </a:pPr>
            <a:r>
              <a:rPr lang="en-US" sz="3200" i="1" dirty="0">
                <a:solidFill>
                  <a:srgbClr val="0033CC"/>
                </a:solidFill>
              </a:rPr>
              <a:t>you, we, </a:t>
            </a:r>
            <a:r>
              <a:rPr lang="en-US" sz="3200" dirty="0">
                <a:solidFill>
                  <a:srgbClr val="0033CC"/>
                </a:solidFill>
              </a:rPr>
              <a:t>and </a:t>
            </a:r>
            <a:r>
              <a:rPr lang="en-US" sz="3200" i="1" dirty="0">
                <a:solidFill>
                  <a:srgbClr val="0033CC"/>
                </a:solidFill>
              </a:rPr>
              <a:t>they </a:t>
            </a:r>
            <a:r>
              <a:rPr lang="en-US" sz="3200" b="1" dirty="0">
                <a:solidFill>
                  <a:srgbClr val="0033CC"/>
                </a:solidFill>
              </a:rPr>
              <a:t>were</a:t>
            </a:r>
            <a:r>
              <a:rPr lang="en-US" sz="3200" dirty="0">
                <a:solidFill>
                  <a:srgbClr val="0033CC"/>
                </a:solidFill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829687251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33052" y="693071"/>
            <a:ext cx="3362267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400" b="1" dirty="0">
                <a:solidFill>
                  <a:srgbClr val="FF0000"/>
                </a:solidFill>
              </a:rPr>
              <a:t>Homework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A729C05-D15A-499E-AF94-835E7C40E52D}"/>
              </a:ext>
            </a:extLst>
          </p:cNvPr>
          <p:cNvSpPr/>
          <p:nvPr/>
        </p:nvSpPr>
        <p:spPr>
          <a:xfrm>
            <a:off x="1018234" y="2008292"/>
            <a:ext cx="10725150" cy="341632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marL="571500" indent="-571500">
              <a:buFontTx/>
              <a:buChar char="-"/>
            </a:pPr>
            <a:r>
              <a:rPr lang="en-US" sz="3600" i="1" dirty="0">
                <a:solidFill>
                  <a:srgbClr val="0033CC"/>
                </a:solidFill>
              </a:rPr>
              <a:t>Practice making sentences, using </a:t>
            </a:r>
            <a:r>
              <a:rPr lang="en-US" sz="3600" b="1" i="1" dirty="0">
                <a:solidFill>
                  <a:srgbClr val="0033CC"/>
                </a:solidFill>
              </a:rPr>
              <a:t>past simple</a:t>
            </a:r>
            <a:r>
              <a:rPr lang="en-US" sz="3600" i="1" dirty="0">
                <a:solidFill>
                  <a:srgbClr val="0033CC"/>
                </a:solidFill>
              </a:rPr>
              <a:t>. </a:t>
            </a:r>
          </a:p>
          <a:p>
            <a:pPr marL="571500" indent="-571500">
              <a:buFontTx/>
              <a:buChar char="-"/>
            </a:pPr>
            <a:r>
              <a:rPr lang="en-US" sz="3600" i="1" dirty="0" smtClean="0">
                <a:solidFill>
                  <a:srgbClr val="0033CC"/>
                </a:solidFill>
              </a:rPr>
              <a:t>Complete the grammar notes in </a:t>
            </a:r>
            <a:r>
              <a:rPr lang="en-US" sz="3600" b="1" i="1" dirty="0" err="1">
                <a:solidFill>
                  <a:srgbClr val="0033CC"/>
                </a:solidFill>
              </a:rPr>
              <a:t>Tiếng</a:t>
            </a:r>
            <a:r>
              <a:rPr lang="en-US" sz="3600" b="1" i="1" dirty="0">
                <a:solidFill>
                  <a:srgbClr val="0033CC"/>
                </a:solidFill>
              </a:rPr>
              <a:t> Anh 7 </a:t>
            </a:r>
            <a:r>
              <a:rPr lang="en-US" sz="3600" b="1" i="1" dirty="0" err="1">
                <a:solidFill>
                  <a:srgbClr val="0033CC"/>
                </a:solidFill>
              </a:rPr>
              <a:t>i</a:t>
            </a:r>
            <a:r>
              <a:rPr lang="en-US" sz="3600" b="1" i="1" dirty="0">
                <a:solidFill>
                  <a:srgbClr val="0033CC"/>
                </a:solidFill>
              </a:rPr>
              <a:t>-Learn Smart World Notebook (</a:t>
            </a:r>
            <a:r>
              <a:rPr lang="en-US" sz="3600" b="1" i="1" dirty="0" smtClean="0">
                <a:solidFill>
                  <a:srgbClr val="0033CC"/>
                </a:solidFill>
              </a:rPr>
              <a:t>page 57)</a:t>
            </a:r>
            <a:r>
              <a:rPr lang="en-US" sz="3600" i="1" dirty="0" smtClean="0">
                <a:solidFill>
                  <a:srgbClr val="0033CC"/>
                </a:solidFill>
              </a:rPr>
              <a:t>.</a:t>
            </a:r>
            <a:endParaRPr lang="en-US" sz="3600" i="1" dirty="0">
              <a:solidFill>
                <a:srgbClr val="0033CC"/>
              </a:solidFill>
            </a:endParaRPr>
          </a:p>
          <a:p>
            <a:pPr marL="571500" indent="-571500">
              <a:buFontTx/>
              <a:buChar char="-"/>
            </a:pPr>
            <a:r>
              <a:rPr lang="en-US" sz="3600" i="1" dirty="0">
                <a:solidFill>
                  <a:srgbClr val="0033CC"/>
                </a:solidFill>
              </a:rPr>
              <a:t>Prepare the next lesson (page 73 SB</a:t>
            </a:r>
            <a:r>
              <a:rPr lang="en-US" sz="3600" i="1" dirty="0" smtClean="0">
                <a:solidFill>
                  <a:srgbClr val="0033CC"/>
                </a:solidFill>
              </a:rPr>
              <a:t>).</a:t>
            </a:r>
            <a:endParaRPr lang="en-US" sz="3600" i="1" dirty="0">
              <a:solidFill>
                <a:srgbClr val="0033CC"/>
              </a:solidFill>
            </a:endParaRPr>
          </a:p>
          <a:p>
            <a:pPr marL="571500" indent="-571500">
              <a:buFontTx/>
              <a:buChar char="-"/>
            </a:pPr>
            <a:r>
              <a:rPr lang="en-US" sz="3600" i="1">
                <a:solidFill>
                  <a:srgbClr val="0033CC"/>
                </a:solidFill>
                <a:latin typeface="Calibri" pitchFamily="34" charset="0"/>
              </a:rPr>
              <a:t>Play </a:t>
            </a:r>
            <a:r>
              <a:rPr lang="en-US" sz="3600" i="1" smtClean="0">
                <a:solidFill>
                  <a:srgbClr val="0033CC"/>
                </a:solidFill>
                <a:latin typeface="Calibri" pitchFamily="34" charset="0"/>
              </a:rPr>
              <a:t>the consolidation </a:t>
            </a:r>
            <a:r>
              <a:rPr lang="en-US" sz="3600" i="1" dirty="0" smtClean="0">
                <a:solidFill>
                  <a:srgbClr val="0033CC"/>
                </a:solidFill>
                <a:latin typeface="Calibri" pitchFamily="34" charset="0"/>
              </a:rPr>
              <a:t>games </a:t>
            </a:r>
            <a:r>
              <a:rPr lang="en-US" sz="3600" i="1" dirty="0">
                <a:solidFill>
                  <a:srgbClr val="0033CC"/>
                </a:solidFill>
                <a:latin typeface="Calibri" pitchFamily="34" charset="0"/>
              </a:rPr>
              <a:t>in </a:t>
            </a:r>
            <a:r>
              <a:rPr lang="en-US" sz="3600" b="1" i="1" dirty="0" err="1">
                <a:solidFill>
                  <a:srgbClr val="0033CC"/>
                </a:solidFill>
                <a:latin typeface="Calibri" pitchFamily="34" charset="0"/>
              </a:rPr>
              <a:t>Tiếng</a:t>
            </a:r>
            <a:r>
              <a:rPr lang="en-US" sz="3600" b="1" i="1" dirty="0">
                <a:solidFill>
                  <a:srgbClr val="0033CC"/>
                </a:solidFill>
                <a:latin typeface="Calibri" pitchFamily="34" charset="0"/>
              </a:rPr>
              <a:t> Anh 7 </a:t>
            </a:r>
            <a:r>
              <a:rPr lang="en-US" sz="3600" b="1" i="1" dirty="0" err="1">
                <a:solidFill>
                  <a:srgbClr val="0033CC"/>
                </a:solidFill>
                <a:latin typeface="Calibri" pitchFamily="34" charset="0"/>
              </a:rPr>
              <a:t>i</a:t>
            </a:r>
            <a:r>
              <a:rPr lang="en-US" sz="3600" b="1" i="1" dirty="0">
                <a:solidFill>
                  <a:srgbClr val="0033CC"/>
                </a:solidFill>
                <a:latin typeface="Calibri" pitchFamily="34" charset="0"/>
              </a:rPr>
              <a:t>-Learn Smart World DHA App </a:t>
            </a:r>
            <a:r>
              <a:rPr lang="en-US" sz="3600" i="1" dirty="0">
                <a:solidFill>
                  <a:srgbClr val="0033CC"/>
                </a:solidFill>
                <a:latin typeface="Calibri" pitchFamily="34" charset="0"/>
              </a:rPr>
              <a:t>on </a:t>
            </a:r>
            <a:r>
              <a:rPr lang="en-US" sz="3600" i="1" dirty="0">
                <a:solidFill>
                  <a:srgbClr val="0033CC"/>
                </a:solidFill>
                <a:latin typeface="Calibri" pitchFamily="34" charset="0"/>
                <a:hlinkClick r:id="rId2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www.eduhome.com.vn</a:t>
            </a:r>
            <a:r>
              <a:rPr lang="en-US" sz="3600" i="1" dirty="0">
                <a:solidFill>
                  <a:srgbClr val="0033CC"/>
                </a:solidFill>
                <a:latin typeface="Calibri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759097642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9">
            <a:extLst>
              <a:ext uri="{FF2B5EF4-FFF2-40B4-BE49-F238E27FC236}">
                <a16:creationId xmlns:a16="http://schemas.microsoft.com/office/drawing/2014/main" id="{C1AE92E2-D3C2-D442-B076-E384D7056C45}"/>
              </a:ext>
            </a:extLst>
          </p:cNvPr>
          <p:cNvSpPr txBox="1"/>
          <p:nvPr/>
        </p:nvSpPr>
        <p:spPr>
          <a:xfrm>
            <a:off x="11126761" y="-52937"/>
            <a:ext cx="997389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b="1" dirty="0">
                <a:solidFill>
                  <a:schemeClr val="bg1"/>
                </a:solidFill>
              </a:rPr>
              <a:t>Lesson 3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805" b="7188"/>
          <a:stretch/>
        </p:blipFill>
        <p:spPr>
          <a:xfrm>
            <a:off x="0" y="-52937"/>
            <a:ext cx="12382500" cy="70993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111500" y="5575300"/>
            <a:ext cx="6451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0070C0"/>
                </a:solidFill>
              </a:rPr>
              <a:t>Stay positive and have a nice day!</a:t>
            </a:r>
            <a:endParaRPr lang="en-US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9776241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317" r="20451"/>
          <a:stretch/>
        </p:blipFill>
        <p:spPr>
          <a:xfrm>
            <a:off x="1" y="411086"/>
            <a:ext cx="5882639" cy="605481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079620" y="588368"/>
            <a:ext cx="5980924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FF0000"/>
                </a:solidFill>
                <a:ea typeface="Times New Roman" panose="02020603050405020304" pitchFamily="18" charset="0"/>
              </a:rPr>
              <a:t>By the end of this lesson, students will be able to…</a:t>
            </a:r>
          </a:p>
          <a:p>
            <a:endParaRPr lang="en-US" sz="5400" dirty="0">
              <a:solidFill>
                <a:srgbClr val="FF0000"/>
              </a:solidFill>
              <a:ea typeface="Times New Roman" panose="02020603050405020304" pitchFamily="18" charset="0"/>
            </a:endParaRPr>
          </a:p>
          <a:p>
            <a:pPr marL="571500" indent="-571500">
              <a:buFontTx/>
              <a:buChar char="-"/>
            </a:pPr>
            <a:r>
              <a:rPr lang="en-US" sz="3600" dirty="0">
                <a:solidFill>
                  <a:srgbClr val="0070C0"/>
                </a:solidFill>
              </a:rPr>
              <a:t>use </a:t>
            </a:r>
            <a:r>
              <a:rPr lang="en-US" sz="3600" b="1" i="1" dirty="0">
                <a:solidFill>
                  <a:srgbClr val="0070C0"/>
                </a:solidFill>
              </a:rPr>
              <a:t>past simple </a:t>
            </a:r>
            <a:r>
              <a:rPr lang="en-US" sz="3600" i="1" dirty="0">
                <a:solidFill>
                  <a:srgbClr val="0070C0"/>
                </a:solidFill>
              </a:rPr>
              <a:t>with</a:t>
            </a:r>
            <a:r>
              <a:rPr lang="en-US" sz="3600" b="1" i="1" dirty="0">
                <a:solidFill>
                  <a:srgbClr val="0070C0"/>
                </a:solidFill>
              </a:rPr>
              <a:t> irregular verbs </a:t>
            </a:r>
            <a:r>
              <a:rPr lang="en-US" sz="3600" i="1" dirty="0">
                <a:solidFill>
                  <a:srgbClr val="0070C0"/>
                </a:solidFill>
              </a:rPr>
              <a:t>correctly.</a:t>
            </a:r>
            <a:endParaRPr lang="en-US" sz="3600" dirty="0">
              <a:solidFill>
                <a:srgbClr val="0070C0"/>
              </a:solidFill>
            </a:endParaRPr>
          </a:p>
          <a:p>
            <a:endParaRPr lang="en-US" dirty="0">
              <a:solidFill>
                <a:srgbClr val="FF0000"/>
              </a:solidFill>
              <a:ea typeface="Times New Roman" panose="020206030504050203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A05B6EC-9042-4846-9BC5-103173E0C26F}"/>
              </a:ext>
            </a:extLst>
          </p:cNvPr>
          <p:cNvSpPr txBox="1"/>
          <p:nvPr/>
        </p:nvSpPr>
        <p:spPr>
          <a:xfrm>
            <a:off x="0" y="0"/>
            <a:ext cx="12192000" cy="369332"/>
          </a:xfrm>
          <a:prstGeom prst="rect">
            <a:avLst/>
          </a:prstGeom>
          <a:solidFill>
            <a:srgbClr val="FF9933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   Unit 9                                                                                                                                                                                                   Lesson 2.2</a:t>
            </a:r>
          </a:p>
        </p:txBody>
      </p:sp>
    </p:spTree>
    <p:extLst>
      <p:ext uri="{BB962C8B-B14F-4D97-AF65-F5344CB8AC3E}">
        <p14:creationId xmlns:p14="http://schemas.microsoft.com/office/powerpoint/2010/main" val="1190886121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9074552" y="1689904"/>
            <a:ext cx="457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5593" y="360216"/>
            <a:ext cx="9144000" cy="5976503"/>
          </a:xfrm>
          <a:prstGeom prst="rect">
            <a:avLst/>
          </a:prstGeom>
        </p:spPr>
      </p:pic>
      <p:sp>
        <p:nvSpPr>
          <p:cNvPr id="7" name="Oval 6"/>
          <p:cNvSpPr/>
          <p:nvPr/>
        </p:nvSpPr>
        <p:spPr>
          <a:xfrm>
            <a:off x="3942916" y="4253347"/>
            <a:ext cx="4169353" cy="1523999"/>
          </a:xfrm>
          <a:prstGeom prst="ellipse">
            <a:avLst/>
          </a:prstGeom>
          <a:ln w="381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i="1" dirty="0">
                <a:solidFill>
                  <a:srgbClr val="0070C0"/>
                </a:solidFill>
              </a:rPr>
              <a:t>Past Simple</a:t>
            </a:r>
            <a:endParaRPr lang="en-US" sz="3600" b="1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32CA8C1-B7B5-4BDD-874C-9025CE4CC69D}"/>
              </a:ext>
            </a:extLst>
          </p:cNvPr>
          <p:cNvSpPr txBox="1"/>
          <p:nvPr/>
        </p:nvSpPr>
        <p:spPr>
          <a:xfrm>
            <a:off x="0" y="0"/>
            <a:ext cx="12192000" cy="369332"/>
          </a:xfrm>
          <a:prstGeom prst="rect">
            <a:avLst/>
          </a:prstGeom>
          <a:solidFill>
            <a:srgbClr val="FF9933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   Unit 9                                                                                                                                                                                                   Lesson 2.2</a:t>
            </a:r>
          </a:p>
        </p:txBody>
      </p:sp>
    </p:spTree>
    <p:extLst>
      <p:ext uri="{BB962C8B-B14F-4D97-AF65-F5344CB8AC3E}">
        <p14:creationId xmlns:p14="http://schemas.microsoft.com/office/powerpoint/2010/main" val="2835131636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" y="328576"/>
            <a:ext cx="9058275" cy="603885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BA386DE9-345A-400C-B2BB-B32B155C2C38}"/>
              </a:ext>
            </a:extLst>
          </p:cNvPr>
          <p:cNvSpPr/>
          <p:nvPr/>
        </p:nvSpPr>
        <p:spPr>
          <a:xfrm>
            <a:off x="8124825" y="552140"/>
            <a:ext cx="4026834" cy="75001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400" b="1" dirty="0">
                <a:solidFill>
                  <a:schemeClr val="accent6">
                    <a:lumMod val="75000"/>
                  </a:schemeClr>
                </a:solidFill>
              </a:rPr>
              <a:t>WARM UP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8956815-2D6B-4A1F-AEF1-7E49DF502406}"/>
              </a:ext>
            </a:extLst>
          </p:cNvPr>
          <p:cNvSpPr txBox="1"/>
          <p:nvPr/>
        </p:nvSpPr>
        <p:spPr>
          <a:xfrm>
            <a:off x="0" y="0"/>
            <a:ext cx="12192000" cy="369332"/>
          </a:xfrm>
          <a:prstGeom prst="rect">
            <a:avLst/>
          </a:prstGeom>
          <a:solidFill>
            <a:srgbClr val="FF9933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   Unit 9                                                                                                                                                                                                   Lesson 2.2</a:t>
            </a:r>
          </a:p>
        </p:txBody>
      </p:sp>
    </p:spTree>
    <p:extLst>
      <p:ext uri="{BB962C8B-B14F-4D97-AF65-F5344CB8AC3E}">
        <p14:creationId xmlns:p14="http://schemas.microsoft.com/office/powerpoint/2010/main" val="1693012278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33052" y="816896"/>
            <a:ext cx="3506922" cy="7848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500" b="1" dirty="0">
                <a:solidFill>
                  <a:srgbClr val="FF0000"/>
                </a:solidFill>
                <a:ea typeface="Times New Roman" panose="02020603050405020304" pitchFamily="18" charset="0"/>
              </a:rPr>
              <a:t>Work in </a:t>
            </a:r>
            <a:r>
              <a:rPr lang="en-US" sz="4500" b="1" dirty="0" smtClean="0">
                <a:solidFill>
                  <a:srgbClr val="FF0000"/>
                </a:solidFill>
                <a:ea typeface="Times New Roman" panose="02020603050405020304" pitchFamily="18" charset="0"/>
              </a:rPr>
              <a:t>pairs.</a:t>
            </a:r>
            <a:endParaRPr lang="en-US" sz="4500" b="1" dirty="0">
              <a:solidFill>
                <a:srgbClr val="FF0000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462482" y="2721707"/>
            <a:ext cx="7524427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i="1" dirty="0">
                <a:solidFill>
                  <a:srgbClr val="0070C0"/>
                </a:solidFill>
              </a:rPr>
              <a:t>1 What is the woman in the picture doing?</a:t>
            </a:r>
            <a:br>
              <a:rPr lang="en-US" sz="3200" i="1" dirty="0">
                <a:solidFill>
                  <a:srgbClr val="0070C0"/>
                </a:solidFill>
              </a:rPr>
            </a:br>
            <a:r>
              <a:rPr lang="en-US" sz="3200" i="1" dirty="0">
                <a:solidFill>
                  <a:srgbClr val="0070C0"/>
                </a:solidFill>
              </a:rPr>
              <a:t>2 What did she see yesterday?</a:t>
            </a:r>
          </a:p>
        </p:txBody>
      </p:sp>
      <p:pic>
        <p:nvPicPr>
          <p:cNvPr id="4" name="Picture 2" descr="Free Speech bubble 1195466 PNG with Transparent Background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0782" y="390568"/>
            <a:ext cx="1641594" cy="10470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/>
          <p:cNvSpPr/>
          <p:nvPr/>
        </p:nvSpPr>
        <p:spPr>
          <a:xfrm>
            <a:off x="333052" y="1687599"/>
            <a:ext cx="723153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i="1" dirty="0">
                <a:solidFill>
                  <a:srgbClr val="0070C0"/>
                </a:solidFill>
              </a:rPr>
              <a:t>Answer the questions: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CFCA470-0E12-4FEF-AFAE-1F99E475F03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753234" y="390567"/>
            <a:ext cx="4211239" cy="382196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DAA4799C-7F71-400D-87BD-CD31D9ABC0BB}"/>
              </a:ext>
            </a:extLst>
          </p:cNvPr>
          <p:cNvSpPr txBox="1"/>
          <p:nvPr/>
        </p:nvSpPr>
        <p:spPr>
          <a:xfrm>
            <a:off x="2009569" y="4083744"/>
            <a:ext cx="821672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FF0000"/>
                </a:solidFill>
              </a:rPr>
              <a:t>Suggested answer:</a:t>
            </a:r>
          </a:p>
          <a:p>
            <a:pPr marL="342900" indent="-342900">
              <a:buAutoNum type="arabicPeriod"/>
            </a:pPr>
            <a:r>
              <a:rPr lang="en-US" sz="3200" dirty="0">
                <a:solidFill>
                  <a:srgbClr val="FF0000"/>
                </a:solidFill>
              </a:rPr>
              <a:t>She is talking on the phone.</a:t>
            </a:r>
          </a:p>
          <a:p>
            <a:pPr marL="342900" indent="-342900">
              <a:buAutoNum type="arabicPeriod"/>
            </a:pPr>
            <a:r>
              <a:rPr lang="en-US" sz="3200" dirty="0">
                <a:solidFill>
                  <a:srgbClr val="FF0000"/>
                </a:solidFill>
              </a:rPr>
              <a:t>She saw the Statue of Liberty.</a:t>
            </a:r>
          </a:p>
        </p:txBody>
      </p:sp>
      <p:pic>
        <p:nvPicPr>
          <p:cNvPr id="9" name="CD2-TRACK 19">
            <a:hlinkClick r:id="" action="ppaction://media"/>
            <a:extLst>
              <a:ext uri="{FF2B5EF4-FFF2-40B4-BE49-F238E27FC236}">
                <a16:creationId xmlns:a16="http://schemas.microsoft.com/office/drawing/2014/main" id="{5D8FE9DD-2158-4DE3-A612-DE161A608E5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090647" y="390567"/>
            <a:ext cx="609600" cy="60960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4813E683-EBFF-4181-8C2C-2142837EECB2}"/>
              </a:ext>
            </a:extLst>
          </p:cNvPr>
          <p:cNvSpPr txBox="1"/>
          <p:nvPr/>
        </p:nvSpPr>
        <p:spPr>
          <a:xfrm>
            <a:off x="0" y="0"/>
            <a:ext cx="12192000" cy="369332"/>
          </a:xfrm>
          <a:prstGeom prst="rect">
            <a:avLst/>
          </a:prstGeom>
          <a:solidFill>
            <a:srgbClr val="FF9933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   Unit 9                                                                                                                                                                                                   Lesson 2.2</a:t>
            </a:r>
          </a:p>
        </p:txBody>
      </p:sp>
    </p:spTree>
    <p:extLst>
      <p:ext uri="{BB962C8B-B14F-4D97-AF65-F5344CB8AC3E}">
        <p14:creationId xmlns:p14="http://schemas.microsoft.com/office/powerpoint/2010/main" val="1927478190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6" dur="3996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  <p:bldLst>
      <p:bldP spid="7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3814" y="-7935115"/>
            <a:ext cx="13350240" cy="1490357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67618B8-CF75-4EF4-9D50-0854156A22B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1599" y="618370"/>
            <a:ext cx="7202439" cy="14691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72962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9074552" y="1689904"/>
            <a:ext cx="457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5593" y="360216"/>
            <a:ext cx="9144000" cy="5976503"/>
          </a:xfrm>
          <a:prstGeom prst="rect">
            <a:avLst/>
          </a:prstGeom>
        </p:spPr>
      </p:pic>
      <p:sp>
        <p:nvSpPr>
          <p:cNvPr id="7" name="Oval 6"/>
          <p:cNvSpPr/>
          <p:nvPr/>
        </p:nvSpPr>
        <p:spPr>
          <a:xfrm>
            <a:off x="3942916" y="4061013"/>
            <a:ext cx="4474943" cy="1770122"/>
          </a:xfrm>
          <a:prstGeom prst="ellipse">
            <a:avLst/>
          </a:prstGeom>
          <a:ln w="381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i="1" dirty="0">
                <a:solidFill>
                  <a:srgbClr val="0070C0"/>
                </a:solidFill>
              </a:rPr>
              <a:t>Past simple with irregular verbs</a:t>
            </a:r>
            <a:endParaRPr lang="en-US" sz="3600" b="1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A386DE9-345A-400C-B2BB-B32B155C2C38}"/>
              </a:ext>
            </a:extLst>
          </p:cNvPr>
          <p:cNvSpPr/>
          <p:nvPr/>
        </p:nvSpPr>
        <p:spPr>
          <a:xfrm>
            <a:off x="7259216" y="552140"/>
            <a:ext cx="4892443" cy="75001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400" b="1" dirty="0">
                <a:solidFill>
                  <a:schemeClr val="accent6">
                    <a:lumMod val="75000"/>
                  </a:schemeClr>
                </a:solidFill>
              </a:rPr>
              <a:t>PRESENTATION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13E5EAD-8833-492C-BF81-86202A4DE5F2}"/>
              </a:ext>
            </a:extLst>
          </p:cNvPr>
          <p:cNvSpPr txBox="1"/>
          <p:nvPr/>
        </p:nvSpPr>
        <p:spPr>
          <a:xfrm>
            <a:off x="0" y="0"/>
            <a:ext cx="12192000" cy="369332"/>
          </a:xfrm>
          <a:prstGeom prst="rect">
            <a:avLst/>
          </a:prstGeom>
          <a:solidFill>
            <a:srgbClr val="FF9933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   Unit 9                                                                                                                                                                                                   Lesson 2.2</a:t>
            </a:r>
          </a:p>
        </p:txBody>
      </p:sp>
    </p:spTree>
    <p:extLst>
      <p:ext uri="{BB962C8B-B14F-4D97-AF65-F5344CB8AC3E}">
        <p14:creationId xmlns:p14="http://schemas.microsoft.com/office/powerpoint/2010/main" val="4092696854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13818" y="349437"/>
            <a:ext cx="1625766" cy="86177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000" b="1" dirty="0">
                <a:solidFill>
                  <a:srgbClr val="FF0000"/>
                </a:solidFill>
                <a:ea typeface="Times New Roman" panose="02020603050405020304" pitchFamily="18" charset="0"/>
              </a:rPr>
              <a:t>Rules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5DB34CBB-AE4E-4594-A1F6-0C9B8944F3B2}"/>
              </a:ext>
            </a:extLst>
          </p:cNvPr>
          <p:cNvSpPr/>
          <p:nvPr/>
        </p:nvSpPr>
        <p:spPr>
          <a:xfrm>
            <a:off x="985234" y="1271394"/>
            <a:ext cx="10221532" cy="45704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en-US" sz="3200" dirty="0">
                <a:solidFill>
                  <a:srgbClr val="0033CC"/>
                </a:solidFill>
              </a:rPr>
              <a:t>Some verbs are </a:t>
            </a:r>
            <a:r>
              <a:rPr lang="en-US" sz="3200" b="1" dirty="0">
                <a:solidFill>
                  <a:srgbClr val="0033CC"/>
                </a:solidFill>
              </a:rPr>
              <a:t>irregular</a:t>
            </a:r>
            <a:r>
              <a:rPr lang="en-US" sz="3200" dirty="0">
                <a:solidFill>
                  <a:srgbClr val="0033CC"/>
                </a:solidFill>
              </a:rPr>
              <a:t>. </a:t>
            </a:r>
          </a:p>
          <a:p>
            <a:pPr marL="457200" indent="-457200"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en-US" sz="3200" dirty="0">
                <a:solidFill>
                  <a:srgbClr val="0033CC"/>
                </a:solidFill>
              </a:rPr>
              <a:t>Their </a:t>
            </a:r>
            <a:r>
              <a:rPr lang="en-US" sz="3200" b="1" dirty="0">
                <a:solidFill>
                  <a:srgbClr val="0033CC"/>
                </a:solidFill>
              </a:rPr>
              <a:t>Past Simple </a:t>
            </a:r>
            <a:r>
              <a:rPr lang="en-US" sz="3200" dirty="0">
                <a:solidFill>
                  <a:srgbClr val="0033CC"/>
                </a:solidFill>
              </a:rPr>
              <a:t>forms do not end with -</a:t>
            </a:r>
            <a:r>
              <a:rPr lang="en-US" sz="3200" i="1" dirty="0">
                <a:solidFill>
                  <a:srgbClr val="0033CC"/>
                </a:solidFill>
              </a:rPr>
              <a:t>ed</a:t>
            </a:r>
            <a:r>
              <a:rPr lang="en-US" sz="3200" dirty="0">
                <a:solidFill>
                  <a:srgbClr val="0033CC"/>
                </a:solidFill>
              </a:rPr>
              <a:t>. </a:t>
            </a:r>
          </a:p>
          <a:p>
            <a:pPr>
              <a:spcBef>
                <a:spcPts val="600"/>
              </a:spcBef>
            </a:pPr>
            <a:r>
              <a:rPr lang="en-US" sz="3200" dirty="0">
                <a:solidFill>
                  <a:srgbClr val="0033CC"/>
                </a:solidFill>
              </a:rPr>
              <a:t>E.g. Yesterday, I </a:t>
            </a:r>
            <a:r>
              <a:rPr lang="en-US" sz="3200" b="1" dirty="0">
                <a:solidFill>
                  <a:srgbClr val="0033CC"/>
                </a:solidFill>
              </a:rPr>
              <a:t>bought </a:t>
            </a:r>
            <a:r>
              <a:rPr lang="en-US" sz="3200" dirty="0">
                <a:solidFill>
                  <a:srgbClr val="0033CC"/>
                </a:solidFill>
              </a:rPr>
              <a:t>some souvenirs. (buy – </a:t>
            </a:r>
            <a:r>
              <a:rPr lang="en-US" sz="3200" b="1" dirty="0">
                <a:solidFill>
                  <a:srgbClr val="0033CC"/>
                </a:solidFill>
              </a:rPr>
              <a:t>bought</a:t>
            </a:r>
            <a:r>
              <a:rPr lang="en-US" sz="3200" dirty="0">
                <a:solidFill>
                  <a:srgbClr val="0033CC"/>
                </a:solidFill>
              </a:rPr>
              <a:t>) </a:t>
            </a:r>
          </a:p>
          <a:p>
            <a:pPr marL="457200" indent="-457200"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en-US" sz="3200" dirty="0">
                <a:solidFill>
                  <a:srgbClr val="0033CC"/>
                </a:solidFill>
              </a:rPr>
              <a:t>The past form of </a:t>
            </a:r>
            <a:r>
              <a:rPr lang="en-US" sz="3200" b="1" dirty="0">
                <a:solidFill>
                  <a:srgbClr val="0033CC"/>
                </a:solidFill>
              </a:rPr>
              <a:t>be:</a:t>
            </a:r>
          </a:p>
          <a:p>
            <a:pPr marL="457200" indent="-457200"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en-US" sz="3200" i="1" dirty="0">
                <a:solidFill>
                  <a:srgbClr val="0033CC"/>
                </a:solidFill>
              </a:rPr>
              <a:t>I, he, she, it </a:t>
            </a:r>
            <a:r>
              <a:rPr lang="en-US" sz="3200" b="1" dirty="0">
                <a:solidFill>
                  <a:srgbClr val="0033CC"/>
                </a:solidFill>
              </a:rPr>
              <a:t>was </a:t>
            </a:r>
          </a:p>
          <a:p>
            <a:pPr marL="457200" indent="-457200"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en-US" sz="3200" i="1" dirty="0">
                <a:solidFill>
                  <a:srgbClr val="0033CC"/>
                </a:solidFill>
              </a:rPr>
              <a:t>you, we, </a:t>
            </a:r>
            <a:r>
              <a:rPr lang="en-US" sz="3200" dirty="0">
                <a:solidFill>
                  <a:srgbClr val="0033CC"/>
                </a:solidFill>
              </a:rPr>
              <a:t>and </a:t>
            </a:r>
            <a:r>
              <a:rPr lang="en-US" sz="3200" i="1" dirty="0">
                <a:solidFill>
                  <a:srgbClr val="0033CC"/>
                </a:solidFill>
              </a:rPr>
              <a:t>they </a:t>
            </a:r>
            <a:r>
              <a:rPr lang="en-US" sz="3200" b="1" dirty="0">
                <a:solidFill>
                  <a:srgbClr val="0033CC"/>
                </a:solidFill>
              </a:rPr>
              <a:t>were</a:t>
            </a:r>
            <a:r>
              <a:rPr lang="en-US" sz="3200" dirty="0">
                <a:solidFill>
                  <a:srgbClr val="0033CC"/>
                </a:solidFill>
              </a:rPr>
              <a:t>. </a:t>
            </a:r>
          </a:p>
          <a:p>
            <a:pPr>
              <a:spcBef>
                <a:spcPts val="600"/>
              </a:spcBef>
            </a:pPr>
            <a:r>
              <a:rPr lang="en-US" sz="3200" dirty="0">
                <a:solidFill>
                  <a:srgbClr val="0033CC"/>
                </a:solidFill>
              </a:rPr>
              <a:t>E.g. He </a:t>
            </a:r>
            <a:r>
              <a:rPr lang="en-US" sz="3200" b="1" dirty="0">
                <a:solidFill>
                  <a:srgbClr val="0033CC"/>
                </a:solidFill>
              </a:rPr>
              <a:t>was </a:t>
            </a:r>
            <a:r>
              <a:rPr lang="en-US" sz="3200" dirty="0">
                <a:solidFill>
                  <a:srgbClr val="0033CC"/>
                </a:solidFill>
              </a:rPr>
              <a:t>in Central Park last night. </a:t>
            </a:r>
          </a:p>
          <a:p>
            <a:pPr>
              <a:spcBef>
                <a:spcPts val="600"/>
              </a:spcBef>
            </a:pPr>
            <a:r>
              <a:rPr lang="en-US" sz="3200" b="1" dirty="0">
                <a:solidFill>
                  <a:srgbClr val="0033CC"/>
                </a:solidFill>
              </a:rPr>
              <a:t>        Were </a:t>
            </a:r>
            <a:r>
              <a:rPr lang="en-US" sz="3200" dirty="0">
                <a:solidFill>
                  <a:srgbClr val="0033CC"/>
                </a:solidFill>
              </a:rPr>
              <a:t>you in Sydney yesterday?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4AF4D8B-C0D6-483C-8E45-54ADC31C48B0}"/>
              </a:ext>
            </a:extLst>
          </p:cNvPr>
          <p:cNvSpPr txBox="1"/>
          <p:nvPr/>
        </p:nvSpPr>
        <p:spPr>
          <a:xfrm>
            <a:off x="0" y="0"/>
            <a:ext cx="12192000" cy="369332"/>
          </a:xfrm>
          <a:prstGeom prst="rect">
            <a:avLst/>
          </a:prstGeom>
          <a:solidFill>
            <a:srgbClr val="FF9933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   Unit 9                                                                                                                                                                                                   Lesson 2.2</a:t>
            </a:r>
          </a:p>
        </p:txBody>
      </p:sp>
    </p:spTree>
    <p:extLst>
      <p:ext uri="{BB962C8B-B14F-4D97-AF65-F5344CB8AC3E}">
        <p14:creationId xmlns:p14="http://schemas.microsoft.com/office/powerpoint/2010/main" val="40204493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5312</TotalTime>
  <Words>724</Words>
  <Application>Microsoft Office PowerPoint</Application>
  <PresentationFormat>Widescreen</PresentationFormat>
  <Paragraphs>125</Paragraphs>
  <Slides>25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30" baseType="lpstr">
      <vt:lpstr>Arial</vt:lpstr>
      <vt:lpstr>Calibri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Windows User</dc:creator>
  <cp:lastModifiedBy>Rieu Phan Van</cp:lastModifiedBy>
  <cp:revision>220</cp:revision>
  <dcterms:created xsi:type="dcterms:W3CDTF">2020-12-08T03:17:05Z</dcterms:created>
  <dcterms:modified xsi:type="dcterms:W3CDTF">2022-06-23T16:01:39Z</dcterms:modified>
</cp:coreProperties>
</file>