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331" r:id="rId2"/>
    <p:sldId id="292" r:id="rId3"/>
    <p:sldId id="359" r:id="rId4"/>
    <p:sldId id="310" r:id="rId5"/>
    <p:sldId id="357" r:id="rId6"/>
    <p:sldId id="361" r:id="rId7"/>
    <p:sldId id="315" r:id="rId8"/>
    <p:sldId id="362" r:id="rId9"/>
    <p:sldId id="338" r:id="rId10"/>
    <p:sldId id="358" r:id="rId11"/>
    <p:sldId id="332" r:id="rId12"/>
    <p:sldId id="342" r:id="rId13"/>
    <p:sldId id="344" r:id="rId14"/>
    <p:sldId id="363" r:id="rId15"/>
    <p:sldId id="364" r:id="rId16"/>
    <p:sldId id="356" r:id="rId17"/>
  </p:sldIdLst>
  <p:sldSz cx="12192000" cy="6858000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DE82"/>
    <a:srgbClr val="009900"/>
    <a:srgbClr val="00602B"/>
    <a:srgbClr val="DDF0C8"/>
    <a:srgbClr val="0000FF"/>
    <a:srgbClr val="E1FFFF"/>
    <a:srgbClr val="C8FFFF"/>
    <a:srgbClr val="CC00CC"/>
    <a:srgbClr val="FF00FF"/>
    <a:srgbClr val="FFE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7" autoAdjust="0"/>
    <p:restoredTop sz="94356" autoAdjust="0"/>
  </p:normalViewPr>
  <p:slideViewPr>
    <p:cSldViewPr>
      <p:cViewPr varScale="1">
        <p:scale>
          <a:sx n="70" d="100"/>
          <a:sy n="70" d="100"/>
        </p:scale>
        <p:origin x="-4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16/08/2023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976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F8F5B-8E1F-4947-81C1-D51EE90A865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1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media" Target="../media/media9.wav"/><Relationship Id="rId13" Type="http://schemas.openxmlformats.org/officeDocument/2006/relationships/image" Target="../media/image15.png"/><Relationship Id="rId3" Type="http://schemas.openxmlformats.org/officeDocument/2006/relationships/audio" Target="../media/media6.wav"/><Relationship Id="rId7" Type="http://schemas.openxmlformats.org/officeDocument/2006/relationships/audio" Target="../media/media8.wav"/><Relationship Id="rId12" Type="http://schemas.openxmlformats.org/officeDocument/2006/relationships/image" Target="../media/image14.png"/><Relationship Id="rId2" Type="http://schemas.microsoft.com/office/2007/relationships/media" Target="../media/media6.wav"/><Relationship Id="rId1" Type="http://schemas.openxmlformats.org/officeDocument/2006/relationships/tags" Target="../tags/tag11.xml"/><Relationship Id="rId6" Type="http://schemas.microsoft.com/office/2007/relationships/media" Target="../media/media8.wav"/><Relationship Id="rId11" Type="http://schemas.openxmlformats.org/officeDocument/2006/relationships/image" Target="../media/image13.gif"/><Relationship Id="rId5" Type="http://schemas.openxmlformats.org/officeDocument/2006/relationships/audio" Target="../media/media7.wav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.xml"/><Relationship Id="rId4" Type="http://schemas.microsoft.com/office/2007/relationships/media" Target="../media/media7.wav"/><Relationship Id="rId9" Type="http://schemas.openxmlformats.org/officeDocument/2006/relationships/audio" Target="../media/media9.wav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mp4"/><Relationship Id="rId2" Type="http://schemas.microsoft.com/office/2007/relationships/media" Target="../media/media10.mp4"/><Relationship Id="rId1" Type="http://schemas.openxmlformats.org/officeDocument/2006/relationships/tags" Target="../tags/tag12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0.png"/><Relationship Id="rId3" Type="http://schemas.openxmlformats.org/officeDocument/2006/relationships/audio" Target="../media/media11.wav"/><Relationship Id="rId7" Type="http://schemas.openxmlformats.org/officeDocument/2006/relationships/audio" Target="../media/media13.wav"/><Relationship Id="rId12" Type="http://schemas.openxmlformats.org/officeDocument/2006/relationships/image" Target="../media/image21.png"/><Relationship Id="rId2" Type="http://schemas.microsoft.com/office/2007/relationships/media" Target="../media/media11.wav"/><Relationship Id="rId1" Type="http://schemas.openxmlformats.org/officeDocument/2006/relationships/tags" Target="../tags/tag13.xml"/><Relationship Id="rId6" Type="http://schemas.microsoft.com/office/2007/relationships/media" Target="../media/media13.wav"/><Relationship Id="rId11" Type="http://schemas.openxmlformats.org/officeDocument/2006/relationships/image" Target="../media/image20.png"/><Relationship Id="rId5" Type="http://schemas.openxmlformats.org/officeDocument/2006/relationships/audio" Target="../media/media12.wav"/><Relationship Id="rId10" Type="http://schemas.openxmlformats.org/officeDocument/2006/relationships/image" Target="../media/image19.png"/><Relationship Id="rId4" Type="http://schemas.microsoft.com/office/2007/relationships/media" Target="../media/media12.wav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4.mp4"/><Relationship Id="rId2" Type="http://schemas.microsoft.com/office/2007/relationships/media" Target="../media/media14.mp4"/><Relationship Id="rId1" Type="http://schemas.openxmlformats.org/officeDocument/2006/relationships/tags" Target="../tags/tag14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5.mp4"/><Relationship Id="rId2" Type="http://schemas.microsoft.com/office/2007/relationships/media" Target="../media/media15.mp4"/><Relationship Id="rId1" Type="http://schemas.openxmlformats.org/officeDocument/2006/relationships/tags" Target="../tags/tag16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6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10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48006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Trung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Văn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Quyền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Tr</a:t>
            </a:r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ường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 THCS </a:t>
            </a:r>
            <a:r>
              <a:rPr lang="en-US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Thụy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An</a:t>
            </a:r>
            <a:endParaRPr 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362201"/>
            <a:ext cx="3600000" cy="34476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29000" y="762000"/>
            <a:ext cx="531427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ÂM NHẠC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02118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C -3.33333E-6 -0.01898 -3.33333E-6 -0.03703 0.00018 -0.03703 C 0.00035 -0.03703 0.00052 -0.01898 0.00052 -3.33333E-6 C 0.00052 0.02107 0.0007 0.0419 0.00087 0.0419 C 0.00105 0.0419 0.00105 0.02107 0.00122 -3.33333E-6 C 0.00122 -0.01898 0.00139 -0.03703 0.00157 -0.03703 C 0.00174 -0.03703 0.00174 -0.01898 0.00191 -3.33333E-6 C 0.00191 0.02107 0.00191 0.0419 0.00209 0.0419 C 0.00226 0.0419 0.00261 -3.33333E-6 0.00261 0.00023 C 0.00261 -0.01898 0.00261 -0.03703 0.00278 -0.03703 C 0.00295 -0.03703 0.00313 -0.01898 0.00313 -3.33333E-6 C 0.00313 0.02107 0.0033 0.0419 0.00348 0.0419 C 0.00365 0.0419 0.00365 0.02107 0.00382 -3.33333E-6 C 0.00382 -0.01898 0.004 -0.03703 0.00417 -0.03703 C 0.00434 -0.03703 0.00434 -0.01898 0.00452 -3.33333E-6 C 0.00452 0.02107 0.00452 0.0419 0.00469 0.0419 C 0.00486 0.0419 0.00504 0.02107 0.00521 -3.33333E-6 " pathEditMode="relative" rAng="0" ptsTypes="AAAAAAAAAAAAAAA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2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3075" y="1726362"/>
            <a:ext cx="219075" cy="466725"/>
          </a:xfrm>
          <a:prstGeom prst="rect">
            <a:avLst/>
          </a:prstGeom>
        </p:spPr>
      </p:pic>
      <p:sp>
        <p:nvSpPr>
          <p:cNvPr id="9" name="Oval 8"/>
          <p:cNvSpPr>
            <a:spLocks noChangeAspect="1"/>
          </p:cNvSpPr>
          <p:nvPr/>
        </p:nvSpPr>
        <p:spPr bwMode="auto">
          <a:xfrm>
            <a:off x="2261235" y="160020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68301" y="34128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2261616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2255139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8931" y="5151045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1609725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5DCC5ADA-0280-4952-BB09-2A601CEC207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9517" t="37778" r="55624" b="52811"/>
          <a:stretch/>
        </p:blipFill>
        <p:spPr>
          <a:xfrm>
            <a:off x="3088999" y="1453167"/>
            <a:ext cx="6566264" cy="9971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337BA7A0-044C-4E6C-A8A5-878819396B6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8891" t="37778" r="56250" b="52222"/>
          <a:stretch/>
        </p:blipFill>
        <p:spPr>
          <a:xfrm>
            <a:off x="2987251" y="3131439"/>
            <a:ext cx="6668011" cy="105956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902F38EE-9B74-4EDC-8688-68504A3FF8E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9375" t="37778" r="52500" b="52022"/>
          <a:stretch/>
        </p:blipFill>
        <p:spPr>
          <a:xfrm>
            <a:off x="3043696" y="4853765"/>
            <a:ext cx="7033860" cy="1080752"/>
          </a:xfrm>
          <a:prstGeom prst="rect">
            <a:avLst/>
          </a:prstGeom>
        </p:spPr>
      </p:pic>
      <p:pic>
        <p:nvPicPr>
          <p:cNvPr id="34" name="Cau 1 Bai doc nhac 3">
            <a:hlinkClick r:id="" action="ppaction://media"/>
            <a:extLst>
              <a:ext uri="{FF2B5EF4-FFF2-40B4-BE49-F238E27FC236}">
                <a16:creationId xmlns="" xmlns:a16="http://schemas.microsoft.com/office/drawing/2014/main" id="{08EF877E-055C-4E44-8D94-9F724CAF64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44200" y="1665605"/>
            <a:ext cx="406400" cy="406400"/>
          </a:xfrm>
          <a:prstGeom prst="rect">
            <a:avLst/>
          </a:prstGeom>
        </p:spPr>
      </p:pic>
      <p:pic>
        <p:nvPicPr>
          <p:cNvPr id="35" name="Cau 2 Bai doc nhac 3">
            <a:hlinkClick r:id="" action="ppaction://media"/>
            <a:extLst>
              <a:ext uri="{FF2B5EF4-FFF2-40B4-BE49-F238E27FC236}">
                <a16:creationId xmlns="" xmlns:a16="http://schemas.microsoft.com/office/drawing/2014/main" id="{5C84B23E-5D25-4DF3-BF0E-8CCE974E0DC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44200" y="3389576"/>
            <a:ext cx="406400" cy="406400"/>
          </a:xfrm>
          <a:prstGeom prst="rect">
            <a:avLst/>
          </a:prstGeom>
        </p:spPr>
      </p:pic>
      <p:pic>
        <p:nvPicPr>
          <p:cNvPr id="36" name="Cau 3 Bai doc nhac 3">
            <a:hlinkClick r:id="" action="ppaction://media"/>
            <a:extLst>
              <a:ext uri="{FF2B5EF4-FFF2-40B4-BE49-F238E27FC236}">
                <a16:creationId xmlns="" xmlns:a16="http://schemas.microsoft.com/office/drawing/2014/main" id="{3139182D-E4F1-4D78-AB2E-73D58CD320B5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44200" y="5071670"/>
            <a:ext cx="406400" cy="406400"/>
          </a:xfrm>
          <a:prstGeom prst="rect">
            <a:avLst/>
          </a:prstGeom>
        </p:spPr>
      </p:pic>
      <p:pic>
        <p:nvPicPr>
          <p:cNvPr id="37" name="CD3 Bai doc nhac 3 am thanh">
            <a:hlinkClick r:id="" action="ppaction://media"/>
            <a:extLst>
              <a:ext uri="{FF2B5EF4-FFF2-40B4-BE49-F238E27FC236}">
                <a16:creationId xmlns="" xmlns:a16="http://schemas.microsoft.com/office/drawing/2014/main" id="{206C4AE9-51C6-401C-823F-AEF2E8957DD5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96671" y="3389576"/>
            <a:ext cx="406400" cy="406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0625" y="3417223"/>
            <a:ext cx="219075" cy="4667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0993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3047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b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kết hợp gõ phách hoặc gõ nhịp 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CD3 BaiDocNhac 3 BQ2">
            <a:hlinkClick r:id="" action="ppaction://media"/>
            <a:extLst>
              <a:ext uri="{FF2B5EF4-FFF2-40B4-BE49-F238E27FC236}">
                <a16:creationId xmlns="" xmlns:a16="http://schemas.microsoft.com/office/drawing/2014/main" id="{C111238B-5C66-4852-BD28-18B1E8DBD91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500" y="1270000"/>
            <a:ext cx="10795000" cy="5054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111252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II. Nhạc cụ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29DBE8C-0DAF-4E69-A320-9C4D2D6B8EE8}"/>
              </a:ext>
            </a:extLst>
          </p:cNvPr>
          <p:cNvSpPr txBox="1"/>
          <p:nvPr/>
        </p:nvSpPr>
        <p:spPr>
          <a:xfrm>
            <a:off x="2286000" y="762000"/>
            <a:ext cx="7446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Thế bấm các hợp âm C, F, G trên kèn phím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93A8764-0AF5-474B-AE00-9DC834793F9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67140"/>
          <a:stretch/>
        </p:blipFill>
        <p:spPr>
          <a:xfrm>
            <a:off x="457200" y="1885507"/>
            <a:ext cx="3505200" cy="1981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689D485-6CCC-4716-A707-80E05FAA89D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4516" b="33888"/>
          <a:stretch/>
        </p:blipFill>
        <p:spPr>
          <a:xfrm>
            <a:off x="4368209" y="1883735"/>
            <a:ext cx="3505200" cy="1904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ECB028A-F72A-4306-8CAE-BB526A117FA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7694"/>
          <a:stretch/>
        </p:blipFill>
        <p:spPr>
          <a:xfrm>
            <a:off x="8279218" y="1840872"/>
            <a:ext cx="3505200" cy="19478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4B9D714-E9C5-415B-A3B9-82CD3AD6E32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417" t="39630" r="72083" b="49999"/>
          <a:stretch/>
        </p:blipFill>
        <p:spPr>
          <a:xfrm>
            <a:off x="990592" y="3962400"/>
            <a:ext cx="2286000" cy="1066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6B64E24-1B02-414F-A0A6-3044D595781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417" t="40967" r="73750" b="50741"/>
          <a:stretch/>
        </p:blipFill>
        <p:spPr>
          <a:xfrm>
            <a:off x="4953000" y="4105302"/>
            <a:ext cx="1981139" cy="8529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9C3BD2A-D5CC-47A0-A50A-094A9883ACC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5833" t="41111" r="73750" b="50741"/>
          <a:stretch/>
        </p:blipFill>
        <p:spPr>
          <a:xfrm>
            <a:off x="9079287" y="4191015"/>
            <a:ext cx="1905061" cy="838185"/>
          </a:xfrm>
          <a:prstGeom prst="rect">
            <a:avLst/>
          </a:prstGeom>
        </p:spPr>
      </p:pic>
      <p:pic>
        <p:nvPicPr>
          <p:cNvPr id="16" name="C dur">
            <a:hlinkClick r:id="" action="ppaction://media"/>
            <a:extLst>
              <a:ext uri="{FF2B5EF4-FFF2-40B4-BE49-F238E27FC236}">
                <a16:creationId xmlns="" xmlns:a16="http://schemas.microsoft.com/office/drawing/2014/main" id="{B6D4C1CE-E16D-4A6B-B511-BB430ED3025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49544" y="4926830"/>
            <a:ext cx="406400" cy="406400"/>
          </a:xfrm>
          <a:prstGeom prst="rect">
            <a:avLst/>
          </a:prstGeom>
        </p:spPr>
      </p:pic>
      <p:pic>
        <p:nvPicPr>
          <p:cNvPr id="17" name="F dur">
            <a:hlinkClick r:id="" action="ppaction://media"/>
            <a:extLst>
              <a:ext uri="{FF2B5EF4-FFF2-40B4-BE49-F238E27FC236}">
                <a16:creationId xmlns="" xmlns:a16="http://schemas.microsoft.com/office/drawing/2014/main" id="{96D7D08C-2F20-4C43-858A-92C6F90A2C0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40369" y="4953000"/>
            <a:ext cx="406400" cy="406400"/>
          </a:xfrm>
          <a:prstGeom prst="rect">
            <a:avLst/>
          </a:prstGeom>
        </p:spPr>
      </p:pic>
      <p:pic>
        <p:nvPicPr>
          <p:cNvPr id="18" name="G dur">
            <a:hlinkClick r:id="" action="ppaction://media"/>
            <a:extLst>
              <a:ext uri="{FF2B5EF4-FFF2-40B4-BE49-F238E27FC236}">
                <a16:creationId xmlns="" xmlns:a16="http://schemas.microsoft.com/office/drawing/2014/main" id="{9B23B023-C327-4674-965D-E543D094F12F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82200" y="5024065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81085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3 TheHienHopAm BQ2">
            <a:hlinkClick r:id="" action="ppaction://media"/>
            <a:extLst>
              <a:ext uri="{FF2B5EF4-FFF2-40B4-BE49-F238E27FC236}">
                <a16:creationId xmlns="" xmlns:a16="http://schemas.microsoft.com/office/drawing/2014/main" id="{CEA394F3-6C5D-470C-A226-CDF52D07A4F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84" y="609600"/>
            <a:ext cx="12075956" cy="57954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84195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382000" cy="6096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III.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</a:t>
            </a:r>
            <a:endParaRPr lang="en-US" sz="3200" b="1" dirty="0">
              <a:solidFill>
                <a:srgbClr val="0000FF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137B27A7-0392-442F-B168-92DA4EC6ABFB}"/>
              </a:ext>
            </a:extLst>
          </p:cNvPr>
          <p:cNvGrpSpPr/>
          <p:nvPr/>
        </p:nvGrpSpPr>
        <p:grpSpPr>
          <a:xfrm>
            <a:off x="2424464" y="914400"/>
            <a:ext cx="7724004" cy="5595977"/>
            <a:chOff x="2424464" y="914400"/>
            <a:chExt cx="7724004" cy="5595977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A6D3C555-6A22-43CA-89BE-728B51D0BE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7951" b="74648"/>
            <a:stretch/>
          </p:blipFill>
          <p:spPr>
            <a:xfrm>
              <a:off x="3124200" y="914400"/>
              <a:ext cx="6324533" cy="158252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D4F29B4-6D76-47A5-80F7-85453AD614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763" t="25352" r="4258"/>
            <a:stretch/>
          </p:blipFill>
          <p:spPr>
            <a:xfrm>
              <a:off x="2424464" y="2496924"/>
              <a:ext cx="7724004" cy="4013453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5070073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Ví dụ: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D3 Cac Vidu BGCT BQ">
            <a:hlinkClick r:id="" action="ppaction://media"/>
            <a:extLst>
              <a:ext uri="{FF2B5EF4-FFF2-40B4-BE49-F238E27FC236}">
                <a16:creationId xmlns="" xmlns:a16="http://schemas.microsoft.com/office/drawing/2014/main" id="{1E2B26A0-3E6B-4693-9473-1F2B320AE36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5858" y="609600"/>
            <a:ext cx="9720283" cy="6019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8326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752600"/>
            <a:ext cx="87630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3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thể hiện các hợp âm C, F, G bằng kèn phím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152401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</a:t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BIẾT ƠN THẦY CÔ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286000"/>
            <a:ext cx="10668000" cy="2590800"/>
          </a:xfrm>
        </p:spPr>
        <p:txBody>
          <a:bodyPr/>
          <a:lstStyle/>
          <a:p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3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– Đọc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Luyện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 quãng 3; 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Bài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err="1">
                <a:solidFill>
                  <a:srgbClr val="C00000"/>
                </a:solidFill>
                <a:cs typeface="Times New Roman" panose="02020603050405020304" pitchFamily="18" charset="0"/>
              </a:rPr>
              <a:t>nhạc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 số 3</a:t>
            </a:r>
            <a:endParaRPr lang="en-US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– Nhạc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cụ</a:t>
            </a:r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Thế bấm các hợp âm C, F, G trên kèn phím</a:t>
            </a:r>
            <a:endParaRPr lang="en-US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– Trải nghiệm và khám phá</a:t>
            </a:r>
            <a:endParaRPr lang="en-US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8C61736-3951-45A0-AC6B-96AA11A3B8CF}"/>
              </a:ext>
            </a:extLst>
          </p:cNvPr>
          <p:cNvGrpSpPr/>
          <p:nvPr/>
        </p:nvGrpSpPr>
        <p:grpSpPr>
          <a:xfrm>
            <a:off x="0" y="152400"/>
            <a:ext cx="12192000" cy="6423755"/>
            <a:chOff x="0" y="152400"/>
            <a:chExt cx="12192000" cy="6423755"/>
          </a:xfrm>
        </p:grpSpPr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861F0786-60CC-4E25-9D01-7EC7DB371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1166" y="533400"/>
              <a:ext cx="8804434" cy="6042755"/>
            </a:xfrm>
            <a:prstGeom prst="rect">
              <a:avLst/>
            </a:prstGeom>
          </p:spPr>
        </p:pic>
        <p:sp>
          <p:nvSpPr>
            <p:cNvPr id="4" name="Subtitle 6"/>
            <p:cNvSpPr txBox="1">
              <a:spLocks/>
            </p:cNvSpPr>
            <p:nvPr/>
          </p:nvSpPr>
          <p:spPr bwMode="auto">
            <a:xfrm>
              <a:off x="0" y="152400"/>
              <a:ext cx="12192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None/>
              </a:pPr>
              <a:r>
                <a:rPr lang="en-US" b="1" kern="0">
                  <a:solidFill>
                    <a:srgbClr val="0000FF"/>
                  </a:solidFill>
                  <a:cs typeface="Times New Roman" panose="02020603050405020304" pitchFamily="18" charset="0"/>
                </a:rPr>
                <a:t>I. Đọc nhạc</a:t>
              </a:r>
            </a:p>
            <a:p>
              <a:pPr marL="0" indent="0" algn="ctr">
                <a:buNone/>
              </a:pPr>
              <a:endParaRPr lang="en-US" sz="2800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endParaRPr 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904165A1-252A-41D2-8F16-43A2868CBE4A}"/>
                </a:ext>
              </a:extLst>
            </p:cNvPr>
            <p:cNvSpPr/>
            <p:nvPr/>
          </p:nvSpPr>
          <p:spPr bwMode="auto">
            <a:xfrm>
              <a:off x="1524000" y="381000"/>
              <a:ext cx="1447800" cy="1143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 Truc C BQ 2">
            <a:hlinkClick r:id="" action="ppaction://media"/>
            <a:extLst>
              <a:ext uri="{FF2B5EF4-FFF2-40B4-BE49-F238E27FC236}">
                <a16:creationId xmlns="" xmlns:a16="http://schemas.microsoft.com/office/drawing/2014/main" id="{3EBFE4D9-0775-4B15-841C-DB7A03D9E83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3390" r="3390"/>
          <a:stretch/>
        </p:blipFill>
        <p:spPr>
          <a:xfrm>
            <a:off x="751748" y="304800"/>
            <a:ext cx="10688503" cy="60244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D3 doc q3 BQ2">
            <a:hlinkClick r:id="" action="ppaction://media"/>
            <a:extLst>
              <a:ext uri="{FF2B5EF4-FFF2-40B4-BE49-F238E27FC236}">
                <a16:creationId xmlns="" xmlns:a16="http://schemas.microsoft.com/office/drawing/2014/main" id="{2A4BC07A-5744-4A42-80AE-7807DD6D66C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3" y="685800"/>
            <a:ext cx="12146070" cy="5458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4417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74F88787-68AC-45A6-BAF6-225BFC9591A1}"/>
              </a:ext>
            </a:extLst>
          </p:cNvPr>
          <p:cNvGrpSpPr/>
          <p:nvPr/>
        </p:nvGrpSpPr>
        <p:grpSpPr>
          <a:xfrm>
            <a:off x="1143000" y="152400"/>
            <a:ext cx="10287000" cy="3414713"/>
            <a:chOff x="1143000" y="228600"/>
            <a:chExt cx="10287000" cy="3414713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A0A548ED-5951-45AF-8ED9-F80EC93E5098}"/>
                </a:ext>
              </a:extLst>
            </p:cNvPr>
            <p:cNvGrpSpPr/>
            <p:nvPr/>
          </p:nvGrpSpPr>
          <p:grpSpPr>
            <a:xfrm>
              <a:off x="1143000" y="228600"/>
              <a:ext cx="9701213" cy="3414713"/>
              <a:chOff x="1143000" y="228600"/>
              <a:chExt cx="9701213" cy="3414713"/>
            </a:xfrm>
          </p:grpSpPr>
          <p:pic>
            <p:nvPicPr>
              <p:cNvPr id="5" name="Picture 4">
                <a:extLst>
                  <a:ext uri="{FF2B5EF4-FFF2-40B4-BE49-F238E27FC236}">
                    <a16:creationId xmlns="" xmlns:a16="http://schemas.microsoft.com/office/drawing/2014/main" id="{660C3415-8139-4BA6-90FD-7EF56B265E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3000" y="228600"/>
                <a:ext cx="9701213" cy="3414713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6873BF43-8645-418F-A499-AFB7B0A05FA7}"/>
                  </a:ext>
                </a:extLst>
              </p:cNvPr>
              <p:cNvSpPr/>
              <p:nvPr/>
            </p:nvSpPr>
            <p:spPr bwMode="auto">
              <a:xfrm>
                <a:off x="2743200" y="228600"/>
                <a:ext cx="1143000" cy="84806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vi-V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2CDE1AAD-422B-4A98-B3E5-A14FD69848F5}"/>
                </a:ext>
              </a:extLst>
            </p:cNvPr>
            <p:cNvGrpSpPr/>
            <p:nvPr/>
          </p:nvGrpSpPr>
          <p:grpSpPr>
            <a:xfrm>
              <a:off x="3405187" y="1397827"/>
              <a:ext cx="8024813" cy="1733813"/>
              <a:chOff x="3405187" y="1397827"/>
              <a:chExt cx="8024813" cy="1733813"/>
            </a:xfrm>
          </p:grpSpPr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B563F59F-F7AB-49C8-8CD7-A52007A1FBA7}"/>
                  </a:ext>
                </a:extLst>
              </p:cNvPr>
              <p:cNvSpPr txBox="1"/>
              <p:nvPr/>
            </p:nvSpPr>
            <p:spPr>
              <a:xfrm>
                <a:off x="7236453" y="1397827"/>
                <a:ext cx="70961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FF0000"/>
                    </a:solidFill>
                    <a:sym typeface="Maestro Wide" panose="02000506050000020004" pitchFamily="2" charset="2"/>
                  </a:rPr>
                  <a:t>                   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07A54653-79F7-42C4-AE6D-DCBB2C3F631E}"/>
                  </a:ext>
                </a:extLst>
              </p:cNvPr>
              <p:cNvSpPr txBox="1"/>
              <p:nvPr/>
            </p:nvSpPr>
            <p:spPr>
              <a:xfrm>
                <a:off x="3405187" y="2432148"/>
                <a:ext cx="8024813" cy="699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>
                    <a:solidFill>
                      <a:srgbClr val="FF0000"/>
                    </a:solidFill>
                    <a:sym typeface="Maestro Wide" panose="02000506050000020004" pitchFamily="2" charset="2"/>
                  </a:rPr>
                  <a:t>                                        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B210BF79-9562-4289-8C6C-DE33B804DC9F}"/>
              </a:ext>
            </a:extLst>
          </p:cNvPr>
          <p:cNvGrpSpPr/>
          <p:nvPr/>
        </p:nvGrpSpPr>
        <p:grpSpPr>
          <a:xfrm>
            <a:off x="1451529" y="4384318"/>
            <a:ext cx="3441867" cy="1604645"/>
            <a:chOff x="1451529" y="4384318"/>
            <a:chExt cx="3441867" cy="1604645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06EE2E63-E756-41A7-9BB2-6953FD8F5EAA}"/>
                </a:ext>
              </a:extLst>
            </p:cNvPr>
            <p:cNvSpPr txBox="1"/>
            <p:nvPr/>
          </p:nvSpPr>
          <p:spPr>
            <a:xfrm>
              <a:off x="2747809" y="4435909"/>
              <a:ext cx="2145587" cy="1553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Nhịp: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Cao độ: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Trường độ: </a:t>
              </a:r>
              <a:endParaRPr lang="vi-VN" sz="2200" b="1">
                <a:solidFill>
                  <a:srgbClr val="0000FF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20765107-1F44-48B3-8F42-91FD859EB4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4660"/>
            <a:stretch/>
          </p:blipFill>
          <p:spPr>
            <a:xfrm>
              <a:off x="1451529" y="4384318"/>
              <a:ext cx="1230713" cy="821966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4B0D6A2E-2A07-4AE9-AA8E-3849C79324F3}"/>
              </a:ext>
            </a:extLst>
          </p:cNvPr>
          <p:cNvGrpSpPr/>
          <p:nvPr/>
        </p:nvGrpSpPr>
        <p:grpSpPr>
          <a:xfrm>
            <a:off x="3056345" y="4343400"/>
            <a:ext cx="6824636" cy="2149909"/>
            <a:chOff x="3056345" y="4343400"/>
            <a:chExt cx="6824636" cy="2149909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ECE46A91-9333-4D83-96B2-0E3CC350AC2D}"/>
                </a:ext>
              </a:extLst>
            </p:cNvPr>
            <p:cNvGrpSpPr/>
            <p:nvPr/>
          </p:nvGrpSpPr>
          <p:grpSpPr>
            <a:xfrm>
              <a:off x="3935110" y="4343400"/>
              <a:ext cx="356188" cy="730470"/>
              <a:chOff x="2286000" y="4419600"/>
              <a:chExt cx="356188" cy="730470"/>
            </a:xfrm>
          </p:grpSpPr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07B0F29C-4CAB-4F15-889A-3832F9CFBF0A}"/>
                  </a:ext>
                </a:extLst>
              </p:cNvPr>
              <p:cNvSpPr txBox="1"/>
              <p:nvPr/>
            </p:nvSpPr>
            <p:spPr>
              <a:xfrm>
                <a:off x="2286000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3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803BF542-C92E-4986-9621-BB89F56E4218}"/>
                  </a:ext>
                </a:extLst>
              </p:cNvPr>
              <p:cNvSpPr txBox="1"/>
              <p:nvPr/>
            </p:nvSpPr>
            <p:spPr>
              <a:xfrm>
                <a:off x="2286000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8BA87C96-0F16-4A19-99CD-959AD4FD2A25}"/>
                </a:ext>
              </a:extLst>
            </p:cNvPr>
            <p:cNvSpPr txBox="1"/>
            <p:nvPr/>
          </p:nvSpPr>
          <p:spPr>
            <a:xfrm>
              <a:off x="4259638" y="5022474"/>
              <a:ext cx="382668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Đô, Rê, Mi, Pha, Son, La, Si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8C805AA7-041E-4241-AD47-F361AA87D543}"/>
                </a:ext>
              </a:extLst>
            </p:cNvPr>
            <p:cNvSpPr txBox="1"/>
            <p:nvPr/>
          </p:nvSpPr>
          <p:spPr>
            <a:xfrm>
              <a:off x="4720145" y="5507108"/>
              <a:ext cx="516083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Trắng, trắng chấm dôi, đen, móc đơn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559ABD7-80B1-481E-BCFD-FA85AD2A8799}"/>
                </a:ext>
              </a:extLst>
            </p:cNvPr>
            <p:cNvSpPr txBox="1"/>
            <p:nvPr/>
          </p:nvSpPr>
          <p:spPr>
            <a:xfrm>
              <a:off x="3056345" y="6031644"/>
              <a:ext cx="51122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B050"/>
                  </a:solidFill>
                </a:rPr>
                <a:t>(</a:t>
              </a:r>
              <a:r>
                <a:rPr lang="en-US" sz="2400" i="1">
                  <a:solidFill>
                    <a:srgbClr val="00B050"/>
                  </a:solidFill>
                </a:rPr>
                <a:t>Bài đọc nhạc số 3 </a:t>
              </a:r>
              <a:r>
                <a:rPr lang="en-US" sz="2400">
                  <a:solidFill>
                    <a:srgbClr val="00B050"/>
                  </a:solidFill>
                </a:rPr>
                <a:t>gồm 3 nét nhạc)</a:t>
              </a:r>
              <a:endParaRPr lang="vi-VN" sz="2400">
                <a:solidFill>
                  <a:srgbClr val="00B050"/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AA9906E8-CBC0-429E-9258-F0E7C5035982}"/>
              </a:ext>
            </a:extLst>
          </p:cNvPr>
          <p:cNvSpPr/>
          <p:nvPr/>
        </p:nvSpPr>
        <p:spPr bwMode="auto">
          <a:xfrm>
            <a:off x="2262187" y="2721170"/>
            <a:ext cx="1143000" cy="10668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8F3BC198-6EB4-4BB0-AD73-CA813B0A3EAD}"/>
              </a:ext>
            </a:extLst>
          </p:cNvPr>
          <p:cNvGrpSpPr/>
          <p:nvPr/>
        </p:nvGrpSpPr>
        <p:grpSpPr>
          <a:xfrm>
            <a:off x="7696200" y="3429000"/>
            <a:ext cx="1371600" cy="852487"/>
            <a:chOff x="7696200" y="3567113"/>
            <a:chExt cx="1371600" cy="852487"/>
          </a:xfrm>
        </p:grpSpPr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5CD7AC72-0038-414C-860E-EFC216138372}"/>
                </a:ext>
              </a:extLst>
            </p:cNvPr>
            <p:cNvSpPr/>
            <p:nvPr/>
          </p:nvSpPr>
          <p:spPr bwMode="auto">
            <a:xfrm>
              <a:off x="7696200" y="3988713"/>
              <a:ext cx="1371600" cy="430887"/>
            </a:xfrm>
            <a:prstGeom prst="rect">
              <a:avLst/>
            </a:prstGeom>
            <a:solidFill>
              <a:srgbClr val="DDF0C8"/>
            </a:solidFill>
            <a:ln w="19050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200">
                  <a:solidFill>
                    <a:srgbClr val="FF0000"/>
                  </a:solidFill>
                </a:rPr>
                <a:t>4 phách</a:t>
              </a:r>
              <a:endParaRPr kumimoji="0" lang="en-US" sz="2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="" xmlns:a16="http://schemas.microsoft.com/office/drawing/2014/main" id="{8FC3EAA8-DF5F-41F4-A102-231B4938B8F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382000" y="3567113"/>
              <a:ext cx="0" cy="44286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034643E2-F450-46C3-9656-725A9B908DAC}"/>
              </a:ext>
            </a:extLst>
          </p:cNvPr>
          <p:cNvSpPr/>
          <p:nvPr/>
        </p:nvSpPr>
        <p:spPr bwMode="auto">
          <a:xfrm>
            <a:off x="4191000" y="2743200"/>
            <a:ext cx="1828800" cy="10668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5899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36" grpId="0" animBg="1"/>
      <p:bldP spid="3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341438"/>
            <a:ext cx="7620000" cy="944562"/>
          </a:xfrm>
        </p:spPr>
        <p:txBody>
          <a:bodyPr/>
          <a:lstStyle/>
          <a:p>
            <a:r>
              <a:rPr lang="en-US" sz="2800" b="1" dirty="0" err="1">
                <a:solidFill>
                  <a:srgbClr val="0000FF"/>
                </a:solidFill>
              </a:rPr>
              <a:t>Luyện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tập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tiết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tấu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4B8351C-1F38-4F0C-BE22-F6E527797E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25" t="38001" r="55625" b="53334"/>
          <a:stretch/>
        </p:blipFill>
        <p:spPr>
          <a:xfrm>
            <a:off x="2212210" y="3200400"/>
            <a:ext cx="7465190" cy="1164409"/>
          </a:xfrm>
          <a:prstGeom prst="rect">
            <a:avLst/>
          </a:prstGeom>
        </p:spPr>
      </p:pic>
      <p:pic>
        <p:nvPicPr>
          <p:cNvPr id="11" name="CD3 AmHinhTietTau bai doc nhac 3 amThanh">
            <a:hlinkClick r:id="" action="ppaction://media"/>
            <a:extLst>
              <a:ext uri="{FF2B5EF4-FFF2-40B4-BE49-F238E27FC236}">
                <a16:creationId xmlns="" xmlns:a16="http://schemas.microsoft.com/office/drawing/2014/main" id="{B5388B4C-CB43-4259-8FA8-152C6A4D4E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18644" y="2438400"/>
            <a:ext cx="529409" cy="529409"/>
          </a:xfrm>
          <a:prstGeom prst="rect">
            <a:avLst/>
          </a:prstGeom>
          <a:solidFill>
            <a:schemeClr val="bg1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36638"/>
            <a:ext cx="9982200" cy="944562"/>
          </a:xfrm>
        </p:spPr>
        <p:txBody>
          <a:bodyPr/>
          <a:lstStyle/>
          <a:p>
            <a:r>
              <a:rPr lang="en-US" sz="2800" b="1" err="1">
                <a:solidFill>
                  <a:srgbClr val="0000FF"/>
                </a:solidFill>
              </a:rPr>
              <a:t>Luyện</a:t>
            </a:r>
            <a:r>
              <a:rPr lang="en-US" sz="2800" b="1">
                <a:solidFill>
                  <a:srgbClr val="0000FF"/>
                </a:solidFill>
              </a:rPr>
              <a:t> đọc các nốt: Si, La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A5F16C7-4789-4414-AECF-13DD228A59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25" t="37778" r="60625" b="51111"/>
          <a:stretch/>
        </p:blipFill>
        <p:spPr>
          <a:xfrm>
            <a:off x="2971800" y="2819400"/>
            <a:ext cx="6720840" cy="1600200"/>
          </a:xfrm>
          <a:prstGeom prst="rect">
            <a:avLst/>
          </a:prstGeom>
        </p:spPr>
      </p:pic>
      <p:pic>
        <p:nvPicPr>
          <p:cNvPr id="7" name="cao do si la âm thanh">
            <a:hlinkClick r:id="" action="ppaction://media"/>
            <a:extLst>
              <a:ext uri="{FF2B5EF4-FFF2-40B4-BE49-F238E27FC236}">
                <a16:creationId xmlns="" xmlns:a16="http://schemas.microsoft.com/office/drawing/2014/main" id="{023E1991-EADD-44D4-ABDB-A52C71892D0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67400" y="2209800"/>
            <a:ext cx="660400" cy="660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75356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i doc nhac 3 nghe mau">
            <a:hlinkClick r:id="" action="ppaction://media"/>
            <a:extLst>
              <a:ext uri="{FF2B5EF4-FFF2-40B4-BE49-F238E27FC236}">
                <a16:creationId xmlns="" xmlns:a16="http://schemas.microsoft.com/office/drawing/2014/main" id="{A9C84F46-D30B-409F-8148-C95E9E4CA0A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3140" t="2041" r="2250" b="2242"/>
          <a:stretch/>
        </p:blipFill>
        <p:spPr>
          <a:xfrm>
            <a:off x="1295400" y="1447800"/>
            <a:ext cx="9546535" cy="39624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86000" y="655638"/>
            <a:ext cx="7620000" cy="9445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Nghe mẫu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C50638C-913D-4530-B19C-17E58D5559C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000F3\u0013 {A558BC9D-D92F-437D-AA21-400662DDB143}&quot;,&quot;C:\\Users\\Admin\\Desktop\\Quyền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AN6 CD3 Tiet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88C27F-E24D-405A-B7AA-F5B8D5B639A0}:33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AC0F67-BF0E-4424-9F5A-2324C23CE78B}:35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B1F947-BC1F-4A03-AE20-5EBE2575A5D6}:33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B45BB7-1C11-413E-AC48-2F707B1AB58E}:34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9A5425-F789-431F-90B2-6C88174BEE1A}:3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365432-01EF-41DD-96A4-D55A124DA2A1}:36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D8B717-587D-48F3-BA6C-6E7D9710BA9A}:36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67371F-144A-4214-B94D-CAEE6D9B14B8}:3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7C5320-7184-4C7D-B488-9CDB4DE40D49}:3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66533D-4DB2-479D-9242-E0564B93D315}:29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CD2F8D-B054-464B-A89A-214ED91C94C2}:3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7DCD1C-4AD6-448B-BEE4-56D98254B34D}:3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E52992-0BDA-475B-A1A8-F850FC4DCF3D}:35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62562F-9F7A-4D20-BF52-1D13C25AD925}:3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38412B-7A38-4BF8-AAC9-14D122C5CA3C}:3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E441F4-919C-4873-BDCD-FD191110FF2C}:362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7089</TotalTime>
  <Words>185</Words>
  <Application>Microsoft Office PowerPoint</Application>
  <PresentationFormat>Custom</PresentationFormat>
  <Paragraphs>36</Paragraphs>
  <Slides>16</Slides>
  <Notes>1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Design</vt:lpstr>
      <vt:lpstr>Giáo viên: Trung Văn Quyền Trường: THCS Thụy An</vt:lpstr>
      <vt:lpstr>Chủ đề 3 BIẾT ƠN THẦY CÔ</vt:lpstr>
      <vt:lpstr>PowerPoint Presentation</vt:lpstr>
      <vt:lpstr>PowerPoint Presentation</vt:lpstr>
      <vt:lpstr>PowerPoint Presentation</vt:lpstr>
      <vt:lpstr>PowerPoint Presentation</vt:lpstr>
      <vt:lpstr>Luyện tập tiết tấu</vt:lpstr>
      <vt:lpstr>Luyện đọc các nốt: Si, La</vt:lpstr>
      <vt:lpstr>Nghe mẫu </vt:lpstr>
      <vt:lpstr>Đọc từng nét nhạc</vt:lpstr>
      <vt:lpstr>Đọc nhạc hoàn chỉnh cả bài kết hợp gõ phách hoặc gõ nhịp </vt:lpstr>
      <vt:lpstr>II. Nhạc cụ</vt:lpstr>
      <vt:lpstr>PowerPoint Presentation</vt:lpstr>
      <vt:lpstr>III. Trải nghiệm và khám phá</vt:lpstr>
      <vt:lpstr>Ví dụ:</vt:lpstr>
      <vt:lpstr>DẶN DÒ VỀ NHÀ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AN6 CD3 Tiet 3</dc:title>
  <dc:creator>User</dc:creator>
  <cp:lastModifiedBy>Admin</cp:lastModifiedBy>
  <cp:revision>291</cp:revision>
  <dcterms:created xsi:type="dcterms:W3CDTF">2006-11-06T13:45:38Z</dcterms:created>
  <dcterms:modified xsi:type="dcterms:W3CDTF">2023-08-16T14:35:01Z</dcterms:modified>
</cp:coreProperties>
</file>