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 id="2147483725" r:id="rId2"/>
  </p:sldMasterIdLst>
  <p:notesMasterIdLst>
    <p:notesMasterId r:id="rId113"/>
  </p:notesMasterIdLst>
  <p:sldIdLst>
    <p:sldId id="257" r:id="rId3"/>
    <p:sldId id="258" r:id="rId4"/>
    <p:sldId id="259" r:id="rId5"/>
    <p:sldId id="264" r:id="rId6"/>
    <p:sldId id="260" r:id="rId7"/>
    <p:sldId id="265" r:id="rId8"/>
    <p:sldId id="263" r:id="rId9"/>
    <p:sldId id="262" r:id="rId10"/>
    <p:sldId id="261" r:id="rId11"/>
    <p:sldId id="266" r:id="rId12"/>
    <p:sldId id="267" r:id="rId13"/>
    <p:sldId id="268" r:id="rId14"/>
    <p:sldId id="269" r:id="rId15"/>
    <p:sldId id="270" r:id="rId16"/>
    <p:sldId id="272" r:id="rId17"/>
    <p:sldId id="271" r:id="rId18"/>
    <p:sldId id="273" r:id="rId19"/>
    <p:sldId id="274" r:id="rId20"/>
    <p:sldId id="276" r:id="rId21"/>
    <p:sldId id="275" r:id="rId22"/>
    <p:sldId id="279" r:id="rId23"/>
    <p:sldId id="277" r:id="rId24"/>
    <p:sldId id="280" r:id="rId25"/>
    <p:sldId id="281" r:id="rId26"/>
    <p:sldId id="283" r:id="rId27"/>
    <p:sldId id="282" r:id="rId28"/>
    <p:sldId id="284" r:id="rId29"/>
    <p:sldId id="286" r:id="rId30"/>
    <p:sldId id="287" r:id="rId31"/>
    <p:sldId id="370" r:id="rId32"/>
    <p:sldId id="289" r:id="rId33"/>
    <p:sldId id="288" r:id="rId34"/>
    <p:sldId id="291" r:id="rId35"/>
    <p:sldId id="290" r:id="rId36"/>
    <p:sldId id="292" r:id="rId37"/>
    <p:sldId id="293" r:id="rId38"/>
    <p:sldId id="294" r:id="rId39"/>
    <p:sldId id="295" r:id="rId40"/>
    <p:sldId id="296" r:id="rId41"/>
    <p:sldId id="297" r:id="rId42"/>
    <p:sldId id="298" r:id="rId43"/>
    <p:sldId id="302" r:id="rId44"/>
    <p:sldId id="299" r:id="rId45"/>
    <p:sldId id="300" r:id="rId46"/>
    <p:sldId id="303" r:id="rId47"/>
    <p:sldId id="304" r:id="rId48"/>
    <p:sldId id="305" r:id="rId49"/>
    <p:sldId id="307" r:id="rId50"/>
    <p:sldId id="306" r:id="rId51"/>
    <p:sldId id="308" r:id="rId52"/>
    <p:sldId id="309" r:id="rId53"/>
    <p:sldId id="301" r:id="rId54"/>
    <p:sldId id="310" r:id="rId55"/>
    <p:sldId id="311" r:id="rId56"/>
    <p:sldId id="313" r:id="rId57"/>
    <p:sldId id="312" r:id="rId58"/>
    <p:sldId id="314" r:id="rId59"/>
    <p:sldId id="316" r:id="rId60"/>
    <p:sldId id="315" r:id="rId61"/>
    <p:sldId id="317" r:id="rId62"/>
    <p:sldId id="319" r:id="rId63"/>
    <p:sldId id="320" r:id="rId64"/>
    <p:sldId id="318" r:id="rId65"/>
    <p:sldId id="321" r:id="rId66"/>
    <p:sldId id="322" r:id="rId67"/>
    <p:sldId id="323" r:id="rId68"/>
    <p:sldId id="324" r:id="rId69"/>
    <p:sldId id="325" r:id="rId70"/>
    <p:sldId id="326" r:id="rId71"/>
    <p:sldId id="327" r:id="rId72"/>
    <p:sldId id="329" r:id="rId73"/>
    <p:sldId id="328" r:id="rId74"/>
    <p:sldId id="331" r:id="rId75"/>
    <p:sldId id="333" r:id="rId76"/>
    <p:sldId id="334" r:id="rId77"/>
    <p:sldId id="335" r:id="rId78"/>
    <p:sldId id="336" r:id="rId79"/>
    <p:sldId id="332" r:id="rId80"/>
    <p:sldId id="337" r:id="rId81"/>
    <p:sldId id="338" r:id="rId82"/>
    <p:sldId id="339" r:id="rId83"/>
    <p:sldId id="340" r:id="rId84"/>
    <p:sldId id="341" r:id="rId85"/>
    <p:sldId id="342" r:id="rId86"/>
    <p:sldId id="343" r:id="rId87"/>
    <p:sldId id="345" r:id="rId88"/>
    <p:sldId id="346" r:id="rId89"/>
    <p:sldId id="344" r:id="rId90"/>
    <p:sldId id="347" r:id="rId91"/>
    <p:sldId id="348" r:id="rId92"/>
    <p:sldId id="350" r:id="rId93"/>
    <p:sldId id="352" r:id="rId94"/>
    <p:sldId id="353" r:id="rId95"/>
    <p:sldId id="354" r:id="rId96"/>
    <p:sldId id="355" r:id="rId97"/>
    <p:sldId id="356" r:id="rId98"/>
    <p:sldId id="357" r:id="rId99"/>
    <p:sldId id="351" r:id="rId100"/>
    <p:sldId id="349" r:id="rId101"/>
    <p:sldId id="358" r:id="rId102"/>
    <p:sldId id="359" r:id="rId103"/>
    <p:sldId id="360" r:id="rId104"/>
    <p:sldId id="361" r:id="rId105"/>
    <p:sldId id="362" r:id="rId106"/>
    <p:sldId id="363" r:id="rId107"/>
    <p:sldId id="365" r:id="rId108"/>
    <p:sldId id="364" r:id="rId109"/>
    <p:sldId id="366" r:id="rId110"/>
    <p:sldId id="367" r:id="rId111"/>
    <p:sldId id="369" r:id="rId1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E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89308" autoAdjust="0"/>
  </p:normalViewPr>
  <p:slideViewPr>
    <p:cSldViewPr snapToGrid="0">
      <p:cViewPr varScale="1">
        <p:scale>
          <a:sx n="114" d="100"/>
          <a:sy n="114" d="100"/>
        </p:scale>
        <p:origin x="48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slide" Target="slides/slide108.xml"/><Relationship Id="rId115"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_rels/data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image" Target="../media/image49.jpeg"/></Relationships>
</file>

<file path=ppt/diagrams/_rels/data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image" Target="../media/image68.png"/></Relationships>
</file>

<file path=ppt/diagrams/_rels/data4.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image" Target="../media/image49.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image" Target="../media/image68.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0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C12ED-B310-4CF5-BE37-7F3AF05F51CB}"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US"/>
        </a:p>
      </dgm:t>
    </dgm:pt>
    <dgm:pt modelId="{8B5EDC27-89FA-40D8-89B2-2965C5EF64D6}">
      <dgm:prSet phldrT="[Text]"/>
      <dgm:spPr>
        <a:solidFill>
          <a:schemeClr val="accent3">
            <a:lumMod val="20000"/>
            <a:lumOff val="8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dirty="0" err="1">
              <a:solidFill>
                <a:schemeClr val="tx1"/>
              </a:solidFill>
              <a:latin typeface="Times New Roman" panose="02020603050405020304" pitchFamily="18" charset="0"/>
              <a:cs typeface="Times New Roman" panose="02020603050405020304" pitchFamily="18" charset="0"/>
            </a:rPr>
            <a:t>Thảo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luận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theo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cặp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trong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thời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gian</a:t>
          </a:r>
          <a:r>
            <a:rPr lang="en-US" dirty="0">
              <a:solidFill>
                <a:schemeClr val="tx1"/>
              </a:solidFill>
              <a:latin typeface="Times New Roman" panose="02020603050405020304" pitchFamily="18" charset="0"/>
              <a:cs typeface="Times New Roman" panose="02020603050405020304" pitchFamily="18" charset="0"/>
            </a:rPr>
            <a:t> 3 </a:t>
          </a:r>
          <a:r>
            <a:rPr lang="en-US" dirty="0" err="1">
              <a:solidFill>
                <a:schemeClr val="tx1"/>
              </a:solidFill>
              <a:latin typeface="Times New Roman" panose="02020603050405020304" pitchFamily="18" charset="0"/>
              <a:cs typeface="Times New Roman" panose="02020603050405020304" pitchFamily="18" charset="0"/>
            </a:rPr>
            <a:t>phút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trả</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lời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câu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hỏi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sau</a:t>
          </a:r>
          <a:r>
            <a:rPr lang="en-US" dirty="0">
              <a:solidFill>
                <a:schemeClr val="tx1"/>
              </a:solidFill>
              <a:latin typeface="Times New Roman" panose="02020603050405020304" pitchFamily="18" charset="0"/>
              <a:cs typeface="Times New Roman" panose="02020603050405020304" pitchFamily="18" charset="0"/>
            </a:rPr>
            <a:t>:</a:t>
          </a:r>
        </a:p>
      </dgm:t>
    </dgm:pt>
    <dgm:pt modelId="{DE7D0DBE-E33B-4DE9-85E9-8F14FFA2109F}" type="parTrans" cxnId="{C8FFE7BA-D02F-43D1-BB3E-0BF2B0650D57}">
      <dgm:prSet/>
      <dgm:spPr/>
      <dgm:t>
        <a:bodyPr/>
        <a:lstStyle/>
        <a:p>
          <a:endParaRPr lang="en-US"/>
        </a:p>
      </dgm:t>
    </dgm:pt>
    <dgm:pt modelId="{09C56F2C-0AAC-46F6-9B0B-9ACA4796BCA3}" type="sibTrans" cxnId="{C8FFE7BA-D02F-43D1-BB3E-0BF2B0650D57}">
      <dgm:prSet/>
      <dgm:spPr/>
      <dgm:t>
        <a:bodyPr/>
        <a:lstStyle/>
        <a:p>
          <a:endParaRPr lang="en-US"/>
        </a:p>
      </dgm:t>
    </dgm:pt>
    <dgm:pt modelId="{9FCAAEF2-B2F4-4F70-8204-90E29A07FD2B}">
      <dgm:prSet phldrT="[Text]"/>
      <dgm:spPr>
        <a:solidFill>
          <a:schemeClr val="accent6">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l"/>
          <a:r>
            <a:rPr lang="en-US" dirty="0">
              <a:solidFill>
                <a:schemeClr val="tx1"/>
              </a:solidFill>
              <a:latin typeface="Times New Roman" panose="02020603050405020304" pitchFamily="18" charset="0"/>
              <a:cs typeface="Times New Roman" panose="02020603050405020304" pitchFamily="18" charset="0"/>
            </a:rPr>
            <a:t>1. </a:t>
          </a:r>
          <a:r>
            <a:rPr lang="en-US" dirty="0" err="1">
              <a:solidFill>
                <a:schemeClr val="tx1"/>
              </a:solidFill>
              <a:latin typeface="Times New Roman" panose="02020603050405020304" pitchFamily="18" charset="0"/>
              <a:cs typeface="Times New Roman" panose="02020603050405020304" pitchFamily="18" charset="0"/>
            </a:rPr>
            <a:t>Việc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lập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đền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thờ</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và</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hàng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năm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mở</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hội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Gióng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thể</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hiện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điều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gì</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Nêu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một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vài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hiểu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biết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của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em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về</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hội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Gióng</a:t>
          </a:r>
          <a:r>
            <a:rPr lang="en-US" dirty="0">
              <a:solidFill>
                <a:schemeClr val="tx1"/>
              </a:solidFill>
              <a:latin typeface="Times New Roman" panose="02020603050405020304" pitchFamily="18" charset="0"/>
              <a:cs typeface="Times New Roman" panose="02020603050405020304" pitchFamily="18" charset="0"/>
            </a:rPr>
            <a:t>?</a:t>
          </a:r>
        </a:p>
      </dgm:t>
    </dgm:pt>
    <dgm:pt modelId="{1809C6F7-9273-4A89-AF2D-9E656B3D01B2}" type="parTrans" cxnId="{5AB07551-3D28-482C-BD5F-E68D7BA092AD}">
      <dgm:prSet/>
      <dgm:spPr/>
      <dgm:t>
        <a:bodyPr/>
        <a:lstStyle/>
        <a:p>
          <a:endParaRPr lang="en-US"/>
        </a:p>
      </dgm:t>
    </dgm:pt>
    <dgm:pt modelId="{004E8640-BDB3-42D3-A984-C04AAF189587}" type="sibTrans" cxnId="{5AB07551-3D28-482C-BD5F-E68D7BA092AD}">
      <dgm:prSet/>
      <dgm:spPr/>
      <dgm:t>
        <a:bodyPr/>
        <a:lstStyle/>
        <a:p>
          <a:endParaRPr lang="en-US"/>
        </a:p>
      </dgm:t>
    </dgm:pt>
    <dgm:pt modelId="{FF45921B-4C27-4D88-9822-F34073C38823}">
      <dgm:prSet phldrT="[Text]"/>
      <dgm:spPr>
        <a:solidFill>
          <a:schemeClr val="accent6">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gn="l"/>
          <a:r>
            <a:rPr lang="pt-BR" dirty="0">
              <a:solidFill>
                <a:schemeClr val="tx1"/>
              </a:solidFill>
              <a:latin typeface="Times New Roman" panose="02020603050405020304" pitchFamily="18" charset="0"/>
              <a:cs typeface="Times New Roman" panose="02020603050405020304" pitchFamily="18" charset="0"/>
            </a:rPr>
            <a:t>2. Tại sao hội thi thể thao trong nhà trường mang tên“</a:t>
          </a:r>
          <a:r>
            <a:rPr lang="pt-BR" b="1" i="1" dirty="0">
              <a:solidFill>
                <a:schemeClr val="tx1"/>
              </a:solidFill>
              <a:latin typeface="Times New Roman" panose="02020603050405020304" pitchFamily="18" charset="0"/>
              <a:cs typeface="Times New Roman" panose="02020603050405020304" pitchFamily="18" charset="0"/>
            </a:rPr>
            <a:t>Hội khỏe Phù Đổng”?</a:t>
          </a:r>
          <a:endParaRPr lang="en-US" dirty="0">
            <a:solidFill>
              <a:schemeClr val="tx1"/>
            </a:solidFill>
            <a:latin typeface="Times New Roman" panose="02020603050405020304" pitchFamily="18" charset="0"/>
            <a:cs typeface="Times New Roman" panose="02020603050405020304" pitchFamily="18" charset="0"/>
          </a:endParaRPr>
        </a:p>
      </dgm:t>
    </dgm:pt>
    <dgm:pt modelId="{34D070C8-9693-45C5-8D09-6AB341A209CA}" type="parTrans" cxnId="{F1417A1B-B7B8-4C31-B2DE-51AFA7C836B5}">
      <dgm:prSet/>
      <dgm:spPr/>
      <dgm:t>
        <a:bodyPr/>
        <a:lstStyle/>
        <a:p>
          <a:endParaRPr lang="en-US"/>
        </a:p>
      </dgm:t>
    </dgm:pt>
    <dgm:pt modelId="{BC2B1F0C-0E74-4854-804C-E35B43E1910B}" type="sibTrans" cxnId="{F1417A1B-B7B8-4C31-B2DE-51AFA7C836B5}">
      <dgm:prSet/>
      <dgm:spPr/>
      <dgm:t>
        <a:bodyPr/>
        <a:lstStyle/>
        <a:p>
          <a:endParaRPr lang="en-US"/>
        </a:p>
      </dgm:t>
    </dgm:pt>
    <dgm:pt modelId="{766FC66E-822D-4E5D-AA98-A9426064763A}" type="pres">
      <dgm:prSet presAssocID="{EABC12ED-B310-4CF5-BE37-7F3AF05F51CB}" presName="Name0" presStyleCnt="0">
        <dgm:presLayoutVars>
          <dgm:chPref val="1"/>
          <dgm:dir/>
          <dgm:animOne val="branch"/>
          <dgm:animLvl val="lvl"/>
          <dgm:resizeHandles/>
        </dgm:presLayoutVars>
      </dgm:prSet>
      <dgm:spPr/>
    </dgm:pt>
    <dgm:pt modelId="{91919050-2BC6-46F8-AE44-D96C40618564}" type="pres">
      <dgm:prSet presAssocID="{8B5EDC27-89FA-40D8-89B2-2965C5EF64D6}" presName="vertOne" presStyleCnt="0"/>
      <dgm:spPr/>
    </dgm:pt>
    <dgm:pt modelId="{F1845CAC-8E02-460F-8A45-36A31913C8DF}" type="pres">
      <dgm:prSet presAssocID="{8B5EDC27-89FA-40D8-89B2-2965C5EF64D6}" presName="txOne" presStyleLbl="node0" presStyleIdx="0" presStyleCnt="1" custScaleY="45406" custLinFactNeighborX="688" custLinFactNeighborY="27792">
        <dgm:presLayoutVars>
          <dgm:chPref val="3"/>
        </dgm:presLayoutVars>
      </dgm:prSet>
      <dgm:spPr/>
    </dgm:pt>
    <dgm:pt modelId="{04E07F88-4BED-498E-8226-C85F457C2D2E}" type="pres">
      <dgm:prSet presAssocID="{8B5EDC27-89FA-40D8-89B2-2965C5EF64D6}" presName="parTransOne" presStyleCnt="0"/>
      <dgm:spPr/>
    </dgm:pt>
    <dgm:pt modelId="{F5DFD39B-22D0-4DD4-BA69-502079CA0BED}" type="pres">
      <dgm:prSet presAssocID="{8B5EDC27-89FA-40D8-89B2-2965C5EF64D6}" presName="horzOne" presStyleCnt="0"/>
      <dgm:spPr/>
    </dgm:pt>
    <dgm:pt modelId="{2082FCC0-90E0-4DA8-90CC-4DAADCF0C67F}" type="pres">
      <dgm:prSet presAssocID="{9FCAAEF2-B2F4-4F70-8204-90E29A07FD2B}" presName="vertTwo" presStyleCnt="0"/>
      <dgm:spPr/>
    </dgm:pt>
    <dgm:pt modelId="{C8C66FD7-40A3-4630-B249-7A5CDB30F0C9}" type="pres">
      <dgm:prSet presAssocID="{9FCAAEF2-B2F4-4F70-8204-90E29A07FD2B}" presName="txTwo" presStyleLbl="node2" presStyleIdx="0" presStyleCnt="2" custScaleY="75227" custLinFactNeighborX="-77" custLinFactNeighborY="-2681">
        <dgm:presLayoutVars>
          <dgm:chPref val="3"/>
        </dgm:presLayoutVars>
      </dgm:prSet>
      <dgm:spPr/>
    </dgm:pt>
    <dgm:pt modelId="{8B8B0654-0908-419C-8E07-D75DCD12BF9C}" type="pres">
      <dgm:prSet presAssocID="{9FCAAEF2-B2F4-4F70-8204-90E29A07FD2B}" presName="horzTwo" presStyleCnt="0"/>
      <dgm:spPr/>
    </dgm:pt>
    <dgm:pt modelId="{58C433C5-713F-481D-8064-57886ACBA932}" type="pres">
      <dgm:prSet presAssocID="{004E8640-BDB3-42D3-A984-C04AAF189587}" presName="sibSpaceTwo" presStyleCnt="0"/>
      <dgm:spPr/>
    </dgm:pt>
    <dgm:pt modelId="{BBDD532E-C9A1-4D42-A920-4A5837100BAF}" type="pres">
      <dgm:prSet presAssocID="{FF45921B-4C27-4D88-9822-F34073C38823}" presName="vertTwo" presStyleCnt="0"/>
      <dgm:spPr/>
    </dgm:pt>
    <dgm:pt modelId="{71FC26A9-273F-4CE8-BCB9-EC97A2CB0BBC}" type="pres">
      <dgm:prSet presAssocID="{FF45921B-4C27-4D88-9822-F34073C38823}" presName="txTwo" presStyleLbl="node2" presStyleIdx="1" presStyleCnt="2" custScaleY="75900" custLinFactNeighborX="-271" custLinFactNeighborY="-2681">
        <dgm:presLayoutVars>
          <dgm:chPref val="3"/>
        </dgm:presLayoutVars>
      </dgm:prSet>
      <dgm:spPr/>
    </dgm:pt>
    <dgm:pt modelId="{DFBEE800-76CC-42EA-8A21-AC0DB4A72D33}" type="pres">
      <dgm:prSet presAssocID="{FF45921B-4C27-4D88-9822-F34073C38823}" presName="horzTwo" presStyleCnt="0"/>
      <dgm:spPr/>
    </dgm:pt>
  </dgm:ptLst>
  <dgm:cxnLst>
    <dgm:cxn modelId="{F1417A1B-B7B8-4C31-B2DE-51AFA7C836B5}" srcId="{8B5EDC27-89FA-40D8-89B2-2965C5EF64D6}" destId="{FF45921B-4C27-4D88-9822-F34073C38823}" srcOrd="1" destOrd="0" parTransId="{34D070C8-9693-45C5-8D09-6AB341A209CA}" sibTransId="{BC2B1F0C-0E74-4854-804C-E35B43E1910B}"/>
    <dgm:cxn modelId="{7D4B173D-C8F3-4216-BDE9-94BB3708641C}" type="presOf" srcId="{9FCAAEF2-B2F4-4F70-8204-90E29A07FD2B}" destId="{C8C66FD7-40A3-4630-B249-7A5CDB30F0C9}" srcOrd="0" destOrd="0" presId="urn:microsoft.com/office/officeart/2005/8/layout/hierarchy4"/>
    <dgm:cxn modelId="{5AB07551-3D28-482C-BD5F-E68D7BA092AD}" srcId="{8B5EDC27-89FA-40D8-89B2-2965C5EF64D6}" destId="{9FCAAEF2-B2F4-4F70-8204-90E29A07FD2B}" srcOrd="0" destOrd="0" parTransId="{1809C6F7-9273-4A89-AF2D-9E656B3D01B2}" sibTransId="{004E8640-BDB3-42D3-A984-C04AAF189587}"/>
    <dgm:cxn modelId="{46C8D0B9-89AD-484D-9C0D-B504E2B2A9AB}" type="presOf" srcId="{EABC12ED-B310-4CF5-BE37-7F3AF05F51CB}" destId="{766FC66E-822D-4E5D-AA98-A9426064763A}" srcOrd="0" destOrd="0" presId="urn:microsoft.com/office/officeart/2005/8/layout/hierarchy4"/>
    <dgm:cxn modelId="{C8FFE7BA-D02F-43D1-BB3E-0BF2B0650D57}" srcId="{EABC12ED-B310-4CF5-BE37-7F3AF05F51CB}" destId="{8B5EDC27-89FA-40D8-89B2-2965C5EF64D6}" srcOrd="0" destOrd="0" parTransId="{DE7D0DBE-E33B-4DE9-85E9-8F14FFA2109F}" sibTransId="{09C56F2C-0AAC-46F6-9B0B-9ACA4796BCA3}"/>
    <dgm:cxn modelId="{C39D1DC0-C4BE-47ED-914E-A9E91C14141A}" type="presOf" srcId="{FF45921B-4C27-4D88-9822-F34073C38823}" destId="{71FC26A9-273F-4CE8-BCB9-EC97A2CB0BBC}" srcOrd="0" destOrd="0" presId="urn:microsoft.com/office/officeart/2005/8/layout/hierarchy4"/>
    <dgm:cxn modelId="{FC64E5CD-6077-413C-8151-94D8A92135D5}" type="presOf" srcId="{8B5EDC27-89FA-40D8-89B2-2965C5EF64D6}" destId="{F1845CAC-8E02-460F-8A45-36A31913C8DF}" srcOrd="0" destOrd="0" presId="urn:microsoft.com/office/officeart/2005/8/layout/hierarchy4"/>
    <dgm:cxn modelId="{F15DA009-FA3C-4430-A170-20A69396D732}" type="presParOf" srcId="{766FC66E-822D-4E5D-AA98-A9426064763A}" destId="{91919050-2BC6-46F8-AE44-D96C40618564}" srcOrd="0" destOrd="0" presId="urn:microsoft.com/office/officeart/2005/8/layout/hierarchy4"/>
    <dgm:cxn modelId="{B65CC8A3-01A5-40AE-B62A-1328C3213FB1}" type="presParOf" srcId="{91919050-2BC6-46F8-AE44-D96C40618564}" destId="{F1845CAC-8E02-460F-8A45-36A31913C8DF}" srcOrd="0" destOrd="0" presId="urn:microsoft.com/office/officeart/2005/8/layout/hierarchy4"/>
    <dgm:cxn modelId="{28BB094B-F62B-4CD5-9A96-7253E98E18A1}" type="presParOf" srcId="{91919050-2BC6-46F8-AE44-D96C40618564}" destId="{04E07F88-4BED-498E-8226-C85F457C2D2E}" srcOrd="1" destOrd="0" presId="urn:microsoft.com/office/officeart/2005/8/layout/hierarchy4"/>
    <dgm:cxn modelId="{BAE69A57-D9A4-4028-B9CB-0BA676AF5A6E}" type="presParOf" srcId="{91919050-2BC6-46F8-AE44-D96C40618564}" destId="{F5DFD39B-22D0-4DD4-BA69-502079CA0BED}" srcOrd="2" destOrd="0" presId="urn:microsoft.com/office/officeart/2005/8/layout/hierarchy4"/>
    <dgm:cxn modelId="{4ECC960E-30DC-4D76-BB68-F481C9202968}" type="presParOf" srcId="{F5DFD39B-22D0-4DD4-BA69-502079CA0BED}" destId="{2082FCC0-90E0-4DA8-90CC-4DAADCF0C67F}" srcOrd="0" destOrd="0" presId="urn:microsoft.com/office/officeart/2005/8/layout/hierarchy4"/>
    <dgm:cxn modelId="{3A30F8EB-C1AB-4DC9-AFC6-6F3F1B22B642}" type="presParOf" srcId="{2082FCC0-90E0-4DA8-90CC-4DAADCF0C67F}" destId="{C8C66FD7-40A3-4630-B249-7A5CDB30F0C9}" srcOrd="0" destOrd="0" presId="urn:microsoft.com/office/officeart/2005/8/layout/hierarchy4"/>
    <dgm:cxn modelId="{C67B33A4-B5F8-47F2-A2EE-830B6AB96A79}" type="presParOf" srcId="{2082FCC0-90E0-4DA8-90CC-4DAADCF0C67F}" destId="{8B8B0654-0908-419C-8E07-D75DCD12BF9C}" srcOrd="1" destOrd="0" presId="urn:microsoft.com/office/officeart/2005/8/layout/hierarchy4"/>
    <dgm:cxn modelId="{3C42B35A-4D4F-4DA0-8D45-09A828816E18}" type="presParOf" srcId="{F5DFD39B-22D0-4DD4-BA69-502079CA0BED}" destId="{58C433C5-713F-481D-8064-57886ACBA932}" srcOrd="1" destOrd="0" presId="urn:microsoft.com/office/officeart/2005/8/layout/hierarchy4"/>
    <dgm:cxn modelId="{910E11E4-8AA9-422A-9CCA-954B53CFEA7D}" type="presParOf" srcId="{F5DFD39B-22D0-4DD4-BA69-502079CA0BED}" destId="{BBDD532E-C9A1-4D42-A920-4A5837100BAF}" srcOrd="2" destOrd="0" presId="urn:microsoft.com/office/officeart/2005/8/layout/hierarchy4"/>
    <dgm:cxn modelId="{F856A070-9214-4945-B952-0603D88136A1}" type="presParOf" srcId="{BBDD532E-C9A1-4D42-A920-4A5837100BAF}" destId="{71FC26A9-273F-4CE8-BCB9-EC97A2CB0BBC}" srcOrd="0" destOrd="0" presId="urn:microsoft.com/office/officeart/2005/8/layout/hierarchy4"/>
    <dgm:cxn modelId="{5FBCF22C-11E9-4659-9733-A11DA46E5610}" type="presParOf" srcId="{BBDD532E-C9A1-4D42-A920-4A5837100BAF}" destId="{DFBEE800-76CC-42EA-8A21-AC0DB4A72D3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1C29B5-28D2-4F09-980B-0516B2A0411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ABB53094-3320-49EB-97B9-597410747183}">
      <dgm:prSet phldrT="[Text]" custT="1"/>
      <dgm:spPr>
        <a:blipFill rotWithShape="0">
          <a:blip xmlns:r="http://schemas.openxmlformats.org/officeDocument/2006/relationships" r:embed="rId1"/>
          <a:tile tx="0" ty="0" sx="100000" sy="100000" flip="none" algn="tl"/>
        </a:blipFill>
        <a:ln w="28575">
          <a:solidFill>
            <a:schemeClr val="accent2">
              <a:lumMod val="50000"/>
            </a:schemeClr>
          </a:solidFill>
        </a:ln>
      </dgm:spPr>
      <dgm:t>
        <a:bodyPr/>
        <a:lstStyle/>
        <a:p>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600" dirty="0">
            <a:latin typeface="Times New Roman" panose="02020603050405020304" pitchFamily="18" charset="0"/>
            <a:cs typeface="Times New Roman" panose="02020603050405020304" pitchFamily="18" charset="0"/>
          </a:endParaRPr>
        </a:p>
      </dgm:t>
    </dgm:pt>
    <dgm:pt modelId="{C61BDADB-2647-4D51-B18D-2454D14F93B8}" type="parTrans" cxnId="{63DE6305-CEF3-4F40-A5EB-894864A8B44F}">
      <dgm:prSet/>
      <dgm:spPr/>
      <dgm:t>
        <a:bodyPr/>
        <a:lstStyle/>
        <a:p>
          <a:endParaRPr lang="en-US"/>
        </a:p>
      </dgm:t>
    </dgm:pt>
    <dgm:pt modelId="{A0C6CA2C-BDD5-4DC8-8400-06CF3932CF49}" type="sibTrans" cxnId="{63DE6305-CEF3-4F40-A5EB-894864A8B44F}">
      <dgm:prSet/>
      <dgm:spPr/>
      <dgm:t>
        <a:bodyPr/>
        <a:lstStyle/>
        <a:p>
          <a:endParaRPr lang="en-US"/>
        </a:p>
      </dgm:t>
    </dgm:pt>
    <dgm:pt modelId="{A3D7270F-B3FC-4A5F-A3A2-D0EECB49B0CB}">
      <dgm:prSet phldrT="[Text]" custT="1"/>
      <dgm:spPr>
        <a:blipFill rotWithShape="0">
          <a:blip xmlns:r="http://schemas.openxmlformats.org/officeDocument/2006/relationships" r:embed="rId2"/>
          <a:tile tx="0" ty="0" sx="100000" sy="100000" flip="none" algn="tl"/>
        </a:blipFill>
        <a:ln w="28575">
          <a:solidFill>
            <a:schemeClr val="accent2">
              <a:lumMod val="50000"/>
            </a:schemeClr>
          </a:solidFill>
        </a:ln>
      </dgm:spPr>
      <dgm:t>
        <a:bodyPr/>
        <a:lstStyle/>
        <a:p>
          <a:pPr algn="l"/>
          <a:r>
            <a:rPr lang="nl-NL" sz="3600" b="1" i="1" dirty="0">
              <a:latin typeface="Times New Roman" panose="02020603050405020304" pitchFamily="18" charset="0"/>
              <a:cs typeface="Times New Roman" panose="02020603050405020304" pitchFamily="18" charset="0"/>
            </a:rPr>
            <a:t>a. Sự ra đời củaThạch Sanh</a:t>
          </a:r>
          <a:endParaRPr lang="en-US" sz="3600" dirty="0">
            <a:latin typeface="Times New Roman" panose="02020603050405020304" pitchFamily="18" charset="0"/>
            <a:cs typeface="Times New Roman" panose="02020603050405020304" pitchFamily="18" charset="0"/>
          </a:endParaRPr>
        </a:p>
      </dgm:t>
    </dgm:pt>
    <dgm:pt modelId="{52704894-D3A3-4148-8C6A-6152AF46F2E1}" type="parTrans" cxnId="{35AD7E7A-8261-4438-92EB-306AE932A364}">
      <dgm:prSet/>
      <dgm:spPr>
        <a:ln w="28575">
          <a:solidFill>
            <a:schemeClr val="accent2">
              <a:lumMod val="50000"/>
            </a:schemeClr>
          </a:solidFill>
        </a:ln>
      </dgm:spPr>
      <dgm:t>
        <a:bodyPr/>
        <a:lstStyle/>
        <a:p>
          <a:endParaRPr lang="en-US"/>
        </a:p>
      </dgm:t>
    </dgm:pt>
    <dgm:pt modelId="{65AE0C68-08B2-4CA6-AC5E-F23B1EEF909F}" type="sibTrans" cxnId="{35AD7E7A-8261-4438-92EB-306AE932A364}">
      <dgm:prSet/>
      <dgm:spPr/>
      <dgm:t>
        <a:bodyPr/>
        <a:lstStyle/>
        <a:p>
          <a:endParaRPr lang="en-US"/>
        </a:p>
      </dgm:t>
    </dgm:pt>
    <dgm:pt modelId="{A400C16D-11B8-4664-8FE6-25857D8BF530}">
      <dgm:prSet phldrT="[Text]" custT="1"/>
      <dgm:spPr>
        <a:blipFill rotWithShape="0">
          <a:blip xmlns:r="http://schemas.openxmlformats.org/officeDocument/2006/relationships" r:embed="rId2"/>
          <a:tile tx="0" ty="0" sx="100000" sy="100000" flip="none" algn="tl"/>
        </a:blipFill>
        <a:ln w="28575">
          <a:solidFill>
            <a:schemeClr val="accent2">
              <a:lumMod val="50000"/>
            </a:schemeClr>
          </a:solidFill>
        </a:ln>
      </dgm:spPr>
      <dgm:t>
        <a:bodyPr/>
        <a:lstStyle/>
        <a:p>
          <a:pPr algn="l"/>
          <a:r>
            <a:rPr lang="nl-NL" sz="3600" b="1" i="1" dirty="0">
              <a:latin typeface="Times New Roman" panose="02020603050405020304" pitchFamily="18" charset="0"/>
              <a:cs typeface="Times New Roman" panose="02020603050405020304" pitchFamily="18" charset="0"/>
            </a:rPr>
            <a:t>b. Những thử thách và chiến công của Thạch Sanh</a:t>
          </a:r>
          <a:endParaRPr lang="en-US" sz="3600" dirty="0">
            <a:latin typeface="Times New Roman" panose="02020603050405020304" pitchFamily="18" charset="0"/>
            <a:cs typeface="Times New Roman" panose="02020603050405020304" pitchFamily="18" charset="0"/>
          </a:endParaRPr>
        </a:p>
      </dgm:t>
    </dgm:pt>
    <dgm:pt modelId="{1EDA4D8A-9162-45C7-B7BE-F7747CA89B0D}" type="parTrans" cxnId="{8A899DF9-6E2F-4B50-B14B-55BAFA6D1CE5}">
      <dgm:prSet/>
      <dgm:spPr>
        <a:ln w="28575">
          <a:solidFill>
            <a:schemeClr val="accent2">
              <a:lumMod val="50000"/>
            </a:schemeClr>
          </a:solidFill>
        </a:ln>
      </dgm:spPr>
      <dgm:t>
        <a:bodyPr/>
        <a:lstStyle/>
        <a:p>
          <a:endParaRPr lang="en-US"/>
        </a:p>
      </dgm:t>
    </dgm:pt>
    <dgm:pt modelId="{00004A75-8761-490C-A60C-A31BE5296417}" type="sibTrans" cxnId="{8A899DF9-6E2F-4B50-B14B-55BAFA6D1CE5}">
      <dgm:prSet/>
      <dgm:spPr/>
      <dgm:t>
        <a:bodyPr/>
        <a:lstStyle/>
        <a:p>
          <a:endParaRPr lang="en-US"/>
        </a:p>
      </dgm:t>
    </dgm:pt>
    <dgm:pt modelId="{55484F53-2EF5-4D1F-8CFA-691EDAA5AD62}">
      <dgm:prSet phldrT="[Text]" custT="1"/>
      <dgm:spPr>
        <a:blipFill rotWithShape="0">
          <a:blip xmlns:r="http://schemas.openxmlformats.org/officeDocument/2006/relationships" r:embed="rId2"/>
          <a:tile tx="0" ty="0" sx="100000" sy="100000" flip="none" algn="tl"/>
        </a:blipFill>
        <a:ln w="28575">
          <a:solidFill>
            <a:schemeClr val="accent2">
              <a:lumMod val="50000"/>
            </a:schemeClr>
          </a:solidFill>
        </a:ln>
      </dgm:spPr>
      <dgm:t>
        <a:bodyPr/>
        <a:lstStyle/>
        <a:p>
          <a:pPr algn="l"/>
          <a:r>
            <a:rPr lang="nl-NL" sz="3600" dirty="0">
              <a:latin typeface="Times New Roman" panose="02020603050405020304" pitchFamily="18" charset="0"/>
              <a:cs typeface="Times New Roman" panose="02020603050405020304" pitchFamily="18" charset="0"/>
            </a:rPr>
            <a:t>c</a:t>
          </a:r>
          <a:r>
            <a:rPr lang="nl-NL" sz="3600" b="1" i="1" dirty="0">
              <a:latin typeface="Times New Roman" panose="02020603050405020304" pitchFamily="18" charset="0"/>
              <a:cs typeface="Times New Roman" panose="02020603050405020304" pitchFamily="18" charset="0"/>
            </a:rPr>
            <a:t>. Nhận xét về kết thúc truyện</a:t>
          </a:r>
          <a:endParaRPr lang="en-US" sz="3600" dirty="0">
            <a:latin typeface="Times New Roman" panose="02020603050405020304" pitchFamily="18" charset="0"/>
            <a:cs typeface="Times New Roman" panose="02020603050405020304" pitchFamily="18" charset="0"/>
          </a:endParaRPr>
        </a:p>
      </dgm:t>
    </dgm:pt>
    <dgm:pt modelId="{AB065B40-4AEC-4E4A-B98A-4CC1ED9FD746}" type="parTrans" cxnId="{7953D5A7-1600-41C8-B909-B380AB804173}">
      <dgm:prSet/>
      <dgm:spPr>
        <a:ln w="28575">
          <a:solidFill>
            <a:schemeClr val="accent2">
              <a:lumMod val="50000"/>
            </a:schemeClr>
          </a:solidFill>
        </a:ln>
      </dgm:spPr>
      <dgm:t>
        <a:bodyPr/>
        <a:lstStyle/>
        <a:p>
          <a:endParaRPr lang="en-US"/>
        </a:p>
      </dgm:t>
    </dgm:pt>
    <dgm:pt modelId="{76FA2F89-011E-4FF7-BC8D-DC1909A1C000}" type="sibTrans" cxnId="{7953D5A7-1600-41C8-B909-B380AB804173}">
      <dgm:prSet/>
      <dgm:spPr/>
      <dgm:t>
        <a:bodyPr/>
        <a:lstStyle/>
        <a:p>
          <a:endParaRPr lang="en-US"/>
        </a:p>
      </dgm:t>
    </dgm:pt>
    <dgm:pt modelId="{1F5B4F8D-85CD-4123-8222-B8D7A1901A38}" type="pres">
      <dgm:prSet presAssocID="{891C29B5-28D2-4F09-980B-0516B2A0411D}" presName="diagram" presStyleCnt="0">
        <dgm:presLayoutVars>
          <dgm:chPref val="1"/>
          <dgm:dir/>
          <dgm:animOne val="branch"/>
          <dgm:animLvl val="lvl"/>
          <dgm:resizeHandles/>
        </dgm:presLayoutVars>
      </dgm:prSet>
      <dgm:spPr/>
    </dgm:pt>
    <dgm:pt modelId="{61EB6424-4454-46A2-917C-620C1B1F91BC}" type="pres">
      <dgm:prSet presAssocID="{ABB53094-3320-49EB-97B9-597410747183}" presName="root" presStyleCnt="0"/>
      <dgm:spPr/>
    </dgm:pt>
    <dgm:pt modelId="{5DF3E4B3-651D-4B7E-A85D-99D0BD2D4AE8}" type="pres">
      <dgm:prSet presAssocID="{ABB53094-3320-49EB-97B9-597410747183}" presName="rootComposite" presStyleCnt="0"/>
      <dgm:spPr/>
    </dgm:pt>
    <dgm:pt modelId="{B0FF2814-48E0-4721-85B7-6D79C066309E}" type="pres">
      <dgm:prSet presAssocID="{ABB53094-3320-49EB-97B9-597410747183}" presName="rootText" presStyleLbl="node1" presStyleIdx="0" presStyleCnt="1" custScaleX="221881"/>
      <dgm:spPr/>
    </dgm:pt>
    <dgm:pt modelId="{AF18567E-B25B-4BA5-89BB-9D950E42CB4A}" type="pres">
      <dgm:prSet presAssocID="{ABB53094-3320-49EB-97B9-597410747183}" presName="rootConnector" presStyleLbl="node1" presStyleIdx="0" presStyleCnt="1"/>
      <dgm:spPr/>
    </dgm:pt>
    <dgm:pt modelId="{C59AA7D8-7220-47F8-B10D-F76E64BA7602}" type="pres">
      <dgm:prSet presAssocID="{ABB53094-3320-49EB-97B9-597410747183}" presName="childShape" presStyleCnt="0"/>
      <dgm:spPr/>
    </dgm:pt>
    <dgm:pt modelId="{2C1922E7-4C04-42D3-9C24-2D0CCBA89D19}" type="pres">
      <dgm:prSet presAssocID="{52704894-D3A3-4148-8C6A-6152AF46F2E1}" presName="Name13" presStyleLbl="parChTrans1D2" presStyleIdx="0" presStyleCnt="3"/>
      <dgm:spPr/>
    </dgm:pt>
    <dgm:pt modelId="{BF0B2B21-F4EF-4315-B152-7A4EA91C92AD}" type="pres">
      <dgm:prSet presAssocID="{A3D7270F-B3FC-4A5F-A3A2-D0EECB49B0CB}" presName="childText" presStyleLbl="bgAcc1" presStyleIdx="0" presStyleCnt="3" custScaleX="395140">
        <dgm:presLayoutVars>
          <dgm:bulletEnabled val="1"/>
        </dgm:presLayoutVars>
      </dgm:prSet>
      <dgm:spPr/>
    </dgm:pt>
    <dgm:pt modelId="{71D15AE9-8179-472F-9C5A-B4BC24D5AAF5}" type="pres">
      <dgm:prSet presAssocID="{1EDA4D8A-9162-45C7-B7BE-F7747CA89B0D}" presName="Name13" presStyleLbl="parChTrans1D2" presStyleIdx="1" presStyleCnt="3"/>
      <dgm:spPr/>
    </dgm:pt>
    <dgm:pt modelId="{2EA0F1A0-D30F-438A-997B-E6829031DADC}" type="pres">
      <dgm:prSet presAssocID="{A400C16D-11B8-4664-8FE6-25857D8BF530}" presName="childText" presStyleLbl="bgAcc1" presStyleIdx="1" presStyleCnt="3" custScaleX="398453" custScaleY="112291">
        <dgm:presLayoutVars>
          <dgm:bulletEnabled val="1"/>
        </dgm:presLayoutVars>
      </dgm:prSet>
      <dgm:spPr/>
    </dgm:pt>
    <dgm:pt modelId="{193EE89E-D915-46A9-B4ED-AAF95FF57644}" type="pres">
      <dgm:prSet presAssocID="{AB065B40-4AEC-4E4A-B98A-4CC1ED9FD746}" presName="Name13" presStyleLbl="parChTrans1D2" presStyleIdx="2" presStyleCnt="3"/>
      <dgm:spPr/>
    </dgm:pt>
    <dgm:pt modelId="{B9B1BE18-3488-4B4A-A3B4-376982C01089}" type="pres">
      <dgm:prSet presAssocID="{55484F53-2EF5-4D1F-8CFA-691EDAA5AD62}" presName="childText" presStyleLbl="bgAcc1" presStyleIdx="2" presStyleCnt="3" custScaleX="404007">
        <dgm:presLayoutVars>
          <dgm:bulletEnabled val="1"/>
        </dgm:presLayoutVars>
      </dgm:prSet>
      <dgm:spPr/>
    </dgm:pt>
  </dgm:ptLst>
  <dgm:cxnLst>
    <dgm:cxn modelId="{63DE6305-CEF3-4F40-A5EB-894864A8B44F}" srcId="{891C29B5-28D2-4F09-980B-0516B2A0411D}" destId="{ABB53094-3320-49EB-97B9-597410747183}" srcOrd="0" destOrd="0" parTransId="{C61BDADB-2647-4D51-B18D-2454D14F93B8}" sibTransId="{A0C6CA2C-BDD5-4DC8-8400-06CF3932CF49}"/>
    <dgm:cxn modelId="{20CBD013-C2A6-4F0A-BE30-E170B6AF0462}" type="presOf" srcId="{ABB53094-3320-49EB-97B9-597410747183}" destId="{AF18567E-B25B-4BA5-89BB-9D950E42CB4A}" srcOrd="1" destOrd="0" presId="urn:microsoft.com/office/officeart/2005/8/layout/hierarchy3"/>
    <dgm:cxn modelId="{9FF42273-7E41-413C-822A-3F5C95D6E0A5}" type="presOf" srcId="{891C29B5-28D2-4F09-980B-0516B2A0411D}" destId="{1F5B4F8D-85CD-4123-8222-B8D7A1901A38}" srcOrd="0" destOrd="0" presId="urn:microsoft.com/office/officeart/2005/8/layout/hierarchy3"/>
    <dgm:cxn modelId="{2C7B7E5A-6583-41B3-94A4-51F5412EF24F}" type="presOf" srcId="{52704894-D3A3-4148-8C6A-6152AF46F2E1}" destId="{2C1922E7-4C04-42D3-9C24-2D0CCBA89D19}" srcOrd="0" destOrd="0" presId="urn:microsoft.com/office/officeart/2005/8/layout/hierarchy3"/>
    <dgm:cxn modelId="{35AD7E7A-8261-4438-92EB-306AE932A364}" srcId="{ABB53094-3320-49EB-97B9-597410747183}" destId="{A3D7270F-B3FC-4A5F-A3A2-D0EECB49B0CB}" srcOrd="0" destOrd="0" parTransId="{52704894-D3A3-4148-8C6A-6152AF46F2E1}" sibTransId="{65AE0C68-08B2-4CA6-AC5E-F23B1EEF909F}"/>
    <dgm:cxn modelId="{CD1CD65A-BB85-4A8F-9DA0-9E84B9BB16AA}" type="presOf" srcId="{A400C16D-11B8-4664-8FE6-25857D8BF530}" destId="{2EA0F1A0-D30F-438A-997B-E6829031DADC}" srcOrd="0" destOrd="0" presId="urn:microsoft.com/office/officeart/2005/8/layout/hierarchy3"/>
    <dgm:cxn modelId="{FD4F53A0-B9B2-42A6-B366-C0EB7968A63B}" type="presOf" srcId="{AB065B40-4AEC-4E4A-B98A-4CC1ED9FD746}" destId="{193EE89E-D915-46A9-B4ED-AAF95FF57644}" srcOrd="0" destOrd="0" presId="urn:microsoft.com/office/officeart/2005/8/layout/hierarchy3"/>
    <dgm:cxn modelId="{AB69C6A5-4BCD-4EBD-958B-8A7F478FDF74}" type="presOf" srcId="{A3D7270F-B3FC-4A5F-A3A2-D0EECB49B0CB}" destId="{BF0B2B21-F4EF-4315-B152-7A4EA91C92AD}" srcOrd="0" destOrd="0" presId="urn:microsoft.com/office/officeart/2005/8/layout/hierarchy3"/>
    <dgm:cxn modelId="{7953D5A7-1600-41C8-B909-B380AB804173}" srcId="{ABB53094-3320-49EB-97B9-597410747183}" destId="{55484F53-2EF5-4D1F-8CFA-691EDAA5AD62}" srcOrd="2" destOrd="0" parTransId="{AB065B40-4AEC-4E4A-B98A-4CC1ED9FD746}" sibTransId="{76FA2F89-011E-4FF7-BC8D-DC1909A1C000}"/>
    <dgm:cxn modelId="{C45D49C4-7821-4EA5-9CE0-9DB7A3D0D81D}" type="presOf" srcId="{55484F53-2EF5-4D1F-8CFA-691EDAA5AD62}" destId="{B9B1BE18-3488-4B4A-A3B4-376982C01089}" srcOrd="0" destOrd="0" presId="urn:microsoft.com/office/officeart/2005/8/layout/hierarchy3"/>
    <dgm:cxn modelId="{50C6BAED-312D-4DE1-84BF-FF768500B8D8}" type="presOf" srcId="{1EDA4D8A-9162-45C7-B7BE-F7747CA89B0D}" destId="{71D15AE9-8179-472F-9C5A-B4BC24D5AAF5}" srcOrd="0" destOrd="0" presId="urn:microsoft.com/office/officeart/2005/8/layout/hierarchy3"/>
    <dgm:cxn modelId="{8A899DF9-6E2F-4B50-B14B-55BAFA6D1CE5}" srcId="{ABB53094-3320-49EB-97B9-597410747183}" destId="{A400C16D-11B8-4664-8FE6-25857D8BF530}" srcOrd="1" destOrd="0" parTransId="{1EDA4D8A-9162-45C7-B7BE-F7747CA89B0D}" sibTransId="{00004A75-8761-490C-A60C-A31BE5296417}"/>
    <dgm:cxn modelId="{15D05FFD-9F52-4CE7-BFFA-2A39E51E56AC}" type="presOf" srcId="{ABB53094-3320-49EB-97B9-597410747183}" destId="{B0FF2814-48E0-4721-85B7-6D79C066309E}" srcOrd="0" destOrd="0" presId="urn:microsoft.com/office/officeart/2005/8/layout/hierarchy3"/>
    <dgm:cxn modelId="{14D9E5DB-C2CD-4377-8272-5B4EDB9AF834}" type="presParOf" srcId="{1F5B4F8D-85CD-4123-8222-B8D7A1901A38}" destId="{61EB6424-4454-46A2-917C-620C1B1F91BC}" srcOrd="0" destOrd="0" presId="urn:microsoft.com/office/officeart/2005/8/layout/hierarchy3"/>
    <dgm:cxn modelId="{56FFC6E9-0808-4695-8674-F81C15E66C3B}" type="presParOf" srcId="{61EB6424-4454-46A2-917C-620C1B1F91BC}" destId="{5DF3E4B3-651D-4B7E-A85D-99D0BD2D4AE8}" srcOrd="0" destOrd="0" presId="urn:microsoft.com/office/officeart/2005/8/layout/hierarchy3"/>
    <dgm:cxn modelId="{5EB8D40F-EB2E-4B81-8A73-8FBD222F788A}" type="presParOf" srcId="{5DF3E4B3-651D-4B7E-A85D-99D0BD2D4AE8}" destId="{B0FF2814-48E0-4721-85B7-6D79C066309E}" srcOrd="0" destOrd="0" presId="urn:microsoft.com/office/officeart/2005/8/layout/hierarchy3"/>
    <dgm:cxn modelId="{E723B316-6FFF-438E-89A5-20317320C2A4}" type="presParOf" srcId="{5DF3E4B3-651D-4B7E-A85D-99D0BD2D4AE8}" destId="{AF18567E-B25B-4BA5-89BB-9D950E42CB4A}" srcOrd="1" destOrd="0" presId="urn:microsoft.com/office/officeart/2005/8/layout/hierarchy3"/>
    <dgm:cxn modelId="{0E113A77-F587-4DFE-8124-BDD4CD56D317}" type="presParOf" srcId="{61EB6424-4454-46A2-917C-620C1B1F91BC}" destId="{C59AA7D8-7220-47F8-B10D-F76E64BA7602}" srcOrd="1" destOrd="0" presId="urn:microsoft.com/office/officeart/2005/8/layout/hierarchy3"/>
    <dgm:cxn modelId="{3C3E1EDE-C20E-447B-8B91-0CDEC59C65E4}" type="presParOf" srcId="{C59AA7D8-7220-47F8-B10D-F76E64BA7602}" destId="{2C1922E7-4C04-42D3-9C24-2D0CCBA89D19}" srcOrd="0" destOrd="0" presId="urn:microsoft.com/office/officeart/2005/8/layout/hierarchy3"/>
    <dgm:cxn modelId="{2B01EB9B-4CA8-46A0-B9DA-555E167DE9DD}" type="presParOf" srcId="{C59AA7D8-7220-47F8-B10D-F76E64BA7602}" destId="{BF0B2B21-F4EF-4315-B152-7A4EA91C92AD}" srcOrd="1" destOrd="0" presId="urn:microsoft.com/office/officeart/2005/8/layout/hierarchy3"/>
    <dgm:cxn modelId="{96F8990A-42A9-4CF7-8608-C2DE98C41732}" type="presParOf" srcId="{C59AA7D8-7220-47F8-B10D-F76E64BA7602}" destId="{71D15AE9-8179-472F-9C5A-B4BC24D5AAF5}" srcOrd="2" destOrd="0" presId="urn:microsoft.com/office/officeart/2005/8/layout/hierarchy3"/>
    <dgm:cxn modelId="{72B85EF7-BDE8-48C2-A778-B00A40F55F3D}" type="presParOf" srcId="{C59AA7D8-7220-47F8-B10D-F76E64BA7602}" destId="{2EA0F1A0-D30F-438A-997B-E6829031DADC}" srcOrd="3" destOrd="0" presId="urn:microsoft.com/office/officeart/2005/8/layout/hierarchy3"/>
    <dgm:cxn modelId="{8205858E-9547-4C50-B3F4-405C7733A045}" type="presParOf" srcId="{C59AA7D8-7220-47F8-B10D-F76E64BA7602}" destId="{193EE89E-D915-46A9-B4ED-AAF95FF57644}" srcOrd="4" destOrd="0" presId="urn:microsoft.com/office/officeart/2005/8/layout/hierarchy3"/>
    <dgm:cxn modelId="{B9422A7C-66BD-4655-B046-48F4DCEB3E98}" type="presParOf" srcId="{C59AA7D8-7220-47F8-B10D-F76E64BA7602}" destId="{B9B1BE18-3488-4B4A-A3B4-376982C01089}"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720E9D-FCFD-4335-B214-AE8D69716FA7}" type="doc">
      <dgm:prSet loTypeId="urn:microsoft.com/office/officeart/2005/8/layout/vList3" loCatId="list" qsTypeId="urn:microsoft.com/office/officeart/2005/8/quickstyle/simple1" qsCatId="simple" csTypeId="urn:microsoft.com/office/officeart/2005/8/colors/accent1_2" csCatId="accent1" phldr="1"/>
      <dgm:spPr/>
    </dgm:pt>
    <dgm:pt modelId="{DB8D2E9D-CCAF-45B7-9917-4033096E4110}">
      <dgm:prSet phldrT="[Text]"/>
      <dgm:spPr>
        <a:solidFill>
          <a:schemeClr val="accent6">
            <a:lumMod val="60000"/>
            <a:lumOff val="40000"/>
          </a:schemeClr>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1</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1/</a:t>
          </a:r>
          <a:r>
            <a:rPr lang="en-US" dirty="0" err="1">
              <a:solidFill>
                <a:schemeClr val="tx1">
                  <a:lumMod val="95000"/>
                  <a:lumOff val="5000"/>
                </a:schemeClr>
              </a:solidFill>
            </a:rPr>
            <a:t>Tr</a:t>
          </a:r>
          <a:r>
            <a:rPr lang="en-US" dirty="0">
              <a:solidFill>
                <a:schemeClr val="tx1">
                  <a:lumMod val="95000"/>
                  <a:lumOff val="5000"/>
                </a:schemeClr>
              </a:solidFill>
            </a:rPr>
            <a:t> 24</a:t>
          </a:r>
        </a:p>
      </dgm:t>
    </dgm:pt>
    <dgm:pt modelId="{39BE04CA-4846-48FC-9F99-AC5B2F809FAE}" type="parTrans" cxnId="{F5D970CB-1104-41B7-BA60-E2D8F0D1D92F}">
      <dgm:prSet/>
      <dgm:spPr/>
      <dgm:t>
        <a:bodyPr/>
        <a:lstStyle/>
        <a:p>
          <a:endParaRPr lang="en-US"/>
        </a:p>
      </dgm:t>
    </dgm:pt>
    <dgm:pt modelId="{014DA59D-89C8-4177-BA32-DF71D36F037E}" type="sibTrans" cxnId="{F5D970CB-1104-41B7-BA60-E2D8F0D1D92F}">
      <dgm:prSet/>
      <dgm:spPr/>
      <dgm:t>
        <a:bodyPr/>
        <a:lstStyle/>
        <a:p>
          <a:endParaRPr lang="en-US"/>
        </a:p>
      </dgm:t>
    </dgm:pt>
    <dgm:pt modelId="{09E0FFA4-E9DD-4975-921E-5B4954C391C4}">
      <dgm:prSet phldrT="[Text]"/>
      <dgm:spPr>
        <a:solidFill>
          <a:schemeClr val="accent2">
            <a:lumMod val="40000"/>
            <a:lumOff val="60000"/>
          </a:schemeClr>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2</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2/</a:t>
          </a:r>
          <a:r>
            <a:rPr lang="en-US" dirty="0" err="1">
              <a:solidFill>
                <a:schemeClr val="tx1">
                  <a:lumMod val="95000"/>
                  <a:lumOff val="5000"/>
                </a:schemeClr>
              </a:solidFill>
            </a:rPr>
            <a:t>Tr</a:t>
          </a:r>
          <a:r>
            <a:rPr lang="en-US" dirty="0">
              <a:solidFill>
                <a:schemeClr val="tx1">
                  <a:lumMod val="95000"/>
                  <a:lumOff val="5000"/>
                </a:schemeClr>
              </a:solidFill>
            </a:rPr>
            <a:t> 24</a:t>
          </a:r>
        </a:p>
      </dgm:t>
    </dgm:pt>
    <dgm:pt modelId="{A373C989-CC14-48DC-8AF4-0E33175A9A84}" type="parTrans" cxnId="{69466205-277A-49B8-B7D0-F803BC36DD1F}">
      <dgm:prSet/>
      <dgm:spPr/>
      <dgm:t>
        <a:bodyPr/>
        <a:lstStyle/>
        <a:p>
          <a:endParaRPr lang="en-US"/>
        </a:p>
      </dgm:t>
    </dgm:pt>
    <dgm:pt modelId="{20253509-1F86-4418-BD7C-251CA6F84D13}" type="sibTrans" cxnId="{69466205-277A-49B8-B7D0-F803BC36DD1F}">
      <dgm:prSet/>
      <dgm:spPr/>
      <dgm:t>
        <a:bodyPr/>
        <a:lstStyle/>
        <a:p>
          <a:endParaRPr lang="en-US"/>
        </a:p>
      </dgm:t>
    </dgm:pt>
    <dgm:pt modelId="{C4A2D22E-7017-46B3-92CE-690EB46ED6ED}">
      <dgm:prSet phldrT="[Text]"/>
      <dgm:spPr>
        <a:solidFill>
          <a:srgbClr val="92D050"/>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3</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3/</a:t>
          </a:r>
          <a:r>
            <a:rPr lang="en-US" dirty="0" err="1">
              <a:solidFill>
                <a:schemeClr val="tx1">
                  <a:lumMod val="95000"/>
                  <a:lumOff val="5000"/>
                </a:schemeClr>
              </a:solidFill>
            </a:rPr>
            <a:t>Tr</a:t>
          </a:r>
          <a:r>
            <a:rPr lang="en-US" dirty="0">
              <a:solidFill>
                <a:schemeClr val="tx1">
                  <a:lumMod val="95000"/>
                  <a:lumOff val="5000"/>
                </a:schemeClr>
              </a:solidFill>
            </a:rPr>
            <a:t> 24</a:t>
          </a:r>
        </a:p>
      </dgm:t>
    </dgm:pt>
    <dgm:pt modelId="{251D1BC0-72F3-443F-9139-0C383AB8F171}" type="parTrans" cxnId="{1F78BE94-56A3-4EC1-A72D-47CB13EADE6E}">
      <dgm:prSet/>
      <dgm:spPr/>
      <dgm:t>
        <a:bodyPr/>
        <a:lstStyle/>
        <a:p>
          <a:endParaRPr lang="en-US"/>
        </a:p>
      </dgm:t>
    </dgm:pt>
    <dgm:pt modelId="{0A5E48B6-6CB4-45ED-A6F2-196CABB1C2F1}" type="sibTrans" cxnId="{1F78BE94-56A3-4EC1-A72D-47CB13EADE6E}">
      <dgm:prSet/>
      <dgm:spPr/>
      <dgm:t>
        <a:bodyPr/>
        <a:lstStyle/>
        <a:p>
          <a:endParaRPr lang="en-US"/>
        </a:p>
      </dgm:t>
    </dgm:pt>
    <dgm:pt modelId="{83F76C54-6B7A-4253-AFEF-BB91729CA054}">
      <dgm:prSet phldrT="[Text]"/>
      <dgm:spPr>
        <a:solidFill>
          <a:schemeClr val="bg2">
            <a:lumMod val="90000"/>
          </a:schemeClr>
        </a:solidFill>
      </dgm:spPr>
      <dgm:t>
        <a:bodyPr/>
        <a:lstStyle/>
        <a:p>
          <a:r>
            <a:rPr lang="en-US" u="sng" dirty="0" err="1">
              <a:solidFill>
                <a:schemeClr val="tx1">
                  <a:lumMod val="95000"/>
                  <a:lumOff val="5000"/>
                </a:schemeClr>
              </a:solidFill>
            </a:rPr>
            <a:t>Nhóm</a:t>
          </a:r>
          <a:r>
            <a:rPr lang="en-US" u="sng" dirty="0">
              <a:solidFill>
                <a:schemeClr val="tx1">
                  <a:lumMod val="95000"/>
                  <a:lumOff val="5000"/>
                </a:schemeClr>
              </a:solidFill>
            </a:rPr>
            <a:t> 4</a:t>
          </a:r>
          <a:r>
            <a:rPr lang="en-US" dirty="0">
              <a:solidFill>
                <a:schemeClr val="tx1">
                  <a:lumMod val="95000"/>
                  <a:lumOff val="5000"/>
                </a:schemeClr>
              </a:solidFill>
            </a:rPr>
            <a:t>: </a:t>
          </a:r>
          <a:r>
            <a:rPr lang="en-US" dirty="0" err="1">
              <a:solidFill>
                <a:schemeClr val="tx1">
                  <a:lumMod val="95000"/>
                  <a:lumOff val="5000"/>
                </a:schemeClr>
              </a:solidFill>
            </a:rPr>
            <a:t>Bài</a:t>
          </a:r>
          <a:r>
            <a:rPr lang="en-US" dirty="0">
              <a:solidFill>
                <a:schemeClr val="tx1">
                  <a:lumMod val="95000"/>
                  <a:lumOff val="5000"/>
                </a:schemeClr>
              </a:solidFill>
            </a:rPr>
            <a:t> </a:t>
          </a:r>
          <a:r>
            <a:rPr lang="en-US" dirty="0" err="1">
              <a:solidFill>
                <a:schemeClr val="tx1">
                  <a:lumMod val="95000"/>
                  <a:lumOff val="5000"/>
                </a:schemeClr>
              </a:solidFill>
            </a:rPr>
            <a:t>tập</a:t>
          </a:r>
          <a:r>
            <a:rPr lang="en-US" dirty="0">
              <a:solidFill>
                <a:schemeClr val="tx1">
                  <a:lumMod val="95000"/>
                  <a:lumOff val="5000"/>
                </a:schemeClr>
              </a:solidFill>
            </a:rPr>
            <a:t> 4/ </a:t>
          </a:r>
          <a:r>
            <a:rPr lang="en-US" dirty="0" err="1">
              <a:solidFill>
                <a:schemeClr val="tx1">
                  <a:lumMod val="95000"/>
                  <a:lumOff val="5000"/>
                </a:schemeClr>
              </a:solidFill>
            </a:rPr>
            <a:t>Tr</a:t>
          </a:r>
          <a:r>
            <a:rPr lang="en-US" dirty="0">
              <a:solidFill>
                <a:schemeClr val="tx1">
                  <a:lumMod val="95000"/>
                  <a:lumOff val="5000"/>
                </a:schemeClr>
              </a:solidFill>
            </a:rPr>
            <a:t> 25</a:t>
          </a:r>
        </a:p>
      </dgm:t>
    </dgm:pt>
    <dgm:pt modelId="{8B5EB11D-B85A-4CD9-B4CA-682B6EED3E83}" type="parTrans" cxnId="{FCBCDB2B-FE45-4A9E-A437-8D68C45ABADB}">
      <dgm:prSet/>
      <dgm:spPr/>
      <dgm:t>
        <a:bodyPr/>
        <a:lstStyle/>
        <a:p>
          <a:endParaRPr lang="en-US"/>
        </a:p>
      </dgm:t>
    </dgm:pt>
    <dgm:pt modelId="{BAE4E4C9-D056-4ADE-9C1D-B864DC3965F8}" type="sibTrans" cxnId="{FCBCDB2B-FE45-4A9E-A437-8D68C45ABADB}">
      <dgm:prSet/>
      <dgm:spPr/>
      <dgm:t>
        <a:bodyPr/>
        <a:lstStyle/>
        <a:p>
          <a:endParaRPr lang="en-US"/>
        </a:p>
      </dgm:t>
    </dgm:pt>
    <dgm:pt modelId="{D984EE80-8422-48CB-87AC-4755E34DBC0F}" type="pres">
      <dgm:prSet presAssocID="{B3720E9D-FCFD-4335-B214-AE8D69716FA7}" presName="linearFlow" presStyleCnt="0">
        <dgm:presLayoutVars>
          <dgm:dir/>
          <dgm:resizeHandles val="exact"/>
        </dgm:presLayoutVars>
      </dgm:prSet>
      <dgm:spPr/>
    </dgm:pt>
    <dgm:pt modelId="{37397DBD-9590-4662-A355-4E80B7B54648}" type="pres">
      <dgm:prSet presAssocID="{DB8D2E9D-CCAF-45B7-9917-4033096E4110}" presName="composite" presStyleCnt="0"/>
      <dgm:spPr/>
    </dgm:pt>
    <dgm:pt modelId="{A6D304BA-84EA-4D7F-855B-5C520CAD5D2D}" type="pres">
      <dgm:prSet presAssocID="{DB8D2E9D-CCAF-45B7-9917-4033096E4110}" presName="imgShp" presStyleLbl="fgImgPlace1" presStyleIdx="0" presStyleCnt="4"/>
      <dgm:spPr>
        <a:blipFill rotWithShape="1">
          <a:blip xmlns:r="http://schemas.openxmlformats.org/officeDocument/2006/relationships" r:embed="rId1"/>
          <a:stretch>
            <a:fillRect/>
          </a:stretch>
        </a:blipFill>
      </dgm:spPr>
    </dgm:pt>
    <dgm:pt modelId="{46C2262A-06D2-458A-AAC5-77DFE89DA85D}" type="pres">
      <dgm:prSet presAssocID="{DB8D2E9D-CCAF-45B7-9917-4033096E4110}" presName="txShp" presStyleLbl="node1" presStyleIdx="0" presStyleCnt="4">
        <dgm:presLayoutVars>
          <dgm:bulletEnabled val="1"/>
        </dgm:presLayoutVars>
      </dgm:prSet>
      <dgm:spPr/>
    </dgm:pt>
    <dgm:pt modelId="{579F60EC-EAE0-4626-9443-67A6E1CA2631}" type="pres">
      <dgm:prSet presAssocID="{014DA59D-89C8-4177-BA32-DF71D36F037E}" presName="spacing" presStyleCnt="0"/>
      <dgm:spPr/>
    </dgm:pt>
    <dgm:pt modelId="{D566C504-51A8-49D8-A7EF-87AD16B3342E}" type="pres">
      <dgm:prSet presAssocID="{09E0FFA4-E9DD-4975-921E-5B4954C391C4}" presName="composite" presStyleCnt="0"/>
      <dgm:spPr/>
    </dgm:pt>
    <dgm:pt modelId="{508E2367-EDBB-4D5F-B994-6AEC06275C06}" type="pres">
      <dgm:prSet presAssocID="{09E0FFA4-E9DD-4975-921E-5B4954C391C4}" presName="imgShp" presStyleLbl="fgImgPlace1" presStyleIdx="1" presStyleCnt="4"/>
      <dgm:spPr>
        <a:blipFill rotWithShape="1">
          <a:blip xmlns:r="http://schemas.openxmlformats.org/officeDocument/2006/relationships" r:embed="rId1"/>
          <a:stretch>
            <a:fillRect/>
          </a:stretch>
        </a:blipFill>
      </dgm:spPr>
    </dgm:pt>
    <dgm:pt modelId="{F1FB7EE1-09B6-4780-B21F-AF001E6F5DC4}" type="pres">
      <dgm:prSet presAssocID="{09E0FFA4-E9DD-4975-921E-5B4954C391C4}" presName="txShp" presStyleLbl="node1" presStyleIdx="1" presStyleCnt="4">
        <dgm:presLayoutVars>
          <dgm:bulletEnabled val="1"/>
        </dgm:presLayoutVars>
      </dgm:prSet>
      <dgm:spPr/>
    </dgm:pt>
    <dgm:pt modelId="{CFC84350-A724-49F7-9FCE-361396A2C5EC}" type="pres">
      <dgm:prSet presAssocID="{20253509-1F86-4418-BD7C-251CA6F84D13}" presName="spacing" presStyleCnt="0"/>
      <dgm:spPr/>
    </dgm:pt>
    <dgm:pt modelId="{FA58E5BE-3EEE-432E-9B18-1DE0C5FB45D8}" type="pres">
      <dgm:prSet presAssocID="{C4A2D22E-7017-46B3-92CE-690EB46ED6ED}" presName="composite" presStyleCnt="0"/>
      <dgm:spPr/>
    </dgm:pt>
    <dgm:pt modelId="{510C0221-AF88-4E30-B170-DC57C5F834C8}" type="pres">
      <dgm:prSet presAssocID="{C4A2D22E-7017-46B3-92CE-690EB46ED6ED}" presName="imgShp" presStyleLbl="fgImgPlace1" presStyleIdx="2" presStyleCnt="4"/>
      <dgm:spPr>
        <a:blipFill rotWithShape="1">
          <a:blip xmlns:r="http://schemas.openxmlformats.org/officeDocument/2006/relationships" r:embed="rId1"/>
          <a:stretch>
            <a:fillRect/>
          </a:stretch>
        </a:blipFill>
      </dgm:spPr>
    </dgm:pt>
    <dgm:pt modelId="{34051339-F45E-4AFF-9209-20337180E462}" type="pres">
      <dgm:prSet presAssocID="{C4A2D22E-7017-46B3-92CE-690EB46ED6ED}" presName="txShp" presStyleLbl="node1" presStyleIdx="2" presStyleCnt="4">
        <dgm:presLayoutVars>
          <dgm:bulletEnabled val="1"/>
        </dgm:presLayoutVars>
      </dgm:prSet>
      <dgm:spPr/>
    </dgm:pt>
    <dgm:pt modelId="{04613C34-6FC1-4527-9947-5DEEC5C9AECC}" type="pres">
      <dgm:prSet presAssocID="{0A5E48B6-6CB4-45ED-A6F2-196CABB1C2F1}" presName="spacing" presStyleCnt="0"/>
      <dgm:spPr/>
    </dgm:pt>
    <dgm:pt modelId="{8EAD0DC4-D424-4A78-8C24-8132FC8AE01D}" type="pres">
      <dgm:prSet presAssocID="{83F76C54-6B7A-4253-AFEF-BB91729CA054}" presName="composite" presStyleCnt="0"/>
      <dgm:spPr/>
    </dgm:pt>
    <dgm:pt modelId="{3FEB68D1-6635-4675-B3A7-9C4F1A84241C}" type="pres">
      <dgm:prSet presAssocID="{83F76C54-6B7A-4253-AFEF-BB91729CA054}" presName="imgShp" presStyleLbl="fgImgPlace1" presStyleIdx="3" presStyleCnt="4"/>
      <dgm:spPr>
        <a:blipFill rotWithShape="1">
          <a:blip xmlns:r="http://schemas.openxmlformats.org/officeDocument/2006/relationships" r:embed="rId2"/>
          <a:stretch>
            <a:fillRect/>
          </a:stretch>
        </a:blipFill>
      </dgm:spPr>
    </dgm:pt>
    <dgm:pt modelId="{2DA5BF29-92A5-4785-8389-719BCC7A16DA}" type="pres">
      <dgm:prSet presAssocID="{83F76C54-6B7A-4253-AFEF-BB91729CA054}" presName="txShp" presStyleLbl="node1" presStyleIdx="3" presStyleCnt="4">
        <dgm:presLayoutVars>
          <dgm:bulletEnabled val="1"/>
        </dgm:presLayoutVars>
      </dgm:prSet>
      <dgm:spPr/>
    </dgm:pt>
  </dgm:ptLst>
  <dgm:cxnLst>
    <dgm:cxn modelId="{69466205-277A-49B8-B7D0-F803BC36DD1F}" srcId="{B3720E9D-FCFD-4335-B214-AE8D69716FA7}" destId="{09E0FFA4-E9DD-4975-921E-5B4954C391C4}" srcOrd="1" destOrd="0" parTransId="{A373C989-CC14-48DC-8AF4-0E33175A9A84}" sibTransId="{20253509-1F86-4418-BD7C-251CA6F84D13}"/>
    <dgm:cxn modelId="{4EAAE70D-322F-434A-BD75-240131D6D7B3}" type="presOf" srcId="{83F76C54-6B7A-4253-AFEF-BB91729CA054}" destId="{2DA5BF29-92A5-4785-8389-719BCC7A16DA}" srcOrd="0" destOrd="0" presId="urn:microsoft.com/office/officeart/2005/8/layout/vList3"/>
    <dgm:cxn modelId="{3F28AA20-A7AE-4619-BCB2-0E92B5ECE0F8}" type="presOf" srcId="{09E0FFA4-E9DD-4975-921E-5B4954C391C4}" destId="{F1FB7EE1-09B6-4780-B21F-AF001E6F5DC4}" srcOrd="0" destOrd="0" presId="urn:microsoft.com/office/officeart/2005/8/layout/vList3"/>
    <dgm:cxn modelId="{FCBCDB2B-FE45-4A9E-A437-8D68C45ABADB}" srcId="{B3720E9D-FCFD-4335-B214-AE8D69716FA7}" destId="{83F76C54-6B7A-4253-AFEF-BB91729CA054}" srcOrd="3" destOrd="0" parTransId="{8B5EB11D-B85A-4CD9-B4CA-682B6EED3E83}" sibTransId="{BAE4E4C9-D056-4ADE-9C1D-B864DC3965F8}"/>
    <dgm:cxn modelId="{3F98DD2C-A4BC-4BCD-8996-5EE3F7B46295}" type="presOf" srcId="{C4A2D22E-7017-46B3-92CE-690EB46ED6ED}" destId="{34051339-F45E-4AFF-9209-20337180E462}" srcOrd="0" destOrd="0" presId="urn:microsoft.com/office/officeart/2005/8/layout/vList3"/>
    <dgm:cxn modelId="{DED46D5D-4E12-410A-8BD5-4D420633147A}" type="presOf" srcId="{B3720E9D-FCFD-4335-B214-AE8D69716FA7}" destId="{D984EE80-8422-48CB-87AC-4755E34DBC0F}" srcOrd="0" destOrd="0" presId="urn:microsoft.com/office/officeart/2005/8/layout/vList3"/>
    <dgm:cxn modelId="{1F78BE94-56A3-4EC1-A72D-47CB13EADE6E}" srcId="{B3720E9D-FCFD-4335-B214-AE8D69716FA7}" destId="{C4A2D22E-7017-46B3-92CE-690EB46ED6ED}" srcOrd="2" destOrd="0" parTransId="{251D1BC0-72F3-443F-9139-0C383AB8F171}" sibTransId="{0A5E48B6-6CB4-45ED-A6F2-196CABB1C2F1}"/>
    <dgm:cxn modelId="{F5D970CB-1104-41B7-BA60-E2D8F0D1D92F}" srcId="{B3720E9D-FCFD-4335-B214-AE8D69716FA7}" destId="{DB8D2E9D-CCAF-45B7-9917-4033096E4110}" srcOrd="0" destOrd="0" parTransId="{39BE04CA-4846-48FC-9F99-AC5B2F809FAE}" sibTransId="{014DA59D-89C8-4177-BA32-DF71D36F037E}"/>
    <dgm:cxn modelId="{63802AF1-A19F-444B-9330-AB3CDB4AF54D}" type="presOf" srcId="{DB8D2E9D-CCAF-45B7-9917-4033096E4110}" destId="{46C2262A-06D2-458A-AAC5-77DFE89DA85D}" srcOrd="0" destOrd="0" presId="urn:microsoft.com/office/officeart/2005/8/layout/vList3"/>
    <dgm:cxn modelId="{930B11BD-DB2E-4694-969E-D4F17767F72D}" type="presParOf" srcId="{D984EE80-8422-48CB-87AC-4755E34DBC0F}" destId="{37397DBD-9590-4662-A355-4E80B7B54648}" srcOrd="0" destOrd="0" presId="urn:microsoft.com/office/officeart/2005/8/layout/vList3"/>
    <dgm:cxn modelId="{3920FC09-E82C-4A58-9F22-631C67403D5D}" type="presParOf" srcId="{37397DBD-9590-4662-A355-4E80B7B54648}" destId="{A6D304BA-84EA-4D7F-855B-5C520CAD5D2D}" srcOrd="0" destOrd="0" presId="urn:microsoft.com/office/officeart/2005/8/layout/vList3"/>
    <dgm:cxn modelId="{E2BDA79D-EE55-4051-8646-B0C1B4F0E69C}" type="presParOf" srcId="{37397DBD-9590-4662-A355-4E80B7B54648}" destId="{46C2262A-06D2-458A-AAC5-77DFE89DA85D}" srcOrd="1" destOrd="0" presId="urn:microsoft.com/office/officeart/2005/8/layout/vList3"/>
    <dgm:cxn modelId="{2DC07978-467D-4770-B6D7-C7B16516043C}" type="presParOf" srcId="{D984EE80-8422-48CB-87AC-4755E34DBC0F}" destId="{579F60EC-EAE0-4626-9443-67A6E1CA2631}" srcOrd="1" destOrd="0" presId="urn:microsoft.com/office/officeart/2005/8/layout/vList3"/>
    <dgm:cxn modelId="{29785CB8-C313-4F0E-8306-266731ED2A80}" type="presParOf" srcId="{D984EE80-8422-48CB-87AC-4755E34DBC0F}" destId="{D566C504-51A8-49D8-A7EF-87AD16B3342E}" srcOrd="2" destOrd="0" presId="urn:microsoft.com/office/officeart/2005/8/layout/vList3"/>
    <dgm:cxn modelId="{F472D5F3-CD11-411E-B502-D03678F76A7E}" type="presParOf" srcId="{D566C504-51A8-49D8-A7EF-87AD16B3342E}" destId="{508E2367-EDBB-4D5F-B994-6AEC06275C06}" srcOrd="0" destOrd="0" presId="urn:microsoft.com/office/officeart/2005/8/layout/vList3"/>
    <dgm:cxn modelId="{B302B725-E0AB-46EC-AC63-6B30E0C7DC52}" type="presParOf" srcId="{D566C504-51A8-49D8-A7EF-87AD16B3342E}" destId="{F1FB7EE1-09B6-4780-B21F-AF001E6F5DC4}" srcOrd="1" destOrd="0" presId="urn:microsoft.com/office/officeart/2005/8/layout/vList3"/>
    <dgm:cxn modelId="{0983079F-1BB0-45D1-A39B-DE36F4A2526E}" type="presParOf" srcId="{D984EE80-8422-48CB-87AC-4755E34DBC0F}" destId="{CFC84350-A724-49F7-9FCE-361396A2C5EC}" srcOrd="3" destOrd="0" presId="urn:microsoft.com/office/officeart/2005/8/layout/vList3"/>
    <dgm:cxn modelId="{0CE321D3-2718-4353-A084-498894AF0D34}" type="presParOf" srcId="{D984EE80-8422-48CB-87AC-4755E34DBC0F}" destId="{FA58E5BE-3EEE-432E-9B18-1DE0C5FB45D8}" srcOrd="4" destOrd="0" presId="urn:microsoft.com/office/officeart/2005/8/layout/vList3"/>
    <dgm:cxn modelId="{769724BF-E8B1-4E62-B8A5-3E4608CDC959}" type="presParOf" srcId="{FA58E5BE-3EEE-432E-9B18-1DE0C5FB45D8}" destId="{510C0221-AF88-4E30-B170-DC57C5F834C8}" srcOrd="0" destOrd="0" presId="urn:microsoft.com/office/officeart/2005/8/layout/vList3"/>
    <dgm:cxn modelId="{29E04765-1606-48D4-A510-D7914213C80C}" type="presParOf" srcId="{FA58E5BE-3EEE-432E-9B18-1DE0C5FB45D8}" destId="{34051339-F45E-4AFF-9209-20337180E462}" srcOrd="1" destOrd="0" presId="urn:microsoft.com/office/officeart/2005/8/layout/vList3"/>
    <dgm:cxn modelId="{EE8689B1-ED3D-440B-AA4B-46C3FC6A4F2D}" type="presParOf" srcId="{D984EE80-8422-48CB-87AC-4755E34DBC0F}" destId="{04613C34-6FC1-4527-9947-5DEEC5C9AECC}" srcOrd="5" destOrd="0" presId="urn:microsoft.com/office/officeart/2005/8/layout/vList3"/>
    <dgm:cxn modelId="{F494A787-D32C-4AB0-AA1D-389DC53CE024}" type="presParOf" srcId="{D984EE80-8422-48CB-87AC-4755E34DBC0F}" destId="{8EAD0DC4-D424-4A78-8C24-8132FC8AE01D}" srcOrd="6" destOrd="0" presId="urn:microsoft.com/office/officeart/2005/8/layout/vList3"/>
    <dgm:cxn modelId="{FB1FD8D2-2FE1-4272-9118-D118A50C5ED1}" type="presParOf" srcId="{8EAD0DC4-D424-4A78-8C24-8132FC8AE01D}" destId="{3FEB68D1-6635-4675-B3A7-9C4F1A84241C}" srcOrd="0" destOrd="0" presId="urn:microsoft.com/office/officeart/2005/8/layout/vList3"/>
    <dgm:cxn modelId="{0A73C5F9-0622-4DFA-9A2C-328CAFBED08C}" type="presParOf" srcId="{8EAD0DC4-D424-4A78-8C24-8132FC8AE01D}" destId="{2DA5BF29-92A5-4785-8389-719BCC7A16D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2AF4C3-5C0F-4D0A-AA8A-17756F72868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8F988D7-C4D9-4F16-9B71-590EA908FDE0}">
      <dgm:prSet phldrT="[Text]"/>
      <dgm:spPr>
        <a:solidFill>
          <a:schemeClr val="accent6">
            <a:lumMod val="50000"/>
          </a:schemeClr>
        </a:solidFill>
      </dgm:spPr>
      <dgm:t>
        <a:bodyPr/>
        <a:lstStyle/>
        <a:p>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du </a:t>
          </a:r>
          <a:r>
            <a:rPr lang="en-US" dirty="0" err="1">
              <a:latin typeface="Times New Roman" panose="02020603050405020304" pitchFamily="18" charset="0"/>
              <a:cs typeface="Times New Roman" panose="02020603050405020304" pitchFamily="18" charset="0"/>
            </a:rPr>
            <a:t>lịch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lễ</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Hồ</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Gươm</a:t>
          </a:r>
          <a:r>
            <a:rPr lang="en-US" dirty="0">
              <a:latin typeface="Times New Roman" panose="02020603050405020304" pitchFamily="18" charset="0"/>
              <a:cs typeface="Times New Roman" panose="02020603050405020304" pitchFamily="18" charset="0"/>
            </a:rPr>
            <a:t> qua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liệu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sưu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p>
      </dgm:t>
    </dgm:pt>
    <dgm:pt modelId="{2A8F662A-C222-448D-8F6F-C8463CAEBC2F}" type="parTrans" cxnId="{5D8D06B4-4CDC-43A8-975E-D2AA30B0AF84}">
      <dgm:prSet/>
      <dgm:spPr/>
      <dgm:t>
        <a:bodyPr/>
        <a:lstStyle/>
        <a:p>
          <a:endParaRPr lang="en-US"/>
        </a:p>
      </dgm:t>
    </dgm:pt>
    <dgm:pt modelId="{0A960C5E-F023-478B-826B-1EA36296B552}" type="sibTrans" cxnId="{5D8D06B4-4CDC-43A8-975E-D2AA30B0AF84}">
      <dgm:prSet/>
      <dgm:spPr/>
      <dgm:t>
        <a:bodyPr/>
        <a:lstStyle/>
        <a:p>
          <a:endParaRPr lang="en-US"/>
        </a:p>
      </dgm:t>
    </dgm:pt>
    <dgm:pt modelId="{C492E263-E190-4F06-B5F1-54AB50AD23D1}">
      <dgm:prSet phldrT="[Text]"/>
      <dgm:spPr>
        <a:solidFill>
          <a:schemeClr val="accent6">
            <a:lumMod val="50000"/>
          </a:schemeClr>
        </a:solidFill>
        <a:ln>
          <a:solidFill>
            <a:schemeClr val="accent6">
              <a:lumMod val="50000"/>
            </a:schemeClr>
          </a:solidFill>
        </a:ln>
      </dgm:spPr>
      <dgm:t>
        <a:bodyPr/>
        <a:lstStyle/>
        <a:p>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minh </a:t>
          </a:r>
          <a:r>
            <a:rPr lang="en-US" dirty="0" err="1">
              <a:latin typeface="Times New Roman" panose="02020603050405020304" pitchFamily="18" charset="0"/>
              <a:cs typeface="Times New Roman" panose="02020603050405020304" pitchFamily="18" charset="0"/>
            </a:rPr>
            <a:t>hoạ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ghép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thành</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a:t>
          </a:r>
        </a:p>
      </dgm:t>
    </dgm:pt>
    <dgm:pt modelId="{BE903670-3E44-4DB0-9061-AB141FEE18AC}" type="parTrans" cxnId="{6B7C55E3-9FA6-4D6E-9CE7-BE188419B0B2}">
      <dgm:prSet/>
      <dgm:spPr/>
      <dgm:t>
        <a:bodyPr/>
        <a:lstStyle/>
        <a:p>
          <a:endParaRPr lang="en-US"/>
        </a:p>
      </dgm:t>
    </dgm:pt>
    <dgm:pt modelId="{354FC3D2-3192-4047-B352-690B164992BA}" type="sibTrans" cxnId="{6B7C55E3-9FA6-4D6E-9CE7-BE188419B0B2}">
      <dgm:prSet/>
      <dgm:spPr/>
      <dgm:t>
        <a:bodyPr/>
        <a:lstStyle/>
        <a:p>
          <a:endParaRPr lang="en-US"/>
        </a:p>
      </dgm:t>
    </dgm:pt>
    <dgm:pt modelId="{4BA8C5C9-A2B6-4536-8CAD-46EACB3B4847}">
      <dgm:prSet phldrT="[Text]"/>
      <dgm:spPr>
        <a:solidFill>
          <a:schemeClr val="accent6">
            <a:lumMod val="50000"/>
          </a:schemeClr>
        </a:solidFill>
      </dgm:spPr>
      <dgm:t>
        <a:bodyPr/>
        <a:lstStyle/>
        <a:p>
          <a:r>
            <a:rPr lang="en-US" b="1" dirty="0" err="1">
              <a:latin typeface="Times New Roman" panose="02020603050405020304" pitchFamily="18" charset="0"/>
              <a:cs typeface="Times New Roman" panose="02020603050405020304" pitchFamily="18" charset="0"/>
            </a:rPr>
            <a:t>Nhóm</a:t>
          </a:r>
          <a:r>
            <a:rPr lang="en-US" b="1" dirty="0">
              <a:latin typeface="Times New Roman" panose="02020603050405020304" pitchFamily="18" charset="0"/>
              <a:cs typeface="Times New Roman" panose="02020603050405020304" pitchFamily="18" charset="0"/>
            </a:rPr>
            <a:t> 3: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diễn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Đóng</a:t>
          </a:r>
          <a:r>
            <a:rPr lang="en-US" dirty="0">
              <a:latin typeface="Times New Roman" panose="02020603050405020304" pitchFamily="18" charset="0"/>
              <a:cs typeface="Times New Roman" panose="02020603050405020304" pitchFamily="18" charset="0"/>
            </a:rPr>
            <a:t> 1 </a:t>
          </a:r>
          <a:r>
            <a:rPr lang="en-US" dirty="0" err="1">
              <a:latin typeface="Times New Roman" panose="02020603050405020304" pitchFamily="18" charset="0"/>
              <a:cs typeface="Times New Roman" panose="02020603050405020304" pitchFamily="18" charset="0"/>
            </a:rPr>
            <a:t>trích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phẩm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p>
      </dgm:t>
    </dgm:pt>
    <dgm:pt modelId="{F564CB57-A010-4A2A-BCB1-B28E6B1C1B38}" type="parTrans" cxnId="{02151716-5F57-4B12-B6E1-4D2C05F0D173}">
      <dgm:prSet/>
      <dgm:spPr/>
      <dgm:t>
        <a:bodyPr/>
        <a:lstStyle/>
        <a:p>
          <a:endParaRPr lang="en-US"/>
        </a:p>
      </dgm:t>
    </dgm:pt>
    <dgm:pt modelId="{C9DE8A9A-B7F9-4E78-92B2-4D4E48F172BA}" type="sibTrans" cxnId="{02151716-5F57-4B12-B6E1-4D2C05F0D173}">
      <dgm:prSet/>
      <dgm:spPr/>
      <dgm:t>
        <a:bodyPr/>
        <a:lstStyle/>
        <a:p>
          <a:endParaRPr lang="en-US"/>
        </a:p>
      </dgm:t>
    </dgm:pt>
    <dgm:pt modelId="{10421DCE-131E-427E-B61B-9931FDCA2147}" type="pres">
      <dgm:prSet presAssocID="{D92AF4C3-5C0F-4D0A-AA8A-17756F728684}" presName="Name0" presStyleCnt="0">
        <dgm:presLayoutVars>
          <dgm:chMax val="7"/>
          <dgm:chPref val="7"/>
          <dgm:dir/>
        </dgm:presLayoutVars>
      </dgm:prSet>
      <dgm:spPr/>
    </dgm:pt>
    <dgm:pt modelId="{56139B20-E8B4-4AAF-A9AB-0CD3F96DA4CF}" type="pres">
      <dgm:prSet presAssocID="{D92AF4C3-5C0F-4D0A-AA8A-17756F728684}" presName="Name1" presStyleCnt="0"/>
      <dgm:spPr/>
    </dgm:pt>
    <dgm:pt modelId="{1CEBB57B-3E5F-4488-BF7B-6214618EDB7D}" type="pres">
      <dgm:prSet presAssocID="{D92AF4C3-5C0F-4D0A-AA8A-17756F728684}" presName="cycle" presStyleCnt="0"/>
      <dgm:spPr/>
    </dgm:pt>
    <dgm:pt modelId="{EBB4488E-7518-4133-99F5-7D9D1EFC5214}" type="pres">
      <dgm:prSet presAssocID="{D92AF4C3-5C0F-4D0A-AA8A-17756F728684}" presName="srcNode" presStyleLbl="node1" presStyleIdx="0" presStyleCnt="3"/>
      <dgm:spPr/>
    </dgm:pt>
    <dgm:pt modelId="{7649877B-28D5-40C2-9975-F96C0C22248D}" type="pres">
      <dgm:prSet presAssocID="{D92AF4C3-5C0F-4D0A-AA8A-17756F728684}" presName="conn" presStyleLbl="parChTrans1D2" presStyleIdx="0" presStyleCnt="1"/>
      <dgm:spPr/>
    </dgm:pt>
    <dgm:pt modelId="{27ACA690-6AAD-4B06-A8CA-7FBE0214544A}" type="pres">
      <dgm:prSet presAssocID="{D92AF4C3-5C0F-4D0A-AA8A-17756F728684}" presName="extraNode" presStyleLbl="node1" presStyleIdx="0" presStyleCnt="3"/>
      <dgm:spPr/>
    </dgm:pt>
    <dgm:pt modelId="{7A4E8089-BA92-4DA9-A9AA-669CCAB32A0A}" type="pres">
      <dgm:prSet presAssocID="{D92AF4C3-5C0F-4D0A-AA8A-17756F728684}" presName="dstNode" presStyleLbl="node1" presStyleIdx="0" presStyleCnt="3"/>
      <dgm:spPr/>
    </dgm:pt>
    <dgm:pt modelId="{A50C3072-72C3-4B09-84DA-9EF3B1830150}" type="pres">
      <dgm:prSet presAssocID="{58F988D7-C4D9-4F16-9B71-590EA908FDE0}" presName="text_1" presStyleLbl="node1" presStyleIdx="0" presStyleCnt="3">
        <dgm:presLayoutVars>
          <dgm:bulletEnabled val="1"/>
        </dgm:presLayoutVars>
      </dgm:prSet>
      <dgm:spPr/>
    </dgm:pt>
    <dgm:pt modelId="{1F9B4BEF-8584-4951-BEAF-4BB187E41570}" type="pres">
      <dgm:prSet presAssocID="{58F988D7-C4D9-4F16-9B71-590EA908FDE0}" presName="accent_1" presStyleCnt="0"/>
      <dgm:spPr/>
    </dgm:pt>
    <dgm:pt modelId="{33F5E165-6700-4341-B6F2-4F3DEF866D04}" type="pres">
      <dgm:prSet presAssocID="{58F988D7-C4D9-4F16-9B71-590EA908FDE0}" presName="accentRepeatNode" presStyleLbl="solidFgAcc1" presStyleIdx="0" presStyleCnt="3"/>
      <dgm:spPr>
        <a:blipFill rotWithShape="0">
          <a:blip xmlns:r="http://schemas.openxmlformats.org/officeDocument/2006/relationships" r:embed="rId1"/>
          <a:stretch>
            <a:fillRect/>
          </a:stretch>
        </a:blipFill>
      </dgm:spPr>
    </dgm:pt>
    <dgm:pt modelId="{59E905B9-8DE8-411D-B491-4F5AE4A332D1}" type="pres">
      <dgm:prSet presAssocID="{C492E263-E190-4F06-B5F1-54AB50AD23D1}" presName="text_2" presStyleLbl="node1" presStyleIdx="1" presStyleCnt="3">
        <dgm:presLayoutVars>
          <dgm:bulletEnabled val="1"/>
        </dgm:presLayoutVars>
      </dgm:prSet>
      <dgm:spPr/>
    </dgm:pt>
    <dgm:pt modelId="{848678F9-03CB-4DA4-A93F-F350FC270677}" type="pres">
      <dgm:prSet presAssocID="{C492E263-E190-4F06-B5F1-54AB50AD23D1}" presName="accent_2" presStyleCnt="0"/>
      <dgm:spPr/>
    </dgm:pt>
    <dgm:pt modelId="{8A9BC044-7A13-41F7-8944-329A3902A7D4}" type="pres">
      <dgm:prSet presAssocID="{C492E263-E190-4F06-B5F1-54AB50AD23D1}" presName="accentRepeatNode" presStyleLbl="solidFgAcc1" presStyleIdx="1" presStyleCnt="3"/>
      <dgm:spPr>
        <a:blipFill rotWithShape="0">
          <a:blip xmlns:r="http://schemas.openxmlformats.org/officeDocument/2006/relationships" r:embed="rId1"/>
          <a:stretch>
            <a:fillRect/>
          </a:stretch>
        </a:blipFill>
      </dgm:spPr>
    </dgm:pt>
    <dgm:pt modelId="{0EA1E143-E6A6-4929-A930-971D9324E320}" type="pres">
      <dgm:prSet presAssocID="{4BA8C5C9-A2B6-4536-8CAD-46EACB3B4847}" presName="text_3" presStyleLbl="node1" presStyleIdx="2" presStyleCnt="3">
        <dgm:presLayoutVars>
          <dgm:bulletEnabled val="1"/>
        </dgm:presLayoutVars>
      </dgm:prSet>
      <dgm:spPr/>
    </dgm:pt>
    <dgm:pt modelId="{5E1B2989-D9D5-4091-8C7F-3924FA614BE2}" type="pres">
      <dgm:prSet presAssocID="{4BA8C5C9-A2B6-4536-8CAD-46EACB3B4847}" presName="accent_3" presStyleCnt="0"/>
      <dgm:spPr/>
    </dgm:pt>
    <dgm:pt modelId="{427F8348-70B9-4F2E-9132-2BCFBAED3D56}" type="pres">
      <dgm:prSet presAssocID="{4BA8C5C9-A2B6-4536-8CAD-46EACB3B4847}" presName="accentRepeatNode" presStyleLbl="solidFgAcc1" presStyleIdx="2" presStyleCnt="3"/>
      <dgm:spPr>
        <a:blipFill rotWithShape="0">
          <a:blip xmlns:r="http://schemas.openxmlformats.org/officeDocument/2006/relationships" r:embed="rId1"/>
          <a:stretch>
            <a:fillRect/>
          </a:stretch>
        </a:blipFill>
      </dgm:spPr>
    </dgm:pt>
  </dgm:ptLst>
  <dgm:cxnLst>
    <dgm:cxn modelId="{02151716-5F57-4B12-B6E1-4D2C05F0D173}" srcId="{D92AF4C3-5C0F-4D0A-AA8A-17756F728684}" destId="{4BA8C5C9-A2B6-4536-8CAD-46EACB3B4847}" srcOrd="2" destOrd="0" parTransId="{F564CB57-A010-4A2A-BCB1-B28E6B1C1B38}" sibTransId="{C9DE8A9A-B7F9-4E78-92B2-4D4E48F172BA}"/>
    <dgm:cxn modelId="{BD0DAE28-F41D-45E5-AABC-1DDA2C4D6F27}" type="presOf" srcId="{0A960C5E-F023-478B-826B-1EA36296B552}" destId="{7649877B-28D5-40C2-9975-F96C0C22248D}" srcOrd="0" destOrd="0" presId="urn:microsoft.com/office/officeart/2008/layout/VerticalCurvedList"/>
    <dgm:cxn modelId="{F9F28967-7D2E-4071-98A7-2D440774A7FA}" type="presOf" srcId="{C492E263-E190-4F06-B5F1-54AB50AD23D1}" destId="{59E905B9-8DE8-411D-B491-4F5AE4A332D1}" srcOrd="0" destOrd="0" presId="urn:microsoft.com/office/officeart/2008/layout/VerticalCurvedList"/>
    <dgm:cxn modelId="{9525BA9B-18CE-4479-88A1-7437E6ACF8C7}" type="presOf" srcId="{4BA8C5C9-A2B6-4536-8CAD-46EACB3B4847}" destId="{0EA1E143-E6A6-4929-A930-971D9324E320}" srcOrd="0" destOrd="0" presId="urn:microsoft.com/office/officeart/2008/layout/VerticalCurvedList"/>
    <dgm:cxn modelId="{5D8D06B4-4CDC-43A8-975E-D2AA30B0AF84}" srcId="{D92AF4C3-5C0F-4D0A-AA8A-17756F728684}" destId="{58F988D7-C4D9-4F16-9B71-590EA908FDE0}" srcOrd="0" destOrd="0" parTransId="{2A8F662A-C222-448D-8F6F-C8463CAEBC2F}" sibTransId="{0A960C5E-F023-478B-826B-1EA36296B552}"/>
    <dgm:cxn modelId="{FEAECDD6-0433-49D0-A79C-F5DCA7098C96}" type="presOf" srcId="{D92AF4C3-5C0F-4D0A-AA8A-17756F728684}" destId="{10421DCE-131E-427E-B61B-9931FDCA2147}" srcOrd="0" destOrd="0" presId="urn:microsoft.com/office/officeart/2008/layout/VerticalCurvedList"/>
    <dgm:cxn modelId="{6B7C55E3-9FA6-4D6E-9CE7-BE188419B0B2}" srcId="{D92AF4C3-5C0F-4D0A-AA8A-17756F728684}" destId="{C492E263-E190-4F06-B5F1-54AB50AD23D1}" srcOrd="1" destOrd="0" parTransId="{BE903670-3E44-4DB0-9061-AB141FEE18AC}" sibTransId="{354FC3D2-3192-4047-B352-690B164992BA}"/>
    <dgm:cxn modelId="{B8BDDEF4-7C1B-4D04-B833-C719EDE9706C}" type="presOf" srcId="{58F988D7-C4D9-4F16-9B71-590EA908FDE0}" destId="{A50C3072-72C3-4B09-84DA-9EF3B1830150}" srcOrd="0" destOrd="0" presId="urn:microsoft.com/office/officeart/2008/layout/VerticalCurvedList"/>
    <dgm:cxn modelId="{1EEE6F82-C7AC-4E1F-9CB6-A85EA9578D55}" type="presParOf" srcId="{10421DCE-131E-427E-B61B-9931FDCA2147}" destId="{56139B20-E8B4-4AAF-A9AB-0CD3F96DA4CF}" srcOrd="0" destOrd="0" presId="urn:microsoft.com/office/officeart/2008/layout/VerticalCurvedList"/>
    <dgm:cxn modelId="{F0ED1356-E4B9-4C41-8950-682DAAF2A14F}" type="presParOf" srcId="{56139B20-E8B4-4AAF-A9AB-0CD3F96DA4CF}" destId="{1CEBB57B-3E5F-4488-BF7B-6214618EDB7D}" srcOrd="0" destOrd="0" presId="urn:microsoft.com/office/officeart/2008/layout/VerticalCurvedList"/>
    <dgm:cxn modelId="{5DC84F0D-9EED-4408-993A-92688ECE9E77}" type="presParOf" srcId="{1CEBB57B-3E5F-4488-BF7B-6214618EDB7D}" destId="{EBB4488E-7518-4133-99F5-7D9D1EFC5214}" srcOrd="0" destOrd="0" presId="urn:microsoft.com/office/officeart/2008/layout/VerticalCurvedList"/>
    <dgm:cxn modelId="{A7499938-FFC6-4833-BF84-340C99BA94A2}" type="presParOf" srcId="{1CEBB57B-3E5F-4488-BF7B-6214618EDB7D}" destId="{7649877B-28D5-40C2-9975-F96C0C22248D}" srcOrd="1" destOrd="0" presId="urn:microsoft.com/office/officeart/2008/layout/VerticalCurvedList"/>
    <dgm:cxn modelId="{E4012179-7FF2-4079-B756-752462939D79}" type="presParOf" srcId="{1CEBB57B-3E5F-4488-BF7B-6214618EDB7D}" destId="{27ACA690-6AAD-4B06-A8CA-7FBE0214544A}" srcOrd="2" destOrd="0" presId="urn:microsoft.com/office/officeart/2008/layout/VerticalCurvedList"/>
    <dgm:cxn modelId="{D0266570-5C7E-4C28-A730-0FDF09D56786}" type="presParOf" srcId="{1CEBB57B-3E5F-4488-BF7B-6214618EDB7D}" destId="{7A4E8089-BA92-4DA9-A9AA-669CCAB32A0A}" srcOrd="3" destOrd="0" presId="urn:microsoft.com/office/officeart/2008/layout/VerticalCurvedList"/>
    <dgm:cxn modelId="{AB51F41C-BBF9-45B7-9178-5E7CC1FCA152}" type="presParOf" srcId="{56139B20-E8B4-4AAF-A9AB-0CD3F96DA4CF}" destId="{A50C3072-72C3-4B09-84DA-9EF3B1830150}" srcOrd="1" destOrd="0" presId="urn:microsoft.com/office/officeart/2008/layout/VerticalCurvedList"/>
    <dgm:cxn modelId="{BDB21540-A75C-412B-B2E0-6476E210820F}" type="presParOf" srcId="{56139B20-E8B4-4AAF-A9AB-0CD3F96DA4CF}" destId="{1F9B4BEF-8584-4951-BEAF-4BB187E41570}" srcOrd="2" destOrd="0" presId="urn:microsoft.com/office/officeart/2008/layout/VerticalCurvedList"/>
    <dgm:cxn modelId="{6F51EAA2-3EEC-4CE6-B7D2-668D3FFCCDD7}" type="presParOf" srcId="{1F9B4BEF-8584-4951-BEAF-4BB187E41570}" destId="{33F5E165-6700-4341-B6F2-4F3DEF866D04}" srcOrd="0" destOrd="0" presId="urn:microsoft.com/office/officeart/2008/layout/VerticalCurvedList"/>
    <dgm:cxn modelId="{B277CB01-4E49-437F-A243-DD3AED6EC0E8}" type="presParOf" srcId="{56139B20-E8B4-4AAF-A9AB-0CD3F96DA4CF}" destId="{59E905B9-8DE8-411D-B491-4F5AE4A332D1}" srcOrd="3" destOrd="0" presId="urn:microsoft.com/office/officeart/2008/layout/VerticalCurvedList"/>
    <dgm:cxn modelId="{E5D7EDB5-D043-4AD2-8040-CA62FD3B8B71}" type="presParOf" srcId="{56139B20-E8B4-4AAF-A9AB-0CD3F96DA4CF}" destId="{848678F9-03CB-4DA4-A93F-F350FC270677}" srcOrd="4" destOrd="0" presId="urn:microsoft.com/office/officeart/2008/layout/VerticalCurvedList"/>
    <dgm:cxn modelId="{D228BE43-E163-4A24-8DF1-37F4FDEF52F1}" type="presParOf" srcId="{848678F9-03CB-4DA4-A93F-F350FC270677}" destId="{8A9BC044-7A13-41F7-8944-329A3902A7D4}" srcOrd="0" destOrd="0" presId="urn:microsoft.com/office/officeart/2008/layout/VerticalCurvedList"/>
    <dgm:cxn modelId="{AA95AF4E-DCDC-4F88-B038-095F058FBA56}" type="presParOf" srcId="{56139B20-E8B4-4AAF-A9AB-0CD3F96DA4CF}" destId="{0EA1E143-E6A6-4929-A930-971D9324E320}" srcOrd="5" destOrd="0" presId="urn:microsoft.com/office/officeart/2008/layout/VerticalCurvedList"/>
    <dgm:cxn modelId="{D3F4E86F-F0D6-42D2-9A86-4FF75FC7A587}" type="presParOf" srcId="{56139B20-E8B4-4AAF-A9AB-0CD3F96DA4CF}" destId="{5E1B2989-D9D5-4091-8C7F-3924FA614BE2}" srcOrd="6" destOrd="0" presId="urn:microsoft.com/office/officeart/2008/layout/VerticalCurvedList"/>
    <dgm:cxn modelId="{10F1FC0F-280E-4D00-B30E-26DF54D7C814}" type="presParOf" srcId="{5E1B2989-D9D5-4091-8C7F-3924FA614BE2}" destId="{427F8348-70B9-4F2E-9132-2BCFBAED3D5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45CAC-8E02-460F-8A45-36A31913C8DF}">
      <dsp:nvSpPr>
        <dsp:cNvPr id="0" name=""/>
        <dsp:cNvSpPr/>
      </dsp:nvSpPr>
      <dsp:spPr>
        <a:xfrm>
          <a:off x="7210" y="114301"/>
          <a:ext cx="9759089" cy="1505467"/>
        </a:xfrm>
        <a:prstGeom prst="roundRect">
          <a:avLst>
            <a:gd name="adj" fmla="val 10000"/>
          </a:avLst>
        </a:prstGeom>
        <a:solidFill>
          <a:schemeClr val="accent3">
            <a:lumMod val="20000"/>
            <a:lumOff val="80000"/>
          </a:schemeClr>
        </a:solidFill>
        <a:ln w="28575"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err="1">
              <a:solidFill>
                <a:schemeClr val="tx1"/>
              </a:solidFill>
              <a:latin typeface="Times New Roman" panose="02020603050405020304" pitchFamily="18" charset="0"/>
              <a:cs typeface="Times New Roman" panose="02020603050405020304" pitchFamily="18" charset="0"/>
            </a:rPr>
            <a:t>Thảo</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luận</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theo</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cặp</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trong</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thời</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gian</a:t>
          </a:r>
          <a:r>
            <a:rPr lang="en-US" sz="4100" kern="1200" dirty="0">
              <a:solidFill>
                <a:schemeClr val="tx1"/>
              </a:solidFill>
              <a:latin typeface="Times New Roman" panose="02020603050405020304" pitchFamily="18" charset="0"/>
              <a:cs typeface="Times New Roman" panose="02020603050405020304" pitchFamily="18" charset="0"/>
            </a:rPr>
            <a:t> 3 </a:t>
          </a:r>
          <a:r>
            <a:rPr lang="en-US" sz="4100" kern="1200" dirty="0" err="1">
              <a:solidFill>
                <a:schemeClr val="tx1"/>
              </a:solidFill>
              <a:latin typeface="Times New Roman" panose="02020603050405020304" pitchFamily="18" charset="0"/>
              <a:cs typeface="Times New Roman" panose="02020603050405020304" pitchFamily="18" charset="0"/>
            </a:rPr>
            <a:t>phút</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trả</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lời</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câu</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hỏi</a:t>
          </a:r>
          <a:r>
            <a:rPr lang="en-US" sz="4100" kern="1200" dirty="0">
              <a:solidFill>
                <a:schemeClr val="tx1"/>
              </a:solidFill>
              <a:latin typeface="Times New Roman" panose="02020603050405020304" pitchFamily="18" charset="0"/>
              <a:cs typeface="Times New Roman" panose="02020603050405020304" pitchFamily="18" charset="0"/>
            </a:rPr>
            <a:t> </a:t>
          </a:r>
          <a:r>
            <a:rPr lang="en-US" sz="4100" kern="1200" dirty="0" err="1">
              <a:solidFill>
                <a:schemeClr val="tx1"/>
              </a:solidFill>
              <a:latin typeface="Times New Roman" panose="02020603050405020304" pitchFamily="18" charset="0"/>
              <a:cs typeface="Times New Roman" panose="02020603050405020304" pitchFamily="18" charset="0"/>
            </a:rPr>
            <a:t>sau</a:t>
          </a:r>
          <a:r>
            <a:rPr lang="en-US" sz="4100" kern="1200" dirty="0">
              <a:solidFill>
                <a:schemeClr val="tx1"/>
              </a:solidFill>
              <a:latin typeface="Times New Roman" panose="02020603050405020304" pitchFamily="18" charset="0"/>
              <a:cs typeface="Times New Roman" panose="02020603050405020304" pitchFamily="18" charset="0"/>
            </a:rPr>
            <a:t>:</a:t>
          </a:r>
        </a:p>
      </dsp:txBody>
      <dsp:txXfrm>
        <a:off x="51304" y="158395"/>
        <a:ext cx="9670901" cy="1417279"/>
      </dsp:txXfrm>
    </dsp:sp>
    <dsp:sp modelId="{C8C66FD7-40A3-4630-B249-7A5CDB30F0C9}">
      <dsp:nvSpPr>
        <dsp:cNvPr id="0" name=""/>
        <dsp:cNvSpPr/>
      </dsp:nvSpPr>
      <dsp:spPr>
        <a:xfrm>
          <a:off x="0" y="1826293"/>
          <a:ext cx="4682864" cy="2494203"/>
        </a:xfrm>
        <a:prstGeom prst="roundRect">
          <a:avLst>
            <a:gd name="adj" fmla="val 10000"/>
          </a:avLst>
        </a:prstGeom>
        <a:solidFill>
          <a:schemeClr val="accent6">
            <a:lumMod val="20000"/>
            <a:lumOff val="80000"/>
          </a:schemeClr>
        </a:solidFill>
        <a:ln w="1905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Times New Roman" panose="02020603050405020304" pitchFamily="18" charset="0"/>
              <a:cs typeface="Times New Roman" panose="02020603050405020304" pitchFamily="18" charset="0"/>
            </a:rPr>
            <a:t>1. </a:t>
          </a:r>
          <a:r>
            <a:rPr lang="en-US" sz="3200" kern="1200" dirty="0" err="1">
              <a:solidFill>
                <a:schemeClr val="tx1"/>
              </a:solidFill>
              <a:latin typeface="Times New Roman" panose="02020603050405020304" pitchFamily="18" charset="0"/>
              <a:cs typeface="Times New Roman" panose="02020603050405020304" pitchFamily="18" charset="0"/>
            </a:rPr>
            <a:t>Việc</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lập</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đền</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thờ</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và</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hàng</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năm</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mở</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hội</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Gióng</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thể</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hiện</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điều</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gì</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Nêu</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một</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vài</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hiểu</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biết</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của</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em</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về</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hội</a:t>
          </a:r>
          <a:r>
            <a:rPr lang="en-US" sz="3200" kern="1200" dirty="0">
              <a:solidFill>
                <a:schemeClr val="tx1"/>
              </a:solidFill>
              <a:latin typeface="Times New Roman" panose="02020603050405020304" pitchFamily="18" charset="0"/>
              <a:cs typeface="Times New Roman" panose="02020603050405020304" pitchFamily="18" charset="0"/>
            </a:rPr>
            <a:t> </a:t>
          </a:r>
          <a:r>
            <a:rPr lang="en-US" sz="3200" kern="1200" dirty="0" err="1">
              <a:solidFill>
                <a:schemeClr val="tx1"/>
              </a:solidFill>
              <a:latin typeface="Times New Roman" panose="02020603050405020304" pitchFamily="18" charset="0"/>
              <a:cs typeface="Times New Roman" panose="02020603050405020304" pitchFamily="18" charset="0"/>
            </a:rPr>
            <a:t>Gióng</a:t>
          </a:r>
          <a:r>
            <a:rPr lang="en-US" sz="3200" kern="1200" dirty="0">
              <a:solidFill>
                <a:schemeClr val="tx1"/>
              </a:solidFill>
              <a:latin typeface="Times New Roman" panose="02020603050405020304" pitchFamily="18" charset="0"/>
              <a:cs typeface="Times New Roman" panose="02020603050405020304" pitchFamily="18" charset="0"/>
            </a:rPr>
            <a:t>?</a:t>
          </a:r>
        </a:p>
      </dsp:txBody>
      <dsp:txXfrm>
        <a:off x="73053" y="1899346"/>
        <a:ext cx="4536758" cy="2348097"/>
      </dsp:txXfrm>
    </dsp:sp>
    <dsp:sp modelId="{71FC26A9-273F-4CE8-BCB9-EC97A2CB0BBC}">
      <dsp:nvSpPr>
        <dsp:cNvPr id="0" name=""/>
        <dsp:cNvSpPr/>
      </dsp:nvSpPr>
      <dsp:spPr>
        <a:xfrm>
          <a:off x="5067139" y="1826293"/>
          <a:ext cx="4682864" cy="2516516"/>
        </a:xfrm>
        <a:prstGeom prst="roundRect">
          <a:avLst>
            <a:gd name="adj" fmla="val 10000"/>
          </a:avLst>
        </a:prstGeom>
        <a:solidFill>
          <a:schemeClr val="accent6">
            <a:lumMod val="20000"/>
            <a:lumOff val="80000"/>
          </a:schemeClr>
        </a:solidFill>
        <a:ln w="1905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pt-BR" sz="3200" kern="1200" dirty="0">
              <a:solidFill>
                <a:schemeClr val="tx1"/>
              </a:solidFill>
              <a:latin typeface="Times New Roman" panose="02020603050405020304" pitchFamily="18" charset="0"/>
              <a:cs typeface="Times New Roman" panose="02020603050405020304" pitchFamily="18" charset="0"/>
            </a:rPr>
            <a:t>2. Tại sao hội thi thể thao trong nhà trường mang tên“</a:t>
          </a:r>
          <a:r>
            <a:rPr lang="pt-BR" sz="3200" b="1" i="1" kern="1200" dirty="0">
              <a:solidFill>
                <a:schemeClr val="tx1"/>
              </a:solidFill>
              <a:latin typeface="Times New Roman" panose="02020603050405020304" pitchFamily="18" charset="0"/>
              <a:cs typeface="Times New Roman" panose="02020603050405020304" pitchFamily="18" charset="0"/>
            </a:rPr>
            <a:t>Hội khỏe Phù Đổng”?</a:t>
          </a:r>
          <a:endParaRPr lang="en-US" sz="3200" kern="1200" dirty="0">
            <a:solidFill>
              <a:schemeClr val="tx1"/>
            </a:solidFill>
            <a:latin typeface="Times New Roman" panose="02020603050405020304" pitchFamily="18" charset="0"/>
            <a:cs typeface="Times New Roman" panose="02020603050405020304" pitchFamily="18" charset="0"/>
          </a:endParaRPr>
        </a:p>
      </dsp:txBody>
      <dsp:txXfrm>
        <a:off x="5140845" y="1899999"/>
        <a:ext cx="4535452" cy="23691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F2814-48E0-4721-85B7-6D79C066309E}">
      <dsp:nvSpPr>
        <dsp:cNvPr id="0" name=""/>
        <dsp:cNvSpPr/>
      </dsp:nvSpPr>
      <dsp:spPr>
        <a:xfrm>
          <a:off x="1129" y="16327"/>
          <a:ext cx="4904887" cy="1105296"/>
        </a:xfrm>
        <a:prstGeom prst="roundRect">
          <a:avLst>
            <a:gd name="adj" fmla="val 10000"/>
          </a:avLst>
        </a:prstGeom>
        <a:blipFill rotWithShape="0">
          <a:blip xmlns:r="http://schemas.openxmlformats.org/officeDocument/2006/relationships" r:embed="rId1"/>
          <a:tile tx="0" ty="0" sx="100000" sy="100000" flip="none" algn="tl"/>
        </a:blipFill>
        <a:ln w="28575"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tích</a:t>
          </a: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b="1" kern="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kern="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600" kern="1200" dirty="0">
            <a:latin typeface="Times New Roman" panose="02020603050405020304" pitchFamily="18" charset="0"/>
            <a:cs typeface="Times New Roman" panose="02020603050405020304" pitchFamily="18" charset="0"/>
          </a:endParaRPr>
        </a:p>
      </dsp:txBody>
      <dsp:txXfrm>
        <a:off x="33502" y="48700"/>
        <a:ext cx="4840141" cy="1040550"/>
      </dsp:txXfrm>
    </dsp:sp>
    <dsp:sp modelId="{2C1922E7-4C04-42D3-9C24-2D0CCBA89D19}">
      <dsp:nvSpPr>
        <dsp:cNvPr id="0" name=""/>
        <dsp:cNvSpPr/>
      </dsp:nvSpPr>
      <dsp:spPr>
        <a:xfrm>
          <a:off x="491618" y="1121624"/>
          <a:ext cx="490488" cy="828972"/>
        </a:xfrm>
        <a:custGeom>
          <a:avLst/>
          <a:gdLst/>
          <a:ahLst/>
          <a:cxnLst/>
          <a:rect l="0" t="0" r="0" b="0"/>
          <a:pathLst>
            <a:path>
              <a:moveTo>
                <a:pt x="0" y="0"/>
              </a:moveTo>
              <a:lnTo>
                <a:pt x="0" y="828972"/>
              </a:lnTo>
              <a:lnTo>
                <a:pt x="490488" y="828972"/>
              </a:lnTo>
            </a:path>
          </a:pathLst>
        </a:custGeom>
        <a:noFill/>
        <a:ln w="28575"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F0B2B21-F4EF-4315-B152-7A4EA91C92AD}">
      <dsp:nvSpPr>
        <dsp:cNvPr id="0" name=""/>
        <dsp:cNvSpPr/>
      </dsp:nvSpPr>
      <dsp:spPr>
        <a:xfrm>
          <a:off x="982107" y="1397948"/>
          <a:ext cx="6987952" cy="1105296"/>
        </a:xfrm>
        <a:prstGeom prst="roundRect">
          <a:avLst>
            <a:gd name="adj" fmla="val 10000"/>
          </a:avLst>
        </a:prstGeom>
        <a:blipFill rotWithShape="0">
          <a:blip xmlns:r="http://schemas.openxmlformats.org/officeDocument/2006/relationships" r:embed="rId2"/>
          <a:tile tx="0" ty="0" sx="100000" sy="100000" flip="none" algn="tl"/>
        </a:blipFill>
        <a:ln w="28575"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nl-NL" sz="3600" b="1" i="1" kern="1200" dirty="0">
              <a:latin typeface="Times New Roman" panose="02020603050405020304" pitchFamily="18" charset="0"/>
              <a:cs typeface="Times New Roman" panose="02020603050405020304" pitchFamily="18" charset="0"/>
            </a:rPr>
            <a:t>a. Sự ra đời củaThạch Sanh</a:t>
          </a:r>
          <a:endParaRPr lang="en-US" sz="3600" kern="1200" dirty="0">
            <a:latin typeface="Times New Roman" panose="02020603050405020304" pitchFamily="18" charset="0"/>
            <a:cs typeface="Times New Roman" panose="02020603050405020304" pitchFamily="18" charset="0"/>
          </a:endParaRPr>
        </a:p>
      </dsp:txBody>
      <dsp:txXfrm>
        <a:off x="1014480" y="1430321"/>
        <a:ext cx="6923206" cy="1040550"/>
      </dsp:txXfrm>
    </dsp:sp>
    <dsp:sp modelId="{71D15AE9-8179-472F-9C5A-B4BC24D5AAF5}">
      <dsp:nvSpPr>
        <dsp:cNvPr id="0" name=""/>
        <dsp:cNvSpPr/>
      </dsp:nvSpPr>
      <dsp:spPr>
        <a:xfrm>
          <a:off x="491618" y="1121624"/>
          <a:ext cx="490488" cy="2278519"/>
        </a:xfrm>
        <a:custGeom>
          <a:avLst/>
          <a:gdLst/>
          <a:ahLst/>
          <a:cxnLst/>
          <a:rect l="0" t="0" r="0" b="0"/>
          <a:pathLst>
            <a:path>
              <a:moveTo>
                <a:pt x="0" y="0"/>
              </a:moveTo>
              <a:lnTo>
                <a:pt x="0" y="2278519"/>
              </a:lnTo>
              <a:lnTo>
                <a:pt x="490488" y="2278519"/>
              </a:lnTo>
            </a:path>
          </a:pathLst>
        </a:custGeom>
        <a:noFill/>
        <a:ln w="28575"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2EA0F1A0-D30F-438A-997B-E6829031DADC}">
      <dsp:nvSpPr>
        <dsp:cNvPr id="0" name=""/>
        <dsp:cNvSpPr/>
      </dsp:nvSpPr>
      <dsp:spPr>
        <a:xfrm>
          <a:off x="982107" y="2779569"/>
          <a:ext cx="7046541" cy="1241148"/>
        </a:xfrm>
        <a:prstGeom prst="roundRect">
          <a:avLst>
            <a:gd name="adj" fmla="val 10000"/>
          </a:avLst>
        </a:prstGeom>
        <a:blipFill rotWithShape="0">
          <a:blip xmlns:r="http://schemas.openxmlformats.org/officeDocument/2006/relationships" r:embed="rId2"/>
          <a:tile tx="0" ty="0" sx="100000" sy="100000" flip="none" algn="tl"/>
        </a:blipFill>
        <a:ln w="28575"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nl-NL" sz="3600" b="1" i="1" kern="1200" dirty="0">
              <a:latin typeface="Times New Roman" panose="02020603050405020304" pitchFamily="18" charset="0"/>
              <a:cs typeface="Times New Roman" panose="02020603050405020304" pitchFamily="18" charset="0"/>
            </a:rPr>
            <a:t>b. Những thử thách và chiến công của Thạch Sanh</a:t>
          </a:r>
          <a:endParaRPr lang="en-US" sz="3600" kern="1200" dirty="0">
            <a:latin typeface="Times New Roman" panose="02020603050405020304" pitchFamily="18" charset="0"/>
            <a:cs typeface="Times New Roman" panose="02020603050405020304" pitchFamily="18" charset="0"/>
          </a:endParaRPr>
        </a:p>
      </dsp:txBody>
      <dsp:txXfrm>
        <a:off x="1018459" y="2815921"/>
        <a:ext cx="6973837" cy="1168444"/>
      </dsp:txXfrm>
    </dsp:sp>
    <dsp:sp modelId="{193EE89E-D915-46A9-B4ED-AAF95FF57644}">
      <dsp:nvSpPr>
        <dsp:cNvPr id="0" name=""/>
        <dsp:cNvSpPr/>
      </dsp:nvSpPr>
      <dsp:spPr>
        <a:xfrm>
          <a:off x="491618" y="1121624"/>
          <a:ext cx="490488" cy="3728066"/>
        </a:xfrm>
        <a:custGeom>
          <a:avLst/>
          <a:gdLst/>
          <a:ahLst/>
          <a:cxnLst/>
          <a:rect l="0" t="0" r="0" b="0"/>
          <a:pathLst>
            <a:path>
              <a:moveTo>
                <a:pt x="0" y="0"/>
              </a:moveTo>
              <a:lnTo>
                <a:pt x="0" y="3728066"/>
              </a:lnTo>
              <a:lnTo>
                <a:pt x="490488" y="3728066"/>
              </a:lnTo>
            </a:path>
          </a:pathLst>
        </a:custGeom>
        <a:noFill/>
        <a:ln w="28575" cap="flat" cmpd="sng" algn="ctr">
          <a:solidFill>
            <a:schemeClr val="accent2">
              <a:lumMod val="50000"/>
            </a:schemeClr>
          </a:solidFill>
          <a:prstDash val="solid"/>
          <a:miter lim="800000"/>
        </a:ln>
        <a:effectLst/>
      </dsp:spPr>
      <dsp:style>
        <a:lnRef idx="2">
          <a:scrgbClr r="0" g="0" b="0"/>
        </a:lnRef>
        <a:fillRef idx="0">
          <a:scrgbClr r="0" g="0" b="0"/>
        </a:fillRef>
        <a:effectRef idx="0">
          <a:scrgbClr r="0" g="0" b="0"/>
        </a:effectRef>
        <a:fontRef idx="minor"/>
      </dsp:style>
    </dsp:sp>
    <dsp:sp modelId="{B9B1BE18-3488-4B4A-A3B4-376982C01089}">
      <dsp:nvSpPr>
        <dsp:cNvPr id="0" name=""/>
        <dsp:cNvSpPr/>
      </dsp:nvSpPr>
      <dsp:spPr>
        <a:xfrm>
          <a:off x="982107" y="4297042"/>
          <a:ext cx="7144762" cy="1105296"/>
        </a:xfrm>
        <a:prstGeom prst="roundRect">
          <a:avLst>
            <a:gd name="adj" fmla="val 10000"/>
          </a:avLst>
        </a:prstGeom>
        <a:blipFill rotWithShape="0">
          <a:blip xmlns:r="http://schemas.openxmlformats.org/officeDocument/2006/relationships" r:embed="rId2"/>
          <a:tile tx="0" ty="0" sx="100000" sy="100000" flip="none" algn="tl"/>
        </a:blipFill>
        <a:ln w="28575" cap="flat" cmpd="sng" algn="ctr">
          <a:solidFill>
            <a:schemeClr val="accent2">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nl-NL" sz="3600" kern="1200" dirty="0">
              <a:latin typeface="Times New Roman" panose="02020603050405020304" pitchFamily="18" charset="0"/>
              <a:cs typeface="Times New Roman" panose="02020603050405020304" pitchFamily="18" charset="0"/>
            </a:rPr>
            <a:t>c</a:t>
          </a:r>
          <a:r>
            <a:rPr lang="nl-NL" sz="3600" b="1" i="1" kern="1200" dirty="0">
              <a:latin typeface="Times New Roman" panose="02020603050405020304" pitchFamily="18" charset="0"/>
              <a:cs typeface="Times New Roman" panose="02020603050405020304" pitchFamily="18" charset="0"/>
            </a:rPr>
            <a:t>. Nhận xét về kết thúc truyện</a:t>
          </a:r>
          <a:endParaRPr lang="en-US" sz="3600" kern="1200" dirty="0">
            <a:latin typeface="Times New Roman" panose="02020603050405020304" pitchFamily="18" charset="0"/>
            <a:cs typeface="Times New Roman" panose="02020603050405020304" pitchFamily="18" charset="0"/>
          </a:endParaRPr>
        </a:p>
      </dsp:txBody>
      <dsp:txXfrm>
        <a:off x="1014480" y="4329415"/>
        <a:ext cx="7080016" cy="10405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2262A-06D2-458A-AAC5-77DFE89DA85D}">
      <dsp:nvSpPr>
        <dsp:cNvPr id="0" name=""/>
        <dsp:cNvSpPr/>
      </dsp:nvSpPr>
      <dsp:spPr>
        <a:xfrm rot="10800000">
          <a:off x="2106851" y="153"/>
          <a:ext cx="7524940" cy="845887"/>
        </a:xfrm>
        <a:prstGeom prst="homePlate">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1</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1/</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24</a:t>
          </a:r>
        </a:p>
      </dsp:txBody>
      <dsp:txXfrm rot="10800000">
        <a:off x="2318323" y="153"/>
        <a:ext cx="7313468" cy="845887"/>
      </dsp:txXfrm>
    </dsp:sp>
    <dsp:sp modelId="{A6D304BA-84EA-4D7F-855B-5C520CAD5D2D}">
      <dsp:nvSpPr>
        <dsp:cNvPr id="0" name=""/>
        <dsp:cNvSpPr/>
      </dsp:nvSpPr>
      <dsp:spPr>
        <a:xfrm>
          <a:off x="1683907" y="153"/>
          <a:ext cx="845887" cy="84588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FB7EE1-09B6-4780-B21F-AF001E6F5DC4}">
      <dsp:nvSpPr>
        <dsp:cNvPr id="0" name=""/>
        <dsp:cNvSpPr/>
      </dsp:nvSpPr>
      <dsp:spPr>
        <a:xfrm rot="10800000">
          <a:off x="2106851" y="1072755"/>
          <a:ext cx="7524940" cy="845887"/>
        </a:xfrm>
        <a:prstGeom prst="homePlate">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2</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2/</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24</a:t>
          </a:r>
        </a:p>
      </dsp:txBody>
      <dsp:txXfrm rot="10800000">
        <a:off x="2318323" y="1072755"/>
        <a:ext cx="7313468" cy="845887"/>
      </dsp:txXfrm>
    </dsp:sp>
    <dsp:sp modelId="{508E2367-EDBB-4D5F-B994-6AEC06275C06}">
      <dsp:nvSpPr>
        <dsp:cNvPr id="0" name=""/>
        <dsp:cNvSpPr/>
      </dsp:nvSpPr>
      <dsp:spPr>
        <a:xfrm>
          <a:off x="1683907" y="1072755"/>
          <a:ext cx="845887" cy="84588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051339-F45E-4AFF-9209-20337180E462}">
      <dsp:nvSpPr>
        <dsp:cNvPr id="0" name=""/>
        <dsp:cNvSpPr/>
      </dsp:nvSpPr>
      <dsp:spPr>
        <a:xfrm rot="10800000">
          <a:off x="2106851" y="2145357"/>
          <a:ext cx="7524940" cy="845887"/>
        </a:xfrm>
        <a:prstGeom prst="homePlat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3</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3/</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24</a:t>
          </a:r>
        </a:p>
      </dsp:txBody>
      <dsp:txXfrm rot="10800000">
        <a:off x="2318323" y="2145357"/>
        <a:ext cx="7313468" cy="845887"/>
      </dsp:txXfrm>
    </dsp:sp>
    <dsp:sp modelId="{510C0221-AF88-4E30-B170-DC57C5F834C8}">
      <dsp:nvSpPr>
        <dsp:cNvPr id="0" name=""/>
        <dsp:cNvSpPr/>
      </dsp:nvSpPr>
      <dsp:spPr>
        <a:xfrm>
          <a:off x="1683907" y="2145357"/>
          <a:ext cx="845887" cy="84588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5BF29-92A5-4785-8389-719BCC7A16DA}">
      <dsp:nvSpPr>
        <dsp:cNvPr id="0" name=""/>
        <dsp:cNvSpPr/>
      </dsp:nvSpPr>
      <dsp:spPr>
        <a:xfrm rot="10800000">
          <a:off x="2106851" y="3217960"/>
          <a:ext cx="7524940" cy="845887"/>
        </a:xfrm>
        <a:prstGeom prst="homePlate">
          <a:avLst/>
        </a:prstGeom>
        <a:solidFill>
          <a:schemeClr val="bg2">
            <a:lumMod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3013" tIns="148590" rIns="277368" bIns="148590" numCol="1" spcCol="1270" anchor="ctr" anchorCtr="0">
          <a:noAutofit/>
        </a:bodyPr>
        <a:lstStyle/>
        <a:p>
          <a:pPr marL="0" lvl="0" indent="0" algn="ctr" defTabSz="1733550">
            <a:lnSpc>
              <a:spcPct val="90000"/>
            </a:lnSpc>
            <a:spcBef>
              <a:spcPct val="0"/>
            </a:spcBef>
            <a:spcAft>
              <a:spcPct val="35000"/>
            </a:spcAft>
            <a:buNone/>
          </a:pPr>
          <a:r>
            <a:rPr lang="en-US" sz="3900" u="sng" kern="1200" dirty="0" err="1">
              <a:solidFill>
                <a:schemeClr val="tx1">
                  <a:lumMod val="95000"/>
                  <a:lumOff val="5000"/>
                </a:schemeClr>
              </a:solidFill>
            </a:rPr>
            <a:t>Nhóm</a:t>
          </a:r>
          <a:r>
            <a:rPr lang="en-US" sz="3900" u="sng" kern="1200" dirty="0">
              <a:solidFill>
                <a:schemeClr val="tx1">
                  <a:lumMod val="95000"/>
                  <a:lumOff val="5000"/>
                </a:schemeClr>
              </a:solidFill>
            </a:rPr>
            <a:t> 4</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Bài</a:t>
          </a:r>
          <a:r>
            <a:rPr lang="en-US" sz="3900" kern="1200" dirty="0">
              <a:solidFill>
                <a:schemeClr val="tx1">
                  <a:lumMod val="95000"/>
                  <a:lumOff val="5000"/>
                </a:schemeClr>
              </a:solidFill>
            </a:rPr>
            <a:t> </a:t>
          </a:r>
          <a:r>
            <a:rPr lang="en-US" sz="3900" kern="1200" dirty="0" err="1">
              <a:solidFill>
                <a:schemeClr val="tx1">
                  <a:lumMod val="95000"/>
                  <a:lumOff val="5000"/>
                </a:schemeClr>
              </a:solidFill>
            </a:rPr>
            <a:t>tập</a:t>
          </a:r>
          <a:r>
            <a:rPr lang="en-US" sz="3900" kern="1200" dirty="0">
              <a:solidFill>
                <a:schemeClr val="tx1">
                  <a:lumMod val="95000"/>
                  <a:lumOff val="5000"/>
                </a:schemeClr>
              </a:solidFill>
            </a:rPr>
            <a:t> 4/ </a:t>
          </a:r>
          <a:r>
            <a:rPr lang="en-US" sz="3900" kern="1200" dirty="0" err="1">
              <a:solidFill>
                <a:schemeClr val="tx1">
                  <a:lumMod val="95000"/>
                  <a:lumOff val="5000"/>
                </a:schemeClr>
              </a:solidFill>
            </a:rPr>
            <a:t>Tr</a:t>
          </a:r>
          <a:r>
            <a:rPr lang="en-US" sz="3900" kern="1200" dirty="0">
              <a:solidFill>
                <a:schemeClr val="tx1">
                  <a:lumMod val="95000"/>
                  <a:lumOff val="5000"/>
                </a:schemeClr>
              </a:solidFill>
            </a:rPr>
            <a:t> 25</a:t>
          </a:r>
        </a:p>
      </dsp:txBody>
      <dsp:txXfrm rot="10800000">
        <a:off x="2318323" y="3217960"/>
        <a:ext cx="7313468" cy="845887"/>
      </dsp:txXfrm>
    </dsp:sp>
    <dsp:sp modelId="{3FEB68D1-6635-4675-B3A7-9C4F1A84241C}">
      <dsp:nvSpPr>
        <dsp:cNvPr id="0" name=""/>
        <dsp:cNvSpPr/>
      </dsp:nvSpPr>
      <dsp:spPr>
        <a:xfrm>
          <a:off x="1683907" y="3217960"/>
          <a:ext cx="845887" cy="845887"/>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9877B-28D5-40C2-9975-F96C0C22248D}">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0C3072-72C3-4B09-84DA-9EF3B1830150}">
      <dsp:nvSpPr>
        <dsp:cNvPr id="0" name=""/>
        <dsp:cNvSpPr/>
      </dsp:nvSpPr>
      <dsp:spPr>
        <a:xfrm>
          <a:off x="752110" y="541866"/>
          <a:ext cx="8712221" cy="1083733"/>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hướng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dẫn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du </a:t>
          </a:r>
          <a:r>
            <a:rPr lang="en-US" sz="2400" kern="1200" dirty="0" err="1">
              <a:latin typeface="Times New Roman" panose="02020603050405020304" pitchFamily="18" charset="0"/>
              <a:cs typeface="Times New Roman" panose="02020603050405020304" pitchFamily="18" charset="0"/>
            </a:rPr>
            <a:t>lịch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thiệu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lễ</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hội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Hồ</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Gươm</a:t>
          </a:r>
          <a:r>
            <a:rPr lang="en-US" sz="2400" kern="1200" dirty="0">
              <a:latin typeface="Times New Roman" panose="02020603050405020304" pitchFamily="18" charset="0"/>
              <a:cs typeface="Times New Roman" panose="02020603050405020304" pitchFamily="18" charset="0"/>
            </a:rPr>
            <a:t> qua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liệu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ảnh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sưu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tầm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p>
      </dsp:txBody>
      <dsp:txXfrm>
        <a:off x="752110" y="541866"/>
        <a:ext cx="8712221" cy="1083733"/>
      </dsp:txXfrm>
    </dsp:sp>
    <dsp:sp modelId="{33F5E165-6700-4341-B6F2-4F3DEF866D04}">
      <dsp:nvSpPr>
        <dsp:cNvPr id="0" name=""/>
        <dsp:cNvSpPr/>
      </dsp:nvSpPr>
      <dsp:spPr>
        <a:xfrm>
          <a:off x="74777" y="406400"/>
          <a:ext cx="1354666" cy="1354666"/>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905B9-8DE8-411D-B491-4F5AE4A332D1}">
      <dsp:nvSpPr>
        <dsp:cNvPr id="0" name=""/>
        <dsp:cNvSpPr/>
      </dsp:nvSpPr>
      <dsp:spPr>
        <a:xfrm>
          <a:off x="1146048" y="2167466"/>
          <a:ext cx="8318284" cy="1083733"/>
        </a:xfrm>
        <a:prstGeom prst="rect">
          <a:avLst/>
        </a:prstGeom>
        <a:solidFill>
          <a:schemeClr val="accent6">
            <a:lumMod val="5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2: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Vẽ</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tranh</a:t>
          </a:r>
          <a:r>
            <a:rPr lang="en-US" sz="2400" kern="1200" dirty="0">
              <a:latin typeface="Times New Roman" panose="02020603050405020304" pitchFamily="18" charset="0"/>
              <a:cs typeface="Times New Roman" panose="02020603050405020304" pitchFamily="18" charset="0"/>
            </a:rPr>
            <a:t> minh </a:t>
          </a:r>
          <a:r>
            <a:rPr lang="en-US" sz="2400" kern="1200" dirty="0" err="1">
              <a:latin typeface="Times New Roman" panose="02020603050405020304" pitchFamily="18" charset="0"/>
              <a:cs typeface="Times New Roman" panose="02020603050405020304" pitchFamily="18" charset="0"/>
            </a:rPr>
            <a:t>hoạ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nội</a:t>
          </a:r>
          <a:r>
            <a:rPr lang="en-US" sz="2400" kern="1200" dirty="0">
              <a:latin typeface="Times New Roman" panose="02020603050405020304" pitchFamily="18" charset="0"/>
              <a:cs typeface="Times New Roman" panose="02020603050405020304" pitchFamily="18" charset="0"/>
            </a:rPr>
            <a:t> dung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nhiều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theo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thành</a:t>
          </a:r>
          <a:r>
            <a:rPr lang="en-US" sz="2400"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tranh</a:t>
          </a:r>
          <a:r>
            <a:rPr lang="en-US" sz="2400" kern="1200" dirty="0">
              <a:latin typeface="Times New Roman" panose="02020603050405020304" pitchFamily="18" charset="0"/>
              <a:cs typeface="Times New Roman" panose="02020603050405020304" pitchFamily="18" charset="0"/>
            </a:rPr>
            <a:t>).</a:t>
          </a:r>
        </a:p>
      </dsp:txBody>
      <dsp:txXfrm>
        <a:off x="1146048" y="2167466"/>
        <a:ext cx="8318284" cy="1083733"/>
      </dsp:txXfrm>
    </dsp:sp>
    <dsp:sp modelId="{8A9BC044-7A13-41F7-8944-329A3902A7D4}">
      <dsp:nvSpPr>
        <dsp:cNvPr id="0" name=""/>
        <dsp:cNvSpPr/>
      </dsp:nvSpPr>
      <dsp:spPr>
        <a:xfrm>
          <a:off x="468714" y="2032000"/>
          <a:ext cx="1354666" cy="1354666"/>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A1E143-E6A6-4929-A930-971D9324E320}">
      <dsp:nvSpPr>
        <dsp:cNvPr id="0" name=""/>
        <dsp:cNvSpPr/>
      </dsp:nvSpPr>
      <dsp:spPr>
        <a:xfrm>
          <a:off x="752110" y="3793066"/>
          <a:ext cx="8712221" cy="1083733"/>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err="1">
              <a:latin typeface="Times New Roman" panose="02020603050405020304" pitchFamily="18" charset="0"/>
              <a:cs typeface="Times New Roman" panose="02020603050405020304" pitchFamily="18" charset="0"/>
            </a:rPr>
            <a:t>Nhóm</a:t>
          </a:r>
          <a:r>
            <a:rPr lang="en-US" sz="2400" b="1" kern="1200" dirty="0">
              <a:latin typeface="Times New Roman" panose="02020603050405020304" pitchFamily="18" charset="0"/>
              <a:cs typeface="Times New Roman" panose="02020603050405020304" pitchFamily="18" charset="0"/>
            </a:rPr>
            <a:t> 3: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diễn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Sân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khấu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Đóng</a:t>
          </a:r>
          <a:r>
            <a:rPr lang="en-US" sz="2400" kern="1200" dirty="0">
              <a:latin typeface="Times New Roman" panose="02020603050405020304" pitchFamily="18" charset="0"/>
              <a:cs typeface="Times New Roman" panose="02020603050405020304" pitchFamily="18" charset="0"/>
            </a:rPr>
            <a:t> 1 </a:t>
          </a:r>
          <a:r>
            <a:rPr lang="en-US" sz="2400" kern="1200" dirty="0" err="1">
              <a:latin typeface="Times New Roman" panose="02020603050405020304" pitchFamily="18" charset="0"/>
              <a:cs typeface="Times New Roman" panose="02020603050405020304" pitchFamily="18" charset="0"/>
            </a:rPr>
            <a:t>trích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đoạn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phẩm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truyện</a:t>
          </a:r>
          <a:r>
            <a:rPr lang="en-US" sz="2400" kern="1200" dirty="0">
              <a:latin typeface="Times New Roman" panose="02020603050405020304" pitchFamily="18" charset="0"/>
              <a:cs typeface="Times New Roman" panose="02020603050405020304" pitchFamily="18" charset="0"/>
            </a:rPr>
            <a:t>. </a:t>
          </a:r>
        </a:p>
      </dsp:txBody>
      <dsp:txXfrm>
        <a:off x="752110" y="3793066"/>
        <a:ext cx="8712221" cy="1083733"/>
      </dsp:txXfrm>
    </dsp:sp>
    <dsp:sp modelId="{427F8348-70B9-4F2E-9132-2BCFBAED3D56}">
      <dsp:nvSpPr>
        <dsp:cNvPr id="0" name=""/>
        <dsp:cNvSpPr/>
      </dsp:nvSpPr>
      <dsp:spPr>
        <a:xfrm>
          <a:off x="74777" y="3657600"/>
          <a:ext cx="1354666" cy="1354666"/>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BDD5F5-5F2D-4809-B2A9-7C71360D53D6}" type="datetimeFigureOut">
              <a:rPr lang="en-US" smtClean="0"/>
              <a:t>9/26/2021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B1982-32B2-4B30-A9AD-7E346788C8A1}" type="slidenum">
              <a:rPr lang="en-US" smtClean="0"/>
              <a:t>‹#›</a:t>
            </a:fld>
            <a:endParaRPr lang="en-US"/>
          </a:p>
        </p:txBody>
      </p:sp>
    </p:spTree>
    <p:extLst>
      <p:ext uri="{BB962C8B-B14F-4D97-AF65-F5344CB8AC3E}">
        <p14:creationId xmlns:p14="http://schemas.microsoft.com/office/powerpoint/2010/main" val="153252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15</a:t>
            </a:fld>
            <a:endParaRPr lang="en-US"/>
          </a:p>
        </p:txBody>
      </p:sp>
    </p:spTree>
    <p:extLst>
      <p:ext uri="{BB962C8B-B14F-4D97-AF65-F5344CB8AC3E}">
        <p14:creationId xmlns:p14="http://schemas.microsoft.com/office/powerpoint/2010/main" val="300187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21</a:t>
            </a:fld>
            <a:endParaRPr lang="en-US"/>
          </a:p>
        </p:txBody>
      </p:sp>
    </p:spTree>
    <p:extLst>
      <p:ext uri="{BB962C8B-B14F-4D97-AF65-F5344CB8AC3E}">
        <p14:creationId xmlns:p14="http://schemas.microsoft.com/office/powerpoint/2010/main" val="86863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22</a:t>
            </a:fld>
            <a:endParaRPr lang="en-US"/>
          </a:p>
        </p:txBody>
      </p:sp>
    </p:spTree>
    <p:extLst>
      <p:ext uri="{BB962C8B-B14F-4D97-AF65-F5344CB8AC3E}">
        <p14:creationId xmlns:p14="http://schemas.microsoft.com/office/powerpoint/2010/main" val="2219584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25</a:t>
            </a:fld>
            <a:endParaRPr lang="en-US"/>
          </a:p>
        </p:txBody>
      </p:sp>
    </p:spTree>
    <p:extLst>
      <p:ext uri="{BB962C8B-B14F-4D97-AF65-F5344CB8AC3E}">
        <p14:creationId xmlns:p14="http://schemas.microsoft.com/office/powerpoint/2010/main" val="420693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32</a:t>
            </a:fld>
            <a:endParaRPr lang="en-US"/>
          </a:p>
        </p:txBody>
      </p:sp>
    </p:spTree>
    <p:extLst>
      <p:ext uri="{BB962C8B-B14F-4D97-AF65-F5344CB8AC3E}">
        <p14:creationId xmlns:p14="http://schemas.microsoft.com/office/powerpoint/2010/main" val="3237362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B1982-32B2-4B30-A9AD-7E346788C8A1}" type="slidenum">
              <a:rPr lang="en-US" smtClean="0"/>
              <a:t>57</a:t>
            </a:fld>
            <a:endParaRPr lang="en-US"/>
          </a:p>
        </p:txBody>
      </p:sp>
    </p:spTree>
    <p:extLst>
      <p:ext uri="{BB962C8B-B14F-4D97-AF65-F5344CB8AC3E}">
        <p14:creationId xmlns:p14="http://schemas.microsoft.com/office/powerpoint/2010/main" val="2378693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B1982-32B2-4B30-A9AD-7E346788C8A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8336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FBAC54D-9949-44C8-95C1-F0F4AF37D8CC}"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3257233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AC54D-9949-44C8-95C1-F0F4AF37D8CC}"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1799464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AC54D-9949-44C8-95C1-F0F4AF37D8CC}"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513073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906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331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54313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006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512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796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0473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489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BAC54D-9949-44C8-95C1-F0F4AF37D8CC}"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2607307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0078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284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374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BAC54D-9949-44C8-95C1-F0F4AF37D8CC}" type="datetimeFigureOut">
              <a:rPr lang="en-US" smtClean="0"/>
              <a:t>9/26/2021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127643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BAC54D-9949-44C8-95C1-F0F4AF37D8CC}"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4008014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BAC54D-9949-44C8-95C1-F0F4AF37D8CC}" type="datetimeFigureOut">
              <a:rPr lang="en-US" smtClean="0"/>
              <a:t>9/26/2021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3925970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BAC54D-9949-44C8-95C1-F0F4AF37D8CC}" type="datetimeFigureOut">
              <a:rPr lang="en-US" smtClean="0"/>
              <a:t>9/26/2021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1469665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BAC54D-9949-44C8-95C1-F0F4AF37D8CC}" type="datetimeFigureOut">
              <a:rPr lang="en-US" smtClean="0"/>
              <a:t>9/26/2021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67147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BAC54D-9949-44C8-95C1-F0F4AF37D8CC}"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319531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BAC54D-9949-44C8-95C1-F0F4AF37D8CC}" type="datetimeFigureOut">
              <a:rPr lang="en-US" smtClean="0"/>
              <a:t>9/26/2021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1AEBDF-79D5-4CA6-8037-4D34F43F8B8B}" type="slidenum">
              <a:rPr lang="en-US" smtClean="0"/>
              <a:t>‹#›</a:t>
            </a:fld>
            <a:endParaRPr lang="en-US"/>
          </a:p>
        </p:txBody>
      </p:sp>
    </p:spTree>
    <p:extLst>
      <p:ext uri="{BB962C8B-B14F-4D97-AF65-F5344CB8AC3E}">
        <p14:creationId xmlns:p14="http://schemas.microsoft.com/office/powerpoint/2010/main" val="231342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BAC54D-9949-44C8-95C1-F0F4AF37D8CC}" type="datetimeFigureOut">
              <a:rPr lang="en-US" smtClean="0"/>
              <a:t>9/26/2021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AEBDF-79D5-4CA6-8037-4D34F43F8B8B}" type="slidenum">
              <a:rPr lang="en-US" smtClean="0"/>
              <a:t>‹#›</a:t>
            </a:fld>
            <a:endParaRPr lang="en-US"/>
          </a:p>
        </p:txBody>
      </p:sp>
    </p:spTree>
    <p:extLst>
      <p:ext uri="{BB962C8B-B14F-4D97-AF65-F5344CB8AC3E}">
        <p14:creationId xmlns:p14="http://schemas.microsoft.com/office/powerpoint/2010/main" val="89112965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9/26/2021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41484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97.png"/><Relationship Id="rId4" Type="http://schemas.openxmlformats.org/officeDocument/2006/relationships/image" Target="../media/image96.png"/></Relationships>
</file>

<file path=ppt/slides/_rels/slide10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4.pn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hyperlink" Target="https://vi.wikipedia.org/w/index.php?title=Gi%C3%B3ng&amp;action=edit&amp;redlink=1" TargetMode="External"/><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hyperlink" Target="https://vi.wikipedia.org/wiki/V%C4%83n_Lang" TargetMode="External"/><Relationship Id="rId4" Type="http://schemas.openxmlformats.org/officeDocument/2006/relationships/hyperlink" Target="https://vi.wikipedia.org/wiki/Th%C3%A1nh_Gi%C3%B3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55.png"/><Relationship Id="rId5" Type="http://schemas.openxmlformats.org/officeDocument/2006/relationships/diagramQuickStyle" Target="../diagrams/quickStyle1.xml"/><Relationship Id="rId10" Type="http://schemas.openxmlformats.org/officeDocument/2006/relationships/image" Target="../media/image54.png"/><Relationship Id="rId4" Type="http://schemas.openxmlformats.org/officeDocument/2006/relationships/diagramLayout" Target="../diagrams/layout1.xml"/><Relationship Id="rId9"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hyperlink" Target="https://vi.wikipedia.org/wiki/V%C4%83n_Lang" TargetMode="External"/><Relationship Id="rId2" Type="http://schemas.openxmlformats.org/officeDocument/2006/relationships/hyperlink" Target="https://vi.wikipedia.org/wiki/Th%C3%A1nh_Gi%C3%B3n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5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31.jpeg"/></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40.jpeg"/></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49.jpeg"/></Relationships>
</file>

<file path=ppt/slides/_rels/slide6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6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5.png"/></Relationships>
</file>

<file path=ppt/slides/_rels/slide6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audio" Target="../media/audio2.wav"/><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gif"/><Relationship Id="rId14" Type="http://schemas.openxmlformats.org/officeDocument/2006/relationships/image" Target="../media/image20.gif"/></Relationships>
</file>

<file path=ppt/slides/_rels/slide7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7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7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8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8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8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1" y="0"/>
            <a:ext cx="12192000" cy="6858000"/>
          </a:xfrm>
          <a:prstGeom prst="rect">
            <a:avLst/>
          </a:prstGeom>
        </p:spPr>
      </p:pic>
      <p:sp>
        <p:nvSpPr>
          <p:cNvPr id="6" name="Rectangle 5"/>
          <p:cNvSpPr/>
          <p:nvPr/>
        </p:nvSpPr>
        <p:spPr>
          <a:xfrm>
            <a:off x="390659" y="3744245"/>
            <a:ext cx="11530884" cy="1649682"/>
          </a:xfrm>
          <a:prstGeom prst="rect">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a:lnSpc>
                <a:spcPct val="115000"/>
              </a:lnSpc>
            </a:pPr>
            <a:r>
              <a:rPr lang="en-US" sz="4400" b="1" dirty="0">
                <a:solidFill>
                  <a:schemeClr val="bg1"/>
                </a:solidFill>
                <a:effectLst/>
                <a:latin typeface="Times New Roman" panose="02020603050405020304" pitchFamily="18" charset="0"/>
                <a:ea typeface="Times New Roman" panose="02020603050405020304" pitchFamily="18" charset="0"/>
              </a:rPr>
              <a:t>TRUYỆN</a:t>
            </a:r>
            <a:endParaRPr lang="en-US" sz="4400" dirty="0">
              <a:solidFill>
                <a:schemeClr val="bg1"/>
              </a:solidFill>
              <a:effectLst/>
              <a:latin typeface="Times New Roman" panose="02020603050405020304" pitchFamily="18" charset="0"/>
              <a:ea typeface="Times New Roman" panose="02020603050405020304" pitchFamily="18" charset="0"/>
            </a:endParaRPr>
          </a:p>
          <a:p>
            <a:pPr>
              <a:lnSpc>
                <a:spcPct val="115000"/>
              </a:lnSpc>
            </a:pP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000" b="1" dirty="0">
                <a:solidFill>
                  <a:schemeClr val="bg1"/>
                </a:solidFill>
                <a:effectLst/>
                <a:latin typeface="Times New Roman" panose="02020603050405020304" pitchFamily="18" charset="0"/>
                <a:ea typeface="Times New Roman" panose="02020603050405020304" pitchFamily="18" charset="0"/>
              </a:rPr>
              <a:t>(TRUYỀN THUYẾT VÀ TRUYỆN CỔ TÍCH)</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390659" y="0"/>
            <a:ext cx="4417454" cy="2125014"/>
          </a:xfrm>
          <a:prstGeom prst="rightArrow">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latin typeface="Times New Roman" panose="02020603050405020304" pitchFamily="18" charset="0"/>
                <a:cs typeface="Times New Roman" panose="02020603050405020304" pitchFamily="18" charset="0"/>
              </a:rPr>
              <a:t>NGỮ VĂN 6</a:t>
            </a:r>
          </a:p>
        </p:txBody>
      </p:sp>
    </p:spTree>
    <p:extLst>
      <p:ext uri="{BB962C8B-B14F-4D97-AF65-F5344CB8AC3E}">
        <p14:creationId xmlns:p14="http://schemas.microsoft.com/office/powerpoint/2010/main" val="159806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470597" y="113301"/>
            <a:ext cx="7250806" cy="1133341"/>
          </a:xfrm>
          <a:prstGeom prst="downArrowCallout">
            <a:avLst>
              <a:gd name="adj1" fmla="val 72905"/>
              <a:gd name="adj2" fmla="val 82990"/>
              <a:gd name="adj3" fmla="val 25000"/>
              <a:gd name="adj4" fmla="val 64977"/>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pPr>
            <a:r>
              <a:rPr lang="en-US" sz="4400" b="1" dirty="0">
                <a:solidFill>
                  <a:schemeClr val="bg1"/>
                </a:solidFill>
                <a:effectLst/>
                <a:latin typeface="Times New Roman" panose="02020603050405020304" pitchFamily="18" charset="0"/>
                <a:ea typeface="Times New Roman" panose="02020603050405020304" pitchFamily="18" charset="0"/>
              </a:rPr>
              <a:t>a. </a:t>
            </a:r>
            <a:r>
              <a:rPr lang="en-US" sz="4400" b="1" dirty="0" err="1">
                <a:solidFill>
                  <a:schemeClr val="bg1"/>
                </a:solidFill>
                <a:effectLst/>
                <a:latin typeface="Times New Roman" panose="02020603050405020304" pitchFamily="18" charset="0"/>
                <a:ea typeface="Times New Roman" panose="02020603050405020304" pitchFamily="18" charset="0"/>
              </a:rPr>
              <a:t>Khái</a:t>
            </a: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400" b="1" dirty="0" err="1">
                <a:solidFill>
                  <a:schemeClr val="bg1"/>
                </a:solidFill>
                <a:effectLst/>
                <a:latin typeface="Times New Roman" panose="02020603050405020304" pitchFamily="18" charset="0"/>
                <a:ea typeface="Times New Roman" panose="02020603050405020304" pitchFamily="18" charset="0"/>
              </a:rPr>
              <a:t>niệm</a:t>
            </a:r>
            <a:endParaRPr lang="en-US" sz="4400" dirty="0">
              <a:solidFill>
                <a:schemeClr val="bg1"/>
              </a:solidFill>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433325" y="1246642"/>
            <a:ext cx="5453465" cy="5331852"/>
            <a:chOff x="509453" y="1246642"/>
            <a:chExt cx="5453465" cy="5331852"/>
          </a:xfrm>
        </p:grpSpPr>
        <p:pic>
          <p:nvPicPr>
            <p:cNvPr id="6" name="Picture 5"/>
            <p:cNvPicPr>
              <a:picLocks noChangeAspect="1"/>
            </p:cNvPicPr>
            <p:nvPr/>
          </p:nvPicPr>
          <p:blipFill>
            <a:blip r:embed="rId2"/>
            <a:stretch>
              <a:fillRect/>
            </a:stretch>
          </p:blipFill>
          <p:spPr>
            <a:xfrm>
              <a:off x="509453" y="1246642"/>
              <a:ext cx="5453465" cy="5331852"/>
            </a:xfrm>
            <a:prstGeom prst="rect">
              <a:avLst/>
            </a:prstGeom>
          </p:spPr>
        </p:pic>
        <p:sp>
          <p:nvSpPr>
            <p:cNvPr id="9" name="Rectangle 8"/>
            <p:cNvSpPr/>
            <p:nvPr/>
          </p:nvSpPr>
          <p:spPr>
            <a:xfrm>
              <a:off x="824246" y="1884320"/>
              <a:ext cx="4842458" cy="4056495"/>
            </a:xfrm>
            <a:prstGeom prst="rect">
              <a:avLst/>
            </a:prstGeom>
            <a:solidFill>
              <a:schemeClr val="accent4">
                <a:lumMod val="40000"/>
                <a:lumOff val="60000"/>
              </a:schemeClr>
            </a:solidFill>
          </p:spPr>
          <p:txBody>
            <a:bodyPr wrap="square">
              <a:spAutoFit/>
            </a:bodyPr>
            <a:lstStyle/>
            <a:p>
              <a:pPr>
                <a:lnSpc>
                  <a:spcPct val="115000"/>
                </a:lnSpc>
              </a:pPr>
              <a:r>
                <a:rPr lang="en-US" sz="2800" i="1" dirty="0" err="1">
                  <a:solidFill>
                    <a:srgbClr val="FF0000"/>
                  </a:solidFill>
                  <a:effectLst/>
                  <a:latin typeface="Times New Roman" panose="02020603050405020304" pitchFamily="18" charset="0"/>
                  <a:ea typeface="Times New Roman" panose="02020603050405020304" pitchFamily="18" charset="0"/>
                </a:rPr>
                <a:t>Truyện</a:t>
              </a:r>
              <a:r>
                <a:rPr lang="en-US" sz="2800" i="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FF0000"/>
                  </a:solidFill>
                  <a:effectLst/>
                  <a:latin typeface="Times New Roman" panose="02020603050405020304" pitchFamily="18" charset="0"/>
                  <a:ea typeface="Times New Roman" panose="02020603050405020304" pitchFamily="18" charset="0"/>
                </a:rPr>
                <a:t>truyền</a:t>
              </a:r>
              <a:r>
                <a:rPr lang="en-US" sz="2800" i="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FF0000"/>
                  </a:solidFill>
                  <a:effectLst/>
                  <a:latin typeface="Times New Roman" panose="02020603050405020304" pitchFamily="18" charset="0"/>
                  <a:ea typeface="Times New Roman" panose="02020603050405020304" pitchFamily="18" charset="0"/>
                </a:rPr>
                <a:t>thuyết</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là</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loại</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truyện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dân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gian</a:t>
              </a:r>
              <a:r>
                <a:rPr lang="en-US" sz="2800" dirty="0">
                  <a:solidFill>
                    <a:srgbClr val="0D0D0D"/>
                  </a:solidFill>
                  <a:effectLst/>
                  <a:latin typeface="Times New Roman" panose="02020603050405020304" pitchFamily="18" charset="0"/>
                  <a:ea typeface="Times New Roman" panose="02020603050405020304" pitchFamily="18" charset="0"/>
                </a:rPr>
                <a:t>, có </a:t>
              </a:r>
              <a:r>
                <a:rPr lang="en-US" sz="2800" dirty="0" err="1">
                  <a:solidFill>
                    <a:srgbClr val="0D0D0D"/>
                  </a:solidFill>
                  <a:effectLst/>
                  <a:latin typeface="Times New Roman" panose="02020603050405020304" pitchFamily="18" charset="0"/>
                  <a:ea typeface="Times New Roman" panose="02020603050405020304" pitchFamily="18" charset="0"/>
                </a:rPr>
                <a:t>yếu</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tố</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hoang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đường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kì</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ảo</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kể</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về</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sự</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việc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liên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đến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lịch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sử</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hoặc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giải</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thích</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nguồn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gốc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phong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tục</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cảnh</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vật</a:t>
              </a:r>
              <a:r>
                <a:rPr lang="en-US" sz="28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800" dirty="0" err="1">
                  <a:solidFill>
                    <a:srgbClr val="0D0D0D"/>
                  </a:solidFill>
                  <a:effectLst/>
                  <a:latin typeface="Times New Roman" panose="02020603050405020304" pitchFamily="18" charset="0"/>
                  <a:ea typeface="Times New Roman" panose="02020603050405020304" pitchFamily="18" charset="0"/>
                </a:rPr>
                <a:t>địa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phương</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theo</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quan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niệm</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của</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nhân</a:t>
              </a:r>
              <a:r>
                <a:rPr lang="en-US" sz="2800" dirty="0">
                  <a:solidFill>
                    <a:srgbClr val="0D0D0D"/>
                  </a:solidFill>
                  <a:effectLst/>
                  <a:latin typeface="Times New Roman" panose="02020603050405020304" pitchFamily="18" charset="0"/>
                  <a:ea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rPr>
                <a:t>dân</a:t>
              </a:r>
              <a:r>
                <a:rPr lang="en-US" sz="2800" dirty="0">
                  <a:solidFill>
                    <a:srgbClr val="0D0D0D"/>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pSp>
      <p:grpSp>
        <p:nvGrpSpPr>
          <p:cNvPr id="3" name="Group 2"/>
          <p:cNvGrpSpPr/>
          <p:nvPr/>
        </p:nvGrpSpPr>
        <p:grpSpPr>
          <a:xfrm>
            <a:off x="6308379" y="1246642"/>
            <a:ext cx="5450296" cy="5334462"/>
            <a:chOff x="6384508" y="1246642"/>
            <a:chExt cx="5450296" cy="5334462"/>
          </a:xfrm>
        </p:grpSpPr>
        <p:pic>
          <p:nvPicPr>
            <p:cNvPr id="8" name="Picture 7"/>
            <p:cNvPicPr>
              <a:picLocks noChangeAspect="1"/>
            </p:cNvPicPr>
            <p:nvPr/>
          </p:nvPicPr>
          <p:blipFill>
            <a:blip r:embed="rId3"/>
            <a:stretch>
              <a:fillRect/>
            </a:stretch>
          </p:blipFill>
          <p:spPr>
            <a:xfrm>
              <a:off x="6384508" y="1246642"/>
              <a:ext cx="5450296" cy="5334462"/>
            </a:xfrm>
            <a:prstGeom prst="rect">
              <a:avLst/>
            </a:prstGeom>
          </p:spPr>
        </p:pic>
        <p:sp>
          <p:nvSpPr>
            <p:cNvPr id="10" name="Rectangle 9"/>
            <p:cNvSpPr/>
            <p:nvPr/>
          </p:nvSpPr>
          <p:spPr>
            <a:xfrm>
              <a:off x="6722772" y="1871441"/>
              <a:ext cx="4803820" cy="4130041"/>
            </a:xfrm>
            <a:prstGeom prst="rect">
              <a:avLst/>
            </a:prstGeom>
            <a:solidFill>
              <a:schemeClr val="accent4">
                <a:lumMod val="40000"/>
                <a:lumOff val="60000"/>
              </a:schemeClr>
            </a:solidFill>
          </p:spPr>
          <p:txBody>
            <a:bodyPr wrap="square">
              <a:spAutoFit/>
            </a:bodyPr>
            <a:lstStyle/>
            <a:p>
              <a:pPr>
                <a:lnSpc>
                  <a:spcPct val="115000"/>
                </a:lnSpc>
              </a:pPr>
              <a:r>
                <a:rPr lang="en-US" sz="2300" i="1" dirty="0" err="1">
                  <a:solidFill>
                    <a:srgbClr val="FF0000"/>
                  </a:solidFill>
                  <a:effectLst/>
                  <a:latin typeface="Times New Roman" panose="02020603050405020304" pitchFamily="18" charset="0"/>
                  <a:ea typeface="Times New Roman" panose="02020603050405020304" pitchFamily="18" charset="0"/>
                </a:rPr>
                <a:t>Truyện</a:t>
              </a:r>
              <a:r>
                <a:rPr lang="en-US" sz="2300" i="1" dirty="0">
                  <a:solidFill>
                    <a:srgbClr val="FF0000"/>
                  </a:solidFill>
                  <a:effectLst/>
                  <a:latin typeface="Times New Roman" panose="02020603050405020304" pitchFamily="18" charset="0"/>
                  <a:ea typeface="Times New Roman" panose="02020603050405020304" pitchFamily="18" charset="0"/>
                </a:rPr>
                <a:t> </a:t>
              </a:r>
              <a:r>
                <a:rPr lang="en-US" sz="2300" i="1" dirty="0" err="1">
                  <a:solidFill>
                    <a:srgbClr val="FF0000"/>
                  </a:solidFill>
                  <a:effectLst/>
                  <a:latin typeface="Times New Roman" panose="02020603050405020304" pitchFamily="18" charset="0"/>
                  <a:ea typeface="Times New Roman" panose="02020603050405020304" pitchFamily="18" charset="0"/>
                </a:rPr>
                <a:t>cổ</a:t>
              </a:r>
              <a:r>
                <a:rPr lang="en-US" sz="2300" i="1" dirty="0">
                  <a:solidFill>
                    <a:srgbClr val="FF0000"/>
                  </a:solidFill>
                  <a:effectLst/>
                  <a:latin typeface="Times New Roman" panose="02020603050405020304" pitchFamily="18" charset="0"/>
                  <a:ea typeface="Times New Roman" panose="02020603050405020304" pitchFamily="18" charset="0"/>
                </a:rPr>
                <a:t> </a:t>
              </a:r>
              <a:r>
                <a:rPr lang="en-US" sz="2300" i="1" dirty="0" err="1">
                  <a:solidFill>
                    <a:srgbClr val="FF0000"/>
                  </a:solidFill>
                  <a:effectLst/>
                  <a:latin typeface="Times New Roman" panose="02020603050405020304" pitchFamily="18" charset="0"/>
                  <a:ea typeface="Times New Roman" panose="02020603050405020304" pitchFamily="18" charset="0"/>
                </a:rPr>
                <a:t>tích</a:t>
              </a:r>
              <a:r>
                <a:rPr lang="en-US" sz="2300" dirty="0">
                  <a:solidFill>
                    <a:srgbClr val="FF0000"/>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là</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loại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truyện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dân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gian</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thường</a:t>
              </a:r>
              <a:r>
                <a:rPr lang="en-US" sz="2300" dirty="0">
                  <a:solidFill>
                    <a:srgbClr val="0D0D0D"/>
                  </a:solidFill>
                  <a:effectLst/>
                  <a:latin typeface="Times New Roman" panose="02020603050405020304" pitchFamily="18" charset="0"/>
                  <a:ea typeface="Times New Roman" panose="02020603050405020304" pitchFamily="18" charset="0"/>
                </a:rPr>
                <a:t> có </a:t>
              </a:r>
              <a:r>
                <a:rPr lang="en-US" sz="2300" dirty="0" err="1">
                  <a:solidFill>
                    <a:srgbClr val="0D0D0D"/>
                  </a:solidFill>
                  <a:effectLst/>
                  <a:latin typeface="Times New Roman" panose="02020603050405020304" pitchFamily="18" charset="0"/>
                  <a:ea typeface="Times New Roman" panose="02020603050405020304" pitchFamily="18" charset="0"/>
                </a:rPr>
                <a:t>yếu</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tố</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hoang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đường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kì</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ảo</a:t>
              </a:r>
              <a:r>
                <a:rPr lang="en-US" sz="2300" dirty="0">
                  <a:solidFill>
                    <a:srgbClr val="0D0D0D"/>
                  </a:solidFill>
                  <a:effectLst/>
                  <a:latin typeface="Times New Roman" panose="02020603050405020304" pitchFamily="18" charset="0"/>
                  <a:ea typeface="Times New Roman" panose="02020603050405020304" pitchFamily="18" charset="0"/>
                </a:rPr>
                <a:t>,</a:t>
              </a:r>
            </a:p>
            <a:p>
              <a:pPr>
                <a:lnSpc>
                  <a:spcPct val="115000"/>
                </a:lnSpc>
              </a:pP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kể</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về</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cuộc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đời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của</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một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số</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kiểu</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như</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có </a:t>
              </a:r>
              <a:r>
                <a:rPr lang="en-US" sz="2300" dirty="0" err="1">
                  <a:solidFill>
                    <a:srgbClr val="0D0D0D"/>
                  </a:solidFill>
                  <a:effectLst/>
                  <a:latin typeface="Times New Roman" panose="02020603050405020304" pitchFamily="18" charset="0"/>
                  <a:ea typeface="Times New Roman" panose="02020603050405020304" pitchFamily="18" charset="0"/>
                </a:rPr>
                <a:t>tài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năng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kì</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lạ</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thông</a:t>
              </a:r>
              <a:r>
                <a:rPr lang="en-US" sz="2300" dirty="0">
                  <a:solidFill>
                    <a:srgbClr val="0D0D0D"/>
                  </a:solidFill>
                  <a:effectLst/>
                  <a:latin typeface="Times New Roman" panose="02020603050405020304" pitchFamily="18" charset="0"/>
                  <a:ea typeface="Times New Roman" panose="02020603050405020304" pitchFamily="18" charset="0"/>
                </a:rPr>
                <a:t> minh,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bất</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hạnh</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ngốc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nghếch</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người</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mang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lốt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vật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nhằm</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thể</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hiện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ước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mơ</a:t>
              </a:r>
              <a:r>
                <a:rPr lang="en-US" sz="2300" dirty="0">
                  <a:solidFill>
                    <a:srgbClr val="0D0D0D"/>
                  </a:solidFill>
                  <a:effectLst/>
                  <a:latin typeface="Times New Roman" panose="02020603050405020304" pitchFamily="18" charset="0"/>
                  <a:ea typeface="Times New Roman" panose="02020603050405020304" pitchFamily="18" charset="0"/>
                </a:rPr>
                <a:t>,</a:t>
              </a:r>
            </a:p>
            <a:p>
              <a:pPr>
                <a:lnSpc>
                  <a:spcPct val="115000"/>
                </a:lnSpc>
              </a:pP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niềm</a:t>
              </a:r>
              <a:r>
                <a:rPr lang="en-US" sz="2300" dirty="0">
                  <a:solidFill>
                    <a:srgbClr val="0D0D0D"/>
                  </a:solidFill>
                  <a:effectLst/>
                  <a:latin typeface="Times New Roman" panose="02020603050405020304" pitchFamily="18" charset="0"/>
                  <a:ea typeface="Times New Roman" panose="02020603050405020304" pitchFamily="18" charset="0"/>
                </a:rPr>
                <a:t> tin </a:t>
              </a:r>
              <a:r>
                <a:rPr lang="en-US" sz="2300" dirty="0" err="1">
                  <a:solidFill>
                    <a:srgbClr val="0D0D0D"/>
                  </a:solidFill>
                  <a:effectLst/>
                  <a:latin typeface="Times New Roman" panose="02020603050405020304" pitchFamily="18" charset="0"/>
                  <a:ea typeface="Times New Roman" panose="02020603050405020304" pitchFamily="18" charset="0"/>
                </a:rPr>
                <a:t>của</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nhân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dân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về</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chiến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thắng</a:t>
              </a:r>
              <a:endParaRPr lang="en-US" sz="2300" dirty="0">
                <a:solidFill>
                  <a:srgbClr val="0D0D0D"/>
                </a:solidFill>
                <a:effectLst/>
                <a:latin typeface="Times New Roman" panose="02020603050405020304" pitchFamily="18" charset="0"/>
                <a:ea typeface="Times New Roman" panose="02020603050405020304" pitchFamily="18" charset="0"/>
              </a:endParaRPr>
            </a:p>
            <a:p>
              <a:pPr>
                <a:lnSpc>
                  <a:spcPct val="115000"/>
                </a:lnSpc>
              </a:pP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cuối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cùng</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của</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thiện</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đối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với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p>
            <a:p>
              <a:pPr>
                <a:lnSpc>
                  <a:spcPct val="115000"/>
                </a:lnSpc>
              </a:pPr>
              <a:r>
                <a:rPr lang="en-US" sz="2300" dirty="0" err="1">
                  <a:solidFill>
                    <a:srgbClr val="0D0D0D"/>
                  </a:solidFill>
                  <a:effectLst/>
                  <a:latin typeface="Times New Roman" panose="02020603050405020304" pitchFamily="18" charset="0"/>
                  <a:ea typeface="Times New Roman" panose="02020603050405020304" pitchFamily="18" charset="0"/>
                </a:rPr>
                <a:t>ác</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tốt</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đối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với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cái</a:t>
              </a:r>
              <a:r>
                <a:rPr lang="en-US" sz="2300" dirty="0">
                  <a:solidFill>
                    <a:srgbClr val="0D0D0D"/>
                  </a:solidFill>
                  <a:effectLst/>
                  <a:latin typeface="Times New Roman" panose="02020603050405020304" pitchFamily="18" charset="0"/>
                  <a:ea typeface="Times New Roman" panose="02020603050405020304" pitchFamily="18" charset="0"/>
                </a:rPr>
                <a:t> </a:t>
              </a:r>
              <a:r>
                <a:rPr lang="en-US" sz="2300" dirty="0" err="1">
                  <a:solidFill>
                    <a:srgbClr val="0D0D0D"/>
                  </a:solidFill>
                  <a:effectLst/>
                  <a:latin typeface="Times New Roman" panose="02020603050405020304" pitchFamily="18" charset="0"/>
                  <a:ea typeface="Times New Roman" panose="02020603050405020304" pitchFamily="18" charset="0"/>
                </a:rPr>
                <a:t>xấu</a:t>
              </a:r>
              <a:r>
                <a:rPr lang="en-US" sz="2300" dirty="0">
                  <a:solidFill>
                    <a:srgbClr val="0D0D0D"/>
                  </a:solidFill>
                  <a:effectLst/>
                  <a:latin typeface="Times New Roman" panose="02020603050405020304" pitchFamily="18" charset="0"/>
                  <a:ea typeface="Times New Roman" panose="02020603050405020304" pitchFamily="18" charset="0"/>
                </a:rPr>
                <a:t>....</a:t>
              </a:r>
              <a:endParaRPr lang="en-US" sz="23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36782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7068" y="1338170"/>
            <a:ext cx="1576264" cy="2862322"/>
          </a:xfrm>
          <a:prstGeom prst="rect">
            <a:avLst/>
          </a:prstGeom>
          <a:solidFill>
            <a:schemeClr val="accent2">
              <a:lumMod val="20000"/>
              <a:lumOff val="80000"/>
            </a:schemeClr>
          </a:solidFill>
        </p:spPr>
        <p:txBody>
          <a:bodyPr wrap="none" lIns="91440" tIns="45720" rIns="91440" bIns="45720">
            <a:spAutoFit/>
          </a:bodyPr>
          <a:lstStyle/>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VIDEO </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SỰ </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TÍCH</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HỒ </a:t>
            </a:r>
          </a:p>
          <a:p>
            <a:pPr algn="ct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GƯƠM</a:t>
            </a:r>
          </a:p>
        </p:txBody>
      </p:sp>
      <p:pic>
        <p:nvPicPr>
          <p:cNvPr id="6" name="Picture 5"/>
          <p:cNvPicPr>
            <a:picLocks noChangeAspect="1"/>
          </p:cNvPicPr>
          <p:nvPr/>
        </p:nvPicPr>
        <p:blipFill>
          <a:blip r:embed="rId4"/>
          <a:stretch>
            <a:fillRect/>
          </a:stretch>
        </p:blipFill>
        <p:spPr>
          <a:xfrm>
            <a:off x="1693332" y="0"/>
            <a:ext cx="10124420" cy="7322345"/>
          </a:xfrm>
          <a:prstGeom prst="rect">
            <a:avLst/>
          </a:prstGeom>
        </p:spPr>
      </p:pic>
      <p:pic>
        <p:nvPicPr>
          <p:cNvPr id="8" name="Sự tích hồ Gươm - Rùa thần đòi gươm, truyền thuyết hồ Gươ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57262" y="510982"/>
            <a:ext cx="9571122" cy="5311085"/>
          </a:xfrm>
          <a:prstGeom prst="rect">
            <a:avLst/>
          </a:prstGeom>
        </p:spPr>
      </p:pic>
    </p:spTree>
    <p:extLst>
      <p:ext uri="{BB962C8B-B14F-4D97-AF65-F5344CB8AC3E}">
        <p14:creationId xmlns:p14="http://schemas.microsoft.com/office/powerpoint/2010/main" val="33990551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84971" y="675548"/>
            <a:ext cx="5460021" cy="769441"/>
          </a:xfrm>
          <a:prstGeom prst="rect">
            <a:avLst/>
          </a:prstGeom>
          <a:noFill/>
        </p:spPr>
        <p:txBody>
          <a:bodyPr wrap="none" lIns="91440" tIns="45720" rIns="91440" bIns="45720">
            <a:spAutoFit/>
          </a:bodyPr>
          <a:lstStyle/>
          <a:p>
            <a:pPr algn="ctr"/>
            <a:r>
              <a:rPr lang="en-US" sz="4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I. YÊU CẦU CHUNG</a:t>
            </a:r>
          </a:p>
        </p:txBody>
      </p:sp>
      <p:pic>
        <p:nvPicPr>
          <p:cNvPr id="6" name="Picture 5"/>
          <p:cNvPicPr>
            <a:picLocks noChangeAspect="1"/>
          </p:cNvPicPr>
          <p:nvPr/>
        </p:nvPicPr>
        <p:blipFill>
          <a:blip r:embed="rId2"/>
          <a:stretch>
            <a:fillRect/>
          </a:stretch>
        </p:blipFill>
        <p:spPr>
          <a:xfrm>
            <a:off x="10417215" y="5005092"/>
            <a:ext cx="1458410" cy="1491458"/>
          </a:xfrm>
          <a:prstGeom prst="rect">
            <a:avLst/>
          </a:prstGeom>
        </p:spPr>
      </p:pic>
      <p:sp>
        <p:nvSpPr>
          <p:cNvPr id="7" name="Rounded Rectangle 6"/>
          <p:cNvSpPr/>
          <p:nvPr/>
        </p:nvSpPr>
        <p:spPr>
          <a:xfrm>
            <a:off x="6157731" y="1740182"/>
            <a:ext cx="4132162" cy="4363655"/>
          </a:xfrm>
          <a:prstGeom prst="roundRec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b="1" dirty="0">
                <a:solidFill>
                  <a:srgbClr val="0D0D0D"/>
                </a:solidFill>
                <a:latin typeface="Times New Roman" panose="02020603050405020304" pitchFamily="18" charset="0"/>
                <a:ea typeface="MS Mincho"/>
              </a:rPr>
              <a:t>*</a:t>
            </a:r>
            <a:r>
              <a:rPr lang="en-US" b="1" dirty="0" err="1">
                <a:solidFill>
                  <a:srgbClr val="0D0D0D"/>
                </a:solidFill>
                <a:latin typeface="Times New Roman" panose="02020603050405020304" pitchFamily="18" charset="0"/>
                <a:ea typeface="MS Mincho"/>
              </a:rPr>
              <a:t>Với</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người</a:t>
            </a:r>
            <a:r>
              <a:rPr lang="en-US" b="1" dirty="0">
                <a:solidFill>
                  <a:srgbClr val="0D0D0D"/>
                </a:solidFill>
                <a:latin typeface="Times New Roman" panose="02020603050405020304" pitchFamily="18" charset="0"/>
                <a:ea typeface="MS Mincho"/>
              </a:rPr>
              <a:t> </a:t>
            </a:r>
            <a:r>
              <a:rPr lang="en-US" b="1" dirty="0" err="1">
                <a:solidFill>
                  <a:srgbClr val="0D0D0D"/>
                </a:solidFill>
                <a:latin typeface="Times New Roman" panose="02020603050405020304" pitchFamily="18" charset="0"/>
                <a:ea typeface="MS Mincho"/>
              </a:rPr>
              <a:t>nói</a:t>
            </a:r>
            <a:r>
              <a:rPr lang="en-US" b="1" dirty="0">
                <a:solidFill>
                  <a:srgbClr val="0D0D0D"/>
                </a:solidFill>
                <a:latin typeface="Times New Roman" panose="02020603050405020304" pitchFamily="18" charset="0"/>
                <a:ea typeface="MS Mincho"/>
              </a:rPr>
              <a:t>:</a:t>
            </a:r>
            <a:endParaRPr lang="en-US" sz="1600" dirty="0">
              <a:latin typeface="Times New Roman" panose="02020603050405020304" pitchFamily="18" charset="0"/>
              <a:ea typeface="Times New Roman" panose="02020603050405020304" pitchFamily="18" charset="0"/>
            </a:endParaRPr>
          </a:p>
          <a:p>
            <a:pPr>
              <a:lnSpc>
                <a:spcPct val="115000"/>
              </a:lnSpc>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Không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văn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mà</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lại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truyền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thuyết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hoặc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cổ</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tích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đó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bằng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lời</a:t>
            </a:r>
            <a:r>
              <a:rPr lang="en-US" dirty="0">
                <a:solidFill>
                  <a:srgbClr val="000000"/>
                </a:solidFill>
                <a:latin typeface="Times New Roman" panose="02020603050405020304" pitchFamily="18" charset="0"/>
                <a:ea typeface="Times New Roman" panose="02020603050405020304" pitchFamily="18" charset="0"/>
              </a:rPr>
              <a:t>.</a:t>
            </a:r>
            <a:endParaRPr lang="en-US" sz="1600" dirty="0">
              <a:latin typeface="Times New Roman" panose="02020603050405020304" pitchFamily="18" charset="0"/>
              <a:ea typeface="Times New Roman" panose="02020603050405020304" pitchFamily="18" charset="0"/>
            </a:endParaRPr>
          </a:p>
          <a:p>
            <a:pPr algn="just">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Bám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sát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sự</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kiện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chính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nhưng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sáng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tạo</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thêm</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những</a:t>
            </a:r>
            <a:r>
              <a:rPr lang="en-US" dirty="0">
                <a:solidFill>
                  <a:srgbClr val="000000"/>
                </a:solidFill>
                <a:latin typeface="Times New Roman" panose="02020603050405020304" pitchFamily="18" charset="0"/>
                <a:ea typeface="Times New Roman" panose="02020603050405020304" pitchFamily="18" charset="0"/>
              </a:rPr>
              <a:t> chi </a:t>
            </a:r>
            <a:r>
              <a:rPr lang="en-US" dirty="0" err="1">
                <a:solidFill>
                  <a:srgbClr val="000000"/>
                </a:solidFill>
                <a:latin typeface="Times New Roman" panose="02020603050405020304" pitchFamily="18" charset="0"/>
                <a:ea typeface="Times New Roman" panose="02020603050405020304" pitchFamily="18" charset="0"/>
              </a:rPr>
              <a:t>tiết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hình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ảnh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thúc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truyện</a:t>
            </a:r>
            <a:endParaRPr lang="en-US" sz="1600" dirty="0">
              <a:latin typeface="Times New Roman" panose="02020603050405020304" pitchFamily="18" charset="0"/>
              <a:ea typeface="Times New Roman" panose="02020603050405020304" pitchFamily="18" charset="0"/>
            </a:endParaRPr>
          </a:p>
          <a:p>
            <a:pPr algn="just">
              <a:spcAft>
                <a:spcPts val="0"/>
              </a:spcAft>
            </a:pP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Phân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biệt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miệng</a:t>
            </a:r>
            <a:r>
              <a:rPr lang="en-US" dirty="0">
                <a:solidFill>
                  <a:srgbClr val="000000"/>
                </a:solidFill>
                <a:latin typeface="Times New Roman" panose="02020603050405020304" pitchFamily="18" charset="0"/>
                <a:ea typeface="Times New Roman" panose="02020603050405020304" pitchFamily="18" charset="0"/>
              </a:rPr>
              <a:t> ( </a:t>
            </a:r>
            <a:r>
              <a:rPr lang="en-US" dirty="0" err="1">
                <a:solidFill>
                  <a:srgbClr val="000000"/>
                </a:solidFill>
                <a:latin typeface="Times New Roman" panose="02020603050405020304" pitchFamily="18" charset="0"/>
                <a:ea typeface="Times New Roman" panose="02020603050405020304" pitchFamily="18" charset="0"/>
              </a:rPr>
              <a:t>văn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nói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bằng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viết</a:t>
            </a:r>
            <a:r>
              <a:rPr lang="en-US" dirty="0">
                <a:solidFill>
                  <a:srgbClr val="000000"/>
                </a:solidFill>
                <a:latin typeface="Times New Roman" panose="02020603050405020304" pitchFamily="18" charset="0"/>
                <a:ea typeface="Times New Roman" panose="02020603050405020304" pitchFamily="18" charset="0"/>
              </a:rPr>
              <a:t> ( </a:t>
            </a:r>
            <a:r>
              <a:rPr lang="en-US" dirty="0" err="1">
                <a:solidFill>
                  <a:srgbClr val="000000"/>
                </a:solidFill>
                <a:latin typeface="Times New Roman" panose="02020603050405020304" pitchFamily="18" charset="0"/>
                <a:ea typeface="Times New Roman" panose="02020603050405020304" pitchFamily="18" charset="0"/>
              </a:rPr>
              <a:t>văn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chú</a:t>
            </a:r>
            <a:r>
              <a:rPr lang="en-US" dirty="0">
                <a:solidFill>
                  <a:srgbClr val="000000"/>
                </a:solidFill>
                <a:latin typeface="Times New Roman" panose="02020603050405020304" pitchFamily="18" charset="0"/>
                <a:ea typeface="Times New Roman" panose="02020603050405020304" pitchFamily="18" charset="0"/>
              </a:rPr>
              <a:t> ý </a:t>
            </a:r>
            <a:r>
              <a:rPr lang="en-US" dirty="0" err="1">
                <a:solidFill>
                  <a:srgbClr val="000000"/>
                </a:solidFill>
                <a:latin typeface="Times New Roman" panose="02020603050405020304" pitchFamily="18" charset="0"/>
                <a:ea typeface="Times New Roman" panose="02020603050405020304" pitchFamily="18" charset="0"/>
              </a:rPr>
              <a:t>cách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giọng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hợp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ngôn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ngữ</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hình</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 </a:t>
            </a:r>
            <a:r>
              <a:rPr lang="en-US" i="1" dirty="0" err="1">
                <a:solidFill>
                  <a:srgbClr val="000000"/>
                </a:solidFill>
                <a:latin typeface="Times New Roman" panose="02020603050405020304" pitchFamily="18" charset="0"/>
                <a:ea typeface="Times New Roman" panose="02020603050405020304" pitchFamily="18" charset="0"/>
              </a:rPr>
              <a:t>cử</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chỉ</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ánh</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mắt</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nét</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mặt</a:t>
            </a:r>
            <a:r>
              <a:rPr lang="en-US" i="1" dirty="0">
                <a:solidFill>
                  <a:srgbClr val="000000"/>
                </a:solidFill>
                <a:latin typeface="Times New Roman" panose="02020603050405020304" pitchFamily="18" charset="0"/>
                <a:ea typeface="Times New Roman" panose="02020603050405020304" pitchFamily="18" charset="0"/>
              </a:rPr>
              <a: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phù</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hợp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với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nội</a:t>
            </a:r>
            <a:r>
              <a:rPr lang="en-US" dirty="0">
                <a:solidFill>
                  <a:srgbClr val="000000"/>
                </a:solidFill>
                <a:latin typeface="Times New Roman" panose="02020603050405020304" pitchFamily="18" charset="0"/>
                <a:ea typeface="Times New Roman" panose="02020603050405020304" pitchFamily="18" charset="0"/>
              </a:rPr>
              <a:t> dung </a:t>
            </a:r>
            <a:r>
              <a:rPr lang="en-US" dirty="0" err="1">
                <a:solidFill>
                  <a:srgbClr val="000000"/>
                </a:solidFill>
                <a:latin typeface="Times New Roman" panose="02020603050405020304" pitchFamily="18" charset="0"/>
                <a:ea typeface="Times New Roman" panose="02020603050405020304" pitchFamily="18" charset="0"/>
              </a:rPr>
              <a:t>câu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chuyện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Trong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trường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hợp</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cần</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người</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có</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thể</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sử</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dụng</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các</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thiết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bị</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hỗ</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trợ</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khác</a:t>
            </a:r>
            <a:r>
              <a:rPr lang="en-US"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tranh</a:t>
            </a:r>
            <a:r>
              <a:rPr lang="en-US" i="1"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ảnh</a:t>
            </a:r>
            <a:r>
              <a:rPr lang="en-US" i="1" dirty="0">
                <a:solidFill>
                  <a:srgbClr val="000000"/>
                </a:solidFill>
                <a:latin typeface="Times New Roman" panose="02020603050405020304" pitchFamily="18" charset="0"/>
                <a:ea typeface="Times New Roman" panose="02020603050405020304" pitchFamily="18" charset="0"/>
              </a:rPr>
              <a:t>, video,..</a:t>
            </a:r>
            <a:r>
              <a:rPr lang="en-US" dirty="0">
                <a:solidFill>
                  <a:srgbClr val="000000"/>
                </a:solidFill>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109958" y="5005092"/>
            <a:ext cx="2264057" cy="1705223"/>
          </a:xfrm>
          <a:prstGeom prst="rect">
            <a:avLst/>
          </a:prstGeom>
        </p:spPr>
      </p:pic>
      <p:sp>
        <p:nvSpPr>
          <p:cNvPr id="10" name="Rounded Rectangle 9"/>
          <p:cNvSpPr/>
          <p:nvPr/>
        </p:nvSpPr>
        <p:spPr>
          <a:xfrm>
            <a:off x="1707266" y="1828800"/>
            <a:ext cx="4132162" cy="4363655"/>
          </a:xfrm>
          <a:prstGeom prst="roundRec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dirty="0">
                <a:solidFill>
                  <a:srgbClr val="0D0D0D"/>
                </a:solidFill>
                <a:latin typeface="Times New Roman" panose="02020603050405020304" pitchFamily="18" charset="0"/>
                <a:ea typeface="MS Mincho"/>
              </a:rPr>
              <a:t>*</a:t>
            </a:r>
            <a:r>
              <a:rPr lang="en-US" sz="2000" b="1" dirty="0" err="1">
                <a:solidFill>
                  <a:srgbClr val="0D0D0D"/>
                </a:solidFill>
                <a:latin typeface="Times New Roman" panose="02020603050405020304" pitchFamily="18" charset="0"/>
                <a:ea typeface="MS Mincho"/>
              </a:rPr>
              <a:t>Với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người</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nghe</a:t>
            </a:r>
            <a:r>
              <a:rPr lang="en-US" sz="2000" b="1" dirty="0">
                <a:solidFill>
                  <a:srgbClr val="0D0D0D"/>
                </a:solidFill>
                <a:latin typeface="Times New Roman" panose="02020603050405020304" pitchFamily="18" charset="0"/>
                <a:ea typeface="MS Mincho"/>
              </a:rPr>
              <a:t>: </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b="1"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Chú</a:t>
            </a:r>
            <a:r>
              <a:rPr lang="en-US" sz="2000" dirty="0">
                <a:solidFill>
                  <a:srgbClr val="0D0D0D"/>
                </a:solidFill>
                <a:latin typeface="Times New Roman" panose="02020603050405020304" pitchFamily="18" charset="0"/>
                <a:ea typeface="MS Mincho"/>
              </a:rPr>
              <a:t> ý </a:t>
            </a:r>
            <a:r>
              <a:rPr lang="en-US" sz="2000" dirty="0" err="1">
                <a:solidFill>
                  <a:srgbClr val="0D0D0D"/>
                </a:solidFill>
                <a:latin typeface="Times New Roman" panose="02020603050405020304" pitchFamily="18" charset="0"/>
                <a:ea typeface="MS Mincho"/>
              </a:rPr>
              <a:t>lắng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nghe</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bạn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trình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bày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để</a:t>
            </a:r>
            <a:r>
              <a:rPr lang="en-US" sz="2000" b="1" dirty="0">
                <a:solidFill>
                  <a:srgbClr val="0D0D0D"/>
                </a:solidFill>
                <a:latin typeface="Times New Roman" panose="02020603050405020304" pitchFamily="18" charset="0"/>
                <a:ea typeface="MS Mincho"/>
              </a:rPr>
              <a:t> </a:t>
            </a:r>
            <a:r>
              <a:rPr lang="en-US" sz="2000" dirty="0" err="1">
                <a:solidFill>
                  <a:srgbClr val="000000"/>
                </a:solidFill>
                <a:latin typeface="Times New Roman" panose="02020603050405020304" pitchFamily="18" charset="0"/>
                <a:ea typeface="Times New Roman" panose="02020603050405020304" pitchFamily="18" charset="0"/>
              </a:rPr>
              <a:t>nắm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hiểu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nội</a:t>
            </a:r>
            <a:r>
              <a:rPr lang="en-US" sz="2000" dirty="0">
                <a:solidFill>
                  <a:srgbClr val="000000"/>
                </a:solidFill>
                <a:latin typeface="Times New Roman" panose="02020603050405020304" pitchFamily="18" charset="0"/>
                <a:ea typeface="Times New Roman" panose="02020603050405020304" pitchFamily="18" charset="0"/>
              </a:rPr>
              <a:t> dung </a:t>
            </a:r>
            <a:r>
              <a:rPr lang="en-US" sz="2000" dirty="0" err="1">
                <a:solidFill>
                  <a:srgbClr val="000000"/>
                </a:solidFill>
                <a:latin typeface="Times New Roman" panose="02020603050405020304" pitchFamily="18" charset="0"/>
                <a:ea typeface="Times New Roman" panose="02020603050405020304" pitchFamily="18" charset="0"/>
              </a:rPr>
              <a:t>chính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ra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những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nhận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xét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ưu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điểm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yếu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tố</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sáng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tạo</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trong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 hay </a:t>
            </a:r>
            <a:r>
              <a:rPr lang="en-US" sz="2000" dirty="0" err="1">
                <a:solidFill>
                  <a:srgbClr val="000000"/>
                </a:solidFill>
                <a:latin typeface="Times New Roman" panose="02020603050405020304" pitchFamily="18" charset="0"/>
                <a:ea typeface="Times New Roman" panose="02020603050405020304" pitchFamily="18" charset="0"/>
              </a:rPr>
              <a:t>điểm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hạn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chế</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Cần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t</a:t>
            </a:r>
            <a:r>
              <a:rPr lang="vi-VN" sz="2000" dirty="0">
                <a:solidFill>
                  <a:srgbClr val="000000"/>
                </a:solidFill>
                <a:latin typeface="Times New Roman" panose="02020603050405020304" pitchFamily="18" charset="0"/>
                <a:ea typeface="Times New Roman" panose="02020603050405020304" pitchFamily="18" charset="0"/>
              </a:rPr>
              <a:t>hái độ </a:t>
            </a:r>
            <a:r>
              <a:rPr lang="en-US" sz="2000" dirty="0" err="1">
                <a:solidFill>
                  <a:srgbClr val="000000"/>
                </a:solidFill>
                <a:latin typeface="Times New Roman" panose="02020603050405020304" pitchFamily="18" charset="0"/>
                <a:ea typeface="Times New Roman" panose="02020603050405020304" pitchFamily="18" charset="0"/>
              </a:rPr>
              <a:t>chú</a:t>
            </a:r>
            <a:r>
              <a:rPr lang="en-US" sz="2000" dirty="0">
                <a:solidFill>
                  <a:srgbClr val="000000"/>
                </a:solidFill>
                <a:latin typeface="Times New Roman" panose="02020603050405020304" pitchFamily="18" charset="0"/>
                <a:ea typeface="Times New Roman" panose="02020603050405020304" pitchFamily="18" charset="0"/>
              </a:rPr>
              <a:t> ý </a:t>
            </a:r>
            <a:r>
              <a:rPr lang="en-US" sz="2000" dirty="0" err="1">
                <a:solidFill>
                  <a:srgbClr val="000000"/>
                </a:solidFill>
                <a:latin typeface="Times New Roman" panose="02020603050405020304" pitchFamily="18" charset="0"/>
                <a:ea typeface="Times New Roman" panose="02020603050405020304" pitchFamily="18" charset="0"/>
              </a:rPr>
              <a:t>tôn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trọng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nghiêm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túc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đúng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mực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động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viên</a:t>
            </a:r>
            <a:r>
              <a:rPr lang="en-US" sz="2000" dirty="0">
                <a:solidFill>
                  <a:srgbClr val="000000"/>
                </a:solidFill>
                <a:latin typeface="Times New Roman" panose="02020603050405020304" pitchFamily="18" charset="0"/>
                <a:ea typeface="Times New Roman" panose="02020603050405020304" pitchFamily="18" charset="0"/>
              </a:rPr>
              <a:t> </a:t>
            </a:r>
            <a:r>
              <a:rPr lang="vi-VN" sz="2000" dirty="0">
                <a:solidFill>
                  <a:srgbClr val="000000"/>
                </a:solidFill>
                <a:latin typeface="Times New Roman" panose="02020603050405020304" pitchFamily="18" charset="0"/>
                <a:ea typeface="Times New Roman" panose="02020603050405020304" pitchFamily="18" charset="0"/>
              </a:rPr>
              <a:t>khi nghe</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bạn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169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algn="ctr"/>
            <a:r>
              <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II. </a:t>
            </a: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CÁC BƯỚC XÂY DỰNG BÀI NÓI KỂ TRUYỆN </a:t>
            </a:r>
          </a:p>
          <a:p>
            <a:pPr algn="ctr"/>
            <a:r>
              <a:rPr lang="en-US" sz="32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TRUYỀN THUYẾT/KỂ TRUYỆN CỔ TÍCH</a:t>
            </a:r>
            <a:endParaRPr lang="en-US" sz="3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5" name="Right Arrow 4"/>
          <p:cNvSpPr/>
          <p:nvPr/>
        </p:nvSpPr>
        <p:spPr>
          <a:xfrm>
            <a:off x="745067" y="1484489"/>
            <a:ext cx="2099733" cy="2540000"/>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dirty="0">
                <a:solidFill>
                  <a:srgbClr val="0D0D0D"/>
                </a:solidFill>
                <a:latin typeface="Times New Roman" panose="02020603050405020304" pitchFamily="18" charset="0"/>
                <a:ea typeface="MS Mincho"/>
              </a:rPr>
              <a:t>1. </a:t>
            </a:r>
            <a:r>
              <a:rPr lang="en-US" sz="2400" b="1" u="sng" dirty="0" err="1">
                <a:solidFill>
                  <a:srgbClr val="0D0D0D"/>
                </a:solidFill>
                <a:latin typeface="Times New Roman" panose="02020603050405020304" pitchFamily="18" charset="0"/>
                <a:ea typeface="MS Mincho"/>
              </a:rPr>
              <a:t>Bước</a:t>
            </a:r>
            <a:r>
              <a:rPr lang="en-US" sz="2400" b="1" u="sng" dirty="0">
                <a:solidFill>
                  <a:srgbClr val="0D0D0D"/>
                </a:solidFill>
                <a:latin typeface="Times New Roman" panose="02020603050405020304" pitchFamily="18" charset="0"/>
                <a:ea typeface="MS Mincho"/>
              </a:rPr>
              <a:t> 1</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Chuẩn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bị</a:t>
            </a:r>
            <a:endParaRPr lang="en-US" sz="2400" dirty="0">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3601156" y="1546578"/>
            <a:ext cx="6829778" cy="2415822"/>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định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nghe</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mục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đích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không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gian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bày</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lại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Times New Roman" panose="02020603050405020304" pitchFamily="18" charset="0"/>
            </a:endParaRPr>
          </a:p>
          <a:p>
            <a:pPr>
              <a:lnSpc>
                <a:spcPct val="115000"/>
              </a:lnSpc>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00000"/>
                </a:solidFill>
                <a:latin typeface="Times New Roman" panose="02020603050405020304" pitchFamily="18" charset="0"/>
                <a:ea typeface="Times New Roman" panose="02020603050405020304" pitchFamily="18" charset="0"/>
              </a:rPr>
              <a:t>Sắp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xếp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hỗ</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ight Arrow 6"/>
          <p:cNvSpPr/>
          <p:nvPr/>
        </p:nvSpPr>
        <p:spPr>
          <a:xfrm>
            <a:off x="745066" y="4154311"/>
            <a:ext cx="2099733" cy="2540000"/>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a:solidFill>
                  <a:srgbClr val="0D0D0D"/>
                </a:solidFill>
                <a:latin typeface="Times New Roman" panose="02020603050405020304" pitchFamily="18" charset="0"/>
                <a:ea typeface="MS Mincho"/>
              </a:rPr>
              <a:t>2. </a:t>
            </a:r>
            <a:r>
              <a:rPr lang="en-US" sz="2400" b="1" u="sng">
                <a:solidFill>
                  <a:srgbClr val="0D0D0D"/>
                </a:solidFill>
                <a:latin typeface="Times New Roman" panose="02020603050405020304" pitchFamily="18" charset="0"/>
                <a:ea typeface="MS Mincho"/>
              </a:rPr>
              <a:t>Bước 2</a:t>
            </a:r>
            <a:r>
              <a:rPr lang="en-US" sz="2400" b="1">
                <a:solidFill>
                  <a:srgbClr val="0D0D0D"/>
                </a:solidFill>
                <a:latin typeface="Times New Roman" panose="02020603050405020304" pitchFamily="18" charset="0"/>
                <a:ea typeface="MS Mincho"/>
              </a:rPr>
              <a:t>: Tìm ý, lập dàn ý.</a:t>
            </a:r>
            <a:endParaRPr lang="en-US" sz="2000">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3601156" y="4216400"/>
            <a:ext cx="6829778" cy="2415822"/>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solidFill>
                  <a:srgbClr val="000000"/>
                </a:solidFill>
                <a:latin typeface="Times New Roman" panose="02020603050405020304" pitchFamily="18" charset="0"/>
                <a:ea typeface="Times New Roman" panose="02020603050405020304" pitchFamily="18" charset="0"/>
              </a:rPr>
              <a:t>Xem lại dàn ý đã chuẩn bị ở phần Viết đề bổ sung, chỉnh sửa.</a:t>
            </a:r>
            <a:endParaRPr lang="en-US" sz="2400">
              <a:latin typeface="Times New Roman" panose="02020603050405020304" pitchFamily="18" charset="0"/>
              <a:ea typeface="Times New Roman" panose="02020603050405020304" pitchFamily="18" charset="0"/>
            </a:endParaRPr>
          </a:p>
          <a:p>
            <a:r>
              <a:rPr lang="vi-VN" sz="2800">
                <a:solidFill>
                  <a:srgbClr val="000000"/>
                </a:solidFill>
                <a:latin typeface="Times New Roman" panose="02020603050405020304" pitchFamily="18" charset="0"/>
                <a:ea typeface="Times New Roman" panose="02020603050405020304" pitchFamily="18" charset="0"/>
              </a:rPr>
              <a:t>- Chú ý kiểm tra các sự kiện chính, các yếu tố sáng tạo trong nội dung và cách kể lại câ</a:t>
            </a:r>
            <a:r>
              <a:rPr lang="en-US" sz="2800">
                <a:solidFill>
                  <a:srgbClr val="000000"/>
                </a:solidFill>
                <a:latin typeface="Times New Roman" panose="02020603050405020304" pitchFamily="18" charset="0"/>
                <a:ea typeface="Times New Roman" panose="02020603050405020304" pitchFamily="18" charset="0"/>
              </a:rPr>
              <a:t>u</a:t>
            </a:r>
            <a:r>
              <a:rPr lang="vi-VN" sz="2800">
                <a:solidFill>
                  <a:srgbClr val="000000"/>
                </a:solidFill>
                <a:latin typeface="Times New Roman" panose="02020603050405020304" pitchFamily="18" charset="0"/>
                <a:ea typeface="Times New Roman" panose="02020603050405020304" pitchFamily="18" charset="0"/>
              </a:rPr>
              <a:t> chuyện.</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9179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II. CÁC BƯỚC XÂY DỰNG BÀI NÓI KỂ TRUYỆN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TRUYỀN THUYẾT/KỂ TRUYỆN CỔ TÍCH</a:t>
            </a:r>
          </a:p>
        </p:txBody>
      </p:sp>
      <p:sp>
        <p:nvSpPr>
          <p:cNvPr id="5" name="Right Arrow 4"/>
          <p:cNvSpPr/>
          <p:nvPr/>
        </p:nvSpPr>
        <p:spPr>
          <a:xfrm>
            <a:off x="699912" y="2003777"/>
            <a:ext cx="2099733" cy="3313289"/>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u="sng" dirty="0">
                <a:solidFill>
                  <a:schemeClr val="tx1"/>
                </a:solidFill>
                <a:latin typeface="Times New Roman" panose="02020603050405020304" pitchFamily="18" charset="0"/>
                <a:ea typeface="MS Mincho"/>
              </a:rPr>
              <a:t>3. </a:t>
            </a:r>
            <a:r>
              <a:rPr lang="en-US" sz="2000" b="1" u="sng" dirty="0" err="1">
                <a:solidFill>
                  <a:schemeClr val="tx1"/>
                </a:solidFill>
                <a:latin typeface="Times New Roman" panose="02020603050405020304" pitchFamily="18" charset="0"/>
                <a:ea typeface="MS Mincho"/>
              </a:rPr>
              <a:t>Bước</a:t>
            </a:r>
            <a:r>
              <a:rPr lang="en-US" sz="2000" b="1" u="sng" dirty="0">
                <a:solidFill>
                  <a:schemeClr val="tx1"/>
                </a:solidFill>
                <a:latin typeface="Times New Roman" panose="02020603050405020304" pitchFamily="18" charset="0"/>
                <a:ea typeface="MS Mincho"/>
              </a:rPr>
              <a:t> 3:</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Thực</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hành</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nói</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và</a:t>
            </a:r>
            <a:r>
              <a:rPr lang="en-US" sz="2000" b="1" dirty="0">
                <a:solidFill>
                  <a:schemeClr val="tx1"/>
                </a:solidFill>
                <a:latin typeface="Times New Roman" panose="02020603050405020304" pitchFamily="18" charset="0"/>
                <a:ea typeface="MS Mincho"/>
              </a:rPr>
              <a:t> </a:t>
            </a:r>
            <a:r>
              <a:rPr lang="en-US" sz="2000" b="1" dirty="0" err="1">
                <a:solidFill>
                  <a:schemeClr val="tx1"/>
                </a:solidFill>
                <a:latin typeface="Times New Roman" panose="02020603050405020304" pitchFamily="18" charset="0"/>
                <a:ea typeface="MS Mincho"/>
              </a:rPr>
              <a:t>nghe</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6" name="Rounded Rectangle 5"/>
          <p:cNvSpPr/>
          <p:nvPr/>
        </p:nvSpPr>
        <p:spPr>
          <a:xfrm>
            <a:off x="3488266" y="1614311"/>
            <a:ext cx="7157155" cy="4289778"/>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Dựa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dàn</a:t>
            </a:r>
            <a:r>
              <a:rPr lang="en-US" sz="2800" dirty="0">
                <a:solidFill>
                  <a:srgbClr val="000000"/>
                </a:solidFill>
                <a:latin typeface="Times New Roman" panose="02020603050405020304" pitchFamily="18" charset="0"/>
                <a:ea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luyện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gương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rPr>
              <a:t>- Chú ý bảo đảm nội dung và cách kể đ</a:t>
            </a:r>
            <a:r>
              <a:rPr lang="en-US" sz="2800" dirty="0">
                <a:solidFill>
                  <a:srgbClr val="000000"/>
                </a:solidFill>
                <a:latin typeface="Times New Roman" panose="02020603050405020304" pitchFamily="18" charset="0"/>
                <a:ea typeface="Times New Roman" panose="02020603050405020304" pitchFamily="18" charset="0"/>
              </a:rPr>
              <a:t>ể</a:t>
            </a:r>
            <a:r>
              <a:rPr lang="vi-VN" sz="2800" dirty="0">
                <a:solidFill>
                  <a:srgbClr val="000000"/>
                </a:solidFill>
                <a:latin typeface="Times New Roman" panose="02020603050405020304" pitchFamily="18" charset="0"/>
                <a:ea typeface="Times New Roman" panose="02020603050405020304" pitchFamily="18" charset="0"/>
              </a:rPr>
              <a:t> câu chuyện trở nên hấp dẫn.</a:t>
            </a:r>
            <a:endParaRPr lang="en-US" sz="2400" dirty="0">
              <a:latin typeface="Times New Roman" panose="02020603050405020304" pitchFamily="18" charset="0"/>
              <a:ea typeface="Times New Roman" panose="02020603050405020304" pitchFamily="18" charset="0"/>
            </a:endParaRPr>
          </a:p>
          <a:p>
            <a:pPr>
              <a:spcAft>
                <a:spcPts val="0"/>
              </a:spcAft>
            </a:pP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sử</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dụng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ảnh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đạo</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cụ</a:t>
            </a: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kết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hợp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ngữ</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thêm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sinh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động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hấp</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dẫn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hơn</a:t>
            </a:r>
            <a:r>
              <a:rPr lang="en-US" sz="28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480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II. CÁC BƯỚC XÂY DỰNG BÀI NÓI KỂ TRUYỆN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TRUYỀN THUYẾT/KỂ TRUYỆN CỔ TÍCH</a:t>
            </a:r>
          </a:p>
        </p:txBody>
      </p:sp>
      <p:sp>
        <p:nvSpPr>
          <p:cNvPr id="5" name="Right Arrow 4"/>
          <p:cNvSpPr/>
          <p:nvPr/>
        </p:nvSpPr>
        <p:spPr>
          <a:xfrm>
            <a:off x="321088" y="2329737"/>
            <a:ext cx="2099733" cy="3313289"/>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b="1" u="sng" dirty="0">
                <a:solidFill>
                  <a:schemeClr val="tx1"/>
                </a:solidFill>
                <a:latin typeface="Times New Roman" panose="02020603050405020304" pitchFamily="18" charset="0"/>
                <a:ea typeface="MS Mincho"/>
              </a:rPr>
              <a:t>4. </a:t>
            </a:r>
            <a:r>
              <a:rPr lang="en-US" sz="2400" b="1" u="sng" dirty="0" err="1">
                <a:solidFill>
                  <a:schemeClr val="tx1"/>
                </a:solidFill>
                <a:latin typeface="Times New Roman" panose="02020603050405020304" pitchFamily="18" charset="0"/>
                <a:ea typeface="MS Mincho"/>
              </a:rPr>
              <a:t>Bước</a:t>
            </a:r>
            <a:r>
              <a:rPr lang="en-US" sz="2400" b="1" u="sng" dirty="0">
                <a:solidFill>
                  <a:schemeClr val="tx1"/>
                </a:solidFill>
                <a:latin typeface="Times New Roman" panose="02020603050405020304" pitchFamily="18" charset="0"/>
                <a:ea typeface="MS Mincho"/>
              </a:rPr>
              <a:t> 4</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Kiểm</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tra</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và</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chỉnh</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sửa</a:t>
            </a:r>
            <a:r>
              <a:rPr lang="en-US" sz="2400" b="1" dirty="0">
                <a:solidFill>
                  <a:schemeClr val="tx1"/>
                </a:solidFill>
                <a:latin typeface="Times New Roman" panose="02020603050405020304" pitchFamily="18" charset="0"/>
                <a:ea typeface="MS Mincho"/>
              </a:rPr>
              <a:t>:</a:t>
            </a:r>
            <a:endParaRPr lang="en-US" sz="2400" dirty="0">
              <a:solidFill>
                <a:schemeClr val="tx1"/>
              </a:solidFill>
              <a:latin typeface="Times New Roman" panose="02020603050405020304" pitchFamily="18" charset="0"/>
              <a:ea typeface="Times New Roman" panose="02020603050405020304" pitchFamily="18" charset="0"/>
            </a:endParaRPr>
          </a:p>
        </p:txBody>
      </p:sp>
      <p:sp>
        <p:nvSpPr>
          <p:cNvPr id="6" name="Rounded Rectangle 5"/>
          <p:cNvSpPr/>
          <p:nvPr/>
        </p:nvSpPr>
        <p:spPr>
          <a:xfrm>
            <a:off x="5007995" y="1399820"/>
            <a:ext cx="4515556" cy="722489"/>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Bảng</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tự</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kiểm</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tra</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kĩ</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năng</a:t>
            </a:r>
            <a:r>
              <a:rPr lang="en-US" sz="2400" b="1" dirty="0">
                <a:solidFill>
                  <a:schemeClr val="tx1"/>
                </a:solidFill>
                <a:latin typeface="Times New Roman" panose="02020603050405020304" pitchFamily="18" charset="0"/>
                <a:ea typeface="MS Mincho"/>
              </a:rPr>
              <a:t> </a:t>
            </a:r>
            <a:r>
              <a:rPr lang="en-US" sz="2400" b="1" dirty="0" err="1">
                <a:solidFill>
                  <a:schemeClr val="tx1"/>
                </a:solidFill>
                <a:latin typeface="Times New Roman" panose="02020603050405020304" pitchFamily="18" charset="0"/>
                <a:ea typeface="MS Mincho"/>
              </a:rPr>
              <a:t>nói</a:t>
            </a:r>
            <a:r>
              <a:rPr lang="en-US" sz="2400" b="1" dirty="0">
                <a:solidFill>
                  <a:schemeClr val="tx1"/>
                </a:solidFill>
                <a:latin typeface="Times New Roman" panose="02020603050405020304" pitchFamily="18" charset="0"/>
                <a:ea typeface="MS Mincho"/>
              </a:rPr>
              <a:t>:</a:t>
            </a:r>
            <a:endParaRPr lang="en-US" sz="2000" dirty="0">
              <a:solidFill>
                <a:schemeClr val="tx1"/>
              </a:solidFill>
              <a:effectLst/>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57983187"/>
              </p:ext>
            </p:extLst>
          </p:nvPr>
        </p:nvGraphicFramePr>
        <p:xfrm>
          <a:off x="2525325" y="2233782"/>
          <a:ext cx="8878549" cy="4066032"/>
        </p:xfrm>
        <a:graphic>
          <a:graphicData uri="http://schemas.openxmlformats.org/drawingml/2006/table">
            <a:tbl>
              <a:tblPr firstRow="1" firstCol="1" bandRow="1"/>
              <a:tblGrid>
                <a:gridCol w="7729018">
                  <a:extLst>
                    <a:ext uri="{9D8B030D-6E8A-4147-A177-3AD203B41FA5}">
                      <a16:colId xmlns:a16="http://schemas.microsoft.com/office/drawing/2014/main" val="3164100092"/>
                    </a:ext>
                  </a:extLst>
                </a:gridCol>
                <a:gridCol w="1149531">
                  <a:extLst>
                    <a:ext uri="{9D8B030D-6E8A-4147-A177-3AD203B41FA5}">
                      <a16:colId xmlns:a16="http://schemas.microsoft.com/office/drawing/2014/main" val="524031751"/>
                    </a:ext>
                  </a:extLst>
                </a:gridCol>
              </a:tblGrid>
              <a:tr h="0">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Nội</a:t>
                      </a:r>
                      <a:r>
                        <a:rPr lang="en-US" sz="2400" b="1" dirty="0">
                          <a:effectLst/>
                          <a:latin typeface="Times New Roman" panose="02020603050405020304" pitchFamily="18" charset="0"/>
                          <a:ea typeface="MS Mincho"/>
                          <a:cs typeface="Times New Roman" panose="02020603050405020304" pitchFamily="18" charset="0"/>
                        </a:rPr>
                        <a:t> dung </a:t>
                      </a:r>
                      <a:r>
                        <a:rPr lang="en-US" sz="2400" b="1" dirty="0" err="1">
                          <a:effectLst/>
                          <a:latin typeface="Times New Roman" panose="02020603050405020304" pitchFamily="18" charset="0"/>
                          <a:ea typeface="MS Mincho"/>
                          <a:cs typeface="Times New Roman" panose="02020603050405020304" pitchFamily="18" charset="0"/>
                        </a:rPr>
                        <a:t>kiểm</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Đạt</a:t>
                      </a:r>
                      <a:r>
                        <a:rPr lang="en-US" sz="2000" b="1" dirty="0">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000" b="1" dirty="0" err="1">
                          <a:effectLst/>
                          <a:latin typeface="Times New Roman" panose="02020603050405020304" pitchFamily="18" charset="0"/>
                          <a:ea typeface="MS Mincho"/>
                          <a:cs typeface="Times New Roman" panose="02020603050405020304" pitchFamily="18" charset="0"/>
                        </a:rPr>
                        <a:t>chưa</a:t>
                      </a:r>
                      <a:r>
                        <a:rPr lang="en-US" sz="2000" b="1" dirty="0">
                          <a:effectLst/>
                          <a:latin typeface="Times New Roman" panose="02020603050405020304" pitchFamily="18" charset="0"/>
                          <a:ea typeface="MS Mincho"/>
                          <a:cs typeface="Times New Roman" panose="02020603050405020304" pitchFamily="18" charset="0"/>
                        </a:rPr>
                        <a:t> </a:t>
                      </a:r>
                      <a:r>
                        <a:rPr lang="en-US" sz="2000" b="1" dirty="0" err="1">
                          <a:effectLst/>
                          <a:latin typeface="Times New Roman" panose="02020603050405020304" pitchFamily="18" charset="0"/>
                          <a:ea typeface="MS Mincho"/>
                          <a:cs typeface="Times New Roman" panose="02020603050405020304" pitchFamily="18" charset="0"/>
                        </a:rPr>
                        <a:t>đạt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32619902"/>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nói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có</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phần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mở</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bài</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00636267"/>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bày</a:t>
                      </a:r>
                      <a:r>
                        <a:rPr lang="en-US" sz="2400" dirty="0">
                          <a:effectLst/>
                          <a:latin typeface="Times New Roman" panose="02020603050405020304" pitchFamily="18" charset="0"/>
                          <a:ea typeface="MS Mincho"/>
                          <a:cs typeface="Times New Roman" panose="02020603050405020304" pitchFamily="18" charset="0"/>
                        </a:rPr>
                        <a:t> chi </a:t>
                      </a:r>
                      <a:r>
                        <a:rPr lang="en-US" sz="2400" dirty="0" err="1">
                          <a:effectLst/>
                          <a:latin typeface="Times New Roman" panose="02020603050405020304" pitchFamily="18" charset="0"/>
                          <a:ea typeface="MS Mincho"/>
                          <a:cs typeface="Times New Roman" panose="02020603050405020304" pitchFamily="18" charset="0"/>
                        </a:rPr>
                        <a:t>tiết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xảy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649871411"/>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việc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theo</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trình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tự</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gian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73774763"/>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Các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hành</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động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của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nhân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vật</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đầy</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đủ</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834525535"/>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dùng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ngôi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thứ</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ba</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lại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câu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chuyện</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351904"/>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Yếu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tố</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sáng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tạo</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trong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chi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8409972"/>
                  </a:ext>
                </a:extLst>
              </a:tr>
              <a:tr h="0">
                <a:tc>
                  <a:txBody>
                    <a:bodyPr/>
                    <a:lstStyle/>
                    <a:p>
                      <a:pPr>
                        <a:lnSpc>
                          <a:spcPct val="115000"/>
                        </a:lnSpc>
                        <a:spcAft>
                          <a:spcPts val="0"/>
                        </a:spcAft>
                      </a:pP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Người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thể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hiện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cảm</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xúc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giọng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điệu</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bộ</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phương</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tiện</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hỗ</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trợ</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phù</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hợp</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với</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nội</a:t>
                      </a:r>
                      <a:r>
                        <a:rPr lang="en-US" sz="2400" dirty="0">
                          <a:effectLst/>
                          <a:latin typeface="Times New Roman" panose="02020603050405020304" pitchFamily="18" charset="0"/>
                          <a:ea typeface="MS Mincho"/>
                          <a:cs typeface="Times New Roman" panose="02020603050405020304" pitchFamily="18" charset="0"/>
                        </a:rPr>
                        <a:t> dung </a:t>
                      </a:r>
                      <a:r>
                        <a:rPr lang="en-US" sz="2400" dirty="0" err="1">
                          <a:effectLst/>
                          <a:latin typeface="Times New Roman" panose="02020603050405020304" pitchFamily="18" charset="0"/>
                          <a:ea typeface="MS Mincho"/>
                          <a:cs typeface="Times New Roman" panose="02020603050405020304" pitchFamily="18" charset="0"/>
                        </a:rPr>
                        <a:t>được</a:t>
                      </a:r>
                      <a:r>
                        <a:rPr lang="en-US" sz="2400" dirty="0">
                          <a:effectLst/>
                          <a:latin typeface="Times New Roman" panose="02020603050405020304" pitchFamily="18" charset="0"/>
                          <a:ea typeface="MS Mincho"/>
                          <a:cs typeface="Times New Roman" panose="02020603050405020304" pitchFamily="18" charset="0"/>
                        </a:rPr>
                        <a:t> </a:t>
                      </a:r>
                      <a:r>
                        <a:rPr lang="en-US" sz="2400" dirty="0" err="1">
                          <a:effectLst/>
                          <a:latin typeface="Times New Roman" panose="02020603050405020304" pitchFamily="18" charset="0"/>
                          <a:ea typeface="MS Mincho"/>
                          <a:cs typeface="Times New Roman" panose="02020603050405020304" pitchFamily="18" charset="0"/>
                        </a:rPr>
                        <a:t>kể</a:t>
                      </a:r>
                      <a:r>
                        <a:rPr lang="en-US" sz="2400"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000" dirty="0">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2648652"/>
                  </a:ext>
                </a:extLst>
              </a:tr>
            </a:tbl>
          </a:graphicData>
        </a:graphic>
      </p:graphicFrame>
    </p:spTree>
    <p:extLst>
      <p:ext uri="{BB962C8B-B14F-4D97-AF65-F5344CB8AC3E}">
        <p14:creationId xmlns:p14="http://schemas.microsoft.com/office/powerpoint/2010/main" val="195205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992" y="154687"/>
            <a:ext cx="9578007" cy="107721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II. CÁC BƯỚC XÂY DỰNG BÀI NÓI KỂ TRUYỆN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4472C4"/>
                  </a:outerShdw>
                </a:effectLst>
                <a:uLnTx/>
                <a:uFillTx/>
                <a:latin typeface="Times New Roman" panose="02020603050405020304" pitchFamily="18" charset="0"/>
                <a:ea typeface="+mn-ea"/>
                <a:cs typeface="Times New Roman" panose="02020603050405020304" pitchFamily="18" charset="0"/>
              </a:rPr>
              <a:t>TRUYỀN THUYẾT/KỂ TRUYỆN CỔ TÍCH</a:t>
            </a:r>
          </a:p>
        </p:txBody>
      </p:sp>
      <p:sp>
        <p:nvSpPr>
          <p:cNvPr id="5" name="Right Arrow 4"/>
          <p:cNvSpPr/>
          <p:nvPr/>
        </p:nvSpPr>
        <p:spPr>
          <a:xfrm>
            <a:off x="767645" y="2708776"/>
            <a:ext cx="2099733" cy="3313289"/>
          </a:xfrm>
          <a:prstGeom prst="rightArrow">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4. </a:t>
            </a:r>
            <a:r>
              <a:rPr kumimoji="0" lang="en-US" sz="2000" b="1" i="0" u="sng"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Bước</a:t>
            </a:r>
            <a:r>
              <a:rPr kumimoji="0" lang="en-US" sz="2000" b="1" i="0" u="sng"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4</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Kiểm</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chỉnh</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sửa</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ed Rectangle 5"/>
          <p:cNvSpPr/>
          <p:nvPr/>
        </p:nvSpPr>
        <p:spPr>
          <a:xfrm>
            <a:off x="4118143" y="1524732"/>
            <a:ext cx="5931265" cy="722489"/>
          </a:xfrm>
          <a:prstGeom prst="roundRect">
            <a:avLst/>
          </a:prstGeom>
          <a:solidFill>
            <a:schemeClr val="accent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Bảng</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tự</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kiểm</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tra</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kĩ</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năng</a:t>
            </a:r>
            <a:r>
              <a:rPr lang="en-US" sz="2800" b="1" dirty="0">
                <a:solidFill>
                  <a:schemeClr val="tx1"/>
                </a:solidFill>
                <a:latin typeface="Times New Roman" panose="02020603050405020304" pitchFamily="18" charset="0"/>
                <a:ea typeface="MS Mincho"/>
              </a:rPr>
              <a:t> </a:t>
            </a:r>
            <a:r>
              <a:rPr lang="en-US" sz="2800" b="1" dirty="0" err="1">
                <a:solidFill>
                  <a:schemeClr val="tx1"/>
                </a:solidFill>
                <a:latin typeface="Times New Roman" panose="02020603050405020304" pitchFamily="18" charset="0"/>
                <a:ea typeface="MS Mincho"/>
              </a:rPr>
              <a:t>nghe</a:t>
            </a:r>
            <a:r>
              <a:rPr lang="en-US" sz="2800" b="1" dirty="0">
                <a:solidFill>
                  <a:schemeClr val="tx1"/>
                </a:solidFill>
                <a:latin typeface="Times New Roman" panose="02020603050405020304" pitchFamily="18" charset="0"/>
                <a:ea typeface="MS Mincho"/>
              </a:rPr>
              <a:t>:</a:t>
            </a:r>
            <a:endParaRPr lang="en-US" sz="2800" dirty="0">
              <a:solidFill>
                <a:schemeClr val="tx1"/>
              </a:solidFill>
              <a:latin typeface="Times New Roman" panose="02020603050405020304" pitchFamily="18" charset="0"/>
              <a:ea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64504701"/>
              </p:ext>
            </p:extLst>
          </p:nvPr>
        </p:nvGraphicFramePr>
        <p:xfrm>
          <a:off x="3397954" y="2540048"/>
          <a:ext cx="7371645" cy="3785616"/>
        </p:xfrm>
        <a:graphic>
          <a:graphicData uri="http://schemas.openxmlformats.org/drawingml/2006/table">
            <a:tbl>
              <a:tblPr firstRow="1" firstCol="1" bandRow="1"/>
              <a:tblGrid>
                <a:gridCol w="5870222">
                  <a:extLst>
                    <a:ext uri="{9D8B030D-6E8A-4147-A177-3AD203B41FA5}">
                      <a16:colId xmlns:a16="http://schemas.microsoft.com/office/drawing/2014/main" val="1937194975"/>
                    </a:ext>
                  </a:extLst>
                </a:gridCol>
                <a:gridCol w="1501423">
                  <a:extLst>
                    <a:ext uri="{9D8B030D-6E8A-4147-A177-3AD203B41FA5}">
                      <a16:colId xmlns:a16="http://schemas.microsoft.com/office/drawing/2014/main" val="3606753017"/>
                    </a:ext>
                  </a:extLst>
                </a:gridCol>
              </a:tblGrid>
              <a:tr h="0">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Nội</a:t>
                      </a:r>
                      <a:r>
                        <a:rPr lang="en-US" sz="2400" b="1" dirty="0">
                          <a:effectLst/>
                          <a:latin typeface="Times New Roman" panose="02020603050405020304" pitchFamily="18" charset="0"/>
                          <a:ea typeface="MS Mincho"/>
                          <a:cs typeface="Times New Roman" panose="02020603050405020304" pitchFamily="18" charset="0"/>
                        </a:rPr>
                        <a:t> dung </a:t>
                      </a:r>
                      <a:r>
                        <a:rPr lang="en-US" sz="2400" b="1" dirty="0" err="1">
                          <a:effectLst/>
                          <a:latin typeface="Times New Roman" panose="02020603050405020304" pitchFamily="18" charset="0"/>
                          <a:ea typeface="MS Mincho"/>
                          <a:cs typeface="Times New Roman" panose="02020603050405020304" pitchFamily="18" charset="0"/>
                        </a:rPr>
                        <a:t>kiểm</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tra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Đạt</a:t>
                      </a:r>
                      <a:r>
                        <a:rPr lang="en-US" sz="2400" b="1" dirty="0">
                          <a:effectLst/>
                          <a:latin typeface="Times New Roman" panose="02020603050405020304" pitchFamily="18" charset="0"/>
                          <a:ea typeface="MS Mincho"/>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en-US" sz="2400" b="1" dirty="0" err="1">
                          <a:effectLst/>
                          <a:latin typeface="Times New Roman" panose="02020603050405020304" pitchFamily="18" charset="0"/>
                          <a:ea typeface="MS Mincho"/>
                          <a:cs typeface="Times New Roman" panose="02020603050405020304" pitchFamily="18" charset="0"/>
                        </a:rPr>
                        <a:t>chưa</a:t>
                      </a:r>
                      <a:r>
                        <a:rPr lang="en-US" sz="2400" b="1" dirty="0">
                          <a:effectLst/>
                          <a:latin typeface="Times New Roman" panose="02020603050405020304" pitchFamily="18" charset="0"/>
                          <a:ea typeface="MS Mincho"/>
                          <a:cs typeface="Times New Roman" panose="02020603050405020304" pitchFamily="18" charset="0"/>
                        </a:rPr>
                        <a:t> </a:t>
                      </a:r>
                      <a:r>
                        <a:rPr lang="en-US" sz="2400" b="1" dirty="0" err="1">
                          <a:effectLst/>
                          <a:latin typeface="Times New Roman" panose="02020603050405020304" pitchFamily="18" charset="0"/>
                          <a:ea typeface="MS Mincho"/>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00253827"/>
                  </a:ext>
                </a:extLst>
              </a:tr>
              <a:tr h="0">
                <a:tc>
                  <a:txBody>
                    <a:bodyPr/>
                    <a:lstStyle/>
                    <a:p>
                      <a:pPr>
                        <a:lnSpc>
                          <a:spcPct val="115000"/>
                        </a:lnSpc>
                        <a:spcAft>
                          <a:spcPts val="0"/>
                        </a:spcAft>
                      </a:pPr>
                      <a:r>
                        <a:rPr lang="en-US" sz="2400" dirty="0">
                          <a:solidFill>
                            <a:srgbClr val="0D0D0D"/>
                          </a:solidFill>
                          <a:effectLst/>
                          <a:latin typeface="Times New Roman" panose="02020603050405020304" pitchFamily="18" charset="0"/>
                          <a:ea typeface="MS Mincho"/>
                          <a:cs typeface="Times New Roman" panose="02020603050405020304" pitchFamily="18" charset="0"/>
                        </a:rPr>
                        <a:t>- </a:t>
                      </a:r>
                      <a:r>
                        <a:rPr lang="en-US" sz="2400" dirty="0" err="1">
                          <a:solidFill>
                            <a:srgbClr val="0D0D0D"/>
                          </a:solidFill>
                          <a:effectLst/>
                          <a:latin typeface="Times New Roman" panose="02020603050405020304" pitchFamily="18" charset="0"/>
                          <a:ea typeface="MS Mincho"/>
                          <a:cs typeface="Times New Roman" panose="02020603050405020304" pitchFamily="18" charset="0"/>
                        </a:rPr>
                        <a:t>N</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ắm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b="1">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46351783"/>
                  </a:ext>
                </a:extLst>
              </a:tr>
              <a:tr h="0">
                <a:tc>
                  <a:txBody>
                    <a:bodyPr/>
                    <a:lstStyle/>
                    <a:p>
                      <a:pPr>
                        <a:lnSpc>
                          <a:spcPct val="115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ưu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b="1">
                          <a:effectLst/>
                          <a:latin typeface="Times New Roman" panose="02020603050405020304" pitchFamily="18" charset="0"/>
                          <a:ea typeface="MS Mincho"/>
                          <a:cs typeface="Times New Roman" panose="02020603050405020304" pitchFamily="18" charset="0"/>
                        </a:rPr>
                        <a:t> </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699399364"/>
                  </a:ext>
                </a:extLst>
              </a:tr>
              <a:tr h="0">
                <a:tc>
                  <a:txBody>
                    <a:bodyPr/>
                    <a:lstStyle/>
                    <a:p>
                      <a:pPr>
                        <a:lnSpc>
                          <a:spcPct val="115000"/>
                        </a:lnSpc>
                        <a:spcAft>
                          <a:spcPts val="0"/>
                        </a:spcAft>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nghiêm</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viên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chuyện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nSpc>
                          <a:spcPct val="115000"/>
                        </a:lnSpc>
                        <a:spcAft>
                          <a:spcPts val="0"/>
                        </a:spcAft>
                      </a:pPr>
                      <a:r>
                        <a:rPr lang="en-US" sz="2400" b="1" dirty="0">
                          <a:effectLst/>
                          <a:latin typeface="Times New Roman" panose="02020603050405020304" pitchFamily="18" charset="0"/>
                          <a:ea typeface="MS Mincho"/>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68399946"/>
                  </a:ext>
                </a:extLst>
              </a:tr>
            </a:tbl>
          </a:graphicData>
        </a:graphic>
      </p:graphicFrame>
    </p:spTree>
    <p:extLst>
      <p:ext uri="{BB962C8B-B14F-4D97-AF65-F5344CB8AC3E}">
        <p14:creationId xmlns:p14="http://schemas.microsoft.com/office/powerpoint/2010/main" val="266154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6574" y="258001"/>
            <a:ext cx="7045968"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LUYỆN TẬP</a:t>
            </a:r>
          </a:p>
        </p:txBody>
      </p:sp>
      <p:sp>
        <p:nvSpPr>
          <p:cNvPr id="5" name="Rectangle 4"/>
          <p:cNvSpPr/>
          <p:nvPr/>
        </p:nvSpPr>
        <p:spPr>
          <a:xfrm>
            <a:off x="246669" y="1168068"/>
            <a:ext cx="8294771" cy="548099"/>
          </a:xfrm>
          <a:prstGeom prst="rect">
            <a:avLst/>
          </a:prstGeom>
        </p:spPr>
        <p:txBody>
          <a:bodyPr wrap="none">
            <a:spAutoFit/>
          </a:bodyP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Thực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hành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phần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TỰ ĐÁNH GIÁ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31/SGK):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246669" y="1856793"/>
            <a:ext cx="7593173" cy="941796"/>
          </a:xfrm>
          <a:prstGeom prst="rect">
            <a:avLst/>
          </a:prstGeom>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Nhiệm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vụ</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nhóm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thảo</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luận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trả</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lời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ra</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phiếu</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Học</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Trả</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lời</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bằng</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cách</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chọn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đáp</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án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2065019" y="2798589"/>
            <a:ext cx="9279464" cy="483017"/>
          </a:xfrm>
          <a:prstGeom prst="rect">
            <a:avLst/>
          </a:prstGeom>
        </p:spPr>
        <p:txBody>
          <a:bodyPr wrap="square">
            <a:spAutoFit/>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4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bé</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thông</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minh”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trang</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31 – SGK)</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Table 9"/>
          <p:cNvGraphicFramePr>
            <a:graphicFrameLocks noGrp="1"/>
          </p:cNvGraphicFramePr>
          <p:nvPr/>
        </p:nvGraphicFramePr>
        <p:xfrm>
          <a:off x="2516574" y="3452392"/>
          <a:ext cx="7451515" cy="2804160"/>
        </p:xfrm>
        <a:graphic>
          <a:graphicData uri="http://schemas.openxmlformats.org/drawingml/2006/table">
            <a:tbl>
              <a:tblPr firstRow="1" firstCol="1" bandRow="1"/>
              <a:tblGrid>
                <a:gridCol w="2650231">
                  <a:extLst>
                    <a:ext uri="{9D8B030D-6E8A-4147-A177-3AD203B41FA5}">
                      <a16:colId xmlns:a16="http://schemas.microsoft.com/office/drawing/2014/main" val="3337375081"/>
                    </a:ext>
                  </a:extLst>
                </a:gridCol>
                <a:gridCol w="4801284">
                  <a:extLst>
                    <a:ext uri="{9D8B030D-6E8A-4147-A177-3AD203B41FA5}">
                      <a16:colId xmlns:a16="http://schemas.microsoft.com/office/drawing/2014/main" val="3390232070"/>
                    </a:ext>
                  </a:extLst>
                </a:gridCol>
              </a:tblGrid>
              <a:tr h="0">
                <a:tc>
                  <a:txBody>
                    <a:bodyPr/>
                    <a:lstStyle/>
                    <a:p>
                      <a:pPr algn="ctr">
                        <a:lnSpc>
                          <a:spcPct val="115000"/>
                        </a:lnSpc>
                        <a:spcAft>
                          <a:spcPts val="0"/>
                        </a:spcAft>
                      </a:pPr>
                      <a:r>
                        <a:rPr lang="en-US" sz="16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solidFill>
                            <a:srgbClr val="0D0D0D"/>
                          </a:solidFill>
                          <a:effectLst/>
                          <a:latin typeface="Times New Roman" panose="02020603050405020304" pitchFamily="18" charset="0"/>
                          <a:ea typeface="MS Mincho"/>
                          <a:cs typeface="Times New Roman" panose="02020603050405020304" pitchFamily="18" charset="0"/>
                        </a:rPr>
                        <a:t>Đáp án</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351607"/>
                  </a:ext>
                </a:extLst>
              </a:tr>
              <a:tr h="0">
                <a:tc>
                  <a:txBody>
                    <a:bodyPr/>
                    <a:lstStyle/>
                    <a:p>
                      <a:pPr algn="ctr">
                        <a:lnSpc>
                          <a:spcPct val="115000"/>
                        </a:lnSpc>
                        <a:spcAft>
                          <a:spcPts val="0"/>
                        </a:spcAft>
                      </a:pPr>
                      <a:r>
                        <a:rPr lang="en-US" sz="1600" dirty="0">
                          <a:solidFill>
                            <a:srgbClr val="0D0D0D"/>
                          </a:solidFill>
                          <a:effectLst/>
                          <a:latin typeface="Times New Roman" panose="02020603050405020304" pitchFamily="18" charset="0"/>
                          <a:ea typeface="MS Mincho"/>
                          <a:cs typeface="Times New Roman" panose="02020603050405020304" pitchFamily="18" charset="0"/>
                        </a:rPr>
                        <a:t>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474666"/>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2</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957331"/>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3</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750481"/>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4</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300286"/>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5</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125583"/>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6</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913377"/>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7</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3762652"/>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8</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402563"/>
                  </a:ext>
                </a:extLst>
              </a:tr>
              <a:tr h="0">
                <a:tc>
                  <a:txBody>
                    <a:bodyPr/>
                    <a:lstStyle/>
                    <a:p>
                      <a:pPr algn="ctr">
                        <a:lnSpc>
                          <a:spcPct val="115000"/>
                        </a:lnSpc>
                        <a:spcAft>
                          <a:spcPts val="0"/>
                        </a:spcAft>
                      </a:pPr>
                      <a:r>
                        <a:rPr lang="en-US" sz="1600">
                          <a:solidFill>
                            <a:srgbClr val="0D0D0D"/>
                          </a:solidFill>
                          <a:effectLst/>
                          <a:latin typeface="Times New Roman" panose="02020603050405020304" pitchFamily="18" charset="0"/>
                          <a:ea typeface="MS Mincho"/>
                          <a:cs typeface="Times New Roman" panose="02020603050405020304" pitchFamily="18" charset="0"/>
                        </a:rPr>
                        <a:t>9</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247815"/>
                  </a:ext>
                </a:extLst>
              </a:tr>
            </a:tbl>
          </a:graphicData>
        </a:graphic>
      </p:graphicFrame>
      <p:sp>
        <p:nvSpPr>
          <p:cNvPr id="11" name="Rectangle 10"/>
          <p:cNvSpPr/>
          <p:nvPr/>
        </p:nvSpPr>
        <p:spPr>
          <a:xfrm>
            <a:off x="444532" y="6162340"/>
            <a:ext cx="4144083"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Câu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10:</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HS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nêu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quan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điểm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52491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6574" y="258001"/>
            <a:ext cx="7045968" cy="769441"/>
          </a:xfrm>
          <a:prstGeom prst="rect">
            <a:avLst/>
          </a:prstGeom>
          <a:noFill/>
        </p:spPr>
        <p:txBody>
          <a:bodyPr wrap="none" lIns="91440" tIns="45720" rIns="91440" bIns="45720">
            <a:spAutoFit/>
          </a:bodyPr>
          <a:lstStyle/>
          <a:p>
            <a:pPr algn="ctr"/>
            <a:r>
              <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LUYỆN TẬP</a:t>
            </a:r>
          </a:p>
        </p:txBody>
      </p:sp>
      <p:sp>
        <p:nvSpPr>
          <p:cNvPr id="5" name="Rectangle 4"/>
          <p:cNvSpPr/>
          <p:nvPr/>
        </p:nvSpPr>
        <p:spPr>
          <a:xfrm>
            <a:off x="246669" y="1168068"/>
            <a:ext cx="8294771" cy="548099"/>
          </a:xfrm>
          <a:prstGeom prst="rect">
            <a:avLst/>
          </a:prstGeom>
        </p:spPr>
        <p:txBody>
          <a:bodyPr wrap="none">
            <a:spAutoFit/>
          </a:bodyPr>
          <a:lstStyle/>
          <a:p>
            <a:pPr marL="342900" lvl="0" indent="-342900">
              <a:lnSpc>
                <a:spcPct val="115000"/>
              </a:lnSpc>
              <a:spcAft>
                <a:spcPts val="0"/>
              </a:spcAft>
              <a:buFont typeface="+mj-lt"/>
              <a:buAutoNum type="arabicPeriod"/>
            </a:pPr>
            <a:r>
              <a:rPr lang="en-US" sz="2800" b="1" dirty="0" err="1">
                <a:latin typeface="Times New Roman" panose="02020603050405020304" pitchFamily="18" charset="0"/>
                <a:ea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phần</a:t>
            </a:r>
            <a:r>
              <a:rPr lang="en-US" sz="2800" b="1" dirty="0">
                <a:latin typeface="Times New Roman" panose="02020603050405020304" pitchFamily="18" charset="0"/>
                <a:ea typeface="Times New Roman" panose="02020603050405020304" pitchFamily="18" charset="0"/>
              </a:rPr>
              <a:t> TỰ ĐÁNH GIÁ (</a:t>
            </a:r>
            <a:r>
              <a:rPr lang="en-US" sz="2800" b="1" dirty="0" err="1">
                <a:latin typeface="Times New Roman" panose="02020603050405020304" pitchFamily="18" charset="0"/>
                <a:ea typeface="Times New Roman" panose="02020603050405020304" pitchFamily="18" charset="0"/>
              </a:rPr>
              <a:t>Trang</a:t>
            </a:r>
            <a:r>
              <a:rPr lang="en-US" sz="2800" b="1" dirty="0">
                <a:latin typeface="Times New Roman" panose="02020603050405020304" pitchFamily="18" charset="0"/>
                <a:ea typeface="Times New Roman" panose="02020603050405020304" pitchFamily="18" charset="0"/>
              </a:rPr>
              <a:t> 31/SGK):</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46669" y="2009860"/>
            <a:ext cx="5634842" cy="941796"/>
          </a:xfrm>
          <a:prstGeom prst="rect">
            <a:avLst/>
          </a:prstGeom>
        </p:spPr>
        <p:txBody>
          <a:bodyPr wrap="square">
            <a:spAutoFit/>
          </a:bodyPr>
          <a:lstStyle/>
          <a:p>
            <a:pPr marL="457200">
              <a:lnSpc>
                <a:spcPct val="115000"/>
              </a:lnSpc>
              <a:spcAft>
                <a:spcPts val="0"/>
              </a:spcAft>
            </a:pPr>
            <a:r>
              <a:rPr lang="en-US" sz="2400" dirty="0" err="1">
                <a:solidFill>
                  <a:srgbClr val="0D0D0D"/>
                </a:solidFill>
                <a:latin typeface="Times New Roman" panose="02020603050405020304" pitchFamily="18" charset="0"/>
                <a:ea typeface="MS Mincho"/>
              </a:rPr>
              <a:t>Tìm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văn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bản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Em</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bé</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thông</a:t>
            </a:r>
            <a:r>
              <a:rPr lang="en-US" sz="2400" b="1" dirty="0">
                <a:solidFill>
                  <a:srgbClr val="0D0D0D"/>
                </a:solidFill>
                <a:latin typeface="Times New Roman" panose="02020603050405020304" pitchFamily="18" charset="0"/>
                <a:ea typeface="MS Mincho"/>
              </a:rPr>
              <a:t> minh” </a:t>
            </a:r>
          </a:p>
          <a:p>
            <a:pPr marL="457200">
              <a:lnSpc>
                <a:spcPct val="115000"/>
              </a:lnSpc>
              <a:spcAft>
                <a:spcPts val="0"/>
              </a:spcAft>
            </a:pP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trang</a:t>
            </a:r>
            <a:r>
              <a:rPr lang="en-US" sz="2400" b="1" dirty="0">
                <a:solidFill>
                  <a:srgbClr val="0D0D0D"/>
                </a:solidFill>
                <a:latin typeface="Times New Roman" panose="02020603050405020304" pitchFamily="18" charset="0"/>
                <a:ea typeface="MS Mincho"/>
              </a:rPr>
              <a:t> 31 – SGK)</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822836275"/>
              </p:ext>
            </p:extLst>
          </p:nvPr>
        </p:nvGraphicFramePr>
        <p:xfrm>
          <a:off x="916230" y="3010138"/>
          <a:ext cx="3635869" cy="3505200"/>
        </p:xfrm>
        <a:graphic>
          <a:graphicData uri="http://schemas.openxmlformats.org/drawingml/2006/table">
            <a:tbl>
              <a:tblPr firstRow="1" firstCol="1" bandRow="1"/>
              <a:tblGrid>
                <a:gridCol w="1293145">
                  <a:extLst>
                    <a:ext uri="{9D8B030D-6E8A-4147-A177-3AD203B41FA5}">
                      <a16:colId xmlns:a16="http://schemas.microsoft.com/office/drawing/2014/main" val="3337375081"/>
                    </a:ext>
                  </a:extLst>
                </a:gridCol>
                <a:gridCol w="2342724">
                  <a:extLst>
                    <a:ext uri="{9D8B030D-6E8A-4147-A177-3AD203B41FA5}">
                      <a16:colId xmlns:a16="http://schemas.microsoft.com/office/drawing/2014/main" val="3390232070"/>
                    </a:ext>
                  </a:extLst>
                </a:gridCol>
              </a:tblGrid>
              <a:tr h="0">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Câu</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Đáp</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án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351607"/>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1</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B</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474666"/>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2</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957331"/>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3</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750481"/>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4</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A</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3300286"/>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5</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125583"/>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6</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913377"/>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7</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3762652"/>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8</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B</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5402563"/>
                  </a:ext>
                </a:extLst>
              </a:tr>
              <a:tr h="0">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9</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000" b="1" dirty="0">
                          <a:solidFill>
                            <a:srgbClr val="0D0D0D"/>
                          </a:solidFill>
                          <a:effectLst/>
                          <a:latin typeface="Times New Roman" panose="02020603050405020304" pitchFamily="18" charset="0"/>
                          <a:ea typeface="MS Mincho"/>
                          <a:cs typeface="Times New Roman" panose="02020603050405020304" pitchFamily="18" charset="0"/>
                        </a:rPr>
                        <a:t>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247815"/>
                  </a:ext>
                </a:extLst>
              </a:tr>
            </a:tbl>
          </a:graphicData>
        </a:graphic>
      </p:graphicFrame>
      <p:sp>
        <p:nvSpPr>
          <p:cNvPr id="11" name="Rectangle 10"/>
          <p:cNvSpPr/>
          <p:nvPr/>
        </p:nvSpPr>
        <p:spPr>
          <a:xfrm>
            <a:off x="6596977" y="2219148"/>
            <a:ext cx="4144083" cy="523220"/>
          </a:xfrm>
          <a:prstGeom prst="rect">
            <a:avLst/>
          </a:prstGeom>
        </p:spPr>
        <p:txBody>
          <a:bodyPr wrap="none">
            <a:spAutoFit/>
          </a:bodyPr>
          <a:lstStyle/>
          <a:p>
            <a:r>
              <a:rPr lang="en-US" sz="2800" b="1" dirty="0" err="1">
                <a:solidFill>
                  <a:srgbClr val="0D0D0D"/>
                </a:solidFill>
                <a:latin typeface="Times New Roman" panose="02020603050405020304" pitchFamily="18" charset="0"/>
                <a:ea typeface="MS Mincho"/>
              </a:rPr>
              <a:t>Câu</a:t>
            </a:r>
            <a:r>
              <a:rPr lang="en-US" sz="2800" b="1" dirty="0">
                <a:solidFill>
                  <a:srgbClr val="0D0D0D"/>
                </a:solidFill>
                <a:latin typeface="Times New Roman" panose="02020603050405020304" pitchFamily="18" charset="0"/>
                <a:ea typeface="MS Mincho"/>
              </a:rPr>
              <a:t> 10:</a:t>
            </a:r>
            <a:r>
              <a:rPr lang="en-US" sz="2800" dirty="0">
                <a:solidFill>
                  <a:srgbClr val="000000"/>
                </a:solidFill>
                <a:latin typeface="Times New Roman" panose="02020603050405020304" pitchFamily="18" charset="0"/>
                <a:ea typeface="Times New Roman" panose="02020603050405020304" pitchFamily="18" charset="0"/>
              </a:rPr>
              <a:t> HS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endParaRPr>
          </a:p>
        </p:txBody>
      </p:sp>
      <p:sp>
        <p:nvSpPr>
          <p:cNvPr id="12" name="TextBox 11"/>
          <p:cNvSpPr txBox="1"/>
          <p:nvPr/>
        </p:nvSpPr>
        <p:spPr>
          <a:xfrm>
            <a:off x="5700890" y="3098594"/>
            <a:ext cx="6141154" cy="3046988"/>
          </a:xfrm>
          <a:prstGeom prst="rect">
            <a:avLst/>
          </a:prstGeom>
          <a:noFill/>
          <a:ln w="19050">
            <a:solidFill>
              <a:schemeClr val="tx1"/>
            </a:solidFill>
          </a:ln>
        </p:spPr>
        <p:txBody>
          <a:bodyPr wrap="square" rtlCol="0">
            <a:spAutoFit/>
          </a:bodyPr>
          <a:lstStyle/>
          <a:p>
            <a:r>
              <a:rPr lang="en-US" sz="2400" dirty="0">
                <a:solidFill>
                  <a:srgbClr val="000000"/>
                </a:solidFill>
                <a:latin typeface="Times New Roman" panose="02020603050405020304" pitchFamily="18" charset="0"/>
                <a:ea typeface="Times New Roman" panose="02020603050405020304" pitchFamily="18" charset="0"/>
              </a:rPr>
              <a:t>Ý </a:t>
            </a:r>
            <a:r>
              <a:rPr lang="vi-VN" sz="2400" dirty="0">
                <a:solidFill>
                  <a:srgbClr val="000000"/>
                </a:solidFill>
                <a:latin typeface="Times New Roman" panose="02020603050405020304" pitchFamily="18" charset="0"/>
                <a:ea typeface="Times New Roman" panose="02020603050405020304" pitchFamily="18" charset="0"/>
              </a:rPr>
              <a:t> kiến thứ hai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kiến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đúng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đắn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hơn</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bởi lí do thiên tài chỉ có 1% là thông minh còn 99% là sự nỗ lực rèn luyện. </a:t>
            </a:r>
            <a:r>
              <a:rPr lang="en-US" sz="2400" dirty="0" err="1">
                <a:solidFill>
                  <a:srgbClr val="000000"/>
                </a:solidFill>
                <a:latin typeface="Times New Roman" panose="02020603050405020304" pitchFamily="18" charset="0"/>
                <a:ea typeface="Times New Roman" panose="02020603050405020304" pitchFamily="18" charset="0"/>
              </a:rPr>
              <a:t>Càng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mặt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vượt</a:t>
            </a:r>
            <a:r>
              <a:rPr lang="en-US" sz="2400" dirty="0">
                <a:solidFill>
                  <a:srgbClr val="000000"/>
                </a:solidFill>
                <a:latin typeface="Times New Roman" panose="02020603050405020304" pitchFamily="18" charset="0"/>
                <a:ea typeface="Times New Roman" panose="02020603050405020304" pitchFamily="18" charset="0"/>
              </a:rPr>
              <a:t> qua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thì</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luỹ</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nhiều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kinh nghiệ</a:t>
            </a:r>
            <a:r>
              <a:rPr lang="en-US" sz="2400" dirty="0">
                <a:solidFill>
                  <a:srgbClr val="000000"/>
                </a:solidFill>
                <a:latin typeface="Times New Roman" panose="02020603050405020304" pitchFamily="18" charset="0"/>
                <a:ea typeface="Times New Roman" panose="02020603050405020304" pitchFamily="18" charset="0"/>
              </a:rPr>
              <a:t>m</a:t>
            </a:r>
            <a:r>
              <a:rPr lang="vi-VN" sz="2400" dirty="0">
                <a:solidFill>
                  <a:srgbClr val="000000"/>
                </a:solidFill>
                <a:latin typeface="Times New Roman" panose="02020603050405020304" pitchFamily="18" charset="0"/>
                <a:ea typeface="Times New Roman" panose="02020603050405020304" pitchFamily="18" charset="0"/>
              </a:rPr>
              <a:t>, áp dụng thực tiễn, </a:t>
            </a:r>
            <a:r>
              <a:rPr lang="en-US" sz="2400" dirty="0" err="1">
                <a:solidFill>
                  <a:srgbClr val="000000"/>
                </a:solidFill>
                <a:latin typeface="Times New Roman" panose="02020603050405020304" pitchFamily="18" charset="0"/>
                <a:ea typeface="Times New Roman" panose="02020603050405020304" pitchFamily="18" charset="0"/>
              </a:rPr>
              <a:t>trí</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tuệ</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rèn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sắc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bén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hơn</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sáng tạo không ngừng để bản thân mình có thể vươn lên trong mọi nghịch cảnh</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4766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3424" y="1532188"/>
            <a:ext cx="7484741" cy="548099"/>
          </a:xfrm>
          <a:prstGeom prst="rect">
            <a:avLst/>
          </a:prstGeom>
        </p:spPr>
        <p:txBody>
          <a:bodyPr wrap="none">
            <a:spAutoFit/>
          </a:bodyPr>
          <a:lstStyle/>
          <a:p>
            <a:pPr lvl="0">
              <a:lnSpc>
                <a:spcPct val="115000"/>
              </a:lnSpc>
              <a:spcAft>
                <a:spcPts val="0"/>
              </a:spcAf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Lập</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thống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kê</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theo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mẫu</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62443158"/>
              </p:ext>
            </p:extLst>
          </p:nvPr>
        </p:nvGraphicFramePr>
        <p:xfrm>
          <a:off x="993424" y="2585033"/>
          <a:ext cx="9843909" cy="2453640"/>
        </p:xfrm>
        <a:graphic>
          <a:graphicData uri="http://schemas.openxmlformats.org/drawingml/2006/table">
            <a:tbl>
              <a:tblPr firstRow="1" firstCol="1" bandRow="1"/>
              <a:tblGrid>
                <a:gridCol w="3047836">
                  <a:extLst>
                    <a:ext uri="{9D8B030D-6E8A-4147-A177-3AD203B41FA5}">
                      <a16:colId xmlns:a16="http://schemas.microsoft.com/office/drawing/2014/main" val="1897532084"/>
                    </a:ext>
                  </a:extLst>
                </a:gridCol>
                <a:gridCol w="3275466">
                  <a:extLst>
                    <a:ext uri="{9D8B030D-6E8A-4147-A177-3AD203B41FA5}">
                      <a16:colId xmlns:a16="http://schemas.microsoft.com/office/drawing/2014/main" val="3241653334"/>
                    </a:ext>
                  </a:extLst>
                </a:gridCol>
                <a:gridCol w="3520607">
                  <a:extLst>
                    <a:ext uri="{9D8B030D-6E8A-4147-A177-3AD203B41FA5}">
                      <a16:colId xmlns:a16="http://schemas.microsoft.com/office/drawing/2014/main" val="3701143955"/>
                    </a:ext>
                  </a:extLst>
                </a:gridCol>
              </a:tblGrid>
              <a:tr h="0">
                <a:tc>
                  <a:txBody>
                    <a:bodyPr/>
                    <a:lstStyle/>
                    <a:p>
                      <a:pPr algn="ctr">
                        <a:lnSpc>
                          <a:spcPct val="115000"/>
                        </a:lnSpc>
                        <a:spcAft>
                          <a:spcPts val="0"/>
                        </a:spcAft>
                      </a:pP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Tên</a:t>
                      </a:r>
                      <a:r>
                        <a:rPr lang="en-US" sz="2800" b="1" dirty="0">
                          <a:solidFill>
                            <a:srgbClr val="C00000"/>
                          </a:solidFill>
                          <a:effectLst/>
                          <a:latin typeface="Times New Roman" panose="02020603050405020304" pitchFamily="18" charset="0"/>
                          <a:ea typeface="MS Mincho"/>
                          <a:cs typeface="Times New Roman" panose="02020603050405020304" pitchFamily="18" charset="0"/>
                        </a:rPr>
                        <a:t> </a:t>
                      </a:r>
                      <a:r>
                        <a:rPr lang="en-US" sz="2800" b="1" dirty="0" err="1">
                          <a:solidFill>
                            <a:srgbClr val="C00000"/>
                          </a:solidFill>
                          <a:effectLst/>
                          <a:latin typeface="Times New Roman" panose="02020603050405020304" pitchFamily="18" charset="0"/>
                          <a:ea typeface="MS Mincho"/>
                          <a:cs typeface="Times New Roman" panose="02020603050405020304" pitchFamily="18" charset="0"/>
                        </a:rPr>
                        <a:t>truyện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Chủ đề của truyện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solidFill>
                            <a:srgbClr val="C00000"/>
                          </a:solidFill>
                          <a:effectLst/>
                          <a:latin typeface="Times New Roman" panose="02020603050405020304" pitchFamily="18" charset="0"/>
                          <a:ea typeface="MS Mincho"/>
                          <a:cs typeface="Times New Roman" panose="02020603050405020304" pitchFamily="18" charset="0"/>
                        </a:rPr>
                        <a:t>Đặc sắc nghệ thuật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0028176"/>
                  </a:ext>
                </a:extLst>
              </a:tr>
              <a:tr h="0">
                <a:tc>
                  <a:txBody>
                    <a:bodyPr/>
                    <a:lstStyle/>
                    <a:p>
                      <a:pPr>
                        <a:lnSpc>
                          <a:spcPct val="115000"/>
                        </a:lnSpc>
                        <a:spcAft>
                          <a:spcPts val="0"/>
                        </a:spcAft>
                      </a:pP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Thánh</a:t>
                      </a:r>
                      <a:r>
                        <a:rPr lang="en-US" sz="2800" b="1" i="1" dirty="0">
                          <a:solidFill>
                            <a:srgbClr val="0D0D0D"/>
                          </a:solidFill>
                          <a:effectLst/>
                          <a:latin typeface="Times New Roman" panose="02020603050405020304" pitchFamily="18" charset="0"/>
                          <a:ea typeface="MS Mincho"/>
                          <a:cs typeface="Times New Roman" panose="02020603050405020304" pitchFamily="18" charset="0"/>
                        </a:rPr>
                        <a:t> </a:t>
                      </a:r>
                      <a:r>
                        <a:rPr lang="en-US" sz="2800" b="1" i="1" dirty="0" err="1">
                          <a:solidFill>
                            <a:srgbClr val="0D0D0D"/>
                          </a:solidFill>
                          <a:effectLst/>
                          <a:latin typeface="Times New Roman" panose="02020603050405020304" pitchFamily="18" charset="0"/>
                          <a:ea typeface="MS Mincho"/>
                          <a:cs typeface="Times New Roman" panose="02020603050405020304" pitchFamily="18" charset="0"/>
                        </a:rPr>
                        <a:t>Gióng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3446936"/>
                  </a:ext>
                </a:extLst>
              </a:tr>
              <a:tr h="0">
                <a:tc>
                  <a:txBody>
                    <a:bodyPr/>
                    <a:lstStyle/>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Thạch Sanh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199548"/>
                  </a:ext>
                </a:extLst>
              </a:tr>
              <a:tr h="0">
                <a:tc>
                  <a:txBody>
                    <a:bodyPr/>
                    <a:lstStyle/>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Sự tích Hồ Gươm</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1009488"/>
                  </a:ext>
                </a:extLst>
              </a:tr>
              <a:tr h="0">
                <a:tc>
                  <a:txBody>
                    <a:bodyPr/>
                    <a:lstStyle/>
                    <a:p>
                      <a:pPr>
                        <a:lnSpc>
                          <a:spcPct val="115000"/>
                        </a:lnSpc>
                        <a:spcAft>
                          <a:spcPts val="0"/>
                        </a:spcAft>
                      </a:pPr>
                      <a:r>
                        <a:rPr lang="en-US" sz="2800" b="1" i="1">
                          <a:solidFill>
                            <a:srgbClr val="0D0D0D"/>
                          </a:solidFill>
                          <a:effectLst/>
                          <a:latin typeface="Times New Roman" panose="02020603050405020304" pitchFamily="18" charset="0"/>
                          <a:ea typeface="MS Mincho"/>
                          <a:cs typeface="Times New Roman" panose="02020603050405020304" pitchFamily="18" charset="0"/>
                        </a:rPr>
                        <a:t>Em bé thông minh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a:solidFill>
                            <a:srgbClr val="0D0D0D"/>
                          </a:solidFill>
                          <a:effectLst/>
                          <a:latin typeface="Times New Roman" panose="02020603050405020304" pitchFamily="18" charset="0"/>
                          <a:ea typeface="MS Mincho"/>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2800" b="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0324995"/>
                  </a:ext>
                </a:extLst>
              </a:tr>
            </a:tbl>
          </a:graphicData>
        </a:graphic>
      </p:graphicFrame>
      <p:sp>
        <p:nvSpPr>
          <p:cNvPr id="6" name="Rectangle 5"/>
          <p:cNvSpPr/>
          <p:nvPr/>
        </p:nvSpPr>
        <p:spPr>
          <a:xfrm>
            <a:off x="2516574" y="258001"/>
            <a:ext cx="7045968" cy="769441"/>
          </a:xfrm>
          <a:prstGeom prst="rect">
            <a:avLst/>
          </a:prstGeom>
          <a:noFill/>
        </p:spPr>
        <p:txBody>
          <a:bodyPr wrap="none" lIns="91440" tIns="45720" rIns="91440" bIns="45720">
            <a:spAutoFit/>
          </a:bodyPr>
          <a:lstStyle/>
          <a:p>
            <a:pPr algn="ctr"/>
            <a:r>
              <a:rPr lang="en-US" sz="4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HOẠT ĐỘNG LUYỆN TẬP</a:t>
            </a:r>
          </a:p>
        </p:txBody>
      </p:sp>
    </p:spTree>
    <p:extLst>
      <p:ext uri="{BB962C8B-B14F-4D97-AF65-F5344CB8AC3E}">
        <p14:creationId xmlns:p14="http://schemas.microsoft.com/office/powerpoint/2010/main" val="98811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27181" y="258001"/>
            <a:ext cx="6824752" cy="144655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HOẠT ĐỘNG VẬN</a:t>
            </a:r>
            <a:r>
              <a:rPr kumimoji="0" lang="en-US" sz="4400" b="1" i="0" u="none" strike="noStrike" kern="1200" cap="none" spc="0" normalizeH="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DỤNG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baseline="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DỰ</a:t>
            </a:r>
            <a:r>
              <a:rPr lang="en-US" sz="4400" b="1"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latin typeface="Times New Roman" panose="02020603050405020304" pitchFamily="18" charset="0"/>
                <a:cs typeface="Times New Roman" panose="02020603050405020304" pitchFamily="18" charset="0"/>
              </a:rPr>
              <a:t> ÁN HỌC TẬP</a:t>
            </a:r>
            <a:endPar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3906737273"/>
              </p:ext>
            </p:extLst>
          </p:nvPr>
        </p:nvGraphicFramePr>
        <p:xfrm>
          <a:off x="1083735" y="1439333"/>
          <a:ext cx="953911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1393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36112" y="100422"/>
            <a:ext cx="11719775" cy="1133341"/>
          </a:xfrm>
          <a:prstGeom prst="downArrowCallout">
            <a:avLst>
              <a:gd name="adj1" fmla="val 107990"/>
              <a:gd name="adj2" fmla="val 113246"/>
              <a:gd name="adj3" fmla="val 25000"/>
              <a:gd name="adj4" fmla="val 64977"/>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chemeClr val="bg1"/>
                </a:solidFill>
                <a:effectLst/>
                <a:latin typeface="Times New Roman" panose="02020603050405020304" pitchFamily="18" charset="0"/>
                <a:ea typeface="Times New Roman" panose="02020603050405020304" pitchFamily="18" charset="0"/>
              </a:rPr>
              <a:t>b. </a:t>
            </a:r>
            <a:r>
              <a:rPr lang="en-US" sz="3200" b="1" dirty="0" err="1">
                <a:solidFill>
                  <a:schemeClr val="bg1"/>
                </a:solidFill>
                <a:effectLst/>
                <a:latin typeface="Times New Roman" panose="02020603050405020304" pitchFamily="18" charset="0"/>
                <a:ea typeface="Times New Roman" panose="02020603050405020304" pitchFamily="18" charset="0"/>
              </a:rPr>
              <a:t>Đặc</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điểm</a:t>
            </a:r>
            <a:r>
              <a:rPr lang="en-US" sz="3200" b="1" dirty="0">
                <a:solidFill>
                  <a:schemeClr val="bg1"/>
                </a:solidFill>
                <a:effectLst/>
                <a:latin typeface="Times New Roman" panose="02020603050405020304" pitchFamily="18" charset="0"/>
                <a:ea typeface="Times New Roman" panose="02020603050405020304" pitchFamily="18" charset="0"/>
              </a:rPr>
              <a:t>: So </a:t>
            </a:r>
            <a:r>
              <a:rPr lang="en-US" sz="3200" b="1" dirty="0" err="1">
                <a:solidFill>
                  <a:schemeClr val="bg1"/>
                </a:solidFill>
                <a:effectLst/>
                <a:latin typeface="Times New Roman" panose="02020603050405020304" pitchFamily="18" charset="0"/>
                <a:ea typeface="Times New Roman" panose="02020603050405020304" pitchFamily="18" charset="0"/>
              </a:rPr>
              <a:t>sánh</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truyện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truyền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thuyết</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và</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truyện</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cổ</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tích</a:t>
            </a:r>
            <a:r>
              <a:rPr lang="en-US" sz="3200" b="1" dirty="0">
                <a:solidFill>
                  <a:schemeClr val="bg1"/>
                </a:solidFill>
                <a:effectLst/>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46219230"/>
              </p:ext>
            </p:extLst>
          </p:nvPr>
        </p:nvGraphicFramePr>
        <p:xfrm>
          <a:off x="332703" y="1233763"/>
          <a:ext cx="11526593" cy="5336350"/>
        </p:xfrm>
        <a:graphic>
          <a:graphicData uri="http://schemas.openxmlformats.org/drawingml/2006/table">
            <a:tbl>
              <a:tblPr firstRow="1" bandRow="1">
                <a:tableStyleId>{5940675A-B579-460E-94D1-54222C63F5DA}</a:tableStyleId>
              </a:tblPr>
              <a:tblGrid>
                <a:gridCol w="1661376">
                  <a:extLst>
                    <a:ext uri="{9D8B030D-6E8A-4147-A177-3AD203B41FA5}">
                      <a16:colId xmlns:a16="http://schemas.microsoft.com/office/drawing/2014/main" val="20000"/>
                    </a:ext>
                  </a:extLst>
                </a:gridCol>
                <a:gridCol w="9865217">
                  <a:extLst>
                    <a:ext uri="{9D8B030D-6E8A-4147-A177-3AD203B41FA5}">
                      <a16:colId xmlns:a16="http://schemas.microsoft.com/office/drawing/2014/main" val="20001"/>
                    </a:ext>
                  </a:extLst>
                </a:gridCol>
              </a:tblGrid>
              <a:tr h="370840">
                <a:tc rowSpan="2">
                  <a:txBody>
                    <a:bodyPr/>
                    <a:lstStyle/>
                    <a:p>
                      <a:pPr algn="ctr"/>
                      <a:r>
                        <a:rPr lang="en-US" sz="3200" b="1" i="1" dirty="0" err="1">
                          <a:solidFill>
                            <a:srgbClr val="FF0000"/>
                          </a:solidFill>
                          <a:effectLst/>
                          <a:latin typeface="Times New Roman" panose="02020603050405020304" pitchFamily="18" charset="0"/>
                          <a:ea typeface="Times New Roman" panose="02020603050405020304" pitchFamily="18" charset="0"/>
                        </a:rPr>
                        <a:t>Giống</a:t>
                      </a:r>
                      <a:r>
                        <a:rPr lang="en-US" sz="3200" b="1" i="1" dirty="0">
                          <a:solidFill>
                            <a:srgbClr val="FF0000"/>
                          </a:solidFill>
                          <a:effectLst/>
                          <a:latin typeface="Times New Roman" panose="02020603050405020304" pitchFamily="18" charset="0"/>
                          <a:ea typeface="Times New Roman" panose="02020603050405020304" pitchFamily="18" charset="0"/>
                        </a:rPr>
                        <a:t> </a:t>
                      </a:r>
                      <a:r>
                        <a:rPr lang="en-US" sz="3200" b="1" i="1" dirty="0" err="1">
                          <a:solidFill>
                            <a:srgbClr val="FF0000"/>
                          </a:solidFill>
                          <a:effectLst/>
                          <a:latin typeface="Times New Roman" panose="02020603050405020304" pitchFamily="18" charset="0"/>
                          <a:ea typeface="Times New Roman" panose="02020603050405020304" pitchFamily="18" charset="0"/>
                        </a:rPr>
                        <a:t>nhau</a:t>
                      </a:r>
                      <a:r>
                        <a:rPr lang="en-US" sz="3200" b="1" dirty="0">
                          <a:solidFill>
                            <a:srgbClr val="FF0000"/>
                          </a:solidFill>
                          <a:effectLst/>
                          <a:latin typeface="Times New Roman" panose="02020603050405020304" pitchFamily="18" charset="0"/>
                          <a:ea typeface="Times New Roman" panose="02020603050405020304" pitchFamily="18" charset="0"/>
                        </a:rPr>
                        <a:t>:</a:t>
                      </a:r>
                      <a:endParaRPr lang="en-US" sz="3200" dirty="0">
                        <a:solidFill>
                          <a:srgbClr val="FF0000"/>
                        </a:solidFill>
                      </a:endParaRPr>
                    </a:p>
                  </a:txBody>
                  <a:tcPr anchor="ctr">
                    <a:solidFill>
                      <a:schemeClr val="bg1">
                        <a:lumMod val="95000"/>
                      </a:schemeClr>
                    </a:solidFill>
                  </a:tcPr>
                </a:tc>
                <a:tc>
                  <a:txBody>
                    <a:bodyPr/>
                    <a:lstStyle/>
                    <a:p>
                      <a:pPr marL="342900" indent="-342900">
                        <a:buFont typeface="Wingdings" panose="05000000000000000000" pitchFamily="2" charset="2"/>
                        <a:buChar char="v"/>
                      </a:pPr>
                      <a:r>
                        <a:rPr lang="en-US" sz="2400" dirty="0" err="1">
                          <a:solidFill>
                            <a:srgbClr val="0D0D0D"/>
                          </a:solidFill>
                          <a:effectLst/>
                          <a:latin typeface="Times New Roman" panose="02020603050405020304" pitchFamily="18" charset="0"/>
                          <a:ea typeface="Times New Roman" panose="02020603050405020304" pitchFamily="18" charset="0"/>
                        </a:rPr>
                        <a:t>Đều</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là</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một</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thể</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loại</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văn</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học</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dân</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gian</a:t>
                      </a:r>
                      <a:r>
                        <a:rPr lang="en-US" sz="2400" dirty="0">
                          <a:solidFill>
                            <a:srgbClr val="0D0D0D"/>
                          </a:solidFill>
                          <a:effectLst/>
                          <a:latin typeface="Times New Roman" panose="02020603050405020304" pitchFamily="18" charset="0"/>
                          <a:ea typeface="Times New Roman" panose="02020603050405020304" pitchFamily="18" charset="0"/>
                        </a:rPr>
                        <a:t>.</a:t>
                      </a:r>
                      <a:endParaRPr lang="en-US" sz="2400" dirty="0"/>
                    </a:p>
                  </a:txBody>
                  <a:tcPr>
                    <a:solidFill>
                      <a:schemeClr val="accent4">
                        <a:lumMod val="40000"/>
                        <a:lumOff val="60000"/>
                      </a:schemeClr>
                    </a:solidFill>
                  </a:tcPr>
                </a:tc>
                <a:extLst>
                  <a:ext uri="{0D108BD9-81ED-4DB2-BD59-A6C34878D82A}">
                    <a16:rowId xmlns:a16="http://schemas.microsoft.com/office/drawing/2014/main" val="10000"/>
                  </a:ext>
                </a:extLst>
              </a:tr>
              <a:tr h="370840">
                <a:tc vMerge="1">
                  <a:txBody>
                    <a:bodyPr/>
                    <a:lstStyle/>
                    <a:p>
                      <a:endParaRPr lang="en-US" dirty="0"/>
                    </a:p>
                  </a:txBody>
                  <a:tcPr/>
                </a:tc>
                <a:tc>
                  <a:txBody>
                    <a:bodyPr/>
                    <a:lstStyle/>
                    <a:p>
                      <a:pPr marL="342900" indent="-342900">
                        <a:buFont typeface="Wingdings" panose="05000000000000000000" pitchFamily="2" charset="2"/>
                        <a:buChar char="v"/>
                      </a:pPr>
                      <a:r>
                        <a:rPr lang="en-US" sz="2400" dirty="0" err="1">
                          <a:solidFill>
                            <a:srgbClr val="0D0D0D"/>
                          </a:solidFill>
                          <a:effectLst/>
                          <a:latin typeface="Times New Roman" panose="02020603050405020304" pitchFamily="18" charset="0"/>
                          <a:ea typeface="Times New Roman" panose="02020603050405020304" pitchFamily="18" charset="0"/>
                        </a:rPr>
                        <a:t>Đều</a:t>
                      </a:r>
                      <a:r>
                        <a:rPr lang="en-US" sz="2400" dirty="0">
                          <a:solidFill>
                            <a:srgbClr val="0D0D0D"/>
                          </a:solidFill>
                          <a:effectLst/>
                          <a:latin typeface="Times New Roman" panose="02020603050405020304" pitchFamily="18" charset="0"/>
                          <a:ea typeface="Times New Roman" panose="02020603050405020304" pitchFamily="18" charset="0"/>
                        </a:rPr>
                        <a:t> có </a:t>
                      </a:r>
                      <a:r>
                        <a:rPr lang="en-US" sz="2400" dirty="0" err="1">
                          <a:solidFill>
                            <a:srgbClr val="0D0D0D"/>
                          </a:solidFill>
                          <a:effectLst/>
                          <a:latin typeface="Times New Roman" panose="02020603050405020304" pitchFamily="18" charset="0"/>
                          <a:ea typeface="Times New Roman" panose="02020603050405020304" pitchFamily="18" charset="0"/>
                        </a:rPr>
                        <a:t>yếu</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tố</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kì</a:t>
                      </a:r>
                      <a:r>
                        <a:rPr lang="en-US" sz="2400" dirty="0">
                          <a:solidFill>
                            <a:srgbClr val="0D0D0D"/>
                          </a:solidFill>
                          <a:effectLst/>
                          <a:latin typeface="Times New Roman" panose="02020603050405020304" pitchFamily="18" charset="0"/>
                          <a:ea typeface="Times New Roman" panose="02020603050405020304" pitchFamily="18" charset="0"/>
                        </a:rPr>
                        <a:t> </a:t>
                      </a:r>
                      <a:r>
                        <a:rPr lang="en-US" sz="2400" dirty="0" err="1">
                          <a:solidFill>
                            <a:srgbClr val="0D0D0D"/>
                          </a:solidFill>
                          <a:effectLst/>
                          <a:latin typeface="Times New Roman" panose="02020603050405020304" pitchFamily="18" charset="0"/>
                          <a:ea typeface="Times New Roman" panose="02020603050405020304" pitchFamily="18" charset="0"/>
                        </a:rPr>
                        <a:t>ảo</a:t>
                      </a:r>
                      <a:r>
                        <a:rPr lang="en-US" sz="2400" dirty="0">
                          <a:solidFill>
                            <a:srgbClr val="0D0D0D"/>
                          </a:solidFill>
                          <a:effectLst/>
                          <a:latin typeface="Times New Roman" panose="02020603050405020304" pitchFamily="18" charset="0"/>
                          <a:ea typeface="Times New Roman" panose="02020603050405020304" pitchFamily="18" charset="0"/>
                        </a:rPr>
                        <a:t>.</a:t>
                      </a:r>
                      <a:endParaRPr lang="en-US" sz="2400" dirty="0"/>
                    </a:p>
                  </a:txBody>
                  <a:tcPr>
                    <a:solidFill>
                      <a:schemeClr val="accent4">
                        <a:lumMod val="40000"/>
                        <a:lumOff val="60000"/>
                      </a:schemeClr>
                    </a:solidFill>
                  </a:tcPr>
                </a:tc>
                <a:extLst>
                  <a:ext uri="{0D108BD9-81ED-4DB2-BD59-A6C34878D82A}">
                    <a16:rowId xmlns:a16="http://schemas.microsoft.com/office/drawing/2014/main" val="10001"/>
                  </a:ext>
                </a:extLst>
              </a:tr>
              <a:tr h="370840">
                <a:tc rowSpan="5">
                  <a:txBody>
                    <a:bodyPr/>
                    <a:lstStyle/>
                    <a:p>
                      <a:pPr algn="ctr"/>
                      <a:r>
                        <a:rPr lang="en-US" sz="3200" b="1" i="1" dirty="0" err="1">
                          <a:solidFill>
                            <a:srgbClr val="7030A0"/>
                          </a:solidFill>
                          <a:effectLst/>
                          <a:latin typeface="Times New Roman" panose="02020603050405020304" pitchFamily="18" charset="0"/>
                          <a:ea typeface="Times New Roman" panose="02020603050405020304" pitchFamily="18" charset="0"/>
                        </a:rPr>
                        <a:t>Khác</a:t>
                      </a:r>
                      <a:r>
                        <a:rPr lang="en-US" sz="3200" b="1" i="1" dirty="0">
                          <a:solidFill>
                            <a:srgbClr val="7030A0"/>
                          </a:solidFill>
                          <a:effectLst/>
                          <a:latin typeface="Times New Roman" panose="02020603050405020304" pitchFamily="18" charset="0"/>
                          <a:ea typeface="Times New Roman" panose="02020603050405020304" pitchFamily="18" charset="0"/>
                        </a:rPr>
                        <a:t> </a:t>
                      </a:r>
                      <a:r>
                        <a:rPr lang="en-US" sz="3200" b="1" i="1" dirty="0" err="1">
                          <a:solidFill>
                            <a:srgbClr val="7030A0"/>
                          </a:solidFill>
                          <a:effectLst/>
                          <a:latin typeface="Times New Roman" panose="02020603050405020304" pitchFamily="18" charset="0"/>
                          <a:ea typeface="Times New Roman" panose="02020603050405020304" pitchFamily="18" charset="0"/>
                        </a:rPr>
                        <a:t>nhau</a:t>
                      </a:r>
                      <a:r>
                        <a:rPr lang="en-US" sz="3200" b="1" i="1" dirty="0">
                          <a:solidFill>
                            <a:srgbClr val="7030A0"/>
                          </a:solidFill>
                          <a:effectLst/>
                          <a:latin typeface="Times New Roman" panose="02020603050405020304" pitchFamily="18" charset="0"/>
                          <a:ea typeface="Times New Roman" panose="02020603050405020304" pitchFamily="18" charset="0"/>
                        </a:rPr>
                        <a:t>:</a:t>
                      </a:r>
                      <a:endParaRPr lang="en-US" sz="3200" dirty="0">
                        <a:solidFill>
                          <a:srgbClr val="7030A0"/>
                        </a:solidFill>
                      </a:endParaRPr>
                    </a:p>
                  </a:txBody>
                  <a:tcPr anchor="ctr">
                    <a:solidFill>
                      <a:schemeClr val="bg1">
                        <a:lumMod val="95000"/>
                      </a:schemeClr>
                    </a:solidFill>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ra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đời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trước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truyện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cổ</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tích</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p>
                  </a:txBody>
                  <a:tcPr>
                    <a:solidFill>
                      <a:schemeClr val="accent6">
                        <a:lumMod val="40000"/>
                        <a:lumOff val="60000"/>
                      </a:schemeClr>
                    </a:solidFill>
                  </a:tcPr>
                </a:tc>
                <a:extLst>
                  <a:ext uri="{0D108BD9-81ED-4DB2-BD59-A6C34878D82A}">
                    <a16:rowId xmlns:a16="http://schemas.microsoft.com/office/drawing/2014/main" val="10002"/>
                  </a:ext>
                </a:extLst>
              </a:tr>
              <a:tr h="370840">
                <a:tc vMerge="1">
                  <a:txBody>
                    <a:bodyPr/>
                    <a:lstStyle/>
                    <a:p>
                      <a:endParaRPr lang="en-US" dirty="0"/>
                    </a:p>
                  </a:txBody>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rPr>
                        <a:t> có </a:t>
                      </a:r>
                      <a:r>
                        <a:rPr lang="en-US" sz="2000" dirty="0" err="1">
                          <a:solidFill>
                            <a:srgbClr val="0D0D0D"/>
                          </a:solidFill>
                          <a:effectLst/>
                          <a:latin typeface="Times New Roman" panose="02020603050405020304" pitchFamily="18" charset="0"/>
                          <a:ea typeface="Times New Roman" panose="02020603050405020304" pitchFamily="18" charset="0"/>
                        </a:rPr>
                        <a:t>liên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quan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đến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thời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khứ</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truyện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cổ</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tích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phản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ánh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cuộc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hằng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ngày</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dân</a:t>
                      </a:r>
                      <a:r>
                        <a:rPr lang="en-US" sz="2000" dirty="0">
                          <a:solidFill>
                            <a:srgbClr val="0D0D0D"/>
                          </a:solidFill>
                          <a:effectLst/>
                          <a:latin typeface="Times New Roman" panose="02020603050405020304" pitchFamily="18" charset="0"/>
                          <a:ea typeface="Times New Roman" panose="02020603050405020304" pitchFamily="18" charset="0"/>
                        </a:rPr>
                        <a:t> ta.</a:t>
                      </a:r>
                      <a:endParaRPr lang="en-US" sz="2000" dirty="0"/>
                    </a:p>
                  </a:txBody>
                  <a:tcPr>
                    <a:solidFill>
                      <a:schemeClr val="accent6">
                        <a:lumMod val="40000"/>
                        <a:lumOff val="60000"/>
                      </a:schemeClr>
                    </a:solidFill>
                  </a:tcPr>
                </a:tc>
                <a:extLst>
                  <a:ext uri="{0D108BD9-81ED-4DB2-BD59-A6C34878D82A}">
                    <a16:rowId xmlns:a16="http://schemas.microsoft.com/office/drawing/2014/main" val="10003"/>
                  </a:ext>
                </a:extLst>
              </a:tr>
              <a:tr h="370840">
                <a:tc vMerge="1">
                  <a:txBody>
                    <a:bodyPr/>
                    <a:lstStyle/>
                    <a:p>
                      <a:endParaRPr lang="en-US" dirty="0"/>
                    </a:p>
                  </a:txBody>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có </a:t>
                      </a:r>
                      <a:r>
                        <a:rPr lang="en-US" sz="2000" dirty="0" err="1">
                          <a:solidFill>
                            <a:srgbClr val="0D0D0D"/>
                          </a:solidFill>
                          <a:effectLst/>
                          <a:latin typeface="Times New Roman" panose="02020603050405020304" pitchFamily="18" charset="0"/>
                          <a:ea typeface="Times New Roman" panose="02020603050405020304" pitchFamily="18" charset="0"/>
                        </a:rPr>
                        <a:t>cốt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lõi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còn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cổ</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tích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hoàn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toàn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hư</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cấu</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p>
                  </a:txBody>
                  <a:tcPr>
                    <a:solidFill>
                      <a:schemeClr val="accent6">
                        <a:lumMod val="40000"/>
                        <a:lumOff val="60000"/>
                      </a:schemeClr>
                    </a:solidFill>
                  </a:tcPr>
                </a:tc>
                <a:extLst>
                  <a:ext uri="{0D108BD9-81ED-4DB2-BD59-A6C34878D82A}">
                    <a16:rowId xmlns:a16="http://schemas.microsoft.com/office/drawing/2014/main" val="10004"/>
                  </a:ext>
                </a:extLst>
              </a:tr>
              <a:tr h="370840">
                <a:tc vMerge="1">
                  <a:txBody>
                    <a:bodyPr/>
                    <a:lstStyle/>
                    <a:p>
                      <a:endParaRPr lang="en-US" dirty="0"/>
                    </a:p>
                  </a:txBody>
                  <a:tcPr/>
                </a:tc>
                <a:tc>
                  <a:txBody>
                    <a:bodyPr/>
                    <a:lstStyle/>
                    <a:p>
                      <a:pPr marL="342900" indent="-342900">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yếu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tố</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kì</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ảo</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đóng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vai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trò</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thần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kì</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hóa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ngợi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còn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trong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cổ</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tích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yếu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tố</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hoang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đường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kì</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ảo</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đóng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vai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trò</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công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khát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vọng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công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bằng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ước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niềm</a:t>
                      </a:r>
                      <a:r>
                        <a:rPr lang="en-US" sz="2000" dirty="0">
                          <a:solidFill>
                            <a:srgbClr val="0D0D0D"/>
                          </a:solidFill>
                          <a:effectLst/>
                          <a:latin typeface="Times New Roman" panose="02020603050405020304" pitchFamily="18" charset="0"/>
                          <a:ea typeface="Times New Roman" panose="02020603050405020304" pitchFamily="18" charset="0"/>
                        </a:rPr>
                        <a:t> tin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chiến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thắng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đối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với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tốt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với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xấu</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p>
                  </a:txBody>
                  <a:tcPr>
                    <a:solidFill>
                      <a:schemeClr val="accent6">
                        <a:lumMod val="40000"/>
                        <a:lumOff val="60000"/>
                      </a:schemeClr>
                    </a:solidFill>
                  </a:tcPr>
                </a:tc>
                <a:extLst>
                  <a:ext uri="{0D108BD9-81ED-4DB2-BD59-A6C34878D82A}">
                    <a16:rowId xmlns:a16="http://schemas.microsoft.com/office/drawing/2014/main" val="10005"/>
                  </a:ext>
                </a:extLst>
              </a:tr>
              <a:tr h="370840">
                <a:tc vMerge="1">
                  <a:txBody>
                    <a:bodyPr/>
                    <a:lstStyle/>
                    <a:p>
                      <a:endParaRPr lang="en-US" dirty="0"/>
                    </a:p>
                  </a:txBody>
                  <a:tcPr/>
                </a:tc>
                <a:tc>
                  <a:txBody>
                    <a:bodyPr/>
                    <a:lstStyle/>
                    <a:p>
                      <a:pPr marL="342900" marR="0" indent="-342900">
                        <a:lnSpc>
                          <a:spcPct val="115000"/>
                        </a:lnSpc>
                        <a:spcBef>
                          <a:spcPts val="0"/>
                        </a:spcBef>
                        <a:spcAft>
                          <a:spcPts val="0"/>
                        </a:spcAft>
                        <a:buFont typeface="Wingdings" panose="05000000000000000000" pitchFamily="2" charset="2"/>
                        <a:buChar char="Ø"/>
                      </a:pPr>
                      <a:r>
                        <a:rPr lang="en-US" sz="2000" dirty="0" err="1">
                          <a:solidFill>
                            <a:srgbClr val="0D0D0D"/>
                          </a:solidFill>
                          <a:effectLst/>
                          <a:latin typeface="Times New Roman" panose="02020603050405020304" pitchFamily="18" charset="0"/>
                          <a:ea typeface="Times New Roman" panose="02020603050405020304" pitchFamily="18" charset="0"/>
                        </a:rPr>
                        <a:t>Truyền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thuyết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quan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điểm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độ</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đánh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giá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đối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với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sự</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vật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lịch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được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kể</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truyện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cổ</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tích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biểu</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cách</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nhìn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của</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dân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đối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với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thực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tại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đồng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thời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nói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lên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quan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điểm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đạo</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đức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những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quan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niệm</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công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xã</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hội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và</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ước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mơ</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về</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một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cuộc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tốt</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đẹp</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hơn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cuộc</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sống</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tại</a:t>
                      </a:r>
                      <a:r>
                        <a:rPr lang="en-US" sz="2000" dirty="0">
                          <a:solidFill>
                            <a:srgbClr val="0D0D0D"/>
                          </a:solidFill>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574826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9022" y="349956"/>
            <a:ext cx="11864622" cy="6818488"/>
          </a:xfrm>
          <a:prstGeom prst="rect">
            <a:avLst/>
          </a:prstGeom>
        </p:spPr>
      </p:pic>
      <p:sp>
        <p:nvSpPr>
          <p:cNvPr id="7" name="Rectangle 6"/>
          <p:cNvSpPr/>
          <p:nvPr/>
        </p:nvSpPr>
        <p:spPr>
          <a:xfrm>
            <a:off x="1715912" y="1478878"/>
            <a:ext cx="8556978" cy="4579715"/>
          </a:xfrm>
          <a:prstGeom prst="rect">
            <a:avLst/>
          </a:prstGeom>
          <a:solidFill>
            <a:schemeClr val="bg1"/>
          </a:solidFill>
        </p:spPr>
        <p:txBody>
          <a:bodyPr wrap="square">
            <a:spAutoFit/>
          </a:bodyPr>
          <a:lstStyle/>
          <a:p>
            <a:r>
              <a:rPr lang="vi-VN" sz="2400" b="1" dirty="0">
                <a:solidFill>
                  <a:srgbClr val="000000"/>
                </a:solidFill>
                <a:latin typeface="Times New Roman" panose="02020603050405020304" pitchFamily="18" charset="0"/>
                <a:ea typeface="Times New Roman" panose="02020603050405020304" pitchFamily="18" charset="0"/>
              </a:rPr>
              <a:t>1. Tìm đọc các truyện truyền thuyết, cổ tích bằng cách:</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Sử dụng các công cụ tìm kiếm trên internet để thu thập thêm những tư liệu về truyện truyền thuyết hoặc cổ tích.</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Mượn sách từ thư viện của trường hoặc của người thân, bạn bè,...</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Mua ở các hiệu sách hoặc tìm ở tủ sách gia đình.</a:t>
            </a:r>
            <a:endParaRPr lang="en-US" sz="2400" dirty="0">
              <a:latin typeface="Times New Roman" panose="02020603050405020304" pitchFamily="18" charset="0"/>
              <a:ea typeface="Times New Roman" panose="02020603050405020304" pitchFamily="18" charset="0"/>
            </a:endParaRPr>
          </a:p>
          <a:p>
            <a:r>
              <a:rPr lang="vi-VN" sz="2400" b="1" dirty="0">
                <a:solidFill>
                  <a:srgbClr val="000000"/>
                </a:solidFill>
                <a:latin typeface="Times New Roman" panose="02020603050405020304" pitchFamily="18" charset="0"/>
                <a:ea typeface="Times New Roman" panose="02020603050405020304" pitchFamily="18" charset="0"/>
              </a:rPr>
              <a:t>2. Lưu ý trong và sau khi đọc:</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Ghi lại những cảm xúc, điều tâm đắc, thích thú, băn khoăn, điều chưa hiểu,...của em trong lúc đọc.</a:t>
            </a:r>
            <a:endParaRPr lang="en-US" sz="2400" dirty="0">
              <a:latin typeface="Times New Roman" panose="02020603050405020304" pitchFamily="18" charset="0"/>
              <a:ea typeface="Times New Roman" panose="02020603050405020304" pitchFamily="18" charset="0"/>
            </a:endParaRPr>
          </a:p>
          <a:p>
            <a:r>
              <a:rPr lang="vi-VN" sz="2400" dirty="0">
                <a:solidFill>
                  <a:srgbClr val="000000"/>
                </a:solidFill>
                <a:latin typeface="Times New Roman" panose="02020603050405020304" pitchFamily="18" charset="0"/>
                <a:ea typeface="Times New Roman" panose="02020603050405020304" pitchFamily="18" charset="0"/>
              </a:rPr>
              <a:t>- Tóm tắt truyện truyền thuyết, cổ tích sau khi em đã đọc.</a:t>
            </a:r>
            <a:endParaRPr lang="en-US" sz="2400" dirty="0">
              <a:latin typeface="Times New Roman" panose="02020603050405020304" pitchFamily="18" charset="0"/>
              <a:ea typeface="Times New Roman" panose="02020603050405020304" pitchFamily="18" charset="0"/>
            </a:endParaRPr>
          </a:p>
          <a:p>
            <a:r>
              <a:rPr lang="en-US" sz="24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00000"/>
                </a:solidFill>
                <a:latin typeface="Times New Roman" panose="02020603050405020304" pitchFamily="18" charset="0"/>
                <a:ea typeface="Times New Roman" panose="02020603050405020304" pitchFamily="18" charset="0"/>
              </a:rPr>
              <a:t> </a:t>
            </a:r>
            <a:r>
              <a:rPr lang="en-US" sz="2400" b="1" dirty="0">
                <a:solidFill>
                  <a:srgbClr val="000000"/>
                </a:solidFill>
                <a:latin typeface="Times New Roman" panose="02020603050405020304" pitchFamily="18" charset="0"/>
                <a:ea typeface="Times New Roman" panose="02020603050405020304" pitchFamily="18" charset="0"/>
              </a:rPr>
              <a:t>HS </a:t>
            </a:r>
            <a:r>
              <a:rPr lang="en-US" sz="2400" b="1" dirty="0" err="1">
                <a:solidFill>
                  <a:srgbClr val="000000"/>
                </a:solidFill>
                <a:latin typeface="Times New Roman" panose="02020603050405020304" pitchFamily="18" charset="0"/>
                <a:ea typeface="Times New Roman" panose="02020603050405020304" pitchFamily="18" charset="0"/>
              </a:rPr>
              <a:t>ghi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lại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nhật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kí</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đọc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truyện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và</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trao</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đổi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với</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các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bạn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những</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câu</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chuyện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đã</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đọc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vào</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tiết</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học</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sau</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L="342900" lvl="0" indent="-342900" algn="just">
              <a:lnSpc>
                <a:spcPct val="115000"/>
              </a:lnSpc>
              <a:spcAft>
                <a:spcPts val="0"/>
              </a:spcAft>
              <a:buFont typeface="+mj-lt"/>
              <a:buAutoNum type="arabicPeriod"/>
            </a:pPr>
            <a:r>
              <a:rPr lang="en-US" sz="2400" b="1" dirty="0" err="1">
                <a:solidFill>
                  <a:srgbClr val="0D0D0D"/>
                </a:solidFill>
                <a:latin typeface="Times New Roman" panose="02020603050405020304" pitchFamily="18" charset="0"/>
                <a:ea typeface="Times New Roman" panose="02020603050405020304" pitchFamily="18" charset="0"/>
              </a:rPr>
              <a:t>Chuẩn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bị</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bài</a:t>
            </a:r>
            <a:r>
              <a:rPr lang="en-US" sz="2400" b="1" dirty="0">
                <a:solidFill>
                  <a:srgbClr val="0D0D0D"/>
                </a:solidFill>
                <a:latin typeface="Times New Roman" panose="02020603050405020304" pitchFamily="18" charset="0"/>
                <a:ea typeface="Times New Roman" panose="02020603050405020304" pitchFamily="18" charset="0"/>
              </a:rPr>
              <a:t> 2: </a:t>
            </a:r>
            <a:r>
              <a:rPr lang="en-US" sz="2400" b="1" dirty="0" err="1">
                <a:solidFill>
                  <a:srgbClr val="0D0D0D"/>
                </a:solidFill>
                <a:latin typeface="Times New Roman" panose="02020603050405020304" pitchFamily="18" charset="0"/>
                <a:ea typeface="Times New Roman" panose="02020603050405020304" pitchFamily="18" charset="0"/>
              </a:rPr>
              <a:t>Thơ</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thơ</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lục</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bát</a:t>
            </a:r>
            <a:r>
              <a:rPr lang="en-US" sz="2400" b="1" dirty="0">
                <a:solidFill>
                  <a:srgbClr val="0D0D0D"/>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003597" y="258001"/>
            <a:ext cx="6071920"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HƯỚNG</a:t>
            </a:r>
            <a:r>
              <a:rPr kumimoji="0" lang="en-US" sz="4400" b="1" i="0" u="none" strike="noStrike" kern="1200" cap="none" spc="0" normalizeH="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rPr>
              <a:t> DẪN TỰ ĐỌC</a:t>
            </a:r>
            <a:endParaRPr kumimoji="0" lang="en-US" sz="4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37615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470597" y="158457"/>
            <a:ext cx="7250806" cy="1433277"/>
          </a:xfrm>
          <a:prstGeom prst="downArrowCallout">
            <a:avLst>
              <a:gd name="adj1" fmla="val 62880"/>
              <a:gd name="adj2" fmla="val 62880"/>
              <a:gd name="adj3" fmla="val 25000"/>
              <a:gd name="adj4" fmla="val 64977"/>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pPr>
            <a:r>
              <a:rPr lang="en-US" sz="4400" b="1" dirty="0">
                <a:solidFill>
                  <a:schemeClr val="bg1"/>
                </a:solidFill>
                <a:latin typeface="Times New Roman" panose="02020603050405020304" pitchFamily="18" charset="0"/>
                <a:ea typeface="Times New Roman" panose="02020603050405020304" pitchFamily="18" charset="0"/>
              </a:rPr>
              <a:t>c</a:t>
            </a: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400" b="1" dirty="0" err="1">
                <a:solidFill>
                  <a:schemeClr val="bg1"/>
                </a:solidFill>
                <a:effectLst/>
                <a:latin typeface="Times New Roman" panose="02020603050405020304" pitchFamily="18" charset="0"/>
                <a:ea typeface="Times New Roman" panose="02020603050405020304" pitchFamily="18" charset="0"/>
              </a:rPr>
              <a:t>Phân</a:t>
            </a:r>
            <a:r>
              <a:rPr lang="en-US" sz="4400" b="1" dirty="0">
                <a:solidFill>
                  <a:schemeClr val="bg1"/>
                </a:solidFill>
                <a:effectLst/>
                <a:latin typeface="Times New Roman" panose="02020603050405020304" pitchFamily="18" charset="0"/>
                <a:ea typeface="Times New Roman" panose="02020603050405020304" pitchFamily="18" charset="0"/>
              </a:rPr>
              <a:t> </a:t>
            </a:r>
            <a:r>
              <a:rPr lang="en-US" sz="4400" b="1" dirty="0" err="1">
                <a:solidFill>
                  <a:schemeClr val="bg1"/>
                </a:solidFill>
                <a:effectLst/>
                <a:latin typeface="Times New Roman" panose="02020603050405020304" pitchFamily="18" charset="0"/>
                <a:ea typeface="Times New Roman" panose="02020603050405020304" pitchFamily="18" charset="0"/>
              </a:rPr>
              <a:t>loại</a:t>
            </a:r>
            <a:endParaRPr lang="en-US" sz="4400" b="1" dirty="0">
              <a:solidFill>
                <a:schemeClr val="bg1"/>
              </a:solidFill>
              <a:effectLst/>
              <a:latin typeface="Times New Roman" panose="02020603050405020304" pitchFamily="18" charset="0"/>
              <a:ea typeface="Times New Roman" panose="02020603050405020304" pitchFamily="18" charset="0"/>
            </a:endParaRPr>
          </a:p>
        </p:txBody>
      </p:sp>
      <p:grpSp>
        <p:nvGrpSpPr>
          <p:cNvPr id="7" name="Group 6"/>
          <p:cNvGrpSpPr/>
          <p:nvPr/>
        </p:nvGrpSpPr>
        <p:grpSpPr>
          <a:xfrm>
            <a:off x="159184" y="1851498"/>
            <a:ext cx="9302008" cy="4266960"/>
            <a:chOff x="163562" y="1234563"/>
            <a:chExt cx="9302008" cy="5243546"/>
          </a:xfrm>
        </p:grpSpPr>
        <p:sp>
          <p:nvSpPr>
            <p:cNvPr id="8" name="Freeform 7"/>
            <p:cNvSpPr/>
            <p:nvPr/>
          </p:nvSpPr>
          <p:spPr>
            <a:xfrm>
              <a:off x="2108825" y="3955020"/>
              <a:ext cx="896545" cy="1167858"/>
            </a:xfrm>
            <a:custGeom>
              <a:avLst/>
              <a:gdLst/>
              <a:ahLst/>
              <a:cxnLst/>
              <a:rect l="0" t="0" r="0" b="0"/>
              <a:pathLst>
                <a:path>
                  <a:moveTo>
                    <a:pt x="0" y="0"/>
                  </a:moveTo>
                  <a:lnTo>
                    <a:pt x="154249" y="0"/>
                  </a:lnTo>
                  <a:lnTo>
                    <a:pt x="154249" y="1167858"/>
                  </a:lnTo>
                  <a:lnTo>
                    <a:pt x="896545" y="1167858"/>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2137402" y="2450873"/>
              <a:ext cx="878507" cy="1251898"/>
            </a:xfrm>
            <a:custGeom>
              <a:avLst/>
              <a:gdLst/>
              <a:ahLst/>
              <a:cxnLst/>
              <a:rect l="0" t="0" r="0" b="0"/>
              <a:pathLst>
                <a:path>
                  <a:moveTo>
                    <a:pt x="0" y="1251898"/>
                  </a:moveTo>
                  <a:lnTo>
                    <a:pt x="136211" y="1251898"/>
                  </a:lnTo>
                  <a:lnTo>
                    <a:pt x="136211" y="0"/>
                  </a:lnTo>
                  <a:lnTo>
                    <a:pt x="878507" y="0"/>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163562" y="2635356"/>
              <a:ext cx="1973839" cy="2639329"/>
            </a:xfrm>
            <a:custGeom>
              <a:avLst/>
              <a:gdLst>
                <a:gd name="connsiteX0" fmla="*/ 0 w 1973839"/>
                <a:gd name="connsiteY0" fmla="*/ 0 h 2639329"/>
                <a:gd name="connsiteX1" fmla="*/ 1973839 w 1973839"/>
                <a:gd name="connsiteY1" fmla="*/ 0 h 2639329"/>
                <a:gd name="connsiteX2" fmla="*/ 1973839 w 1973839"/>
                <a:gd name="connsiteY2" fmla="*/ 2639329 h 2639329"/>
                <a:gd name="connsiteX3" fmla="*/ 0 w 1973839"/>
                <a:gd name="connsiteY3" fmla="*/ 2639329 h 2639329"/>
                <a:gd name="connsiteX4" fmla="*/ 0 w 1973839"/>
                <a:gd name="connsiteY4" fmla="*/ 0 h 2639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39" h="2639329">
                  <a:moveTo>
                    <a:pt x="0" y="0"/>
                  </a:moveTo>
                  <a:lnTo>
                    <a:pt x="1973839" y="0"/>
                  </a:lnTo>
                  <a:lnTo>
                    <a:pt x="1973839" y="2639329"/>
                  </a:lnTo>
                  <a:lnTo>
                    <a:pt x="0" y="2639329"/>
                  </a:lnTo>
                  <a:lnTo>
                    <a:pt x="0" y="0"/>
                  </a:lnTo>
                  <a:close/>
                </a:path>
              </a:pathLst>
            </a:custGeom>
            <a:solidFill>
              <a:schemeClr val="accent2"/>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1" kern="1200" dirty="0" err="1">
                  <a:latin typeface="Times New Roman" panose="02020603050405020304" pitchFamily="18" charset="0"/>
                  <a:cs typeface="Times New Roman" panose="02020603050405020304" pitchFamily="18" charset="0"/>
                </a:rPr>
                <a:t>Phân</a:t>
              </a:r>
              <a:endParaRPr lang="en-US" sz="3200" b="1" i="1" kern="1200" dirty="0">
                <a:latin typeface="Times New Roman" panose="02020603050405020304" pitchFamily="18" charset="0"/>
                <a:cs typeface="Times New Roman" panose="02020603050405020304" pitchFamily="18" charset="0"/>
              </a:endParaRPr>
            </a:p>
            <a:p>
              <a:pPr lvl="0" algn="ctr" defTabSz="1422400">
                <a:lnSpc>
                  <a:spcPct val="90000"/>
                </a:lnSpc>
                <a:spcBef>
                  <a:spcPct val="0"/>
                </a:spcBef>
                <a:spcAft>
                  <a:spcPct val="35000"/>
                </a:spcAft>
              </a:pP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loại</a:t>
              </a:r>
              <a:r>
                <a:rPr lang="en-US" sz="3200" b="1" i="1" kern="1200" dirty="0">
                  <a:latin typeface="Times New Roman" panose="02020603050405020304" pitchFamily="18" charset="0"/>
                  <a:cs typeface="Times New Roman" panose="02020603050405020304" pitchFamily="18" charset="0"/>
                </a:rPr>
                <a:t> </a:t>
              </a:r>
            </a:p>
            <a:p>
              <a:pPr lvl="0" algn="ctr" defTabSz="1422400">
                <a:lnSpc>
                  <a:spcPct val="90000"/>
                </a:lnSpc>
                <a:spcBef>
                  <a:spcPct val="0"/>
                </a:spcBef>
                <a:spcAft>
                  <a:spcPct val="35000"/>
                </a:spcAft>
              </a:pPr>
              <a:r>
                <a:rPr lang="en-US" sz="3200" b="1" i="1" kern="1200" dirty="0" err="1">
                  <a:latin typeface="Times New Roman" panose="02020603050405020304" pitchFamily="18" charset="0"/>
                  <a:cs typeface="Times New Roman" panose="02020603050405020304" pitchFamily="18" charset="0"/>
                </a:rPr>
                <a:t>truyền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thuyết</a:t>
              </a:r>
              <a:endParaRPr lang="en-US" sz="3200" b="1"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3015909" y="1234563"/>
              <a:ext cx="6449661" cy="2222797"/>
            </a:xfrm>
            <a:custGeom>
              <a:avLst/>
              <a:gdLst>
                <a:gd name="connsiteX0" fmla="*/ 0 w 6494050"/>
                <a:gd name="connsiteY0" fmla="*/ 0 h 2222797"/>
                <a:gd name="connsiteX1" fmla="*/ 6494050 w 6494050"/>
                <a:gd name="connsiteY1" fmla="*/ 0 h 2222797"/>
                <a:gd name="connsiteX2" fmla="*/ 6494050 w 6494050"/>
                <a:gd name="connsiteY2" fmla="*/ 2222797 h 2222797"/>
                <a:gd name="connsiteX3" fmla="*/ 0 w 6494050"/>
                <a:gd name="connsiteY3" fmla="*/ 2222797 h 2222797"/>
                <a:gd name="connsiteX4" fmla="*/ 0 w 6494050"/>
                <a:gd name="connsiteY4" fmla="*/ 0 h 22227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94050" h="2222797">
                  <a:moveTo>
                    <a:pt x="0" y="0"/>
                  </a:moveTo>
                  <a:lnTo>
                    <a:pt x="6494050" y="0"/>
                  </a:lnTo>
                  <a:lnTo>
                    <a:pt x="6494050" y="2222797"/>
                  </a:lnTo>
                  <a:lnTo>
                    <a:pt x="0" y="2222797"/>
                  </a:lnTo>
                  <a:lnTo>
                    <a:pt x="0" y="0"/>
                  </a:lnTo>
                  <a:close/>
                </a:path>
              </a:pathLst>
            </a:custGeom>
            <a:solidFill>
              <a:schemeClr val="accent2">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Truyền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Vương</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lịch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Việt</a:t>
              </a:r>
              <a:r>
                <a:rPr lang="en-US" sz="2800" kern="1200" dirty="0">
                  <a:latin typeface="Times New Roman" panose="02020603050405020304" pitchFamily="18" charset="0"/>
                  <a:cs typeface="Times New Roman" panose="02020603050405020304" pitchFamily="18" charset="0"/>
                </a:rPr>
                <a:t> Nam.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việc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nguồn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gốc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vua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Hùng</a:t>
              </a:r>
              <a:r>
                <a:rPr lang="en-US" sz="2800" kern="1200" dirty="0">
                  <a:latin typeface="Times New Roman" panose="02020603050405020304" pitchFamily="18" charset="0"/>
                  <a:cs typeface="Times New Roman" panose="02020603050405020304" pitchFamily="18" charset="0"/>
                </a:rPr>
                <a:t>.</a:t>
              </a:r>
            </a:p>
          </p:txBody>
        </p:sp>
        <p:sp>
          <p:nvSpPr>
            <p:cNvPr id="12" name="Freeform 11"/>
            <p:cNvSpPr/>
            <p:nvPr/>
          </p:nvSpPr>
          <p:spPr>
            <a:xfrm>
              <a:off x="3005370" y="4214107"/>
              <a:ext cx="6431623" cy="2264002"/>
            </a:xfrm>
            <a:custGeom>
              <a:avLst/>
              <a:gdLst>
                <a:gd name="connsiteX0" fmla="*/ 0 w 6431623"/>
                <a:gd name="connsiteY0" fmla="*/ 0 h 2264002"/>
                <a:gd name="connsiteX1" fmla="*/ 6431623 w 6431623"/>
                <a:gd name="connsiteY1" fmla="*/ 0 h 2264002"/>
                <a:gd name="connsiteX2" fmla="*/ 6431623 w 6431623"/>
                <a:gd name="connsiteY2" fmla="*/ 2264002 h 2264002"/>
                <a:gd name="connsiteX3" fmla="*/ 0 w 6431623"/>
                <a:gd name="connsiteY3" fmla="*/ 2264002 h 2264002"/>
                <a:gd name="connsiteX4" fmla="*/ 0 w 6431623"/>
                <a:gd name="connsiteY4" fmla="*/ 0 h 226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1623" h="2264002">
                  <a:moveTo>
                    <a:pt x="0" y="0"/>
                  </a:moveTo>
                  <a:lnTo>
                    <a:pt x="6431623" y="0"/>
                  </a:lnTo>
                  <a:lnTo>
                    <a:pt x="6431623" y="2264002"/>
                  </a:lnTo>
                  <a:lnTo>
                    <a:pt x="0" y="2264002"/>
                  </a:lnTo>
                  <a:lnTo>
                    <a:pt x="0" y="0"/>
                  </a:lnTo>
                  <a:close/>
                </a:path>
              </a:pathLst>
            </a:custGeom>
            <a:solidFill>
              <a:schemeClr val="accent2">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US" sz="2800" kern="1200" dirty="0" err="1">
                  <a:latin typeface="Times New Roman" panose="02020603050405020304" pitchFamily="18" charset="0"/>
                  <a:cs typeface="Times New Roman" panose="02020603050405020304" pitchFamily="18" charset="0"/>
                </a:rPr>
                <a:t>Truyền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bám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lịch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Hùng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Vương</a:t>
              </a:r>
              <a:r>
                <a:rPr lang="en-US" sz="2800" kern="1200" dirty="0">
                  <a:latin typeface="Times New Roman" panose="02020603050405020304" pitchFamily="18" charset="0"/>
                  <a:cs typeface="Times New Roman" panose="02020603050405020304" pitchFamily="18" charset="0"/>
                </a:rPr>
                <a:t>.</a:t>
              </a:r>
            </a:p>
          </p:txBody>
        </p:sp>
      </p:grpSp>
      <p:pic>
        <p:nvPicPr>
          <p:cNvPr id="3" name="Picture 2"/>
          <p:cNvPicPr>
            <a:picLocks noChangeAspect="1"/>
          </p:cNvPicPr>
          <p:nvPr/>
        </p:nvPicPr>
        <p:blipFill>
          <a:blip r:embed="rId2"/>
          <a:stretch>
            <a:fillRect/>
          </a:stretch>
        </p:blipFill>
        <p:spPr>
          <a:xfrm>
            <a:off x="9506167" y="1730026"/>
            <a:ext cx="2481673" cy="222249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3"/>
          <a:stretch>
            <a:fillRect/>
          </a:stretch>
        </p:blipFill>
        <p:spPr>
          <a:xfrm>
            <a:off x="9461192" y="4090817"/>
            <a:ext cx="2571624" cy="2274710"/>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102413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2470597" y="361656"/>
            <a:ext cx="7250806" cy="1433277"/>
          </a:xfrm>
          <a:prstGeom prst="downArrowCallout">
            <a:avLst>
              <a:gd name="adj1" fmla="val 54905"/>
              <a:gd name="adj2" fmla="val 52912"/>
              <a:gd name="adj3" fmla="val 25000"/>
              <a:gd name="adj4" fmla="val 64977"/>
            </a:avLst>
          </a:prstGeom>
          <a:solidFill>
            <a:schemeClr val="accent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c, </a:t>
            </a:r>
            <a:r>
              <a:rPr kumimoji="0" lang="en-US" sz="4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Phân</a:t>
            </a:r>
            <a:r>
              <a:rPr kumimoji="0" lang="en-US" sz="4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4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loại</a:t>
            </a:r>
            <a:endParaRPr kumimoji="0" lang="en-US" sz="4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0" name="Group 9"/>
          <p:cNvGrpSpPr/>
          <p:nvPr/>
        </p:nvGrpSpPr>
        <p:grpSpPr>
          <a:xfrm>
            <a:off x="959556" y="1825108"/>
            <a:ext cx="9977162" cy="2321972"/>
            <a:chOff x="959556" y="1825108"/>
            <a:chExt cx="9977162" cy="2321972"/>
          </a:xfrm>
        </p:grpSpPr>
        <p:sp>
          <p:nvSpPr>
            <p:cNvPr id="11" name="Freeform 10"/>
            <p:cNvSpPr/>
            <p:nvPr/>
          </p:nvSpPr>
          <p:spPr>
            <a:xfrm>
              <a:off x="2460154" y="2971374"/>
              <a:ext cx="668612" cy="856463"/>
            </a:xfrm>
            <a:custGeom>
              <a:avLst/>
              <a:gdLst/>
              <a:ahLst/>
              <a:cxnLst/>
              <a:rect l="0" t="0" r="0" b="0"/>
              <a:pathLst>
                <a:path>
                  <a:moveTo>
                    <a:pt x="0" y="0"/>
                  </a:moveTo>
                  <a:lnTo>
                    <a:pt x="220271" y="0"/>
                  </a:lnTo>
                  <a:lnTo>
                    <a:pt x="220271" y="856463"/>
                  </a:lnTo>
                  <a:lnTo>
                    <a:pt x="668612" y="856463"/>
                  </a:lnTo>
                </a:path>
              </a:pathLst>
            </a:custGeom>
            <a:noFill/>
            <a:ln w="38100"/>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2460154" y="2925654"/>
              <a:ext cx="671436" cy="91440"/>
            </a:xfrm>
            <a:custGeom>
              <a:avLst/>
              <a:gdLst/>
              <a:ahLst/>
              <a:cxnLst/>
              <a:rect l="0" t="0" r="0" b="0"/>
              <a:pathLst>
                <a:path>
                  <a:moveTo>
                    <a:pt x="0" y="45720"/>
                  </a:moveTo>
                  <a:lnTo>
                    <a:pt x="223095" y="45720"/>
                  </a:lnTo>
                  <a:lnTo>
                    <a:pt x="223095" y="46759"/>
                  </a:lnTo>
                  <a:lnTo>
                    <a:pt x="671436" y="46759"/>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2460154" y="2099226"/>
              <a:ext cx="659555" cy="872148"/>
            </a:xfrm>
            <a:custGeom>
              <a:avLst/>
              <a:gdLst/>
              <a:ahLst/>
              <a:cxnLst/>
              <a:rect l="0" t="0" r="0" b="0"/>
              <a:pathLst>
                <a:path>
                  <a:moveTo>
                    <a:pt x="0" y="872148"/>
                  </a:moveTo>
                  <a:lnTo>
                    <a:pt x="211214" y="872148"/>
                  </a:lnTo>
                  <a:lnTo>
                    <a:pt x="211214" y="0"/>
                  </a:lnTo>
                  <a:lnTo>
                    <a:pt x="659555" y="0"/>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959556" y="1884771"/>
              <a:ext cx="1500598" cy="2173205"/>
            </a:xfrm>
            <a:custGeom>
              <a:avLst/>
              <a:gdLst>
                <a:gd name="connsiteX0" fmla="*/ 0 w 1500598"/>
                <a:gd name="connsiteY0" fmla="*/ 0 h 2173205"/>
                <a:gd name="connsiteX1" fmla="*/ 1500598 w 1500598"/>
                <a:gd name="connsiteY1" fmla="*/ 0 h 2173205"/>
                <a:gd name="connsiteX2" fmla="*/ 1500598 w 1500598"/>
                <a:gd name="connsiteY2" fmla="*/ 2173205 h 2173205"/>
                <a:gd name="connsiteX3" fmla="*/ 0 w 1500598"/>
                <a:gd name="connsiteY3" fmla="*/ 2173205 h 2173205"/>
                <a:gd name="connsiteX4" fmla="*/ 0 w 1500598"/>
                <a:gd name="connsiteY4" fmla="*/ 0 h 21732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0598" h="2173205">
                  <a:moveTo>
                    <a:pt x="0" y="0"/>
                  </a:moveTo>
                  <a:lnTo>
                    <a:pt x="1500598" y="0"/>
                  </a:lnTo>
                  <a:lnTo>
                    <a:pt x="1500598" y="2173205"/>
                  </a:lnTo>
                  <a:lnTo>
                    <a:pt x="0" y="2173205"/>
                  </a:lnTo>
                  <a:lnTo>
                    <a:pt x="0" y="0"/>
                  </a:lnTo>
                  <a:close/>
                </a:path>
              </a:pathLst>
            </a:custGeom>
            <a:solidFill>
              <a:schemeClr val="accent2"/>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i="1" kern="1200" dirty="0" err="1">
                  <a:latin typeface="Times New Roman" panose="02020603050405020304" pitchFamily="18" charset="0"/>
                  <a:cs typeface="Times New Roman" panose="02020603050405020304" pitchFamily="18" charset="0"/>
                </a:rPr>
                <a:t>Phân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loại</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truyện</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cổ</a:t>
              </a:r>
              <a:r>
                <a:rPr lang="en-US" sz="3200" b="1" i="1" kern="1200" dirty="0">
                  <a:latin typeface="Times New Roman" panose="02020603050405020304" pitchFamily="18" charset="0"/>
                  <a:cs typeface="Times New Roman" panose="02020603050405020304" pitchFamily="18" charset="0"/>
                </a:rPr>
                <a:t> </a:t>
              </a:r>
              <a:r>
                <a:rPr lang="en-US" sz="3200" b="1" i="1" kern="1200" dirty="0" err="1">
                  <a:latin typeface="Times New Roman" panose="02020603050405020304" pitchFamily="18" charset="0"/>
                  <a:cs typeface="Times New Roman" panose="02020603050405020304" pitchFamily="18" charset="0"/>
                </a:rPr>
                <a:t>tích</a:t>
              </a:r>
              <a:r>
                <a:rPr lang="en-US" sz="3200" b="1" i="1" kern="1200" dirty="0">
                  <a:latin typeface="Times New Roman" panose="02020603050405020304" pitchFamily="18" charset="0"/>
                  <a:cs typeface="Times New Roman" panose="02020603050405020304" pitchFamily="18" charset="0"/>
                </a:rPr>
                <a:t>:</a:t>
              </a:r>
              <a:endParaRPr lang="en-US" sz="3200" b="1"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3119710" y="1825108"/>
              <a:ext cx="7793964" cy="548234"/>
            </a:xfrm>
            <a:custGeom>
              <a:avLst/>
              <a:gdLst>
                <a:gd name="connsiteX0" fmla="*/ 0 w 7793964"/>
                <a:gd name="connsiteY0" fmla="*/ 0 h 548234"/>
                <a:gd name="connsiteX1" fmla="*/ 7793964 w 7793964"/>
                <a:gd name="connsiteY1" fmla="*/ 0 h 548234"/>
                <a:gd name="connsiteX2" fmla="*/ 7793964 w 7793964"/>
                <a:gd name="connsiteY2" fmla="*/ 548234 h 548234"/>
                <a:gd name="connsiteX3" fmla="*/ 0 w 7793964"/>
                <a:gd name="connsiteY3" fmla="*/ 548234 h 548234"/>
                <a:gd name="connsiteX4" fmla="*/ 0 w 7793964"/>
                <a:gd name="connsiteY4" fmla="*/ 0 h 54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93964" h="548234">
                  <a:moveTo>
                    <a:pt x="0" y="0"/>
                  </a:moveTo>
                  <a:lnTo>
                    <a:pt x="7793964" y="0"/>
                  </a:lnTo>
                  <a:lnTo>
                    <a:pt x="7793964" y="548234"/>
                  </a:lnTo>
                  <a:lnTo>
                    <a:pt x="0" y="548234"/>
                  </a:lnTo>
                  <a:lnTo>
                    <a:pt x="0" y="0"/>
                  </a:lnTo>
                  <a:close/>
                </a:path>
              </a:pathLst>
            </a:custGeom>
            <a:solidFill>
              <a:schemeClr val="accent2">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anchor="ctr" anchorCtr="0">
              <a:noAutofit/>
            </a:bodyPr>
            <a:lstStyle/>
            <a:p>
              <a:pPr lvl="0" algn="l" defTabSz="1689100">
                <a:lnSpc>
                  <a:spcPct val="90000"/>
                </a:lnSpc>
                <a:spcBef>
                  <a:spcPct val="0"/>
                </a:spcBef>
                <a:spcAft>
                  <a:spcPct val="35000"/>
                </a:spcAft>
              </a:pPr>
              <a:r>
                <a:rPr lang="vi-VN" sz="3800" kern="1200" dirty="0">
                  <a:latin typeface="Times New Roman" panose="02020603050405020304" pitchFamily="18" charset="0"/>
                  <a:cs typeface="Times New Roman" panose="02020603050405020304" pitchFamily="18" charset="0"/>
                </a:rPr>
                <a:t>+ Cổ tích về loài vật</a:t>
              </a:r>
              <a:endParaRPr lang="en-US" sz="3800" kern="1200" dirty="0">
                <a:latin typeface="Times New Roman" panose="02020603050405020304" pitchFamily="18" charset="0"/>
                <a:cs typeface="Times New Roman" panose="02020603050405020304" pitchFamily="18" charset="0"/>
              </a:endParaRPr>
            </a:p>
          </p:txBody>
        </p:sp>
        <p:sp>
          <p:nvSpPr>
            <p:cNvPr id="16" name="Freeform 15"/>
            <p:cNvSpPr/>
            <p:nvPr/>
          </p:nvSpPr>
          <p:spPr>
            <a:xfrm>
              <a:off x="3131591" y="2667351"/>
              <a:ext cx="7785221" cy="610124"/>
            </a:xfrm>
            <a:custGeom>
              <a:avLst/>
              <a:gdLst>
                <a:gd name="connsiteX0" fmla="*/ 0 w 7785221"/>
                <a:gd name="connsiteY0" fmla="*/ 0 h 610124"/>
                <a:gd name="connsiteX1" fmla="*/ 7785221 w 7785221"/>
                <a:gd name="connsiteY1" fmla="*/ 0 h 610124"/>
                <a:gd name="connsiteX2" fmla="*/ 7785221 w 7785221"/>
                <a:gd name="connsiteY2" fmla="*/ 610124 h 610124"/>
                <a:gd name="connsiteX3" fmla="*/ 0 w 7785221"/>
                <a:gd name="connsiteY3" fmla="*/ 610124 h 610124"/>
                <a:gd name="connsiteX4" fmla="*/ 0 w 7785221"/>
                <a:gd name="connsiteY4" fmla="*/ 0 h 610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5221" h="610124">
                  <a:moveTo>
                    <a:pt x="0" y="0"/>
                  </a:moveTo>
                  <a:lnTo>
                    <a:pt x="7785221" y="0"/>
                  </a:lnTo>
                  <a:lnTo>
                    <a:pt x="7785221" y="610124"/>
                  </a:lnTo>
                  <a:lnTo>
                    <a:pt x="0" y="610124"/>
                  </a:lnTo>
                  <a:lnTo>
                    <a:pt x="0" y="0"/>
                  </a:lnTo>
                  <a:close/>
                </a:path>
              </a:pathLst>
            </a:custGeom>
            <a:solidFill>
              <a:schemeClr val="accent2">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anchor="ctr" anchorCtr="0">
              <a:noAutofit/>
            </a:bodyPr>
            <a:lstStyle/>
            <a:p>
              <a:pPr lvl="0" algn="l" defTabSz="1689100">
                <a:lnSpc>
                  <a:spcPct val="90000"/>
                </a:lnSpc>
                <a:spcBef>
                  <a:spcPct val="0"/>
                </a:spcBef>
                <a:spcAft>
                  <a:spcPct val="35000"/>
                </a:spcAft>
              </a:pPr>
              <a:r>
                <a:rPr lang="vi-VN" sz="3800" kern="1200" dirty="0">
                  <a:latin typeface="Times New Roman" panose="02020603050405020304" pitchFamily="18" charset="0"/>
                  <a:cs typeface="Times New Roman" panose="02020603050405020304" pitchFamily="18" charset="0"/>
                </a:rPr>
                <a:t>+ Cổ tích thần kì</a:t>
              </a:r>
              <a:endParaRPr lang="en-US" sz="3800" kern="1200" dirty="0">
                <a:latin typeface="Times New Roman" panose="02020603050405020304" pitchFamily="18" charset="0"/>
                <a:cs typeface="Times New Roman" panose="02020603050405020304" pitchFamily="18" charset="0"/>
              </a:endParaRPr>
            </a:p>
          </p:txBody>
        </p:sp>
        <p:sp>
          <p:nvSpPr>
            <p:cNvPr id="17" name="Freeform 16"/>
            <p:cNvSpPr/>
            <p:nvPr/>
          </p:nvSpPr>
          <p:spPr>
            <a:xfrm>
              <a:off x="3128766" y="3508595"/>
              <a:ext cx="7807952" cy="638485"/>
            </a:xfrm>
            <a:custGeom>
              <a:avLst/>
              <a:gdLst>
                <a:gd name="connsiteX0" fmla="*/ 0 w 7807952"/>
                <a:gd name="connsiteY0" fmla="*/ 0 h 638485"/>
                <a:gd name="connsiteX1" fmla="*/ 7807952 w 7807952"/>
                <a:gd name="connsiteY1" fmla="*/ 0 h 638485"/>
                <a:gd name="connsiteX2" fmla="*/ 7807952 w 7807952"/>
                <a:gd name="connsiteY2" fmla="*/ 638485 h 638485"/>
                <a:gd name="connsiteX3" fmla="*/ 0 w 7807952"/>
                <a:gd name="connsiteY3" fmla="*/ 638485 h 638485"/>
                <a:gd name="connsiteX4" fmla="*/ 0 w 7807952"/>
                <a:gd name="connsiteY4" fmla="*/ 0 h 638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7952" h="638485">
                  <a:moveTo>
                    <a:pt x="0" y="0"/>
                  </a:moveTo>
                  <a:lnTo>
                    <a:pt x="7807952" y="0"/>
                  </a:lnTo>
                  <a:lnTo>
                    <a:pt x="7807952" y="638485"/>
                  </a:lnTo>
                  <a:lnTo>
                    <a:pt x="0" y="638485"/>
                  </a:lnTo>
                  <a:lnTo>
                    <a:pt x="0" y="0"/>
                  </a:lnTo>
                  <a:close/>
                </a:path>
              </a:pathLst>
            </a:custGeom>
            <a:solidFill>
              <a:schemeClr val="accent2">
                <a:lumMod val="50000"/>
              </a:schemeClr>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anchor="ctr" anchorCtr="0">
              <a:noAutofit/>
            </a:bodyPr>
            <a:lstStyle/>
            <a:p>
              <a:pPr lvl="0" algn="l" defTabSz="1689100">
                <a:lnSpc>
                  <a:spcPct val="90000"/>
                </a:lnSpc>
                <a:spcBef>
                  <a:spcPct val="0"/>
                </a:spcBef>
                <a:spcAft>
                  <a:spcPct val="35000"/>
                </a:spcAft>
              </a:pP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Cổ</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tích</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sinh</a:t>
              </a:r>
              <a:r>
                <a:rPr lang="en-US" sz="3800" kern="1200" dirty="0">
                  <a:latin typeface="Times New Roman" panose="02020603050405020304" pitchFamily="18" charset="0"/>
                  <a:cs typeface="Times New Roman" panose="02020603050405020304" pitchFamily="18" charset="0"/>
                </a:rPr>
                <a:t> </a:t>
              </a:r>
              <a:r>
                <a:rPr lang="en-US" sz="3800" kern="1200" dirty="0" err="1">
                  <a:latin typeface="Times New Roman" panose="02020603050405020304" pitchFamily="18" charset="0"/>
                  <a:cs typeface="Times New Roman" panose="02020603050405020304" pitchFamily="18" charset="0"/>
                </a:rPr>
                <a:t>hoạt</a:t>
              </a:r>
              <a:endParaRPr lang="en-US" sz="3800" kern="1200" dirty="0">
                <a:latin typeface="Times New Roman" panose="02020603050405020304" pitchFamily="18" charset="0"/>
                <a:cs typeface="Times New Roman" panose="02020603050405020304" pitchFamily="18" charset="0"/>
              </a:endParaRPr>
            </a:p>
          </p:txBody>
        </p:sp>
      </p:grpSp>
      <p:pic>
        <p:nvPicPr>
          <p:cNvPr id="2" name="Picture 1"/>
          <p:cNvPicPr>
            <a:picLocks noChangeAspect="1"/>
          </p:cNvPicPr>
          <p:nvPr/>
        </p:nvPicPr>
        <p:blipFill>
          <a:blip r:embed="rId2"/>
          <a:stretch>
            <a:fillRect/>
          </a:stretch>
        </p:blipFill>
        <p:spPr>
          <a:xfrm>
            <a:off x="2103634" y="4415813"/>
            <a:ext cx="2650419" cy="2182989"/>
          </a:xfrm>
          <a:prstGeom prst="rect">
            <a:avLst/>
          </a:prstGeom>
        </p:spPr>
      </p:pic>
      <p:pic>
        <p:nvPicPr>
          <p:cNvPr id="3" name="Picture 2"/>
          <p:cNvPicPr>
            <a:picLocks noChangeAspect="1"/>
          </p:cNvPicPr>
          <p:nvPr/>
        </p:nvPicPr>
        <p:blipFill>
          <a:blip r:embed="rId3"/>
          <a:stretch>
            <a:fillRect/>
          </a:stretch>
        </p:blipFill>
        <p:spPr>
          <a:xfrm>
            <a:off x="5141776" y="4415813"/>
            <a:ext cx="2698044" cy="2113468"/>
          </a:xfrm>
          <a:prstGeom prst="rect">
            <a:avLst/>
          </a:prstGeom>
        </p:spPr>
      </p:pic>
      <p:pic>
        <p:nvPicPr>
          <p:cNvPr id="6" name="Picture 5"/>
          <p:cNvPicPr>
            <a:picLocks noChangeAspect="1"/>
          </p:cNvPicPr>
          <p:nvPr/>
        </p:nvPicPr>
        <p:blipFill>
          <a:blip r:embed="rId4"/>
          <a:stretch>
            <a:fillRect/>
          </a:stretch>
        </p:blipFill>
        <p:spPr>
          <a:xfrm>
            <a:off x="8227543" y="4398433"/>
            <a:ext cx="2756252" cy="2148228"/>
          </a:xfrm>
          <a:prstGeom prst="rect">
            <a:avLst/>
          </a:prstGeom>
        </p:spPr>
      </p:pic>
      <p:sp>
        <p:nvSpPr>
          <p:cNvPr id="7" name="Rectangle 6"/>
          <p:cNvSpPr/>
          <p:nvPr/>
        </p:nvSpPr>
        <p:spPr>
          <a:xfrm>
            <a:off x="3066528" y="1749847"/>
            <a:ext cx="4150495" cy="677108"/>
          </a:xfrm>
          <a:prstGeom prst="rect">
            <a:avLst/>
          </a:prstGeom>
        </p:spPr>
        <p:txBody>
          <a:bodyPr wrap="none">
            <a:spAutoFit/>
          </a:bodyPr>
          <a:lstStyle/>
          <a:p>
            <a:pPr lvl="0"/>
            <a:r>
              <a:rPr lang="vi-VN" sz="3800" dirty="0">
                <a:solidFill>
                  <a:srgbClr val="FF0000"/>
                </a:solidFill>
                <a:latin typeface="Times New Roman" panose="02020603050405020304" pitchFamily="18" charset="0"/>
                <a:cs typeface="Times New Roman" panose="02020603050405020304" pitchFamily="18" charset="0"/>
              </a:rPr>
              <a:t>+ Cổ tích về loài vật</a:t>
            </a:r>
            <a:endParaRPr lang="en-US" sz="3800"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077817" y="2608331"/>
            <a:ext cx="3461204" cy="677108"/>
          </a:xfrm>
          <a:prstGeom prst="rect">
            <a:avLst/>
          </a:prstGeom>
        </p:spPr>
        <p:txBody>
          <a:bodyPr wrap="none">
            <a:spAutoFit/>
          </a:bodyPr>
          <a:lstStyle/>
          <a:p>
            <a:pPr lvl="0"/>
            <a:r>
              <a:rPr lang="vi-VN" sz="3800" dirty="0">
                <a:solidFill>
                  <a:srgbClr val="FF0000"/>
                </a:solidFill>
                <a:latin typeface="Times New Roman" panose="02020603050405020304" pitchFamily="18" charset="0"/>
                <a:cs typeface="Times New Roman" panose="02020603050405020304" pitchFamily="18" charset="0"/>
              </a:rPr>
              <a:t>+ Cổ tích thần kì</a:t>
            </a:r>
            <a:endParaRPr lang="en-US" sz="3800"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3077817" y="3474634"/>
            <a:ext cx="3894015" cy="677108"/>
          </a:xfrm>
          <a:prstGeom prst="rect">
            <a:avLst/>
          </a:prstGeom>
        </p:spPr>
        <p:txBody>
          <a:bodyPr wrap="none">
            <a:spAutoFit/>
          </a:bodyPr>
          <a:lstStyle/>
          <a:p>
            <a:pPr lvl="0"/>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Cổ</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tích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sinh</a:t>
            </a:r>
            <a:r>
              <a:rPr lang="en-US" sz="3800" dirty="0">
                <a:solidFill>
                  <a:srgbClr val="FF0000"/>
                </a:solidFill>
                <a:latin typeface="Times New Roman" panose="02020603050405020304" pitchFamily="18" charset="0"/>
                <a:cs typeface="Times New Roman" panose="02020603050405020304" pitchFamily="18" charset="0"/>
              </a:rPr>
              <a:t> </a:t>
            </a:r>
            <a:r>
              <a:rPr lang="en-US" sz="3800" dirty="0" err="1">
                <a:solidFill>
                  <a:srgbClr val="FF0000"/>
                </a:solidFill>
                <a:latin typeface="Times New Roman" panose="02020603050405020304" pitchFamily="18" charset="0"/>
                <a:cs typeface="Times New Roman" panose="02020603050405020304" pitchFamily="18" charset="0"/>
              </a:rPr>
              <a:t>hoạt</a:t>
            </a:r>
            <a:endParaRPr lang="en-US" sz="3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992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4490" y="124178"/>
            <a:ext cx="5529086"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3600" b="1" dirty="0">
                <a:solidFill>
                  <a:srgbClr val="0070C0"/>
                </a:solidFill>
                <a:latin typeface="Times New Roman" panose="02020603050405020304" pitchFamily="18" charset="0"/>
                <a:ea typeface="Times New Roman" panose="02020603050405020304" pitchFamily="18" charset="0"/>
              </a:rPr>
              <a:t>II. </a:t>
            </a:r>
            <a:r>
              <a:rPr lang="en-US" sz="3600" b="1" dirty="0" err="1">
                <a:solidFill>
                  <a:srgbClr val="0070C0"/>
                </a:solidFill>
                <a:latin typeface="Times New Roman" panose="02020603050405020304" pitchFamily="18" charset="0"/>
                <a:ea typeface="Times New Roman" panose="02020603050405020304" pitchFamily="18" charset="0"/>
              </a:rPr>
              <a:t>Văn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bản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Thánh</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Gióng</a:t>
            </a:r>
            <a:endParaRPr lang="en-US" sz="36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852311" y="1105839"/>
            <a:ext cx="10487377" cy="5346700"/>
            <a:chOff x="499887" y="959556"/>
            <a:chExt cx="10487377" cy="5346700"/>
          </a:xfrm>
        </p:grpSpPr>
        <p:grpSp>
          <p:nvGrpSpPr>
            <p:cNvPr id="2" name="Group 1"/>
            <p:cNvGrpSpPr/>
            <p:nvPr/>
          </p:nvGrpSpPr>
          <p:grpSpPr>
            <a:xfrm>
              <a:off x="499887" y="959556"/>
              <a:ext cx="10487377" cy="5346700"/>
              <a:chOff x="361244" y="1511300"/>
              <a:chExt cx="10487377" cy="5346700"/>
            </a:xfrm>
          </p:grpSpPr>
          <p:pic>
            <p:nvPicPr>
              <p:cNvPr id="8" name="Picture 7"/>
              <p:cNvPicPr>
                <a:picLocks noChangeAspect="1"/>
              </p:cNvPicPr>
              <p:nvPr/>
            </p:nvPicPr>
            <p:blipFill>
              <a:blip r:embed="rId2"/>
              <a:stretch>
                <a:fillRect/>
              </a:stretch>
            </p:blipFill>
            <p:spPr>
              <a:xfrm>
                <a:off x="361244" y="1511300"/>
                <a:ext cx="10487377" cy="5346700"/>
              </a:xfrm>
              <a:prstGeom prst="rect">
                <a:avLst/>
              </a:prstGeom>
            </p:spPr>
          </p:pic>
          <p:pic>
            <p:nvPicPr>
              <p:cNvPr id="9" name="Picture 8"/>
              <p:cNvPicPr>
                <a:picLocks noChangeAspect="1"/>
              </p:cNvPicPr>
              <p:nvPr/>
            </p:nvPicPr>
            <p:blipFill>
              <a:blip r:embed="rId3"/>
              <a:stretch>
                <a:fillRect/>
              </a:stretch>
            </p:blipFill>
            <p:spPr>
              <a:xfrm>
                <a:off x="1853967" y="2403122"/>
                <a:ext cx="7721600" cy="3563056"/>
              </a:xfrm>
              <a:prstGeom prst="rect">
                <a:avLst/>
              </a:prstGeom>
            </p:spPr>
          </p:pic>
        </p:grpSp>
        <p:sp>
          <p:nvSpPr>
            <p:cNvPr id="10" name="TextBox 9"/>
            <p:cNvSpPr txBox="1"/>
            <p:nvPr/>
          </p:nvSpPr>
          <p:spPr>
            <a:xfrm>
              <a:off x="5743575" y="4639869"/>
              <a:ext cx="3884789" cy="646331"/>
            </a:xfrm>
            <a:prstGeom prst="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3600" b="1" i="1" dirty="0">
                  <a:latin typeface="Times New Roman" panose="02020603050405020304" pitchFamily="18" charset="0"/>
                  <a:cs typeface="Times New Roman" panose="02020603050405020304" pitchFamily="18" charset="0"/>
                </a:rPr>
                <a:t>  THÁNH GIÓNG</a:t>
              </a:r>
            </a:p>
          </p:txBody>
        </p:sp>
      </p:grpSp>
    </p:spTree>
    <p:extLst>
      <p:ext uri="{BB962C8B-B14F-4D97-AF65-F5344CB8AC3E}">
        <p14:creationId xmlns:p14="http://schemas.microsoft.com/office/powerpoint/2010/main" val="1215642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14489" y="124178"/>
            <a:ext cx="5557661"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II. </a:t>
            </a: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Văn</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0"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bản</a:t>
            </a:r>
            <a:r>
              <a:rPr kumimoji="0" lang="en-US" sz="3600" b="1" i="0"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Thánh</a:t>
            </a:r>
            <a:r>
              <a:rPr kumimoji="0" lang="en-US" sz="3600" b="1" i="1" u="none" strike="noStrike" kern="1200" cap="none" spc="0" normalizeH="0" baseline="0" noProof="0" dirty="0">
                <a:ln>
                  <a:noFill/>
                </a:ln>
                <a:solidFill>
                  <a:srgbClr val="0070C0"/>
                </a:solidFill>
                <a:effectLst/>
                <a:uLnTx/>
                <a:uFillTx/>
                <a:latin typeface="Times New Roman" panose="02020603050405020304" pitchFamily="18" charset="0"/>
                <a:ea typeface="Times New Roman" panose="02020603050405020304" pitchFamily="18" charset="0"/>
                <a:cs typeface="+mn-cs"/>
              </a:rPr>
              <a:t> </a:t>
            </a:r>
            <a:r>
              <a:rPr kumimoji="0" lang="en-US" sz="3600" b="1" i="1" u="none" strike="noStrike" kern="1200" cap="none" spc="0" normalizeH="0" baseline="0" noProof="0" dirty="0" err="1">
                <a:ln>
                  <a:noFill/>
                </a:ln>
                <a:solidFill>
                  <a:srgbClr val="0070C0"/>
                </a:solidFill>
                <a:effectLst/>
                <a:uLnTx/>
                <a:uFillTx/>
                <a:latin typeface="Times New Roman" panose="02020603050405020304" pitchFamily="18" charset="0"/>
                <a:ea typeface="Times New Roman" panose="02020603050405020304" pitchFamily="18" charset="0"/>
                <a:cs typeface="+mn-cs"/>
              </a:rPr>
              <a:t>Gióng</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9" name="Picture 8"/>
          <p:cNvPicPr>
            <a:picLocks noChangeAspect="1"/>
          </p:cNvPicPr>
          <p:nvPr/>
        </p:nvPicPr>
        <p:blipFill>
          <a:blip r:embed="rId3"/>
          <a:stretch>
            <a:fillRect/>
          </a:stretch>
        </p:blipFill>
        <p:spPr>
          <a:xfrm>
            <a:off x="9437464" y="113279"/>
            <a:ext cx="2701260" cy="21916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Rounded Rectangle 1"/>
          <p:cNvSpPr/>
          <p:nvPr/>
        </p:nvSpPr>
        <p:spPr>
          <a:xfrm>
            <a:off x="2681111" y="1792111"/>
            <a:ext cx="6829778" cy="1327100"/>
          </a:xfrm>
          <a:prstGeom prst="roundRect">
            <a:avLst/>
          </a:prstGeom>
          <a:blipFill>
            <a:blip r:embed="rId4"/>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SUY NGHĨ, XEM ĐOẠN VIDEO VỀ LỄ HỘI LÀNG GIÓNG VÀ TRẢ LỜI CÁC CÂU HỎI SAU:</a:t>
            </a:r>
          </a:p>
        </p:txBody>
      </p:sp>
      <p:grpSp>
        <p:nvGrpSpPr>
          <p:cNvPr id="3" name="Group 2"/>
          <p:cNvGrpSpPr/>
          <p:nvPr/>
        </p:nvGrpSpPr>
        <p:grpSpPr>
          <a:xfrm>
            <a:off x="1152803" y="3691467"/>
            <a:ext cx="4762500" cy="2887134"/>
            <a:chOff x="901700" y="3691467"/>
            <a:chExt cx="4762500" cy="2887134"/>
          </a:xfrm>
        </p:grpSpPr>
        <p:pic>
          <p:nvPicPr>
            <p:cNvPr id="6" name="Picture 5"/>
            <p:cNvPicPr>
              <a:picLocks noChangeAspect="1"/>
            </p:cNvPicPr>
            <p:nvPr/>
          </p:nvPicPr>
          <p:blipFill>
            <a:blip r:embed="rId5"/>
            <a:stretch>
              <a:fillRect/>
            </a:stretch>
          </p:blipFill>
          <p:spPr>
            <a:xfrm>
              <a:off x="901700" y="3691467"/>
              <a:ext cx="4762500" cy="2887134"/>
            </a:xfrm>
            <a:prstGeom prst="rect">
              <a:avLst/>
            </a:prstGeom>
          </p:spPr>
        </p:pic>
        <p:sp>
          <p:nvSpPr>
            <p:cNvPr id="11" name="Rectangle 10"/>
            <p:cNvSpPr/>
            <p:nvPr/>
          </p:nvSpPr>
          <p:spPr>
            <a:xfrm>
              <a:off x="1100276" y="3930850"/>
              <a:ext cx="4365347" cy="2357568"/>
            </a:xfrm>
            <a:prstGeom prst="rect">
              <a:avLst/>
            </a:prstGeom>
          </p:spPr>
          <p:txBody>
            <a:bodyPr wrap="square">
              <a:spAutoFit/>
            </a:bodyPr>
            <a:lstStyle/>
            <a:p>
              <a:pPr>
                <a:lnSpc>
                  <a:spcPct val="115000"/>
                </a:lnSpc>
                <a:spcAft>
                  <a:spcPts val="0"/>
                </a:spcAft>
              </a:pPr>
              <a:r>
                <a:rPr lang="pt-BR" sz="3200" b="1" dirty="0">
                  <a:latin typeface="Times New Roman" panose="02020603050405020304" pitchFamily="18" charset="0"/>
                  <a:ea typeface="Times New Roman" panose="02020603050405020304" pitchFamily="18" charset="0"/>
                </a:rPr>
                <a:t>Câu 1</a:t>
              </a:r>
              <a:r>
                <a:rPr lang="pt-BR" sz="3200" dirty="0">
                  <a:latin typeface="Times New Roman" panose="02020603050405020304" pitchFamily="18" charset="0"/>
                  <a:ea typeface="Times New Roman" panose="02020603050405020304" pitchFamily="18" charset="0"/>
                </a:rPr>
                <a:t>. Em biết đến </a:t>
              </a:r>
            </a:p>
            <a:p>
              <a:pPr>
                <a:lnSpc>
                  <a:spcPct val="115000"/>
                </a:lnSpc>
                <a:spcAft>
                  <a:spcPts val="0"/>
                </a:spcAft>
              </a:pPr>
              <a:r>
                <a:rPr lang="pt-BR" sz="3200" dirty="0">
                  <a:latin typeface="Times New Roman" panose="02020603050405020304" pitchFamily="18" charset="0"/>
                  <a:ea typeface="Times New Roman" panose="02020603050405020304" pitchFamily="18" charset="0"/>
                </a:rPr>
                <a:t>những vị anh hùng nào trong lịch sử chống giặc ngoại xâm của dân tộc? </a:t>
              </a:r>
              <a:endParaRPr lang="en-US" sz="3200" dirty="0">
                <a:effectLst/>
                <a:latin typeface="Times New Roman" panose="02020603050405020304" pitchFamily="18" charset="0"/>
                <a:ea typeface="Times New Roman" panose="02020603050405020304" pitchFamily="18" charset="0"/>
              </a:endParaRPr>
            </a:p>
          </p:txBody>
        </p:sp>
      </p:grpSp>
      <p:grpSp>
        <p:nvGrpSpPr>
          <p:cNvPr id="5" name="Group 4"/>
          <p:cNvGrpSpPr/>
          <p:nvPr/>
        </p:nvGrpSpPr>
        <p:grpSpPr>
          <a:xfrm>
            <a:off x="6277808" y="3682243"/>
            <a:ext cx="4761389" cy="2883658"/>
            <a:chOff x="6026705" y="3682243"/>
            <a:chExt cx="4761389" cy="2883658"/>
          </a:xfrm>
        </p:grpSpPr>
        <p:pic>
          <p:nvPicPr>
            <p:cNvPr id="7" name="Picture 6"/>
            <p:cNvPicPr>
              <a:picLocks noChangeAspect="1"/>
            </p:cNvPicPr>
            <p:nvPr/>
          </p:nvPicPr>
          <p:blipFill>
            <a:blip r:embed="rId6"/>
            <a:stretch>
              <a:fillRect/>
            </a:stretch>
          </p:blipFill>
          <p:spPr>
            <a:xfrm>
              <a:off x="6026705" y="3682243"/>
              <a:ext cx="4761389" cy="2883658"/>
            </a:xfrm>
            <a:prstGeom prst="rect">
              <a:avLst/>
            </a:prstGeom>
          </p:spPr>
        </p:pic>
        <p:sp>
          <p:nvSpPr>
            <p:cNvPr id="12" name="Rectangle 11"/>
            <p:cNvSpPr/>
            <p:nvPr/>
          </p:nvSpPr>
          <p:spPr>
            <a:xfrm>
              <a:off x="6187721" y="3772544"/>
              <a:ext cx="4439356" cy="2677656"/>
            </a:xfrm>
            <a:prstGeom prst="rect">
              <a:avLst/>
            </a:prstGeom>
          </p:spPr>
          <p:txBody>
            <a:bodyPr wrap="square">
              <a:spAutoFit/>
            </a:bodyPr>
            <a:lstStyle/>
            <a:p>
              <a:r>
                <a:rPr lang="pt-BR" sz="2800" b="1" dirty="0">
                  <a:latin typeface="Times New Roman" panose="02020603050405020304" pitchFamily="18" charset="0"/>
                  <a:ea typeface="Times New Roman" panose="02020603050405020304" pitchFamily="18" charset="0"/>
                </a:rPr>
                <a:t>Câu 2. </a:t>
              </a:r>
              <a:r>
                <a:rPr lang="pt-BR" sz="2800" dirty="0">
                  <a:latin typeface="Times New Roman" panose="02020603050405020304" pitchFamily="18" charset="0"/>
                  <a:ea typeface="Times New Roman" panose="02020603050405020304" pitchFamily="18" charset="0"/>
                </a:rPr>
                <a:t>Em hãy theo dõi đoạn video sau và cho biết video muốn nhắc đến vị anh hùng nào?. Nêu cảm nhận của em về vị anh hùng sau khi xem video.</a:t>
              </a:r>
              <a:endParaRPr lang="en-US" sz="2800" dirty="0"/>
            </a:p>
          </p:txBody>
        </p:sp>
      </p:grpSp>
      <p:sp>
        <p:nvSpPr>
          <p:cNvPr id="13" name="Down Arrow 12"/>
          <p:cNvSpPr/>
          <p:nvPr/>
        </p:nvSpPr>
        <p:spPr>
          <a:xfrm>
            <a:off x="3236777" y="3234693"/>
            <a:ext cx="959867" cy="405974"/>
          </a:xfrm>
          <a:prstGeom prst="downArrow">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7889739" y="3192959"/>
            <a:ext cx="978917" cy="415535"/>
          </a:xfrm>
          <a:prstGeom prst="downArrow">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220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4606" y="122535"/>
            <a:ext cx="6442789" cy="646331"/>
          </a:xfrm>
          <a:prstGeom prst="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VIDEO LỄ HỘI </a:t>
            </a:r>
            <a:r>
              <a:rPr lang="en-US" sz="3600" b="1" i="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LÀNG GIÓNG</a:t>
            </a:r>
          </a:p>
        </p:txBody>
      </p:sp>
      <p:pic>
        <p:nvPicPr>
          <p:cNvPr id="2" name="LỄ HỘI LÀNG GIÓNG ( XÃ PHÙ ĐỔNG - GIA LÂM - HÀ NỘI )">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182518" y="927115"/>
            <a:ext cx="7826963" cy="544353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872912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p:cNvPicPr>
          <p:nvPr/>
        </p:nvPicPr>
        <p:blipFill>
          <a:blip r:embed="rId2"/>
          <a:stretch>
            <a:fillRect/>
          </a:stretch>
        </p:blipFill>
        <p:spPr>
          <a:xfrm>
            <a:off x="0" y="0"/>
            <a:ext cx="12192000" cy="6858000"/>
          </a:xfrm>
          <a:prstGeom prst="rect">
            <a:avLst/>
          </a:prstGeom>
        </p:spPr>
      </p:pic>
      <p:sp>
        <p:nvSpPr>
          <p:cNvPr id="8" name="Rectangle 7"/>
          <p:cNvSpPr/>
          <p:nvPr/>
        </p:nvSpPr>
        <p:spPr>
          <a:xfrm>
            <a:off x="609600" y="350845"/>
            <a:ext cx="11112500" cy="3521220"/>
          </a:xfrm>
          <a:prstGeom prst="rect">
            <a:avLst/>
          </a:prstGeom>
        </p:spPr>
        <p:txBody>
          <a:bodyPr wrap="square">
            <a:spAutoFit/>
          </a:bodyPr>
          <a:lstStyle/>
          <a:p>
            <a:pPr algn="just">
              <a:lnSpc>
                <a:spcPct val="115000"/>
              </a:lnSpc>
              <a:spcAft>
                <a:spcPts val="0"/>
              </a:spcAft>
            </a:pPr>
            <a:r>
              <a:rPr lang="pt-BR" sz="2800" dirty="0">
                <a:solidFill>
                  <a:schemeClr val="bg1"/>
                </a:solidFill>
                <a:latin typeface="Times New Roman" panose="02020603050405020304" pitchFamily="18" charset="0"/>
                <a:ea typeface="Times New Roman" panose="02020603050405020304" pitchFamily="18" charset="0"/>
              </a:rPr>
              <a:t>Hội </a:t>
            </a:r>
            <a:r>
              <a:rPr lang="pt-BR" sz="2800" u="sng" dirty="0">
                <a:solidFill>
                  <a:schemeClr val="bg1"/>
                </a:solidFill>
                <a:latin typeface="Times New Roman" panose="02020603050405020304" pitchFamily="18" charset="0"/>
                <a:ea typeface="Times New Roman" panose="02020603050405020304" pitchFamily="18" charset="0"/>
                <a:hlinkClick r:id="rId3" tooltip="Gióng (trang chưa được viết)"/>
              </a:rPr>
              <a:t>Gióng</a:t>
            </a:r>
            <a:r>
              <a:rPr lang="pt-BR" sz="2800" dirty="0">
                <a:solidFill>
                  <a:schemeClr val="bg1"/>
                </a:solidFill>
                <a:latin typeface="Times New Roman" panose="02020603050405020304" pitchFamily="18" charset="0"/>
                <a:ea typeface="Times New Roman" panose="02020603050405020304" pitchFamily="18" charset="0"/>
              </a:rPr>
              <a:t> là một lễ hội văn hóa cổ truyền mô phỏng rõ một cách sinh động và khoa học diễn biến các trận đấu của </a:t>
            </a:r>
            <a:r>
              <a:rPr lang="pt-BR" sz="2800" b="1" i="1" u="sng" dirty="0">
                <a:solidFill>
                  <a:schemeClr val="bg1"/>
                </a:solidFill>
                <a:latin typeface="Times New Roman" panose="02020603050405020304" pitchFamily="18" charset="0"/>
                <a:ea typeface="Times New Roman" panose="02020603050405020304" pitchFamily="18" charset="0"/>
                <a:hlinkClick r:id="rId4" tooltip="Thánh Gióng"/>
              </a:rPr>
              <a:t>Thánh Gióng</a:t>
            </a:r>
            <a:r>
              <a:rPr lang="pt-BR" sz="2800" dirty="0">
                <a:solidFill>
                  <a:schemeClr val="bg1"/>
                </a:solidFill>
                <a:latin typeface="Times New Roman" panose="02020603050405020304" pitchFamily="18" charset="0"/>
                <a:ea typeface="Times New Roman" panose="02020603050405020304" pitchFamily="18" charset="0"/>
              </a:rPr>
              <a:t> và nhân dân </a:t>
            </a:r>
            <a:r>
              <a:rPr lang="pt-BR" sz="2800" u="sng" dirty="0">
                <a:solidFill>
                  <a:schemeClr val="bg1"/>
                </a:solidFill>
                <a:latin typeface="Times New Roman" panose="02020603050405020304" pitchFamily="18" charset="0"/>
                <a:ea typeface="Times New Roman" panose="02020603050405020304" pitchFamily="18" charset="0"/>
                <a:hlinkClick r:id="rId5" tooltip="Văn Lang"/>
              </a:rPr>
              <a:t>Văn Lang</a:t>
            </a:r>
            <a:r>
              <a:rPr lang="pt-BR" sz="2800" dirty="0">
                <a:solidFill>
                  <a:schemeClr val="bg1"/>
                </a:solidFill>
                <a:latin typeface="Times New Roman" panose="02020603050405020304" pitchFamily="18" charset="0"/>
                <a:ea typeface="Times New Roman" panose="02020603050405020304" pitchFamily="18" charset="0"/>
              </a:rPr>
              <a:t> với giặc Ân. </a:t>
            </a:r>
            <a:r>
              <a:rPr lang="nl-NL" sz="2800" i="1" dirty="0">
                <a:solidFill>
                  <a:schemeClr val="bg1"/>
                </a:solidFill>
                <a:latin typeface="Times New Roman" panose="02020603050405020304" pitchFamily="18" charset="0"/>
                <a:ea typeface="Times New Roman" panose="02020603050405020304" pitchFamily="18" charset="0"/>
              </a:rPr>
              <a:t>Yêu nước chống ngoại xâm là một chủ đề lớn xuyên suốt tiến trình phát triển của Văn học Việt Nam. Nhiều tác phẩm truyện dân gian đã tạc vào thời gian những người anh hùng bất tử với non sông. Thánh Gióng là một trong những truyền thuyết bất hủ như vậy. Điều gì đã làm nên sức hấp dẫn của thiên truyện?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67485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5589" y="244123"/>
            <a:ext cx="7318200" cy="7718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1. </a:t>
            </a:r>
            <a:r>
              <a:rPr lang="en-US" sz="3200" b="1" dirty="0" err="1">
                <a:solidFill>
                  <a:srgbClr val="000000"/>
                </a:solidFill>
                <a:latin typeface="Times New Roman" panose="02020603050405020304" pitchFamily="18" charset="0"/>
                <a:ea typeface="Times New Roman" panose="02020603050405020304" pitchFamily="18" charset="0"/>
              </a:rPr>
              <a:t>Hướng</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dẫn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đọc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và</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tìm</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hiểu</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chú</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thích</a:t>
            </a:r>
            <a:endParaRPr lang="en-US" sz="3200" dirty="0">
              <a:effectLst/>
              <a:latin typeface="Times New Roman" panose="02020603050405020304" pitchFamily="18" charset="0"/>
              <a:ea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841155" y="1449388"/>
            <a:ext cx="3648429" cy="395922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Right Arrow Callout 5"/>
          <p:cNvSpPr/>
          <p:nvPr/>
        </p:nvSpPr>
        <p:spPr>
          <a:xfrm>
            <a:off x="1702417" y="1449388"/>
            <a:ext cx="5138738" cy="3810000"/>
          </a:xfrm>
          <a:prstGeom prst="rightArrowCallout">
            <a:avLst>
              <a:gd name="adj1" fmla="val 35500"/>
              <a:gd name="adj2" fmla="val 33250"/>
              <a:gd name="adj3" fmla="val 25000"/>
              <a:gd name="adj4" fmla="val 64977"/>
            </a:avLst>
          </a:prstGeom>
          <a:blipFill>
            <a:blip r:embed="rId3"/>
            <a:tile tx="0" ty="0" sx="100000" sy="100000" flip="none" algn="tl"/>
          </a:blip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30480" indent="-285750">
              <a:lnSpc>
                <a:spcPct val="115000"/>
              </a:lnSpc>
              <a:spcAft>
                <a:spcPts val="1200"/>
              </a:spcAft>
              <a:buFont typeface="Wingdings" panose="05000000000000000000" pitchFamily="2" charset="2"/>
              <a:buChar char="v"/>
            </a:pP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bản</a:t>
            </a:r>
            <a:r>
              <a:rPr lang="en-US" sz="2400" dirty="0">
                <a:solidFill>
                  <a:srgbClr val="000000"/>
                </a:solidFill>
                <a:latin typeface="Times New Roman" panose="02020603050405020304" pitchFamily="18" charset="0"/>
                <a:ea typeface="Times New Roman" panose="02020603050405020304" pitchFamily="18" charset="0"/>
              </a:rPr>
              <a:t> “ 2.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hiểu</a:t>
            </a:r>
            <a:r>
              <a:rPr lang="en-US" sz="2400" dirty="0">
                <a:solidFill>
                  <a:srgbClr val="000000"/>
                </a:solidFill>
                <a:latin typeface="Times New Roman" panose="02020603050405020304" pitchFamily="18" charset="0"/>
                <a:ea typeface="Times New Roman" panose="02020603050405020304" pitchFamily="18" charset="0"/>
              </a:rPr>
              <a:t>/ SGK </a:t>
            </a:r>
            <a:r>
              <a:rPr lang="en-US" sz="2400" dirty="0" err="1">
                <a:solidFill>
                  <a:srgbClr val="000000"/>
                </a:solidFill>
                <a:latin typeface="Times New Roman" panose="02020603050405020304" pitchFamily="18" charset="0"/>
                <a:ea typeface="Times New Roman" panose="02020603050405020304" pitchFamily="18" charset="0"/>
              </a:rPr>
              <a:t>Ngữ</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6/ </a:t>
            </a:r>
            <a:r>
              <a:rPr lang="en-US" sz="2400" dirty="0" err="1">
                <a:solidFill>
                  <a:srgbClr val="000000"/>
                </a:solidFill>
                <a:latin typeface="Times New Roman" panose="02020603050405020304" pitchFamily="18" charset="0"/>
                <a:ea typeface="Times New Roman" panose="02020603050405020304" pitchFamily="18" charset="0"/>
              </a:rPr>
              <a:t>Tr</a:t>
            </a:r>
            <a:r>
              <a:rPr lang="en-US" sz="2400" dirty="0">
                <a:solidFill>
                  <a:srgbClr val="000000"/>
                </a:solidFill>
                <a:latin typeface="Times New Roman" panose="02020603050405020304" pitchFamily="18" charset="0"/>
                <a:ea typeface="Times New Roman" panose="02020603050405020304" pitchFamily="18" charset="0"/>
              </a:rPr>
              <a:t> 16,17”</a:t>
            </a:r>
          </a:p>
          <a:p>
            <a:pPr marL="285750" marR="30480" indent="-285750">
              <a:lnSpc>
                <a:spcPct val="115000"/>
              </a:lnSpc>
              <a:spcAft>
                <a:spcPts val="1200"/>
              </a:spcAft>
              <a:buFont typeface="Wingdings" panose="05000000000000000000" pitchFamily="2" charset="2"/>
              <a:buChar char="v"/>
            </a:pP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Đọc rõ ràng, rành mạch, nhấn giọng ở những chi tiết kì lạ.</a:t>
            </a:r>
            <a:endParaRPr lang="en-US" sz="2400" dirty="0">
              <a:solidFill>
                <a:srgbClr val="000000"/>
              </a:solidFill>
              <a:latin typeface="Times New Roman" panose="02020603050405020304" pitchFamily="18" charset="0"/>
              <a:ea typeface="Times New Roman" panose="02020603050405020304" pitchFamily="18" charset="0"/>
            </a:endParaRPr>
          </a:p>
          <a:p>
            <a:pPr marL="285750" marR="30480" indent="-285750">
              <a:lnSpc>
                <a:spcPct val="115000"/>
              </a:lnSpc>
              <a:spcAft>
                <a:spcPts val="1200"/>
              </a:spcAft>
              <a:buFont typeface="Wingdings" panose="05000000000000000000" pitchFamily="2" charset="2"/>
              <a:buChar char="v"/>
            </a:pPr>
            <a:r>
              <a:rPr lang="en-US" sz="2400" dirty="0" err="1">
                <a:solidFill>
                  <a:srgbClr val="000000"/>
                </a:solidFill>
                <a:effectLst/>
                <a:latin typeface="Times New Roman" panose="02020603050405020304" pitchFamily="18" charset="0"/>
                <a:ea typeface="Times New Roman" panose="02020603050405020304" pitchFamily="18" charset="0"/>
              </a:rPr>
              <a:t>Tìm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hiểu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chú</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thích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các</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từ</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khó</a:t>
            </a:r>
            <a:r>
              <a:rPr lang="en-US" sz="24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3852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5588" y="244123"/>
            <a:ext cx="3974925" cy="746477"/>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lnSpc>
                <a:spcPct val="115000"/>
              </a:lnSpc>
              <a:spcAft>
                <a:spcPts val="1200"/>
              </a:spcAft>
            </a:pPr>
            <a:r>
              <a:rPr lang="en-US" sz="3200" b="1" dirty="0">
                <a:solidFill>
                  <a:srgbClr val="000000"/>
                </a:solidFill>
                <a:latin typeface="Times New Roman" panose="02020603050405020304" pitchFamily="18" charset="0"/>
                <a:ea typeface="Times New Roman" panose="02020603050405020304" pitchFamily="18" charset="0"/>
              </a:rPr>
              <a:t>2. </a:t>
            </a:r>
            <a:r>
              <a:rPr lang="en-US" sz="3200" b="1" dirty="0" err="1">
                <a:solidFill>
                  <a:srgbClr val="000000"/>
                </a:solidFill>
                <a:latin typeface="Times New Roman" panose="02020603050405020304" pitchFamily="18" charset="0"/>
                <a:ea typeface="Times New Roman" panose="02020603050405020304" pitchFamily="18" charset="0"/>
              </a:rPr>
              <a:t>Bố</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cục</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văn</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bản</a:t>
            </a:r>
            <a:r>
              <a:rPr lang="en-US" sz="3200" dirty="0">
                <a:solidFill>
                  <a:srgbClr val="000000"/>
                </a:solidFill>
                <a:latin typeface="Times New Roman" panose="02020603050405020304" pitchFamily="18" charset="0"/>
                <a:ea typeface="Times New Roman" panose="02020603050405020304" pitchFamily="18" charset="0"/>
              </a:rPr>
              <a:t>: </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Right Arrow 5"/>
          <p:cNvSpPr/>
          <p:nvPr/>
        </p:nvSpPr>
        <p:spPr>
          <a:xfrm>
            <a:off x="1339215" y="628652"/>
            <a:ext cx="9564370" cy="4586287"/>
          </a:xfrm>
          <a:prstGeom prst="rightArrow">
            <a:avLst>
              <a:gd name="adj1" fmla="val 50000"/>
              <a:gd name="adj2" fmla="val 37850"/>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7" name="Freeform 6"/>
          <p:cNvSpPr/>
          <p:nvPr/>
        </p:nvSpPr>
        <p:spPr>
          <a:xfrm>
            <a:off x="500932" y="1733549"/>
            <a:ext cx="2708659" cy="2311399"/>
          </a:xfrm>
          <a:custGeom>
            <a:avLst/>
            <a:gdLst>
              <a:gd name="connsiteX0" fmla="*/ 0 w 2708659"/>
              <a:gd name="connsiteY0" fmla="*/ 385241 h 2311399"/>
              <a:gd name="connsiteX1" fmla="*/ 385241 w 2708659"/>
              <a:gd name="connsiteY1" fmla="*/ 0 h 2311399"/>
              <a:gd name="connsiteX2" fmla="*/ 2323418 w 2708659"/>
              <a:gd name="connsiteY2" fmla="*/ 0 h 2311399"/>
              <a:gd name="connsiteX3" fmla="*/ 2708659 w 2708659"/>
              <a:gd name="connsiteY3" fmla="*/ 385241 h 2311399"/>
              <a:gd name="connsiteX4" fmla="*/ 2708659 w 2708659"/>
              <a:gd name="connsiteY4" fmla="*/ 1926158 h 2311399"/>
              <a:gd name="connsiteX5" fmla="*/ 2323418 w 2708659"/>
              <a:gd name="connsiteY5" fmla="*/ 2311399 h 2311399"/>
              <a:gd name="connsiteX6" fmla="*/ 385241 w 2708659"/>
              <a:gd name="connsiteY6" fmla="*/ 2311399 h 2311399"/>
              <a:gd name="connsiteX7" fmla="*/ 0 w 2708659"/>
              <a:gd name="connsiteY7" fmla="*/ 1926158 h 2311399"/>
              <a:gd name="connsiteX8" fmla="*/ 0 w 2708659"/>
              <a:gd name="connsiteY8" fmla="*/ 385241 h 231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659" h="2311399">
                <a:moveTo>
                  <a:pt x="0" y="385241"/>
                </a:moveTo>
                <a:cubicBezTo>
                  <a:pt x="0" y="172478"/>
                  <a:pt x="172478" y="0"/>
                  <a:pt x="385241" y="0"/>
                </a:cubicBezTo>
                <a:lnTo>
                  <a:pt x="2323418" y="0"/>
                </a:lnTo>
                <a:cubicBezTo>
                  <a:pt x="2536181" y="0"/>
                  <a:pt x="2708659" y="172478"/>
                  <a:pt x="2708659" y="385241"/>
                </a:cubicBezTo>
                <a:lnTo>
                  <a:pt x="2708659" y="1926158"/>
                </a:lnTo>
                <a:cubicBezTo>
                  <a:pt x="2708659" y="2138921"/>
                  <a:pt x="2536181" y="2311399"/>
                  <a:pt x="2323418" y="2311399"/>
                </a:cubicBezTo>
                <a:lnTo>
                  <a:pt x="385241" y="2311399"/>
                </a:lnTo>
                <a:cubicBezTo>
                  <a:pt x="172478" y="2311399"/>
                  <a:pt x="0" y="2138921"/>
                  <a:pt x="0" y="1926158"/>
                </a:cubicBezTo>
                <a:lnTo>
                  <a:pt x="0" y="385241"/>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9513" tIns="219513" rIns="219513" bIns="219513" numCol="1" spcCol="1270" anchor="ctr" anchorCtr="0">
            <a:noAutofit/>
          </a:bodyPr>
          <a:lstStyle/>
          <a:p>
            <a:pPr lvl="0" algn="ctr" defTabSz="1244600">
              <a:lnSpc>
                <a:spcPct val="90000"/>
              </a:lnSpc>
              <a:spcBef>
                <a:spcPct val="0"/>
              </a:spcBef>
              <a:spcAft>
                <a:spcPct val="35000"/>
              </a:spcAft>
            </a:pPr>
            <a:r>
              <a:rPr lang="pt-BR" sz="2800" i="1" kern="1200" dirty="0">
                <a:latin typeface="Times New Roman" panose="02020603050405020304" pitchFamily="18" charset="0"/>
                <a:cs typeface="Times New Roman" panose="02020603050405020304" pitchFamily="18" charset="0"/>
              </a:rPr>
              <a:t> </a:t>
            </a:r>
            <a:r>
              <a:rPr lang="pt-BR" sz="2800" b="1" i="1" u="sng" kern="1200" dirty="0">
                <a:latin typeface="Times New Roman" panose="02020603050405020304" pitchFamily="18" charset="0"/>
                <a:cs typeface="Times New Roman" panose="02020603050405020304" pitchFamily="18" charset="0"/>
              </a:rPr>
              <a:t>Phần 1</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Từ đầu đến “…đặt đâu nằm đấy” (Sự ra đời  của  Thánh Gióng)</a:t>
            </a:r>
            <a:endParaRPr lang="en-US" sz="2800" kern="1200" dirty="0">
              <a:latin typeface="Times New Roman" panose="02020603050405020304" pitchFamily="18" charset="0"/>
              <a:cs typeface="Times New Roman" panose="02020603050405020304" pitchFamily="18" charset="0"/>
            </a:endParaRPr>
          </a:p>
        </p:txBody>
      </p:sp>
      <p:sp>
        <p:nvSpPr>
          <p:cNvPr id="8" name="Freeform 7"/>
          <p:cNvSpPr/>
          <p:nvPr/>
        </p:nvSpPr>
        <p:spPr>
          <a:xfrm>
            <a:off x="3345025" y="1733549"/>
            <a:ext cx="2708659" cy="2311399"/>
          </a:xfrm>
          <a:custGeom>
            <a:avLst/>
            <a:gdLst>
              <a:gd name="connsiteX0" fmla="*/ 0 w 2708659"/>
              <a:gd name="connsiteY0" fmla="*/ 385241 h 2311399"/>
              <a:gd name="connsiteX1" fmla="*/ 385241 w 2708659"/>
              <a:gd name="connsiteY1" fmla="*/ 0 h 2311399"/>
              <a:gd name="connsiteX2" fmla="*/ 2323418 w 2708659"/>
              <a:gd name="connsiteY2" fmla="*/ 0 h 2311399"/>
              <a:gd name="connsiteX3" fmla="*/ 2708659 w 2708659"/>
              <a:gd name="connsiteY3" fmla="*/ 385241 h 2311399"/>
              <a:gd name="connsiteX4" fmla="*/ 2708659 w 2708659"/>
              <a:gd name="connsiteY4" fmla="*/ 1926158 h 2311399"/>
              <a:gd name="connsiteX5" fmla="*/ 2323418 w 2708659"/>
              <a:gd name="connsiteY5" fmla="*/ 2311399 h 2311399"/>
              <a:gd name="connsiteX6" fmla="*/ 385241 w 2708659"/>
              <a:gd name="connsiteY6" fmla="*/ 2311399 h 2311399"/>
              <a:gd name="connsiteX7" fmla="*/ 0 w 2708659"/>
              <a:gd name="connsiteY7" fmla="*/ 1926158 h 2311399"/>
              <a:gd name="connsiteX8" fmla="*/ 0 w 2708659"/>
              <a:gd name="connsiteY8" fmla="*/ 385241 h 231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659" h="2311399">
                <a:moveTo>
                  <a:pt x="0" y="385241"/>
                </a:moveTo>
                <a:cubicBezTo>
                  <a:pt x="0" y="172478"/>
                  <a:pt x="172478" y="0"/>
                  <a:pt x="385241" y="0"/>
                </a:cubicBezTo>
                <a:lnTo>
                  <a:pt x="2323418" y="0"/>
                </a:lnTo>
                <a:cubicBezTo>
                  <a:pt x="2536181" y="0"/>
                  <a:pt x="2708659" y="172478"/>
                  <a:pt x="2708659" y="385241"/>
                </a:cubicBezTo>
                <a:lnTo>
                  <a:pt x="2708659" y="1926158"/>
                </a:lnTo>
                <a:cubicBezTo>
                  <a:pt x="2708659" y="2138921"/>
                  <a:pt x="2536181" y="2311399"/>
                  <a:pt x="2323418" y="2311399"/>
                </a:cubicBezTo>
                <a:lnTo>
                  <a:pt x="385241" y="2311399"/>
                </a:lnTo>
                <a:cubicBezTo>
                  <a:pt x="172478" y="2311399"/>
                  <a:pt x="0" y="2138921"/>
                  <a:pt x="0" y="1926158"/>
                </a:cubicBezTo>
                <a:lnTo>
                  <a:pt x="0" y="385241"/>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9513" tIns="219513" rIns="219513" bIns="219513" numCol="1" spcCol="1270" anchor="ctr" anchorCtr="0">
            <a:noAutofit/>
          </a:bodyPr>
          <a:lstStyle/>
          <a:p>
            <a:pPr lvl="0" algn="ctr" defTabSz="1244600">
              <a:lnSpc>
                <a:spcPct val="90000"/>
              </a:lnSpc>
              <a:spcBef>
                <a:spcPct val="0"/>
              </a:spcBef>
              <a:spcAft>
                <a:spcPct val="35000"/>
              </a:spcAft>
            </a:pPr>
            <a:r>
              <a:rPr lang="pt-BR" sz="2800" b="1" i="1" u="sng" kern="1200" dirty="0">
                <a:latin typeface="Times New Roman" panose="02020603050405020304" pitchFamily="18" charset="0"/>
                <a:cs typeface="Times New Roman" panose="02020603050405020304" pitchFamily="18" charset="0"/>
              </a:rPr>
              <a:t>Phần 2</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Tiếp đến“…cứu nước”(Sự lớn lên của Thánh Gióng)</a:t>
            </a:r>
            <a:endParaRPr lang="en-US" sz="28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6189117" y="1733549"/>
            <a:ext cx="2708659" cy="2311399"/>
          </a:xfrm>
          <a:custGeom>
            <a:avLst/>
            <a:gdLst>
              <a:gd name="connsiteX0" fmla="*/ 0 w 2708659"/>
              <a:gd name="connsiteY0" fmla="*/ 385241 h 2311399"/>
              <a:gd name="connsiteX1" fmla="*/ 385241 w 2708659"/>
              <a:gd name="connsiteY1" fmla="*/ 0 h 2311399"/>
              <a:gd name="connsiteX2" fmla="*/ 2323418 w 2708659"/>
              <a:gd name="connsiteY2" fmla="*/ 0 h 2311399"/>
              <a:gd name="connsiteX3" fmla="*/ 2708659 w 2708659"/>
              <a:gd name="connsiteY3" fmla="*/ 385241 h 2311399"/>
              <a:gd name="connsiteX4" fmla="*/ 2708659 w 2708659"/>
              <a:gd name="connsiteY4" fmla="*/ 1926158 h 2311399"/>
              <a:gd name="connsiteX5" fmla="*/ 2323418 w 2708659"/>
              <a:gd name="connsiteY5" fmla="*/ 2311399 h 2311399"/>
              <a:gd name="connsiteX6" fmla="*/ 385241 w 2708659"/>
              <a:gd name="connsiteY6" fmla="*/ 2311399 h 2311399"/>
              <a:gd name="connsiteX7" fmla="*/ 0 w 2708659"/>
              <a:gd name="connsiteY7" fmla="*/ 1926158 h 2311399"/>
              <a:gd name="connsiteX8" fmla="*/ 0 w 2708659"/>
              <a:gd name="connsiteY8" fmla="*/ 385241 h 231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659" h="2311399">
                <a:moveTo>
                  <a:pt x="0" y="385241"/>
                </a:moveTo>
                <a:cubicBezTo>
                  <a:pt x="0" y="172478"/>
                  <a:pt x="172478" y="0"/>
                  <a:pt x="385241" y="0"/>
                </a:cubicBezTo>
                <a:lnTo>
                  <a:pt x="2323418" y="0"/>
                </a:lnTo>
                <a:cubicBezTo>
                  <a:pt x="2536181" y="0"/>
                  <a:pt x="2708659" y="172478"/>
                  <a:pt x="2708659" y="385241"/>
                </a:cubicBezTo>
                <a:lnTo>
                  <a:pt x="2708659" y="1926158"/>
                </a:lnTo>
                <a:cubicBezTo>
                  <a:pt x="2708659" y="2138921"/>
                  <a:pt x="2536181" y="2311399"/>
                  <a:pt x="2323418" y="2311399"/>
                </a:cubicBezTo>
                <a:lnTo>
                  <a:pt x="385241" y="2311399"/>
                </a:lnTo>
                <a:cubicBezTo>
                  <a:pt x="172478" y="2311399"/>
                  <a:pt x="0" y="2138921"/>
                  <a:pt x="0" y="1926158"/>
                </a:cubicBezTo>
                <a:lnTo>
                  <a:pt x="0" y="385241"/>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9513" tIns="219513" rIns="219513" bIns="219513" numCol="1" spcCol="1270" anchor="ctr" anchorCtr="0">
            <a:noAutofit/>
          </a:bodyPr>
          <a:lstStyle/>
          <a:p>
            <a:pPr lvl="0" algn="ctr" defTabSz="1244600">
              <a:lnSpc>
                <a:spcPct val="90000"/>
              </a:lnSpc>
              <a:spcBef>
                <a:spcPct val="0"/>
              </a:spcBef>
              <a:spcAft>
                <a:spcPct val="35000"/>
              </a:spcAft>
            </a:pPr>
            <a:r>
              <a:rPr lang="pt-BR" sz="2800" b="1" i="1" u="sng" kern="1200" dirty="0">
                <a:latin typeface="Times New Roman" panose="02020603050405020304" pitchFamily="18" charset="0"/>
                <a:cs typeface="Times New Roman" panose="02020603050405020304" pitchFamily="18" charset="0"/>
              </a:rPr>
              <a:t>Phần 3</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Tiếp đến“...bay lên trời” (Thánh Gióng đánh giặc và về trời)</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9033209" y="1733549"/>
            <a:ext cx="2708659" cy="2311399"/>
          </a:xfrm>
          <a:custGeom>
            <a:avLst/>
            <a:gdLst>
              <a:gd name="connsiteX0" fmla="*/ 0 w 2708659"/>
              <a:gd name="connsiteY0" fmla="*/ 385241 h 2311399"/>
              <a:gd name="connsiteX1" fmla="*/ 385241 w 2708659"/>
              <a:gd name="connsiteY1" fmla="*/ 0 h 2311399"/>
              <a:gd name="connsiteX2" fmla="*/ 2323418 w 2708659"/>
              <a:gd name="connsiteY2" fmla="*/ 0 h 2311399"/>
              <a:gd name="connsiteX3" fmla="*/ 2708659 w 2708659"/>
              <a:gd name="connsiteY3" fmla="*/ 385241 h 2311399"/>
              <a:gd name="connsiteX4" fmla="*/ 2708659 w 2708659"/>
              <a:gd name="connsiteY4" fmla="*/ 1926158 h 2311399"/>
              <a:gd name="connsiteX5" fmla="*/ 2323418 w 2708659"/>
              <a:gd name="connsiteY5" fmla="*/ 2311399 h 2311399"/>
              <a:gd name="connsiteX6" fmla="*/ 385241 w 2708659"/>
              <a:gd name="connsiteY6" fmla="*/ 2311399 h 2311399"/>
              <a:gd name="connsiteX7" fmla="*/ 0 w 2708659"/>
              <a:gd name="connsiteY7" fmla="*/ 1926158 h 2311399"/>
              <a:gd name="connsiteX8" fmla="*/ 0 w 2708659"/>
              <a:gd name="connsiteY8" fmla="*/ 385241 h 2311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08659" h="2311399">
                <a:moveTo>
                  <a:pt x="0" y="385241"/>
                </a:moveTo>
                <a:cubicBezTo>
                  <a:pt x="0" y="172478"/>
                  <a:pt x="172478" y="0"/>
                  <a:pt x="385241" y="0"/>
                </a:cubicBezTo>
                <a:lnTo>
                  <a:pt x="2323418" y="0"/>
                </a:lnTo>
                <a:cubicBezTo>
                  <a:pt x="2536181" y="0"/>
                  <a:pt x="2708659" y="172478"/>
                  <a:pt x="2708659" y="385241"/>
                </a:cubicBezTo>
                <a:lnTo>
                  <a:pt x="2708659" y="1926158"/>
                </a:lnTo>
                <a:cubicBezTo>
                  <a:pt x="2708659" y="2138921"/>
                  <a:pt x="2536181" y="2311399"/>
                  <a:pt x="2323418" y="2311399"/>
                </a:cubicBezTo>
                <a:lnTo>
                  <a:pt x="385241" y="2311399"/>
                </a:lnTo>
                <a:cubicBezTo>
                  <a:pt x="172478" y="2311399"/>
                  <a:pt x="0" y="2138921"/>
                  <a:pt x="0" y="1926158"/>
                </a:cubicBezTo>
                <a:lnTo>
                  <a:pt x="0" y="385241"/>
                </a:lnTo>
                <a:close/>
              </a:path>
            </a:pathLst>
          </a:cu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19513" tIns="219513" rIns="219513" bIns="219513" numCol="1" spcCol="1270" anchor="ctr" anchorCtr="0">
            <a:noAutofit/>
          </a:bodyPr>
          <a:lstStyle/>
          <a:p>
            <a:pPr lvl="0" algn="ctr" defTabSz="1244600">
              <a:lnSpc>
                <a:spcPct val="90000"/>
              </a:lnSpc>
              <a:spcBef>
                <a:spcPct val="0"/>
              </a:spcBef>
              <a:spcAft>
                <a:spcPct val="35000"/>
              </a:spcAft>
            </a:pPr>
            <a:r>
              <a:rPr lang="pt-BR" sz="2800" b="1" i="1" u="sng" kern="1200" dirty="0">
                <a:latin typeface="Times New Roman" panose="02020603050405020304" pitchFamily="18" charset="0"/>
                <a:cs typeface="Times New Roman" panose="02020603050405020304" pitchFamily="18" charset="0"/>
              </a:rPr>
              <a:t>Phần 4</a:t>
            </a:r>
            <a:r>
              <a:rPr lang="pt-BR" sz="2800" b="1" i="1" kern="1200" dirty="0">
                <a:latin typeface="Times New Roman" panose="02020603050405020304" pitchFamily="18" charset="0"/>
                <a:cs typeface="Times New Roman" panose="02020603050405020304" pitchFamily="18" charset="0"/>
              </a:rPr>
              <a:t>:  </a:t>
            </a:r>
            <a:r>
              <a:rPr lang="pt-BR" sz="2800" i="1" kern="1200" dirty="0">
                <a:latin typeface="Times New Roman" panose="02020603050405020304" pitchFamily="18" charset="0"/>
                <a:cs typeface="Times New Roman" panose="02020603050405020304" pitchFamily="18" charset="0"/>
              </a:rPr>
              <a:t>Còn lại ( các dấu tích còn lại)</a:t>
            </a:r>
            <a:endParaRPr lang="en-US" sz="2800" kern="1200" dirty="0">
              <a:latin typeface="Times New Roman" panose="02020603050405020304" pitchFamily="18" charset="0"/>
              <a:cs typeface="Times New Roman" panose="02020603050405020304" pitchFamily="18" charset="0"/>
            </a:endParaRPr>
          </a:p>
        </p:txBody>
      </p:sp>
      <p:sp>
        <p:nvSpPr>
          <p:cNvPr id="3" name="Oval Callout 2"/>
          <p:cNvSpPr/>
          <p:nvPr/>
        </p:nvSpPr>
        <p:spPr>
          <a:xfrm>
            <a:off x="1270000" y="4713947"/>
            <a:ext cx="5661025" cy="2643187"/>
          </a:xfrm>
          <a:prstGeom prst="wedgeEllipse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3600" b="1" dirty="0">
                <a:latin typeface="Times New Roman" panose="02020603050405020304" pitchFamily="18" charset="0"/>
                <a:ea typeface="Times New Roman" panose="02020603050405020304" pitchFamily="18" charset="0"/>
              </a:rPr>
              <a:t>Nêu bố cục của văn bản? Có thể chia theo cách khác?</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8250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0-#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ame Side Corner Rectangle 4"/>
          <p:cNvSpPr/>
          <p:nvPr/>
        </p:nvSpPr>
        <p:spPr>
          <a:xfrm>
            <a:off x="2099256" y="218941"/>
            <a:ext cx="8139448" cy="875763"/>
          </a:xfrm>
          <a:prstGeom prst="round2SameRect">
            <a:avLst/>
          </a:prstGeom>
          <a:solidFill>
            <a:schemeClr val="accent2">
              <a:lumMod val="60000"/>
              <a:lumOff val="4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0" algn="l"/>
                <a:tab pos="57150" algn="l"/>
              </a:tabLst>
            </a:pPr>
            <a:r>
              <a:rPr lang="fr-FR" sz="3600" b="1" dirty="0">
                <a:solidFill>
                  <a:srgbClr val="0D0D0D"/>
                </a:solidFill>
                <a:effectLst/>
                <a:latin typeface="Times New Roman" panose="02020603050405020304" pitchFamily="18" charset="0"/>
                <a:ea typeface="Calibri" panose="020F0502020204030204" pitchFamily="34" charset="0"/>
              </a:rPr>
              <a:t>HOẠT ĐỘNG KHỞI ĐỘNG</a:t>
            </a:r>
            <a:endParaRPr lang="en-US" sz="36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818474" y="1208745"/>
            <a:ext cx="6889899" cy="923330"/>
          </a:xfrm>
          <a:prstGeom prst="rect">
            <a:avLst/>
          </a:prstGeom>
          <a:solidFill>
            <a:schemeClr val="bg2">
              <a:lumMod val="90000"/>
            </a:schemeClr>
          </a:solidFill>
          <a:ln w="38100">
            <a:solidFill>
              <a:srgbClr val="FFFFFF"/>
            </a:solidFill>
          </a:ln>
        </p:spPr>
        <p:txBody>
          <a:bodyPr wrap="none" lIns="91440" tIns="45720" rIns="91440" bIns="45720">
            <a:spAutoFit/>
          </a:bodyPr>
          <a:lstStyle/>
          <a:p>
            <a:pPr algn="ct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Trò</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sz="5400" b="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chơi</a:t>
            </a:r>
            <a:r>
              <a:rPr lang="en-US" sz="5400" b="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Ai </a:t>
            </a:r>
            <a:r>
              <a:rPr lang="en-US" sz="5400" b="1" i="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nhanh</a:t>
            </a:r>
            <a:r>
              <a:rPr lang="en-US" sz="5400" b="1" i="1"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sz="5400" b="1" i="1" dirty="0" err="1">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hơn</a:t>
            </a:r>
            <a:endParaRPr lang="en-US" sz="5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1" name="Right Arrow Callout 10"/>
          <p:cNvSpPr/>
          <p:nvPr/>
        </p:nvSpPr>
        <p:spPr>
          <a:xfrm>
            <a:off x="682580" y="2756079"/>
            <a:ext cx="3271234" cy="3284113"/>
          </a:xfrm>
          <a:prstGeom prst="rightArrowCallout">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80563" y="3675738"/>
            <a:ext cx="1367682" cy="1323439"/>
          </a:xfrm>
          <a:prstGeom prst="rect">
            <a:avLst/>
          </a:prstGeom>
          <a:solidFill>
            <a:schemeClr val="accent2">
              <a:lumMod val="20000"/>
              <a:lumOff val="80000"/>
            </a:schemeClr>
          </a:solidFill>
        </p:spPr>
        <p:txBody>
          <a:bodyPr wrap="none" lIns="91440" tIns="45720" rIns="91440" bIns="45720">
            <a:spAutoFit/>
          </a:bodyPr>
          <a:lstStyle/>
          <a:p>
            <a:pPr algn="ctr"/>
            <a:r>
              <a:rPr lang="en-US" sz="40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Luật</a:t>
            </a:r>
            <a:r>
              <a:rPr 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 </a:t>
            </a:r>
          </a:p>
          <a:p>
            <a:pPr algn="ctr"/>
            <a:r>
              <a:rPr lang="en-US" sz="40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chơi</a:t>
            </a:r>
            <a:endParaRPr lang="en-U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13" name="Pentagon 12"/>
          <p:cNvSpPr/>
          <p:nvPr/>
        </p:nvSpPr>
        <p:spPr>
          <a:xfrm>
            <a:off x="4095480" y="2546118"/>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2800" dirty="0">
                <a:solidFill>
                  <a:prstClr val="black"/>
                </a:solidFill>
                <a:latin typeface="Times New Roman" panose="02020603050405020304" pitchFamily="18" charset="0"/>
                <a:ea typeface="Times New Roman" panose="02020603050405020304" pitchFamily="18" charset="0"/>
              </a:rPr>
              <a:t>+ Chia </a:t>
            </a:r>
            <a:r>
              <a:rPr lang="en-US" sz="2800" dirty="0" err="1">
                <a:solidFill>
                  <a:prstClr val="black"/>
                </a:solidFill>
                <a:latin typeface="Times New Roman" panose="02020603050405020304" pitchFamily="18" charset="0"/>
                <a:ea typeface="Times New Roman" panose="02020603050405020304" pitchFamily="18" charset="0"/>
              </a:rPr>
              <a:t>lớp</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thành</a:t>
            </a:r>
            <a:r>
              <a:rPr lang="en-US" sz="2800" dirty="0">
                <a:solidFill>
                  <a:prstClr val="black"/>
                </a:solidFill>
                <a:latin typeface="Times New Roman" panose="02020603050405020304" pitchFamily="18" charset="0"/>
                <a:ea typeface="Times New Roman" panose="02020603050405020304" pitchFamily="18" charset="0"/>
              </a:rPr>
              <a:t> 4 </a:t>
            </a:r>
            <a:r>
              <a:rPr lang="en-US" sz="2800" dirty="0" err="1">
                <a:solidFill>
                  <a:prstClr val="black"/>
                </a:solidFill>
                <a:latin typeface="Times New Roman" panose="02020603050405020304" pitchFamily="18" charset="0"/>
                <a:ea typeface="Times New Roman" panose="02020603050405020304" pitchFamily="18" charset="0"/>
              </a:rPr>
              <a:t>đội</a:t>
            </a:r>
            <a:endParaRPr lang="en-US" sz="2400" dirty="0">
              <a:solidFill>
                <a:prstClr val="black"/>
              </a:solidFill>
              <a:latin typeface="Times New Roman" panose="02020603050405020304" pitchFamily="18" charset="0"/>
              <a:ea typeface="Times New Roman" panose="02020603050405020304" pitchFamily="18" charset="0"/>
            </a:endParaRPr>
          </a:p>
        </p:txBody>
      </p:sp>
      <p:sp>
        <p:nvSpPr>
          <p:cNvPr id="16" name="Pentagon 15"/>
          <p:cNvSpPr/>
          <p:nvPr/>
        </p:nvSpPr>
        <p:spPr>
          <a:xfrm>
            <a:off x="4095480" y="5254577"/>
            <a:ext cx="7984901" cy="991673"/>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2800" dirty="0" err="1">
                <a:solidFill>
                  <a:schemeClr val="tx1"/>
                </a:solidFill>
                <a:effectLst/>
                <a:latin typeface="Times New Roman" panose="02020603050405020304" pitchFamily="18" charset="0"/>
                <a:ea typeface="Times New Roman" panose="02020603050405020304" pitchFamily="18" charset="0"/>
              </a:rPr>
              <a:t>Trong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thời</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gian</a:t>
            </a:r>
            <a:r>
              <a:rPr lang="en-US" sz="2800" dirty="0">
                <a:solidFill>
                  <a:schemeClr val="tx1"/>
                </a:solidFill>
                <a:effectLst/>
                <a:latin typeface="Times New Roman" panose="02020603050405020304" pitchFamily="18" charset="0"/>
                <a:ea typeface="Times New Roman" panose="02020603050405020304" pitchFamily="18" charset="0"/>
              </a:rPr>
              <a:t> 3 </a:t>
            </a:r>
            <a:r>
              <a:rPr lang="en-US" sz="2800" dirty="0" err="1">
                <a:solidFill>
                  <a:schemeClr val="tx1"/>
                </a:solidFill>
                <a:effectLst/>
                <a:latin typeface="Times New Roman" panose="02020603050405020304" pitchFamily="18" charset="0"/>
                <a:ea typeface="Times New Roman" panose="02020603050405020304" pitchFamily="18" charset="0"/>
              </a:rPr>
              <a:t>phút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dãy</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nào</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viết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được</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nhiều</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đáp</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án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đúng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lên</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bảng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nhất</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sẽ</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thắng</a:t>
            </a:r>
            <a:r>
              <a:rPr lang="en-US" sz="2800" dirty="0">
                <a:solidFill>
                  <a:schemeClr val="tx1"/>
                </a:solidFill>
                <a:effectLst/>
                <a:latin typeface="Times New Roman" panose="02020603050405020304" pitchFamily="18" charset="0"/>
                <a:ea typeface="Times New Roman" panose="02020603050405020304" pitchFamily="18" charset="0"/>
              </a:rPr>
              <a:t> </a:t>
            </a:r>
            <a:r>
              <a:rPr lang="en-US" sz="2800" dirty="0" err="1">
                <a:solidFill>
                  <a:schemeClr val="tx1"/>
                </a:solidFill>
                <a:effectLst/>
                <a:latin typeface="Times New Roman" panose="02020603050405020304" pitchFamily="18" charset="0"/>
                <a:ea typeface="Times New Roman" panose="02020603050405020304" pitchFamily="18" charset="0"/>
              </a:rPr>
              <a:t>cuộc</a:t>
            </a:r>
            <a:r>
              <a:rPr lang="en-US" sz="2800" dirty="0">
                <a:solidFill>
                  <a:schemeClr val="tx1"/>
                </a:solidFill>
                <a:effectLst/>
                <a:latin typeface="Times New Roman" panose="02020603050405020304" pitchFamily="18" charset="0"/>
                <a:ea typeface="Times New Roman" panose="02020603050405020304" pitchFamily="18" charset="0"/>
              </a:rPr>
              <a:t>.</a:t>
            </a:r>
          </a:p>
        </p:txBody>
      </p:sp>
      <p:sp>
        <p:nvSpPr>
          <p:cNvPr id="17" name="Pentagon 16"/>
          <p:cNvSpPr/>
          <p:nvPr/>
        </p:nvSpPr>
        <p:spPr>
          <a:xfrm>
            <a:off x="4095480" y="3693326"/>
            <a:ext cx="7984901" cy="1422494"/>
          </a:xfrm>
          <a:prstGeom prst="homePlate">
            <a:avLst/>
          </a:prstGeom>
          <a:solidFill>
            <a:schemeClr val="accent2">
              <a:lumMod val="20000"/>
              <a:lumOff val="8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5000"/>
              </a:lnSpc>
            </a:pP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Học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sinh</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mỗi</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đội</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sẽ</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lần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lượt</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viết</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tên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những</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truyện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truyền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thuyết</a:t>
            </a:r>
            <a:r>
              <a:rPr lang="en-US" sz="2800" dirty="0">
                <a:solidFill>
                  <a:prstClr val="black"/>
                </a:solidFill>
                <a:latin typeface="Times New Roman" panose="02020603050405020304" pitchFamily="18" charset="0"/>
                <a:ea typeface="Times New Roman" panose="02020603050405020304" pitchFamily="18" charset="0"/>
              </a:rPr>
              <a:t>/</a:t>
            </a:r>
            <a:r>
              <a:rPr lang="en-US" sz="2800" dirty="0" err="1">
                <a:solidFill>
                  <a:prstClr val="black"/>
                </a:solidFill>
                <a:latin typeface="Times New Roman" panose="02020603050405020304" pitchFamily="18" charset="0"/>
                <a:ea typeface="Times New Roman" panose="02020603050405020304" pitchFamily="18" charset="0"/>
              </a:rPr>
              <a:t>truyện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cổ</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tích</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mà</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mình</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đã</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được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nghe</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được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đọc</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lên</a:t>
            </a:r>
            <a:r>
              <a:rPr lang="en-US" sz="2800" dirty="0">
                <a:solidFill>
                  <a:prstClr val="black"/>
                </a:solidFill>
                <a:latin typeface="Times New Roman" panose="02020603050405020304" pitchFamily="18" charset="0"/>
                <a:ea typeface="Times New Roman" panose="02020603050405020304" pitchFamily="18" charset="0"/>
              </a:rPr>
              <a:t> </a:t>
            </a:r>
            <a:r>
              <a:rPr lang="en-US" sz="2800" dirty="0" err="1">
                <a:solidFill>
                  <a:prstClr val="black"/>
                </a:solidFill>
                <a:latin typeface="Times New Roman" panose="02020603050405020304" pitchFamily="18" charset="0"/>
                <a:ea typeface="Times New Roman" panose="02020603050405020304" pitchFamily="18" charset="0"/>
              </a:rPr>
              <a:t>bảng</a:t>
            </a:r>
            <a:r>
              <a:rPr lang="en-US" sz="2800" dirty="0">
                <a:solidFill>
                  <a:prstClr val="black"/>
                </a:solidFill>
                <a:latin typeface="Times New Roman" panose="02020603050405020304" pitchFamily="18" charset="0"/>
                <a:ea typeface="Times New Roman" panose="02020603050405020304" pitchFamily="18" charset="0"/>
              </a:rPr>
              <a:t>.</a:t>
            </a:r>
            <a:endParaRPr lang="en-US" sz="24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52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280400" y="600868"/>
            <a:ext cx="3517900" cy="2925763"/>
          </a:xfrm>
          <a:prstGeom prst="ellipse">
            <a:avLst/>
          </a:prstGeom>
          <a:ln>
            <a:noFill/>
          </a:ln>
          <a:effectLst>
            <a:softEdge rad="112500"/>
          </a:effectLst>
        </p:spPr>
      </p:pic>
      <p:sp>
        <p:nvSpPr>
          <p:cNvPr id="7" name="Right Arrow 6"/>
          <p:cNvSpPr/>
          <p:nvPr/>
        </p:nvSpPr>
        <p:spPr>
          <a:xfrm>
            <a:off x="2343150" y="965200"/>
            <a:ext cx="5772150" cy="1581608"/>
          </a:xfrm>
          <a:prstGeom prst="rightArrow">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2214562" y="1310335"/>
            <a:ext cx="5179433" cy="1047103"/>
          </a:xfrm>
          <a:prstGeom prst="rect">
            <a:avLst/>
          </a:prstGeom>
        </p:spPr>
      </p:pic>
      <p:sp>
        <p:nvSpPr>
          <p:cNvPr id="9" name="Plaque 8"/>
          <p:cNvSpPr/>
          <p:nvPr/>
        </p:nvSpPr>
        <p:spPr>
          <a:xfrm>
            <a:off x="359833" y="119679"/>
            <a:ext cx="4683655"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3200" b="1" dirty="0">
                <a:solidFill>
                  <a:srgbClr val="0D0D0D"/>
                </a:solidFill>
                <a:latin typeface="Times New Roman" panose="02020603050405020304" pitchFamily="18" charset="0"/>
                <a:ea typeface="Times New Roman" panose="02020603050405020304" pitchFamily="18" charset="0"/>
              </a:rPr>
              <a:t>3. Nhân vật và sự việc:</a:t>
            </a:r>
            <a:endParaRPr lang="en-US" sz="28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611716" y="2832100"/>
            <a:ext cx="7251700" cy="3797300"/>
          </a:xfrm>
          <a:prstGeom prst="round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69648" y="3117391"/>
            <a:ext cx="6743700" cy="3226717"/>
          </a:xfrm>
          <a:prstGeom prst="rect">
            <a:avLst/>
          </a:prstGeom>
        </p:spPr>
        <p:txBody>
          <a:bodyPr wrap="square">
            <a:spAutoFit/>
          </a:bodyPr>
          <a:lstStyle/>
          <a:p>
            <a:pPr algn="just">
              <a:lnSpc>
                <a:spcPct val="115000"/>
              </a:lnSpc>
              <a:spcAft>
                <a:spcPts val="0"/>
              </a:spcAft>
            </a:pPr>
            <a:r>
              <a:rPr lang="nl-NL" sz="3600" dirty="0">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Truyện</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xảy</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ra</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thời</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nào</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Kể</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về</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chuyện</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gì</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Nhân</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vật</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nào</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nổi</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bật</a:t>
            </a:r>
            <a:r>
              <a:rPr lang="en-US" sz="3600" i="1" dirty="0">
                <a:solidFill>
                  <a:srgbClr val="172103"/>
                </a:solidFill>
                <a:latin typeface="Times New Roman" panose="02020603050405020304" pitchFamily="18"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Nêu</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những</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sự</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kiện</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chính</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của</a:t>
            </a:r>
            <a:r>
              <a:rPr lang="en-US" sz="3600" i="1" dirty="0">
                <a:solidFill>
                  <a:srgbClr val="172103"/>
                </a:solidFill>
                <a:latin typeface="Times New Roman" panose="02020603050405020304" pitchFamily="18" charset="0"/>
                <a:ea typeface="Times New Roman" panose="02020603050405020304" pitchFamily="18" charset="0"/>
              </a:rPr>
              <a:t> </a:t>
            </a:r>
            <a:r>
              <a:rPr lang="en-US" sz="3600" i="1" dirty="0" err="1">
                <a:solidFill>
                  <a:srgbClr val="172103"/>
                </a:solidFill>
                <a:latin typeface="Times New Roman" panose="02020603050405020304" pitchFamily="18" charset="0"/>
                <a:ea typeface="Times New Roman" panose="02020603050405020304" pitchFamily="18" charset="0"/>
              </a:rPr>
              <a:t>truyện</a:t>
            </a:r>
            <a:r>
              <a:rPr lang="en-US" sz="3600" i="1" dirty="0">
                <a:solidFill>
                  <a:srgbClr val="172103"/>
                </a:solidFill>
                <a:latin typeface="Times New Roman" panose="02020603050405020304" pitchFamily="18" charset="0"/>
                <a:ea typeface="Times New Roman" panose="02020603050405020304" pitchFamily="18" charset="0"/>
              </a:rPr>
              <a:t>.</a:t>
            </a:r>
            <a:endParaRPr lang="en-US" sz="36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3600" dirty="0">
                <a:solidFill>
                  <a:srgbClr val="000000"/>
                </a:solidFill>
                <a:latin typeface="Times New Roman" panose="02020603050405020304" pitchFamily="18" charset="0"/>
                <a:ea typeface="Times New Roman" panose="02020603050405020304" pitchFamily="18" charset="0"/>
              </a:rPr>
              <a:t>+</a:t>
            </a:r>
            <a:r>
              <a:rPr lang="vi-VN" sz="3600" dirty="0">
                <a:solidFill>
                  <a:srgbClr val="000000"/>
                </a:solidFill>
                <a:latin typeface="Times New Roman" panose="02020603050405020304" pitchFamily="18" charset="0"/>
                <a:ea typeface="Times New Roman" panose="02020603050405020304" pitchFamily="18" charset="0"/>
              </a:rPr>
              <a:t> Hãy kể tóm tắt truyện từ 5-7 câu?</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572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524178" y="1168903"/>
            <a:ext cx="2334834" cy="2814749"/>
          </a:xfrm>
          <a:custGeom>
            <a:avLst/>
            <a:gdLst>
              <a:gd name="connsiteX0" fmla="*/ 0 w 2334834"/>
              <a:gd name="connsiteY0" fmla="*/ 233483 h 2814749"/>
              <a:gd name="connsiteX1" fmla="*/ 233483 w 2334834"/>
              <a:gd name="connsiteY1" fmla="*/ 0 h 2814749"/>
              <a:gd name="connsiteX2" fmla="*/ 2101351 w 2334834"/>
              <a:gd name="connsiteY2" fmla="*/ 0 h 2814749"/>
              <a:gd name="connsiteX3" fmla="*/ 2334834 w 2334834"/>
              <a:gd name="connsiteY3" fmla="*/ 233483 h 2814749"/>
              <a:gd name="connsiteX4" fmla="*/ 2334834 w 2334834"/>
              <a:gd name="connsiteY4" fmla="*/ 2581266 h 2814749"/>
              <a:gd name="connsiteX5" fmla="*/ 2101351 w 2334834"/>
              <a:gd name="connsiteY5" fmla="*/ 2814749 h 2814749"/>
              <a:gd name="connsiteX6" fmla="*/ 233483 w 2334834"/>
              <a:gd name="connsiteY6" fmla="*/ 2814749 h 2814749"/>
              <a:gd name="connsiteX7" fmla="*/ 0 w 2334834"/>
              <a:gd name="connsiteY7" fmla="*/ 2581266 h 2814749"/>
              <a:gd name="connsiteX8" fmla="*/ 0 w 2334834"/>
              <a:gd name="connsiteY8" fmla="*/ 233483 h 281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4834" h="2814749">
                <a:moveTo>
                  <a:pt x="0" y="233483"/>
                </a:moveTo>
                <a:cubicBezTo>
                  <a:pt x="0" y="104534"/>
                  <a:pt x="104534" y="0"/>
                  <a:pt x="233483" y="0"/>
                </a:cubicBezTo>
                <a:lnTo>
                  <a:pt x="2101351" y="0"/>
                </a:lnTo>
                <a:cubicBezTo>
                  <a:pt x="2230300" y="0"/>
                  <a:pt x="2334834" y="104534"/>
                  <a:pt x="2334834" y="233483"/>
                </a:cubicBezTo>
                <a:lnTo>
                  <a:pt x="2334834" y="2581266"/>
                </a:lnTo>
                <a:cubicBezTo>
                  <a:pt x="2334834" y="2710215"/>
                  <a:pt x="2230300" y="2814749"/>
                  <a:pt x="2101351" y="2814749"/>
                </a:cubicBezTo>
                <a:lnTo>
                  <a:pt x="233483" y="2814749"/>
                </a:lnTo>
                <a:cubicBezTo>
                  <a:pt x="104534" y="2814749"/>
                  <a:pt x="0" y="2710215"/>
                  <a:pt x="0" y="2581266"/>
                </a:cubicBezTo>
                <a:lnTo>
                  <a:pt x="0" y="233483"/>
                </a:lnTo>
                <a:close/>
              </a:path>
            </a:pathLst>
          </a:custGeom>
          <a:blipFill rotWithShape="0">
            <a:blip r:embed="rId3"/>
            <a:tile tx="0" ty="0" sx="100000" sy="100000" flip="none" algn="tl"/>
          </a:blipFill>
          <a:ln w="28575"/>
          <a:scene3d>
            <a:camera prst="orthographicFront"/>
            <a:lightRig rig="threePt" dir="t"/>
          </a:scene3d>
          <a:sp3d>
            <a:bevelT w="139700" prst="cross"/>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705" tIns="88705" rIns="88705" bIns="88705" numCol="1" spcCol="1270" anchor="ctr" anchorCtr="0">
            <a:noAutofit/>
          </a:bodyPr>
          <a:lstStyle/>
          <a:p>
            <a:pPr lvl="0" algn="ctr" defTabSz="1422400" rtl="0">
              <a:lnSpc>
                <a:spcPct val="90000"/>
              </a:lnSpc>
              <a:spcBef>
                <a:spcPct val="0"/>
              </a:spcBef>
              <a:spcAft>
                <a:spcPct val="35000"/>
              </a:spcAft>
            </a:pPr>
            <a:r>
              <a:rPr kumimoji="0" lang="pt-BR"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3. Nhân vật và sự việc:</a:t>
            </a:r>
            <a:endParaRPr lang="en-US" sz="3200" kern="1200" dirty="0"/>
          </a:p>
        </p:txBody>
      </p:sp>
      <p:grpSp>
        <p:nvGrpSpPr>
          <p:cNvPr id="16" name="Group 15"/>
          <p:cNvGrpSpPr/>
          <p:nvPr/>
        </p:nvGrpSpPr>
        <p:grpSpPr>
          <a:xfrm>
            <a:off x="3402846" y="482159"/>
            <a:ext cx="3158407" cy="2297900"/>
            <a:chOff x="3402846" y="482159"/>
            <a:chExt cx="3158407" cy="2297900"/>
          </a:xfrm>
        </p:grpSpPr>
        <p:sp>
          <p:nvSpPr>
            <p:cNvPr id="5" name="Freeform 4"/>
            <p:cNvSpPr/>
            <p:nvPr/>
          </p:nvSpPr>
          <p:spPr>
            <a:xfrm rot="18571336">
              <a:off x="2534900" y="1865314"/>
              <a:ext cx="1782691" cy="46799"/>
            </a:xfrm>
            <a:custGeom>
              <a:avLst/>
              <a:gdLst>
                <a:gd name="connsiteX0" fmla="*/ 0 w 1782691"/>
                <a:gd name="connsiteY0" fmla="*/ 23399 h 46799"/>
                <a:gd name="connsiteX1" fmla="*/ 1782691 w 1782691"/>
                <a:gd name="connsiteY1" fmla="*/ 23399 h 46799"/>
              </a:gdLst>
              <a:ahLst/>
              <a:cxnLst>
                <a:cxn ang="0">
                  <a:pos x="connsiteX0" y="connsiteY0"/>
                </a:cxn>
                <a:cxn ang="0">
                  <a:pos x="connsiteX1" y="connsiteY1"/>
                </a:cxn>
              </a:cxnLst>
              <a:rect l="l" t="t" r="r" b="b"/>
              <a:pathLst>
                <a:path w="1782691" h="46799">
                  <a:moveTo>
                    <a:pt x="0" y="23399"/>
                  </a:moveTo>
                  <a:lnTo>
                    <a:pt x="1782691" y="23399"/>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859477" tIns="-21168" rIns="859479" bIns="-21168" numCol="1" spcCol="1270" anchor="ctr" anchorCtr="0">
              <a:noAutofit/>
            </a:bodyPr>
            <a:lstStyle/>
            <a:p>
              <a:pPr lvl="0" algn="ctr" defTabSz="266700">
                <a:lnSpc>
                  <a:spcPct val="90000"/>
                </a:lnSpc>
                <a:spcBef>
                  <a:spcPct val="0"/>
                </a:spcBef>
                <a:spcAft>
                  <a:spcPct val="35000"/>
                </a:spcAft>
              </a:pPr>
              <a:endParaRPr lang="en-US" sz="600" kern="1200"/>
            </a:p>
          </p:txBody>
        </p:sp>
        <p:sp>
          <p:nvSpPr>
            <p:cNvPr id="7" name="Freeform 6"/>
            <p:cNvSpPr/>
            <p:nvPr/>
          </p:nvSpPr>
          <p:spPr>
            <a:xfrm>
              <a:off x="3993478" y="482159"/>
              <a:ext cx="2567775" cy="1437981"/>
            </a:xfrm>
            <a:custGeom>
              <a:avLst/>
              <a:gdLst>
                <a:gd name="connsiteX0" fmla="*/ 0 w 2567775"/>
                <a:gd name="connsiteY0" fmla="*/ 143798 h 1437981"/>
                <a:gd name="connsiteX1" fmla="*/ 143798 w 2567775"/>
                <a:gd name="connsiteY1" fmla="*/ 0 h 1437981"/>
                <a:gd name="connsiteX2" fmla="*/ 2423977 w 2567775"/>
                <a:gd name="connsiteY2" fmla="*/ 0 h 1437981"/>
                <a:gd name="connsiteX3" fmla="*/ 2567775 w 2567775"/>
                <a:gd name="connsiteY3" fmla="*/ 143798 h 1437981"/>
                <a:gd name="connsiteX4" fmla="*/ 2567775 w 2567775"/>
                <a:gd name="connsiteY4" fmla="*/ 1294183 h 1437981"/>
                <a:gd name="connsiteX5" fmla="*/ 2423977 w 2567775"/>
                <a:gd name="connsiteY5" fmla="*/ 1437981 h 1437981"/>
                <a:gd name="connsiteX6" fmla="*/ 143798 w 2567775"/>
                <a:gd name="connsiteY6" fmla="*/ 1437981 h 1437981"/>
                <a:gd name="connsiteX7" fmla="*/ 0 w 2567775"/>
                <a:gd name="connsiteY7" fmla="*/ 1294183 h 1437981"/>
                <a:gd name="connsiteX8" fmla="*/ 0 w 2567775"/>
                <a:gd name="connsiteY8" fmla="*/ 143798 h 1437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7775" h="1437981">
                  <a:moveTo>
                    <a:pt x="0" y="143798"/>
                  </a:moveTo>
                  <a:cubicBezTo>
                    <a:pt x="0" y="64381"/>
                    <a:pt x="64381" y="0"/>
                    <a:pt x="143798" y="0"/>
                  </a:cubicBezTo>
                  <a:lnTo>
                    <a:pt x="2423977" y="0"/>
                  </a:lnTo>
                  <a:cubicBezTo>
                    <a:pt x="2503394" y="0"/>
                    <a:pt x="2567775" y="64381"/>
                    <a:pt x="2567775" y="143798"/>
                  </a:cubicBezTo>
                  <a:lnTo>
                    <a:pt x="2567775" y="1294183"/>
                  </a:lnTo>
                  <a:cubicBezTo>
                    <a:pt x="2567775" y="1373600"/>
                    <a:pt x="2503394" y="1437981"/>
                    <a:pt x="2423977" y="1437981"/>
                  </a:cubicBezTo>
                  <a:lnTo>
                    <a:pt x="143798" y="1437981"/>
                  </a:lnTo>
                  <a:cubicBezTo>
                    <a:pt x="64381" y="1437981"/>
                    <a:pt x="0" y="1373600"/>
                    <a:pt x="0" y="1294183"/>
                  </a:cubicBezTo>
                  <a:lnTo>
                    <a:pt x="0" y="143798"/>
                  </a:lnTo>
                  <a:close/>
                </a:path>
              </a:pathLst>
            </a:custGeom>
            <a:blipFill rotWithShape="0">
              <a:blip r:embed="rId3"/>
              <a:tile tx="0" ty="0" sx="100000" sy="100000" flip="none" algn="tl"/>
            </a:blipFill>
            <a:ln w="19050"/>
            <a:scene3d>
              <a:camera prst="orthographicFront"/>
              <a:lightRig rig="threePt" dir="t"/>
            </a:scene3d>
            <a:sp3d>
              <a:bevelT w="139700" prst="cross"/>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9897" tIns="59897" rIns="59897" bIns="59897" numCol="1" spcCol="1270" anchor="ctr" anchorCtr="0">
              <a:noAutofit/>
            </a:bodyPr>
            <a:lstStyle/>
            <a:p>
              <a:pPr lvl="0" algn="ctr" defTabSz="1244600">
                <a:lnSpc>
                  <a:spcPct val="90000"/>
                </a:lnSpc>
                <a:spcBef>
                  <a:spcPct val="0"/>
                </a:spcBef>
                <a:spcAft>
                  <a:spcPct val="35000"/>
                </a:spcAft>
              </a:pPr>
              <a:r>
                <a:rPr lang="pt-BR" sz="2800" kern="1200" dirty="0">
                  <a:solidFill>
                    <a:srgbClr val="0D0D0D"/>
                  </a:solidFill>
                  <a:latin typeface="Times New Roman" panose="02020603050405020304" pitchFamily="18" charset="0"/>
                  <a:ea typeface="Times New Roman" panose="02020603050405020304" pitchFamily="18" charset="0"/>
                </a:rPr>
                <a:t>Nhận vật chính: Thánh Gióng</a:t>
              </a:r>
              <a:endParaRPr lang="en-US" sz="2800" kern="1200" dirty="0"/>
            </a:p>
          </p:txBody>
        </p:sp>
      </p:grpSp>
      <p:grpSp>
        <p:nvGrpSpPr>
          <p:cNvPr id="17" name="Group 16"/>
          <p:cNvGrpSpPr/>
          <p:nvPr/>
        </p:nvGrpSpPr>
        <p:grpSpPr>
          <a:xfrm>
            <a:off x="2716642" y="2187603"/>
            <a:ext cx="3417064" cy="2482793"/>
            <a:chOff x="2716642" y="2187603"/>
            <a:chExt cx="3417064" cy="2482793"/>
          </a:xfrm>
        </p:grpSpPr>
        <p:sp>
          <p:nvSpPr>
            <p:cNvPr id="8" name="Freeform 7"/>
            <p:cNvSpPr/>
            <p:nvPr/>
          </p:nvSpPr>
          <p:spPr>
            <a:xfrm rot="2215822">
              <a:off x="2716642" y="2979239"/>
              <a:ext cx="1419206" cy="46799"/>
            </a:xfrm>
            <a:custGeom>
              <a:avLst/>
              <a:gdLst>
                <a:gd name="connsiteX0" fmla="*/ 0 w 1419206"/>
                <a:gd name="connsiteY0" fmla="*/ 23399 h 46799"/>
                <a:gd name="connsiteX1" fmla="*/ 1419206 w 1419206"/>
                <a:gd name="connsiteY1" fmla="*/ 23399 h 46799"/>
              </a:gdLst>
              <a:ahLst/>
              <a:cxnLst>
                <a:cxn ang="0">
                  <a:pos x="connsiteX0" y="connsiteY0"/>
                </a:cxn>
                <a:cxn ang="0">
                  <a:pos x="connsiteX1" y="connsiteY1"/>
                </a:cxn>
              </a:cxnLst>
              <a:rect l="l" t="t" r="r" b="b"/>
              <a:pathLst>
                <a:path w="1419206" h="46799">
                  <a:moveTo>
                    <a:pt x="0" y="23399"/>
                  </a:moveTo>
                  <a:lnTo>
                    <a:pt x="1419206" y="23399"/>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86823" tIns="-12081" rIns="686822" bIns="-12081" numCol="1" spcCol="1270" anchor="ctr" anchorCtr="0">
              <a:noAutofit/>
            </a:bodyPr>
            <a:lstStyle/>
            <a:p>
              <a:pPr lvl="0" algn="ctr" defTabSz="222250">
                <a:lnSpc>
                  <a:spcPct val="90000"/>
                </a:lnSpc>
                <a:spcBef>
                  <a:spcPct val="0"/>
                </a:spcBef>
                <a:spcAft>
                  <a:spcPct val="35000"/>
                </a:spcAft>
              </a:pPr>
              <a:endParaRPr lang="en-US" sz="500" kern="1200"/>
            </a:p>
          </p:txBody>
        </p:sp>
        <p:sp>
          <p:nvSpPr>
            <p:cNvPr id="9" name="Freeform 8"/>
            <p:cNvSpPr/>
            <p:nvPr/>
          </p:nvSpPr>
          <p:spPr>
            <a:xfrm>
              <a:off x="3993478" y="2187603"/>
              <a:ext cx="2140228" cy="2482793"/>
            </a:xfrm>
            <a:custGeom>
              <a:avLst/>
              <a:gdLst>
                <a:gd name="connsiteX0" fmla="*/ 0 w 2140228"/>
                <a:gd name="connsiteY0" fmla="*/ 214023 h 2482793"/>
                <a:gd name="connsiteX1" fmla="*/ 214023 w 2140228"/>
                <a:gd name="connsiteY1" fmla="*/ 0 h 2482793"/>
                <a:gd name="connsiteX2" fmla="*/ 1926205 w 2140228"/>
                <a:gd name="connsiteY2" fmla="*/ 0 h 2482793"/>
                <a:gd name="connsiteX3" fmla="*/ 2140228 w 2140228"/>
                <a:gd name="connsiteY3" fmla="*/ 214023 h 2482793"/>
                <a:gd name="connsiteX4" fmla="*/ 2140228 w 2140228"/>
                <a:gd name="connsiteY4" fmla="*/ 2268770 h 2482793"/>
                <a:gd name="connsiteX5" fmla="*/ 1926205 w 2140228"/>
                <a:gd name="connsiteY5" fmla="*/ 2482793 h 2482793"/>
                <a:gd name="connsiteX6" fmla="*/ 214023 w 2140228"/>
                <a:gd name="connsiteY6" fmla="*/ 2482793 h 2482793"/>
                <a:gd name="connsiteX7" fmla="*/ 0 w 2140228"/>
                <a:gd name="connsiteY7" fmla="*/ 2268770 h 2482793"/>
                <a:gd name="connsiteX8" fmla="*/ 0 w 2140228"/>
                <a:gd name="connsiteY8" fmla="*/ 214023 h 248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0228" h="2482793">
                  <a:moveTo>
                    <a:pt x="0" y="214023"/>
                  </a:moveTo>
                  <a:cubicBezTo>
                    <a:pt x="0" y="95821"/>
                    <a:pt x="95821" y="0"/>
                    <a:pt x="214023" y="0"/>
                  </a:cubicBezTo>
                  <a:lnTo>
                    <a:pt x="1926205" y="0"/>
                  </a:lnTo>
                  <a:cubicBezTo>
                    <a:pt x="2044407" y="0"/>
                    <a:pt x="2140228" y="95821"/>
                    <a:pt x="2140228" y="214023"/>
                  </a:cubicBezTo>
                  <a:lnTo>
                    <a:pt x="2140228" y="2268770"/>
                  </a:lnTo>
                  <a:cubicBezTo>
                    <a:pt x="2140228" y="2386972"/>
                    <a:pt x="2044407" y="2482793"/>
                    <a:pt x="1926205" y="2482793"/>
                  </a:cubicBezTo>
                  <a:lnTo>
                    <a:pt x="214023" y="2482793"/>
                  </a:lnTo>
                  <a:cubicBezTo>
                    <a:pt x="95821" y="2482793"/>
                    <a:pt x="0" y="2386972"/>
                    <a:pt x="0" y="2268770"/>
                  </a:cubicBezTo>
                  <a:lnTo>
                    <a:pt x="0" y="214023"/>
                  </a:lnTo>
                  <a:close/>
                </a:path>
              </a:pathLst>
            </a:custGeom>
            <a:blipFill rotWithShape="0">
              <a:blip r:embed="rId3"/>
              <a:tile tx="0" ty="0" sx="100000" sy="100000" flip="none" algn="tl"/>
            </a:blipFill>
            <a:ln w="19050"/>
            <a:scene3d>
              <a:camera prst="orthographicFront"/>
              <a:lightRig rig="threePt" dir="t"/>
            </a:scene3d>
            <a:sp3d>
              <a:bevelT w="139700" prst="cross"/>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9195" tIns="79195" rIns="79195" bIns="79195" numCol="1" spcCol="1270" anchor="ctr" anchorCtr="0">
              <a:noAutofit/>
            </a:bodyPr>
            <a:lstStyle/>
            <a:p>
              <a:pPr lvl="0" algn="ctr" defTabSz="1155700">
                <a:lnSpc>
                  <a:spcPct val="90000"/>
                </a:lnSpc>
                <a:spcBef>
                  <a:spcPct val="0"/>
                </a:spcBef>
                <a:spcAft>
                  <a:spcPct val="35000"/>
                </a:spcAft>
              </a:pPr>
              <a:r>
                <a:rPr lang="vi-VN" sz="2600" kern="1200" dirty="0">
                  <a:solidFill>
                    <a:srgbClr val="000000"/>
                  </a:solidFill>
                  <a:latin typeface="Times New Roman" panose="02020603050405020304" pitchFamily="18" charset="0"/>
                  <a:ea typeface="Times New Roman" panose="02020603050405020304" pitchFamily="18" charset="0"/>
                </a:rPr>
                <a:t>Truyền thuyết Thánh Gióng liên quan đến sự thật lịch sử ở thời đại Hùng Vương:</a:t>
              </a:r>
              <a:endParaRPr lang="en-US" sz="2600" kern="1200" dirty="0"/>
            </a:p>
          </p:txBody>
        </p:sp>
      </p:grpSp>
      <p:grpSp>
        <p:nvGrpSpPr>
          <p:cNvPr id="18" name="Group 17"/>
          <p:cNvGrpSpPr/>
          <p:nvPr/>
        </p:nvGrpSpPr>
        <p:grpSpPr>
          <a:xfrm>
            <a:off x="6715627" y="460816"/>
            <a:ext cx="4921515" cy="3136675"/>
            <a:chOff x="6715627" y="460816"/>
            <a:chExt cx="4921515" cy="3136675"/>
          </a:xfrm>
        </p:grpSpPr>
        <p:sp>
          <p:nvSpPr>
            <p:cNvPr id="10" name="Freeform 9"/>
            <p:cNvSpPr/>
            <p:nvPr/>
          </p:nvSpPr>
          <p:spPr>
            <a:xfrm rot="18066561">
              <a:off x="5567455" y="2402520"/>
              <a:ext cx="2343143" cy="46799"/>
            </a:xfrm>
            <a:custGeom>
              <a:avLst/>
              <a:gdLst>
                <a:gd name="connsiteX0" fmla="*/ 0 w 2343143"/>
                <a:gd name="connsiteY0" fmla="*/ 23399 h 46799"/>
                <a:gd name="connsiteX1" fmla="*/ 2343143 w 2343143"/>
                <a:gd name="connsiteY1" fmla="*/ 23399 h 46799"/>
              </a:gdLst>
              <a:ahLst/>
              <a:cxnLst>
                <a:cxn ang="0">
                  <a:pos x="connsiteX0" y="connsiteY0"/>
                </a:cxn>
                <a:cxn ang="0">
                  <a:pos x="connsiteX1" y="connsiteY1"/>
                </a:cxn>
              </a:cxnLst>
              <a:rect l="l" t="t" r="r" b="b"/>
              <a:pathLst>
                <a:path w="2343143" h="46799">
                  <a:moveTo>
                    <a:pt x="0" y="23399"/>
                  </a:moveTo>
                  <a:lnTo>
                    <a:pt x="2343143" y="23399"/>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125692" tIns="-35179" rIns="1125693" bIns="-35180" numCol="1" spcCol="1270" anchor="ctr" anchorCtr="0">
              <a:noAutofit/>
            </a:bodyPr>
            <a:lstStyle/>
            <a:p>
              <a:pPr lvl="0" algn="ctr" defTabSz="355600">
                <a:lnSpc>
                  <a:spcPct val="90000"/>
                </a:lnSpc>
                <a:spcBef>
                  <a:spcPct val="0"/>
                </a:spcBef>
                <a:spcAft>
                  <a:spcPct val="35000"/>
                </a:spcAft>
              </a:pPr>
              <a:endParaRPr lang="en-US" sz="800" kern="1200"/>
            </a:p>
          </p:txBody>
        </p:sp>
        <p:sp>
          <p:nvSpPr>
            <p:cNvPr id="11" name="Freeform 10"/>
            <p:cNvSpPr/>
            <p:nvPr/>
          </p:nvSpPr>
          <p:spPr>
            <a:xfrm>
              <a:off x="7344346" y="460816"/>
              <a:ext cx="4292796" cy="1924048"/>
            </a:xfrm>
            <a:custGeom>
              <a:avLst/>
              <a:gdLst>
                <a:gd name="connsiteX0" fmla="*/ 0 w 4292796"/>
                <a:gd name="connsiteY0" fmla="*/ 192405 h 1924048"/>
                <a:gd name="connsiteX1" fmla="*/ 192405 w 4292796"/>
                <a:gd name="connsiteY1" fmla="*/ 0 h 1924048"/>
                <a:gd name="connsiteX2" fmla="*/ 4100391 w 4292796"/>
                <a:gd name="connsiteY2" fmla="*/ 0 h 1924048"/>
                <a:gd name="connsiteX3" fmla="*/ 4292796 w 4292796"/>
                <a:gd name="connsiteY3" fmla="*/ 192405 h 1924048"/>
                <a:gd name="connsiteX4" fmla="*/ 4292796 w 4292796"/>
                <a:gd name="connsiteY4" fmla="*/ 1731643 h 1924048"/>
                <a:gd name="connsiteX5" fmla="*/ 4100391 w 4292796"/>
                <a:gd name="connsiteY5" fmla="*/ 1924048 h 1924048"/>
                <a:gd name="connsiteX6" fmla="*/ 192405 w 4292796"/>
                <a:gd name="connsiteY6" fmla="*/ 1924048 h 1924048"/>
                <a:gd name="connsiteX7" fmla="*/ 0 w 4292796"/>
                <a:gd name="connsiteY7" fmla="*/ 1731643 h 1924048"/>
                <a:gd name="connsiteX8" fmla="*/ 0 w 4292796"/>
                <a:gd name="connsiteY8" fmla="*/ 192405 h 192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92796" h="1924048">
                  <a:moveTo>
                    <a:pt x="0" y="192405"/>
                  </a:moveTo>
                  <a:cubicBezTo>
                    <a:pt x="0" y="86143"/>
                    <a:pt x="86143" y="0"/>
                    <a:pt x="192405" y="0"/>
                  </a:cubicBezTo>
                  <a:lnTo>
                    <a:pt x="4100391" y="0"/>
                  </a:lnTo>
                  <a:cubicBezTo>
                    <a:pt x="4206653" y="0"/>
                    <a:pt x="4292796" y="86143"/>
                    <a:pt x="4292796" y="192405"/>
                  </a:cubicBezTo>
                  <a:lnTo>
                    <a:pt x="4292796" y="1731643"/>
                  </a:lnTo>
                  <a:cubicBezTo>
                    <a:pt x="4292796" y="1837905"/>
                    <a:pt x="4206653" y="1924048"/>
                    <a:pt x="4100391" y="1924048"/>
                  </a:cubicBezTo>
                  <a:lnTo>
                    <a:pt x="192405" y="1924048"/>
                  </a:lnTo>
                  <a:cubicBezTo>
                    <a:pt x="86143" y="1924048"/>
                    <a:pt x="0" y="1837905"/>
                    <a:pt x="0" y="1731643"/>
                  </a:cubicBezTo>
                  <a:lnTo>
                    <a:pt x="0" y="192405"/>
                  </a:lnTo>
                  <a:close/>
                </a:path>
              </a:pathLst>
            </a:custGeom>
            <a:blipFill rotWithShape="0">
              <a:blip r:embed="rId3"/>
              <a:tile tx="0" ty="0" sx="100000" sy="100000" flip="none" algn="tl"/>
            </a:blipFill>
            <a:ln w="19050"/>
            <a:scene3d>
              <a:camera prst="orthographicFront"/>
              <a:lightRig rig="threePt" dir="t"/>
            </a:scene3d>
            <a:sp3d>
              <a:bevelT w="139700" prst="cross"/>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4133" tIns="74133" rIns="74133" bIns="74133" numCol="1" spcCol="1270" anchor="ctr" anchorCtr="0">
              <a:noAutofit/>
            </a:bodyPr>
            <a:lstStyle/>
            <a:p>
              <a:pPr lvl="0" algn="ctr" defTabSz="1244600">
                <a:lnSpc>
                  <a:spcPct val="90000"/>
                </a:lnSpc>
                <a:spcBef>
                  <a:spcPct val="0"/>
                </a:spcBef>
                <a:spcAft>
                  <a:spcPct val="35000"/>
                </a:spcAft>
              </a:pP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có</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những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cuộc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chiến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tranh</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ác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liệt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diễn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ra</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giữa</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dân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tộc</a:t>
              </a:r>
              <a:r>
                <a:rPr lang="en-US" sz="2800" kern="1200" dirty="0">
                  <a:solidFill>
                    <a:srgbClr val="000000"/>
                  </a:solidFill>
                  <a:latin typeface="Times New Roman" panose="02020603050405020304" pitchFamily="18" charset="0"/>
                  <a:ea typeface="Times New Roman" panose="02020603050405020304" pitchFamily="18" charset="0"/>
                </a:rPr>
                <a:t> ta </a:t>
              </a:r>
              <a:r>
                <a:rPr lang="en-US" sz="2800" kern="1200" dirty="0" err="1">
                  <a:solidFill>
                    <a:srgbClr val="000000"/>
                  </a:solidFill>
                  <a:latin typeface="Times New Roman" panose="02020603050405020304" pitchFamily="18" charset="0"/>
                  <a:ea typeface="Times New Roman" panose="02020603050405020304" pitchFamily="18" charset="0"/>
                </a:rPr>
                <a:t>và</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giặc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ngoại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xâm</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từ</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phương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Bắc</a:t>
              </a:r>
              <a:r>
                <a:rPr lang="en-US" sz="2800" kern="1200" dirty="0">
                  <a:solidFill>
                    <a:srgbClr val="000000"/>
                  </a:solidFill>
                  <a:latin typeface="Times New Roman" panose="02020603050405020304" pitchFamily="18" charset="0"/>
                  <a:ea typeface="Times New Roman" panose="02020603050405020304" pitchFamily="18" charset="0"/>
                </a:rPr>
                <a:t>.</a:t>
              </a:r>
              <a:endParaRPr lang="en-US" sz="2800" kern="1200" dirty="0"/>
            </a:p>
          </p:txBody>
        </p:sp>
      </p:grpSp>
      <p:grpSp>
        <p:nvGrpSpPr>
          <p:cNvPr id="19" name="Group 18"/>
          <p:cNvGrpSpPr/>
          <p:nvPr/>
        </p:nvGrpSpPr>
        <p:grpSpPr>
          <a:xfrm>
            <a:off x="6133447" y="2652326"/>
            <a:ext cx="5501877" cy="1626131"/>
            <a:chOff x="6133447" y="2652326"/>
            <a:chExt cx="5501877" cy="1626131"/>
          </a:xfrm>
        </p:grpSpPr>
        <p:sp>
          <p:nvSpPr>
            <p:cNvPr id="12" name="Freeform 11"/>
            <p:cNvSpPr/>
            <p:nvPr/>
          </p:nvSpPr>
          <p:spPr>
            <a:xfrm rot="98166">
              <a:off x="6133447" y="3423796"/>
              <a:ext cx="1274636" cy="46799"/>
            </a:xfrm>
            <a:custGeom>
              <a:avLst/>
              <a:gdLst>
                <a:gd name="connsiteX0" fmla="*/ 0 w 1274636"/>
                <a:gd name="connsiteY0" fmla="*/ 23399 h 46799"/>
                <a:gd name="connsiteX1" fmla="*/ 1274636 w 1274636"/>
                <a:gd name="connsiteY1" fmla="*/ 23399 h 46799"/>
              </a:gdLst>
              <a:ahLst/>
              <a:cxnLst>
                <a:cxn ang="0">
                  <a:pos x="connsiteX0" y="connsiteY0"/>
                </a:cxn>
                <a:cxn ang="0">
                  <a:pos x="connsiteX1" y="connsiteY1"/>
                </a:cxn>
              </a:cxnLst>
              <a:rect l="l" t="t" r="r" b="b"/>
              <a:pathLst>
                <a:path w="1274636" h="46799">
                  <a:moveTo>
                    <a:pt x="0" y="23399"/>
                  </a:moveTo>
                  <a:lnTo>
                    <a:pt x="1274636" y="23399"/>
                  </a:lnTo>
                </a:path>
              </a:pathLst>
            </a:custGeom>
            <a:noFill/>
            <a:ln w="28575"/>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18152" tIns="-8466" rIns="618152" bIns="-8467" numCol="1" spcCol="1270" anchor="ctr" anchorCtr="0">
              <a:noAutofit/>
            </a:bodyPr>
            <a:lstStyle/>
            <a:p>
              <a:pPr lvl="0" algn="ctr" defTabSz="222250">
                <a:lnSpc>
                  <a:spcPct val="90000"/>
                </a:lnSpc>
                <a:spcBef>
                  <a:spcPct val="0"/>
                </a:spcBef>
                <a:spcAft>
                  <a:spcPct val="35000"/>
                </a:spcAft>
              </a:pPr>
              <a:endParaRPr lang="en-US" sz="500" kern="1200"/>
            </a:p>
          </p:txBody>
        </p:sp>
        <p:sp>
          <p:nvSpPr>
            <p:cNvPr id="13" name="Freeform 12"/>
            <p:cNvSpPr/>
            <p:nvPr/>
          </p:nvSpPr>
          <p:spPr>
            <a:xfrm>
              <a:off x="7407824" y="2652326"/>
              <a:ext cx="4227500" cy="1626131"/>
            </a:xfrm>
            <a:custGeom>
              <a:avLst/>
              <a:gdLst>
                <a:gd name="connsiteX0" fmla="*/ 0 w 4227500"/>
                <a:gd name="connsiteY0" fmla="*/ 162613 h 1626131"/>
                <a:gd name="connsiteX1" fmla="*/ 162613 w 4227500"/>
                <a:gd name="connsiteY1" fmla="*/ 0 h 1626131"/>
                <a:gd name="connsiteX2" fmla="*/ 4064887 w 4227500"/>
                <a:gd name="connsiteY2" fmla="*/ 0 h 1626131"/>
                <a:gd name="connsiteX3" fmla="*/ 4227500 w 4227500"/>
                <a:gd name="connsiteY3" fmla="*/ 162613 h 1626131"/>
                <a:gd name="connsiteX4" fmla="*/ 4227500 w 4227500"/>
                <a:gd name="connsiteY4" fmla="*/ 1463518 h 1626131"/>
                <a:gd name="connsiteX5" fmla="*/ 4064887 w 4227500"/>
                <a:gd name="connsiteY5" fmla="*/ 1626131 h 1626131"/>
                <a:gd name="connsiteX6" fmla="*/ 162613 w 4227500"/>
                <a:gd name="connsiteY6" fmla="*/ 1626131 h 1626131"/>
                <a:gd name="connsiteX7" fmla="*/ 0 w 4227500"/>
                <a:gd name="connsiteY7" fmla="*/ 1463518 h 1626131"/>
                <a:gd name="connsiteX8" fmla="*/ 0 w 4227500"/>
                <a:gd name="connsiteY8" fmla="*/ 162613 h 162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27500" h="1626131">
                  <a:moveTo>
                    <a:pt x="0" y="162613"/>
                  </a:moveTo>
                  <a:cubicBezTo>
                    <a:pt x="0" y="72804"/>
                    <a:pt x="72804" y="0"/>
                    <a:pt x="162613" y="0"/>
                  </a:cubicBezTo>
                  <a:lnTo>
                    <a:pt x="4064887" y="0"/>
                  </a:lnTo>
                  <a:cubicBezTo>
                    <a:pt x="4154696" y="0"/>
                    <a:pt x="4227500" y="72804"/>
                    <a:pt x="4227500" y="162613"/>
                  </a:cubicBezTo>
                  <a:lnTo>
                    <a:pt x="4227500" y="1463518"/>
                  </a:lnTo>
                  <a:cubicBezTo>
                    <a:pt x="4227500" y="1553327"/>
                    <a:pt x="4154696" y="1626131"/>
                    <a:pt x="4064887" y="1626131"/>
                  </a:cubicBezTo>
                  <a:lnTo>
                    <a:pt x="162613" y="1626131"/>
                  </a:lnTo>
                  <a:cubicBezTo>
                    <a:pt x="72804" y="1626131"/>
                    <a:pt x="0" y="1553327"/>
                    <a:pt x="0" y="1463518"/>
                  </a:cubicBezTo>
                  <a:lnTo>
                    <a:pt x="0" y="162613"/>
                  </a:lnTo>
                  <a:close/>
                </a:path>
              </a:pathLst>
            </a:custGeom>
            <a:blipFill rotWithShape="0">
              <a:blip r:embed="rId3"/>
              <a:tile tx="0" ty="0" sx="100000" sy="100000" flip="none" algn="tl"/>
            </a:blipFill>
            <a:ln w="28575"/>
            <a:scene3d>
              <a:camera prst="orthographicFront"/>
              <a:lightRig rig="threePt" dir="t"/>
            </a:scene3d>
            <a:sp3d>
              <a:bevelT w="139700" prst="cross"/>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65408" tIns="65408" rIns="65408" bIns="65408" numCol="1" spcCol="1270" anchor="ctr" anchorCtr="0">
              <a:noAutofit/>
            </a:bodyPr>
            <a:lstStyle/>
            <a:p>
              <a:pPr lvl="0" algn="ctr" defTabSz="1244600">
                <a:lnSpc>
                  <a:spcPct val="90000"/>
                </a:lnSpc>
                <a:spcBef>
                  <a:spcPct val="0"/>
                </a:spcBef>
                <a:spcAft>
                  <a:spcPct val="35000"/>
                </a:spcAft>
              </a:pPr>
              <a:r>
                <a:rPr lang="en-US" sz="2800" kern="1200" dirty="0" err="1">
                  <a:solidFill>
                    <a:srgbClr val="000000"/>
                  </a:solidFill>
                  <a:latin typeface="Times New Roman" panose="02020603050405020304" pitchFamily="18" charset="0"/>
                  <a:ea typeface="Times New Roman" panose="02020603050405020304" pitchFamily="18" charset="0"/>
                </a:rPr>
                <a:t>Người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Việt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thời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bấy</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giờ</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chế</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tạo</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ra</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vũ</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khí</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bằng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sắt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thép</a:t>
              </a:r>
              <a:r>
                <a:rPr lang="en-US" sz="2800" kern="1200" dirty="0">
                  <a:solidFill>
                    <a:srgbClr val="000000"/>
                  </a:solidFill>
                  <a:latin typeface="Times New Roman" panose="02020603050405020304" pitchFamily="18" charset="0"/>
                  <a:ea typeface="Times New Roman" panose="02020603050405020304" pitchFamily="18" charset="0"/>
                </a:rPr>
                <a:t>.</a:t>
              </a:r>
              <a:endParaRPr lang="en-US" sz="2800" kern="1200" dirty="0">
                <a:latin typeface="Times New Roman" panose="02020603050405020304" pitchFamily="18" charset="0"/>
                <a:ea typeface="Times New Roman" panose="02020603050405020304" pitchFamily="18" charset="0"/>
              </a:endParaRPr>
            </a:p>
          </p:txBody>
        </p:sp>
      </p:grpSp>
      <p:grpSp>
        <p:nvGrpSpPr>
          <p:cNvPr id="20" name="Group 19"/>
          <p:cNvGrpSpPr/>
          <p:nvPr/>
        </p:nvGrpSpPr>
        <p:grpSpPr>
          <a:xfrm>
            <a:off x="6766408" y="3236408"/>
            <a:ext cx="5168080" cy="3160775"/>
            <a:chOff x="6766408" y="3236408"/>
            <a:chExt cx="5168080" cy="3160775"/>
          </a:xfrm>
        </p:grpSpPr>
        <p:sp>
          <p:nvSpPr>
            <p:cNvPr id="14" name="Freeform 13"/>
            <p:cNvSpPr/>
            <p:nvPr/>
          </p:nvSpPr>
          <p:spPr>
            <a:xfrm rot="3436918">
              <a:off x="5575941" y="4426875"/>
              <a:ext cx="2427734" cy="46799"/>
            </a:xfrm>
            <a:custGeom>
              <a:avLst/>
              <a:gdLst>
                <a:gd name="connsiteX0" fmla="*/ 0 w 2427734"/>
                <a:gd name="connsiteY0" fmla="*/ 23399 h 46799"/>
                <a:gd name="connsiteX1" fmla="*/ 2427734 w 2427734"/>
                <a:gd name="connsiteY1" fmla="*/ 23399 h 46799"/>
              </a:gdLst>
              <a:ahLst/>
              <a:cxnLst>
                <a:cxn ang="0">
                  <a:pos x="connsiteX0" y="connsiteY0"/>
                </a:cxn>
                <a:cxn ang="0">
                  <a:pos x="connsiteX1" y="connsiteY1"/>
                </a:cxn>
              </a:cxnLst>
              <a:rect l="l" t="t" r="r" b="b"/>
              <a:pathLst>
                <a:path w="2427734" h="46799">
                  <a:moveTo>
                    <a:pt x="0" y="23399"/>
                  </a:moveTo>
                  <a:lnTo>
                    <a:pt x="2427734" y="23399"/>
                  </a:lnTo>
                </a:path>
              </a:pathLst>
            </a:custGeom>
            <a:noFill/>
            <a:ln w="19050"/>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165874" tIns="-37294" rIns="1165873" bIns="-37294" numCol="1" spcCol="1270" anchor="ctr" anchorCtr="0">
              <a:noAutofit/>
            </a:bodyPr>
            <a:lstStyle/>
            <a:p>
              <a:pPr lvl="0" algn="ctr" defTabSz="355600">
                <a:lnSpc>
                  <a:spcPct val="90000"/>
                </a:lnSpc>
                <a:spcBef>
                  <a:spcPct val="0"/>
                </a:spcBef>
                <a:spcAft>
                  <a:spcPct val="35000"/>
                </a:spcAft>
              </a:pPr>
              <a:endParaRPr lang="en-US" sz="800" kern="1200"/>
            </a:p>
          </p:txBody>
        </p:sp>
        <p:sp>
          <p:nvSpPr>
            <p:cNvPr id="15" name="Freeform 14"/>
            <p:cNvSpPr/>
            <p:nvPr/>
          </p:nvSpPr>
          <p:spPr>
            <a:xfrm>
              <a:off x="7445910" y="4545920"/>
              <a:ext cx="4488578" cy="1851263"/>
            </a:xfrm>
            <a:custGeom>
              <a:avLst/>
              <a:gdLst>
                <a:gd name="connsiteX0" fmla="*/ 0 w 4488578"/>
                <a:gd name="connsiteY0" fmla="*/ 185126 h 1851263"/>
                <a:gd name="connsiteX1" fmla="*/ 185126 w 4488578"/>
                <a:gd name="connsiteY1" fmla="*/ 0 h 1851263"/>
                <a:gd name="connsiteX2" fmla="*/ 4303452 w 4488578"/>
                <a:gd name="connsiteY2" fmla="*/ 0 h 1851263"/>
                <a:gd name="connsiteX3" fmla="*/ 4488578 w 4488578"/>
                <a:gd name="connsiteY3" fmla="*/ 185126 h 1851263"/>
                <a:gd name="connsiteX4" fmla="*/ 4488578 w 4488578"/>
                <a:gd name="connsiteY4" fmla="*/ 1666137 h 1851263"/>
                <a:gd name="connsiteX5" fmla="*/ 4303452 w 4488578"/>
                <a:gd name="connsiteY5" fmla="*/ 1851263 h 1851263"/>
                <a:gd name="connsiteX6" fmla="*/ 185126 w 4488578"/>
                <a:gd name="connsiteY6" fmla="*/ 1851263 h 1851263"/>
                <a:gd name="connsiteX7" fmla="*/ 0 w 4488578"/>
                <a:gd name="connsiteY7" fmla="*/ 1666137 h 1851263"/>
                <a:gd name="connsiteX8" fmla="*/ 0 w 4488578"/>
                <a:gd name="connsiteY8" fmla="*/ 185126 h 185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8578" h="1851263">
                  <a:moveTo>
                    <a:pt x="0" y="185126"/>
                  </a:moveTo>
                  <a:cubicBezTo>
                    <a:pt x="0" y="82884"/>
                    <a:pt x="82884" y="0"/>
                    <a:pt x="185126" y="0"/>
                  </a:cubicBezTo>
                  <a:lnTo>
                    <a:pt x="4303452" y="0"/>
                  </a:lnTo>
                  <a:cubicBezTo>
                    <a:pt x="4405694" y="0"/>
                    <a:pt x="4488578" y="82884"/>
                    <a:pt x="4488578" y="185126"/>
                  </a:cubicBezTo>
                  <a:lnTo>
                    <a:pt x="4488578" y="1666137"/>
                  </a:lnTo>
                  <a:cubicBezTo>
                    <a:pt x="4488578" y="1768379"/>
                    <a:pt x="4405694" y="1851263"/>
                    <a:pt x="4303452" y="1851263"/>
                  </a:cubicBezTo>
                  <a:lnTo>
                    <a:pt x="185126" y="1851263"/>
                  </a:lnTo>
                  <a:cubicBezTo>
                    <a:pt x="82884" y="1851263"/>
                    <a:pt x="0" y="1768379"/>
                    <a:pt x="0" y="1666137"/>
                  </a:cubicBezTo>
                  <a:lnTo>
                    <a:pt x="0" y="185126"/>
                  </a:lnTo>
                  <a:close/>
                </a:path>
              </a:pathLst>
            </a:custGeom>
            <a:blipFill rotWithShape="0">
              <a:blip r:embed="rId3"/>
              <a:tile tx="0" ty="0" sx="100000" sy="100000" flip="none" algn="tl"/>
            </a:blipFill>
            <a:ln w="19050"/>
            <a:scene3d>
              <a:camera prst="orthographicFront"/>
              <a:lightRig rig="threePt" dir="t"/>
            </a:scene3d>
            <a:sp3d>
              <a:bevelT w="139700" prst="cross"/>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72002" tIns="72002" rIns="72002" bIns="72002" numCol="1" spcCol="1270" anchor="ctr" anchorCtr="0">
              <a:noAutofit/>
            </a:bodyPr>
            <a:lstStyle/>
            <a:p>
              <a:pPr lvl="0" algn="ctr" defTabSz="1244600">
                <a:lnSpc>
                  <a:spcPct val="90000"/>
                </a:lnSpc>
                <a:spcBef>
                  <a:spcPct val="0"/>
                </a:spcBef>
                <a:spcAft>
                  <a:spcPct val="35000"/>
                </a:spcAft>
              </a:pPr>
              <a:r>
                <a:rPr lang="en-US" sz="2800" kern="1200" dirty="0" err="1">
                  <a:solidFill>
                    <a:srgbClr val="000000"/>
                  </a:solidFill>
                  <a:latin typeface="Times New Roman" panose="02020603050405020304" pitchFamily="18" charset="0"/>
                  <a:ea typeface="Times New Roman" panose="02020603050405020304" pitchFamily="18" charset="0"/>
                </a:rPr>
                <a:t>Người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Việt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cổ</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cùng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đoàn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kết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đứng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lên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chống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giặc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ngoại</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xâm</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dùng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tất</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cả</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các</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phương</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tiện</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để</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đánh</a:t>
              </a:r>
              <a:r>
                <a:rPr lang="en-US" sz="2800" kern="1200" dirty="0">
                  <a:solidFill>
                    <a:srgbClr val="000000"/>
                  </a:solidFill>
                  <a:latin typeface="Times New Roman" panose="02020603050405020304" pitchFamily="18" charset="0"/>
                  <a:ea typeface="Times New Roman" panose="02020603050405020304" pitchFamily="18" charset="0"/>
                </a:rPr>
                <a:t> </a:t>
              </a:r>
              <a:r>
                <a:rPr lang="en-US" sz="2800" kern="1200" dirty="0" err="1">
                  <a:solidFill>
                    <a:srgbClr val="000000"/>
                  </a:solidFill>
                  <a:latin typeface="Times New Roman" panose="02020603050405020304" pitchFamily="18" charset="0"/>
                  <a:ea typeface="Times New Roman" panose="02020603050405020304" pitchFamily="18" charset="0"/>
                </a:rPr>
                <a:t>giặc</a:t>
              </a:r>
              <a:r>
                <a:rPr lang="en-US" sz="2800" kern="1200" dirty="0">
                  <a:solidFill>
                    <a:srgbClr val="000000"/>
                  </a:solidFill>
                  <a:latin typeface="Times New Roman" panose="02020603050405020304" pitchFamily="18" charset="0"/>
                  <a:ea typeface="Times New Roman" panose="02020603050405020304" pitchFamily="18" charset="0"/>
                </a:rPr>
                <a:t>.</a:t>
              </a:r>
              <a:endParaRPr lang="en-US" sz="2800" kern="1200" dirty="0">
                <a:latin typeface="Times New Roman" panose="02020603050405020304" pitchFamily="18" charset="0"/>
                <a:ea typeface="Times New Roman" panose="02020603050405020304" pitchFamily="18" charset="0"/>
              </a:endParaRPr>
            </a:p>
          </p:txBody>
        </p:sp>
      </p:grpSp>
      <p:pic>
        <p:nvPicPr>
          <p:cNvPr id="6" name="Picture 5"/>
          <p:cNvPicPr>
            <a:picLocks noChangeAspect="1"/>
          </p:cNvPicPr>
          <p:nvPr/>
        </p:nvPicPr>
        <p:blipFill>
          <a:blip r:embed="rId4"/>
          <a:stretch>
            <a:fillRect/>
          </a:stretch>
        </p:blipFill>
        <p:spPr>
          <a:xfrm>
            <a:off x="165100" y="4165600"/>
            <a:ext cx="3556000" cy="25860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1032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1000"/>
                                        <p:tgtEl>
                                          <p:spTgt spid="18"/>
                                        </p:tgtEl>
                                      </p:cBhvr>
                                    </p:animEffect>
                                    <p:anim calcmode="lin" valueType="num">
                                      <p:cBhvr>
                                        <p:cTn id="36" dur="1000" fill="hold"/>
                                        <p:tgtEl>
                                          <p:spTgt spid="18"/>
                                        </p:tgtEl>
                                        <p:attrNameLst>
                                          <p:attrName>ppt_x</p:attrName>
                                        </p:attrNameLst>
                                      </p:cBhvr>
                                      <p:tavLst>
                                        <p:tav tm="0">
                                          <p:val>
                                            <p:strVal val="#ppt_x"/>
                                          </p:val>
                                        </p:tav>
                                        <p:tav tm="100000">
                                          <p:val>
                                            <p:strVal val="#ppt_x"/>
                                          </p:val>
                                        </p:tav>
                                      </p:tavLst>
                                    </p:anim>
                                    <p:anim calcmode="lin" valueType="num">
                                      <p:cBhvr>
                                        <p:cTn id="3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15711" y="157161"/>
            <a:ext cx="4483630" cy="741175"/>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pt-BR" sz="3200" b="1" dirty="0">
                <a:solidFill>
                  <a:srgbClr val="0D0D0D"/>
                </a:solidFill>
                <a:latin typeface="Times New Roman" panose="02020603050405020304" pitchFamily="18" charset="0"/>
                <a:ea typeface="Times New Roman" panose="02020603050405020304" pitchFamily="18" charset="0"/>
              </a:rPr>
              <a:t>3. Nhân vật và sự việc:</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650824" y="1075240"/>
            <a:ext cx="10895188" cy="3620696"/>
            <a:chOff x="650824" y="1075240"/>
            <a:chExt cx="10895188" cy="3620696"/>
          </a:xfrm>
        </p:grpSpPr>
        <p:sp>
          <p:nvSpPr>
            <p:cNvPr id="3" name="Freeform 2"/>
            <p:cNvSpPr/>
            <p:nvPr/>
          </p:nvSpPr>
          <p:spPr>
            <a:xfrm>
              <a:off x="6117167" y="1825478"/>
              <a:ext cx="4611206" cy="315100"/>
            </a:xfrm>
            <a:custGeom>
              <a:avLst/>
              <a:gdLst/>
              <a:ahLst/>
              <a:cxnLst/>
              <a:rect l="0" t="0" r="0" b="0"/>
              <a:pathLst>
                <a:path>
                  <a:moveTo>
                    <a:pt x="0" y="0"/>
                  </a:moveTo>
                  <a:lnTo>
                    <a:pt x="0" y="157550"/>
                  </a:lnTo>
                  <a:lnTo>
                    <a:pt x="4611206" y="157550"/>
                  </a:lnTo>
                  <a:lnTo>
                    <a:pt x="4611206" y="315100"/>
                  </a:lnTo>
                </a:path>
              </a:pathLst>
            </a:custGeom>
            <a:noFill/>
            <a:ln w="19050"/>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 name="Freeform 4"/>
            <p:cNvSpPr/>
            <p:nvPr/>
          </p:nvSpPr>
          <p:spPr>
            <a:xfrm>
              <a:off x="6117167" y="1825478"/>
              <a:ext cx="2718346" cy="315100"/>
            </a:xfrm>
            <a:custGeom>
              <a:avLst/>
              <a:gdLst/>
              <a:ahLst/>
              <a:cxnLst/>
              <a:rect l="0" t="0" r="0" b="0"/>
              <a:pathLst>
                <a:path>
                  <a:moveTo>
                    <a:pt x="0" y="0"/>
                  </a:moveTo>
                  <a:lnTo>
                    <a:pt x="0" y="157550"/>
                  </a:lnTo>
                  <a:lnTo>
                    <a:pt x="2718346" y="157550"/>
                  </a:lnTo>
                  <a:lnTo>
                    <a:pt x="2718346" y="315100"/>
                  </a:lnTo>
                </a:path>
              </a:pathLst>
            </a:custGeom>
            <a:noFill/>
            <a:ln w="19050"/>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6117167" y="1825478"/>
              <a:ext cx="760186" cy="315100"/>
            </a:xfrm>
            <a:custGeom>
              <a:avLst/>
              <a:gdLst/>
              <a:ahLst/>
              <a:cxnLst/>
              <a:rect l="0" t="0" r="0" b="0"/>
              <a:pathLst>
                <a:path>
                  <a:moveTo>
                    <a:pt x="0" y="0"/>
                  </a:moveTo>
                  <a:lnTo>
                    <a:pt x="0" y="157550"/>
                  </a:lnTo>
                  <a:lnTo>
                    <a:pt x="760186" y="157550"/>
                  </a:lnTo>
                  <a:lnTo>
                    <a:pt x="760186" y="31510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4983571" y="1825478"/>
              <a:ext cx="1133595" cy="315100"/>
            </a:xfrm>
            <a:custGeom>
              <a:avLst/>
              <a:gdLst/>
              <a:ahLst/>
              <a:cxnLst/>
              <a:rect l="0" t="0" r="0" b="0"/>
              <a:pathLst>
                <a:path>
                  <a:moveTo>
                    <a:pt x="1133595" y="0"/>
                  </a:moveTo>
                  <a:lnTo>
                    <a:pt x="1133595" y="157550"/>
                  </a:lnTo>
                  <a:lnTo>
                    <a:pt x="0" y="157550"/>
                  </a:lnTo>
                  <a:lnTo>
                    <a:pt x="0" y="31510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3141518" y="1825478"/>
              <a:ext cx="2975648" cy="315100"/>
            </a:xfrm>
            <a:custGeom>
              <a:avLst/>
              <a:gdLst/>
              <a:ahLst/>
              <a:cxnLst/>
              <a:rect l="0" t="0" r="0" b="0"/>
              <a:pathLst>
                <a:path>
                  <a:moveTo>
                    <a:pt x="2975648" y="0"/>
                  </a:moveTo>
                  <a:lnTo>
                    <a:pt x="2975648" y="157550"/>
                  </a:lnTo>
                  <a:lnTo>
                    <a:pt x="0" y="157550"/>
                  </a:lnTo>
                  <a:lnTo>
                    <a:pt x="0" y="315100"/>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1409120" y="1825478"/>
              <a:ext cx="4708046" cy="315100"/>
            </a:xfrm>
            <a:custGeom>
              <a:avLst/>
              <a:gdLst/>
              <a:ahLst/>
              <a:cxnLst/>
              <a:rect l="0" t="0" r="0" b="0"/>
              <a:pathLst>
                <a:path>
                  <a:moveTo>
                    <a:pt x="4708046" y="0"/>
                  </a:moveTo>
                  <a:lnTo>
                    <a:pt x="4708046" y="157550"/>
                  </a:lnTo>
                  <a:lnTo>
                    <a:pt x="0" y="157550"/>
                  </a:lnTo>
                  <a:lnTo>
                    <a:pt x="0" y="315100"/>
                  </a:lnTo>
                </a:path>
              </a:pathLst>
            </a:custGeom>
            <a:noFill/>
            <a:ln w="19050"/>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4332499" y="1075240"/>
              <a:ext cx="3569334" cy="750238"/>
            </a:xfrm>
            <a:custGeom>
              <a:avLst/>
              <a:gdLst>
                <a:gd name="connsiteX0" fmla="*/ 0 w 3569334"/>
                <a:gd name="connsiteY0" fmla="*/ 0 h 750238"/>
                <a:gd name="connsiteX1" fmla="*/ 3569334 w 3569334"/>
                <a:gd name="connsiteY1" fmla="*/ 0 h 750238"/>
                <a:gd name="connsiteX2" fmla="*/ 3569334 w 3569334"/>
                <a:gd name="connsiteY2" fmla="*/ 750238 h 750238"/>
                <a:gd name="connsiteX3" fmla="*/ 0 w 3569334"/>
                <a:gd name="connsiteY3" fmla="*/ 750238 h 750238"/>
                <a:gd name="connsiteX4" fmla="*/ 0 w 3569334"/>
                <a:gd name="connsiteY4" fmla="*/ 0 h 75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334" h="750238">
                  <a:moveTo>
                    <a:pt x="0" y="0"/>
                  </a:moveTo>
                  <a:lnTo>
                    <a:pt x="3569334" y="0"/>
                  </a:lnTo>
                  <a:lnTo>
                    <a:pt x="3569334" y="750238"/>
                  </a:lnTo>
                  <a:lnTo>
                    <a:pt x="0" y="750238"/>
                  </a:lnTo>
                  <a:lnTo>
                    <a:pt x="0" y="0"/>
                  </a:lnTo>
                  <a:close/>
                </a:path>
              </a:pathLst>
            </a:custGeom>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b="1" kern="1200" dirty="0">
                  <a:latin typeface="Times New Roman" panose="02020603050405020304" pitchFamily="18" charset="0"/>
                  <a:cs typeface="Times New Roman" panose="02020603050405020304" pitchFamily="18" charset="0"/>
                </a:rPr>
                <a:t>Sự việc chính:</a:t>
              </a:r>
              <a:endParaRPr lang="en-US" sz="3200" b="1" kern="1200" dirty="0">
                <a:latin typeface="Times New Roman" panose="02020603050405020304" pitchFamily="18" charset="0"/>
                <a:cs typeface="Times New Roman" panose="02020603050405020304" pitchFamily="18" charset="0"/>
              </a:endParaRPr>
            </a:p>
          </p:txBody>
        </p:sp>
        <p:sp>
          <p:nvSpPr>
            <p:cNvPr id="18" name="Freeform 17"/>
            <p:cNvSpPr/>
            <p:nvPr/>
          </p:nvSpPr>
          <p:spPr>
            <a:xfrm>
              <a:off x="650824" y="2140579"/>
              <a:ext cx="1516592" cy="2548785"/>
            </a:xfrm>
            <a:custGeom>
              <a:avLst/>
              <a:gdLst>
                <a:gd name="connsiteX0" fmla="*/ 0 w 1516592"/>
                <a:gd name="connsiteY0" fmla="*/ 0 h 2548785"/>
                <a:gd name="connsiteX1" fmla="*/ 1516592 w 1516592"/>
                <a:gd name="connsiteY1" fmla="*/ 0 h 2548785"/>
                <a:gd name="connsiteX2" fmla="*/ 1516592 w 1516592"/>
                <a:gd name="connsiteY2" fmla="*/ 2548785 h 2548785"/>
                <a:gd name="connsiteX3" fmla="*/ 0 w 1516592"/>
                <a:gd name="connsiteY3" fmla="*/ 2548785 h 2548785"/>
                <a:gd name="connsiteX4" fmla="*/ 0 w 1516592"/>
                <a:gd name="connsiteY4" fmla="*/ 0 h 2548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6592" h="2548785">
                  <a:moveTo>
                    <a:pt x="0" y="0"/>
                  </a:moveTo>
                  <a:lnTo>
                    <a:pt x="1516592" y="0"/>
                  </a:lnTo>
                  <a:lnTo>
                    <a:pt x="1516592" y="2548785"/>
                  </a:lnTo>
                  <a:lnTo>
                    <a:pt x="0" y="2548785"/>
                  </a:lnTo>
                  <a:lnTo>
                    <a:pt x="0" y="0"/>
                  </a:lnTo>
                  <a:close/>
                </a:path>
              </a:pathLst>
            </a:custGeom>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kern="1200" dirty="0">
                  <a:latin typeface="Times New Roman" panose="02020603050405020304" pitchFamily="18" charset="0"/>
                  <a:cs typeface="Times New Roman" panose="02020603050405020304" pitchFamily="18" charset="0"/>
                </a:rPr>
                <a:t>(1) </a:t>
              </a:r>
              <a:r>
                <a:rPr lang="pt-BR" sz="3200" i="1" kern="1200" dirty="0">
                  <a:latin typeface="Times New Roman" panose="02020603050405020304" pitchFamily="18" charset="0"/>
                  <a:cs typeface="Times New Roman" panose="02020603050405020304" pitchFamily="18" charset="0"/>
                </a:rPr>
                <a:t>Sự ra đời kì lạ</a:t>
              </a:r>
              <a:endParaRPr lang="en-US" sz="3200" kern="1200" dirty="0">
                <a:latin typeface="Times New Roman" panose="02020603050405020304" pitchFamily="18" charset="0"/>
                <a:cs typeface="Times New Roman" panose="02020603050405020304" pitchFamily="18" charset="0"/>
              </a:endParaRPr>
            </a:p>
          </p:txBody>
        </p:sp>
        <p:sp>
          <p:nvSpPr>
            <p:cNvPr id="19" name="Freeform 18"/>
            <p:cNvSpPr/>
            <p:nvPr/>
          </p:nvSpPr>
          <p:spPr>
            <a:xfrm>
              <a:off x="2357526" y="2140579"/>
              <a:ext cx="1567983" cy="2552971"/>
            </a:xfrm>
            <a:custGeom>
              <a:avLst/>
              <a:gdLst>
                <a:gd name="connsiteX0" fmla="*/ 0 w 1567983"/>
                <a:gd name="connsiteY0" fmla="*/ 0 h 2552971"/>
                <a:gd name="connsiteX1" fmla="*/ 1567983 w 1567983"/>
                <a:gd name="connsiteY1" fmla="*/ 0 h 2552971"/>
                <a:gd name="connsiteX2" fmla="*/ 1567983 w 1567983"/>
                <a:gd name="connsiteY2" fmla="*/ 2552971 h 2552971"/>
                <a:gd name="connsiteX3" fmla="*/ 0 w 1567983"/>
                <a:gd name="connsiteY3" fmla="*/ 2552971 h 2552971"/>
                <a:gd name="connsiteX4" fmla="*/ 0 w 1567983"/>
                <a:gd name="connsiteY4" fmla="*/ 0 h 2552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983" h="2552971">
                  <a:moveTo>
                    <a:pt x="0" y="0"/>
                  </a:moveTo>
                  <a:lnTo>
                    <a:pt x="1567983" y="0"/>
                  </a:lnTo>
                  <a:lnTo>
                    <a:pt x="1567983" y="2552971"/>
                  </a:lnTo>
                  <a:lnTo>
                    <a:pt x="0" y="2552971"/>
                  </a:lnTo>
                  <a:lnTo>
                    <a:pt x="0" y="0"/>
                  </a:lnTo>
                  <a:close/>
                </a:path>
              </a:pathLst>
            </a:custGeom>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i="1" kern="1200" dirty="0">
                  <a:latin typeface="Times New Roman" panose="02020603050405020304" pitchFamily="18" charset="0"/>
                  <a:cs typeface="Times New Roman" panose="02020603050405020304" pitchFamily="18" charset="0"/>
                </a:rPr>
                <a:t>(2)Tiếng nói đầu tiên xin đi đánh giặc</a:t>
              </a:r>
              <a:endParaRPr lang="en-US" sz="3200" kern="1200" dirty="0">
                <a:latin typeface="Times New Roman" panose="02020603050405020304" pitchFamily="18" charset="0"/>
                <a:cs typeface="Times New Roman" panose="02020603050405020304" pitchFamily="18" charset="0"/>
              </a:endParaRPr>
            </a:p>
          </p:txBody>
        </p:sp>
        <p:sp>
          <p:nvSpPr>
            <p:cNvPr id="20" name="Freeform 19"/>
            <p:cNvSpPr/>
            <p:nvPr/>
          </p:nvSpPr>
          <p:spPr>
            <a:xfrm>
              <a:off x="4128119" y="2140579"/>
              <a:ext cx="1710903" cy="2555357"/>
            </a:xfrm>
            <a:custGeom>
              <a:avLst/>
              <a:gdLst>
                <a:gd name="connsiteX0" fmla="*/ 0 w 1710903"/>
                <a:gd name="connsiteY0" fmla="*/ 0 h 2555357"/>
                <a:gd name="connsiteX1" fmla="*/ 1710903 w 1710903"/>
                <a:gd name="connsiteY1" fmla="*/ 0 h 2555357"/>
                <a:gd name="connsiteX2" fmla="*/ 1710903 w 1710903"/>
                <a:gd name="connsiteY2" fmla="*/ 2555357 h 2555357"/>
                <a:gd name="connsiteX3" fmla="*/ 0 w 1710903"/>
                <a:gd name="connsiteY3" fmla="*/ 2555357 h 2555357"/>
                <a:gd name="connsiteX4" fmla="*/ 0 w 1710903"/>
                <a:gd name="connsiteY4" fmla="*/ 0 h 2555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0903" h="2555357">
                  <a:moveTo>
                    <a:pt x="0" y="0"/>
                  </a:moveTo>
                  <a:lnTo>
                    <a:pt x="1710903" y="0"/>
                  </a:lnTo>
                  <a:lnTo>
                    <a:pt x="1710903" y="2555357"/>
                  </a:lnTo>
                  <a:lnTo>
                    <a:pt x="0" y="2555357"/>
                  </a:lnTo>
                  <a:lnTo>
                    <a:pt x="0" y="0"/>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i="1" kern="1200" dirty="0">
                  <a:latin typeface="Times New Roman" panose="02020603050405020304" pitchFamily="18" charset="0"/>
                  <a:cs typeface="Times New Roman" panose="02020603050405020304" pitchFamily="18" charset="0"/>
                </a:rPr>
                <a:t>(3) Gióng đòi roi sắt, ngựa sắt, giáp sắt</a:t>
              </a:r>
              <a:endParaRPr lang="en-US" sz="3200" kern="1200" dirty="0">
                <a:latin typeface="Times New Roman" panose="02020603050405020304" pitchFamily="18" charset="0"/>
                <a:cs typeface="Times New Roman" panose="02020603050405020304" pitchFamily="18" charset="0"/>
              </a:endParaRPr>
            </a:p>
          </p:txBody>
        </p:sp>
        <p:sp>
          <p:nvSpPr>
            <p:cNvPr id="21" name="Freeform 20"/>
            <p:cNvSpPr/>
            <p:nvPr/>
          </p:nvSpPr>
          <p:spPr>
            <a:xfrm>
              <a:off x="6033995" y="2140579"/>
              <a:ext cx="1686716" cy="2546129"/>
            </a:xfrm>
            <a:custGeom>
              <a:avLst/>
              <a:gdLst>
                <a:gd name="connsiteX0" fmla="*/ 0 w 1686716"/>
                <a:gd name="connsiteY0" fmla="*/ 0 h 2546129"/>
                <a:gd name="connsiteX1" fmla="*/ 1686716 w 1686716"/>
                <a:gd name="connsiteY1" fmla="*/ 0 h 2546129"/>
                <a:gd name="connsiteX2" fmla="*/ 1686716 w 1686716"/>
                <a:gd name="connsiteY2" fmla="*/ 2546129 h 2546129"/>
                <a:gd name="connsiteX3" fmla="*/ 0 w 1686716"/>
                <a:gd name="connsiteY3" fmla="*/ 2546129 h 2546129"/>
                <a:gd name="connsiteX4" fmla="*/ 0 w 1686716"/>
                <a:gd name="connsiteY4" fmla="*/ 0 h 2546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6716" h="2546129">
                  <a:moveTo>
                    <a:pt x="0" y="0"/>
                  </a:moveTo>
                  <a:lnTo>
                    <a:pt x="1686716" y="0"/>
                  </a:lnTo>
                  <a:lnTo>
                    <a:pt x="1686716" y="2546129"/>
                  </a:lnTo>
                  <a:lnTo>
                    <a:pt x="0" y="2546129"/>
                  </a:lnTo>
                  <a:lnTo>
                    <a:pt x="0" y="0"/>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i="1" kern="1200" dirty="0">
                  <a:latin typeface="Times New Roman" panose="02020603050405020304" pitchFamily="18" charset="0"/>
                  <a:cs typeface="Times New Roman" panose="02020603050405020304" pitchFamily="18" charset="0"/>
                </a:rPr>
                <a:t>(4)Gióng vươn vải trở thành tráng sĩ</a:t>
              </a:r>
              <a:endParaRPr lang="en-US" sz="3200" kern="1200" dirty="0">
                <a:latin typeface="Times New Roman" panose="02020603050405020304" pitchFamily="18" charset="0"/>
                <a:cs typeface="Times New Roman" panose="02020603050405020304" pitchFamily="18" charset="0"/>
              </a:endParaRPr>
            </a:p>
          </p:txBody>
        </p:sp>
        <p:sp>
          <p:nvSpPr>
            <p:cNvPr id="22" name="Freeform 21"/>
            <p:cNvSpPr/>
            <p:nvPr/>
          </p:nvSpPr>
          <p:spPr>
            <a:xfrm>
              <a:off x="7928182" y="2140579"/>
              <a:ext cx="1814661" cy="2543586"/>
            </a:xfrm>
            <a:custGeom>
              <a:avLst/>
              <a:gdLst>
                <a:gd name="connsiteX0" fmla="*/ 0 w 1814661"/>
                <a:gd name="connsiteY0" fmla="*/ 0 h 2543586"/>
                <a:gd name="connsiteX1" fmla="*/ 1814661 w 1814661"/>
                <a:gd name="connsiteY1" fmla="*/ 0 h 2543586"/>
                <a:gd name="connsiteX2" fmla="*/ 1814661 w 1814661"/>
                <a:gd name="connsiteY2" fmla="*/ 2543586 h 2543586"/>
                <a:gd name="connsiteX3" fmla="*/ 0 w 1814661"/>
                <a:gd name="connsiteY3" fmla="*/ 2543586 h 2543586"/>
                <a:gd name="connsiteX4" fmla="*/ 0 w 1814661"/>
                <a:gd name="connsiteY4" fmla="*/ 0 h 2543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61" h="2543586">
                  <a:moveTo>
                    <a:pt x="0" y="0"/>
                  </a:moveTo>
                  <a:lnTo>
                    <a:pt x="1814661" y="0"/>
                  </a:lnTo>
                  <a:lnTo>
                    <a:pt x="1814661" y="2543586"/>
                  </a:lnTo>
                  <a:lnTo>
                    <a:pt x="0" y="2543586"/>
                  </a:lnTo>
                  <a:lnTo>
                    <a:pt x="0" y="0"/>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i="1" kern="1200" dirty="0">
                  <a:latin typeface="Times New Roman" panose="02020603050405020304" pitchFamily="18" charset="0"/>
                  <a:cs typeface="Times New Roman" panose="02020603050405020304" pitchFamily="18" charset="0"/>
                </a:rPr>
                <a:t>(5) Gióng nhổ tre bên đường đánh giặc</a:t>
              </a:r>
              <a:endParaRPr lang="en-US" sz="3200" kern="1200" dirty="0">
                <a:latin typeface="Times New Roman" panose="02020603050405020304" pitchFamily="18" charset="0"/>
                <a:cs typeface="Times New Roman" panose="02020603050405020304" pitchFamily="18" charset="0"/>
              </a:endParaRPr>
            </a:p>
          </p:txBody>
        </p:sp>
        <p:sp>
          <p:nvSpPr>
            <p:cNvPr id="23" name="Freeform 22"/>
            <p:cNvSpPr/>
            <p:nvPr/>
          </p:nvSpPr>
          <p:spPr>
            <a:xfrm>
              <a:off x="9910733" y="2140579"/>
              <a:ext cx="1635279" cy="2555357"/>
            </a:xfrm>
            <a:custGeom>
              <a:avLst/>
              <a:gdLst>
                <a:gd name="connsiteX0" fmla="*/ 0 w 1635279"/>
                <a:gd name="connsiteY0" fmla="*/ 0 h 2555357"/>
                <a:gd name="connsiteX1" fmla="*/ 1635279 w 1635279"/>
                <a:gd name="connsiteY1" fmla="*/ 0 h 2555357"/>
                <a:gd name="connsiteX2" fmla="*/ 1635279 w 1635279"/>
                <a:gd name="connsiteY2" fmla="*/ 2555357 h 2555357"/>
                <a:gd name="connsiteX3" fmla="*/ 0 w 1635279"/>
                <a:gd name="connsiteY3" fmla="*/ 2555357 h 2555357"/>
                <a:gd name="connsiteX4" fmla="*/ 0 w 1635279"/>
                <a:gd name="connsiteY4" fmla="*/ 0 h 25553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279" h="2555357">
                  <a:moveTo>
                    <a:pt x="0" y="0"/>
                  </a:moveTo>
                  <a:lnTo>
                    <a:pt x="1635279" y="0"/>
                  </a:lnTo>
                  <a:lnTo>
                    <a:pt x="1635279" y="2555357"/>
                  </a:lnTo>
                  <a:lnTo>
                    <a:pt x="0" y="2555357"/>
                  </a:lnTo>
                  <a:lnTo>
                    <a:pt x="0" y="0"/>
                  </a:lnTo>
                  <a:close/>
                </a:path>
              </a:pathLst>
            </a:custGeom>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pt-BR" sz="3200" i="1" kern="1200" dirty="0">
                  <a:latin typeface="Times New Roman" panose="02020603050405020304" pitchFamily="18" charset="0"/>
                  <a:cs typeface="Times New Roman" panose="02020603050405020304" pitchFamily="18" charset="0"/>
                </a:rPr>
                <a:t>(6)Gióng bay về trời</a:t>
              </a:r>
              <a:endParaRPr lang="en-US" sz="3200" kern="1200" dirty="0">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3"/>
          <a:stretch>
            <a:fillRect/>
          </a:stretch>
        </p:blipFill>
        <p:spPr>
          <a:xfrm>
            <a:off x="660400" y="4775200"/>
            <a:ext cx="1524000" cy="1838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Picture 7"/>
          <p:cNvPicPr>
            <a:picLocks noChangeAspect="1"/>
          </p:cNvPicPr>
          <p:nvPr/>
        </p:nvPicPr>
        <p:blipFill>
          <a:blip r:embed="rId4"/>
          <a:stretch>
            <a:fillRect/>
          </a:stretch>
        </p:blipFill>
        <p:spPr>
          <a:xfrm>
            <a:off x="2345266" y="4784726"/>
            <a:ext cx="1612901" cy="18288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9" name="Picture 8"/>
          <p:cNvPicPr>
            <a:picLocks noChangeAspect="1"/>
          </p:cNvPicPr>
          <p:nvPr/>
        </p:nvPicPr>
        <p:blipFill>
          <a:blip r:embed="rId5"/>
          <a:stretch>
            <a:fillRect/>
          </a:stretch>
        </p:blipFill>
        <p:spPr>
          <a:xfrm>
            <a:off x="6070600" y="4775200"/>
            <a:ext cx="1663700" cy="18288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p:cNvPicPr>
            <a:picLocks noChangeAspect="1"/>
          </p:cNvPicPr>
          <p:nvPr/>
        </p:nvPicPr>
        <p:blipFill>
          <a:blip r:embed="rId6"/>
          <a:stretch>
            <a:fillRect/>
          </a:stretch>
        </p:blipFill>
        <p:spPr>
          <a:xfrm>
            <a:off x="4119033" y="4784726"/>
            <a:ext cx="1790701" cy="181927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2" name="Picture 11"/>
          <p:cNvPicPr>
            <a:picLocks noChangeAspect="1"/>
          </p:cNvPicPr>
          <p:nvPr/>
        </p:nvPicPr>
        <p:blipFill>
          <a:blip r:embed="rId7"/>
          <a:stretch>
            <a:fillRect/>
          </a:stretch>
        </p:blipFill>
        <p:spPr>
          <a:xfrm>
            <a:off x="9846735" y="4787899"/>
            <a:ext cx="1727200" cy="181610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3" name="Picture 12"/>
          <p:cNvPicPr>
            <a:picLocks noChangeAspect="1"/>
          </p:cNvPicPr>
          <p:nvPr/>
        </p:nvPicPr>
        <p:blipFill>
          <a:blip r:embed="rId8"/>
          <a:stretch>
            <a:fillRect/>
          </a:stretch>
        </p:blipFill>
        <p:spPr>
          <a:xfrm>
            <a:off x="7895166" y="4775200"/>
            <a:ext cx="1790701" cy="1838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94168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359834" y="119679"/>
            <a:ext cx="5283730" cy="729279"/>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a:solidFill>
                  <a:srgbClr val="000000"/>
                </a:solidFill>
                <a:latin typeface="Times New Roman" panose="02020603050405020304" pitchFamily="18" charset="0"/>
                <a:ea typeface="Times New Roman" panose="02020603050405020304" pitchFamily="18" charset="0"/>
              </a:rPr>
              <a:t>4. Phân tích văn bản</a:t>
            </a:r>
            <a:endParaRPr lang="en-US" sz="28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2401231" y="2085119"/>
            <a:ext cx="6094137" cy="4617118"/>
            <a:chOff x="2401231" y="2085119"/>
            <a:chExt cx="6094137" cy="4617118"/>
          </a:xfrm>
        </p:grpSpPr>
        <p:sp>
          <p:nvSpPr>
            <p:cNvPr id="4" name="Freeform 3"/>
            <p:cNvSpPr/>
            <p:nvPr/>
          </p:nvSpPr>
          <p:spPr>
            <a:xfrm>
              <a:off x="2401231" y="2085119"/>
              <a:ext cx="5121952" cy="1063076"/>
            </a:xfrm>
            <a:custGeom>
              <a:avLst/>
              <a:gdLst>
                <a:gd name="connsiteX0" fmla="*/ 0 w 5121952"/>
                <a:gd name="connsiteY0" fmla="*/ 106308 h 1063076"/>
                <a:gd name="connsiteX1" fmla="*/ 106308 w 5121952"/>
                <a:gd name="connsiteY1" fmla="*/ 0 h 1063076"/>
                <a:gd name="connsiteX2" fmla="*/ 5015644 w 5121952"/>
                <a:gd name="connsiteY2" fmla="*/ 0 h 1063076"/>
                <a:gd name="connsiteX3" fmla="*/ 5121952 w 5121952"/>
                <a:gd name="connsiteY3" fmla="*/ 106308 h 1063076"/>
                <a:gd name="connsiteX4" fmla="*/ 5121952 w 5121952"/>
                <a:gd name="connsiteY4" fmla="*/ 956768 h 1063076"/>
                <a:gd name="connsiteX5" fmla="*/ 5015644 w 5121952"/>
                <a:gd name="connsiteY5" fmla="*/ 1063076 h 1063076"/>
                <a:gd name="connsiteX6" fmla="*/ 106308 w 5121952"/>
                <a:gd name="connsiteY6" fmla="*/ 1063076 h 1063076"/>
                <a:gd name="connsiteX7" fmla="*/ 0 w 5121952"/>
                <a:gd name="connsiteY7" fmla="*/ 956768 h 1063076"/>
                <a:gd name="connsiteX8" fmla="*/ 0 w 5121952"/>
                <a:gd name="connsiteY8" fmla="*/ 106308 h 1063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21952" h="1063076">
                  <a:moveTo>
                    <a:pt x="0" y="106308"/>
                  </a:moveTo>
                  <a:cubicBezTo>
                    <a:pt x="0" y="47596"/>
                    <a:pt x="47596" y="0"/>
                    <a:pt x="106308" y="0"/>
                  </a:cubicBezTo>
                  <a:lnTo>
                    <a:pt x="5015644" y="0"/>
                  </a:lnTo>
                  <a:cubicBezTo>
                    <a:pt x="5074356" y="0"/>
                    <a:pt x="5121952" y="47596"/>
                    <a:pt x="5121952" y="106308"/>
                  </a:cubicBezTo>
                  <a:lnTo>
                    <a:pt x="5121952" y="956768"/>
                  </a:lnTo>
                  <a:cubicBezTo>
                    <a:pt x="5121952" y="1015480"/>
                    <a:pt x="5074356" y="1063076"/>
                    <a:pt x="5015644" y="1063076"/>
                  </a:cubicBezTo>
                  <a:lnTo>
                    <a:pt x="106308" y="1063076"/>
                  </a:lnTo>
                  <a:cubicBezTo>
                    <a:pt x="47596" y="1063076"/>
                    <a:pt x="0" y="1015480"/>
                    <a:pt x="0" y="956768"/>
                  </a:cubicBezTo>
                  <a:lnTo>
                    <a:pt x="0" y="106308"/>
                  </a:lnTo>
                  <a:close/>
                </a:path>
              </a:pathLst>
            </a:custGeom>
            <a:blipFill>
              <a:blip r:embed="rId2"/>
              <a:tile tx="0" ty="0" sx="100000" sy="100000" flip="none" algn="tl"/>
            </a:blipFill>
            <a:ln w="28575">
              <a:solidFill>
                <a:srgbClr val="C0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99716" tIns="76856" rIns="99716" bIns="76856" numCol="1" spcCol="1270" anchor="ctr" anchorCtr="0">
              <a:noAutofit/>
            </a:bodyPr>
            <a:lstStyle/>
            <a:p>
              <a:pPr lvl="0" algn="ctr" defTabSz="1600200">
                <a:lnSpc>
                  <a:spcPct val="90000"/>
                </a:lnSpc>
                <a:spcBef>
                  <a:spcPct val="0"/>
                </a:spcBef>
                <a:spcAft>
                  <a:spcPct val="35000"/>
                </a:spcAft>
              </a:pPr>
              <a:r>
                <a:rPr lang="en-US" sz="3600" kern="1200" dirty="0">
                  <a:solidFill>
                    <a:schemeClr val="tx1"/>
                  </a:solidFill>
                  <a:latin typeface="Times New Roman" panose="02020603050405020304" pitchFamily="18" charset="0"/>
                  <a:cs typeface="Times New Roman" panose="02020603050405020304" pitchFamily="18" charset="0"/>
                </a:rPr>
                <a:t>HĐ </a:t>
              </a:r>
              <a:r>
                <a:rPr lang="en-US" sz="3600" kern="1200" dirty="0" err="1">
                  <a:solidFill>
                    <a:schemeClr val="tx1"/>
                  </a:solidFill>
                  <a:latin typeface="Times New Roman" panose="02020603050405020304" pitchFamily="18" charset="0"/>
                  <a:cs typeface="Times New Roman" panose="02020603050405020304" pitchFamily="18" charset="0"/>
                </a:rPr>
                <a:t>nhóm</a:t>
              </a:r>
              <a:r>
                <a:rPr lang="en-US" sz="3600" kern="1200" dirty="0">
                  <a:solidFill>
                    <a:schemeClr val="tx1"/>
                  </a:solidFill>
                  <a:latin typeface="Times New Roman" panose="02020603050405020304" pitchFamily="18" charset="0"/>
                  <a:cs typeface="Times New Roman" panose="02020603050405020304" pitchFamily="18" charset="0"/>
                </a:rPr>
                <a:t> </a:t>
              </a:r>
              <a:r>
                <a:rPr lang="en-US" sz="3600" kern="1200" dirty="0" err="1">
                  <a:solidFill>
                    <a:schemeClr val="tx1"/>
                  </a:solidFill>
                  <a:latin typeface="Times New Roman" panose="02020603050405020304" pitchFamily="18" charset="0"/>
                  <a:cs typeface="Times New Roman" panose="02020603050405020304" pitchFamily="18" charset="0"/>
                </a:rPr>
                <a:t>và</a:t>
              </a:r>
              <a:r>
                <a:rPr lang="en-US" sz="3600" kern="1200" dirty="0">
                  <a:solidFill>
                    <a:schemeClr val="tx1"/>
                  </a:solidFill>
                  <a:latin typeface="Times New Roman" panose="02020603050405020304" pitchFamily="18" charset="0"/>
                  <a:cs typeface="Times New Roman" panose="02020603050405020304" pitchFamily="18" charset="0"/>
                </a:rPr>
                <a:t> </a:t>
              </a:r>
              <a:r>
                <a:rPr lang="en-US" sz="3600" kern="1200" dirty="0" err="1">
                  <a:solidFill>
                    <a:schemeClr val="tx1"/>
                  </a:solidFill>
                  <a:latin typeface="Times New Roman" panose="02020603050405020304" pitchFamily="18" charset="0"/>
                  <a:cs typeface="Times New Roman" panose="02020603050405020304" pitchFamily="18" charset="0"/>
                </a:rPr>
                <a:t>thực</a:t>
              </a:r>
              <a:r>
                <a:rPr lang="en-US" sz="3600" kern="1200" dirty="0">
                  <a:solidFill>
                    <a:schemeClr val="tx1"/>
                  </a:solidFill>
                  <a:latin typeface="Times New Roman" panose="02020603050405020304" pitchFamily="18" charset="0"/>
                  <a:cs typeface="Times New Roman" panose="02020603050405020304" pitchFamily="18" charset="0"/>
                </a:rPr>
                <a:t> </a:t>
              </a:r>
              <a:r>
                <a:rPr lang="en-US" sz="3600" kern="1200" dirty="0" err="1">
                  <a:solidFill>
                    <a:schemeClr val="tx1"/>
                  </a:solidFill>
                  <a:latin typeface="Times New Roman" panose="02020603050405020304" pitchFamily="18" charset="0"/>
                  <a:cs typeface="Times New Roman" panose="02020603050405020304" pitchFamily="18" charset="0"/>
                </a:rPr>
                <a:t>hiện</a:t>
              </a:r>
              <a:r>
                <a:rPr lang="en-US" sz="3600" kern="1200" dirty="0">
                  <a:solidFill>
                    <a:schemeClr val="tx1"/>
                  </a:solidFill>
                  <a:latin typeface="Times New Roman" panose="02020603050405020304" pitchFamily="18" charset="0"/>
                  <a:cs typeface="Times New Roman" panose="02020603050405020304" pitchFamily="18" charset="0"/>
                </a:rPr>
                <a:t> </a:t>
              </a:r>
              <a:r>
                <a:rPr lang="en-US" sz="3600" kern="1200" dirty="0" err="1">
                  <a:solidFill>
                    <a:schemeClr val="tx1"/>
                  </a:solidFill>
                  <a:latin typeface="Times New Roman" panose="02020603050405020304" pitchFamily="18" charset="0"/>
                  <a:cs typeface="Times New Roman" panose="02020603050405020304" pitchFamily="18" charset="0"/>
                </a:rPr>
                <a:t>nhiệm</a:t>
              </a:r>
              <a:r>
                <a:rPr lang="en-US" sz="3600" kern="1200" dirty="0">
                  <a:solidFill>
                    <a:schemeClr val="tx1"/>
                  </a:solidFill>
                  <a:latin typeface="Times New Roman" panose="02020603050405020304" pitchFamily="18" charset="0"/>
                  <a:cs typeface="Times New Roman" panose="02020603050405020304" pitchFamily="18" charset="0"/>
                </a:rPr>
                <a:t> </a:t>
              </a:r>
              <a:r>
                <a:rPr lang="en-US" sz="3600" kern="1200" dirty="0" err="1">
                  <a:solidFill>
                    <a:schemeClr val="tx1"/>
                  </a:solidFill>
                  <a:latin typeface="Times New Roman" panose="02020603050405020304" pitchFamily="18" charset="0"/>
                  <a:cs typeface="Times New Roman" panose="02020603050405020304" pitchFamily="18" charset="0"/>
                </a:rPr>
                <a:t>vụ</a:t>
              </a:r>
              <a:r>
                <a:rPr lang="en-US" sz="3600" kern="1200" dirty="0">
                  <a:solidFill>
                    <a:schemeClr val="tx1"/>
                  </a:solidFill>
                  <a:latin typeface="Times New Roman" panose="02020603050405020304" pitchFamily="18" charset="0"/>
                  <a:cs typeface="Times New Roman" panose="02020603050405020304" pitchFamily="18" charset="0"/>
                </a:rPr>
                <a:t> </a:t>
              </a:r>
              <a:r>
                <a:rPr lang="en-US" sz="3600" kern="1200" dirty="0" err="1">
                  <a:solidFill>
                    <a:schemeClr val="tx1"/>
                  </a:solidFill>
                  <a:latin typeface="Times New Roman" panose="02020603050405020304" pitchFamily="18" charset="0"/>
                  <a:cs typeface="Times New Roman" panose="02020603050405020304" pitchFamily="18" charset="0"/>
                </a:rPr>
                <a:t>sau</a:t>
              </a:r>
              <a:r>
                <a:rPr lang="en-US" sz="3600" kern="1200" dirty="0">
                  <a:solidFill>
                    <a:schemeClr val="tx1"/>
                  </a:solidFill>
                  <a:latin typeface="Times New Roman" panose="02020603050405020304" pitchFamily="18" charset="0"/>
                  <a:cs typeface="Times New Roman" panose="02020603050405020304" pitchFamily="18" charset="0"/>
                </a:rPr>
                <a:t>:</a:t>
              </a:r>
            </a:p>
          </p:txBody>
        </p:sp>
        <p:sp>
          <p:nvSpPr>
            <p:cNvPr id="8" name="Freeform 7"/>
            <p:cNvSpPr/>
            <p:nvPr/>
          </p:nvSpPr>
          <p:spPr>
            <a:xfrm>
              <a:off x="2913426" y="3148195"/>
              <a:ext cx="512195" cy="1038092"/>
            </a:xfrm>
            <a:custGeom>
              <a:avLst/>
              <a:gdLst/>
              <a:ahLst/>
              <a:cxnLst/>
              <a:rect l="0" t="0" r="0" b="0"/>
              <a:pathLst>
                <a:path>
                  <a:moveTo>
                    <a:pt x="0" y="0"/>
                  </a:moveTo>
                  <a:lnTo>
                    <a:pt x="0" y="1038092"/>
                  </a:lnTo>
                  <a:lnTo>
                    <a:pt x="512195" y="1038092"/>
                  </a:lnTo>
                </a:path>
              </a:pathLst>
            </a:custGeom>
            <a:noFill/>
            <a:ln w="28575">
              <a:solidFill>
                <a:srgbClr val="C0000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3425622" y="3404568"/>
              <a:ext cx="5021617" cy="1563439"/>
            </a:xfrm>
            <a:custGeom>
              <a:avLst/>
              <a:gdLst>
                <a:gd name="connsiteX0" fmla="*/ 0 w 5021617"/>
                <a:gd name="connsiteY0" fmla="*/ 156344 h 1563439"/>
                <a:gd name="connsiteX1" fmla="*/ 156344 w 5021617"/>
                <a:gd name="connsiteY1" fmla="*/ 0 h 1563439"/>
                <a:gd name="connsiteX2" fmla="*/ 4865273 w 5021617"/>
                <a:gd name="connsiteY2" fmla="*/ 0 h 1563439"/>
                <a:gd name="connsiteX3" fmla="*/ 5021617 w 5021617"/>
                <a:gd name="connsiteY3" fmla="*/ 156344 h 1563439"/>
                <a:gd name="connsiteX4" fmla="*/ 5021617 w 5021617"/>
                <a:gd name="connsiteY4" fmla="*/ 1407095 h 1563439"/>
                <a:gd name="connsiteX5" fmla="*/ 4865273 w 5021617"/>
                <a:gd name="connsiteY5" fmla="*/ 1563439 h 1563439"/>
                <a:gd name="connsiteX6" fmla="*/ 156344 w 5021617"/>
                <a:gd name="connsiteY6" fmla="*/ 1563439 h 1563439"/>
                <a:gd name="connsiteX7" fmla="*/ 0 w 5021617"/>
                <a:gd name="connsiteY7" fmla="*/ 1407095 h 1563439"/>
                <a:gd name="connsiteX8" fmla="*/ 0 w 5021617"/>
                <a:gd name="connsiteY8" fmla="*/ 156344 h 156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1617" h="1563439">
                  <a:moveTo>
                    <a:pt x="0" y="156344"/>
                  </a:moveTo>
                  <a:cubicBezTo>
                    <a:pt x="0" y="69998"/>
                    <a:pt x="69998" y="0"/>
                    <a:pt x="156344" y="0"/>
                  </a:cubicBezTo>
                  <a:lnTo>
                    <a:pt x="4865273" y="0"/>
                  </a:lnTo>
                  <a:cubicBezTo>
                    <a:pt x="4951619" y="0"/>
                    <a:pt x="5021617" y="69998"/>
                    <a:pt x="5021617" y="156344"/>
                  </a:cubicBezTo>
                  <a:lnTo>
                    <a:pt x="5021617" y="1407095"/>
                  </a:lnTo>
                  <a:cubicBezTo>
                    <a:pt x="5021617" y="1493441"/>
                    <a:pt x="4951619" y="1563439"/>
                    <a:pt x="4865273" y="1563439"/>
                  </a:cubicBezTo>
                  <a:lnTo>
                    <a:pt x="156344" y="1563439"/>
                  </a:lnTo>
                  <a:cubicBezTo>
                    <a:pt x="69998" y="1563439"/>
                    <a:pt x="0" y="1493441"/>
                    <a:pt x="0" y="1407095"/>
                  </a:cubicBezTo>
                  <a:lnTo>
                    <a:pt x="0" y="156344"/>
                  </a:lnTo>
                  <a:close/>
                </a:path>
              </a:pathLst>
            </a:custGeom>
            <a:blipFill>
              <a:blip r:embed="rId2"/>
              <a:tile tx="0" ty="0" sx="100000" sy="100000" flip="none" algn="tl"/>
            </a:blipFill>
            <a:ln w="28575">
              <a:solidFill>
                <a:srgbClr val="C00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4372" tIns="91512" rIns="114372" bIns="91512" numCol="1" spcCol="1270" anchor="ctr" anchorCtr="0">
              <a:noAutofit/>
            </a:bodyPr>
            <a:lstStyle/>
            <a:p>
              <a:pPr lvl="0" algn="ctr" defTabSz="1600200">
                <a:lnSpc>
                  <a:spcPct val="90000"/>
                </a:lnSpc>
                <a:spcBef>
                  <a:spcPct val="0"/>
                </a:spcBef>
                <a:spcAft>
                  <a:spcPct val="35000"/>
                </a:spcAft>
              </a:pPr>
              <a:r>
                <a:rPr lang="pt-BR" sz="3600" kern="1200" dirty="0">
                  <a:latin typeface="Times New Roman" panose="02020603050405020304" pitchFamily="18" charset="0"/>
                  <a:cs typeface="Times New Roman" panose="02020603050405020304" pitchFamily="18" charset="0"/>
                </a:rPr>
                <a:t>+ Đọc thầm phần 1 của văn bản truyện: từ đầu đến “…</a:t>
              </a:r>
              <a:r>
                <a:rPr lang="pt-BR" sz="3600" i="1" kern="1200" dirty="0">
                  <a:latin typeface="Times New Roman" panose="02020603050405020304" pitchFamily="18" charset="0"/>
                  <a:cs typeface="Times New Roman" panose="02020603050405020304" pitchFamily="18" charset="0"/>
                </a:rPr>
                <a:t>nằm đấy</a:t>
              </a:r>
              <a:r>
                <a:rPr lang="pt-BR" sz="3600" kern="1200" dirty="0">
                  <a:latin typeface="Times New Roman" panose="02020603050405020304" pitchFamily="18" charset="0"/>
                  <a:cs typeface="Times New Roman" panose="02020603050405020304" pitchFamily="18" charset="0"/>
                </a:rPr>
                <a:t>”. </a:t>
              </a:r>
              <a:endParaRPr lang="en-US" sz="36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2913426" y="3148195"/>
              <a:ext cx="512195" cy="2772322"/>
            </a:xfrm>
            <a:custGeom>
              <a:avLst/>
              <a:gdLst/>
              <a:ahLst/>
              <a:cxnLst/>
              <a:rect l="0" t="0" r="0" b="0"/>
              <a:pathLst>
                <a:path>
                  <a:moveTo>
                    <a:pt x="0" y="0"/>
                  </a:moveTo>
                  <a:lnTo>
                    <a:pt x="0" y="2772322"/>
                  </a:lnTo>
                  <a:lnTo>
                    <a:pt x="512195" y="2772322"/>
                  </a:lnTo>
                </a:path>
              </a:pathLst>
            </a:custGeom>
            <a:noFill/>
            <a:ln w="28575">
              <a:solidFill>
                <a:srgbClr val="C0000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3425622" y="5138798"/>
              <a:ext cx="5069746" cy="1563439"/>
            </a:xfrm>
            <a:custGeom>
              <a:avLst/>
              <a:gdLst>
                <a:gd name="connsiteX0" fmla="*/ 0 w 5069746"/>
                <a:gd name="connsiteY0" fmla="*/ 156344 h 1563439"/>
                <a:gd name="connsiteX1" fmla="*/ 156344 w 5069746"/>
                <a:gd name="connsiteY1" fmla="*/ 0 h 1563439"/>
                <a:gd name="connsiteX2" fmla="*/ 4913402 w 5069746"/>
                <a:gd name="connsiteY2" fmla="*/ 0 h 1563439"/>
                <a:gd name="connsiteX3" fmla="*/ 5069746 w 5069746"/>
                <a:gd name="connsiteY3" fmla="*/ 156344 h 1563439"/>
                <a:gd name="connsiteX4" fmla="*/ 5069746 w 5069746"/>
                <a:gd name="connsiteY4" fmla="*/ 1407095 h 1563439"/>
                <a:gd name="connsiteX5" fmla="*/ 4913402 w 5069746"/>
                <a:gd name="connsiteY5" fmla="*/ 1563439 h 1563439"/>
                <a:gd name="connsiteX6" fmla="*/ 156344 w 5069746"/>
                <a:gd name="connsiteY6" fmla="*/ 1563439 h 1563439"/>
                <a:gd name="connsiteX7" fmla="*/ 0 w 5069746"/>
                <a:gd name="connsiteY7" fmla="*/ 1407095 h 1563439"/>
                <a:gd name="connsiteX8" fmla="*/ 0 w 5069746"/>
                <a:gd name="connsiteY8" fmla="*/ 156344 h 156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69746" h="1563439">
                  <a:moveTo>
                    <a:pt x="0" y="156344"/>
                  </a:moveTo>
                  <a:cubicBezTo>
                    <a:pt x="0" y="69998"/>
                    <a:pt x="69998" y="0"/>
                    <a:pt x="156344" y="0"/>
                  </a:cubicBezTo>
                  <a:lnTo>
                    <a:pt x="4913402" y="0"/>
                  </a:lnTo>
                  <a:cubicBezTo>
                    <a:pt x="4999748" y="0"/>
                    <a:pt x="5069746" y="69998"/>
                    <a:pt x="5069746" y="156344"/>
                  </a:cubicBezTo>
                  <a:lnTo>
                    <a:pt x="5069746" y="1407095"/>
                  </a:lnTo>
                  <a:cubicBezTo>
                    <a:pt x="5069746" y="1493441"/>
                    <a:pt x="4999748" y="1563439"/>
                    <a:pt x="4913402" y="1563439"/>
                  </a:cubicBezTo>
                  <a:lnTo>
                    <a:pt x="156344" y="1563439"/>
                  </a:lnTo>
                  <a:cubicBezTo>
                    <a:pt x="69998" y="1563439"/>
                    <a:pt x="0" y="1493441"/>
                    <a:pt x="0" y="1407095"/>
                  </a:cubicBezTo>
                  <a:lnTo>
                    <a:pt x="0" y="156344"/>
                  </a:lnTo>
                  <a:close/>
                </a:path>
              </a:pathLst>
            </a:custGeom>
            <a:blipFill>
              <a:blip r:embed="rId2"/>
              <a:tile tx="0" ty="0" sx="100000" sy="100000" flip="none" algn="tl"/>
            </a:blipFill>
            <a:ln w="28575">
              <a:solidFill>
                <a:srgbClr val="C0000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4372" tIns="91512" rIns="114372" bIns="91512" numCol="1" spcCol="1270" anchor="ctr" anchorCtr="0">
              <a:noAutofit/>
            </a:bodyPr>
            <a:lstStyle/>
            <a:p>
              <a:pPr lvl="0" algn="ctr" defTabSz="1600200">
                <a:lnSpc>
                  <a:spcPct val="90000"/>
                </a:lnSpc>
                <a:spcBef>
                  <a:spcPct val="0"/>
                </a:spcBef>
                <a:spcAft>
                  <a:spcPct val="35000"/>
                </a:spcAft>
              </a:pPr>
              <a:r>
                <a:rPr lang="pt-BR" sz="3600" kern="1200" dirty="0">
                  <a:latin typeface="Times New Roman" panose="02020603050405020304" pitchFamily="18" charset="0"/>
                  <a:cs typeface="Times New Roman" panose="02020603050405020304" pitchFamily="18" charset="0"/>
                </a:rPr>
                <a:t>+ Thảo luận nhóm, thời gian 3 phút: </a:t>
              </a:r>
              <a:r>
                <a:rPr lang="pt-BR" sz="3600" kern="1200" dirty="0">
                  <a:solidFill>
                    <a:srgbClr val="C00000"/>
                  </a:solidFill>
                  <a:latin typeface="Times New Roman" panose="02020603050405020304" pitchFamily="18" charset="0"/>
                  <a:cs typeface="Times New Roman" panose="02020603050405020304" pitchFamily="18" charset="0"/>
                </a:rPr>
                <a:t>Hoàn thành phiếu HT 01:</a:t>
              </a:r>
              <a:endParaRPr lang="en-US" sz="3600" kern="1200" dirty="0">
                <a:solidFill>
                  <a:srgbClr val="C00000"/>
                </a:solidFill>
                <a:latin typeface="Times New Roman" panose="02020603050405020304" pitchFamily="18" charset="0"/>
                <a:cs typeface="Times New Roman" panose="02020603050405020304" pitchFamily="18" charset="0"/>
              </a:endParaRPr>
            </a:p>
          </p:txBody>
        </p:sp>
      </p:grpSp>
      <p:sp>
        <p:nvSpPr>
          <p:cNvPr id="7" name="Plaque 6"/>
          <p:cNvSpPr/>
          <p:nvPr/>
        </p:nvSpPr>
        <p:spPr>
          <a:xfrm>
            <a:off x="359834" y="997921"/>
            <a:ext cx="5283730" cy="729279"/>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pt-BR" sz="2800" b="1" i="1" u="sng" dirty="0">
                <a:solidFill>
                  <a:srgbClr val="680000"/>
                </a:solidFill>
                <a:latin typeface="Times New Roman" panose="02020603050405020304" pitchFamily="18" charset="0"/>
                <a:ea typeface="Times New Roman" panose="02020603050405020304" pitchFamily="18" charset="0"/>
              </a:rPr>
              <a:t>4. 1.Sự ra đời của Thánh Gióng</a:t>
            </a:r>
            <a:endParaRPr lang="en-US" sz="2400" dirty="0">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8155409" y="771418"/>
            <a:ext cx="2962275" cy="154305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71055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397243229"/>
              </p:ext>
            </p:extLst>
          </p:nvPr>
        </p:nvGraphicFramePr>
        <p:xfrm>
          <a:off x="527050" y="1092200"/>
          <a:ext cx="11137900" cy="5486400"/>
        </p:xfrm>
        <a:graphic>
          <a:graphicData uri="http://schemas.openxmlformats.org/drawingml/2006/table">
            <a:tbl>
              <a:tblPr firstRow="1" firstCol="1" bandRow="1"/>
              <a:tblGrid>
                <a:gridCol w="5568287">
                  <a:extLst>
                    <a:ext uri="{9D8B030D-6E8A-4147-A177-3AD203B41FA5}">
                      <a16:colId xmlns:a16="http://schemas.microsoft.com/office/drawing/2014/main" val="840813948"/>
                    </a:ext>
                  </a:extLst>
                </a:gridCol>
                <a:gridCol w="5569613">
                  <a:extLst>
                    <a:ext uri="{9D8B030D-6E8A-4147-A177-3AD203B41FA5}">
                      <a16:colId xmlns:a16="http://schemas.microsoft.com/office/drawing/2014/main" val="671539093"/>
                    </a:ext>
                  </a:extLst>
                </a:gridCol>
              </a:tblGrid>
              <a:tr h="5486400">
                <a:tc>
                  <a:txBody>
                    <a:bodyPr/>
                    <a:lstStyle/>
                    <a:p>
                      <a:pPr algn="just">
                        <a:lnSpc>
                          <a:spcPct val="115000"/>
                        </a:lnSpc>
                        <a:spcAft>
                          <a:spcPts val="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Tìm những chi tiết kể về sự ra đời của Gióng (bình thường/ khác thường)?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Nhận xét về những chi tiết ấy? Suy nghĩ gì về nguồn gốc của Gióng?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15000"/>
                        </a:lnSpc>
                        <a:spcBef>
                          <a:spcPts val="0"/>
                        </a:spcBef>
                        <a:spcAft>
                          <a:spcPts val="0"/>
                        </a:spcAft>
                        <a:buClrTx/>
                        <a:buSzTx/>
                        <a:buFontTx/>
                        <a:buNone/>
                        <a:tabLst/>
                        <a:defRPr/>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13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15000"/>
                        </a:lnSpc>
                        <a:spcAft>
                          <a:spcPts val="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1578032"/>
                  </a:ext>
                </a:extLst>
              </a:tr>
            </a:tbl>
          </a:graphicData>
        </a:graphic>
      </p:graphicFrame>
      <p:pic>
        <p:nvPicPr>
          <p:cNvPr id="9" name="Picture 8"/>
          <p:cNvPicPr>
            <a:picLocks noChangeAspect="1"/>
          </p:cNvPicPr>
          <p:nvPr/>
        </p:nvPicPr>
        <p:blipFill>
          <a:blip r:embed="rId2"/>
          <a:stretch>
            <a:fillRect/>
          </a:stretch>
        </p:blipFill>
        <p:spPr>
          <a:xfrm>
            <a:off x="977900" y="3937001"/>
            <a:ext cx="4483100" cy="2425700"/>
          </a:xfrm>
          <a:prstGeom prst="rect">
            <a:avLst/>
          </a:prstGeom>
        </p:spPr>
      </p:pic>
      <p:sp>
        <p:nvSpPr>
          <p:cNvPr id="10" name="Rectangle 9"/>
          <p:cNvSpPr/>
          <p:nvPr/>
        </p:nvSpPr>
        <p:spPr>
          <a:xfrm>
            <a:off x="2166431" y="328202"/>
            <a:ext cx="7859139" cy="548099"/>
          </a:xfrm>
          <a:prstGeom prst="rect">
            <a:avLst/>
          </a:prstGeom>
        </p:spPr>
        <p:txBody>
          <a:bodyPr wrap="none">
            <a:spAutoFit/>
          </a:bodyPr>
          <a:lstStyle/>
          <a:p>
            <a:pPr algn="ctr">
              <a:lnSpc>
                <a:spcPct val="115000"/>
              </a:lnSpc>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HỌC TẬP 01: </a:t>
            </a:r>
            <a:r>
              <a:rPr lang="en-US" sz="2800" b="1" dirty="0" err="1">
                <a:solidFill>
                  <a:srgbClr val="FF0000"/>
                </a:solidFill>
                <a:latin typeface="Times New Roman" panose="02020603050405020304" pitchFamily="18" charset="0"/>
                <a:ea typeface="Times New Roman" panose="02020603050405020304" pitchFamily="18" charset="0"/>
              </a:rPr>
              <a:t>Sự</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ra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đời</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của</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Thánh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Gióng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81648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762213756"/>
              </p:ext>
            </p:extLst>
          </p:nvPr>
        </p:nvGraphicFramePr>
        <p:xfrm>
          <a:off x="609600" y="1016000"/>
          <a:ext cx="11137900" cy="5486400"/>
        </p:xfrm>
        <a:graphic>
          <a:graphicData uri="http://schemas.openxmlformats.org/drawingml/2006/table">
            <a:tbl>
              <a:tblPr firstRow="1" firstCol="1" bandRow="1"/>
              <a:tblGrid>
                <a:gridCol w="5568287">
                  <a:extLst>
                    <a:ext uri="{9D8B030D-6E8A-4147-A177-3AD203B41FA5}">
                      <a16:colId xmlns:a16="http://schemas.microsoft.com/office/drawing/2014/main" val="840813948"/>
                    </a:ext>
                  </a:extLst>
                </a:gridCol>
                <a:gridCol w="5569613">
                  <a:extLst>
                    <a:ext uri="{9D8B030D-6E8A-4147-A177-3AD203B41FA5}">
                      <a16:colId xmlns:a16="http://schemas.microsoft.com/office/drawing/2014/main" val="671539093"/>
                    </a:ext>
                  </a:extLst>
                </a:gridCol>
              </a:tblGrid>
              <a:tr h="5486400">
                <a:tc>
                  <a:txBody>
                    <a:bodyPr/>
                    <a:lstStyle/>
                    <a:p>
                      <a:pPr algn="just">
                        <a:lnSpc>
                          <a:spcPct val="115000"/>
                        </a:lnSpc>
                        <a:spcAft>
                          <a:spcPts val="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Tìm những chi tiết kể về sự ra đời của Gióng (bình thường/ khác thường)?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Nhận xét về những chi tiết ấy? Suy nghĩ gì về nguồn gốc của Gióng?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30480" algn="just">
                        <a:lnSpc>
                          <a:spcPct val="115000"/>
                        </a:lnSpc>
                        <a:spcAft>
                          <a:spcPts val="1200"/>
                        </a:spcAft>
                      </a:pPr>
                      <a:r>
                        <a:rPr lang="pt-BR" sz="2400" b="1" i="1" u="sng" dirty="0">
                          <a:solidFill>
                            <a:srgbClr val="680000"/>
                          </a:solidFill>
                          <a:effectLst/>
                          <a:latin typeface="Times New Roman" panose="02020603050405020304" pitchFamily="18" charset="0"/>
                          <a:ea typeface="Times New Roman" panose="02020603050405020304" pitchFamily="18" charset="0"/>
                        </a:rPr>
                        <a:t>4. 1. Sự ra đời của Thánh Gióng</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i="1" dirty="0">
                          <a:effectLst/>
                          <a:latin typeface="Times New Roman" panose="02020603050405020304" pitchFamily="18" charset="0"/>
                          <a:ea typeface="Times New Roman" panose="02020603050405020304" pitchFamily="18" charset="0"/>
                        </a:rPr>
                        <a:t>- Sự bình thường</a:t>
                      </a:r>
                      <a:r>
                        <a:rPr lang="pt-BR" sz="2400"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dirty="0">
                          <a:effectLst/>
                          <a:latin typeface="Times New Roman" panose="02020603050405020304" pitchFamily="18" charset="0"/>
                          <a:ea typeface="Times New Roman" panose="02020603050405020304" pitchFamily="18" charset="0"/>
                        </a:rPr>
                        <a:t>Con hai vợ chồng ông lão chăm chỉ làm ăn và phúc đức</a:t>
                      </a:r>
                      <a:r>
                        <a:rPr lang="pt-BR" sz="2400" i="1" dirty="0">
                          <a:solidFill>
                            <a:srgbClr val="0033CC"/>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i="1" dirty="0">
                          <a:effectLst/>
                          <a:latin typeface="Times New Roman" panose="02020603050405020304" pitchFamily="18" charset="0"/>
                          <a:ea typeface="Times New Roman" panose="02020603050405020304" pitchFamily="18" charset="0"/>
                        </a:rPr>
                        <a:t>- Sự khác thường:</a:t>
                      </a:r>
                      <a:endParaRPr lang="en-US"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dirty="0">
                          <a:effectLst/>
                          <a:latin typeface="Times New Roman" panose="02020603050405020304" pitchFamily="18" charset="0"/>
                          <a:ea typeface="Times New Roman" panose="02020603050405020304" pitchFamily="18" charset="0"/>
                        </a:rPr>
                        <a:t>+ bà mẹ ướm vết chân lạ, về thụ thai.</a:t>
                      </a:r>
                      <a:endParaRPr lang="en-US" sz="24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pt-BR" sz="2400" dirty="0">
                          <a:effectLst/>
                          <a:latin typeface="Times New Roman" panose="02020603050405020304" pitchFamily="18" charset="0"/>
                          <a:ea typeface="Times New Roman" panose="02020603050405020304" pitchFamily="18" charset="0"/>
                        </a:rPr>
                        <a:t>+ mười hai tháng sau  sinh một cậu bé ....</a:t>
                      </a:r>
                      <a:endParaRPr lang="en-US" sz="24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pt-BR" sz="2400" dirty="0">
                          <a:solidFill>
                            <a:srgbClr val="0033CC"/>
                          </a:solidFill>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a:t>
                      </a:r>
                      <a:r>
                        <a:rPr lang="pt-BR" sz="2400" baseline="0"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lên ba vẫn không biết nói, biết cười,  chẳng biết đi, cứ đặt đâu thì nằm đấy.</a:t>
                      </a:r>
                      <a:endParaRPr lang="en-US" sz="2400" dirty="0">
                        <a:effectLst/>
                        <a:latin typeface="Times New Roman" panose="02020603050405020304" pitchFamily="18" charset="0"/>
                        <a:ea typeface="Times New Roman" panose="02020603050405020304" pitchFamily="18" charset="0"/>
                      </a:endParaRPr>
                    </a:p>
                    <a:p>
                      <a:r>
                        <a:rPr lang="pt-BR" sz="2400" dirty="0">
                          <a:effectLst/>
                          <a:latin typeface="Times New Roman" panose="02020603050405020304" pitchFamily="18" charset="0"/>
                          <a:ea typeface="Times New Roman" panose="02020603050405020304" pitchFamily="18" charset="0"/>
                        </a:rPr>
                        <a:t>-&gt; </a:t>
                      </a:r>
                      <a:r>
                        <a:rPr lang="pt-BR" sz="2400" i="1" dirty="0">
                          <a:effectLst/>
                          <a:latin typeface="Times New Roman" panose="02020603050405020304" pitchFamily="18" charset="0"/>
                          <a:ea typeface="Times New Roman" panose="02020603050405020304" pitchFamily="18" charset="0"/>
                        </a:rPr>
                        <a:t>Sự ra đời của Thánh Gióng kì lạ, khác thường. Nhưng Gióng x</a:t>
                      </a:r>
                      <a:r>
                        <a:rPr lang="en-US" sz="2400" i="1" dirty="0" err="1">
                          <a:effectLst/>
                          <a:latin typeface="Times New Roman" panose="02020603050405020304" pitchFamily="18" charset="0"/>
                          <a:ea typeface="Times New Roman" panose="02020603050405020304" pitchFamily="18" charset="0"/>
                        </a:rPr>
                        <a:t>uất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thân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bình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dị</a:t>
                      </a:r>
                      <a:r>
                        <a:rPr lang="pt-BR" sz="2400" i="1" dirty="0">
                          <a:effectLst/>
                          <a:latin typeface="Times New Roman" panose="02020603050405020304" pitchFamily="18" charset="0"/>
                          <a:ea typeface="Times New Roman" panose="02020603050405020304" pitchFamily="18" charset="0"/>
                        </a:rPr>
                        <a:t>, gần gũi - người </a:t>
                      </a:r>
                      <a:r>
                        <a:rPr lang="en-US" sz="2400" i="1" dirty="0" err="1">
                          <a:effectLst/>
                          <a:latin typeface="Times New Roman" panose="02020603050405020304" pitchFamily="18" charset="0"/>
                          <a:ea typeface="Times New Roman" panose="02020603050405020304" pitchFamily="18" charset="0"/>
                        </a:rPr>
                        <a:t>anh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hùng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của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nhân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021578032"/>
                  </a:ext>
                </a:extLst>
              </a:tr>
            </a:tbl>
          </a:graphicData>
        </a:graphic>
      </p:graphicFrame>
      <p:pic>
        <p:nvPicPr>
          <p:cNvPr id="9" name="Picture 8"/>
          <p:cNvPicPr>
            <a:picLocks noChangeAspect="1"/>
          </p:cNvPicPr>
          <p:nvPr/>
        </p:nvPicPr>
        <p:blipFill>
          <a:blip r:embed="rId3"/>
          <a:stretch>
            <a:fillRect/>
          </a:stretch>
        </p:blipFill>
        <p:spPr>
          <a:xfrm>
            <a:off x="977900" y="3937001"/>
            <a:ext cx="4483100" cy="2425700"/>
          </a:xfrm>
          <a:prstGeom prst="rect">
            <a:avLst/>
          </a:prstGeom>
        </p:spPr>
      </p:pic>
      <p:sp>
        <p:nvSpPr>
          <p:cNvPr id="10" name="Rectangle 9"/>
          <p:cNvSpPr/>
          <p:nvPr/>
        </p:nvSpPr>
        <p:spPr>
          <a:xfrm>
            <a:off x="2490280" y="328202"/>
            <a:ext cx="7859139" cy="548099"/>
          </a:xfrm>
          <a:prstGeom prst="rect">
            <a:avLst/>
          </a:prstGeom>
        </p:spPr>
        <p:txBody>
          <a:bodyPr wrap="non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PHIẾU HỌC TẬP 01: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Sự</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ra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đời</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Thánh</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Gióng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77001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cision 3"/>
          <p:cNvSpPr/>
          <p:nvPr/>
        </p:nvSpPr>
        <p:spPr>
          <a:xfrm>
            <a:off x="3187700" y="139701"/>
            <a:ext cx="5816600" cy="1422400"/>
          </a:xfrm>
          <a:prstGeom prst="flowChartDecisi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Times New Roman" panose="02020603050405020304" pitchFamily="18" charset="0"/>
                <a:cs typeface="Times New Roman" panose="02020603050405020304" pitchFamily="18" charset="0"/>
              </a:rPr>
              <a:t>KẾT LUẬN</a:t>
            </a:r>
          </a:p>
        </p:txBody>
      </p:sp>
      <p:sp>
        <p:nvSpPr>
          <p:cNvPr id="5" name="Horizontal Scroll 4"/>
          <p:cNvSpPr/>
          <p:nvPr/>
        </p:nvSpPr>
        <p:spPr>
          <a:xfrm>
            <a:off x="393700" y="1562100"/>
            <a:ext cx="11201400" cy="4927600"/>
          </a:xfrm>
          <a:prstGeom prst="horizontalScroll">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4000" i="1" dirty="0">
                <a:solidFill>
                  <a:schemeClr val="tx1"/>
                </a:solidFill>
                <a:latin typeface="Times New Roman" panose="02020603050405020304" pitchFamily="18" charset="0"/>
                <a:ea typeface="Times New Roman" panose="02020603050405020304" pitchFamily="18" charset="0"/>
              </a:rPr>
              <a:t>Theo </a:t>
            </a:r>
            <a:r>
              <a:rPr lang="en-US" sz="4000" i="1" dirty="0" err="1">
                <a:solidFill>
                  <a:schemeClr val="tx1"/>
                </a:solidFill>
                <a:latin typeface="Times New Roman" panose="02020603050405020304" pitchFamily="18" charset="0"/>
                <a:ea typeface="Times New Roman" panose="02020603050405020304" pitchFamily="18" charset="0"/>
              </a:rPr>
              <a:t>quan</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niệm</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của</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dân</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gian</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đã</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là</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bậc</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anh</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hùng</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thì</a:t>
            </a:r>
            <a:r>
              <a:rPr lang="en-US" sz="4000" i="1" dirty="0">
                <a:solidFill>
                  <a:schemeClr val="tx1"/>
                </a:solidFill>
                <a:latin typeface="Times New Roman" panose="02020603050405020304" pitchFamily="18" charset="0"/>
                <a:ea typeface="Times New Roman" panose="02020603050405020304" pitchFamily="18" charset="0"/>
              </a:rPr>
              <a:t> phi </a:t>
            </a:r>
            <a:r>
              <a:rPr lang="en-US" sz="4000" i="1" dirty="0" err="1">
                <a:solidFill>
                  <a:schemeClr val="tx1"/>
                </a:solidFill>
                <a:latin typeface="Times New Roman" panose="02020603050405020304" pitchFamily="18" charset="0"/>
                <a:ea typeface="Times New Roman" panose="02020603050405020304" pitchFamily="18" charset="0"/>
              </a:rPr>
              <a:t>thường</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kì</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lạ</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trong</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mọi</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biểu</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hiện</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kể</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cả</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lúc</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mới</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được</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sinh</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ra.</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Điều</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đó</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thể</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hiện</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sự</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kì</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vọng</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vào</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những</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việc</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làm</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có</a:t>
            </a:r>
            <a:r>
              <a:rPr lang="en-US" sz="4000" i="1" dirty="0">
                <a:solidFill>
                  <a:schemeClr val="tx1"/>
                </a:solidFill>
                <a:latin typeface="Times New Roman" panose="02020603050405020304" pitchFamily="18" charset="0"/>
                <a:ea typeface="Times New Roman" panose="02020603050405020304" pitchFamily="18" charset="0"/>
              </a:rPr>
              <a:t> ý </a:t>
            </a:r>
            <a:r>
              <a:rPr lang="en-US" sz="4000" i="1" dirty="0" err="1">
                <a:solidFill>
                  <a:schemeClr val="tx1"/>
                </a:solidFill>
                <a:latin typeface="Times New Roman" panose="02020603050405020304" pitchFamily="18" charset="0"/>
                <a:ea typeface="Times New Roman" panose="02020603050405020304" pitchFamily="18" charset="0"/>
              </a:rPr>
              <a:t>nghĩa</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của</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người</a:t>
            </a:r>
            <a:r>
              <a:rPr lang="en-US" sz="4000" i="1" dirty="0">
                <a:solidFill>
                  <a:schemeClr val="tx1"/>
                </a:solidFill>
                <a:latin typeface="Times New Roman" panose="02020603050405020304" pitchFamily="18" charset="0"/>
                <a:ea typeface="Times New Roman" panose="02020603050405020304" pitchFamily="18" charset="0"/>
              </a:rPr>
              <a:t> </a:t>
            </a:r>
            <a:r>
              <a:rPr lang="en-US" sz="4000" i="1" dirty="0" err="1">
                <a:solidFill>
                  <a:schemeClr val="tx1"/>
                </a:solidFill>
                <a:latin typeface="Times New Roman" panose="02020603050405020304" pitchFamily="18" charset="0"/>
                <a:ea typeface="Times New Roman" panose="02020603050405020304" pitchFamily="18" charset="0"/>
              </a:rPr>
              <a:t>đó</a:t>
            </a:r>
            <a:r>
              <a:rPr lang="en-US" sz="4000" i="1" dirty="0">
                <a:solidFill>
                  <a:schemeClr val="tx1"/>
                </a:solidFill>
                <a:latin typeface="Times New Roman" panose="02020603050405020304" pitchFamily="18" charset="0"/>
                <a:ea typeface="Times New Roman" panose="02020603050405020304" pitchFamily="18" charset="0"/>
              </a:rPr>
              <a:t>.</a:t>
            </a:r>
            <a:r>
              <a:rPr lang="en-US" sz="4000" b="1" i="1" dirty="0">
                <a:solidFill>
                  <a:schemeClr val="tx1"/>
                </a:solidFill>
                <a:latin typeface="Times New Roman" panose="02020603050405020304" pitchFamily="18" charset="0"/>
                <a:ea typeface="Times New Roman" panose="02020603050405020304" pitchFamily="18" charset="0"/>
              </a:rPr>
              <a:t> </a:t>
            </a:r>
            <a:endParaRPr lang="en-US" sz="4000" dirty="0">
              <a:solidFill>
                <a:schemeClr val="tx1"/>
              </a:solidFill>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69900" y="139700"/>
            <a:ext cx="2730500" cy="1879600"/>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55197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016827708"/>
              </p:ext>
            </p:extLst>
          </p:nvPr>
        </p:nvGraphicFramePr>
        <p:xfrm>
          <a:off x="476250" y="1597567"/>
          <a:ext cx="11239499" cy="4703210"/>
        </p:xfrm>
        <a:graphic>
          <a:graphicData uri="http://schemas.openxmlformats.org/drawingml/2006/table">
            <a:tbl>
              <a:tblPr firstRow="1" firstCol="1" bandRow="1"/>
              <a:tblGrid>
                <a:gridCol w="4316171">
                  <a:extLst>
                    <a:ext uri="{9D8B030D-6E8A-4147-A177-3AD203B41FA5}">
                      <a16:colId xmlns:a16="http://schemas.microsoft.com/office/drawing/2014/main" val="475176972"/>
                    </a:ext>
                  </a:extLst>
                </a:gridCol>
                <a:gridCol w="4316171">
                  <a:extLst>
                    <a:ext uri="{9D8B030D-6E8A-4147-A177-3AD203B41FA5}">
                      <a16:colId xmlns:a16="http://schemas.microsoft.com/office/drawing/2014/main" val="273403022"/>
                    </a:ext>
                  </a:extLst>
                </a:gridCol>
                <a:gridCol w="2607157">
                  <a:extLst>
                    <a:ext uri="{9D8B030D-6E8A-4147-A177-3AD203B41FA5}">
                      <a16:colId xmlns:a16="http://schemas.microsoft.com/office/drawing/2014/main" val="1708650116"/>
                    </a:ext>
                  </a:extLst>
                </a:gridCol>
              </a:tblGrid>
              <a:tr h="569554">
                <a:tc>
                  <a:txBody>
                    <a:bodyPr/>
                    <a:lstStyle/>
                    <a:p>
                      <a:pPr algn="ctr">
                        <a:lnSpc>
                          <a:spcPct val="115000"/>
                        </a:lnSpc>
                        <a:spcAft>
                          <a:spcPts val="0"/>
                        </a:spcAft>
                      </a:pPr>
                      <a:r>
                        <a:rPr lang="en-US" sz="20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000" b="1" dirty="0" err="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vi-VN" sz="20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Cảm nhận về ý nghĩa chi tiết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en-US" sz="2000" b="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xây dựng</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4275505067"/>
                  </a:ext>
                </a:extLst>
              </a:tr>
              <a:tr h="598850">
                <a:tc>
                  <a:txBody>
                    <a:bodyPr/>
                    <a:lstStyle/>
                    <a:p>
                      <a:pPr algn="just">
                        <a:lnSpc>
                          <a:spcPct val="115000"/>
                        </a:lnSpc>
                        <a:spcAft>
                          <a:spcPts val="0"/>
                        </a:spcAft>
                      </a:pP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a.Tiếng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5709089"/>
                  </a:ext>
                </a:extLst>
              </a:tr>
              <a:tr h="641756">
                <a:tc>
                  <a:txBody>
                    <a:bodyPr/>
                    <a:lstStyle/>
                    <a:p>
                      <a:pPr algn="just">
                        <a:lnSpc>
                          <a:spcPct val="115000"/>
                        </a:lnSpc>
                        <a:spcAft>
                          <a:spcPts val="0"/>
                        </a:spcAft>
                      </a:pP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b.Gióng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roi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ngựa</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3091143"/>
                  </a:ext>
                </a:extLst>
              </a:tr>
              <a:tr h="706036">
                <a:tc>
                  <a:txBody>
                    <a:bodyPr/>
                    <a:lstStyle/>
                    <a:p>
                      <a:pPr algn="just">
                        <a:lnSpc>
                          <a:spcPct val="115000"/>
                        </a:lnSpc>
                        <a:spcAft>
                          <a:spcPts val="0"/>
                        </a:spcAft>
                      </a:pP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c.Bà</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góp</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gạo</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0090015"/>
                  </a:ext>
                </a:extLst>
              </a:tr>
              <a:tr h="706036">
                <a:tc>
                  <a:txBody>
                    <a:bodyPr/>
                    <a:lstStyle/>
                    <a:p>
                      <a:pPr algn="just">
                        <a:lnSpc>
                          <a:spcPct val="115000"/>
                        </a:lnSpc>
                        <a:spcAft>
                          <a:spcPts val="0"/>
                        </a:spcAft>
                      </a:pP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d.Gióng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vươn</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tráng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sĩ</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6061738"/>
                  </a:ext>
                </a:extLst>
              </a:tr>
              <a:tr h="706036">
                <a:tc>
                  <a:txBody>
                    <a:bodyPr/>
                    <a:lstStyle/>
                    <a:p>
                      <a:pPr algn="just">
                        <a:lnSpc>
                          <a:spcPct val="115000"/>
                        </a:lnSpc>
                        <a:spcAft>
                          <a:spcPts val="0"/>
                        </a:spcAft>
                      </a:pP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đ.Gióng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nhổ</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608282"/>
                  </a:ext>
                </a:extLst>
              </a:tr>
              <a:tr h="706036">
                <a:tc>
                  <a:txBody>
                    <a:bodyPr/>
                    <a:lstStyle/>
                    <a:p>
                      <a:pPr algn="just">
                        <a:lnSpc>
                          <a:spcPct val="115000"/>
                        </a:lnSpc>
                        <a:spcAft>
                          <a:spcPts val="0"/>
                        </a:spcAft>
                      </a:pP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e.Giặc</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cởi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1828411"/>
                  </a:ext>
                </a:extLst>
              </a:tr>
            </a:tbl>
          </a:graphicData>
        </a:graphic>
      </p:graphicFrame>
      <p:sp>
        <p:nvSpPr>
          <p:cNvPr id="5" name="Rectangle 4"/>
          <p:cNvSpPr/>
          <p:nvPr/>
        </p:nvSpPr>
        <p:spPr>
          <a:xfrm>
            <a:off x="2133600" y="420414"/>
            <a:ext cx="7924800" cy="1339662"/>
          </a:xfrm>
          <a:prstGeom prst="rect">
            <a:avLst/>
          </a:prstGeom>
        </p:spPr>
        <p:txBody>
          <a:bodyPr wrap="square">
            <a:spAutoFit/>
          </a:bodyPr>
          <a:lstStyle/>
          <a:p>
            <a:pPr algn="ctr">
              <a:lnSpc>
                <a:spcPct val="115000"/>
              </a:lnSpc>
              <a:spcAft>
                <a:spcPts val="0"/>
              </a:spcAft>
            </a:pPr>
            <a:r>
              <a:rPr lang="pt-BR" sz="2400" b="1" dirty="0">
                <a:latin typeface="Times New Roman" panose="02020603050405020304" pitchFamily="18" charset="0"/>
                <a:ea typeface="Times New Roman" panose="02020603050405020304" pitchFamily="18" charset="0"/>
              </a:rPr>
              <a:t> </a:t>
            </a:r>
            <a:r>
              <a:rPr lang="en-US" sz="2400" b="1" dirty="0">
                <a:solidFill>
                  <a:srgbClr val="FF0000"/>
                </a:solidFill>
                <a:latin typeface="Times New Roman" panose="02020603050405020304" pitchFamily="18" charset="0"/>
                <a:ea typeface="Times New Roman" panose="02020603050405020304" pitchFamily="18" charset="0"/>
              </a:rPr>
              <a:t>PHIẾU HỌC TẬP 02: </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pPr>
            <a:r>
              <a:rPr lang="en-US" sz="2400" b="1" dirty="0" err="1">
                <a:latin typeface="Times New Roman" panose="02020603050405020304" pitchFamily="18" charset="0"/>
                <a:ea typeface="Times New Roman" panose="02020603050405020304" pitchFamily="18" charset="0"/>
              </a:rPr>
              <a:t>Nhóm</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Nhóm</a:t>
            </a:r>
            <a:r>
              <a:rPr lang="en-US" sz="2400" b="1"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trưởng</a:t>
            </a:r>
            <a:r>
              <a:rPr lang="en-US" sz="2400" b="1" dirty="0">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ctr">
              <a:lnSpc>
                <a:spcPct val="115000"/>
              </a:lnSpc>
              <a:spcAft>
                <a:spcPts val="0"/>
              </a:spcAft>
            </a:pPr>
            <a:r>
              <a:rPr lang="en-US" sz="2400" b="1" dirty="0">
                <a:latin typeface="Times New Roman" panose="02020603050405020304" pitchFamily="18" charset="0"/>
                <a:ea typeface="Times New Roman" panose="02020603050405020304" pitchFamily="18" charset="0"/>
              </a:rPr>
              <a:t> </a:t>
            </a:r>
            <a:endParaRPr lang="en-US" sz="2400" dirty="0"/>
          </a:p>
        </p:txBody>
      </p:sp>
    </p:spTree>
    <p:extLst>
      <p:ext uri="{BB962C8B-B14F-4D97-AF65-F5344CB8AC3E}">
        <p14:creationId xmlns:p14="http://schemas.microsoft.com/office/powerpoint/2010/main" val="3435381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51882288"/>
              </p:ext>
            </p:extLst>
          </p:nvPr>
        </p:nvGraphicFramePr>
        <p:xfrm>
          <a:off x="425450" y="1809474"/>
          <a:ext cx="11341100" cy="4628692"/>
        </p:xfrm>
        <a:graphic>
          <a:graphicData uri="http://schemas.openxmlformats.org/drawingml/2006/table">
            <a:tbl>
              <a:tblPr firstRow="1" firstCol="1" bandRow="1"/>
              <a:tblGrid>
                <a:gridCol w="2120900">
                  <a:extLst>
                    <a:ext uri="{9D8B030D-6E8A-4147-A177-3AD203B41FA5}">
                      <a16:colId xmlns:a16="http://schemas.microsoft.com/office/drawing/2014/main" val="475176972"/>
                    </a:ext>
                  </a:extLst>
                </a:gridCol>
                <a:gridCol w="9220200">
                  <a:extLst>
                    <a:ext uri="{9D8B030D-6E8A-4147-A177-3AD203B41FA5}">
                      <a16:colId xmlns:a16="http://schemas.microsoft.com/office/drawing/2014/main" val="273403022"/>
                    </a:ext>
                  </a:extLst>
                </a:gridCol>
              </a:tblGrid>
              <a:tr h="569554">
                <a:tc>
                  <a:txBody>
                    <a:bodyPr/>
                    <a:lstStyle/>
                    <a:p>
                      <a:pPr algn="ctr">
                        <a:lnSpc>
                          <a:spcPct val="115000"/>
                        </a:lnSpc>
                        <a:spcAft>
                          <a:spcPts val="0"/>
                        </a:spcAft>
                      </a:pPr>
                      <a:r>
                        <a:rPr lang="en-US" sz="20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000" b="1" dirty="0" err="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vi-VN" sz="20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Cảm nhận về ý nghĩa chi tiết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4275505067"/>
                  </a:ext>
                </a:extLst>
              </a:tr>
              <a:tr h="598850">
                <a:tc>
                  <a:txBody>
                    <a:bodyPr/>
                    <a:lstStyle/>
                    <a:p>
                      <a:pPr algn="just">
                        <a:lnSpc>
                          <a:spcPct val="115000"/>
                        </a:lnSpc>
                        <a:spcAft>
                          <a:spcPts val="0"/>
                        </a:spcAft>
                      </a:pP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tiên</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xin</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spcAft>
                          <a:spcPts val="0"/>
                        </a:spcAft>
                      </a:pPr>
                      <a:r>
                        <a:rPr lang="en-US" sz="2000" i="1" dirty="0">
                          <a:effectLst/>
                          <a:latin typeface="Times New Roman" panose="02020603050405020304" pitchFamily="18" charset="0"/>
                          <a:ea typeface="Times New Roman" panose="02020603050405020304" pitchFamily="18" charset="0"/>
                        </a:rPr>
                        <a:t>+ Ca </a:t>
                      </a:r>
                      <a:r>
                        <a:rPr lang="en-US" sz="2000" i="1" dirty="0" err="1">
                          <a:effectLst/>
                          <a:latin typeface="Times New Roman" panose="02020603050405020304" pitchFamily="18" charset="0"/>
                          <a:ea typeface="Times New Roman" panose="02020603050405020304" pitchFamily="18" charset="0"/>
                        </a:rPr>
                        <a:t>ngợi</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lòng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yêu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nước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tiềm</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ẩn</a:t>
                      </a:r>
                      <a:r>
                        <a:rPr lang="en-US" sz="2000" i="1"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Nguyện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vọng</a:t>
                      </a:r>
                      <a:r>
                        <a:rPr lang="en-US" sz="2000" i="1" dirty="0">
                          <a:effectLst/>
                          <a:latin typeface="Times New Roman" panose="02020603050405020304" pitchFamily="18" charset="0"/>
                          <a:ea typeface="Times New Roman" panose="02020603050405020304" pitchFamily="18" charset="0"/>
                        </a:rPr>
                        <a:t>, ý </a:t>
                      </a:r>
                      <a:r>
                        <a:rPr lang="en-US" sz="2000" i="1" dirty="0" err="1">
                          <a:effectLst/>
                          <a:latin typeface="Times New Roman" panose="02020603050405020304" pitchFamily="18" charset="0"/>
                          <a:ea typeface="Times New Roman" panose="02020603050405020304" pitchFamily="18" charset="0"/>
                        </a:rPr>
                        <a:t>thức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tự</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nguyện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đánh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giặc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cứu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nước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yêu</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nước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tạo</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khả</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năng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kì</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lạ</a:t>
                      </a:r>
                      <a:r>
                        <a:rPr lang="en-US" sz="2000" i="1"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en-US" sz="2000" i="1" dirty="0">
                          <a:effectLst/>
                          <a:latin typeface="Times New Roman" panose="02020603050405020304" pitchFamily="18" charset="0"/>
                          <a:ea typeface="Times New Roman" panose="02020603050405020304" pitchFamily="18" charset="0"/>
                        </a:rPr>
                        <a:t>+ S</a:t>
                      </a:r>
                      <a:r>
                        <a:rPr lang="vi-VN" sz="2000" i="1" dirty="0">
                          <a:effectLst/>
                          <a:latin typeface="Times New Roman" panose="02020603050405020304" pitchFamily="18" charset="0"/>
                          <a:ea typeface="Times New Roman" panose="02020603050405020304" pitchFamily="18" charset="0"/>
                        </a:rPr>
                        <a:t>ức mạnh tự cường </a:t>
                      </a:r>
                      <a:r>
                        <a:rPr lang="en-US" sz="2000" i="1" dirty="0" err="1">
                          <a:effectLst/>
                          <a:latin typeface="Times New Roman" panose="02020603050405020304" pitchFamily="18" charset="0"/>
                          <a:ea typeface="Times New Roman" panose="02020603050405020304" pitchFamily="18" charset="0"/>
                        </a:rPr>
                        <a:t>và</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niềm</a:t>
                      </a:r>
                      <a:r>
                        <a:rPr lang="vi-VN" sz="2000" i="1" dirty="0">
                          <a:effectLst/>
                          <a:latin typeface="Times New Roman" panose="02020603050405020304" pitchFamily="18" charset="0"/>
                          <a:ea typeface="Times New Roman" panose="02020603050405020304" pitchFamily="18" charset="0"/>
                        </a:rPr>
                        <a:t> tin chiến thắng</a:t>
                      </a:r>
                      <a:r>
                        <a:rPr lang="en-US" sz="2000" i="1" u="sng"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75709089"/>
                  </a:ext>
                </a:extLst>
              </a:tr>
              <a:tr h="641756">
                <a:tc>
                  <a:txBody>
                    <a:bodyPr/>
                    <a:lstStyle/>
                    <a:p>
                      <a:pPr algn="just">
                        <a:lnSpc>
                          <a:spcPct val="115000"/>
                        </a:lnSpc>
                        <a:spcAft>
                          <a:spcPts val="0"/>
                        </a:spcAft>
                      </a:pP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roi</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ngựa</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Vũ</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khí</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lợi</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dirty="0" err="1">
                          <a:solidFill>
                            <a:srgbClr val="0D0D0D"/>
                          </a:solidFill>
                          <a:effectLst/>
                          <a:latin typeface="Times New Roman" panose="02020603050405020304" pitchFamily="18" charset="0"/>
                          <a:ea typeface="Times New Roman" panose="02020603050405020304" pitchFamily="18" charset="0"/>
                        </a:rPr>
                        <a:t>hại</a:t>
                      </a:r>
                      <a:endParaRPr lang="en-US" sz="2000" dirty="0">
                        <a:effectLst/>
                        <a:latin typeface="Times New Roman" panose="02020603050405020304" pitchFamily="18" charset="0"/>
                        <a:ea typeface="Times New Roman" panose="02020603050405020304" pitchFamily="18" charset="0"/>
                      </a:endParaRPr>
                    </a:p>
                    <a:p>
                      <a:pPr>
                        <a:lnSpc>
                          <a:spcPct val="115000"/>
                        </a:lnSpc>
                        <a:spcAft>
                          <a:spcPts val="0"/>
                        </a:spcAft>
                      </a:pPr>
                      <a:r>
                        <a:rPr lang="en-US" sz="2000" i="1" dirty="0">
                          <a:solidFill>
                            <a:srgbClr val="0D0D0D"/>
                          </a:solidFill>
                          <a:effectLst/>
                          <a:latin typeface="Times New Roman" panose="02020603050405020304" pitchFamily="18" charset="0"/>
                          <a:ea typeface="Times New Roman" panose="02020603050405020304" pitchFamily="18" charset="0"/>
                          <a:sym typeface="Wingdings" panose="05000000000000000000" pitchFamily="2" charset="2"/>
                        </a:rPr>
                        <a:t></a:t>
                      </a:r>
                      <a:r>
                        <a:rPr lang="en-US" sz="2000" i="1" dirty="0">
                          <a:solidFill>
                            <a:srgbClr val="0D0D0D"/>
                          </a:solidFill>
                          <a:effectLst/>
                          <a:latin typeface="Times New Roman" panose="02020603050405020304" pitchFamily="18" charset="0"/>
                          <a:ea typeface="Times New Roman" panose="02020603050405020304" pitchFamily="18" charset="0"/>
                        </a:rPr>
                        <a:t>Chi </a:t>
                      </a:r>
                      <a:r>
                        <a:rPr lang="en-US" sz="2000" i="1" dirty="0" err="1">
                          <a:solidFill>
                            <a:srgbClr val="0D0D0D"/>
                          </a:solidFill>
                          <a:effectLst/>
                          <a:latin typeface="Times New Roman" panose="02020603050405020304" pitchFamily="18" charset="0"/>
                          <a:ea typeface="Times New Roman" panose="02020603050405020304" pitchFamily="18" charset="0"/>
                        </a:rPr>
                        <a:t>tiết</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thể</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hiện</a:t>
                      </a:r>
                      <a:r>
                        <a:rPr lang="en-US" sz="2000"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mơ</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ước</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có</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vũ</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khí</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thần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kỳ</a:t>
                      </a:r>
                      <a:r>
                        <a:rPr lang="en-US" sz="2000" i="1" dirty="0">
                          <a:solidFill>
                            <a:srgbClr val="0D0D0D"/>
                          </a:solidFill>
                          <a:effectLst/>
                          <a:latin typeface="Times New Roman" panose="02020603050405020304" pitchFamily="18" charset="0"/>
                          <a:ea typeface="Times New Roman" panose="02020603050405020304" pitchFamily="18" charset="0"/>
                        </a:rPr>
                        <a:t> . </a:t>
                      </a:r>
                      <a:r>
                        <a:rPr lang="en-US" sz="2000" i="1" dirty="0" err="1">
                          <a:solidFill>
                            <a:srgbClr val="0D0D0D"/>
                          </a:solidFill>
                          <a:effectLst/>
                          <a:latin typeface="Times New Roman" panose="02020603050405020304" pitchFamily="18" charset="0"/>
                          <a:ea typeface="Times New Roman" panose="02020603050405020304" pitchFamily="18" charset="0"/>
                        </a:rPr>
                        <a:t>Đó</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còn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là</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thành</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tựu</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văn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hoá</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kĩ</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thuật</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thời</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Hùng</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Vương</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Nhân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dân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đã</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có</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sự</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tiến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bộ</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đã</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rèn</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sắt</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đúc</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đồng</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phục</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vụ</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nhu</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cầu</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cuộc</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sống</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và</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chống</a:t>
                      </a:r>
                      <a:r>
                        <a:rPr lang="en-US" sz="2000" i="1" dirty="0">
                          <a:solidFill>
                            <a:srgbClr val="0D0D0D"/>
                          </a:solidFill>
                          <a:effectLst/>
                          <a:latin typeface="Times New Roman" panose="02020603050405020304" pitchFamily="18" charset="0"/>
                          <a:ea typeface="Times New Roman" panose="02020603050405020304" pitchFamily="18" charset="0"/>
                        </a:rPr>
                        <a:t> </a:t>
                      </a:r>
                      <a:r>
                        <a:rPr lang="en-US" sz="2000" i="1" dirty="0" err="1">
                          <a:solidFill>
                            <a:srgbClr val="0D0D0D"/>
                          </a:solidFill>
                          <a:effectLst/>
                          <a:latin typeface="Times New Roman" panose="02020603050405020304" pitchFamily="18" charset="0"/>
                          <a:ea typeface="Times New Roman" panose="02020603050405020304" pitchFamily="18" charset="0"/>
                        </a:rPr>
                        <a:t>giặc</a:t>
                      </a:r>
                      <a:r>
                        <a:rPr lang="en-US" sz="2000" b="1" i="1" dirty="0">
                          <a:solidFill>
                            <a:srgbClr val="0D0D0D"/>
                          </a:solidFill>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53091143"/>
                  </a:ext>
                </a:extLst>
              </a:tr>
              <a:tr h="706036">
                <a:tc>
                  <a:txBody>
                    <a:bodyPr/>
                    <a:lstStyle/>
                    <a:p>
                      <a:pPr algn="just">
                        <a:lnSpc>
                          <a:spcPct val="115000"/>
                        </a:lnSpc>
                        <a:spcAft>
                          <a:spcPts val="0"/>
                        </a:spcAft>
                      </a:pP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góp</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gạo</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0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nSpc>
                          <a:spcPct val="115000"/>
                        </a:lnSpc>
                        <a:spcAft>
                          <a:spcPts val="0"/>
                        </a:spcAft>
                      </a:pPr>
                      <a:r>
                        <a:rPr lang="en-US" sz="2000" i="1" dirty="0">
                          <a:effectLst/>
                          <a:latin typeface="Times New Roman" panose="02020603050405020304" pitchFamily="18" charset="0"/>
                          <a:ea typeface="Times New Roman" panose="02020603050405020304" pitchFamily="18" charset="0"/>
                        </a:rPr>
                        <a:t>-&gt;</a:t>
                      </a:r>
                      <a:r>
                        <a:rPr lang="en-US" sz="2000" dirty="0" err="1">
                          <a:effectLst/>
                          <a:latin typeface="Times New Roman" panose="02020603050405020304" pitchFamily="18" charset="0"/>
                          <a:ea typeface="Times New Roman" panose="02020603050405020304" pitchFamily="18" charset="0"/>
                        </a:rPr>
                        <a:t>Tinh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thần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đoàn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kết</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cộng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đồng</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Đánh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giặc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cứu</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nước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là</a:t>
                      </a:r>
                      <a:r>
                        <a:rPr lang="en-US" sz="2000" dirty="0">
                          <a:effectLst/>
                          <a:latin typeface="Times New Roman" panose="02020603050405020304" pitchFamily="18" charset="0"/>
                          <a:ea typeface="Times New Roman" panose="02020603050405020304" pitchFamily="18" charset="0"/>
                        </a:rPr>
                        <a:t> ý </a:t>
                      </a:r>
                      <a:r>
                        <a:rPr lang="en-US" sz="2000" dirty="0" err="1">
                          <a:effectLst/>
                          <a:latin typeface="Times New Roman" panose="02020603050405020304" pitchFamily="18" charset="0"/>
                          <a:ea typeface="Times New Roman" panose="02020603050405020304" pitchFamily="18" charset="0"/>
                        </a:rPr>
                        <a:t>chí</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sức</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mạnh</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toàn</a:t>
                      </a:r>
                      <a:r>
                        <a:rPr lang="en-US" sz="2000" dirty="0">
                          <a:effectLst/>
                          <a:latin typeface="Times New Roman" panose="02020603050405020304" pitchFamily="18" charset="0"/>
                          <a:ea typeface="Times New Roman" panose="02020603050405020304" pitchFamily="18" charset="0"/>
                        </a:rPr>
                        <a:t> </a:t>
                      </a:r>
                      <a:r>
                        <a:rPr lang="en-US" sz="2000" dirty="0" err="1">
                          <a:effectLst/>
                          <a:latin typeface="Times New Roman" panose="02020603050405020304" pitchFamily="18" charset="0"/>
                          <a:ea typeface="Times New Roman" panose="02020603050405020304" pitchFamily="18" charset="0"/>
                        </a:rPr>
                        <a:t>dân</a:t>
                      </a:r>
                      <a:r>
                        <a:rPr lang="en-US" sz="2000" dirty="0">
                          <a:effectLst/>
                          <a:latin typeface="Times New Roman" panose="02020603050405020304" pitchFamily="18" charset="0"/>
                          <a:ea typeface="Times New Roman" panose="02020603050405020304" pitchFamily="18" charset="0"/>
                        </a:rPr>
                        <a:t>.</a:t>
                      </a:r>
                    </a:p>
                    <a:p>
                      <a:pPr>
                        <a:lnSpc>
                          <a:spcPct val="115000"/>
                        </a:lnSpc>
                        <a:spcAft>
                          <a:spcPts val="0"/>
                        </a:spcAft>
                      </a:pPr>
                      <a:r>
                        <a:rPr lang="en-US" sz="2000" i="1" dirty="0" err="1">
                          <a:effectLst/>
                          <a:latin typeface="Times New Roman" panose="02020603050405020304" pitchFamily="18" charset="0"/>
                          <a:ea typeface="Times New Roman" panose="02020603050405020304" pitchFamily="18" charset="0"/>
                        </a:rPr>
                        <a:t>Gióng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lớn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lên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bằng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cơm</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gạo</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của</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nhân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dân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Sức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mạnh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của</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Gióng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là</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sức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mạnh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của</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cả</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cộng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đồng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toàn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dân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chung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sức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đồng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lòng</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đánh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giặc</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Đó</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là</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tinh</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thần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đoàn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kết</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dân</a:t>
                      </a:r>
                      <a:r>
                        <a:rPr lang="en-US" sz="2000" i="1" dirty="0">
                          <a:effectLst/>
                          <a:latin typeface="Times New Roman" panose="02020603050405020304" pitchFamily="18" charset="0"/>
                          <a:ea typeface="Times New Roman" panose="02020603050405020304" pitchFamily="18" charset="0"/>
                        </a:rPr>
                        <a:t> </a:t>
                      </a:r>
                      <a:r>
                        <a:rPr lang="en-US" sz="2000" i="1" dirty="0" err="1">
                          <a:effectLst/>
                          <a:latin typeface="Times New Roman" panose="02020603050405020304" pitchFamily="18" charset="0"/>
                          <a:ea typeface="Times New Roman" panose="02020603050405020304" pitchFamily="18" charset="0"/>
                        </a:rPr>
                        <a:t>tộc</a:t>
                      </a:r>
                      <a:r>
                        <a:rPr lang="en-US" sz="2000" i="1"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a:lnSpc>
                          <a:spcPct val="107000"/>
                        </a:lnSpc>
                      </a:pPr>
                      <a:endParaRPr lang="en-US" sz="20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20090015"/>
                  </a:ext>
                </a:extLst>
              </a:tr>
            </a:tbl>
          </a:graphicData>
        </a:graphic>
      </p:graphicFrame>
      <p:sp>
        <p:nvSpPr>
          <p:cNvPr id="5" name="Rectangle 4"/>
          <p:cNvSpPr/>
          <p:nvPr/>
        </p:nvSpPr>
        <p:spPr>
          <a:xfrm>
            <a:off x="2133600" y="1206946"/>
            <a:ext cx="7924800" cy="483017"/>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PHIẾU HỌC TẬP 02: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Plaque 5"/>
          <p:cNvSpPr/>
          <p:nvPr/>
        </p:nvSpPr>
        <p:spPr>
          <a:xfrm>
            <a:off x="292100" y="156536"/>
            <a:ext cx="5680075"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i="1" u="sng" dirty="0">
                <a:solidFill>
                  <a:srgbClr val="680000"/>
                </a:solidFill>
                <a:latin typeface="Times New Roman" panose="02020603050405020304" pitchFamily="18" charset="0"/>
                <a:ea typeface="Times New Roman" panose="02020603050405020304" pitchFamily="18" charset="0"/>
              </a:rPr>
              <a:t>4.2. </a:t>
            </a:r>
            <a:r>
              <a:rPr lang="en-US" sz="2800" b="1" i="1" u="sng" dirty="0" err="1">
                <a:solidFill>
                  <a:srgbClr val="680000"/>
                </a:solidFill>
                <a:latin typeface="Times New Roman" panose="02020603050405020304" pitchFamily="18" charset="0"/>
                <a:ea typeface="Times New Roman" panose="02020603050405020304" pitchFamily="18" charset="0"/>
              </a:rPr>
              <a:t>Sự</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lớn</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lên</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của</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Thánh</a:t>
            </a:r>
            <a:r>
              <a:rPr lang="en-US" sz="2800" b="1" i="1" u="sng" dirty="0">
                <a:solidFill>
                  <a:srgbClr val="680000"/>
                </a:solidFill>
                <a:latin typeface="Times New Roman" panose="02020603050405020304" pitchFamily="18" charset="0"/>
                <a:ea typeface="Times New Roman" panose="02020603050405020304" pitchFamily="18" charset="0"/>
              </a:rPr>
              <a:t> </a:t>
            </a:r>
            <a:r>
              <a:rPr lang="en-US" sz="2800" b="1" i="1" u="sng" dirty="0" err="1">
                <a:solidFill>
                  <a:srgbClr val="680000"/>
                </a:solidFill>
                <a:latin typeface="Times New Roman" panose="02020603050405020304" pitchFamily="18" charset="0"/>
                <a:ea typeface="Times New Roman" panose="02020603050405020304" pitchFamily="18" charset="0"/>
              </a:rPr>
              <a:t>Gióng</a:t>
            </a:r>
            <a:r>
              <a:rPr lang="en-US" sz="2800" b="1" i="1" u="sng" dirty="0">
                <a:solidFill>
                  <a:srgbClr val="680000"/>
                </a:solidFill>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9792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08237448"/>
              </p:ext>
            </p:extLst>
          </p:nvPr>
        </p:nvGraphicFramePr>
        <p:xfrm>
          <a:off x="349250" y="1520278"/>
          <a:ext cx="11493500" cy="4980736"/>
        </p:xfrm>
        <a:graphic>
          <a:graphicData uri="http://schemas.openxmlformats.org/drawingml/2006/table">
            <a:tbl>
              <a:tblPr firstRow="1" firstCol="1" bandRow="1"/>
              <a:tblGrid>
                <a:gridCol w="2768600">
                  <a:extLst>
                    <a:ext uri="{9D8B030D-6E8A-4147-A177-3AD203B41FA5}">
                      <a16:colId xmlns:a16="http://schemas.microsoft.com/office/drawing/2014/main" val="475176972"/>
                    </a:ext>
                  </a:extLst>
                </a:gridCol>
                <a:gridCol w="8724900">
                  <a:extLst>
                    <a:ext uri="{9D8B030D-6E8A-4147-A177-3AD203B41FA5}">
                      <a16:colId xmlns:a16="http://schemas.microsoft.com/office/drawing/2014/main" val="273403022"/>
                    </a:ext>
                  </a:extLst>
                </a:gridCol>
              </a:tblGrid>
              <a:tr h="569554">
                <a:tc>
                  <a:txBody>
                    <a:bodyPr/>
                    <a:lstStyle/>
                    <a:p>
                      <a:pPr algn="ctr">
                        <a:lnSpc>
                          <a:spcPct val="115000"/>
                        </a:lnSpc>
                        <a:spcAft>
                          <a:spcPts val="0"/>
                        </a:spcAft>
                      </a:pPr>
                      <a:r>
                        <a:rPr lang="en-US" sz="24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Chi </a:t>
                      </a:r>
                      <a:r>
                        <a:rPr lang="en-US" sz="2400" b="1" dirty="0" err="1">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tc>
                  <a:txBody>
                    <a:bodyPr/>
                    <a:lstStyle/>
                    <a:p>
                      <a:pPr algn="ctr">
                        <a:lnSpc>
                          <a:spcPct val="115000"/>
                        </a:lnSpc>
                        <a:spcAft>
                          <a:spcPts val="0"/>
                        </a:spcAft>
                      </a:pPr>
                      <a:r>
                        <a:rPr lang="vi-VN" sz="2400" b="1" dirty="0">
                          <a:solidFill>
                            <a:srgbClr val="313131"/>
                          </a:solidFill>
                          <a:effectLst/>
                          <a:latin typeface="Times New Roman" panose="02020603050405020304" pitchFamily="18" charset="0"/>
                          <a:ea typeface="Times New Roman" panose="02020603050405020304" pitchFamily="18" charset="0"/>
                          <a:cs typeface="Times New Roman" panose="02020603050405020304" pitchFamily="18" charset="0"/>
                        </a:rPr>
                        <a:t>Cảm nhận về ý nghĩa chi tiết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EEE"/>
                    </a:solidFill>
                  </a:tcPr>
                </a:tc>
                <a:extLst>
                  <a:ext uri="{0D108BD9-81ED-4DB2-BD59-A6C34878D82A}">
                    <a16:rowId xmlns:a16="http://schemas.microsoft.com/office/drawing/2014/main" val="4275505067"/>
                  </a:ext>
                </a:extLst>
              </a:tr>
              <a:tr h="706036">
                <a:tc>
                  <a:txBody>
                    <a:bodyPr/>
                    <a:lstStyle/>
                    <a:p>
                      <a:pPr algn="just">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vươn</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tráng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sĩ</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sym typeface="Wingdings" panose="05000000000000000000" pitchFamily="2" charset="2"/>
                        </a:rPr>
                        <a: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lớn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dậy</a:t>
                      </a:r>
                      <a:r>
                        <a:rPr lang="en-US" sz="2400" dirty="0">
                          <a:effectLst/>
                          <a:latin typeface="Times New Roman" panose="02020603050405020304" pitchFamily="18" charset="0"/>
                          <a:ea typeface="Times New Roman" panose="02020603050405020304" pitchFamily="18" charset="0"/>
                        </a:rPr>
                        <a:t> phi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lực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đáp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yêu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cầu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cứu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Gióng</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mặc</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áo</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giáp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sắt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cầm</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roi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sắt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cưỡi</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ngựa</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sắt</a:t>
                      </a:r>
                      <a:r>
                        <a:rPr lang="en-US" sz="2400" i="1" dirty="0">
                          <a:effectLst/>
                          <a:latin typeface="Times New Roman" panose="02020603050405020304" pitchFamily="18" charset="0"/>
                          <a:ea typeface="Times New Roman" panose="02020603050405020304" pitchFamily="18" charset="0"/>
                        </a:rPr>
                        <a:t> ... </a:t>
                      </a:r>
                      <a:r>
                        <a:rPr lang="en-US" sz="2400" i="1" dirty="0" err="1">
                          <a:effectLst/>
                          <a:latin typeface="Times New Roman" panose="02020603050405020304" pitchFamily="18" charset="0"/>
                          <a:ea typeface="Times New Roman" panose="02020603050405020304" pitchFamily="18" charset="0"/>
                        </a:rPr>
                        <a:t>đánh</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hết</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lớp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này</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đến</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lớp</a:t>
                      </a:r>
                      <a:r>
                        <a:rPr lang="en-US" sz="2400" i="1" dirty="0">
                          <a:effectLst/>
                          <a:latin typeface="Times New Roman" panose="02020603050405020304" pitchFamily="18" charset="0"/>
                          <a:ea typeface="Times New Roman" panose="02020603050405020304" pitchFamily="18" charset="0"/>
                        </a:rPr>
                        <a:t> </a:t>
                      </a:r>
                      <a:r>
                        <a:rPr lang="en-US" sz="2400" i="1" dirty="0" err="1">
                          <a:effectLst/>
                          <a:latin typeface="Times New Roman" panose="02020603050405020304" pitchFamily="18" charset="0"/>
                          <a:ea typeface="Times New Roman" panose="02020603050405020304" pitchFamily="18" charset="0"/>
                        </a:rPr>
                        <a:t>khác</a:t>
                      </a:r>
                      <a:r>
                        <a:rPr lang="en-US" sz="2400" i="1" dirty="0">
                          <a:effectLst/>
                          <a:latin typeface="Times New Roman" panose="02020603050405020304" pitchFamily="18" charset="0"/>
                          <a:ea typeface="Times New Roman" panose="02020603050405020304" pitchFamily="18" charset="0"/>
                        </a:rPr>
                        <a:t>.</a:t>
                      </a:r>
                      <a:r>
                        <a:rPr lang="en-US" sz="2400" b="1" i="1" dirty="0">
                          <a:effectLst/>
                          <a:latin typeface="Times New Roman" panose="02020603050405020304" pitchFamily="18" charset="0"/>
                          <a:ea typeface="Times New Roman" panose="02020603050405020304" pitchFamily="18" charset="0"/>
                        </a:rPr>
                        <a:t> -&gt;</a:t>
                      </a:r>
                      <a:r>
                        <a:rPr lang="en-US" sz="2400" dirty="0" err="1">
                          <a:effectLst/>
                          <a:latin typeface="Times New Roman" panose="02020603050405020304" pitchFamily="18" charset="0"/>
                          <a:ea typeface="Times New Roman" panose="02020603050405020304" pitchFamily="18" charset="0"/>
                        </a:rPr>
                        <a:t>Đó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b="1" i="1"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vẻ</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đẹp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mãnh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hùng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theo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nhìn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tưởng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rPr>
                        <a:t>.</a:t>
                      </a: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56061738"/>
                  </a:ext>
                </a:extLst>
              </a:tr>
              <a:tr h="706036">
                <a:tc>
                  <a:txBody>
                    <a:bodyPr/>
                    <a:lstStyle/>
                    <a:p>
                      <a:pPr algn="just">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nhổ</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pt-BR" sz="2400" dirty="0">
                          <a:effectLst/>
                          <a:latin typeface="Times New Roman" panose="02020603050405020304" pitchFamily="18" charset="0"/>
                          <a:ea typeface="Times New Roman" panose="02020603050405020304" pitchFamily="18" charset="0"/>
                          <a:sym typeface="Wingdings" panose="05000000000000000000" pitchFamily="2" charset="2"/>
                        </a:rPr>
                        <a:t></a:t>
                      </a:r>
                      <a:r>
                        <a:rPr lang="en-US" sz="2400" dirty="0" err="1">
                          <a:effectLst/>
                          <a:latin typeface="Times New Roman" panose="02020603050405020304" pitchFamily="18" charset="0"/>
                          <a:ea typeface="Times New Roman" panose="02020603050405020304" pitchFamily="18" charset="0"/>
                        </a:rPr>
                        <a:t>Gióng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chỉ</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đánh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vũ</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sắt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cả</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vũ</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thô</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cỏ</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cây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 </a:t>
                      </a: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99608282"/>
                  </a:ext>
                </a:extLst>
              </a:tr>
              <a:tr h="706036">
                <a:tc>
                  <a:txBody>
                    <a:bodyPr/>
                    <a:lstStyle/>
                    <a:p>
                      <a:pPr algn="just">
                        <a:lnSpc>
                          <a:spcPct val="115000"/>
                        </a:lnSpc>
                        <a:spcAft>
                          <a:spcPts val="0"/>
                        </a:spcAft>
                      </a:pP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e.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cởi</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bỏ</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giáp</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bay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just">
                        <a:lnSpc>
                          <a:spcPct val="115000"/>
                        </a:lnSpc>
                        <a:spcAft>
                          <a:spcPts val="0"/>
                        </a:spcAft>
                      </a:pPr>
                      <a:r>
                        <a:rPr lang="pt-BR" sz="2400" dirty="0">
                          <a:effectLst/>
                          <a:latin typeface="Times New Roman" panose="02020603050405020304" pitchFamily="18" charset="0"/>
                          <a:ea typeface="Times New Roman" panose="02020603050405020304" pitchFamily="18" charset="0"/>
                          <a:sym typeface="Wingdings" panose="05000000000000000000" pitchFamily="2" charset="2"/>
                        </a:rPr>
                        <a:t></a:t>
                      </a:r>
                      <a:r>
                        <a:rPr lang="pt-BR" sz="2400" dirty="0">
                          <a:effectLst/>
                          <a:latin typeface="Times New Roman" panose="02020603050405020304" pitchFamily="18" charset="0"/>
                          <a:ea typeface="Times New Roman" panose="02020603050405020304" pitchFamily="18" charset="0"/>
                        </a:rPr>
                        <a:t> Người anh hùng vô tư, trong sáng, không màng địa vị, công danh.</a:t>
                      </a:r>
                      <a:endParaRPr lang="en-US" sz="2400" dirty="0">
                        <a:effectLst/>
                        <a:latin typeface="Times New Roman" panose="02020603050405020304" pitchFamily="18" charset="0"/>
                        <a:ea typeface="Times New Roman" panose="02020603050405020304" pitchFamily="18" charset="0"/>
                      </a:endParaRPr>
                    </a:p>
                    <a:p>
                      <a:r>
                        <a:rPr lang="pt-BR" sz="2400" b="1" i="1" dirty="0">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pt-BR" sz="2400" b="1" i="1" dirty="0">
                          <a:effectLst/>
                          <a:latin typeface="Times New Roman" panose="02020603050405020304" pitchFamily="18" charset="0"/>
                          <a:ea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rPr>
                        <a:t>Sự ra đi phi thường là ước muốn b</a:t>
                      </a:r>
                      <a:r>
                        <a:rPr lang="vi-VN" sz="2400" dirty="0">
                          <a:effectLst/>
                          <a:latin typeface="Times New Roman" panose="02020603050405020304" pitchFamily="18" charset="0"/>
                          <a:ea typeface="Times New Roman" panose="02020603050405020304" pitchFamily="18" charset="0"/>
                        </a:rPr>
                        <a:t>ất</a:t>
                      </a:r>
                      <a:r>
                        <a:rPr lang="pt-BR" sz="2400" dirty="0">
                          <a:effectLst/>
                          <a:latin typeface="Times New Roman" panose="02020603050405020304" pitchFamily="18" charset="0"/>
                          <a:ea typeface="Times New Roman" panose="02020603050405020304" pitchFamily="18" charset="0"/>
                        </a:rPr>
                        <a:t> tử ho</a:t>
                      </a:r>
                      <a:r>
                        <a:rPr lang="vi-VN" sz="2400" dirty="0">
                          <a:effectLst/>
                          <a:latin typeface="Times New Roman" panose="02020603050405020304" pitchFamily="18" charset="0"/>
                          <a:ea typeface="Times New Roman" panose="02020603050405020304" pitchFamily="18" charset="0"/>
                        </a:rPr>
                        <a:t>á</a:t>
                      </a:r>
                      <a:r>
                        <a:rPr lang="pt-BR" sz="2400" dirty="0">
                          <a:effectLst/>
                          <a:latin typeface="Times New Roman" panose="02020603050405020304" pitchFamily="18" charset="0"/>
                          <a:ea typeface="Times New Roman" panose="02020603050405020304" pitchFamily="18" charset="0"/>
                        </a:rPr>
                        <a:t> Th</a:t>
                      </a:r>
                      <a:r>
                        <a:rPr lang="vi-VN" sz="2400" dirty="0">
                          <a:effectLst/>
                          <a:latin typeface="Times New Roman" panose="02020603050405020304" pitchFamily="18" charset="0"/>
                          <a:ea typeface="Times New Roman" panose="02020603050405020304" pitchFamily="18" charset="0"/>
                        </a:rPr>
                        <a:t>ánh</a:t>
                      </a:r>
                      <a:r>
                        <a:rPr lang="pt-BR" sz="2400" dirty="0">
                          <a:effectLst/>
                          <a:latin typeface="Times New Roman" panose="02020603050405020304" pitchFamily="18" charset="0"/>
                          <a:ea typeface="Times New Roman" panose="02020603050405020304" pitchFamily="18" charset="0"/>
                        </a:rPr>
                        <a:t> Gi</a:t>
                      </a:r>
                      <a:r>
                        <a:rPr lang="vi-VN" sz="2400" dirty="0">
                          <a:effectLst/>
                          <a:latin typeface="Times New Roman" panose="02020603050405020304" pitchFamily="18" charset="0"/>
                          <a:ea typeface="Times New Roman" panose="02020603050405020304" pitchFamily="18" charset="0"/>
                        </a:rPr>
                        <a:t>óng</a:t>
                      </a:r>
                      <a:endParaRPr lang="en-US" sz="2400" dirty="0">
                        <a:effectLst/>
                        <a:latin typeface="Times New Roman" panose="02020603050405020304" pitchFamily="18" charset="0"/>
                        <a:cs typeface="Times New Roman" panose="02020603050405020304" pitchFamily="18" charset="0"/>
                      </a:endParaRPr>
                    </a:p>
                  </a:txBody>
                  <a:tcPr marL="51016" marR="51016" marT="51016" marB="510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741828411"/>
                  </a:ext>
                </a:extLst>
              </a:tr>
            </a:tbl>
          </a:graphicData>
        </a:graphic>
      </p:graphicFrame>
      <p:sp>
        <p:nvSpPr>
          <p:cNvPr id="5" name="Rectangle 4"/>
          <p:cNvSpPr/>
          <p:nvPr/>
        </p:nvSpPr>
        <p:spPr>
          <a:xfrm>
            <a:off x="2133600" y="991914"/>
            <a:ext cx="7924800" cy="941796"/>
          </a:xfrm>
          <a:prstGeom prst="rect">
            <a:avLst/>
          </a:prstGeom>
        </p:spPr>
        <p:txBody>
          <a:bodyPr wrap="square">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pt-BR"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PHIẾU HỌC TẬP 02: </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Plaque 5"/>
          <p:cNvSpPr/>
          <p:nvPr/>
        </p:nvSpPr>
        <p:spPr>
          <a:xfrm>
            <a:off x="292100" y="242888"/>
            <a:ext cx="6880225" cy="749026"/>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i="1" u="sng" dirty="0">
                <a:solidFill>
                  <a:srgbClr val="800000"/>
                </a:solidFill>
                <a:latin typeface="Times New Roman" panose="02020603050405020304" pitchFamily="18" charset="0"/>
                <a:ea typeface="Times New Roman" panose="02020603050405020304" pitchFamily="18" charset="0"/>
              </a:rPr>
              <a:t>4.3. </a:t>
            </a:r>
            <a:r>
              <a:rPr lang="en-US" sz="2800" b="1" i="1" u="sng" dirty="0" err="1">
                <a:solidFill>
                  <a:srgbClr val="800000"/>
                </a:solidFill>
                <a:latin typeface="Times New Roman" panose="02020603050405020304" pitchFamily="18" charset="0"/>
                <a:ea typeface="Times New Roman" panose="02020603050405020304" pitchFamily="18" charset="0"/>
              </a:rPr>
              <a:t>Thánh</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Gióng</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đánh</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giặc</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và</a:t>
            </a:r>
            <a:r>
              <a:rPr lang="en-US" sz="2800" b="1" i="1" u="sng" dirty="0">
                <a:solidFill>
                  <a:srgbClr val="800000"/>
                </a:solidFill>
                <a:latin typeface="Times New Roman" panose="02020603050405020304" pitchFamily="18" charset="0"/>
                <a:ea typeface="Times New Roman" panose="02020603050405020304" pitchFamily="18" charset="0"/>
              </a:rPr>
              <a:t>  bay </a:t>
            </a:r>
            <a:r>
              <a:rPr lang="en-US" sz="2800" b="1" i="1" u="sng" dirty="0" err="1">
                <a:solidFill>
                  <a:srgbClr val="800000"/>
                </a:solidFill>
                <a:latin typeface="Times New Roman" panose="02020603050405020304" pitchFamily="18" charset="0"/>
                <a:ea typeface="Times New Roman" panose="02020603050405020304" pitchFamily="18" charset="0"/>
              </a:rPr>
              <a:t>về</a:t>
            </a:r>
            <a:r>
              <a:rPr lang="en-US" sz="2800" b="1" i="1" u="sng" dirty="0">
                <a:solidFill>
                  <a:srgbClr val="800000"/>
                </a:solidFill>
                <a:latin typeface="Times New Roman" panose="02020603050405020304" pitchFamily="18" charset="0"/>
                <a:ea typeface="Times New Roman" panose="02020603050405020304" pitchFamily="18" charset="0"/>
              </a:rPr>
              <a:t> </a:t>
            </a:r>
            <a:r>
              <a:rPr lang="en-US" sz="2800" b="1" i="1" u="sng" dirty="0" err="1">
                <a:solidFill>
                  <a:srgbClr val="800000"/>
                </a:solidFill>
                <a:latin typeface="Times New Roman" panose="02020603050405020304" pitchFamily="18" charset="0"/>
                <a:ea typeface="Times New Roman" panose="02020603050405020304" pitchFamily="18" charset="0"/>
              </a:rPr>
              <a:t>trời</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030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Arrow Callout 4"/>
          <p:cNvSpPr/>
          <p:nvPr/>
        </p:nvSpPr>
        <p:spPr>
          <a:xfrm>
            <a:off x="326265" y="193183"/>
            <a:ext cx="11539471" cy="1442554"/>
          </a:xfrm>
          <a:prstGeom prst="downArrowCallout">
            <a:avLst>
              <a:gd name="adj1" fmla="val 59054"/>
              <a:gd name="adj2" fmla="val 65631"/>
              <a:gd name="adj3" fmla="val 25000"/>
              <a:gd name="adj4" fmla="val 64977"/>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MỘT SỐ HÌNH ẢNH VỀ TRUYỆN TRUYỀN THUYẾT VÀ CỔ TÍCH VIỆT NAM </a:t>
            </a:r>
          </a:p>
        </p:txBody>
      </p:sp>
      <p:pic>
        <p:nvPicPr>
          <p:cNvPr id="8" name="Picture 7"/>
          <p:cNvPicPr>
            <a:picLocks noChangeAspect="1"/>
          </p:cNvPicPr>
          <p:nvPr/>
        </p:nvPicPr>
        <p:blipFill>
          <a:blip r:embed="rId2"/>
          <a:stretch>
            <a:fillRect/>
          </a:stretch>
        </p:blipFill>
        <p:spPr>
          <a:xfrm>
            <a:off x="882123" y="2087263"/>
            <a:ext cx="4507605" cy="3089963"/>
          </a:xfrm>
          <a:prstGeom prst="rect">
            <a:avLst/>
          </a:prstGeom>
          <a:ln w="228600" cap="sq" cmpd="thickThin">
            <a:solidFill>
              <a:srgbClr val="000000"/>
            </a:solidFill>
            <a:prstDash val="solid"/>
            <a:miter lim="800000"/>
          </a:ln>
          <a:effectLst>
            <a:innerShdw blurRad="76200">
              <a:srgbClr val="000000"/>
            </a:innerShdw>
          </a:effectLst>
        </p:spPr>
      </p:pic>
      <p:pic>
        <p:nvPicPr>
          <p:cNvPr id="9" name="Picture 8"/>
          <p:cNvPicPr>
            <a:picLocks noChangeAspect="1"/>
          </p:cNvPicPr>
          <p:nvPr/>
        </p:nvPicPr>
        <p:blipFill>
          <a:blip r:embed="rId3"/>
          <a:stretch>
            <a:fillRect/>
          </a:stretch>
        </p:blipFill>
        <p:spPr>
          <a:xfrm>
            <a:off x="6829345" y="2068306"/>
            <a:ext cx="4480532" cy="3296991"/>
          </a:xfrm>
          <a:prstGeom prst="rect">
            <a:avLst/>
          </a:prstGeom>
          <a:ln w="228600" cap="sq" cmpd="thickThin">
            <a:solidFill>
              <a:srgbClr val="000000"/>
            </a:solidFill>
            <a:prstDash val="solid"/>
            <a:miter lim="800000"/>
          </a:ln>
          <a:effectLst>
            <a:innerShdw blurRad="76200">
              <a:srgbClr val="000000"/>
            </a:innerShdw>
          </a:effectLst>
        </p:spPr>
      </p:pic>
      <p:sp>
        <p:nvSpPr>
          <p:cNvPr id="11" name="Rectangle 10"/>
          <p:cNvSpPr/>
          <p:nvPr/>
        </p:nvSpPr>
        <p:spPr>
          <a:xfrm>
            <a:off x="1108592" y="5785424"/>
            <a:ext cx="3274743" cy="523220"/>
          </a:xfrm>
          <a:prstGeom prst="rect">
            <a:avLst/>
          </a:prstGeom>
        </p:spPr>
        <p:txBody>
          <a:bodyPr wrap="none">
            <a:spAutoFit/>
          </a:bodyPr>
          <a:lstStyle/>
          <a:p>
            <a:r>
              <a:rPr lang="en-US" sz="2800" b="1" i="1" dirty="0">
                <a:solidFill>
                  <a:srgbClr val="C00000"/>
                </a:solidFill>
                <a:effectLst/>
                <a:latin typeface="Times New Roman" panose="02020603050405020304" pitchFamily="18" charset="0"/>
                <a:ea typeface="Times New Roman" panose="02020603050405020304" pitchFamily="18" charset="0"/>
              </a:rPr>
              <a:t>Con </a:t>
            </a:r>
            <a:r>
              <a:rPr lang="en-US" sz="2800" b="1" i="1" dirty="0" err="1">
                <a:solidFill>
                  <a:srgbClr val="C00000"/>
                </a:solidFill>
                <a:effectLst/>
                <a:latin typeface="Times New Roman" panose="02020603050405020304" pitchFamily="18" charset="0"/>
                <a:ea typeface="Times New Roman" panose="02020603050405020304" pitchFamily="18" charset="0"/>
              </a:rPr>
              <a:t>Rồng</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cháu</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Tiên</a:t>
            </a:r>
            <a:endParaRPr lang="en-US" sz="2800" dirty="0">
              <a:solidFill>
                <a:srgbClr val="C00000"/>
              </a:solidFill>
            </a:endParaRPr>
          </a:p>
        </p:txBody>
      </p:sp>
      <p:sp>
        <p:nvSpPr>
          <p:cNvPr id="12" name="Rectangle 11"/>
          <p:cNvSpPr/>
          <p:nvPr/>
        </p:nvSpPr>
        <p:spPr>
          <a:xfrm>
            <a:off x="7345132" y="5797866"/>
            <a:ext cx="3448957" cy="523220"/>
          </a:xfrm>
          <a:prstGeom prst="rect">
            <a:avLst/>
          </a:prstGeom>
        </p:spPr>
        <p:txBody>
          <a:bodyPr wrap="none">
            <a:spAutoFit/>
          </a:bodyPr>
          <a:lstStyle/>
          <a:p>
            <a:r>
              <a:rPr lang="en-US" sz="2800" b="1" i="1" dirty="0" err="1">
                <a:solidFill>
                  <a:srgbClr val="C00000"/>
                </a:solidFill>
                <a:effectLst/>
                <a:latin typeface="Times New Roman" panose="02020603050405020304" pitchFamily="18" charset="0"/>
                <a:ea typeface="Times New Roman" panose="02020603050405020304" pitchFamily="18" charset="0"/>
              </a:rPr>
              <a:t>Sơn</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Tinh</a:t>
            </a:r>
            <a:r>
              <a:rPr lang="en-US" sz="2800" b="1" i="1" dirty="0">
                <a:solidFill>
                  <a:srgbClr val="C00000"/>
                </a:solidFill>
                <a:effectLst/>
                <a:latin typeface="Times New Roman" panose="02020603050405020304" pitchFamily="18" charset="0"/>
                <a:ea typeface="Times New Roman" panose="02020603050405020304" pitchFamily="18" charset="0"/>
              </a:rPr>
              <a:t> - </a:t>
            </a:r>
            <a:r>
              <a:rPr lang="en-US" sz="2800" b="1" i="1" dirty="0" err="1">
                <a:solidFill>
                  <a:srgbClr val="C00000"/>
                </a:solidFill>
                <a:effectLst/>
                <a:latin typeface="Times New Roman" panose="02020603050405020304" pitchFamily="18" charset="0"/>
                <a:ea typeface="Times New Roman" panose="02020603050405020304" pitchFamily="18" charset="0"/>
              </a:rPr>
              <a:t>Thuỷ</a:t>
            </a:r>
            <a:r>
              <a:rPr lang="en-US" sz="2800" b="1" i="1" dirty="0">
                <a:solidFill>
                  <a:srgbClr val="C00000"/>
                </a:solidFill>
                <a:effectLst/>
                <a:latin typeface="Times New Roman" panose="02020603050405020304" pitchFamily="18" charset="0"/>
                <a:ea typeface="Times New Roman" panose="02020603050405020304" pitchFamily="18" charset="0"/>
              </a:rPr>
              <a:t> </a:t>
            </a:r>
            <a:r>
              <a:rPr lang="en-US" sz="2800" b="1" i="1" dirty="0" err="1">
                <a:solidFill>
                  <a:srgbClr val="C00000"/>
                </a:solidFill>
                <a:effectLst/>
                <a:latin typeface="Times New Roman" panose="02020603050405020304" pitchFamily="18" charset="0"/>
                <a:ea typeface="Times New Roman" panose="02020603050405020304" pitchFamily="18" charset="0"/>
              </a:rPr>
              <a:t>Tinh</a:t>
            </a:r>
            <a:endParaRPr lang="en-US" sz="2800" dirty="0">
              <a:solidFill>
                <a:srgbClr val="C00000"/>
              </a:solidFill>
            </a:endParaRPr>
          </a:p>
        </p:txBody>
      </p:sp>
    </p:spTree>
    <p:extLst>
      <p:ext uri="{BB962C8B-B14F-4D97-AF65-F5344CB8AC3E}">
        <p14:creationId xmlns:p14="http://schemas.microsoft.com/office/powerpoint/2010/main" val="202977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2235200" y="1295400"/>
            <a:ext cx="7962900" cy="1092200"/>
          </a:xfrm>
          <a:prstGeom prst="flowChartAlternateProcess">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Thảo</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luận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phút</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trả</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lời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hỏi</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3" name="Plaque 2"/>
          <p:cNvSpPr/>
          <p:nvPr/>
        </p:nvSpPr>
        <p:spPr>
          <a:xfrm>
            <a:off x="292100" y="156536"/>
            <a:ext cx="2994025" cy="835378"/>
          </a:xfrm>
          <a:prstGeom prst="plaque">
            <a:avLst/>
          </a:prstGeom>
          <a:solidFill>
            <a:schemeClr val="accent1">
              <a:lumMod val="20000"/>
              <a:lumOff val="80000"/>
            </a:schemeClr>
          </a:solid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5.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1447800" y="2794000"/>
            <a:ext cx="4254500" cy="3251200"/>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Câu</a:t>
            </a:r>
            <a:r>
              <a:rPr kumimoji="0" lang="en-US" sz="3200" b="1"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1.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Thông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qua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hình</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tượng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Thánh</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Gióng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truyện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phản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ánh</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hiện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thực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và</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ước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mơ</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gì</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của</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nhân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dân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Rounded Rectangle 4"/>
          <p:cNvSpPr/>
          <p:nvPr/>
        </p:nvSpPr>
        <p:spPr>
          <a:xfrm>
            <a:off x="6216650" y="2781300"/>
            <a:ext cx="4254500" cy="3251200"/>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Câu</a:t>
            </a:r>
            <a:r>
              <a:rPr kumimoji="0" lang="en-US" sz="3200" b="1"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2.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Vai</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trò</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của</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các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yếu</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tố</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hoang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đường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kì</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ảo</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trong</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việc</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thể</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hiện</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a:t>
            </a:r>
            <a:r>
              <a:rPr kumimoji="0" lang="en-US" sz="3200" b="0" i="1" u="none" strike="noStrike" kern="1200" cap="none" spc="0" normalizeH="0" baseline="0" noProof="0" dirty="0" err="1">
                <a:ln>
                  <a:noFill/>
                </a:ln>
                <a:solidFill>
                  <a:srgbClr val="172103"/>
                </a:solidFill>
                <a:effectLst/>
                <a:uLnTx/>
                <a:uFillTx/>
                <a:latin typeface="Times New Roman" panose="02020603050405020304" pitchFamily="18" charset="0"/>
                <a:ea typeface="Times New Roman" panose="02020603050405020304" pitchFamily="18" charset="0"/>
                <a:cs typeface="+mn-cs"/>
              </a:rPr>
              <a:t>nội</a:t>
            </a:r>
            <a:r>
              <a:rPr kumimoji="0" lang="en-US" sz="3200" b="0" i="1" u="none" strike="noStrike" kern="1200" cap="none" spc="0" normalizeH="0" baseline="0" noProof="0" dirty="0">
                <a:ln>
                  <a:noFill/>
                </a:ln>
                <a:solidFill>
                  <a:srgbClr val="172103"/>
                </a:solidFill>
                <a:effectLst/>
                <a:uLnTx/>
                <a:uFillTx/>
                <a:latin typeface="Times New Roman" panose="02020603050405020304" pitchFamily="18" charset="0"/>
                <a:ea typeface="Times New Roman" panose="02020603050405020304" pitchFamily="18" charset="0"/>
                <a:cs typeface="+mn-cs"/>
              </a:rPr>
              <a:t> dung?</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6" name="Down Arrow 5"/>
          <p:cNvSpPr/>
          <p:nvPr/>
        </p:nvSpPr>
        <p:spPr>
          <a:xfrm>
            <a:off x="3060700" y="2425700"/>
            <a:ext cx="990600" cy="317500"/>
          </a:xfrm>
          <a:prstGeom prst="downArrow">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Down Arrow 6"/>
          <p:cNvSpPr/>
          <p:nvPr/>
        </p:nvSpPr>
        <p:spPr>
          <a:xfrm>
            <a:off x="7848600" y="2425700"/>
            <a:ext cx="990600" cy="317500"/>
          </a:xfrm>
          <a:prstGeom prst="downArrow">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927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1" y="156536"/>
            <a:ext cx="3079750" cy="835378"/>
          </a:xfrm>
          <a:prstGeom prst="plaque">
            <a:avLst/>
          </a:prstGeom>
          <a:solidFill>
            <a:schemeClr val="accent1">
              <a:lumMod val="20000"/>
              <a:lumOff val="80000"/>
            </a:schemeClr>
          </a:solid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5.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Tổng</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kết</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831850" y="1435100"/>
            <a:ext cx="4864100" cy="4064000"/>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chemeClr val="tx1"/>
                </a:solidFill>
                <a:latin typeface="Times New Roman" panose="02020603050405020304" pitchFamily="18" charset="0"/>
                <a:ea typeface="Times New Roman" panose="02020603050405020304" pitchFamily="18" charset="0"/>
              </a:rPr>
              <a:t>*</a:t>
            </a:r>
            <a:r>
              <a:rPr lang="en-US" sz="2800" b="1" dirty="0" err="1">
                <a:solidFill>
                  <a:schemeClr val="tx1"/>
                </a:solidFill>
                <a:latin typeface="Times New Roman" panose="02020603050405020304" pitchFamily="18" charset="0"/>
                <a:ea typeface="Times New Roman" panose="02020603050405020304" pitchFamily="18" charset="0"/>
              </a:rPr>
              <a:t>Nội</a:t>
            </a:r>
            <a:r>
              <a:rPr lang="en-US" sz="2800" b="1" dirty="0">
                <a:solidFill>
                  <a:schemeClr val="tx1"/>
                </a:solidFill>
                <a:latin typeface="Times New Roman" panose="02020603050405020304" pitchFamily="18" charset="0"/>
                <a:ea typeface="Times New Roman" panose="02020603050405020304" pitchFamily="18" charset="0"/>
              </a:rPr>
              <a:t> dung</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dirty="0">
                <a:solidFill>
                  <a:schemeClr val="tx1"/>
                </a:solidFill>
                <a:latin typeface="Times New Roman" panose="02020603050405020304" pitchFamily="18" charset="0"/>
                <a:ea typeface="Times New Roman" panose="02020603050405020304" pitchFamily="18" charset="0"/>
              </a:rPr>
              <a:t>- Thánh Gióng là biểu tượng rực rỡ của lòng yêu nước, sức mạnh phi thường của dân tộc.</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Aft>
                <a:spcPts val="0"/>
              </a:spcAft>
            </a:pPr>
            <a:r>
              <a:rPr lang="nl-NL" sz="2800" dirty="0">
                <a:solidFill>
                  <a:schemeClr val="tx1"/>
                </a:solidFill>
                <a:latin typeface="Times New Roman" panose="02020603050405020304" pitchFamily="18" charset="0"/>
                <a:ea typeface="Times New Roman" panose="02020603050405020304" pitchFamily="18" charset="0"/>
              </a:rPr>
              <a:t>- Thể hiện ước mơ của nhân dân về người anh hùng đánh giặc.</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6457950" y="1435100"/>
            <a:ext cx="4902200" cy="4064000"/>
          </a:xfrm>
          <a:prstGeom prst="roundRect">
            <a:avLst/>
          </a:prstGeom>
          <a:blipFill>
            <a:blip r:embed="rId2"/>
            <a:tile tx="0" ty="0" sx="100000" sy="100000" flip="none" algn="tl"/>
          </a:blip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800" b="1" dirty="0">
                <a:solidFill>
                  <a:srgbClr val="000000"/>
                </a:solidFill>
                <a:latin typeface="Times New Roman" panose="02020603050405020304" pitchFamily="18" charset="0"/>
                <a:ea typeface="Times New Roman" panose="02020603050405020304" pitchFamily="18" charset="0"/>
              </a:rPr>
              <a:t>*</a:t>
            </a:r>
            <a:r>
              <a:rPr lang="en-US" sz="2800" b="1" dirty="0" err="1">
                <a:solidFill>
                  <a:srgbClr val="000000"/>
                </a:solidFill>
                <a:latin typeface="Times New Roman" panose="02020603050405020304" pitchFamily="18" charset="0"/>
                <a:ea typeface="Times New Roman" panose="02020603050405020304" pitchFamily="18" charset="0"/>
              </a:rPr>
              <a:t>Nghệ</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thuật</a:t>
            </a:r>
            <a:endParaRPr lang="en-US" sz="2800" dirty="0">
              <a:latin typeface="Times New Roman" panose="02020603050405020304" pitchFamily="18" charset="0"/>
              <a:ea typeface="Times New Roman" panose="02020603050405020304" pitchFamily="18" charset="0"/>
            </a:endParaRPr>
          </a:p>
          <a:p>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hoang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đường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tưởng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hùng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niệm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hùng</a:t>
            </a:r>
            <a:r>
              <a:rPr lang="en-US" sz="2800" dirty="0">
                <a:solidFill>
                  <a:srgbClr val="000000"/>
                </a:solidFill>
                <a:latin typeface="Times New Roman" panose="02020603050405020304" pitchFamily="18" charset="0"/>
                <a:ea typeface="Times New Roman" panose="02020603050405020304" pitchFamily="18" charset="0"/>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6" name="Left-Right Arrow 5"/>
          <p:cNvSpPr/>
          <p:nvPr/>
        </p:nvSpPr>
        <p:spPr>
          <a:xfrm>
            <a:off x="5622132" y="3227387"/>
            <a:ext cx="909637" cy="730250"/>
          </a:xfrm>
          <a:prstGeom prst="leftRightArrow">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964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569592630"/>
              </p:ext>
            </p:extLst>
          </p:nvPr>
        </p:nvGraphicFramePr>
        <p:xfrm>
          <a:off x="1511300" y="0"/>
          <a:ext cx="9766300" cy="4432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16"/>
          <p:cNvPicPr>
            <a:picLocks noChangeAspect="1"/>
          </p:cNvPicPr>
          <p:nvPr/>
        </p:nvPicPr>
        <p:blipFill>
          <a:blip r:embed="rId8"/>
          <a:stretch>
            <a:fillRect/>
          </a:stretch>
        </p:blipFill>
        <p:spPr>
          <a:xfrm>
            <a:off x="1511300" y="4381501"/>
            <a:ext cx="4711700" cy="2425699"/>
          </a:xfrm>
          <a:prstGeom prst="rect">
            <a:avLst/>
          </a:prstGeom>
        </p:spPr>
      </p:pic>
      <p:pic>
        <p:nvPicPr>
          <p:cNvPr id="18" name="Picture 17"/>
          <p:cNvPicPr>
            <a:picLocks noChangeAspect="1"/>
          </p:cNvPicPr>
          <p:nvPr/>
        </p:nvPicPr>
        <p:blipFill>
          <a:blip r:embed="rId9"/>
          <a:stretch>
            <a:fillRect/>
          </a:stretch>
        </p:blipFill>
        <p:spPr>
          <a:xfrm>
            <a:off x="1733550" y="4572000"/>
            <a:ext cx="4273550" cy="2095500"/>
          </a:xfrm>
          <a:prstGeom prst="rect">
            <a:avLst/>
          </a:prstGeom>
        </p:spPr>
      </p:pic>
      <p:pic>
        <p:nvPicPr>
          <p:cNvPr id="19" name="Picture 18"/>
          <p:cNvPicPr>
            <a:picLocks noChangeAspect="1"/>
          </p:cNvPicPr>
          <p:nvPr/>
        </p:nvPicPr>
        <p:blipFill>
          <a:blip r:embed="rId10"/>
          <a:stretch>
            <a:fillRect/>
          </a:stretch>
        </p:blipFill>
        <p:spPr>
          <a:xfrm>
            <a:off x="6552284" y="4394201"/>
            <a:ext cx="4712616" cy="2426418"/>
          </a:xfrm>
          <a:prstGeom prst="rect">
            <a:avLst/>
          </a:prstGeom>
        </p:spPr>
      </p:pic>
      <p:pic>
        <p:nvPicPr>
          <p:cNvPr id="20" name="Picture 19"/>
          <p:cNvPicPr>
            <a:picLocks noChangeAspect="1"/>
          </p:cNvPicPr>
          <p:nvPr/>
        </p:nvPicPr>
        <p:blipFill>
          <a:blip r:embed="rId11"/>
          <a:stretch>
            <a:fillRect/>
          </a:stretch>
        </p:blipFill>
        <p:spPr>
          <a:xfrm>
            <a:off x="6792913" y="4572000"/>
            <a:ext cx="4217987" cy="2095500"/>
          </a:xfrm>
          <a:prstGeom prst="rect">
            <a:avLst/>
          </a:prstGeom>
        </p:spPr>
      </p:pic>
    </p:spTree>
    <p:extLst>
      <p:ext uri="{BB962C8B-B14F-4D97-AF65-F5344CB8AC3E}">
        <p14:creationId xmlns:p14="http://schemas.microsoft.com/office/powerpoint/2010/main" val="1022403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que 2"/>
          <p:cNvSpPr/>
          <p:nvPr/>
        </p:nvSpPr>
        <p:spPr>
          <a:xfrm>
            <a:off x="292101" y="156536"/>
            <a:ext cx="3408362"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Luyện</a:t>
            </a:r>
            <a:r>
              <a:rPr kumimoji="0" lang="en-US" sz="3200" b="1" i="0" u="none" strike="noStrike" kern="1200" cap="none" spc="0" normalizeH="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tập</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ounded Rectangle 3"/>
          <p:cNvSpPr/>
          <p:nvPr/>
        </p:nvSpPr>
        <p:spPr>
          <a:xfrm>
            <a:off x="584200" y="1435100"/>
            <a:ext cx="4864100" cy="4991100"/>
          </a:xfrm>
          <a:prstGeom prst="round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000" b="1" dirty="0">
                <a:solidFill>
                  <a:schemeClr val="tx1"/>
                </a:solidFill>
                <a:latin typeface="Times New Roman" panose="02020603050405020304" pitchFamily="18" charset="0"/>
                <a:ea typeface="Times New Roman" panose="02020603050405020304" pitchFamily="18" charset="0"/>
              </a:rPr>
              <a:t>1. </a:t>
            </a:r>
            <a:r>
              <a:rPr lang="en-US" sz="2000" dirty="0" err="1">
                <a:solidFill>
                  <a:schemeClr val="tx1"/>
                </a:solidFill>
                <a:latin typeface="Times New Roman" panose="02020603050405020304" pitchFamily="18" charset="0"/>
                <a:ea typeface="Times New Roman" panose="02020603050405020304" pitchFamily="18" charset="0"/>
              </a:rPr>
              <a:t>Việc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lập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đền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thờ</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hàng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năm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mở</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hội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Gióng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thể</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hiện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tấm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lòng</a:t>
            </a:r>
            <a:r>
              <a:rPr lang="en-US" sz="2000" dirty="0">
                <a:solidFill>
                  <a:schemeClr val="tx1"/>
                </a:solidFill>
                <a:latin typeface="Times New Roman" panose="02020603050405020304" pitchFamily="18" charset="0"/>
                <a:ea typeface="Times New Roman" panose="02020603050405020304" pitchFamily="18" charset="0"/>
              </a:rPr>
              <a:t> tri </a:t>
            </a:r>
            <a:r>
              <a:rPr lang="en-US" sz="2000" dirty="0" err="1">
                <a:solidFill>
                  <a:schemeClr val="tx1"/>
                </a:solidFill>
                <a:latin typeface="Times New Roman" panose="02020603050405020304" pitchFamily="18" charset="0"/>
                <a:ea typeface="Times New Roman" panose="02020603050405020304" pitchFamily="18" charset="0"/>
              </a:rPr>
              <a:t>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người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anh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hùng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bất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tử</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hướng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về</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cội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nguồn</a:t>
            </a:r>
            <a:r>
              <a:rPr lang="en-US" sz="2000" dirty="0">
                <a:solidFill>
                  <a:schemeClr val="tx1"/>
                </a:solidFill>
                <a:latin typeface="Times New Roman" panose="02020603050405020304" pitchFamily="18" charset="0"/>
                <a:ea typeface="Times New Roman" panose="02020603050405020304" pitchFamily="18" charset="0"/>
              </a:rPr>
              <a:t>.</a:t>
            </a:r>
          </a:p>
          <a:p>
            <a:pPr>
              <a:lnSpc>
                <a:spcPct val="115000"/>
              </a:lnSpc>
              <a:spcAft>
                <a:spcPts val="0"/>
              </a:spcAft>
            </a:pPr>
            <a:r>
              <a:rPr lang="en-US" sz="2000" dirty="0">
                <a:solidFill>
                  <a:schemeClr val="tx1"/>
                </a:solidFill>
                <a:latin typeface="Times New Roman" panose="02020603050405020304" pitchFamily="18" charset="0"/>
                <a:ea typeface="Times New Roman" panose="02020603050405020304" pitchFamily="18" charset="0"/>
              </a:rPr>
              <a:t>-</a:t>
            </a:r>
            <a:r>
              <a:rPr lang="en-US" sz="2000" dirty="0" err="1">
                <a:solidFill>
                  <a:schemeClr val="tx1"/>
                </a:solidFill>
                <a:latin typeface="Times New Roman" panose="02020603050405020304" pitchFamily="18" charset="0"/>
                <a:ea typeface="Times New Roman" panose="02020603050405020304" pitchFamily="18" charset="0"/>
              </a:rPr>
              <a:t>Hội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Gióng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một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lễ</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hội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văn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hóa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cổ</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truyền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mô</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phỏng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rõ</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một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cách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sinh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động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khoa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học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diễn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biến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trận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đấu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của</a:t>
            </a:r>
            <a:r>
              <a:rPr lang="en-US" sz="2000" dirty="0">
                <a:solidFill>
                  <a:schemeClr val="tx1"/>
                </a:solidFill>
                <a:latin typeface="Times New Roman" panose="02020603050405020304" pitchFamily="18" charset="0"/>
                <a:ea typeface="Times New Roman" panose="02020603050405020304" pitchFamily="18" charset="0"/>
              </a:rPr>
              <a:t> </a:t>
            </a:r>
            <a:r>
              <a:rPr lang="en-US" sz="2000" u="sng" dirty="0" err="1">
                <a:solidFill>
                  <a:schemeClr val="tx1"/>
                </a:solidFill>
                <a:latin typeface="Times New Roman" panose="02020603050405020304" pitchFamily="18" charset="0"/>
                <a:ea typeface="Times New Roman" panose="02020603050405020304" pitchFamily="18" charset="0"/>
                <a:hlinkClick r:id="rId2" tooltip="Thánh Gióng"/>
              </a:rPr>
              <a:t>thánh</a:t>
            </a:r>
            <a:r>
              <a:rPr lang="en-US" sz="2000" u="sng" dirty="0">
                <a:solidFill>
                  <a:schemeClr val="tx1"/>
                </a:solidFill>
                <a:latin typeface="Times New Roman" panose="02020603050405020304" pitchFamily="18" charset="0"/>
                <a:ea typeface="Times New Roman" panose="02020603050405020304" pitchFamily="18" charset="0"/>
                <a:hlinkClick r:id="rId2" tooltip="Thánh Gióng"/>
              </a:rPr>
              <a:t> </a:t>
            </a:r>
            <a:r>
              <a:rPr lang="en-US" sz="2000" u="sng" dirty="0" err="1">
                <a:solidFill>
                  <a:schemeClr val="tx1"/>
                </a:solidFill>
                <a:latin typeface="Times New Roman" panose="02020603050405020304" pitchFamily="18" charset="0"/>
                <a:ea typeface="Times New Roman" panose="02020603050405020304" pitchFamily="18" charset="0"/>
                <a:hlinkClick r:id="rId2" tooltip="Thánh Gióng"/>
              </a:rPr>
              <a:t>Gióng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dân</a:t>
            </a:r>
            <a:r>
              <a:rPr lang="en-US" sz="2000" dirty="0">
                <a:solidFill>
                  <a:schemeClr val="tx1"/>
                </a:solidFill>
                <a:latin typeface="Times New Roman" panose="02020603050405020304" pitchFamily="18" charset="0"/>
                <a:ea typeface="Times New Roman" panose="02020603050405020304" pitchFamily="18" charset="0"/>
              </a:rPr>
              <a:t> </a:t>
            </a:r>
            <a:r>
              <a:rPr lang="en-US" sz="2000" u="sng" dirty="0" err="1">
                <a:solidFill>
                  <a:schemeClr val="tx1"/>
                </a:solidFill>
                <a:latin typeface="Times New Roman" panose="02020603050405020304" pitchFamily="18" charset="0"/>
                <a:ea typeface="Times New Roman" panose="02020603050405020304" pitchFamily="18" charset="0"/>
                <a:hlinkClick r:id="rId3" tooltip="Văn Lang"/>
              </a:rPr>
              <a:t>Văn</a:t>
            </a:r>
            <a:r>
              <a:rPr lang="en-US" sz="2000" u="sng" dirty="0">
                <a:solidFill>
                  <a:schemeClr val="tx1"/>
                </a:solidFill>
                <a:latin typeface="Times New Roman" panose="02020603050405020304" pitchFamily="18" charset="0"/>
                <a:ea typeface="Times New Roman" panose="02020603050405020304" pitchFamily="18" charset="0"/>
                <a:hlinkClick r:id="rId3" tooltip="Văn Lang"/>
              </a:rPr>
              <a:t> Lang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với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giặc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Thông</a:t>
            </a:r>
            <a:r>
              <a:rPr lang="en-US" sz="2000" dirty="0">
                <a:solidFill>
                  <a:schemeClr val="tx1"/>
                </a:solidFill>
                <a:latin typeface="Times New Roman" panose="02020603050405020304" pitchFamily="18" charset="0"/>
                <a:ea typeface="Times New Roman" panose="02020603050405020304" pitchFamily="18" charset="0"/>
              </a:rPr>
              <a:t> qua </a:t>
            </a:r>
            <a:r>
              <a:rPr lang="en-US" sz="2000" dirty="0" err="1">
                <a:solidFill>
                  <a:schemeClr val="tx1"/>
                </a:solidFill>
                <a:latin typeface="Times New Roman" panose="02020603050405020304" pitchFamily="18" charset="0"/>
                <a:ea typeface="Times New Roman" panose="02020603050405020304" pitchFamily="18" charset="0"/>
              </a:rPr>
              <a:t>đó</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có</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thể</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nâng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cao</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nhận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thức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cộng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đồng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về</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hình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thức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chiến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tranh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bộ</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thời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cổ</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xưa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liên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tưởng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tới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cuộc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chiến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tranh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toàn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toàn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diện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trong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sự</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nghiệp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giải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phóng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bảo</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vệ</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Tổ</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quốc</a:t>
            </a:r>
            <a:r>
              <a:rPr lang="en-US" sz="2000"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
        <p:nvSpPr>
          <p:cNvPr id="5" name="Rounded Rectangle 4"/>
          <p:cNvSpPr/>
          <p:nvPr/>
        </p:nvSpPr>
        <p:spPr>
          <a:xfrm>
            <a:off x="6210300" y="1435100"/>
            <a:ext cx="4902200" cy="4991100"/>
          </a:xfrm>
          <a:prstGeom prst="round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000" b="1" dirty="0">
                <a:solidFill>
                  <a:schemeClr val="tx1"/>
                </a:solidFill>
                <a:latin typeface="Times New Roman" panose="02020603050405020304" pitchFamily="18" charset="0"/>
                <a:ea typeface="Times New Roman" panose="02020603050405020304" pitchFamily="18" charset="0"/>
              </a:rPr>
              <a:t>2. Lí do đặt tên</a:t>
            </a:r>
            <a:r>
              <a:rPr lang="vi-VN" sz="2000"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latin typeface="Times New Roman" panose="02020603050405020304" pitchFamily="18" charset="0"/>
              <a:ea typeface="Times New Roman" panose="02020603050405020304" pitchFamily="18" charset="0"/>
            </a:endParaRPr>
          </a:p>
          <a:p>
            <a:pPr>
              <a:lnSpc>
                <a:spcPct val="115000"/>
              </a:lnSpc>
            </a:pPr>
            <a:r>
              <a:rPr lang="vi-VN" sz="2000" dirty="0">
                <a:solidFill>
                  <a:schemeClr val="tx1"/>
                </a:solidFill>
                <a:latin typeface="Times New Roman" panose="02020603050405020304" pitchFamily="18" charset="0"/>
                <a:ea typeface="Times New Roman" panose="02020603050405020304" pitchFamily="18" charset="0"/>
              </a:rPr>
              <a:t>– Hội thi dành cho lứa tuổi thiếu niên, lứa tuổi Thánh Gióng trong thời đại mới.</a:t>
            </a:r>
            <a:endParaRPr lang="en-US" sz="2000" dirty="0">
              <a:solidFill>
                <a:schemeClr val="tx1"/>
              </a:solidFill>
              <a:latin typeface="Times New Roman" panose="02020603050405020304" pitchFamily="18" charset="0"/>
              <a:ea typeface="Times New Roman" panose="02020603050405020304" pitchFamily="18" charset="0"/>
            </a:endParaRPr>
          </a:p>
          <a:p>
            <a:pPr>
              <a:lnSpc>
                <a:spcPct val="115000"/>
              </a:lnSpc>
            </a:pPr>
            <a:r>
              <a:rPr lang="vi-VN" sz="2000" dirty="0">
                <a:solidFill>
                  <a:schemeClr val="tx1"/>
                </a:solidFill>
                <a:latin typeface="Times New Roman" panose="02020603050405020304" pitchFamily="18" charset="0"/>
                <a:ea typeface="Times New Roman" panose="02020603050405020304" pitchFamily="18" charset="0"/>
              </a:rPr>
              <a:t>– Hình ảnh Thánh Gióng là hình ảnh của sức mạnh, của tinh thần chiến thắng rất phù hợp với ý nghĩa của một hội thi thể thao.</a:t>
            </a:r>
            <a:endParaRPr lang="en-US" sz="2000" dirty="0">
              <a:solidFill>
                <a:schemeClr val="tx1"/>
              </a:solidFill>
              <a:latin typeface="Times New Roman" panose="02020603050405020304" pitchFamily="18" charset="0"/>
              <a:ea typeface="Times New Roman" panose="02020603050405020304" pitchFamily="18" charset="0"/>
            </a:endParaRPr>
          </a:p>
          <a:p>
            <a:pPr>
              <a:lnSpc>
                <a:spcPct val="115000"/>
              </a:lnSpc>
            </a:pPr>
            <a:r>
              <a:rPr lang="vi-VN" sz="2000" dirty="0">
                <a:solidFill>
                  <a:schemeClr val="tx1"/>
                </a:solidFill>
                <a:latin typeface="Times New Roman" panose="02020603050405020304" pitchFamily="18" charset="0"/>
                <a:ea typeface="Times New Roman" panose="02020603050405020304" pitchFamily="18" charset="0"/>
              </a:rPr>
              <a:t>– Mục đích của hội thi là </a:t>
            </a:r>
            <a:r>
              <a:rPr lang="en-US" sz="2000" dirty="0" err="1">
                <a:solidFill>
                  <a:schemeClr val="tx1"/>
                </a:solidFill>
                <a:latin typeface="Times New Roman" panose="02020603050405020304" pitchFamily="18" charset="0"/>
                <a:ea typeface="Times New Roman" panose="02020603050405020304" pitchFamily="18" charset="0"/>
              </a:rPr>
              <a:t>rèn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luyện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thể</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lực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sức</a:t>
            </a:r>
            <a:r>
              <a:rPr lang="en-US" sz="2000" dirty="0">
                <a:solidFill>
                  <a:schemeClr val="tx1"/>
                </a:solidFill>
                <a:latin typeface="Times New Roman" panose="02020603050405020304" pitchFamily="18" charset="0"/>
                <a:ea typeface="Times New Roman" panose="02020603050405020304" pitchFamily="18" charset="0"/>
              </a:rPr>
              <a:t> </a:t>
            </a:r>
            <a:r>
              <a:rPr lang="vi-VN" sz="2000" dirty="0">
                <a:solidFill>
                  <a:schemeClr val="tx1"/>
                </a:solidFill>
                <a:latin typeface="Times New Roman" panose="02020603050405020304" pitchFamily="18" charset="0"/>
                <a:ea typeface="Times New Roman" panose="02020603050405020304" pitchFamily="18" charset="0"/>
              </a:rPr>
              <a:t>khoẻ để học tập, lao động, góp phần bảo vệ và xây dựng Tổ quốc sau này.</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285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57031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3750" b="3750"/>
          <a:stretch/>
        </p:blipFill>
        <p:spPr>
          <a:xfrm>
            <a:off x="6859588" y="1121123"/>
            <a:ext cx="4159250" cy="4615753"/>
          </a:xfrm>
          <a:prstGeom prst="rect">
            <a:avLst/>
          </a:prstGeom>
          <a:ln w="228600" cap="sq" cmpd="thickThin">
            <a:solidFill>
              <a:srgbClr val="000000"/>
            </a:solidFill>
            <a:prstDash val="solid"/>
            <a:miter lim="800000"/>
          </a:ln>
          <a:effectLst>
            <a:innerShdw blurRad="76200">
              <a:srgbClr val="000000"/>
            </a:innerShdw>
          </a:effectLst>
        </p:spPr>
      </p:pic>
      <p:sp>
        <p:nvSpPr>
          <p:cNvPr id="7" name="Right Arrow Callout 6"/>
          <p:cNvSpPr/>
          <p:nvPr/>
        </p:nvSpPr>
        <p:spPr>
          <a:xfrm>
            <a:off x="1173163" y="981075"/>
            <a:ext cx="5557838" cy="4895850"/>
          </a:xfrm>
          <a:prstGeom prst="rightArrowCallout">
            <a:avLst>
              <a:gd name="adj1" fmla="val 25455"/>
              <a:gd name="adj2" fmla="val 23249"/>
              <a:gd name="adj3" fmla="val 31712"/>
              <a:gd name="adj4" fmla="val 64977"/>
            </a:avLst>
          </a:prstGeom>
          <a:blipFill>
            <a:blip r:embed="rId3"/>
            <a:tile tx="0" ty="0" sx="100000" sy="100000" flip="none" algn="tl"/>
          </a:blipFill>
          <a:ln w="19050"/>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sz="2000" i="1" dirty="0" err="1">
                <a:solidFill>
                  <a:srgbClr val="FF0000"/>
                </a:solidFill>
                <a:latin typeface="Times New Roman" panose="02020603050405020304" pitchFamily="18" charset="0"/>
                <a:ea typeface="Times New Roman" panose="02020603050405020304" pitchFamily="18" charset="0"/>
              </a:rPr>
              <a:t>Thạch</a:t>
            </a:r>
            <a:r>
              <a:rPr lang="en-US" sz="2000" i="1" dirty="0">
                <a:solidFill>
                  <a:srgbClr val="FF0000"/>
                </a:solidFill>
                <a:latin typeface="Times New Roman" panose="02020603050405020304" pitchFamily="18" charset="0"/>
                <a:ea typeface="Times New Roman" panose="02020603050405020304" pitchFamily="18" charset="0"/>
              </a:rPr>
              <a:t> </a:t>
            </a:r>
            <a:r>
              <a:rPr lang="en-US" sz="2000" i="1" dirty="0" err="1">
                <a:solidFill>
                  <a:srgbClr val="FF0000"/>
                </a:solidFill>
                <a:latin typeface="Times New Roman" panose="02020603050405020304" pitchFamily="18" charset="0"/>
                <a:ea typeface="Times New Roman" panose="02020603050405020304" pitchFamily="18" charset="0"/>
              </a:rPr>
              <a:t>Sanh</a:t>
            </a:r>
            <a:r>
              <a:rPr lang="en-US" sz="2000" dirty="0">
                <a:solidFill>
                  <a:srgbClr val="FF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câu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cổ</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tích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với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kết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thúc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hậu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một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giấc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mơ</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đẹp</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của</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dân</a:t>
            </a:r>
            <a:r>
              <a:rPr lang="en-US" sz="2000" dirty="0">
                <a:solidFill>
                  <a:srgbClr val="000000"/>
                </a:solidFill>
                <a:latin typeface="Times New Roman" panose="02020603050405020304" pitchFamily="18" charset="0"/>
                <a:ea typeface="Times New Roman" panose="02020603050405020304" pitchFamily="18" charset="0"/>
              </a:rPr>
              <a:t> ta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lí</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thiện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luôn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luôn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thắng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tốt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luôn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được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đền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đáp</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một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kết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quả</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xứng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đáng</a:t>
            </a:r>
            <a:r>
              <a:rPr lang="en-US" sz="2000" dirty="0">
                <a:solidFill>
                  <a:srgbClr val="000000"/>
                </a:solidFill>
                <a:latin typeface="Times New Roman" panose="02020603050405020304" pitchFamily="18" charset="0"/>
                <a:ea typeface="Times New Roman" panose="02020603050405020304" pitchFamily="18" charset="0"/>
              </a:rPr>
              <a:t>. Qua </a:t>
            </a:r>
            <a:r>
              <a:rPr lang="en-US" sz="2000" dirty="0" err="1">
                <a:solidFill>
                  <a:srgbClr val="000000"/>
                </a:solidFill>
                <a:latin typeface="Times New Roman" panose="02020603050405020304" pitchFamily="18" charset="0"/>
                <a:ea typeface="Times New Roman" panose="02020603050405020304" pitchFamily="18" charset="0"/>
              </a:rPr>
              <a:t>đó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tác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giả</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gian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cũng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luôn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muốn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hướng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đọc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tới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cái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thiện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hãy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sống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vì</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mình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và</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vì</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những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người</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xung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quanh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Ngay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sau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đây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chúng</a:t>
            </a:r>
            <a:r>
              <a:rPr lang="en-US" sz="2000" dirty="0">
                <a:solidFill>
                  <a:srgbClr val="000000"/>
                </a:solidFill>
                <a:latin typeface="Times New Roman" panose="02020603050405020304" pitchFamily="18" charset="0"/>
                <a:ea typeface="Times New Roman" panose="02020603050405020304" pitchFamily="18" charset="0"/>
              </a:rPr>
              <a:t> ta </a:t>
            </a:r>
            <a:r>
              <a:rPr lang="en-US" sz="2000" dirty="0" err="1">
                <a:solidFill>
                  <a:srgbClr val="000000"/>
                </a:solidFill>
                <a:latin typeface="Times New Roman" panose="02020603050405020304" pitchFamily="18" charset="0"/>
                <a:ea typeface="Times New Roman" panose="02020603050405020304" pitchFamily="18" charset="0"/>
              </a:rPr>
              <a:t>sẽ</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cùng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tìm</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hiểu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về</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cổ</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tích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này</a:t>
            </a:r>
            <a:r>
              <a:rPr lang="en-US" sz="2000" dirty="0">
                <a:solidFill>
                  <a:srgbClr val="000000"/>
                </a:solidFill>
                <a:latin typeface="Times New Roman" panose="02020603050405020304" pitchFamily="18" charset="0"/>
                <a:ea typeface="Times New Roman" panose="02020603050405020304" pitchFamily="18" charset="0"/>
              </a:rPr>
              <a:t>.</a:t>
            </a:r>
            <a:r>
              <a:rPr lang="nl-NL" sz="2000" i="1"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4915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704623" y="146756"/>
            <a:ext cx="5724878"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en-US" sz="3600" b="1" dirty="0">
                <a:solidFill>
                  <a:srgbClr val="0070C0"/>
                </a:solidFill>
                <a:latin typeface="Times New Roman" panose="02020603050405020304" pitchFamily="18" charset="0"/>
                <a:ea typeface="Times New Roman" panose="02020603050405020304" pitchFamily="18" charset="0"/>
              </a:rPr>
              <a:t>III. </a:t>
            </a:r>
            <a:r>
              <a:rPr lang="en-US" sz="3600" b="1" dirty="0" err="1">
                <a:solidFill>
                  <a:srgbClr val="0070C0"/>
                </a:solidFill>
                <a:latin typeface="Times New Roman" panose="02020603050405020304" pitchFamily="18" charset="0"/>
                <a:ea typeface="Times New Roman" panose="02020603050405020304" pitchFamily="18" charset="0"/>
              </a:rPr>
              <a:t>Văn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rPr>
              <a:t>bản</a:t>
            </a:r>
            <a:r>
              <a:rPr lang="en-US" sz="3600" b="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Thạch</a:t>
            </a:r>
            <a:r>
              <a:rPr lang="en-US" sz="3600" b="1" i="1" dirty="0">
                <a:solidFill>
                  <a:srgbClr val="0070C0"/>
                </a:solidFill>
                <a:latin typeface="Times New Roman" panose="02020603050405020304" pitchFamily="18" charset="0"/>
                <a:ea typeface="Times New Roman" panose="02020603050405020304" pitchFamily="18" charset="0"/>
              </a:rPr>
              <a:t> </a:t>
            </a:r>
            <a:r>
              <a:rPr lang="en-US" sz="3600" b="1" i="1" dirty="0" err="1">
                <a:solidFill>
                  <a:srgbClr val="0070C0"/>
                </a:solidFill>
                <a:latin typeface="Times New Roman" panose="02020603050405020304" pitchFamily="18" charset="0"/>
                <a:ea typeface="Times New Roman" panose="02020603050405020304" pitchFamily="18" charset="0"/>
              </a:rPr>
              <a:t>Sanh</a:t>
            </a:r>
            <a:endParaRPr lang="en-US" sz="3200" dirty="0">
              <a:effectLst/>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3245555" y="1422400"/>
            <a:ext cx="4673600" cy="499277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490755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5588" y="244123"/>
            <a:ext cx="7755467"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Hướng</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dẫn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đọc</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và</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hiểu</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chú</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2"/>
          <a:stretch>
            <a:fillRect/>
          </a:stretch>
        </p:blipFill>
        <p:spPr>
          <a:xfrm>
            <a:off x="6854470" y="1290639"/>
            <a:ext cx="3953230" cy="5219699"/>
          </a:xfrm>
          <a:prstGeom prst="rect">
            <a:avLst/>
          </a:prstGeom>
          <a:scene3d>
            <a:camera prst="orthographicFront"/>
            <a:lightRig rig="threePt" dir="t"/>
          </a:scene3d>
          <a:sp3d>
            <a:bevelT prst="convex"/>
          </a:sp3d>
        </p:spPr>
      </p:pic>
      <p:sp>
        <p:nvSpPr>
          <p:cNvPr id="6" name="Right Arrow Callout 5"/>
          <p:cNvSpPr/>
          <p:nvPr/>
        </p:nvSpPr>
        <p:spPr>
          <a:xfrm>
            <a:off x="1384300" y="1290639"/>
            <a:ext cx="5470170" cy="5321298"/>
          </a:xfrm>
          <a:prstGeom prst="rightArrowCallout">
            <a:avLst/>
          </a:prstGeom>
          <a:solidFill>
            <a:schemeClr val="accent2">
              <a:lumMod val="20000"/>
              <a:lumOff val="80000"/>
            </a:schemeClr>
          </a:solid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30480" lvl="0" indent="-342900" algn="l" defTabSz="914400" rtl="0" eaLnBrk="1" fontAlgn="auto" latinLnBrk="0" hangingPunct="1">
              <a:lnSpc>
                <a:spcPct val="115000"/>
              </a:lnSpc>
              <a:spcBef>
                <a:spcPts val="0"/>
              </a:spcBef>
              <a:spcAft>
                <a:spcPts val="1200"/>
              </a:spcAft>
              <a:buClrTx/>
              <a:buSzTx/>
              <a:buFont typeface="Wingdings" panose="05000000000000000000" pitchFamily="2" charset="2"/>
              <a:buChar char="v"/>
              <a:tabLst/>
              <a:defRPr/>
            </a:pP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Đọc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văn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bản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 2.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Đọc</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hiểu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SGK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Ngữ</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văn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6/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Tr</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19-23”</a:t>
            </a:r>
          </a:p>
          <a:p>
            <a:pPr marL="342900" marR="30480" lvl="0" indent="-342900" algn="just">
              <a:lnSpc>
                <a:spcPct val="115000"/>
              </a:lnSpc>
              <a:spcAft>
                <a:spcPts val="1200"/>
              </a:spcAft>
              <a:buSzPts val="1300"/>
              <a:buFont typeface="Wingdings" panose="05000000000000000000" pitchFamily="2" charset="2"/>
              <a:buChar char="v"/>
            </a:pP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Yêu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rPr>
              <a:t>cầu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đọc</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to, rõ ràng, nhấn mạnh những chiến công của Thạch Sanh. Thể hiện giọng của từng nhân vật: Thạch Sanh thật thà, tin người; mẹ con Lí Thông nham hiểm, độc ác.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2886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218267" y="639940"/>
            <a:ext cx="7755467" cy="835378"/>
          </a:xfrm>
          <a:prstGeom prst="plaque">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3200" b="1" dirty="0">
                <a:solidFill>
                  <a:srgbClr val="000000"/>
                </a:solidFill>
                <a:latin typeface="Times New Roman" panose="02020603050405020304" pitchFamily="18" charset="0"/>
                <a:ea typeface="Times New Roman" panose="02020603050405020304" pitchFamily="18" charset="0"/>
              </a:rPr>
              <a:t>2</a:t>
            </a:r>
            <a:r>
              <a:rPr lang="en-US" sz="3200" b="1" dirty="0">
                <a:solidFill>
                  <a:schemeClr val="tx1"/>
                </a:solidFill>
                <a:latin typeface="Times New Roman" panose="02020603050405020304" pitchFamily="18" charset="0"/>
                <a:ea typeface="Times New Roman" panose="02020603050405020304" pitchFamily="18" charset="0"/>
              </a:rPr>
              <a:t>.</a:t>
            </a:r>
            <a:r>
              <a:rPr lang="nl-NL" sz="3200" b="1" dirty="0">
                <a:solidFill>
                  <a:schemeClr val="tx1"/>
                </a:solidFill>
                <a:latin typeface="Times New Roman" panose="02020603050405020304" pitchFamily="18" charset="0"/>
                <a:ea typeface="Times New Roman" panose="02020603050405020304" pitchFamily="18" charset="0"/>
              </a:rPr>
              <a:t> Nhân vật </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5" name="Plaque 4"/>
          <p:cNvSpPr/>
          <p:nvPr/>
        </p:nvSpPr>
        <p:spPr>
          <a:xfrm>
            <a:off x="2218267" y="3591278"/>
            <a:ext cx="7755467" cy="835378"/>
          </a:xfrm>
          <a:prstGeom prst="plaque">
            <a:avLst/>
          </a:pr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lnSpc>
                <a:spcPct val="115000"/>
              </a:lnSpc>
              <a:spcAft>
                <a:spcPts val="0"/>
              </a:spcAft>
              <a:buFont typeface="Wingdings" panose="05000000000000000000" pitchFamily="2" charset="2"/>
              <a:buChar char=""/>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tuyến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&gt;&lt;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Plaque 5"/>
          <p:cNvSpPr/>
          <p:nvPr/>
        </p:nvSpPr>
        <p:spPr>
          <a:xfrm>
            <a:off x="641703" y="2029884"/>
            <a:ext cx="5030611" cy="992716"/>
          </a:xfrm>
          <a:prstGeom prst="plaque">
            <a:avLst/>
          </a:prstGeom>
          <a:blipFill>
            <a:blip r:embed="rId4"/>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8" name="Plaque 7"/>
          <p:cNvSpPr/>
          <p:nvPr/>
        </p:nvSpPr>
        <p:spPr>
          <a:xfrm>
            <a:off x="5929136" y="2028826"/>
            <a:ext cx="5621161" cy="992716"/>
          </a:xfrm>
          <a:prstGeom prst="plaque">
            <a:avLst/>
          </a:prstGeom>
          <a:blipFill>
            <a:blip r:embed="rId4"/>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9" name="Plaque 8"/>
          <p:cNvSpPr/>
          <p:nvPr/>
        </p:nvSpPr>
        <p:spPr>
          <a:xfrm>
            <a:off x="6330244" y="5057422"/>
            <a:ext cx="5030611" cy="962378"/>
          </a:xfrm>
          <a:prstGeom prst="plaque">
            <a:avLst/>
          </a:prstGeom>
          <a:blipFill>
            <a:blip r:embed="rId5"/>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endParaRPr lang="en-US" sz="2400" dirty="0">
              <a:effectLst/>
              <a:latin typeface="Times New Roman" panose="02020603050405020304" pitchFamily="18" charset="0"/>
              <a:ea typeface="Times New Roman" panose="02020603050405020304" pitchFamily="18" charset="0"/>
            </a:endParaRPr>
          </a:p>
        </p:txBody>
      </p:sp>
      <p:sp>
        <p:nvSpPr>
          <p:cNvPr id="10" name="Plaque 9"/>
          <p:cNvSpPr/>
          <p:nvPr/>
        </p:nvSpPr>
        <p:spPr>
          <a:xfrm>
            <a:off x="831145" y="5057422"/>
            <a:ext cx="5030611" cy="962378"/>
          </a:xfrm>
          <a:prstGeom prst="plaque">
            <a:avLst/>
          </a:prstGeom>
          <a:blipFill>
            <a:blip r:embed="rId5"/>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vua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chúa</a:t>
            </a:r>
            <a:r>
              <a:rPr lang="en-US" sz="2800" dirty="0">
                <a:solidFill>
                  <a:srgbClr val="00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1" name="Down Arrow 10"/>
          <p:cNvSpPr/>
          <p:nvPr/>
        </p:nvSpPr>
        <p:spPr>
          <a:xfrm>
            <a:off x="3543299" y="1475318"/>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8341077" y="1475318"/>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8341077" y="4464756"/>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3543299" y="4477456"/>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8341077" y="3034595"/>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3543299" y="3022600"/>
            <a:ext cx="788635" cy="554566"/>
          </a:xfrm>
          <a:prstGeom prst="down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807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1000"/>
                                        <p:tgtEl>
                                          <p:spTgt spid="14"/>
                                        </p:tgtEl>
                                      </p:cBhvr>
                                    </p:animEffect>
                                    <p:anim calcmode="lin" valueType="num">
                                      <p:cBhvr>
                                        <p:cTn id="49" dur="1000" fill="hold"/>
                                        <p:tgtEl>
                                          <p:spTgt spid="14"/>
                                        </p:tgtEl>
                                        <p:attrNameLst>
                                          <p:attrName>ppt_x</p:attrName>
                                        </p:attrNameLst>
                                      </p:cBhvr>
                                      <p:tavLst>
                                        <p:tav tm="0">
                                          <p:val>
                                            <p:strVal val="#ppt_x"/>
                                          </p:val>
                                        </p:tav>
                                        <p:tav tm="100000">
                                          <p:val>
                                            <p:strVal val="#ppt_x"/>
                                          </p:val>
                                        </p:tav>
                                      </p:tavLst>
                                    </p:anim>
                                    <p:anim calcmode="lin" valueType="num">
                                      <p:cBhvr>
                                        <p:cTn id="50" dur="1000" fill="hold"/>
                                        <p:tgtEl>
                                          <p:spTgt spid="14"/>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1000"/>
                                        <p:tgtEl>
                                          <p:spTgt spid="13"/>
                                        </p:tgtEl>
                                      </p:cBhvr>
                                    </p:animEffect>
                                    <p:anim calcmode="lin" valueType="num">
                                      <p:cBhvr>
                                        <p:cTn id="61" dur="1000" fill="hold"/>
                                        <p:tgtEl>
                                          <p:spTgt spid="13"/>
                                        </p:tgtEl>
                                        <p:attrNameLst>
                                          <p:attrName>ppt_x</p:attrName>
                                        </p:attrNameLst>
                                      </p:cBhvr>
                                      <p:tavLst>
                                        <p:tav tm="0">
                                          <p:val>
                                            <p:strVal val="#ppt_x"/>
                                          </p:val>
                                        </p:tav>
                                        <p:tav tm="100000">
                                          <p:val>
                                            <p:strVal val="#ppt_x"/>
                                          </p:val>
                                        </p:tav>
                                      </p:tavLst>
                                    </p:anim>
                                    <p:anim calcmode="lin" valueType="num">
                                      <p:cBhvr>
                                        <p:cTn id="62" dur="1000" fill="hold"/>
                                        <p:tgtEl>
                                          <p:spTgt spid="13"/>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fade">
                                      <p:cBhvr>
                                        <p:cTn id="65" dur="1000"/>
                                        <p:tgtEl>
                                          <p:spTgt spid="9"/>
                                        </p:tgtEl>
                                      </p:cBhvr>
                                    </p:animEffect>
                                    <p:anim calcmode="lin" valueType="num">
                                      <p:cBhvr>
                                        <p:cTn id="66" dur="1000" fill="hold"/>
                                        <p:tgtEl>
                                          <p:spTgt spid="9"/>
                                        </p:tgtEl>
                                        <p:attrNameLst>
                                          <p:attrName>ppt_x</p:attrName>
                                        </p:attrNameLst>
                                      </p:cBhvr>
                                      <p:tavLst>
                                        <p:tav tm="0">
                                          <p:val>
                                            <p:strVal val="#ppt_x"/>
                                          </p:val>
                                        </p:tav>
                                        <p:tav tm="100000">
                                          <p:val>
                                            <p:strVal val="#ppt_x"/>
                                          </p:val>
                                        </p:tav>
                                      </p:tavLst>
                                    </p:anim>
                                    <p:anim calcmode="lin" valueType="num">
                                      <p:cBhvr>
                                        <p:cTn id="6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933700" y="284340"/>
            <a:ext cx="632460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300"/>
              </a:spcBef>
              <a:spcAft>
                <a:spcPts val="300"/>
              </a:spcAft>
            </a:pPr>
            <a:r>
              <a:rPr lang="en-US" sz="2800" b="1" dirty="0">
                <a:solidFill>
                  <a:srgbClr val="000000"/>
                </a:solidFill>
                <a:latin typeface="Times New Roman" panose="02020603050405020304" pitchFamily="18" charset="0"/>
                <a:ea typeface="Times New Roman" panose="02020603050405020304" pitchFamily="18" charset="0"/>
              </a:rPr>
              <a:t>3</a:t>
            </a:r>
            <a:r>
              <a:rPr lang="en-US" sz="2800" b="1" dirty="0">
                <a:solidFill>
                  <a:schemeClr val="tx1"/>
                </a:solidFill>
                <a:latin typeface="Times New Roman" panose="02020603050405020304" pitchFamily="18" charset="0"/>
                <a:ea typeface="Times New Roman" panose="02020603050405020304" pitchFamily="18" charset="0"/>
              </a:rPr>
              <a:t>.</a:t>
            </a:r>
            <a:r>
              <a:rPr lang="fr-FR" sz="2800" b="1" dirty="0">
                <a:solidFill>
                  <a:schemeClr val="tx1"/>
                </a:solidFill>
                <a:latin typeface="Times New Roman" panose="02020603050405020304" pitchFamily="18" charset="0"/>
                <a:ea typeface="Times New Roman" panose="02020603050405020304" pitchFamily="18" charset="0"/>
              </a:rPr>
              <a:t> </a:t>
            </a:r>
            <a:r>
              <a:rPr lang="fr-FR" sz="2800" b="1" dirty="0" err="1">
                <a:solidFill>
                  <a:schemeClr val="tx1"/>
                </a:solidFill>
                <a:latin typeface="Times New Roman" panose="02020603050405020304" pitchFamily="18" charset="0"/>
                <a:ea typeface="Times New Roman" panose="02020603050405020304" pitchFamily="18" charset="0"/>
              </a:rPr>
              <a:t>Kể</a:t>
            </a:r>
            <a:r>
              <a:rPr lang="fr-FR" sz="2800" b="1" dirty="0">
                <a:solidFill>
                  <a:schemeClr val="tx1"/>
                </a:solidFill>
                <a:latin typeface="Times New Roman" panose="02020603050405020304" pitchFamily="18" charset="0"/>
                <a:ea typeface="Times New Roman" panose="02020603050405020304" pitchFamily="18" charset="0"/>
              </a:rPr>
              <a:t> </a:t>
            </a:r>
            <a:r>
              <a:rPr lang="fr-FR" sz="2800" b="1" dirty="0" err="1">
                <a:solidFill>
                  <a:schemeClr val="tx1"/>
                </a:solidFill>
                <a:latin typeface="Times New Roman" panose="02020603050405020304" pitchFamily="18" charset="0"/>
                <a:ea typeface="Times New Roman" panose="02020603050405020304" pitchFamily="18" charset="0"/>
              </a:rPr>
              <a:t>tóm</a:t>
            </a:r>
            <a:r>
              <a:rPr lang="fr-FR" sz="2800" b="1" dirty="0">
                <a:solidFill>
                  <a:schemeClr val="tx1"/>
                </a:solidFill>
                <a:latin typeface="Times New Roman" panose="02020603050405020304" pitchFamily="18" charset="0"/>
                <a:ea typeface="Times New Roman" panose="02020603050405020304" pitchFamily="18" charset="0"/>
              </a:rPr>
              <a:t> </a:t>
            </a:r>
            <a:r>
              <a:rPr lang="fr-FR" sz="2800" b="1" dirty="0" err="1">
                <a:solidFill>
                  <a:schemeClr val="tx1"/>
                </a:solidFill>
                <a:latin typeface="Times New Roman" panose="02020603050405020304" pitchFamily="18" charset="0"/>
                <a:ea typeface="Times New Roman" panose="02020603050405020304" pitchFamily="18" charset="0"/>
              </a:rPr>
              <a:t>tắt</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5" name="Flowchart: Alternate Process 4"/>
          <p:cNvSpPr/>
          <p:nvPr/>
        </p:nvSpPr>
        <p:spPr>
          <a:xfrm>
            <a:off x="2654300" y="1524000"/>
            <a:ext cx="6883400" cy="4991100"/>
          </a:xfrm>
          <a:prstGeom prst="flowChartAlternateProcess">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b="1" dirty="0" err="1">
                <a:solidFill>
                  <a:schemeClr val="tx1"/>
                </a:solidFill>
                <a:latin typeface="Times New Roman" panose="02020603050405020304" pitchFamily="18" charset="0"/>
                <a:ea typeface="Times New Roman" panose="02020603050405020304" pitchFamily="18" charset="0"/>
              </a:rPr>
              <a:t>Các</a:t>
            </a:r>
            <a:r>
              <a:rPr lang="en-US" b="1" dirty="0">
                <a:solidFill>
                  <a:schemeClr val="tx1"/>
                </a:solidFill>
                <a:latin typeface="Times New Roman" panose="02020603050405020304" pitchFamily="18" charset="0"/>
                <a:ea typeface="Times New Roman" panose="02020603050405020304" pitchFamily="18" charset="0"/>
              </a:rPr>
              <a:t> </a:t>
            </a:r>
            <a:r>
              <a:rPr lang="en-US" b="1" dirty="0" err="1">
                <a:solidFill>
                  <a:schemeClr val="tx1"/>
                </a:solidFill>
                <a:latin typeface="Times New Roman" panose="02020603050405020304" pitchFamily="18" charset="0"/>
                <a:ea typeface="Times New Roman" panose="02020603050405020304" pitchFamily="18" charset="0"/>
              </a:rPr>
              <a:t>sự</a:t>
            </a:r>
            <a:r>
              <a:rPr lang="en-US" b="1" dirty="0">
                <a:solidFill>
                  <a:schemeClr val="tx1"/>
                </a:solidFill>
                <a:latin typeface="Times New Roman" panose="02020603050405020304" pitchFamily="18" charset="0"/>
                <a:ea typeface="Times New Roman" panose="02020603050405020304" pitchFamily="18" charset="0"/>
              </a:rPr>
              <a:t> </a:t>
            </a:r>
            <a:r>
              <a:rPr lang="en-US" b="1" dirty="0" err="1">
                <a:solidFill>
                  <a:schemeClr val="tx1"/>
                </a:solidFill>
                <a:latin typeface="Times New Roman" panose="02020603050405020304" pitchFamily="18" charset="0"/>
                <a:ea typeface="Times New Roman" panose="02020603050405020304" pitchFamily="18" charset="0"/>
              </a:rPr>
              <a:t>việc</a:t>
            </a:r>
            <a:r>
              <a:rPr lang="en-US" b="1" dirty="0">
                <a:solidFill>
                  <a:schemeClr val="tx1"/>
                </a:solidFill>
                <a:latin typeface="Times New Roman" panose="02020603050405020304" pitchFamily="18" charset="0"/>
                <a:ea typeface="Times New Roman" panose="02020603050405020304" pitchFamily="18" charset="0"/>
              </a:rPr>
              <a:t> </a:t>
            </a:r>
            <a:r>
              <a:rPr lang="en-US" b="1" dirty="0" err="1">
                <a:solidFill>
                  <a:schemeClr val="tx1"/>
                </a:solidFill>
                <a:latin typeface="Times New Roman" panose="02020603050405020304" pitchFamily="18" charset="0"/>
                <a:ea typeface="Times New Roman" panose="02020603050405020304" pitchFamily="18" charset="0"/>
              </a:rPr>
              <a:t>chính</a:t>
            </a:r>
            <a:r>
              <a:rPr lang="en-US" b="1"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Thạch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Sanh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ra</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đời</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Thạch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Sanh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lớn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lên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học</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võ</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và</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phép</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thần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thông</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Thạch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Sanh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kết</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nghĩa</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anh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em</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với</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Lí</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Thông</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Mẹ</a:t>
            </a:r>
            <a:r>
              <a:rPr lang="en-US" dirty="0">
                <a:solidFill>
                  <a:schemeClr val="tx1"/>
                </a:solidFill>
                <a:latin typeface="Times New Roman" panose="02020603050405020304" pitchFamily="18" charset="0"/>
                <a:ea typeface="Times New Roman" panose="02020603050405020304" pitchFamily="18" charset="0"/>
              </a:rPr>
              <a:t> con </a:t>
            </a:r>
            <a:r>
              <a:rPr lang="en-US" dirty="0" err="1">
                <a:solidFill>
                  <a:schemeClr val="tx1"/>
                </a:solidFill>
                <a:latin typeface="Times New Roman" panose="02020603050405020304" pitchFamily="18" charset="0"/>
                <a:ea typeface="Times New Roman" panose="02020603050405020304" pitchFamily="18" charset="0"/>
              </a:rPr>
              <a:t>Lí</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Thông</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lừa</a:t>
            </a:r>
            <a:r>
              <a:rPr lang="en-US" dirty="0">
                <a:solidFill>
                  <a:schemeClr val="tx1"/>
                </a:solidFill>
                <a:latin typeface="Times New Roman" panose="02020603050405020304" pitchFamily="18" charset="0"/>
                <a:ea typeface="Times New Roman" panose="02020603050405020304" pitchFamily="18" charset="0"/>
              </a:rPr>
              <a:t> TS </a:t>
            </a:r>
            <a:r>
              <a:rPr lang="en-US" dirty="0" err="1">
                <a:solidFill>
                  <a:schemeClr val="tx1"/>
                </a:solidFill>
                <a:latin typeface="Times New Roman" panose="02020603050405020304" pitchFamily="18" charset="0"/>
                <a:ea typeface="Times New Roman" panose="02020603050405020304" pitchFamily="18" charset="0"/>
              </a:rPr>
              <a:t>đi</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chết</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thay</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cho</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mình</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Thạch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Sanh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diệt</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chằn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tinh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bị</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Lí</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Thông</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cướp</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công</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TS </a:t>
            </a:r>
            <a:r>
              <a:rPr lang="en-US" dirty="0" err="1">
                <a:solidFill>
                  <a:schemeClr val="tx1"/>
                </a:solidFill>
                <a:latin typeface="Times New Roman" panose="02020603050405020304" pitchFamily="18" charset="0"/>
                <a:ea typeface="Times New Roman" panose="02020603050405020304" pitchFamily="18" charset="0"/>
              </a:rPr>
              <a:t>diệt</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đại</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bàng</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cứu</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công</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chúa</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lại</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bị</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cướp</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công</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TS </a:t>
            </a:r>
            <a:r>
              <a:rPr lang="en-US" dirty="0" err="1">
                <a:solidFill>
                  <a:schemeClr val="tx1"/>
                </a:solidFill>
                <a:latin typeface="Times New Roman" panose="02020603050405020304" pitchFamily="18" charset="0"/>
                <a:ea typeface="Times New Roman" panose="02020603050405020304" pitchFamily="18" charset="0"/>
              </a:rPr>
              <a:t>diệt</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hồ</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tinh</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cứu</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thái</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tử</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bị</a:t>
            </a:r>
            <a:r>
              <a:rPr lang="en-US" dirty="0">
                <a:solidFill>
                  <a:schemeClr val="tx1"/>
                </a:solidFill>
                <a:latin typeface="Times New Roman" panose="02020603050405020304" pitchFamily="18" charset="0"/>
                <a:ea typeface="Times New Roman" panose="02020603050405020304" pitchFamily="18" charset="0"/>
              </a:rPr>
              <a:t> vu </a:t>
            </a:r>
            <a:r>
              <a:rPr lang="en-US" dirty="0" err="1">
                <a:solidFill>
                  <a:schemeClr val="tx1"/>
                </a:solidFill>
                <a:latin typeface="Times New Roman" panose="02020603050405020304" pitchFamily="18" charset="0"/>
                <a:ea typeface="Times New Roman" panose="02020603050405020304" pitchFamily="18" charset="0"/>
              </a:rPr>
              <a:t>oan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vào</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tù</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TS </a:t>
            </a:r>
            <a:r>
              <a:rPr lang="en-US" dirty="0" err="1">
                <a:solidFill>
                  <a:schemeClr val="tx1"/>
                </a:solidFill>
                <a:latin typeface="Times New Roman" panose="02020603050405020304" pitchFamily="18" charset="0"/>
                <a:ea typeface="Times New Roman" panose="02020603050405020304" pitchFamily="18" charset="0"/>
              </a:rPr>
              <a:t>được</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giải</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oan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lấy</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công</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chúa</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dirty="0">
                <a:solidFill>
                  <a:schemeClr val="tx1"/>
                </a:solidFill>
                <a:latin typeface="Times New Roman" panose="02020603050405020304" pitchFamily="18" charset="0"/>
                <a:ea typeface="Times New Roman" panose="02020603050405020304" pitchFamily="18" charset="0"/>
              </a:rPr>
              <a:t>- TS </a:t>
            </a:r>
            <a:r>
              <a:rPr lang="en-US" dirty="0" err="1">
                <a:solidFill>
                  <a:schemeClr val="tx1"/>
                </a:solidFill>
                <a:latin typeface="Times New Roman" panose="02020603050405020304" pitchFamily="18" charset="0"/>
                <a:ea typeface="Times New Roman" panose="02020603050405020304" pitchFamily="18" charset="0"/>
              </a:rPr>
              <a:t>chiến</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thắng</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quân</a:t>
            </a:r>
            <a:r>
              <a:rPr lang="en-US" dirty="0">
                <a:solidFill>
                  <a:schemeClr val="tx1"/>
                </a:solidFill>
                <a:latin typeface="Times New Roman" panose="02020603050405020304" pitchFamily="18" charset="0"/>
                <a:ea typeface="Times New Roman" panose="02020603050405020304" pitchFamily="18" charset="0"/>
              </a:rPr>
              <a:t> 18 </a:t>
            </a:r>
            <a:r>
              <a:rPr lang="en-US" dirty="0" err="1">
                <a:solidFill>
                  <a:schemeClr val="tx1"/>
                </a:solidFill>
                <a:latin typeface="Times New Roman" panose="02020603050405020304" pitchFamily="18" charset="0"/>
                <a:ea typeface="Times New Roman" panose="02020603050405020304" pitchFamily="18" charset="0"/>
              </a:rPr>
              <a:t>nước</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chư</a:t>
            </a:r>
            <a:r>
              <a:rPr lang="en-US" dirty="0">
                <a:solidFill>
                  <a:schemeClr val="tx1"/>
                </a:solidFill>
                <a:latin typeface="Times New Roman" panose="02020603050405020304" pitchFamily="18" charset="0"/>
                <a:ea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rPr>
              <a:t>hầu</a:t>
            </a:r>
            <a:r>
              <a:rPr lang="en-US" dirty="0">
                <a:solidFill>
                  <a:schemeClr val="tx1"/>
                </a:solidFill>
                <a:latin typeface="Times New Roman" panose="02020603050405020304" pitchFamily="18" charset="0"/>
                <a:ea typeface="Times New Roman" panose="02020603050405020304" pitchFamily="18" charset="0"/>
              </a:rPr>
              <a:t>.</a:t>
            </a:r>
            <a:endParaRPr lang="en-US" sz="1600" dirty="0">
              <a:solidFill>
                <a:schemeClr val="tx1"/>
              </a:solidFill>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vi-VN" dirty="0">
                <a:solidFill>
                  <a:schemeClr val="tx1"/>
                </a:solidFill>
                <a:latin typeface="Times New Roman" panose="02020603050405020304" pitchFamily="18" charset="0"/>
                <a:ea typeface="Times New Roman" panose="02020603050405020304" pitchFamily="18" charset="0"/>
              </a:rPr>
              <a:t>- TS lên ngôi vua.</a:t>
            </a:r>
            <a:endParaRPr lang="en-US" sz="16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2014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9047" y="1995890"/>
            <a:ext cx="4681614" cy="3311711"/>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433248" y="5871917"/>
            <a:ext cx="5067413" cy="400110"/>
          </a:xfrm>
          <a:prstGeom prst="rect">
            <a:avLst/>
          </a:prstGeom>
        </p:spPr>
        <p:txBody>
          <a:bodyPr wrap="none">
            <a:spAutoFit/>
          </a:bodyPr>
          <a:lstStyle/>
          <a:p>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chưng</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dày</a:t>
            </a:r>
            <a:r>
              <a:rPr lang="en-US" sz="2000" b="1" i="1" dirty="0">
                <a:solidFill>
                  <a:srgbClr val="FF0000"/>
                </a:solidFill>
                <a:effectLst/>
                <a:latin typeface="Times New Roman" panose="02020603050405020304" pitchFamily="18" charset="0"/>
                <a:ea typeface="Times New Roman" panose="02020603050405020304" pitchFamily="18" charset="0"/>
              </a:rPr>
              <a:t>/</a:t>
            </a:r>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chưng</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bánh</a:t>
            </a:r>
            <a:r>
              <a:rPr lang="en-US" sz="2000" b="1" i="1" dirty="0">
                <a:solidFill>
                  <a:srgbClr val="FF0000"/>
                </a:solidFill>
                <a:effectLst/>
                <a:latin typeface="Times New Roman" panose="02020603050405020304" pitchFamily="18" charset="0"/>
                <a:ea typeface="Times New Roman" panose="02020603050405020304" pitchFamily="18" charset="0"/>
              </a:rPr>
              <a:t> </a:t>
            </a:r>
            <a:r>
              <a:rPr lang="en-US" sz="2000" b="1" i="1" dirty="0" err="1">
                <a:solidFill>
                  <a:srgbClr val="FF0000"/>
                </a:solidFill>
                <a:effectLst/>
                <a:latin typeface="Times New Roman" panose="02020603050405020304" pitchFamily="18" charset="0"/>
                <a:ea typeface="Times New Roman" panose="02020603050405020304" pitchFamily="18" charset="0"/>
              </a:rPr>
              <a:t>giầy</a:t>
            </a:r>
            <a:endParaRPr lang="en-US" sz="2000" dirty="0">
              <a:solidFill>
                <a:srgbClr val="FF0000"/>
              </a:solidFill>
            </a:endParaRPr>
          </a:p>
        </p:txBody>
      </p:sp>
      <p:pic>
        <p:nvPicPr>
          <p:cNvPr id="4" name="Picture 3"/>
          <p:cNvPicPr>
            <a:picLocks noChangeAspect="1"/>
          </p:cNvPicPr>
          <p:nvPr/>
        </p:nvPicPr>
        <p:blipFill>
          <a:blip r:embed="rId3"/>
          <a:stretch>
            <a:fillRect/>
          </a:stretch>
        </p:blipFill>
        <p:spPr>
          <a:xfrm>
            <a:off x="6876280" y="2061022"/>
            <a:ext cx="4496672" cy="3206840"/>
          </a:xfrm>
          <a:prstGeom prst="rect">
            <a:avLst/>
          </a:prstGeom>
          <a:ln w="228600" cap="sq" cmpd="thickThin">
            <a:solidFill>
              <a:srgbClr val="000000"/>
            </a:solidFill>
            <a:prstDash val="solid"/>
            <a:miter lim="800000"/>
          </a:ln>
          <a:effectLst>
            <a:innerShdw blurRad="76200">
              <a:srgbClr val="000000"/>
            </a:innerShdw>
          </a:effectLst>
        </p:spPr>
      </p:pic>
      <p:sp>
        <p:nvSpPr>
          <p:cNvPr id="10" name="Rectangle 9"/>
          <p:cNvSpPr/>
          <p:nvPr/>
        </p:nvSpPr>
        <p:spPr>
          <a:xfrm>
            <a:off x="8172271" y="5721506"/>
            <a:ext cx="1904689" cy="461665"/>
          </a:xfrm>
          <a:prstGeom prst="rect">
            <a:avLst/>
          </a:prstGeom>
        </p:spPr>
        <p:txBody>
          <a:bodyPr wrap="none">
            <a:spAutoFit/>
          </a:bodyPr>
          <a:lstStyle/>
          <a:p>
            <a:r>
              <a:rPr lang="en-US" sz="2400" b="1" i="1" dirty="0" err="1">
                <a:solidFill>
                  <a:srgbClr val="FF0000"/>
                </a:solidFill>
                <a:effectLst/>
                <a:latin typeface="Times New Roman" panose="02020603050405020304" pitchFamily="18" charset="0"/>
                <a:ea typeface="Times New Roman" panose="02020603050405020304" pitchFamily="18" charset="0"/>
              </a:rPr>
              <a:t>Thánh</a:t>
            </a:r>
            <a:r>
              <a:rPr lang="en-US" sz="2400" b="1" i="1" dirty="0">
                <a:solidFill>
                  <a:srgbClr val="FF0000"/>
                </a:solidFill>
                <a:effectLst/>
                <a:latin typeface="Times New Roman" panose="02020603050405020304" pitchFamily="18" charset="0"/>
                <a:ea typeface="Times New Roman" panose="02020603050405020304" pitchFamily="18" charset="0"/>
              </a:rPr>
              <a:t> </a:t>
            </a:r>
            <a:r>
              <a:rPr lang="en-US" sz="2400" b="1" i="1" dirty="0" err="1">
                <a:solidFill>
                  <a:srgbClr val="FF0000"/>
                </a:solidFill>
                <a:effectLst/>
                <a:latin typeface="Times New Roman" panose="02020603050405020304" pitchFamily="18" charset="0"/>
                <a:ea typeface="Times New Roman" panose="02020603050405020304" pitchFamily="18" charset="0"/>
              </a:rPr>
              <a:t>Gióng</a:t>
            </a:r>
            <a:endParaRPr lang="en-US" sz="2400" dirty="0">
              <a:solidFill>
                <a:srgbClr val="FF0000"/>
              </a:solidFill>
            </a:endParaRPr>
          </a:p>
        </p:txBody>
      </p:sp>
      <p:sp>
        <p:nvSpPr>
          <p:cNvPr id="9" name="Down Arrow Callout 8"/>
          <p:cNvSpPr/>
          <p:nvPr/>
        </p:nvSpPr>
        <p:spPr>
          <a:xfrm>
            <a:off x="326265" y="193183"/>
            <a:ext cx="11539471" cy="1442554"/>
          </a:xfrm>
          <a:prstGeom prst="downArrowCallout">
            <a:avLst>
              <a:gd name="adj1" fmla="val 59054"/>
              <a:gd name="adj2" fmla="val 65631"/>
              <a:gd name="adj3" fmla="val 25000"/>
              <a:gd name="adj4" fmla="val 64977"/>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MỘT SỐ HÌNH ẢNH VỀ TRUYỆN TRUYỀN THUYẾT VÀ CỔ TÍCH VIỆT NAM </a:t>
            </a:r>
          </a:p>
        </p:txBody>
      </p:sp>
    </p:spTree>
    <p:extLst>
      <p:ext uri="{BB962C8B-B14F-4D97-AF65-F5344CB8AC3E}">
        <p14:creationId xmlns:p14="http://schemas.microsoft.com/office/powerpoint/2010/main" val="176621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fade">
                                      <p:cBhvr>
                                        <p:cTn id="26" dur="1000"/>
                                        <p:tgtEl>
                                          <p:spTgt spid="10">
                                            <p:txEl>
                                              <p:pRg st="0" end="0"/>
                                            </p:txEl>
                                          </p:spTgt>
                                        </p:tgtEl>
                                      </p:cBhvr>
                                    </p:animEffect>
                                    <p:anim calcmode="lin" valueType="num">
                                      <p:cBhvr>
                                        <p:cTn id="27"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393467" y="1498600"/>
            <a:ext cx="3581400" cy="3975100"/>
          </a:xfrm>
          <a:prstGeom prst="rightArrowCallou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a:solidFill>
                  <a:srgbClr val="FF0000"/>
                </a:solidFill>
                <a:latin typeface="Times New Roman" panose="02020603050405020304" pitchFamily="18" charset="0"/>
                <a:ea typeface="Times New Roman" panose="02020603050405020304" pitchFamily="18" charset="0"/>
              </a:rPr>
              <a:t>Phần1:</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Từ</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đầu</a:t>
            </a:r>
            <a:r>
              <a:rPr lang="en-US" sz="3200" dirty="0">
                <a:solidFill>
                  <a:srgbClr val="000000"/>
                </a:solidFill>
                <a:latin typeface="Times New Roman" panose="02020603050405020304" pitchFamily="18" charset="0"/>
                <a:ea typeface="Times New Roman" panose="02020603050405020304" pitchFamily="18" charset="0"/>
              </a:rPr>
              <a:t> =&gt; </a:t>
            </a:r>
            <a:r>
              <a:rPr lang="en-US" sz="3200" dirty="0" err="1">
                <a:solidFill>
                  <a:srgbClr val="000000"/>
                </a:solidFill>
                <a:latin typeface="Times New Roman" panose="02020603050405020304" pitchFamily="18" charset="0"/>
                <a:ea typeface="Times New Roman" panose="02020603050405020304" pitchFamily="18" charset="0"/>
              </a:rPr>
              <a:t>mọi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phép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ra </a:t>
            </a:r>
            <a:r>
              <a:rPr lang="en-US" sz="3200" dirty="0" err="1">
                <a:solidFill>
                  <a:srgbClr val="000000"/>
                </a:solidFill>
                <a:latin typeface="Times New Roman" panose="02020603050405020304" pitchFamily="18" charset="0"/>
                <a:ea typeface="Times New Roman" panose="02020603050405020304" pitchFamily="18" charset="0"/>
              </a:rPr>
              <a:t>đời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lớn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Sanh</a:t>
            </a:r>
            <a:r>
              <a:rPr lang="en-US" sz="3200" dirty="0">
                <a:solidFill>
                  <a:srgbClr val="000000"/>
                </a:solidFill>
                <a:latin typeface="Times New Roman" panose="02020603050405020304" pitchFamily="18" charset="0"/>
                <a:ea typeface="Times New Roman" panose="02020603050405020304" pitchFamily="18" charset="0"/>
              </a:rPr>
              <a:t>.</a:t>
            </a:r>
            <a:br>
              <a:rPr lang="en-US" sz="3200" dirty="0">
                <a:solidFill>
                  <a:srgbClr val="000000"/>
                </a:solidFill>
                <a:latin typeface="Times New Roman" panose="02020603050405020304" pitchFamily="18" charset="0"/>
                <a:ea typeface="Times New Roman" panose="02020603050405020304" pitchFamily="18" charset="0"/>
              </a:rPr>
            </a:br>
            <a:endParaRPr lang="en-US" sz="3200" dirty="0"/>
          </a:p>
        </p:txBody>
      </p:sp>
      <p:sp>
        <p:nvSpPr>
          <p:cNvPr id="8" name="Right Arrow Callout 7"/>
          <p:cNvSpPr/>
          <p:nvPr/>
        </p:nvSpPr>
        <p:spPr>
          <a:xfrm>
            <a:off x="3324225" y="1498600"/>
            <a:ext cx="3581400" cy="3975100"/>
          </a:xfrm>
          <a:prstGeom prst="rightArrowCallou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u="sng" dirty="0">
              <a:solidFill>
                <a:srgbClr val="FF0000"/>
              </a:solidFill>
              <a:latin typeface="Times New Roman" panose="02020603050405020304" pitchFamily="18" charset="0"/>
              <a:ea typeface="Times New Roman" panose="02020603050405020304" pitchFamily="18" charset="0"/>
            </a:endParaRPr>
          </a:p>
          <a:p>
            <a:pPr algn="ctr"/>
            <a:r>
              <a:rPr lang="en-US" sz="2800" u="sng" dirty="0" err="1">
                <a:solidFill>
                  <a:srgbClr val="FF0000"/>
                </a:solidFill>
                <a:latin typeface="Times New Roman" panose="02020603050405020304" pitchFamily="18" charset="0"/>
                <a:ea typeface="Times New Roman" panose="02020603050405020304" pitchFamily="18" charset="0"/>
              </a:rPr>
              <a:t>Phần</a:t>
            </a:r>
            <a:r>
              <a:rPr lang="en-US" sz="2800" u="sng" dirty="0">
                <a:solidFill>
                  <a:srgbClr val="FF0000"/>
                </a:solidFill>
                <a:latin typeface="Times New Roman" panose="02020603050405020304" pitchFamily="18" charset="0"/>
                <a:ea typeface="Times New Roman" panose="02020603050405020304" pitchFamily="18" charset="0"/>
              </a:rPr>
              <a:t> 2</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rPr>
              <a:t> =&gt; </a:t>
            </a:r>
            <a:r>
              <a:rPr lang="en-US" sz="2800" dirty="0" err="1">
                <a:solidFill>
                  <a:srgbClr val="000000"/>
                </a:solidFill>
                <a:latin typeface="Times New Roman" panose="02020603050405020304" pitchFamily="18" charset="0"/>
                <a:ea typeface="Times New Roman" panose="02020603050405020304" pitchFamily="18" charset="0"/>
              </a:rPr>
              <a:t>phong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Chằn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bị</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Lý</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cướp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công</a:t>
            </a:r>
            <a:r>
              <a:rPr lang="en-US" sz="2800" dirty="0">
                <a:solidFill>
                  <a:srgbClr val="000000"/>
                </a:solidFill>
                <a:latin typeface="Times New Roman" panose="02020603050405020304" pitchFamily="18" charset="0"/>
                <a:ea typeface="Times New Roman" panose="02020603050405020304" pitchFamily="18" charset="0"/>
              </a:rPr>
              <a:t>.</a:t>
            </a:r>
            <a:br>
              <a:rPr lang="en-US" sz="2800" dirty="0">
                <a:solidFill>
                  <a:srgbClr val="000000"/>
                </a:solidFill>
                <a:latin typeface="Times New Roman" panose="02020603050405020304" pitchFamily="18" charset="0"/>
                <a:ea typeface="Times New Roman" panose="02020603050405020304" pitchFamily="18" charset="0"/>
              </a:rPr>
            </a:br>
            <a:endParaRPr lang="en-US" sz="2800" dirty="0"/>
          </a:p>
        </p:txBody>
      </p:sp>
      <p:sp>
        <p:nvSpPr>
          <p:cNvPr id="9" name="Right Arrow Callout 8"/>
          <p:cNvSpPr/>
          <p:nvPr/>
        </p:nvSpPr>
        <p:spPr>
          <a:xfrm>
            <a:off x="6343650" y="1498600"/>
            <a:ext cx="3581400" cy="3975100"/>
          </a:xfrm>
          <a:prstGeom prst="rightArrowCallou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u="sng" dirty="0" err="1">
                <a:solidFill>
                  <a:srgbClr val="FF0000"/>
                </a:solidFill>
                <a:latin typeface="Times New Roman" panose="02020603050405020304" pitchFamily="18" charset="0"/>
                <a:ea typeface="Times New Roman" panose="02020603050405020304" pitchFamily="18" charset="0"/>
              </a:rPr>
              <a:t>Phần</a:t>
            </a:r>
            <a:r>
              <a:rPr lang="en-US" sz="2400" u="sng" dirty="0">
                <a:solidFill>
                  <a:srgbClr val="FF0000"/>
                </a:solidFill>
                <a:latin typeface="Times New Roman" panose="02020603050405020304" pitchFamily="18" charset="0"/>
                <a:ea typeface="Times New Roman" panose="02020603050405020304" pitchFamily="18" charset="0"/>
              </a:rPr>
              <a:t> 3</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Tiếp</a:t>
            </a:r>
            <a:r>
              <a:rPr lang="en-US" sz="2400" dirty="0">
                <a:solidFill>
                  <a:srgbClr val="000000"/>
                </a:solidFill>
                <a:latin typeface="Times New Roman" panose="02020603050405020304" pitchFamily="18" charset="0"/>
                <a:ea typeface="Times New Roman" panose="02020603050405020304" pitchFamily="18" charset="0"/>
              </a:rPr>
              <a:t> =&gt; </a:t>
            </a:r>
            <a:r>
              <a:rPr lang="en-US" sz="2400" dirty="0" err="1">
                <a:solidFill>
                  <a:srgbClr val="000000"/>
                </a:solidFill>
                <a:latin typeface="Times New Roman" panose="02020603050405020304" pitchFamily="18" charset="0"/>
                <a:ea typeface="Times New Roman" panose="02020603050405020304" pitchFamily="18" charset="0"/>
              </a:rPr>
              <a:t>Hoá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kiếp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thành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bọ</a:t>
            </a:r>
            <a:r>
              <a:rPr lang="en-US" sz="2400" dirty="0">
                <a:solidFill>
                  <a:srgbClr val="000000"/>
                </a:solidFill>
                <a:latin typeface="Times New Roman" panose="02020603050405020304" pitchFamily="18" charset="0"/>
                <a:ea typeface="Times New Roman" panose="02020603050405020304" pitchFamily="18" charset="0"/>
              </a:rPr>
              <a:t> hung: </a:t>
            </a:r>
            <a:r>
              <a:rPr lang="en-US" sz="2400" dirty="0" err="1">
                <a:solidFill>
                  <a:srgbClr val="000000"/>
                </a:solidFill>
                <a:latin typeface="Times New Roman" panose="02020603050405020304" pitchFamily="18" charset="0"/>
                <a:ea typeface="Times New Roman" panose="02020603050405020304" pitchFamily="18" charset="0"/>
              </a:rPr>
              <a:t>Thạch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đánh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cứu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chúa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trai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vua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Thuỷ</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bị</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trừng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phạt</a:t>
            </a:r>
            <a:r>
              <a:rPr lang="en-US" sz="2400" dirty="0">
                <a:solidFill>
                  <a:srgbClr val="000000"/>
                </a:solidFill>
                <a:latin typeface="Times New Roman" panose="02020603050405020304" pitchFamily="18" charset="0"/>
                <a:ea typeface="Times New Roman" panose="02020603050405020304" pitchFamily="18" charset="0"/>
              </a:rPr>
              <a:t>.</a:t>
            </a:r>
            <a:br>
              <a:rPr lang="en-US" sz="2400" dirty="0">
                <a:solidFill>
                  <a:srgbClr val="000000"/>
                </a:solidFill>
                <a:latin typeface="Times New Roman" panose="02020603050405020304" pitchFamily="18" charset="0"/>
                <a:ea typeface="Times New Roman" panose="02020603050405020304" pitchFamily="18" charset="0"/>
              </a:rPr>
            </a:br>
            <a:endParaRPr lang="en-US" sz="2400" dirty="0"/>
          </a:p>
        </p:txBody>
      </p:sp>
      <p:sp>
        <p:nvSpPr>
          <p:cNvPr id="11" name="Rectangle 10"/>
          <p:cNvSpPr/>
          <p:nvPr/>
        </p:nvSpPr>
        <p:spPr>
          <a:xfrm>
            <a:off x="9340850" y="1498600"/>
            <a:ext cx="2266950" cy="3975100"/>
          </a:xfrm>
          <a:prstGeom prst="rect">
            <a:avLst/>
          </a:prstGeom>
          <a:blipFill>
            <a:blip r:embed="rId2"/>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u="sng" dirty="0" err="1">
                <a:solidFill>
                  <a:srgbClr val="FF0000"/>
                </a:solidFill>
                <a:latin typeface="Times New Roman" panose="02020603050405020304" pitchFamily="18" charset="0"/>
                <a:ea typeface="Times New Roman" panose="02020603050405020304" pitchFamily="18" charset="0"/>
              </a:rPr>
              <a:t>Phần</a:t>
            </a:r>
            <a:r>
              <a:rPr lang="en-US" sz="3200" u="sng" dirty="0">
                <a:solidFill>
                  <a:srgbClr val="FF0000"/>
                </a:solidFill>
                <a:latin typeface="Times New Roman" panose="02020603050405020304" pitchFamily="18" charset="0"/>
                <a:ea typeface="Times New Roman" panose="02020603050405020304" pitchFamily="18" charset="0"/>
              </a:rPr>
              <a:t> 4</a:t>
            </a:r>
            <a:r>
              <a:rPr lang="en-US" sz="3200" dirty="0">
                <a:solidFill>
                  <a:srgbClr val="FF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Phần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còn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Hạnh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phúc</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với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Thạch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Sanh</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p>
        </p:txBody>
      </p:sp>
      <p:sp>
        <p:nvSpPr>
          <p:cNvPr id="12" name="Plaque 11"/>
          <p:cNvSpPr/>
          <p:nvPr/>
        </p:nvSpPr>
        <p:spPr>
          <a:xfrm>
            <a:off x="2971800" y="284340"/>
            <a:ext cx="6324600" cy="835378"/>
          </a:xfrm>
          <a:prstGeom prst="plaque">
            <a:avLst/>
          </a:prstGeom>
          <a:blipFill>
            <a:blip r:embed="rId3"/>
            <a:tile tx="0" ty="0" sx="100000" sy="100000" flip="none" algn="tl"/>
          </a:blipFill>
          <a:ln w="19050"/>
          <a:scene3d>
            <a:camera prst="obliqueTopLef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300"/>
              </a:spcBef>
              <a:spcAft>
                <a:spcPts val="300"/>
              </a:spcAft>
            </a:pPr>
            <a:r>
              <a:rPr lang="en-US" sz="3200" b="1" dirty="0">
                <a:solidFill>
                  <a:srgbClr val="000000"/>
                </a:solidFill>
                <a:latin typeface="Times New Roman" panose="02020603050405020304" pitchFamily="18" charset="0"/>
                <a:ea typeface="Times New Roman" panose="02020603050405020304" pitchFamily="18" charset="0"/>
              </a:rPr>
              <a:t>4. </a:t>
            </a:r>
            <a:r>
              <a:rPr lang="en-US" sz="3200" b="1" dirty="0" err="1">
                <a:solidFill>
                  <a:srgbClr val="000000"/>
                </a:solidFill>
                <a:latin typeface="Times New Roman" panose="02020603050405020304" pitchFamily="18" charset="0"/>
                <a:ea typeface="Times New Roman" panose="02020603050405020304" pitchFamily="18" charset="0"/>
              </a:rPr>
              <a:t>Bố</a:t>
            </a:r>
            <a:r>
              <a:rPr lang="en-US" sz="3200" b="1" dirty="0">
                <a:solidFill>
                  <a:srgbClr val="000000"/>
                </a:solidFill>
                <a:latin typeface="Times New Roman" panose="02020603050405020304" pitchFamily="18" charset="0"/>
                <a:ea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rPr>
              <a:t>cục</a:t>
            </a:r>
            <a:r>
              <a:rPr lang="en-US" sz="3200" dirty="0">
                <a:solidFill>
                  <a:srgbClr val="000000"/>
                </a:solidFill>
                <a:latin typeface="Times New Roman" panose="02020603050405020304" pitchFamily="18" charset="0"/>
                <a:ea typeface="Times New Roman" panose="02020603050405020304" pitchFamily="18" charset="0"/>
              </a:rPr>
              <a:t>: 4 </a:t>
            </a:r>
            <a:r>
              <a:rPr lang="en-US" sz="3200" dirty="0" err="1">
                <a:solidFill>
                  <a:srgbClr val="000000"/>
                </a:solidFill>
                <a:latin typeface="Times New Roman" panose="02020603050405020304" pitchFamily="18" charset="0"/>
                <a:ea typeface="Times New Roman" panose="02020603050405020304" pitchFamily="18" charset="0"/>
              </a:rPr>
              <a:t>phần</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940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409050974"/>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5423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420100" y="1862751"/>
            <a:ext cx="3517900" cy="2925763"/>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0" name="Rounded Rectangle 9"/>
          <p:cNvSpPr/>
          <p:nvPr/>
        </p:nvSpPr>
        <p:spPr>
          <a:xfrm>
            <a:off x="884356" y="1426982"/>
            <a:ext cx="7251700" cy="3797300"/>
          </a:xfrm>
          <a:prstGeom prst="roundRect">
            <a:avLst/>
          </a:prstGeom>
          <a:blipFill>
            <a:blip r:embed="rId3"/>
            <a:tile tx="0" ty="0" sx="100000" sy="100000" flip="none" algn="tl"/>
          </a:bli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laque 11"/>
          <p:cNvSpPr/>
          <p:nvPr/>
        </p:nvSpPr>
        <p:spPr>
          <a:xfrm>
            <a:off x="687086" y="372528"/>
            <a:ext cx="632460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nl-NL"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Sự ra đời củaThạch Sanh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1562491" y="2063749"/>
            <a:ext cx="6573565" cy="2523768"/>
          </a:xfrm>
          <a:prstGeom prst="rect">
            <a:avLst/>
          </a:prstGeom>
        </p:spPr>
        <p:txBody>
          <a:bodyPr wrap="square">
            <a:spAutoFit/>
          </a:bodyPr>
          <a:lstStyle/>
          <a:p>
            <a:pPr marR="30480" algn="just">
              <a:lnSpc>
                <a:spcPct val="115000"/>
              </a:lnSpc>
              <a:spcAft>
                <a:spcPts val="1200"/>
              </a:spcAft>
            </a:pPr>
            <a:r>
              <a:rPr lang="en-US" sz="4000" b="1" dirty="0" err="1">
                <a:solidFill>
                  <a:srgbClr val="000000"/>
                </a:solidFill>
                <a:latin typeface="Times New Roman" panose="02020603050405020304" pitchFamily="18" charset="0"/>
                <a:ea typeface="Times New Roman" panose="02020603050405020304" pitchFamily="18" charset="0"/>
              </a:rPr>
              <a:t>Thảo</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luận</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theo</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cặp</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đôi</a:t>
            </a:r>
            <a:r>
              <a:rPr lang="en-US" sz="4000" b="1" dirty="0">
                <a:solidFill>
                  <a:srgbClr val="000000"/>
                </a:solidFill>
                <a:latin typeface="Times New Roman" panose="02020603050405020304" pitchFamily="18" charset="0"/>
                <a:ea typeface="Times New Roman" panose="02020603050405020304" pitchFamily="18" charset="0"/>
              </a:rPr>
              <a:t> </a:t>
            </a:r>
          </a:p>
          <a:p>
            <a:pPr marR="30480" algn="just">
              <a:lnSpc>
                <a:spcPct val="115000"/>
              </a:lnSpc>
              <a:spcAft>
                <a:spcPts val="1200"/>
              </a:spcAft>
            </a:pPr>
            <a:r>
              <a:rPr lang="en-US" sz="4000" b="1" dirty="0" err="1">
                <a:solidFill>
                  <a:srgbClr val="000000"/>
                </a:solidFill>
                <a:latin typeface="Times New Roman" panose="02020603050405020304" pitchFamily="18" charset="0"/>
                <a:ea typeface="Times New Roman" panose="02020603050405020304" pitchFamily="18" charset="0"/>
              </a:rPr>
              <a:t>trong</a:t>
            </a:r>
            <a:r>
              <a:rPr lang="en-US" sz="4000" b="1" dirty="0">
                <a:solidFill>
                  <a:srgbClr val="000000"/>
                </a:solidFill>
                <a:latin typeface="Times New Roman" panose="02020603050405020304" pitchFamily="18" charset="0"/>
                <a:ea typeface="Times New Roman" panose="02020603050405020304" pitchFamily="18" charset="0"/>
              </a:rPr>
              <a:t> 03 </a:t>
            </a:r>
            <a:r>
              <a:rPr lang="en-US" sz="4000" b="1" dirty="0" err="1">
                <a:solidFill>
                  <a:srgbClr val="000000"/>
                </a:solidFill>
                <a:latin typeface="Times New Roman" panose="02020603050405020304" pitchFamily="18" charset="0"/>
                <a:ea typeface="Times New Roman" panose="02020603050405020304" pitchFamily="18" charset="0"/>
              </a:rPr>
              <a:t>phút,hoàn</a:t>
            </a:r>
            <a:r>
              <a:rPr lang="en-US" sz="4000" b="1" dirty="0">
                <a:solidFill>
                  <a:srgbClr val="000000"/>
                </a:solidFill>
                <a:latin typeface="Times New Roman" panose="02020603050405020304" pitchFamily="18" charset="0"/>
                <a:ea typeface="Times New Roman" panose="02020603050405020304" pitchFamily="18" charset="0"/>
              </a:rPr>
              <a:t> </a:t>
            </a:r>
            <a:r>
              <a:rPr lang="en-US" sz="4000" b="1" dirty="0" err="1">
                <a:solidFill>
                  <a:srgbClr val="000000"/>
                </a:solidFill>
                <a:latin typeface="Times New Roman" panose="02020603050405020304" pitchFamily="18" charset="0"/>
                <a:ea typeface="Times New Roman" panose="02020603050405020304" pitchFamily="18" charset="0"/>
              </a:rPr>
              <a:t>thành</a:t>
            </a:r>
            <a:r>
              <a:rPr lang="en-US" sz="4000" b="1" dirty="0">
                <a:solidFill>
                  <a:srgbClr val="000000"/>
                </a:solidFill>
                <a:latin typeface="Times New Roman" panose="02020603050405020304" pitchFamily="18" charset="0"/>
                <a:ea typeface="Times New Roman" panose="02020603050405020304" pitchFamily="18" charset="0"/>
              </a:rPr>
              <a:t> </a:t>
            </a:r>
          </a:p>
          <a:p>
            <a:pPr marR="30480" algn="just">
              <a:lnSpc>
                <a:spcPct val="115000"/>
              </a:lnSpc>
              <a:spcAft>
                <a:spcPts val="1200"/>
              </a:spcAft>
            </a:pPr>
            <a:r>
              <a:rPr lang="en-US" sz="4000" b="1" dirty="0" err="1">
                <a:solidFill>
                  <a:srgbClr val="FF0000"/>
                </a:solidFill>
                <a:latin typeface="Times New Roman" panose="02020603050405020304" pitchFamily="18" charset="0"/>
                <a:ea typeface="Times New Roman" panose="02020603050405020304" pitchFamily="18" charset="0"/>
              </a:rPr>
              <a:t>phiếu</a:t>
            </a:r>
            <a:r>
              <a:rPr lang="en-US" sz="4000" b="1" dirty="0">
                <a:solidFill>
                  <a:srgbClr val="FF0000"/>
                </a:solidFill>
                <a:latin typeface="Times New Roman" panose="02020603050405020304" pitchFamily="18" charset="0"/>
                <a:ea typeface="Times New Roman" panose="02020603050405020304" pitchFamily="18" charset="0"/>
              </a:rPr>
              <a:t> </a:t>
            </a:r>
            <a:r>
              <a:rPr lang="en-US" sz="4000" b="1" dirty="0" err="1">
                <a:solidFill>
                  <a:srgbClr val="FF0000"/>
                </a:solidFill>
                <a:latin typeface="Times New Roman" panose="02020603050405020304" pitchFamily="18" charset="0"/>
                <a:ea typeface="Times New Roman" panose="02020603050405020304" pitchFamily="18" charset="0"/>
              </a:rPr>
              <a:t>học</a:t>
            </a:r>
            <a:r>
              <a:rPr lang="en-US" sz="4000" b="1" dirty="0">
                <a:solidFill>
                  <a:srgbClr val="FF0000"/>
                </a:solidFill>
                <a:latin typeface="Times New Roman" panose="02020603050405020304" pitchFamily="18" charset="0"/>
                <a:ea typeface="Times New Roman" panose="02020603050405020304" pitchFamily="18" charset="0"/>
              </a:rPr>
              <a:t> </a:t>
            </a:r>
            <a:r>
              <a:rPr lang="en-US" sz="4000" b="1" dirty="0" err="1">
                <a:solidFill>
                  <a:srgbClr val="FF0000"/>
                </a:solidFill>
                <a:latin typeface="Times New Roman" panose="02020603050405020304" pitchFamily="18" charset="0"/>
                <a:ea typeface="Times New Roman" panose="02020603050405020304" pitchFamily="18" charset="0"/>
              </a:rPr>
              <a:t>tập</a:t>
            </a:r>
            <a:r>
              <a:rPr lang="en-US" sz="4000" b="1" dirty="0">
                <a:solidFill>
                  <a:srgbClr val="FF0000"/>
                </a:solidFill>
                <a:latin typeface="Times New Roman" panose="02020603050405020304" pitchFamily="18" charset="0"/>
                <a:ea typeface="Times New Roman" panose="02020603050405020304" pitchFamily="18" charset="0"/>
              </a:rPr>
              <a:t> 03:</a:t>
            </a:r>
            <a:endParaRPr lang="en-US"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7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39700" y="119240"/>
            <a:ext cx="632460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nl-NL" sz="3200" b="1" i="1" dirty="0">
                <a:solidFill>
                  <a:schemeClr val="tx1"/>
                </a:solidFill>
                <a:latin typeface="Times New Roman" panose="02020603050405020304" pitchFamily="18" charset="0"/>
                <a:ea typeface="Times New Roman" panose="02020603050405020304" pitchFamily="18" charset="0"/>
              </a:rPr>
              <a:t>a. Sự ra đời củaThạch Sanh</a:t>
            </a:r>
            <a:endParaRPr lang="en-US" sz="2800" dirty="0">
              <a:solidFill>
                <a:schemeClr val="tx1"/>
              </a:solidFill>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634999" y="1068917"/>
            <a:ext cx="11277601" cy="5611283"/>
            <a:chOff x="634999" y="1068917"/>
            <a:chExt cx="11277601" cy="5611283"/>
          </a:xfrm>
        </p:grpSpPr>
        <p:pic>
          <p:nvPicPr>
            <p:cNvPr id="5" name="Picture 4"/>
            <p:cNvPicPr>
              <a:picLocks noChangeAspect="1"/>
            </p:cNvPicPr>
            <p:nvPr/>
          </p:nvPicPr>
          <p:blipFill>
            <a:blip r:embed="rId2"/>
            <a:stretch>
              <a:fillRect/>
            </a:stretch>
          </p:blipFill>
          <p:spPr>
            <a:xfrm>
              <a:off x="635000" y="1068918"/>
              <a:ext cx="11277600" cy="5611282"/>
            </a:xfrm>
            <a:prstGeom prst="rect">
              <a:avLst/>
            </a:prstGeom>
          </p:spPr>
        </p:pic>
        <p:sp>
          <p:nvSpPr>
            <p:cNvPr id="2" name="Rectangle 1"/>
            <p:cNvSpPr/>
            <p:nvPr/>
          </p:nvSpPr>
          <p:spPr>
            <a:xfrm>
              <a:off x="634999" y="1068917"/>
              <a:ext cx="10266363" cy="5303307"/>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4264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449496986"/>
              </p:ext>
            </p:extLst>
          </p:nvPr>
        </p:nvGraphicFramePr>
        <p:xfrm>
          <a:off x="685800" y="894366"/>
          <a:ext cx="11201399" cy="5542788"/>
        </p:xfrm>
        <a:graphic>
          <a:graphicData uri="http://schemas.openxmlformats.org/drawingml/2006/table">
            <a:tbl>
              <a:tblPr firstRow="1" firstCol="1" bandRow="1"/>
              <a:tblGrid>
                <a:gridCol w="4381500">
                  <a:extLst>
                    <a:ext uri="{9D8B030D-6E8A-4147-A177-3AD203B41FA5}">
                      <a16:colId xmlns:a16="http://schemas.microsoft.com/office/drawing/2014/main" val="1774592419"/>
                    </a:ext>
                  </a:extLst>
                </a:gridCol>
                <a:gridCol w="6819899">
                  <a:extLst>
                    <a:ext uri="{9D8B030D-6E8A-4147-A177-3AD203B41FA5}">
                      <a16:colId xmlns:a16="http://schemas.microsoft.com/office/drawing/2014/main" val="2377547683"/>
                    </a:ext>
                  </a:extLst>
                </a:gridCol>
              </a:tblGrid>
              <a:tr h="5074634">
                <a:tc>
                  <a:txBody>
                    <a:bodyPr/>
                    <a:lstStyle/>
                    <a:p>
                      <a:pPr algn="just">
                        <a:lnSpc>
                          <a:spcPct val="115000"/>
                        </a:lnSpc>
                        <a:spcAft>
                          <a:spcPts val="0"/>
                        </a:spcAft>
                      </a:pPr>
                      <a:r>
                        <a:rPr lang="nl-NL" sz="2400" dirty="0">
                          <a:effectLst/>
                          <a:latin typeface="Times New Roman" panose="02020603050405020304" pitchFamily="18" charset="0"/>
                          <a:ea typeface="Times New Roman" panose="02020603050405020304" pitchFamily="18" charset="0"/>
                          <a:cs typeface="Times New Roman" panose="02020603050405020304" pitchFamily="18" charset="0"/>
                        </a:rPr>
                        <a:t>Đọc đoạn văn từ đầu đến....</a:t>
                      </a:r>
                      <a:r>
                        <a:rPr lang="nl-NL" sz="2400" i="1" dirty="0">
                          <a:effectLst/>
                          <a:latin typeface="Times New Roman" panose="02020603050405020304" pitchFamily="18" charset="0"/>
                          <a:ea typeface="Times New Roman" panose="02020603050405020304" pitchFamily="18" charset="0"/>
                          <a:cs typeface="Times New Roman" panose="02020603050405020304" pitchFamily="18" charset="0"/>
                        </a:rPr>
                        <a:t>"mọi phép thần thông".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ra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ấy</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là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bình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Bef>
                          <a:spcPts val="300"/>
                        </a:spcBef>
                        <a:spcAft>
                          <a:spcPts val="300"/>
                        </a:spcAft>
                      </a:pP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ra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lên</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Thạch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sanh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vậy</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mục</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400" i="1"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fr-FR" sz="24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Bef>
                          <a:spcPts val="300"/>
                        </a:spcBef>
                        <a:spcAft>
                          <a:spcPts val="300"/>
                        </a:spcAft>
                      </a:pPr>
                      <a:r>
                        <a:rPr lang="en-US" sz="13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tử</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Ngọc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Hoàng</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mang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thai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nhiều</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năm</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Lớn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mồ</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côi</a:t>
                      </a:r>
                      <a:r>
                        <a:rPr lang="en-US" sz="2400" dirty="0">
                          <a:effectLst/>
                          <a:latin typeface="Times New Roman" panose="02020603050405020304" pitchFamily="18" charset="0"/>
                          <a:ea typeface="Times New Roman" panose="02020603050405020304" pitchFamily="18" charset="0"/>
                        </a:rPr>
                        <a:t> cha </a:t>
                      </a:r>
                      <a:r>
                        <a:rPr lang="en-US" sz="2400" dirty="0" err="1">
                          <a:effectLst/>
                          <a:latin typeface="Times New Roman" panose="02020603050405020304" pitchFamily="18" charset="0"/>
                          <a:ea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sống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nghèo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khổ</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bằng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kiếm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củi</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Được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thiên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thần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dạy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đủ</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võ</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nghệ</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b="1" dirty="0">
                          <a:effectLst/>
                          <a:latin typeface="Times New Roman" panose="02020603050405020304" pitchFamily="18" charset="0"/>
                          <a:ea typeface="Times New Roman" panose="02020603050405020304" pitchFamily="18" charset="0"/>
                          <a:sym typeface="Symbol" panose="05050102010706020507" pitchFamily="18" charset="2"/>
                        </a:rPr>
                        <a:t></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Vừa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bình</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thường</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vừa</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khác</a:t>
                      </a:r>
                      <a:r>
                        <a:rPr lang="en-US" sz="2400" b="1" dirty="0">
                          <a:effectLst/>
                          <a:latin typeface="Times New Roman" panose="02020603050405020304" pitchFamily="18" charset="0"/>
                          <a:ea typeface="Times New Roman" panose="02020603050405020304" pitchFamily="18" charset="0"/>
                        </a:rPr>
                        <a:t> </a:t>
                      </a:r>
                      <a:r>
                        <a:rPr lang="en-US" sz="2400" b="1" dirty="0" err="1">
                          <a:effectLst/>
                          <a:latin typeface="Times New Roman" panose="02020603050405020304" pitchFamily="18" charset="0"/>
                          <a:ea typeface="Times New Roman" panose="02020603050405020304" pitchFamily="18" charset="0"/>
                        </a:rPr>
                        <a:t>thường</a:t>
                      </a:r>
                      <a:endParaRPr lang="en-US" sz="2400" dirty="0">
                        <a:effectLst/>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sự</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ra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lớn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TS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rPr>
                        <a:t> ta </a:t>
                      </a:r>
                      <a:r>
                        <a:rPr lang="en-US" sz="2400" dirty="0" err="1">
                          <a:effectLst/>
                          <a:latin typeface="Times New Roman" panose="02020603050405020304" pitchFamily="18" charset="0"/>
                          <a:ea typeface="Times New Roman" panose="02020603050405020304" pitchFamily="18" charset="0"/>
                        </a:rPr>
                        <a:t>nhằm</a:t>
                      </a:r>
                      <a:r>
                        <a:rPr lang="en-US" sz="2400" dirty="0">
                          <a:effectLst/>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Tô</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đậm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tính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đẹp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đẽ</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hấp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dẫn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của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truyện</a:t>
                      </a:r>
                      <a:r>
                        <a:rPr lang="en-US" sz="2400" dirty="0">
                          <a:effectLst/>
                          <a:latin typeface="Times New Roman" panose="02020603050405020304" pitchFamily="18" charset="0"/>
                          <a:ea typeface="Times New Roman" panose="02020603050405020304" pitchFamily="18" charset="0"/>
                        </a:rPr>
                        <a:t>.</a:t>
                      </a:r>
                    </a:p>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Thể</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ước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mơ</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niềm</a:t>
                      </a:r>
                      <a:r>
                        <a:rPr lang="en-US" sz="2400" dirty="0">
                          <a:effectLst/>
                          <a:latin typeface="Times New Roman" panose="02020603050405020304" pitchFamily="18" charset="0"/>
                          <a:ea typeface="Times New Roman" panose="02020603050405020304" pitchFamily="18" charset="0"/>
                        </a:rPr>
                        <a:t> tin: con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bình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những</a:t>
                      </a:r>
                      <a:r>
                        <a:rPr lang="en-US" sz="2400" dirty="0">
                          <a:effectLst/>
                          <a:latin typeface="Times New Roman" panose="02020603050405020304" pitchFamily="18" charset="0"/>
                          <a:ea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phẩm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kì</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lạ</a:t>
                      </a:r>
                      <a:r>
                        <a:rPr lang="en-US" sz="2400" dirty="0">
                          <a:effectLst/>
                          <a:latin typeface="Times New Roman" panose="02020603050405020304" pitchFamily="18" charset="0"/>
                          <a:ea typeface="Times New Roman" panose="02020603050405020304" pitchFamily="18" charset="0"/>
                        </a:rPr>
                        <a:t>.</a:t>
                      </a:r>
                    </a:p>
                    <a:p>
                      <a:pPr algn="just">
                        <a:lnSpc>
                          <a:spcPct val="115000"/>
                        </a:lnSpc>
                        <a:spcAft>
                          <a:spcPts val="0"/>
                        </a:spcAft>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0115066"/>
                  </a:ext>
                </a:extLst>
              </a:tr>
            </a:tbl>
          </a:graphicData>
        </a:graphic>
      </p:graphicFrame>
      <p:sp>
        <p:nvSpPr>
          <p:cNvPr id="7" name="Rectangle 6"/>
          <p:cNvSpPr/>
          <p:nvPr/>
        </p:nvSpPr>
        <p:spPr>
          <a:xfrm>
            <a:off x="2141536" y="151407"/>
            <a:ext cx="8793163" cy="888705"/>
          </a:xfrm>
          <a:prstGeom prst="rect">
            <a:avLst/>
          </a:prstGeom>
        </p:spPr>
        <p:txBody>
          <a:bodyPr wrap="square">
            <a:spAutoFit/>
          </a:bodyPr>
          <a:lstStyle/>
          <a:p>
            <a:pPr algn="ctr">
              <a:lnSpc>
                <a:spcPct val="115000"/>
              </a:lnSpc>
              <a:spcAft>
                <a:spcPts val="0"/>
              </a:spcAft>
            </a:pPr>
            <a:r>
              <a:rPr lang="en-US" sz="3200" b="1" dirty="0">
                <a:solidFill>
                  <a:srgbClr val="FF0000"/>
                </a:solidFill>
                <a:latin typeface="Times New Roman" panose="02020603050405020304" pitchFamily="18" charset="0"/>
                <a:ea typeface="Times New Roman" panose="02020603050405020304" pitchFamily="18" charset="0"/>
              </a:rPr>
              <a:t>PHIẾU HỌC TẬP 03: </a:t>
            </a:r>
            <a:r>
              <a:rPr lang="en-US" sz="3200" b="1" dirty="0" err="1">
                <a:solidFill>
                  <a:srgbClr val="FF0000"/>
                </a:solidFill>
                <a:latin typeface="Times New Roman" panose="02020603050405020304" pitchFamily="18" charset="0"/>
                <a:ea typeface="Times New Roman" panose="02020603050405020304" pitchFamily="18" charset="0"/>
              </a:rPr>
              <a:t>Sự</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ra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đời</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của</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Thạch</a:t>
            </a:r>
            <a:r>
              <a:rPr lang="en-US" sz="3200" b="1" dirty="0">
                <a:solidFill>
                  <a:srgbClr val="FF0000"/>
                </a:solidFill>
                <a:latin typeface="Times New Roman" panose="02020603050405020304" pitchFamily="18" charset="0"/>
                <a:ea typeface="Times New Roman" panose="02020603050405020304" pitchFamily="18" charset="0"/>
              </a:rPr>
              <a:t> </a:t>
            </a:r>
            <a:r>
              <a:rPr lang="en-US" sz="3200" b="1" dirty="0" err="1">
                <a:solidFill>
                  <a:srgbClr val="FF0000"/>
                </a:solidFill>
                <a:latin typeface="Times New Roman" panose="02020603050405020304" pitchFamily="18" charset="0"/>
                <a:ea typeface="Times New Roman" panose="02020603050405020304" pitchFamily="18" charset="0"/>
              </a:rPr>
              <a:t>Sanh</a:t>
            </a:r>
            <a:endParaRPr lang="en-US" sz="3200" dirty="0">
              <a:latin typeface="Times New Roman" panose="02020603050405020304" pitchFamily="18" charset="0"/>
              <a:ea typeface="Times New Roman" panose="02020603050405020304" pitchFamily="18" charset="0"/>
            </a:endParaRPr>
          </a:p>
          <a:p>
            <a:pPr algn="just">
              <a:lnSpc>
                <a:spcPct val="115000"/>
              </a:lnSpc>
              <a:spcAft>
                <a:spcPts val="0"/>
              </a:spcAft>
            </a:pPr>
            <a:r>
              <a:rPr lang="en-US" sz="1300" b="1" dirty="0">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7251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405812" y="1873453"/>
            <a:ext cx="3109913" cy="2586449"/>
          </a:xfrm>
          <a:prstGeom prst="ellipse">
            <a:avLst/>
          </a:prstGeom>
          <a:ln>
            <a:no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0" name="Rounded Rectangle 9"/>
          <p:cNvSpPr/>
          <p:nvPr/>
        </p:nvSpPr>
        <p:spPr>
          <a:xfrm>
            <a:off x="740013" y="1485900"/>
            <a:ext cx="7251700" cy="3797300"/>
          </a:xfrm>
          <a:prstGeom prst="roundRect">
            <a:avLst/>
          </a:pr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laque 11"/>
          <p:cNvSpPr/>
          <p:nvPr/>
        </p:nvSpPr>
        <p:spPr>
          <a:xfrm>
            <a:off x="687086" y="372528"/>
            <a:ext cx="8037814"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800" b="1" i="1" dirty="0">
                <a:solidFill>
                  <a:schemeClr val="tx1"/>
                </a:solidFill>
                <a:latin typeface="Times New Roman" panose="02020603050405020304" pitchFamily="18" charset="0"/>
                <a:ea typeface="Times New Roman" panose="02020603050405020304" pitchFamily="18" charset="0"/>
              </a:rPr>
              <a:t>b. Những thử thách và chiến công của Thạch Sanh</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
        <p:nvSpPr>
          <p:cNvPr id="2" name="Rectangle 1"/>
          <p:cNvSpPr/>
          <p:nvPr/>
        </p:nvSpPr>
        <p:spPr>
          <a:xfrm>
            <a:off x="1562491" y="2063749"/>
            <a:ext cx="6573565" cy="2523768"/>
          </a:xfrm>
          <a:prstGeom prst="rect">
            <a:avLst/>
          </a:prstGeom>
        </p:spPr>
        <p:txBody>
          <a:bodyPr wrap="square">
            <a:spAutoFit/>
          </a:bodyPr>
          <a:lstStyle/>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Thảo</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luận</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theo</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cặp</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đôi</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trong</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03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phút,hoàn</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thành</a:t>
            </a: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p>
          <a:p>
            <a:pPr marL="0" marR="30480" lvl="0" indent="0" algn="just" defTabSz="914400" rtl="0" eaLnBrk="1" fontAlgn="auto" latinLnBrk="0" hangingPunct="1">
              <a:lnSpc>
                <a:spcPct val="115000"/>
              </a:lnSpc>
              <a:spcBef>
                <a:spcPts val="0"/>
              </a:spcBef>
              <a:spcAft>
                <a:spcPts val="120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phiếu</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học</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tập</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04:</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9067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21559" y="1739899"/>
            <a:ext cx="5054542" cy="4851399"/>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255296433"/>
              </p:ext>
            </p:extLst>
          </p:nvPr>
        </p:nvGraphicFramePr>
        <p:xfrm>
          <a:off x="215900" y="1739899"/>
          <a:ext cx="6553199" cy="4762500"/>
        </p:xfrm>
        <a:graphic>
          <a:graphicData uri="http://schemas.openxmlformats.org/drawingml/2006/table">
            <a:tbl>
              <a:tblPr firstRow="1" firstCol="1" bandRow="1"/>
              <a:tblGrid>
                <a:gridCol w="3275931">
                  <a:extLst>
                    <a:ext uri="{9D8B030D-6E8A-4147-A177-3AD203B41FA5}">
                      <a16:colId xmlns:a16="http://schemas.microsoft.com/office/drawing/2014/main" val="1287255635"/>
                    </a:ext>
                  </a:extLst>
                </a:gridCol>
                <a:gridCol w="3277268">
                  <a:extLst>
                    <a:ext uri="{9D8B030D-6E8A-4147-A177-3AD203B41FA5}">
                      <a16:colId xmlns:a16="http://schemas.microsoft.com/office/drawing/2014/main" val="2511625538"/>
                    </a:ext>
                  </a:extLst>
                </a:gridCol>
              </a:tblGrid>
              <a:tr h="952500">
                <a:tc>
                  <a:txBody>
                    <a:bodyPr/>
                    <a:lstStyle/>
                    <a:p>
                      <a:pPr algn="just">
                        <a:lnSpc>
                          <a:spcPct val="115000"/>
                        </a:lnSpc>
                        <a:spcAft>
                          <a:spcPts val="0"/>
                        </a:spcAft>
                      </a:pPr>
                      <a:r>
                        <a:rPr lang="nl-NL" sz="4000" dirty="0">
                          <a:effectLst/>
                          <a:latin typeface="Times New Roman" panose="02020603050405020304" pitchFamily="18" charset="0"/>
                          <a:ea typeface="Times New Roman" panose="02020603050405020304" pitchFamily="18" charset="0"/>
                          <a:cs typeface="Times New Roman" panose="02020603050405020304" pitchFamily="18" charset="0"/>
                        </a:rPr>
                        <a:t>Thử thách</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4000" dirty="0">
                          <a:effectLst/>
                          <a:latin typeface="Times New Roman" panose="02020603050405020304" pitchFamily="18" charset="0"/>
                          <a:ea typeface="Times New Roman" panose="02020603050405020304" pitchFamily="18" charset="0"/>
                          <a:cs typeface="Times New Roman" panose="02020603050405020304" pitchFamily="18" charset="0"/>
                        </a:rPr>
                        <a:t>Chiến công</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0950497"/>
                  </a:ext>
                </a:extLst>
              </a:tr>
              <a:tr h="952500">
                <a:tc>
                  <a:txBody>
                    <a:bodyPr/>
                    <a:lstStyle/>
                    <a:p>
                      <a:pPr algn="just">
                        <a:lnSpc>
                          <a:spcPct val="115000"/>
                        </a:lnSpc>
                        <a:spcAft>
                          <a:spcPts val="0"/>
                        </a:spcAft>
                      </a:pPr>
                      <a:r>
                        <a:rPr lang="nl-NL" sz="4000">
                          <a:effectLst/>
                          <a:latin typeface="Times New Roman" panose="02020603050405020304" pitchFamily="18" charset="0"/>
                          <a:ea typeface="Times New Roman" panose="02020603050405020304" pitchFamily="18" charset="0"/>
                          <a:cs typeface="Times New Roman" panose="02020603050405020304" pitchFamily="18" charset="0"/>
                        </a:rPr>
                        <a:t>-Lần 1:</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40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0831669"/>
                  </a:ext>
                </a:extLst>
              </a:tr>
              <a:tr h="952500">
                <a:tc>
                  <a:txBody>
                    <a:bodyPr/>
                    <a:lstStyle/>
                    <a:p>
                      <a:pPr algn="just">
                        <a:lnSpc>
                          <a:spcPct val="115000"/>
                        </a:lnSpc>
                        <a:spcAft>
                          <a:spcPts val="0"/>
                        </a:spcAft>
                      </a:pPr>
                      <a:r>
                        <a:rPr lang="nl-NL" sz="4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40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617296"/>
                  </a:ext>
                </a:extLst>
              </a:tr>
              <a:tr h="952500">
                <a:tc>
                  <a:txBody>
                    <a:bodyPr/>
                    <a:lstStyle/>
                    <a:p>
                      <a:pPr algn="just">
                        <a:lnSpc>
                          <a:spcPct val="115000"/>
                        </a:lnSpc>
                        <a:spcAft>
                          <a:spcPts val="0"/>
                        </a:spcAft>
                      </a:pPr>
                      <a:r>
                        <a:rPr lang="nl-NL" sz="4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40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76388335"/>
                  </a:ext>
                </a:extLst>
              </a:tr>
              <a:tr h="952500">
                <a:tc>
                  <a:txBody>
                    <a:bodyPr/>
                    <a:lstStyle/>
                    <a:p>
                      <a:pPr algn="just">
                        <a:lnSpc>
                          <a:spcPct val="115000"/>
                        </a:lnSpc>
                        <a:spcAft>
                          <a:spcPts val="0"/>
                        </a:spcAft>
                      </a:pPr>
                      <a:r>
                        <a:rPr lang="nl-NL" sz="4000">
                          <a:effectLst/>
                          <a:latin typeface="Times New Roman" panose="02020603050405020304" pitchFamily="18" charset="0"/>
                          <a:ea typeface="Times New Roman" panose="02020603050405020304" pitchFamily="18" charset="0"/>
                          <a:cs typeface="Times New Roman" panose="02020603050405020304" pitchFamily="18" charset="0"/>
                        </a:rPr>
                        <a:t>Nhận xét:</a:t>
                      </a:r>
                      <a:endParaRPr lang="en-US"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nl-NL" sz="4000" dirty="0">
                          <a:effectLst/>
                          <a:latin typeface="Times New Roman" panose="02020603050405020304" pitchFamily="18" charset="0"/>
                          <a:ea typeface="Times New Roman" panose="02020603050405020304" pitchFamily="18" charset="0"/>
                          <a:cs typeface="Times New Roman" panose="02020603050405020304" pitchFamily="18" charset="0"/>
                        </a:rPr>
                        <a:t>Nhận xét:</a:t>
                      </a:r>
                      <a:endParaRPr lang="en-US" sz="4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3093417"/>
                  </a:ext>
                </a:extLst>
              </a:tr>
            </a:tbl>
          </a:graphicData>
        </a:graphic>
      </p:graphicFrame>
      <p:sp>
        <p:nvSpPr>
          <p:cNvPr id="7" name="Flowchart: Alternate Process 6"/>
          <p:cNvSpPr/>
          <p:nvPr/>
        </p:nvSpPr>
        <p:spPr>
          <a:xfrm>
            <a:off x="3962398" y="1017940"/>
            <a:ext cx="5334000" cy="613480"/>
          </a:xfrm>
          <a:prstGeom prst="flowChartAlternateProcess">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Times New Roman" panose="02020603050405020304" pitchFamily="18" charset="0"/>
                <a:cs typeface="Times New Roman" panose="02020603050405020304" pitchFamily="18" charset="0"/>
              </a:rPr>
              <a:t>PHIẾU HỌC TẬP 04</a:t>
            </a:r>
          </a:p>
        </p:txBody>
      </p:sp>
      <p:sp>
        <p:nvSpPr>
          <p:cNvPr id="8" name="Plaque 7"/>
          <p:cNvSpPr/>
          <p:nvPr/>
        </p:nvSpPr>
        <p:spPr>
          <a:xfrm>
            <a:off x="241299" y="74083"/>
            <a:ext cx="8037814"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800" b="1" i="1" dirty="0">
                <a:solidFill>
                  <a:schemeClr val="tx1"/>
                </a:solidFill>
                <a:latin typeface="Times New Roman" panose="02020603050405020304" pitchFamily="18" charset="0"/>
                <a:ea typeface="Times New Roman" panose="02020603050405020304" pitchFamily="18" charset="0"/>
              </a:rPr>
              <a:t>b. Những thử thách và chiến công của Thạch Sanh</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7970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041599495"/>
              </p:ext>
            </p:extLst>
          </p:nvPr>
        </p:nvGraphicFramePr>
        <p:xfrm>
          <a:off x="482600" y="1676179"/>
          <a:ext cx="11315700" cy="5026009"/>
        </p:xfrm>
        <a:graphic>
          <a:graphicData uri="http://schemas.openxmlformats.org/drawingml/2006/table">
            <a:tbl>
              <a:tblPr firstRow="1" firstCol="1" bandRow="1"/>
              <a:tblGrid>
                <a:gridCol w="5702300">
                  <a:extLst>
                    <a:ext uri="{9D8B030D-6E8A-4147-A177-3AD203B41FA5}">
                      <a16:colId xmlns:a16="http://schemas.microsoft.com/office/drawing/2014/main" val="2082605670"/>
                    </a:ext>
                  </a:extLst>
                </a:gridCol>
                <a:gridCol w="5613400">
                  <a:extLst>
                    <a:ext uri="{9D8B030D-6E8A-4147-A177-3AD203B41FA5}">
                      <a16:colId xmlns:a16="http://schemas.microsoft.com/office/drawing/2014/main" val="25583523"/>
                    </a:ext>
                  </a:extLst>
                </a:gridCol>
              </a:tblGrid>
              <a:tr h="384302">
                <a:tc>
                  <a:txBody>
                    <a:bodyPr/>
                    <a:lstStyle/>
                    <a:p>
                      <a:pPr algn="ctr">
                        <a:lnSpc>
                          <a:spcPct val="115000"/>
                        </a:lnSpc>
                        <a:spcBef>
                          <a:spcPts val="300"/>
                        </a:spcBef>
                        <a:spcAft>
                          <a:spcPts val="300"/>
                        </a:spcAft>
                      </a:pP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Thử</a:t>
                      </a:r>
                      <a:r>
                        <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thách</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spcBef>
                          <a:spcPts val="300"/>
                        </a:spcBef>
                        <a:spcAft>
                          <a:spcPts val="300"/>
                        </a:spcAft>
                      </a:pP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4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3446563"/>
                  </a:ext>
                </a:extLst>
              </a:tr>
              <a:tr h="768605">
                <a:tc>
                  <a:txBody>
                    <a:bodyPr/>
                    <a:lstStyle/>
                    <a:p>
                      <a:pPr algn="just">
                        <a:lnSpc>
                          <a:spcPct val="115000"/>
                        </a:lnSpc>
                        <a:spcAft>
                          <a:spcPts val="0"/>
                        </a:spcAft>
                      </a:pPr>
                      <a:r>
                        <a:rPr lang="en-US" sz="2400" b="1" dirty="0" err="1">
                          <a:effectLst/>
                          <a:latin typeface="Times New Roman" panose="02020603050405020304" pitchFamily="18" charset="0"/>
                          <a:ea typeface="Times New Roman" panose="02020603050405020304" pitchFamily="18" charset="0"/>
                          <a:cs typeface="Times New Roman" panose="02020603050405020304" pitchFamily="18" charset="0"/>
                        </a:rPr>
                        <a:t>Lần</a:t>
                      </a:r>
                      <a:r>
                        <a:rPr lang="en-US" sz="2400" b="1" baseline="0" dirty="0">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lừa</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canh</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miếu</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thờ</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mạng</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TS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diệt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chằn</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tinh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71862007"/>
                  </a:ext>
                </a:extLst>
              </a:tr>
              <a:tr h="737798">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2.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Xuống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Lí</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lấp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hang.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Diệt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cứu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vưa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Thuỷ</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Tề</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987541162"/>
                  </a:ext>
                </a:extLst>
              </a:tr>
              <a:tr h="737798">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3.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hồn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chằn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tinh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bàng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báo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thù</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TS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bị</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bắt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ngục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TS minh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oan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lấy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công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chúa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Bef>
                          <a:spcPts val="300"/>
                        </a:spcBef>
                        <a:spcAft>
                          <a:spcPts val="30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47404440"/>
                  </a:ext>
                </a:extLst>
              </a:tr>
              <a:tr h="384302">
                <a:tc>
                  <a:txBody>
                    <a:bodyPr/>
                    <a:lstStyle/>
                    <a:p>
                      <a:pPr marL="0" marR="0" lvl="0" indent="0" algn="l" defTabSz="914400" rtl="0" eaLnBrk="1" fontAlgn="auto" latinLnBrk="0" hangingPunct="1">
                        <a:lnSpc>
                          <a:spcPct val="115000"/>
                        </a:lnSpc>
                        <a:spcBef>
                          <a:spcPts val="300"/>
                        </a:spcBef>
                        <a:spcAft>
                          <a:spcPts val="30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18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kéo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quân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sang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lvl="0" indent="0" algn="l" defTabSz="914400" rtl="0" eaLnBrk="1" fontAlgn="auto" latinLnBrk="0" hangingPunct="1">
                        <a:lnSpc>
                          <a:spcPct val="115000"/>
                        </a:lnSpc>
                        <a:spcBef>
                          <a:spcPts val="300"/>
                        </a:spcBef>
                        <a:spcAft>
                          <a:spcPts val="3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Chiến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thắng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18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hầu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41118559"/>
                  </a:ext>
                </a:extLst>
              </a:tr>
              <a:tr h="1661017">
                <a:tc gridSpan="2">
                  <a:txBody>
                    <a:bodyPr/>
                    <a:lstStyle/>
                    <a:p>
                      <a:pPr algn="just">
                        <a:lnSpc>
                          <a:spcPct val="115000"/>
                        </a:lnSpc>
                        <a:spcBef>
                          <a:spcPts val="300"/>
                        </a:spcBef>
                        <a:spcAft>
                          <a:spcPts val="30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baseline="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baseline="0" dirty="0" err="1">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baseline="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sym typeface="Symbol" panose="05050102010706020507" pitchFamily="18" charset="2"/>
                        </a:rPr>
                        <a: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ngày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một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tăng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mức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độ</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ngày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càng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hiểm</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chiến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công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ngày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rực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rỡ</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vẻ</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vang</a:t>
                      </a:r>
                      <a:r>
                        <a:rPr lang="en-US" sz="2800" b="1"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hMerge="1">
                  <a:txBody>
                    <a:bodyPr/>
                    <a:lstStyle/>
                    <a:p>
                      <a:pPr>
                        <a:lnSpc>
                          <a:spcPct val="115000"/>
                        </a:lnSpc>
                        <a:spcBef>
                          <a:spcPts val="300"/>
                        </a:spcBef>
                        <a:spcAft>
                          <a:spcPts val="30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456026"/>
                  </a:ext>
                </a:extLst>
              </a:tr>
            </a:tbl>
          </a:graphicData>
        </a:graphic>
      </p:graphicFrame>
      <p:sp>
        <p:nvSpPr>
          <p:cNvPr id="6" name="Flowchart: Alternate Process 5"/>
          <p:cNvSpPr/>
          <p:nvPr/>
        </p:nvSpPr>
        <p:spPr>
          <a:xfrm>
            <a:off x="3835400" y="971792"/>
            <a:ext cx="5334000" cy="577608"/>
          </a:xfrm>
          <a:prstGeom prst="flowChartAlternateProcess">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PHIẾU HỌC TẬP 04</a:t>
            </a:r>
          </a:p>
        </p:txBody>
      </p:sp>
      <p:sp>
        <p:nvSpPr>
          <p:cNvPr id="7" name="Plaque 6"/>
          <p:cNvSpPr/>
          <p:nvPr/>
        </p:nvSpPr>
        <p:spPr>
          <a:xfrm>
            <a:off x="241299" y="74083"/>
            <a:ext cx="8037814" cy="770930"/>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2800" b="1" i="1" dirty="0">
                <a:solidFill>
                  <a:schemeClr val="tx1"/>
                </a:solidFill>
                <a:latin typeface="Times New Roman" panose="02020603050405020304" pitchFamily="18" charset="0"/>
                <a:ea typeface="Times New Roman" panose="02020603050405020304" pitchFamily="18" charset="0"/>
              </a:rPr>
              <a:t>b. Những thử thách và chiến công của Thạch Sanh</a:t>
            </a:r>
            <a:endParaRPr lang="en-US" sz="24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131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280400" y="600868"/>
            <a:ext cx="3517900" cy="2925763"/>
          </a:xfrm>
          <a:prstGeom prst="ellipse">
            <a:avLst/>
          </a:prstGeom>
          <a:ln>
            <a:noFill/>
          </a:ln>
          <a:effectLst>
            <a:softEdge rad="112500"/>
          </a:effectLst>
        </p:spPr>
      </p:pic>
      <p:grpSp>
        <p:nvGrpSpPr>
          <p:cNvPr id="3" name="Group 2"/>
          <p:cNvGrpSpPr/>
          <p:nvPr/>
        </p:nvGrpSpPr>
        <p:grpSpPr>
          <a:xfrm>
            <a:off x="2658054" y="1086372"/>
            <a:ext cx="5622346" cy="1614412"/>
            <a:chOff x="2492954" y="965201"/>
            <a:chExt cx="5622346" cy="1614412"/>
          </a:xfrm>
        </p:grpSpPr>
        <p:sp>
          <p:nvSpPr>
            <p:cNvPr id="7" name="Right Arrow 6"/>
            <p:cNvSpPr/>
            <p:nvPr/>
          </p:nvSpPr>
          <p:spPr>
            <a:xfrm>
              <a:off x="2628900" y="965201"/>
              <a:ext cx="5486400" cy="1614412"/>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2492954" y="1370026"/>
              <a:ext cx="5165146" cy="989953"/>
            </a:xfrm>
            <a:prstGeom prst="rect">
              <a:avLst/>
            </a:prstGeom>
          </p:spPr>
        </p:pic>
      </p:grpSp>
      <p:sp>
        <p:nvSpPr>
          <p:cNvPr id="9" name="Plaque 8"/>
          <p:cNvSpPr/>
          <p:nvPr/>
        </p:nvSpPr>
        <p:spPr>
          <a:xfrm>
            <a:off x="359833" y="119679"/>
            <a:ext cx="7755467"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3200" dirty="0">
                <a:solidFill>
                  <a:schemeClr val="tx1"/>
                </a:solidFill>
                <a:latin typeface="Times New Roman" panose="02020603050405020304" pitchFamily="18" charset="0"/>
                <a:ea typeface="Times New Roman" panose="02020603050405020304" pitchFamily="18" charset="0"/>
              </a:rPr>
              <a:t>c</a:t>
            </a:r>
            <a:r>
              <a:rPr lang="nl-NL" sz="3200" b="1" i="1" dirty="0">
                <a:solidFill>
                  <a:schemeClr val="tx1"/>
                </a:solidFill>
                <a:latin typeface="Times New Roman" panose="02020603050405020304" pitchFamily="18" charset="0"/>
                <a:ea typeface="Times New Roman" panose="02020603050405020304" pitchFamily="18" charset="0"/>
              </a:rPr>
              <a:t>. Nhận xét về kết thúc truyện</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611716" y="2832100"/>
            <a:ext cx="7251700" cy="3797300"/>
          </a:xfrm>
          <a:prstGeom prst="roundRect">
            <a:avLst/>
          </a:pr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889000" y="2965596"/>
            <a:ext cx="6769100" cy="3277820"/>
          </a:xfrm>
          <a:prstGeom prst="rect">
            <a:avLst/>
          </a:prstGeom>
        </p:spPr>
        <p:txBody>
          <a:bodyPr wrap="square">
            <a:spAutoFit/>
          </a:bodyPr>
          <a:lstStyle/>
          <a:p>
            <a:pPr>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Chỉ</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ra</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các</a:t>
            </a:r>
            <a:r>
              <a:rPr lang="en-US" sz="2000" i="1" dirty="0">
                <a:solidFill>
                  <a:srgbClr val="000000"/>
                </a:solidFill>
                <a:latin typeface="Times New Roman" panose="02020603050405020304" pitchFamily="18" charset="0"/>
                <a:ea typeface="Times New Roman" panose="02020603050405020304" pitchFamily="18" charset="0"/>
              </a:rPr>
              <a:t> chi </a:t>
            </a:r>
            <a:r>
              <a:rPr lang="en-US" sz="2000" i="1" dirty="0" err="1">
                <a:solidFill>
                  <a:srgbClr val="000000"/>
                </a:solidFill>
                <a:latin typeface="Times New Roman" panose="02020603050405020304" pitchFamily="18" charset="0"/>
                <a:ea typeface="Times New Roman" panose="02020603050405020304" pitchFamily="18" charset="0"/>
              </a:rPr>
              <a:t>tiết</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hoang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đường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kì</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ảo</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trong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truyện</a:t>
            </a:r>
            <a:r>
              <a:rPr lang="en-US" sz="2000" i="1" dirty="0">
                <a:solidFill>
                  <a:srgbClr val="000000"/>
                </a:solidFill>
                <a:latin typeface="Times New Roman" panose="02020603050405020304" pitchFamily="18" charset="0"/>
                <a:ea typeface="Times New Roman" panose="02020603050405020304" pitchFamily="18" charset="0"/>
              </a:rPr>
              <a:t>? Ý </a:t>
            </a:r>
            <a:r>
              <a:rPr lang="en-US" sz="2000" i="1" dirty="0" err="1">
                <a:solidFill>
                  <a:srgbClr val="000000"/>
                </a:solidFill>
                <a:latin typeface="Times New Roman" panose="02020603050405020304" pitchFamily="18" charset="0"/>
                <a:ea typeface="Times New Roman" panose="02020603050405020304" pitchFamily="18" charset="0"/>
              </a:rPr>
              <a:t>nghĩa</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của</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các</a:t>
            </a:r>
            <a:r>
              <a:rPr lang="en-US" sz="2000" i="1" dirty="0">
                <a:solidFill>
                  <a:srgbClr val="000000"/>
                </a:solidFill>
                <a:latin typeface="Times New Roman" panose="02020603050405020304" pitchFamily="18" charset="0"/>
                <a:ea typeface="Times New Roman" panose="02020603050405020304" pitchFamily="18" charset="0"/>
              </a:rPr>
              <a:t> chi </a:t>
            </a:r>
            <a:r>
              <a:rPr lang="en-US" sz="2000" i="1" dirty="0" err="1">
                <a:solidFill>
                  <a:srgbClr val="000000"/>
                </a:solidFill>
                <a:latin typeface="Times New Roman" panose="02020603050405020304" pitchFamily="18" charset="0"/>
                <a:ea typeface="Times New Roman" panose="02020603050405020304" pitchFamily="18" charset="0"/>
              </a:rPr>
              <a:t>tiết</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trong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việc</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khắc</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hoạ</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hìn</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tượng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Thạch</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Sanh</a:t>
            </a:r>
            <a:r>
              <a:rPr lang="en-US" sz="2000" i="1"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nl-NL" sz="2000" i="1" dirty="0">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kết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thúc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như</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thế</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nào</a:t>
            </a:r>
            <a:r>
              <a:rPr lang="en-US" sz="2000" dirty="0">
                <a:solidFill>
                  <a:srgbClr val="000000"/>
                </a:solidFill>
                <a:latin typeface="Times New Roman" panose="02020603050405020304" pitchFamily="18" charset="0"/>
                <a:ea typeface="Times New Roman" panose="02020603050405020304" pitchFamily="18" charset="0"/>
              </a:rPr>
              <a:t>? Qua </a:t>
            </a:r>
            <a:r>
              <a:rPr lang="en-US" sz="2000" dirty="0" err="1">
                <a:solidFill>
                  <a:srgbClr val="000000"/>
                </a:solidFill>
                <a:latin typeface="Times New Roman" panose="02020603050405020304" pitchFamily="18" charset="0"/>
                <a:ea typeface="Times New Roman" panose="02020603050405020304" pitchFamily="18" charset="0"/>
              </a:rPr>
              <a:t>kết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thúc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này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nhân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dân</a:t>
            </a:r>
            <a:r>
              <a:rPr lang="en-US" sz="2000" dirty="0">
                <a:solidFill>
                  <a:srgbClr val="000000"/>
                </a:solidFill>
                <a:latin typeface="Times New Roman" panose="02020603050405020304" pitchFamily="18" charset="0"/>
                <a:ea typeface="Times New Roman" panose="02020603050405020304" pitchFamily="18" charset="0"/>
              </a:rPr>
              <a:t> ta </a:t>
            </a:r>
            <a:r>
              <a:rPr lang="en-US" sz="2000" dirty="0" err="1">
                <a:solidFill>
                  <a:srgbClr val="000000"/>
                </a:solidFill>
                <a:latin typeface="Times New Roman" panose="02020603050405020304" pitchFamily="18" charset="0"/>
                <a:ea typeface="Times New Roman" panose="02020603050405020304" pitchFamily="18" charset="0"/>
              </a:rPr>
              <a:t>muốn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thể</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hiện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điều</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gì</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Kết</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thúc</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này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có</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phổ</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biến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trong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truyện</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cổ</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tích</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không</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Hãy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nêu</a:t>
            </a:r>
            <a:r>
              <a:rPr lang="en-US" sz="2000" dirty="0">
                <a:solidFill>
                  <a:srgbClr val="000000"/>
                </a:solidFill>
                <a:latin typeface="Times New Roman" panose="02020603050405020304" pitchFamily="18" charset="0"/>
                <a:ea typeface="Times New Roman" panose="02020603050405020304" pitchFamily="18" charset="0"/>
              </a:rPr>
              <a:t> 1 </a:t>
            </a:r>
            <a:r>
              <a:rPr lang="en-US" sz="2000" dirty="0" err="1">
                <a:solidFill>
                  <a:srgbClr val="000000"/>
                </a:solidFill>
                <a:latin typeface="Times New Roman" panose="02020603050405020304" pitchFamily="18" charset="0"/>
                <a:ea typeface="Times New Roman" panose="02020603050405020304" pitchFamily="18" charset="0"/>
              </a:rPr>
              <a:t>số</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ví</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rPr>
              <a:t>dụ</a:t>
            </a:r>
            <a:r>
              <a:rPr lang="en-US" sz="2000"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Kết</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truyện</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mẹ</a:t>
            </a:r>
            <a:r>
              <a:rPr lang="en-US" sz="2000" i="1" dirty="0">
                <a:solidFill>
                  <a:srgbClr val="000000"/>
                </a:solidFill>
                <a:latin typeface="Times New Roman" panose="02020603050405020304" pitchFamily="18" charset="0"/>
                <a:ea typeface="Times New Roman" panose="02020603050405020304" pitchFamily="18" charset="0"/>
              </a:rPr>
              <a:t> con </a:t>
            </a:r>
            <a:r>
              <a:rPr lang="en-US" sz="2000" i="1" dirty="0" err="1">
                <a:solidFill>
                  <a:srgbClr val="000000"/>
                </a:solidFill>
                <a:latin typeface="Times New Roman" panose="02020603050405020304" pitchFamily="18" charset="0"/>
                <a:ea typeface="Times New Roman" panose="02020603050405020304" pitchFamily="18" charset="0"/>
              </a:rPr>
              <a:t>Lí</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Thông</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bị</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sét</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đánh</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chết</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rồi</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bị</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hóa</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kiếp</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thành</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bọ</a:t>
            </a:r>
            <a:r>
              <a:rPr lang="en-US" sz="2000" i="1" dirty="0">
                <a:solidFill>
                  <a:srgbClr val="000000"/>
                </a:solidFill>
                <a:latin typeface="Times New Roman" panose="02020603050405020304" pitchFamily="18" charset="0"/>
                <a:ea typeface="Times New Roman" panose="02020603050405020304" pitchFamily="18" charset="0"/>
              </a:rPr>
              <a:t> hung </a:t>
            </a:r>
            <a:r>
              <a:rPr lang="en-US" sz="2000" i="1" dirty="0" err="1">
                <a:solidFill>
                  <a:srgbClr val="000000"/>
                </a:solidFill>
                <a:latin typeface="Times New Roman" panose="02020603050405020304" pitchFamily="18" charset="0"/>
                <a:ea typeface="Times New Roman" panose="02020603050405020304" pitchFamily="18" charset="0"/>
              </a:rPr>
              <a:t>có</a:t>
            </a:r>
            <a:r>
              <a:rPr lang="en-US" sz="2000" i="1" dirty="0">
                <a:solidFill>
                  <a:srgbClr val="000000"/>
                </a:solidFill>
                <a:latin typeface="Times New Roman" panose="02020603050405020304" pitchFamily="18" charset="0"/>
                <a:ea typeface="Times New Roman" panose="02020603050405020304" pitchFamily="18" charset="0"/>
              </a:rPr>
              <a:t> ý </a:t>
            </a:r>
            <a:r>
              <a:rPr lang="en-US" sz="2000" i="1" dirty="0" err="1">
                <a:solidFill>
                  <a:srgbClr val="000000"/>
                </a:solidFill>
                <a:latin typeface="Times New Roman" panose="02020603050405020304" pitchFamily="18" charset="0"/>
                <a:ea typeface="Times New Roman" panose="02020603050405020304" pitchFamily="18" charset="0"/>
              </a:rPr>
              <a:t>nghĩa</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như</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thế</a:t>
            </a:r>
            <a:r>
              <a:rPr lang="en-US" sz="2000" i="1" dirty="0">
                <a:solidFill>
                  <a:srgbClr val="000000"/>
                </a:solidFill>
                <a:latin typeface="Times New Roman" panose="02020603050405020304" pitchFamily="18" charset="0"/>
                <a:ea typeface="Times New Roman" panose="02020603050405020304" pitchFamily="18" charset="0"/>
              </a:rPr>
              <a:t> </a:t>
            </a:r>
            <a:r>
              <a:rPr lang="en-US" sz="2000" i="1" dirty="0" err="1">
                <a:solidFill>
                  <a:srgbClr val="000000"/>
                </a:solidFill>
                <a:latin typeface="Times New Roman" panose="02020603050405020304" pitchFamily="18" charset="0"/>
                <a:ea typeface="Times New Roman" panose="02020603050405020304" pitchFamily="18" charset="0"/>
              </a:rPr>
              <a:t>nào</a:t>
            </a:r>
            <a:r>
              <a:rPr lang="en-US" sz="2000" i="1" dirty="0">
                <a:solidFill>
                  <a:srgbClr val="000000"/>
                </a:solidFill>
                <a:latin typeface="Times New Roman" panose="02020603050405020304" pitchFamily="18"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pPr>
            <a:r>
              <a:rPr lang="en-US" sz="2000" b="1" dirty="0">
                <a:solidFill>
                  <a:srgbClr val="000000"/>
                </a:solidFill>
                <a:latin typeface="Times New Roman" panose="02020603050405020304" pitchFamily="18" charset="0"/>
                <a:ea typeface="Times New Roman" panose="02020603050405020304" pitchFamily="18" charset="0"/>
              </a:rPr>
              <a:t>? </a:t>
            </a:r>
            <a:r>
              <a:rPr lang="nl-NL" sz="2000" i="1" dirty="0">
                <a:latin typeface="Times New Roman" panose="02020603050405020304" pitchFamily="18" charset="0"/>
                <a:ea typeface="Times New Roman" panose="02020603050405020304" pitchFamily="18" charset="0"/>
              </a:rPr>
              <a:t>Chi tiết tiếng đàn thần, niêu cơm trong phần kết chuyện Thạch Sanh gửi gắm ước mơ gì của nhân dân</a:t>
            </a:r>
            <a:r>
              <a:rPr lang="nl-NL" sz="2000"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902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fade">
                                      <p:cBhvr>
                                        <p:cTn id="32" dur="1000"/>
                                        <p:tgtEl>
                                          <p:spTgt spid="2">
                                            <p:txEl>
                                              <p:pRg st="0" end="0"/>
                                            </p:txEl>
                                          </p:spTgt>
                                        </p:tgtEl>
                                      </p:cBhvr>
                                    </p:animEffect>
                                    <p:anim calcmode="lin" valueType="num">
                                      <p:cBhvr>
                                        <p:cTn id="3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fade">
                                      <p:cBhvr>
                                        <p:cTn id="39" dur="1000"/>
                                        <p:tgtEl>
                                          <p:spTgt spid="2">
                                            <p:txEl>
                                              <p:pRg st="1" end="1"/>
                                            </p:txEl>
                                          </p:spTgt>
                                        </p:tgtEl>
                                      </p:cBhvr>
                                    </p:animEffect>
                                    <p:anim calcmode="lin" valueType="num">
                                      <p:cBhvr>
                                        <p:cTn id="4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2">
                                            <p:txEl>
                                              <p:pRg st="2" end="2"/>
                                            </p:txEl>
                                          </p:spTgt>
                                        </p:tgtEl>
                                        <p:attrNameLst>
                                          <p:attrName>style.visibility</p:attrName>
                                        </p:attrNameLst>
                                      </p:cBhvr>
                                      <p:to>
                                        <p:strVal val="visible"/>
                                      </p:to>
                                    </p:set>
                                    <p:animEffect transition="in" filter="fade">
                                      <p:cBhvr>
                                        <p:cTn id="46" dur="1000"/>
                                        <p:tgtEl>
                                          <p:spTgt spid="2">
                                            <p:txEl>
                                              <p:pRg st="2" end="2"/>
                                            </p:txEl>
                                          </p:spTgt>
                                        </p:tgtEl>
                                      </p:cBhvr>
                                    </p:animEffect>
                                    <p:anim calcmode="lin" valueType="num">
                                      <p:cBhvr>
                                        <p:cTn id="4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2">
                                            <p:txEl>
                                              <p:pRg st="3" end="3"/>
                                            </p:txEl>
                                          </p:spTgt>
                                        </p:tgtEl>
                                        <p:attrNameLst>
                                          <p:attrName>style.visibility</p:attrName>
                                        </p:attrNameLst>
                                      </p:cBhvr>
                                      <p:to>
                                        <p:strVal val="visible"/>
                                      </p:to>
                                    </p:set>
                                    <p:animEffect transition="in" filter="fade">
                                      <p:cBhvr>
                                        <p:cTn id="53" dur="1000"/>
                                        <p:tgtEl>
                                          <p:spTgt spid="2">
                                            <p:txEl>
                                              <p:pRg st="3" end="3"/>
                                            </p:txEl>
                                          </p:spTgt>
                                        </p:tgtEl>
                                      </p:cBhvr>
                                    </p:animEffect>
                                    <p:anim calcmode="lin" valueType="num">
                                      <p:cBhvr>
                                        <p:cTn id="5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55"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35001" y="94279"/>
            <a:ext cx="5951538"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nl-NL" sz="3200" dirty="0">
                <a:solidFill>
                  <a:schemeClr val="tx1"/>
                </a:solidFill>
                <a:latin typeface="Times New Roman" panose="02020603050405020304" pitchFamily="18" charset="0"/>
                <a:ea typeface="Times New Roman" panose="02020603050405020304" pitchFamily="18" charset="0"/>
              </a:rPr>
              <a:t>c</a:t>
            </a:r>
            <a:r>
              <a:rPr lang="nl-NL" sz="3200" b="1" i="1" dirty="0">
                <a:solidFill>
                  <a:schemeClr val="tx1"/>
                </a:solidFill>
                <a:latin typeface="Times New Roman" panose="02020603050405020304" pitchFamily="18" charset="0"/>
                <a:ea typeface="Times New Roman" panose="02020603050405020304" pitchFamily="18" charset="0"/>
              </a:rPr>
              <a:t>. Nhận xét về kết thúc truyện</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
        <p:nvSpPr>
          <p:cNvPr id="6" name="Round Single Corner Rectangle 5"/>
          <p:cNvSpPr/>
          <p:nvPr/>
        </p:nvSpPr>
        <p:spPr>
          <a:xfrm>
            <a:off x="933450" y="1125537"/>
            <a:ext cx="10325100" cy="5207000"/>
          </a:xfrm>
          <a:prstGeom prst="round1Rect">
            <a:avLst/>
          </a:prstGeom>
          <a:blipFill>
            <a:blip r:embed="rId2"/>
            <a:tile tx="0" ty="0" sx="100000" sy="100000" flip="none" algn="tl"/>
          </a:blipFill>
          <a:ln w="19050"/>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15000"/>
              </a:lnSpc>
              <a:spcAft>
                <a:spcPts val="1200"/>
              </a:spcAft>
            </a:pPr>
            <a:r>
              <a:rPr lang="vi-VN" sz="2400" dirty="0">
                <a:solidFill>
                  <a:srgbClr val="000000"/>
                </a:solidFill>
                <a:latin typeface="Times New Roman" panose="02020603050405020304" pitchFamily="18" charset="0"/>
                <a:ea typeface="Times New Roman" panose="02020603050405020304" pitchFamily="18" charset="0"/>
              </a:rPr>
              <a:t>Thạch Sanh được cưới công chúa, lại được vua nhường ngôi cho. Còn mẹ con Lý Thông bị sét đánh chết, biến thành bọ hung.</a:t>
            </a:r>
            <a:endParaRPr lang="en-US" sz="24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sym typeface="Wingdings" panose="05000000000000000000" pitchFamily="2" charset="2"/>
              </a:rPr>
              <a:t></a:t>
            </a: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hậu</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Thể hiện ước mơ, niềm tin của nhân dân về công lý xã hội, sự chiến thắng cuối cùng của những con người chính nghĩa lương thiện (ở hiền gặp lành, ở ác gặp ác) và ước mơ của nhân dân về sự đổi đời</a:t>
            </a:r>
            <a:endParaRPr lang="en-US" sz="2400" dirty="0">
              <a:latin typeface="Times New Roman" panose="02020603050405020304" pitchFamily="18" charset="0"/>
              <a:ea typeface="Times New Roman" panose="02020603050405020304" pitchFamily="18" charset="0"/>
            </a:endParaRPr>
          </a:p>
          <a:p>
            <a:pPr marR="30480" algn="just">
              <a:lnSpc>
                <a:spcPct val="115000"/>
              </a:lnSpc>
              <a:spcAft>
                <a:spcPts val="1200"/>
              </a:spcAft>
            </a:pP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Thể hiện thái độ kiên quyết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muốn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trừng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phạt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ác</a:t>
            </a:r>
            <a:r>
              <a:rPr lang="vi-VN" sz="2400" dirty="0">
                <a:solidFill>
                  <a:srgbClr val="000000"/>
                </a:solidFill>
                <a:latin typeface="Times New Roman" panose="02020603050405020304" pitchFamily="18" charset="0"/>
                <a:ea typeface="Times New Roman" panose="02020603050405020304" pitchFamily="18" charset="0"/>
              </a:rPr>
              <a:t>: Cái ác sẽ bị trừng trị đích đáng. Nếu chết đi thì chưa đủ. Hai mẹ con còn bị biến thành bọ hung, loài 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bẩn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thỉu</a:t>
            </a:r>
            <a:r>
              <a:rPr lang="en-US" sz="2400" dirty="0">
                <a:solidFill>
                  <a:srgbClr val="000000"/>
                </a:solidFill>
                <a:latin typeface="Times New Roman" panose="02020603050405020304" pitchFamily="18" charset="0"/>
                <a:ea typeface="Times New Roman" panose="02020603050405020304" pitchFamily="18" charset="0"/>
              </a:rPr>
              <a:t>. </a:t>
            </a:r>
            <a:r>
              <a:rPr lang="vi-VN" sz="2400" dirty="0">
                <a:solidFill>
                  <a:srgbClr val="000000"/>
                </a:solidFill>
                <a:latin typeface="Times New Roman" panose="02020603050405020304" pitchFamily="18" charset="0"/>
                <a:ea typeface="Times New Roman" panose="02020603050405020304" pitchFamily="18" charset="0"/>
              </a:rPr>
              <a:t> Những kẻ xấu xa bạc ác như mẹ con LT không chỉ bị trừng trị ở đời này kiếp này, mà mãi mãi về sau, cho dù có đầu thai kiếp khác cũng vẫn bị người đời xa lánh khinh rẻ.</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416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954145" y="1858581"/>
            <a:ext cx="4840174" cy="3760631"/>
          </a:xfrm>
          <a:prstGeom prst="rect">
            <a:avLst/>
          </a:prstGeom>
          <a:ln w="88900" cap="sq" cmpd="thickThin">
            <a:solidFill>
              <a:srgbClr val="000000"/>
            </a:solidFill>
            <a:prstDash val="solid"/>
            <a:miter lim="800000"/>
          </a:ln>
          <a:effectLst>
            <a:innerShdw blurRad="76200">
              <a:srgbClr val="000000"/>
            </a:innerShdw>
          </a:effectLst>
        </p:spPr>
      </p:pic>
      <p:sp>
        <p:nvSpPr>
          <p:cNvPr id="8" name="Rectangle 7"/>
          <p:cNvSpPr/>
          <p:nvPr/>
        </p:nvSpPr>
        <p:spPr>
          <a:xfrm>
            <a:off x="1494381" y="5866251"/>
            <a:ext cx="3358612"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Cô</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bé</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quàng</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khăn</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đỏ</a:t>
            </a:r>
            <a:endParaRPr lang="en-US" sz="2800" dirty="0">
              <a:solidFill>
                <a:srgbClr val="FF0000"/>
              </a:solidFill>
            </a:endParaRPr>
          </a:p>
        </p:txBody>
      </p:sp>
      <p:pic>
        <p:nvPicPr>
          <p:cNvPr id="9" name="Picture 8"/>
          <p:cNvPicPr>
            <a:picLocks noChangeAspect="1"/>
          </p:cNvPicPr>
          <p:nvPr/>
        </p:nvPicPr>
        <p:blipFill>
          <a:blip r:embed="rId3"/>
          <a:stretch>
            <a:fillRect/>
          </a:stretch>
        </p:blipFill>
        <p:spPr>
          <a:xfrm>
            <a:off x="6397682" y="1858581"/>
            <a:ext cx="4840174" cy="3760631"/>
          </a:xfrm>
          <a:prstGeom prst="rect">
            <a:avLst/>
          </a:prstGeom>
          <a:ln w="88900" cap="sq" cmpd="thickThin">
            <a:solidFill>
              <a:srgbClr val="000000"/>
            </a:solidFill>
            <a:prstDash val="solid"/>
            <a:miter lim="800000"/>
          </a:ln>
          <a:effectLst>
            <a:innerShdw blurRad="76200">
              <a:srgbClr val="000000"/>
            </a:innerShdw>
          </a:effectLst>
        </p:spPr>
      </p:pic>
      <p:sp>
        <p:nvSpPr>
          <p:cNvPr id="10" name="Rectangle 9"/>
          <p:cNvSpPr/>
          <p:nvPr/>
        </p:nvSpPr>
        <p:spPr>
          <a:xfrm>
            <a:off x="7463613" y="5866251"/>
            <a:ext cx="2013693"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Thạch</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Sanh</a:t>
            </a:r>
            <a:endParaRPr lang="en-US" sz="2800" dirty="0">
              <a:solidFill>
                <a:srgbClr val="FF0000"/>
              </a:solidFill>
            </a:endParaRPr>
          </a:p>
        </p:txBody>
      </p:sp>
      <p:sp>
        <p:nvSpPr>
          <p:cNvPr id="11" name="Down Arrow Callout 10"/>
          <p:cNvSpPr/>
          <p:nvPr/>
        </p:nvSpPr>
        <p:spPr>
          <a:xfrm>
            <a:off x="326265" y="193183"/>
            <a:ext cx="11539471" cy="1195350"/>
          </a:xfrm>
          <a:prstGeom prst="downArrowCallout">
            <a:avLst>
              <a:gd name="adj1" fmla="val 59054"/>
              <a:gd name="adj2" fmla="val 65631"/>
              <a:gd name="adj3" fmla="val 25000"/>
              <a:gd name="adj4" fmla="val 64977"/>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MỘT SỐ HÌNH ẢNH VỀ TRUYỆN TRUYỀN THUYẾT VÀ CỔ TÍCH VIỆT NAM </a:t>
            </a:r>
          </a:p>
        </p:txBody>
      </p:sp>
    </p:spTree>
    <p:extLst>
      <p:ext uri="{BB962C8B-B14F-4D97-AF65-F5344CB8AC3E}">
        <p14:creationId xmlns:p14="http://schemas.microsoft.com/office/powerpoint/2010/main" val="110460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35001" y="195879"/>
            <a:ext cx="582295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a:t>
            </a:r>
            <a:r>
              <a:rPr kumimoji="0" lang="nl-NL"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Nhận xét về kết thúc truyện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 Single Corner Rectangle 5"/>
          <p:cNvSpPr/>
          <p:nvPr/>
        </p:nvSpPr>
        <p:spPr>
          <a:xfrm>
            <a:off x="947737" y="1443037"/>
            <a:ext cx="10325100" cy="4675187"/>
          </a:xfrm>
          <a:prstGeom prst="round1Rect">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400" b="1" dirty="0">
                <a:solidFill>
                  <a:schemeClr val="tx1"/>
                </a:solidFill>
                <a:latin typeface="Times New Roman" panose="02020603050405020304" pitchFamily="18" charset="0"/>
                <a:ea typeface="Times New Roman" panose="02020603050405020304" pitchFamily="18" charset="0"/>
              </a:rPr>
              <a:t>* </a:t>
            </a:r>
            <a:r>
              <a:rPr lang="en-US" sz="2400" b="1" u="sng" dirty="0">
                <a:solidFill>
                  <a:schemeClr val="tx1"/>
                </a:solidFill>
                <a:latin typeface="Times New Roman" panose="02020603050405020304" pitchFamily="18" charset="0"/>
                <a:ea typeface="Times New Roman" panose="02020603050405020304" pitchFamily="18" charset="0"/>
              </a:rPr>
              <a:t>Chi </a:t>
            </a:r>
            <a:r>
              <a:rPr lang="en-US" sz="2800" b="1" u="sng" dirty="0" err="1">
                <a:solidFill>
                  <a:schemeClr val="tx1"/>
                </a:solidFill>
                <a:latin typeface="Times New Roman" panose="02020603050405020304" pitchFamily="18" charset="0"/>
                <a:ea typeface="Times New Roman" panose="02020603050405020304" pitchFamily="18" charset="0"/>
              </a:rPr>
              <a:t>tiết</a:t>
            </a:r>
            <a:r>
              <a:rPr lang="en-US" sz="2800" b="1" u="sng" dirty="0">
                <a:solidFill>
                  <a:schemeClr val="tx1"/>
                </a:solidFill>
                <a:latin typeface="Times New Roman" panose="02020603050405020304" pitchFamily="18" charset="0"/>
                <a:ea typeface="Times New Roman" panose="02020603050405020304" pitchFamily="18" charset="0"/>
              </a:rPr>
              <a:t> </a:t>
            </a:r>
            <a:r>
              <a:rPr lang="en-US" sz="2800" b="1" u="sng" dirty="0" err="1">
                <a:solidFill>
                  <a:schemeClr val="tx1"/>
                </a:solidFill>
                <a:latin typeface="Times New Roman" panose="02020603050405020304" pitchFamily="18" charset="0"/>
                <a:ea typeface="Times New Roman" panose="02020603050405020304" pitchFamily="18" charset="0"/>
              </a:rPr>
              <a:t>tiếng</a:t>
            </a:r>
            <a:r>
              <a:rPr lang="en-US" sz="2800" b="1" u="sng" dirty="0">
                <a:solidFill>
                  <a:schemeClr val="tx1"/>
                </a:solidFill>
                <a:latin typeface="Times New Roman" panose="02020603050405020304" pitchFamily="18" charset="0"/>
                <a:ea typeface="Times New Roman" panose="02020603050405020304" pitchFamily="18" charset="0"/>
              </a:rPr>
              <a:t> </a:t>
            </a:r>
            <a:r>
              <a:rPr lang="en-US" sz="2800" b="1" u="sng" dirty="0" err="1">
                <a:solidFill>
                  <a:schemeClr val="tx1"/>
                </a:solidFill>
                <a:latin typeface="Times New Roman" panose="02020603050405020304" pitchFamily="18" charset="0"/>
                <a:ea typeface="Times New Roman" panose="02020603050405020304" pitchFamily="18" charset="0"/>
              </a:rPr>
              <a:t>đàn</a:t>
            </a:r>
            <a:r>
              <a:rPr lang="en-US" sz="2800" b="1" u="sng" dirty="0">
                <a:solidFill>
                  <a:schemeClr val="tx1"/>
                </a:solidFill>
                <a:latin typeface="Times New Roman" panose="02020603050405020304" pitchFamily="18" charset="0"/>
                <a:ea typeface="Times New Roman" panose="02020603050405020304" pitchFamily="18" charset="0"/>
              </a:rPr>
              <a:t> </a:t>
            </a:r>
            <a:r>
              <a:rPr lang="en-US" sz="2800" b="1" u="sng" dirty="0" err="1">
                <a:solidFill>
                  <a:schemeClr val="tx1"/>
                </a:solidFill>
                <a:latin typeface="Times New Roman" panose="02020603050405020304" pitchFamily="18" charset="0"/>
                <a:ea typeface="Times New Roman" panose="02020603050405020304" pitchFamily="18" charset="0"/>
              </a:rPr>
              <a:t>thần</a:t>
            </a:r>
            <a:r>
              <a:rPr lang="en-US" sz="2800" b="1" dirty="0">
                <a:solidFill>
                  <a:schemeClr val="tx1"/>
                </a:solidFill>
                <a:latin typeface="Times New Roman" panose="02020603050405020304" pitchFamily="18" charset="0"/>
                <a:ea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rPr>
              <a:t>kì</a:t>
            </a:r>
            <a:r>
              <a:rPr lang="en-US" sz="2800" b="1" dirty="0">
                <a:solidFill>
                  <a:schemeClr val="tx1"/>
                </a:solidFill>
                <a:latin typeface="Times New Roman" panose="02020603050405020304" pitchFamily="18" charset="0"/>
                <a:ea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Tiếng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giúp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vật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được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oan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thoát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Nhờ</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tiếng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chúa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khỏi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câm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thoát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TS, </a:t>
            </a:r>
            <a:r>
              <a:rPr lang="en-US" sz="2800" dirty="0" err="1">
                <a:solidFill>
                  <a:schemeClr val="tx1"/>
                </a:solidFill>
                <a:latin typeface="Times New Roman" panose="02020603050405020304" pitchFamily="18" charset="0"/>
                <a:ea typeface="Times New Roman" panose="02020603050405020304" pitchFamily="18" charset="0"/>
              </a:rPr>
              <a:t>Lí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Thông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bị</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vạch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mặt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tiếng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Tác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gian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đã</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sử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dụng</a:t>
            </a:r>
            <a:r>
              <a:rPr lang="en-US" sz="2800" dirty="0">
                <a:solidFill>
                  <a:schemeClr val="tx1"/>
                </a:solidFill>
                <a:latin typeface="Times New Roman" panose="02020603050405020304" pitchFamily="18" charset="0"/>
                <a:ea typeface="Times New Roman" panose="02020603050405020304" pitchFamily="18" charset="0"/>
              </a:rPr>
              <a:t> chi </a:t>
            </a:r>
            <a:r>
              <a:rPr lang="en-US" sz="2800" dirty="0" err="1">
                <a:solidFill>
                  <a:schemeClr val="tx1"/>
                </a:solidFill>
                <a:latin typeface="Times New Roman" panose="02020603050405020304" pitchFamily="18" charset="0"/>
                <a:ea typeface="Times New Roman" panose="02020603050405020304" pitchFamily="18" charset="0"/>
              </a:rPr>
              <a:t>tiết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thần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kì</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quan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niệm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ước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mơ</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công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mình</a:t>
            </a:r>
            <a:r>
              <a:rPr lang="en-US" sz="28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Tiếng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quân</a:t>
            </a:r>
            <a:r>
              <a:rPr lang="en-US" sz="2800" dirty="0">
                <a:solidFill>
                  <a:schemeClr val="tx1"/>
                </a:solidFill>
                <a:latin typeface="Times New Roman" panose="02020603050405020304" pitchFamily="18" charset="0"/>
                <a:ea typeface="Times New Roman" panose="02020603050405020304" pitchFamily="18" charset="0"/>
              </a:rPr>
              <a:t> 18 </a:t>
            </a:r>
            <a:r>
              <a:rPr lang="en-US" sz="2800" dirty="0" err="1">
                <a:solidFill>
                  <a:schemeClr val="tx1"/>
                </a:solidFill>
                <a:latin typeface="Times New Roman" panose="02020603050405020304" pitchFamily="18" charset="0"/>
                <a:ea typeface="Times New Roman" panose="02020603050405020304" pitchFamily="18" charset="0"/>
              </a:rPr>
              <a:t>nước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chư</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hầu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phải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cuốn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giáp</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xin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hàng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Nó</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vũ</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khí</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đặc</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biệt</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để</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cảm</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háo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kẻ</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thù</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Tiếng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đàn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là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đại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cho</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cái</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thiện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và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tinh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thần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yêu</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chuộng</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hoà</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bình</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của</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nhân</a:t>
            </a:r>
            <a:r>
              <a:rPr lang="en-US" sz="2800" dirty="0">
                <a:solidFill>
                  <a:schemeClr val="tx1"/>
                </a:solidFill>
                <a:latin typeface="Times New Roman" panose="02020603050405020304" pitchFamily="18" charset="0"/>
                <a:ea typeface="Times New Roman" panose="02020603050405020304" pitchFamily="18" charset="0"/>
              </a:rPr>
              <a:t> </a:t>
            </a:r>
            <a:r>
              <a:rPr lang="en-US" sz="2800" dirty="0" err="1">
                <a:solidFill>
                  <a:schemeClr val="tx1"/>
                </a:solidFill>
                <a:latin typeface="Times New Roman" panose="02020603050405020304" pitchFamily="18" charset="0"/>
                <a:ea typeface="Times New Roman" panose="02020603050405020304" pitchFamily="18" charset="0"/>
              </a:rPr>
              <a:t>dân</a:t>
            </a:r>
            <a:r>
              <a:rPr lang="en-US" sz="2800" dirty="0">
                <a:solidFill>
                  <a:schemeClr val="tx1"/>
                </a:solidFill>
                <a:latin typeface="Times New Roman" panose="02020603050405020304" pitchFamily="18" charset="0"/>
                <a:ea typeface="Times New Roman" panose="02020603050405020304" pitchFamily="18" charset="0"/>
              </a:rPr>
              <a:t> ta.</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4353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635001" y="195879"/>
            <a:ext cx="5708650" cy="835378"/>
          </a:xfrm>
          <a:prstGeom prst="plaque">
            <a:avLst/>
          </a:prstGeom>
          <a:solidFill>
            <a:schemeClr val="accent1">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nl-NL"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a:t>
            </a:r>
            <a:r>
              <a:rPr kumimoji="0" lang="nl-NL" sz="32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Nhận xét về kết thúc truyện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ound Single Corner Rectangle 5"/>
          <p:cNvSpPr/>
          <p:nvPr/>
        </p:nvSpPr>
        <p:spPr>
          <a:xfrm>
            <a:off x="933450" y="1282700"/>
            <a:ext cx="10325100" cy="5207000"/>
          </a:xfrm>
          <a:prstGeom prst="round1Rect">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Bef>
                <a:spcPts val="300"/>
              </a:spcBef>
              <a:spcAft>
                <a:spcPts val="300"/>
              </a:spcAft>
            </a:pPr>
            <a:r>
              <a:rPr lang="en-US" sz="2800" b="1" dirty="0">
                <a:solidFill>
                  <a:schemeClr val="tx1"/>
                </a:solidFill>
                <a:latin typeface="Times New Roman" panose="02020603050405020304" pitchFamily="18" charset="0"/>
                <a:ea typeface="Times New Roman" panose="02020603050405020304" pitchFamily="18" charset="0"/>
              </a:rPr>
              <a:t>* </a:t>
            </a:r>
            <a:r>
              <a:rPr lang="en-US" sz="3200" b="1" dirty="0">
                <a:solidFill>
                  <a:schemeClr val="tx1"/>
                </a:solidFill>
                <a:latin typeface="Times New Roman" panose="02020603050405020304" pitchFamily="18" charset="0"/>
                <a:ea typeface="Times New Roman" panose="02020603050405020304" pitchFamily="18" charset="0"/>
              </a:rPr>
              <a:t>Chi </a:t>
            </a:r>
            <a:r>
              <a:rPr lang="en-US" sz="3200" b="1" dirty="0" err="1">
                <a:solidFill>
                  <a:schemeClr val="tx1"/>
                </a:solidFill>
                <a:latin typeface="Times New Roman" panose="02020603050405020304" pitchFamily="18" charset="0"/>
                <a:ea typeface="Times New Roman" panose="02020603050405020304" pitchFamily="18" charset="0"/>
              </a:rPr>
              <a:t>tiêt</a:t>
            </a:r>
            <a:r>
              <a:rPr lang="en-US" sz="3200" b="1" dirty="0">
                <a:solidFill>
                  <a:schemeClr val="tx1"/>
                </a:solidFill>
                <a:latin typeface="Times New Roman" panose="02020603050405020304" pitchFamily="18" charset="0"/>
                <a:ea typeface="Times New Roman" panose="02020603050405020304" pitchFamily="18" charset="0"/>
              </a:rPr>
              <a:t> </a:t>
            </a:r>
            <a:r>
              <a:rPr lang="en-US" sz="3200" b="1" dirty="0" err="1">
                <a:solidFill>
                  <a:schemeClr val="tx1"/>
                </a:solidFill>
                <a:latin typeface="Times New Roman" panose="02020603050405020304" pitchFamily="18" charset="0"/>
                <a:ea typeface="Times New Roman" panose="02020603050405020304" pitchFamily="18" charset="0"/>
              </a:rPr>
              <a:t>niêu</a:t>
            </a:r>
            <a:r>
              <a:rPr lang="en-US" sz="3200" b="1" dirty="0">
                <a:solidFill>
                  <a:schemeClr val="tx1"/>
                </a:solidFill>
                <a:latin typeface="Times New Roman" panose="02020603050405020304" pitchFamily="18" charset="0"/>
                <a:ea typeface="Times New Roman" panose="02020603050405020304" pitchFamily="18" charset="0"/>
              </a:rPr>
              <a:t> </a:t>
            </a:r>
            <a:r>
              <a:rPr lang="en-US" sz="3200" b="1" dirty="0" err="1">
                <a:solidFill>
                  <a:schemeClr val="tx1"/>
                </a:solidFill>
                <a:latin typeface="Times New Roman" panose="02020603050405020304" pitchFamily="18" charset="0"/>
                <a:ea typeface="Times New Roman" panose="02020603050405020304" pitchFamily="18" charset="0"/>
              </a:rPr>
              <a:t>cơm</a:t>
            </a:r>
            <a:r>
              <a:rPr lang="en-US" sz="3200" b="1" dirty="0">
                <a:solidFill>
                  <a:schemeClr val="tx1"/>
                </a:solidFill>
                <a:latin typeface="Times New Roman" panose="02020603050405020304" pitchFamily="18" charset="0"/>
                <a:ea typeface="Times New Roman" panose="02020603050405020304" pitchFamily="18" charset="0"/>
              </a:rPr>
              <a:t> </a:t>
            </a:r>
            <a:r>
              <a:rPr lang="en-US" sz="3200" b="1" dirty="0" err="1">
                <a:solidFill>
                  <a:schemeClr val="tx1"/>
                </a:solidFill>
                <a:latin typeface="Times New Roman" panose="02020603050405020304" pitchFamily="18" charset="0"/>
                <a:ea typeface="Times New Roman" panose="02020603050405020304" pitchFamily="18" charset="0"/>
              </a:rPr>
              <a:t>thần</a:t>
            </a:r>
            <a:r>
              <a:rPr lang="en-US" sz="3200" b="1" dirty="0">
                <a:solidFill>
                  <a:schemeClr val="tx1"/>
                </a:solidFill>
                <a:latin typeface="Times New Roman" panose="02020603050405020304" pitchFamily="18" charset="0"/>
                <a:ea typeface="Times New Roman" panose="02020603050405020304" pitchFamily="18" charset="0"/>
              </a:rPr>
              <a:t> </a:t>
            </a:r>
            <a:r>
              <a:rPr lang="en-US" sz="3200" b="1" dirty="0" err="1">
                <a:solidFill>
                  <a:schemeClr val="tx1"/>
                </a:solidFill>
                <a:latin typeface="Times New Roman" panose="02020603050405020304" pitchFamily="18" charset="0"/>
                <a:ea typeface="Times New Roman" panose="02020603050405020304" pitchFamily="18" charset="0"/>
              </a:rPr>
              <a:t>kì</a:t>
            </a:r>
            <a:r>
              <a:rPr lang="en-US" sz="3200" b="1" dirty="0">
                <a:solidFill>
                  <a:schemeClr val="tx1"/>
                </a:solidFill>
                <a:latin typeface="Times New Roman" panose="02020603050405020304" pitchFamily="18" charset="0"/>
                <a:ea typeface="Times New Roman" panose="02020603050405020304" pitchFamily="18" charset="0"/>
              </a:rPr>
              <a:t>:</a:t>
            </a:r>
            <a:endParaRPr lang="en-US" sz="32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Niêu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cơm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có</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sức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mạnh</a:t>
            </a:r>
            <a:r>
              <a:rPr lang="en-US" sz="3200" dirty="0">
                <a:solidFill>
                  <a:schemeClr val="tx1"/>
                </a:solidFill>
                <a:latin typeface="Times New Roman" panose="02020603050405020304" pitchFamily="18" charset="0"/>
                <a:ea typeface="Times New Roman" panose="02020603050405020304" pitchFamily="18" charset="0"/>
              </a:rPr>
              <a:t> phi </a:t>
            </a:r>
            <a:r>
              <a:rPr lang="en-US" sz="3200" dirty="0" err="1">
                <a:solidFill>
                  <a:schemeClr val="tx1"/>
                </a:solidFill>
                <a:latin typeface="Times New Roman" panose="02020603050405020304" pitchFamily="18" charset="0"/>
                <a:ea typeface="Times New Roman" panose="02020603050405020304" pitchFamily="18" charset="0"/>
              </a:rPr>
              <a:t>thường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cứ</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ăn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hết</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lại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đầy</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làm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cho</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quân</a:t>
            </a:r>
            <a:r>
              <a:rPr lang="en-US" sz="3200" dirty="0">
                <a:solidFill>
                  <a:schemeClr val="tx1"/>
                </a:solidFill>
                <a:latin typeface="Times New Roman" panose="02020603050405020304" pitchFamily="18" charset="0"/>
                <a:ea typeface="Times New Roman" panose="02020603050405020304" pitchFamily="18" charset="0"/>
              </a:rPr>
              <a:t> 18 </a:t>
            </a:r>
            <a:r>
              <a:rPr lang="en-US" sz="3200" dirty="0" err="1">
                <a:solidFill>
                  <a:schemeClr val="tx1"/>
                </a:solidFill>
                <a:latin typeface="Times New Roman" panose="02020603050405020304" pitchFamily="18" charset="0"/>
                <a:ea typeface="Times New Roman" panose="02020603050405020304" pitchFamily="18" charset="0"/>
              </a:rPr>
              <a:t>nước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chư</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hầu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phải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từ</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chỗ</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coi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thường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chế</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giễu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phải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ngạc</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nhiên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khâm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phục</a:t>
            </a:r>
            <a:endParaRPr lang="en-US" sz="3200" dirty="0">
              <a:solidFill>
                <a:schemeClr val="tx1"/>
              </a:solidFill>
              <a:latin typeface="Times New Roman" panose="02020603050405020304" pitchFamily="18" charset="0"/>
              <a:ea typeface="Times New Roman" panose="02020603050405020304" pitchFamily="18" charset="0"/>
            </a:endParaRPr>
          </a:p>
          <a:p>
            <a:pPr algn="just">
              <a:lnSpc>
                <a:spcPct val="115000"/>
              </a:lnSpc>
              <a:spcBef>
                <a:spcPts val="300"/>
              </a:spcBef>
              <a:spcAft>
                <a:spcPts val="300"/>
              </a:spcAft>
            </a:pP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Niêu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cơm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và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lời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thách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đố</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đã</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chứng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tỏ</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sự</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tài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giỏi</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của</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Thạch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Sanh</a:t>
            </a:r>
            <a:r>
              <a:rPr lang="en-US" sz="3200" dirty="0">
                <a:solidFill>
                  <a:schemeClr val="tx1"/>
                </a:solidFill>
                <a:latin typeface="Times New Roman" panose="02020603050405020304" pitchFamily="18" charset="0"/>
                <a:ea typeface="Times New Roman" panose="02020603050405020304" pitchFamily="18" charset="0"/>
              </a:rPr>
              <a:t>.</a:t>
            </a:r>
          </a:p>
          <a:p>
            <a:pPr algn="just">
              <a:lnSpc>
                <a:spcPct val="115000"/>
              </a:lnSpc>
              <a:spcBef>
                <a:spcPts val="300"/>
              </a:spcBef>
              <a:spcAft>
                <a:spcPts val="300"/>
              </a:spcAft>
            </a:pP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Niêu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cơm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thần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kì</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tượng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chưng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cho</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tấm</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lòng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đạo</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tư</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tưởng</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yêu</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hoà</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bình</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của</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nhân</a:t>
            </a:r>
            <a:r>
              <a:rPr lang="en-US" sz="3200" dirty="0">
                <a:solidFill>
                  <a:schemeClr val="tx1"/>
                </a:solidFill>
                <a:latin typeface="Times New Roman" panose="02020603050405020304" pitchFamily="18" charset="0"/>
                <a:ea typeface="Times New Roman" panose="02020603050405020304" pitchFamily="18" charset="0"/>
              </a:rPr>
              <a:t> </a:t>
            </a:r>
            <a:r>
              <a:rPr lang="en-US" sz="3200" dirty="0" err="1">
                <a:solidFill>
                  <a:schemeClr val="tx1"/>
                </a:solidFill>
                <a:latin typeface="Times New Roman" panose="02020603050405020304" pitchFamily="18" charset="0"/>
                <a:ea typeface="Times New Roman" panose="02020603050405020304" pitchFamily="18" charset="0"/>
              </a:rPr>
              <a:t>dân</a:t>
            </a:r>
            <a:r>
              <a:rPr lang="en-US" sz="3200" dirty="0">
                <a:solidFill>
                  <a:schemeClr val="tx1"/>
                </a:solidFill>
                <a:latin typeface="Times New Roman" panose="02020603050405020304" pitchFamily="18" charset="0"/>
                <a:ea typeface="Times New Roman" panose="02020603050405020304" pitchFamily="18" charset="0"/>
              </a:rPr>
              <a:t>.</a:t>
            </a:r>
            <a:endParaRPr lang="en-US" sz="32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659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ight Arrow Callout 5"/>
          <p:cNvSpPr/>
          <p:nvPr/>
        </p:nvSpPr>
        <p:spPr>
          <a:xfrm>
            <a:off x="1744478" y="1513545"/>
            <a:ext cx="2819400" cy="3403600"/>
          </a:xfrm>
          <a:prstGeom prst="rightArrowCallou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b="1" i="1" dirty="0">
                <a:solidFill>
                  <a:schemeClr val="tx1"/>
                </a:solidFill>
                <a:latin typeface="Times New Roman" panose="02020603050405020304" pitchFamily="18" charset="0"/>
                <a:ea typeface="Times New Roman" panose="02020603050405020304" pitchFamily="18" charset="0"/>
              </a:rPr>
              <a:t>6.Tổng kết</a:t>
            </a:r>
            <a:endParaRPr lang="en-US" sz="4000" dirty="0">
              <a:solidFill>
                <a:schemeClr val="tx1"/>
              </a:solidFill>
            </a:endParaRPr>
          </a:p>
        </p:txBody>
      </p:sp>
      <p:grpSp>
        <p:nvGrpSpPr>
          <p:cNvPr id="2" name="Group 1"/>
          <p:cNvGrpSpPr/>
          <p:nvPr/>
        </p:nvGrpSpPr>
        <p:grpSpPr>
          <a:xfrm>
            <a:off x="4728978" y="195922"/>
            <a:ext cx="5715000" cy="2976562"/>
            <a:chOff x="4533900" y="287339"/>
            <a:chExt cx="5715000" cy="2976562"/>
          </a:xfrm>
        </p:grpSpPr>
        <p:pic>
          <p:nvPicPr>
            <p:cNvPr id="7" name="Picture 6"/>
            <p:cNvPicPr>
              <a:picLocks noChangeAspect="1"/>
            </p:cNvPicPr>
            <p:nvPr/>
          </p:nvPicPr>
          <p:blipFill>
            <a:blip r:embed="rId3"/>
            <a:stretch>
              <a:fillRect/>
            </a:stretch>
          </p:blipFill>
          <p:spPr>
            <a:xfrm>
              <a:off x="4533900" y="287339"/>
              <a:ext cx="5715000" cy="2976562"/>
            </a:xfrm>
            <a:prstGeom prst="rect">
              <a:avLst/>
            </a:prstGeom>
          </p:spPr>
        </p:pic>
        <p:sp>
          <p:nvSpPr>
            <p:cNvPr id="9" name="Rectangle 8"/>
            <p:cNvSpPr/>
            <p:nvPr/>
          </p:nvSpPr>
          <p:spPr>
            <a:xfrm>
              <a:off x="4978400" y="472282"/>
              <a:ext cx="4902200" cy="2640723"/>
            </a:xfrm>
            <a:prstGeom prst="rect">
              <a:avLst/>
            </a:prstGeom>
          </p:spPr>
          <p:txBody>
            <a:bodyPr wrap="square">
              <a:spAutoFit/>
            </a:bodyPr>
            <a:lstStyle/>
            <a:p>
              <a:pPr>
                <a:lnSpc>
                  <a:spcPct val="115000"/>
                </a:lnSpc>
                <a:spcAft>
                  <a:spcPts val="0"/>
                </a:spcAft>
              </a:pPr>
              <a:r>
                <a:rPr lang="nl-NL" sz="2400" b="1" i="1" dirty="0">
                  <a:latin typeface="Times New Roman" panose="02020603050405020304" pitchFamily="18" charset="0"/>
                  <a:ea typeface="Times New Roman" panose="02020603050405020304" pitchFamily="18" charset="0"/>
                </a:rPr>
                <a:t>1. Nghệ thuật</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400" dirty="0">
                  <a:latin typeface="Times New Roman" panose="02020603050405020304" pitchFamily="18" charset="0"/>
                  <a:ea typeface="Times New Roman" panose="02020603050405020304" pitchFamily="18" charset="0"/>
                </a:rPr>
                <a:t>- Kết cấu, cốt chuyện mạch lạc, sắp xếp tình tiết khéo léo.</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400" dirty="0">
                  <a:latin typeface="Times New Roman" panose="02020603050405020304" pitchFamily="18" charset="0"/>
                  <a:ea typeface="Times New Roman" panose="02020603050405020304" pitchFamily="18" charset="0"/>
                </a:rPr>
                <a:t>- Xây dựng tuyến nhân vật tương phản, đối lập .</a:t>
              </a:r>
              <a:endParaRPr lang="en-US" sz="2400" dirty="0">
                <a:latin typeface="Times New Roman" panose="02020603050405020304" pitchFamily="18" charset="0"/>
                <a:ea typeface="Times New Roman" panose="02020603050405020304" pitchFamily="18" charset="0"/>
              </a:endParaRPr>
            </a:p>
            <a:p>
              <a:pPr algn="just">
                <a:lnSpc>
                  <a:spcPct val="115000"/>
                </a:lnSpc>
                <a:spcAft>
                  <a:spcPts val="0"/>
                </a:spcAft>
              </a:pPr>
              <a:r>
                <a:rPr lang="nl-NL" sz="2400" dirty="0">
                  <a:latin typeface="Times New Roman" panose="02020603050405020304" pitchFamily="18" charset="0"/>
                  <a:ea typeface="Times New Roman" panose="02020603050405020304" pitchFamily="18" charset="0"/>
                </a:rPr>
                <a:t>- Các chi tiết thần kì .</a:t>
              </a:r>
              <a:r>
                <a:rPr lang="nl-NL" sz="2400" i="1" dirty="0">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grpSp>
      <p:grpSp>
        <p:nvGrpSpPr>
          <p:cNvPr id="3" name="Group 2"/>
          <p:cNvGrpSpPr/>
          <p:nvPr/>
        </p:nvGrpSpPr>
        <p:grpSpPr>
          <a:xfrm>
            <a:off x="4728978" y="3215343"/>
            <a:ext cx="5718544" cy="3446735"/>
            <a:chOff x="4533900" y="3306761"/>
            <a:chExt cx="5718544" cy="3446735"/>
          </a:xfrm>
        </p:grpSpPr>
        <p:pic>
          <p:nvPicPr>
            <p:cNvPr id="8" name="Picture 7"/>
            <p:cNvPicPr>
              <a:picLocks noChangeAspect="1"/>
            </p:cNvPicPr>
            <p:nvPr/>
          </p:nvPicPr>
          <p:blipFill>
            <a:blip r:embed="rId4"/>
            <a:stretch>
              <a:fillRect/>
            </a:stretch>
          </p:blipFill>
          <p:spPr>
            <a:xfrm>
              <a:off x="4533900" y="3306761"/>
              <a:ext cx="5718544" cy="3446735"/>
            </a:xfrm>
            <a:prstGeom prst="rect">
              <a:avLst/>
            </a:prstGeom>
          </p:spPr>
        </p:pic>
        <p:sp>
          <p:nvSpPr>
            <p:cNvPr id="10" name="Rectangle 9"/>
            <p:cNvSpPr/>
            <p:nvPr/>
          </p:nvSpPr>
          <p:spPr>
            <a:xfrm>
              <a:off x="4775200" y="3478934"/>
              <a:ext cx="5232400" cy="3102388"/>
            </a:xfrm>
            <a:prstGeom prst="rect">
              <a:avLst/>
            </a:prstGeom>
          </p:spPr>
          <p:txBody>
            <a:bodyPr wrap="square">
              <a:spAutoFit/>
            </a:bodyPr>
            <a:lstStyle/>
            <a:p>
              <a:pPr>
                <a:lnSpc>
                  <a:spcPct val="115000"/>
                </a:lnSpc>
                <a:spcAft>
                  <a:spcPts val="0"/>
                </a:spcAft>
              </a:pPr>
              <a:r>
                <a:rPr lang="nl-NL" sz="2400" b="1" i="1" dirty="0">
                  <a:latin typeface="Times New Roman" panose="02020603050405020304" pitchFamily="18" charset="0"/>
                  <a:ea typeface="Times New Roman" panose="02020603050405020304" pitchFamily="18" charset="0"/>
                </a:rPr>
                <a:t>2. Nội dung-Ý nghĩa</a:t>
              </a:r>
              <a:endParaRPr lang="en-US" sz="2400" dirty="0">
                <a:latin typeface="Times New Roman" panose="02020603050405020304" pitchFamily="18" charset="0"/>
                <a:ea typeface="Times New Roman" panose="02020603050405020304" pitchFamily="18" charset="0"/>
              </a:endParaRPr>
            </a:p>
            <a:p>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Nội</a:t>
              </a:r>
              <a:r>
                <a:rPr lang="en-US" sz="2400" dirty="0">
                  <a:solidFill>
                    <a:srgbClr val="000000"/>
                  </a:solidFill>
                  <a:latin typeface="Times New Roman" panose="02020603050405020304" pitchFamily="18" charset="0"/>
                  <a:ea typeface="Times New Roman" panose="02020603050405020304" pitchFamily="18" charset="0"/>
                </a:rPr>
                <a:t> dung: </a:t>
              </a:r>
              <a:r>
                <a:rPr lang="en-US" sz="2400" dirty="0" err="1">
                  <a:solidFill>
                    <a:srgbClr val="000000"/>
                  </a:solidFill>
                  <a:latin typeface="Times New Roman" panose="02020603050405020304" pitchFamily="18" charset="0"/>
                  <a:ea typeface="Times New Roman" panose="02020603050405020304" pitchFamily="18" charset="0"/>
                </a:rPr>
                <a:t>Thạch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Sanh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tích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dũng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sĩ</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diệt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chằn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tinh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bàng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cứu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a:t>
              </a:r>
              <a:br>
                <a:rPr lang="en-US" sz="2400" dirty="0">
                  <a:solidFill>
                    <a:srgbClr val="000000"/>
                  </a:solidFill>
                  <a:latin typeface="Times New Roman" panose="02020603050405020304" pitchFamily="18" charset="0"/>
                  <a:ea typeface="Times New Roman" panose="02020603050405020304" pitchFamily="18" charset="0"/>
                </a:rPr>
              </a:br>
              <a:r>
                <a:rPr lang="en-US" sz="2400" dirty="0">
                  <a:solidFill>
                    <a:srgbClr val="000000"/>
                  </a:solidFill>
                  <a:latin typeface="Times New Roman" panose="02020603050405020304" pitchFamily="18" charset="0"/>
                  <a:ea typeface="Times New Roman" panose="02020603050405020304" pitchFamily="18" charset="0"/>
                </a:rPr>
                <a:t>- Ý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ước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niềm</a:t>
              </a:r>
              <a:r>
                <a:rPr lang="en-US" sz="2400" dirty="0">
                  <a:solidFill>
                    <a:srgbClr val="000000"/>
                  </a:solidFill>
                  <a:latin typeface="Times New Roman" panose="02020603050405020304" pitchFamily="18" charset="0"/>
                  <a:ea typeface="Times New Roman" panose="02020603050405020304" pitchFamily="18" charset="0"/>
                </a:rPr>
                <a:t> tin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dân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xã</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hội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cuối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cùng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con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chính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lương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thiện</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p>
          </p:txBody>
        </p:sp>
      </p:grpSp>
    </p:spTree>
    <p:extLst>
      <p:ext uri="{BB962C8B-B14F-4D97-AF65-F5344CB8AC3E}">
        <p14:creationId xmlns:p14="http://schemas.microsoft.com/office/powerpoint/2010/main" val="141741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0641" y="287635"/>
            <a:ext cx="6152325" cy="923330"/>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TRÒ CHƠI ĐÓNG VAI</a:t>
            </a:r>
          </a:p>
        </p:txBody>
      </p:sp>
      <p:sp>
        <p:nvSpPr>
          <p:cNvPr id="5" name="Right Arrow Callout 4"/>
          <p:cNvSpPr/>
          <p:nvPr/>
        </p:nvSpPr>
        <p:spPr>
          <a:xfrm>
            <a:off x="1933575" y="1847850"/>
            <a:ext cx="3187700" cy="3810000"/>
          </a:xfrm>
          <a:prstGeom prst="rightArrowCallout">
            <a:avLst/>
          </a:prstGeom>
          <a:blipFill>
            <a:blip r:embed="rId3"/>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solidFill>
                  <a:schemeClr val="tx1"/>
                </a:solidFill>
                <a:latin typeface="Times New Roman" panose="02020603050405020304" pitchFamily="18" charset="0"/>
                <a:cs typeface="Times New Roman" panose="02020603050405020304" pitchFamily="18" charset="0"/>
              </a:rPr>
              <a:t>LUẬT CHƠI</a:t>
            </a:r>
          </a:p>
        </p:txBody>
      </p:sp>
      <p:sp>
        <p:nvSpPr>
          <p:cNvPr id="6" name="Flowchart: Alternate Process 5"/>
          <p:cNvSpPr/>
          <p:nvPr/>
        </p:nvSpPr>
        <p:spPr>
          <a:xfrm>
            <a:off x="5121275" y="1568450"/>
            <a:ext cx="5194300" cy="4749800"/>
          </a:xfrm>
          <a:prstGeom prst="flowChartAlternateProcess">
            <a:avLst/>
          </a:prstGeom>
          <a:blipFill>
            <a:blip r:embed="rId4"/>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0000"/>
                </a:solidFill>
                <a:latin typeface="Times New Roman" panose="02020603050405020304" pitchFamily="18" charset="0"/>
                <a:ea typeface="Times New Roman" panose="02020603050405020304" pitchFamily="18" charset="0"/>
              </a:rPr>
              <a:t>- Chia </a:t>
            </a:r>
            <a:r>
              <a:rPr lang="en-US" sz="2400" dirty="0" err="1">
                <a:solidFill>
                  <a:srgbClr val="000000"/>
                </a:solidFill>
                <a:latin typeface="Times New Roman" panose="02020603050405020304" pitchFamily="18" charset="0"/>
                <a:ea typeface="Times New Roman" panose="02020603050405020304" pitchFamily="18" charset="0"/>
              </a:rPr>
              <a:t>lớp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thành</a:t>
            </a:r>
            <a:r>
              <a:rPr lang="en-US" sz="2400" dirty="0">
                <a:solidFill>
                  <a:srgbClr val="000000"/>
                </a:solidFill>
                <a:latin typeface="Times New Roman" panose="02020603050405020304" pitchFamily="18" charset="0"/>
                <a:ea typeface="Times New Roman" panose="02020603050405020304" pitchFamily="18" charset="0"/>
              </a:rPr>
              <a:t> 3 </a:t>
            </a:r>
            <a:r>
              <a:rPr lang="en-US" sz="2400" dirty="0" err="1">
                <a:solidFill>
                  <a:srgbClr val="000000"/>
                </a:solidFill>
                <a:latin typeface="Times New Roman" panose="02020603050405020304" pitchFamily="18" charset="0"/>
                <a:ea typeface="Times New Roman" panose="02020603050405020304" pitchFamily="18" charset="0"/>
              </a:rPr>
              <a:t>tổ</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yêu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cầu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hoạt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động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theo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tổ</a:t>
            </a:r>
            <a:br>
              <a:rPr lang="en-US" sz="2400" dirty="0">
                <a:solidFill>
                  <a:srgbClr val="000000"/>
                </a:solidFill>
                <a:latin typeface="Times New Roman" panose="02020603050405020304" pitchFamily="18" charset="0"/>
                <a:ea typeface="Times New Roman" panose="02020603050405020304" pitchFamily="18" charset="0"/>
              </a:rPr>
            </a:b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Mỗi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nhóm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chọn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lá</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ghi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một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TS: </a:t>
            </a:r>
            <a:r>
              <a:rPr lang="en-US" sz="2400" i="1" dirty="0" err="1">
                <a:solidFill>
                  <a:srgbClr val="000000"/>
                </a:solidFill>
                <a:latin typeface="Times New Roman" panose="02020603050405020304" pitchFamily="18" charset="0"/>
                <a:ea typeface="Times New Roman" panose="02020603050405020304" pitchFamily="18" charset="0"/>
              </a:rPr>
              <a:t>giết</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chăn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tinh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bắn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đại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bàng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bị</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thương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đuổi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giặc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chư</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hầu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bằng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tiếng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đàn</a:t>
            </a:r>
            <a:r>
              <a:rPr lang="en-US" sz="2400" dirty="0">
                <a:solidFill>
                  <a:srgbClr val="000000"/>
                </a:solidFill>
                <a:latin typeface="Times New Roman" panose="02020603050405020304" pitchFamily="18" charset="0"/>
                <a:ea typeface="Times New Roman" panose="02020603050405020304" pitchFamily="18" charset="0"/>
              </a:rPr>
              <a:t>.</a:t>
            </a:r>
            <a:br>
              <a:rPr lang="en-US" sz="2400" dirty="0">
                <a:solidFill>
                  <a:srgbClr val="000000"/>
                </a:solidFill>
                <a:latin typeface="Times New Roman" panose="02020603050405020304" pitchFamily="18" charset="0"/>
                <a:ea typeface="Times New Roman" panose="02020603050405020304" pitchFamily="18" charset="0"/>
              </a:rPr>
            </a:b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vai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nhân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vật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hiện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những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chiến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công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của</a:t>
            </a:r>
            <a:r>
              <a:rPr lang="en-US" sz="2400" dirty="0">
                <a:solidFill>
                  <a:srgbClr val="000000"/>
                </a:solidFill>
                <a:latin typeface="Times New Roman" panose="02020603050405020304" pitchFamily="18" charset="0"/>
                <a:ea typeface="Times New Roman" panose="02020603050405020304" pitchFamily="18" charset="0"/>
              </a:rPr>
              <a:t> TS.</a:t>
            </a:r>
          </a:p>
          <a:p>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nhóm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chấm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điểm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chéo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lẫn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a:t>
            </a:r>
            <a:br>
              <a:rPr lang="en-US" sz="2400" dirty="0">
                <a:solidFill>
                  <a:srgbClr val="000000"/>
                </a:solidFill>
                <a:latin typeface="Times New Roman" panose="02020603050405020304" pitchFamily="18" charset="0"/>
                <a:ea typeface="Times New Roman" panose="02020603050405020304" pitchFamily="18" charset="0"/>
              </a:rPr>
            </a:br>
            <a:endParaRPr lang="en-US" sz="2400" dirty="0"/>
          </a:p>
        </p:txBody>
      </p:sp>
    </p:spTree>
    <p:extLst>
      <p:ext uri="{BB962C8B-B14F-4D97-AF65-F5344CB8AC3E}">
        <p14:creationId xmlns:p14="http://schemas.microsoft.com/office/powerpoint/2010/main" val="9563561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87849" y="160635"/>
            <a:ext cx="3816301" cy="707886"/>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4000" b="1" cap="none" spc="0" dirty="0">
                <a:ln w="6600">
                  <a:solidFill>
                    <a:schemeClr val="accent2"/>
                  </a:solidFill>
                  <a:prstDash val="solid"/>
                </a:ln>
                <a:solidFill>
                  <a:srgbClr val="FFFFFF"/>
                </a:solidFill>
                <a:effectLst>
                  <a:outerShdw dist="38100" dir="2700000" algn="tl" rotWithShape="0">
                    <a:schemeClr val="accent2"/>
                  </a:outerShdw>
                </a:effectLst>
              </a:rPr>
              <a:t>YÊU CẦU VỀ NHÀ</a:t>
            </a:r>
          </a:p>
        </p:txBody>
      </p:sp>
      <p:sp>
        <p:nvSpPr>
          <p:cNvPr id="5" name="Flowchart: Display 4"/>
          <p:cNvSpPr/>
          <p:nvPr/>
        </p:nvSpPr>
        <p:spPr>
          <a:xfrm>
            <a:off x="1545430" y="1285874"/>
            <a:ext cx="9101139" cy="4400551"/>
          </a:xfrm>
          <a:prstGeom prst="flowChartDisplay">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dirty="0">
              <a:solidFill>
                <a:schemeClr val="bg1"/>
              </a:solidFill>
              <a:latin typeface="Times New Roman" panose="02020603050405020304" pitchFamily="18" charset="0"/>
              <a:ea typeface="Times New Roman" panose="02020603050405020304" pitchFamily="18" charset="0"/>
            </a:endParaRPr>
          </a:p>
          <a:p>
            <a:r>
              <a:rPr lang="en-US" sz="2800" b="1" dirty="0" err="1">
                <a:solidFill>
                  <a:schemeClr val="bg1"/>
                </a:solidFill>
                <a:latin typeface="Times New Roman" panose="02020603050405020304" pitchFamily="18" charset="0"/>
                <a:ea typeface="Times New Roman" panose="02020603050405020304" pitchFamily="18" charset="0"/>
              </a:rPr>
              <a:t>Vẽ</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tranh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theo</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chủ</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đề</a:t>
            </a:r>
            <a:r>
              <a:rPr lang="en-US" sz="2800" dirty="0">
                <a:solidFill>
                  <a:schemeClr val="bg1"/>
                </a:solidFill>
                <a:latin typeface="Times New Roman" panose="02020603050405020304" pitchFamily="18" charset="0"/>
                <a:ea typeface="Times New Roman" panose="02020603050405020304" pitchFamily="18" charset="0"/>
              </a:rPr>
              <a:t>:</a:t>
            </a:r>
            <a:br>
              <a:rPr lang="en-US" sz="2800" dirty="0">
                <a:solidFill>
                  <a:schemeClr val="bg1"/>
                </a:solidFill>
                <a:latin typeface="Times New Roman" panose="02020603050405020304" pitchFamily="18" charset="0"/>
                <a:ea typeface="Times New Roman" panose="02020603050405020304" pitchFamily="18" charset="0"/>
              </a:rPr>
            </a:br>
            <a:r>
              <a:rPr lang="en-US" sz="2800" dirty="0" err="1">
                <a:solidFill>
                  <a:schemeClr val="bg1"/>
                </a:solidFill>
                <a:latin typeface="Times New Roman" panose="02020603050405020304" pitchFamily="18" charset="0"/>
                <a:ea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em</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có</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vẽ</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bức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tùy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theo</a:t>
            </a:r>
            <a:r>
              <a:rPr lang="en-US" sz="2800" dirty="0">
                <a:solidFill>
                  <a:schemeClr val="bg1"/>
                </a:solidFill>
                <a:latin typeface="Times New Roman" panose="02020603050405020304" pitchFamily="18" charset="0"/>
                <a:ea typeface="Times New Roman" panose="02020603050405020304" pitchFamily="18" charset="0"/>
              </a:rPr>
              <a:t> ý </a:t>
            </a:r>
            <a:r>
              <a:rPr lang="en-US" sz="2800" dirty="0" err="1">
                <a:solidFill>
                  <a:schemeClr val="bg1"/>
                </a:solidFill>
                <a:latin typeface="Times New Roman" panose="02020603050405020304" pitchFamily="18" charset="0"/>
                <a:ea typeface="Times New Roman" panose="02020603050405020304" pitchFamily="18" charset="0"/>
              </a:rPr>
              <a:t>thích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mình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nên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có</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rPr>
              <a:t> chi </a:t>
            </a:r>
            <a:r>
              <a:rPr lang="en-US" sz="2800" dirty="0" err="1">
                <a:solidFill>
                  <a:schemeClr val="bg1"/>
                </a:solidFill>
                <a:latin typeface="Times New Roman" panose="02020603050405020304" pitchFamily="18" charset="0"/>
                <a:ea typeface="Times New Roman" panose="02020603050405020304" pitchFamily="18" charset="0"/>
              </a:rPr>
              <a:t>tiết</a:t>
            </a:r>
            <a:r>
              <a:rPr lang="en-US" sz="2800" dirty="0">
                <a:solidFill>
                  <a:schemeClr val="bg1"/>
                </a:solidFill>
                <a:latin typeface="Times New Roman" panose="02020603050405020304" pitchFamily="18" charset="0"/>
                <a:ea typeface="Times New Roman" panose="02020603050405020304" pitchFamily="18" charset="0"/>
              </a:rPr>
              <a:t> hay </a:t>
            </a:r>
            <a:r>
              <a:rPr lang="en-US" sz="2800" dirty="0" err="1">
                <a:solidFill>
                  <a:schemeClr val="bg1"/>
                </a:solidFill>
                <a:latin typeface="Times New Roman" panose="02020603050405020304" pitchFamily="18" charset="0"/>
                <a:ea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gây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ấn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tượng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như</a:t>
            </a:r>
            <a:r>
              <a:rPr lang="en-US" sz="2800" dirty="0">
                <a:solidFill>
                  <a:schemeClr val="bg1"/>
                </a:solidFill>
                <a:latin typeface="Times New Roman" panose="02020603050405020304" pitchFamily="18" charset="0"/>
                <a:ea typeface="Times New Roman" panose="02020603050405020304" pitchFamily="18" charset="0"/>
              </a:rPr>
              <a:t>:</a:t>
            </a:r>
            <a:br>
              <a:rPr lang="en-US" sz="2800" dirty="0">
                <a:solidFill>
                  <a:schemeClr val="bg1"/>
                </a:solidFill>
                <a:latin typeface="Times New Roman" panose="02020603050405020304" pitchFamily="18" charset="0"/>
                <a:ea typeface="Times New Roman" panose="02020603050405020304" pitchFamily="18" charset="0"/>
              </a:rPr>
            </a:b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với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túp</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lều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tranh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dưới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gốc</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đa</a:t>
            </a:r>
            <a:r>
              <a:rPr lang="en-US" sz="2800" dirty="0">
                <a:solidFill>
                  <a:schemeClr val="bg1"/>
                </a:solidFill>
                <a:latin typeface="Times New Roman" panose="02020603050405020304" pitchFamily="18" charset="0"/>
                <a:ea typeface="Times New Roman" panose="02020603050405020304" pitchFamily="18" charset="0"/>
              </a:rPr>
              <a:t>.</a:t>
            </a:r>
            <a:br>
              <a:rPr lang="en-US" sz="2800" dirty="0">
                <a:solidFill>
                  <a:schemeClr val="bg1"/>
                </a:solidFill>
                <a:latin typeface="Times New Roman" panose="02020603050405020304" pitchFamily="18" charset="0"/>
                <a:ea typeface="Times New Roman" panose="02020603050405020304" pitchFamily="18" charset="0"/>
              </a:rPr>
            </a:b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diệt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chăn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tinh</a:t>
            </a:r>
            <a:br>
              <a:rPr lang="en-US" sz="2800" dirty="0">
                <a:solidFill>
                  <a:schemeClr val="bg1"/>
                </a:solidFill>
                <a:latin typeface="Times New Roman" panose="02020603050405020304" pitchFamily="18" charset="0"/>
                <a:ea typeface="Times New Roman" panose="02020603050405020304" pitchFamily="18" charset="0"/>
              </a:rPr>
            </a:b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Thạch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Sanh</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xuống</a:t>
            </a:r>
            <a:r>
              <a:rPr lang="en-US" sz="2800" dirty="0">
                <a:solidFill>
                  <a:schemeClr val="bg1"/>
                </a:solidFill>
                <a:latin typeface="Times New Roman" panose="02020603050405020304" pitchFamily="18" charset="0"/>
                <a:ea typeface="Times New Roman" panose="02020603050405020304" pitchFamily="18" charset="0"/>
              </a:rPr>
              <a:t> hang </a:t>
            </a:r>
            <a:r>
              <a:rPr lang="en-US" sz="2800" dirty="0" err="1">
                <a:solidFill>
                  <a:schemeClr val="bg1"/>
                </a:solidFill>
                <a:latin typeface="Times New Roman" panose="02020603050405020304" pitchFamily="18" charset="0"/>
                <a:ea typeface="Times New Roman" panose="02020603050405020304" pitchFamily="18" charset="0"/>
              </a:rPr>
              <a:t>diệt</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đại</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bàng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cứu</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công</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chúa</a:t>
            </a:r>
            <a:r>
              <a:rPr lang="en-US" sz="2800" dirty="0">
                <a:solidFill>
                  <a:schemeClr val="bg1"/>
                </a:solidFill>
                <a:latin typeface="Times New Roman" panose="02020603050405020304" pitchFamily="18" charset="0"/>
                <a:ea typeface="Times New Roman" panose="02020603050405020304" pitchFamily="18" charset="0"/>
              </a:rPr>
              <a:t>.</a:t>
            </a:r>
            <a:br>
              <a:rPr lang="en-US" sz="2800" dirty="0">
                <a:solidFill>
                  <a:schemeClr val="bg1"/>
                </a:solidFill>
                <a:latin typeface="Times New Roman" panose="02020603050405020304" pitchFamily="18" charset="0"/>
                <a:ea typeface="Times New Roman" panose="02020603050405020304" pitchFamily="18" charset="0"/>
              </a:rPr>
            </a:br>
            <a:endParaRPr lang="en-US" sz="2800" dirty="0">
              <a:solidFill>
                <a:schemeClr val="bg1"/>
              </a:solidFill>
            </a:endParaRPr>
          </a:p>
        </p:txBody>
      </p:sp>
    </p:spTree>
    <p:extLst>
      <p:ext uri="{BB962C8B-B14F-4D97-AF65-F5344CB8AC3E}">
        <p14:creationId xmlns:p14="http://schemas.microsoft.com/office/powerpoint/2010/main" val="364948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723312" y="1208908"/>
            <a:ext cx="2735263" cy="2274860"/>
          </a:xfrm>
          <a:prstGeom prst="ellipse">
            <a:avLst/>
          </a:prstGeom>
          <a:ln>
            <a:noFill/>
          </a:ln>
          <a:effectLst>
            <a:softEdge rad="112500"/>
          </a:effectLst>
        </p:spPr>
      </p:pic>
      <p:sp>
        <p:nvSpPr>
          <p:cNvPr id="7" name="Right Arrow 6"/>
          <p:cNvSpPr/>
          <p:nvPr/>
        </p:nvSpPr>
        <p:spPr>
          <a:xfrm>
            <a:off x="3792057" y="1252431"/>
            <a:ext cx="4931255" cy="1448567"/>
          </a:xfrm>
          <a:prstGeom prst="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p:cNvPicPr>
            <a:picLocks noChangeAspect="1"/>
          </p:cNvPicPr>
          <p:nvPr/>
        </p:nvPicPr>
        <p:blipFill>
          <a:blip r:embed="rId3"/>
          <a:stretch>
            <a:fillRect/>
          </a:stretch>
        </p:blipFill>
        <p:spPr>
          <a:xfrm>
            <a:off x="3640431" y="1614264"/>
            <a:ext cx="4679371" cy="834590"/>
          </a:xfrm>
          <a:prstGeom prst="rect">
            <a:avLst/>
          </a:prstGeom>
        </p:spPr>
      </p:pic>
      <p:sp>
        <p:nvSpPr>
          <p:cNvPr id="11" name="Rectangle 10"/>
          <p:cNvSpPr/>
          <p:nvPr/>
        </p:nvSpPr>
        <p:spPr>
          <a:xfrm>
            <a:off x="2442247" y="139203"/>
            <a:ext cx="7104317" cy="923330"/>
          </a:xfrm>
          <a:prstGeom prst="rect">
            <a:avLst/>
          </a:prstGeom>
          <a:blipFill>
            <a:blip r:embed="rId4"/>
            <a:tile tx="0" ty="0" sx="100000" sy="100000" flip="none" algn="tl"/>
          </a:blip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THỰC HÀNH TIẾNG VIỆT</a:t>
            </a:r>
          </a:p>
        </p:txBody>
      </p:sp>
      <p:grpSp>
        <p:nvGrpSpPr>
          <p:cNvPr id="2" name="Group 1"/>
          <p:cNvGrpSpPr/>
          <p:nvPr/>
        </p:nvGrpSpPr>
        <p:grpSpPr>
          <a:xfrm>
            <a:off x="1471612" y="2810687"/>
            <a:ext cx="7251700" cy="3547251"/>
            <a:chOff x="1471612" y="2810687"/>
            <a:chExt cx="7251700" cy="3547251"/>
          </a:xfrm>
          <a:blipFill>
            <a:blip r:embed="rId5"/>
            <a:tile tx="0" ty="0" sx="100000" sy="100000" flip="none" algn="tl"/>
          </a:blipFill>
        </p:grpSpPr>
        <p:sp>
          <p:nvSpPr>
            <p:cNvPr id="10" name="Rounded Rectangle 9"/>
            <p:cNvSpPr/>
            <p:nvPr/>
          </p:nvSpPr>
          <p:spPr>
            <a:xfrm>
              <a:off x="1471612" y="2810687"/>
              <a:ext cx="7251700" cy="3547251"/>
            </a:xfrm>
            <a:prstGeom prst="roundRect">
              <a:avLst/>
            </a:prstGeom>
            <a:grp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2112481" y="3115160"/>
              <a:ext cx="6096000" cy="2862322"/>
            </a:xfrm>
            <a:prstGeom prst="rect">
              <a:avLst/>
            </a:prstGeom>
            <a:grpFill/>
          </p:spPr>
          <p:txBody>
            <a:bodyPr>
              <a:spAutoFit/>
            </a:bodyPr>
            <a:lstStyle/>
            <a:p>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Dựa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vào</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phần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Kiến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thức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ngữ</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văn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và</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kiến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thức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bậc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Tiểu</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học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nhắc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lại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khái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niệm</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dấu</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hiệu</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nhận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biết</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của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từ</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đơn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và</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từ</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phức</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từ</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ghép</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từ</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láy</a:t>
              </a:r>
              <a:r>
                <a:rPr lang="en-US" sz="3600" dirty="0">
                  <a:latin typeface="Times New Roman" panose="02020603050405020304" pitchFamily="18" charset="0"/>
                  <a:ea typeface="Times New Roman" panose="02020603050405020304" pitchFamily="18" charset="0"/>
                </a:rPr>
                <a:t>). </a:t>
              </a:r>
              <a:endParaRPr lang="en-US" sz="3600" dirty="0"/>
            </a:p>
          </p:txBody>
        </p:sp>
      </p:grpSp>
    </p:spTree>
    <p:extLst>
      <p:ext uri="{BB962C8B-B14F-4D97-AF65-F5344CB8AC3E}">
        <p14:creationId xmlns:p14="http://schemas.microsoft.com/office/powerpoint/2010/main" val="23806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304800" y="1231900"/>
            <a:ext cx="10160000" cy="596900"/>
          </a:xfrm>
          <a:prstGeom prst="plaque">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b="1" dirty="0">
                <a:solidFill>
                  <a:srgbClr val="0D0D0D"/>
                </a:solidFill>
                <a:latin typeface="Times New Roman" panose="02020603050405020304" pitchFamily="18" charset="0"/>
                <a:ea typeface="Times New Roman" panose="02020603050405020304" pitchFamily="18" charset="0"/>
              </a:rPr>
              <a:t>I. </a:t>
            </a:r>
            <a:r>
              <a:rPr lang="en-US" sz="3200" b="1" dirty="0" err="1">
                <a:solidFill>
                  <a:srgbClr val="0D0D0D"/>
                </a:solidFill>
                <a:latin typeface="Times New Roman" panose="02020603050405020304" pitchFamily="18" charset="0"/>
                <a:ea typeface="Times New Roman" panose="02020603050405020304" pitchFamily="18" charset="0"/>
              </a:rPr>
              <a:t>Nhắc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lại</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kiến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thức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về</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đơn</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phức</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ghép</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từ</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láy</a:t>
            </a:r>
            <a:r>
              <a:rPr lang="en-US" sz="3200" b="1" dirty="0">
                <a:solidFill>
                  <a:srgbClr val="0D0D0D"/>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8" name="Freeform 7"/>
          <p:cNvSpPr/>
          <p:nvPr/>
        </p:nvSpPr>
        <p:spPr>
          <a:xfrm>
            <a:off x="816979" y="2914317"/>
            <a:ext cx="267890" cy="1004589"/>
          </a:xfrm>
          <a:custGeom>
            <a:avLst/>
            <a:gdLst/>
            <a:ahLst/>
            <a:cxnLst/>
            <a:rect l="0" t="0" r="0" b="0"/>
            <a:pathLst>
              <a:path>
                <a:moveTo>
                  <a:pt x="0" y="0"/>
                </a:moveTo>
                <a:lnTo>
                  <a:pt x="0" y="1004589"/>
                </a:lnTo>
                <a:lnTo>
                  <a:pt x="267890" y="100458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7" name="Group 16"/>
          <p:cNvGrpSpPr/>
          <p:nvPr/>
        </p:nvGrpSpPr>
        <p:grpSpPr>
          <a:xfrm>
            <a:off x="549088" y="2200275"/>
            <a:ext cx="5022521" cy="3981336"/>
            <a:chOff x="549088" y="2044985"/>
            <a:chExt cx="5022521" cy="4133517"/>
          </a:xfrm>
        </p:grpSpPr>
        <p:sp>
          <p:nvSpPr>
            <p:cNvPr id="3" name="Freeform 2"/>
            <p:cNvSpPr/>
            <p:nvPr/>
          </p:nvSpPr>
          <p:spPr>
            <a:xfrm>
              <a:off x="549088" y="2044985"/>
              <a:ext cx="2678906" cy="869331"/>
            </a:xfrm>
            <a:custGeom>
              <a:avLst/>
              <a:gdLst>
                <a:gd name="connsiteX0" fmla="*/ 0 w 2678906"/>
                <a:gd name="connsiteY0" fmla="*/ 86933 h 869331"/>
                <a:gd name="connsiteX1" fmla="*/ 86933 w 2678906"/>
                <a:gd name="connsiteY1" fmla="*/ 0 h 869331"/>
                <a:gd name="connsiteX2" fmla="*/ 2591973 w 2678906"/>
                <a:gd name="connsiteY2" fmla="*/ 0 h 869331"/>
                <a:gd name="connsiteX3" fmla="*/ 2678906 w 2678906"/>
                <a:gd name="connsiteY3" fmla="*/ 86933 h 869331"/>
                <a:gd name="connsiteX4" fmla="*/ 2678906 w 2678906"/>
                <a:gd name="connsiteY4" fmla="*/ 782398 h 869331"/>
                <a:gd name="connsiteX5" fmla="*/ 2591973 w 2678906"/>
                <a:gd name="connsiteY5" fmla="*/ 869331 h 869331"/>
                <a:gd name="connsiteX6" fmla="*/ 86933 w 2678906"/>
                <a:gd name="connsiteY6" fmla="*/ 869331 h 869331"/>
                <a:gd name="connsiteX7" fmla="*/ 0 w 2678906"/>
                <a:gd name="connsiteY7" fmla="*/ 782398 h 869331"/>
                <a:gd name="connsiteX8" fmla="*/ 0 w 2678906"/>
                <a:gd name="connsiteY8" fmla="*/ 86933 h 86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8906" h="869331">
                  <a:moveTo>
                    <a:pt x="0" y="86933"/>
                  </a:moveTo>
                  <a:cubicBezTo>
                    <a:pt x="0" y="38921"/>
                    <a:pt x="38921" y="0"/>
                    <a:pt x="86933" y="0"/>
                  </a:cubicBezTo>
                  <a:lnTo>
                    <a:pt x="2591973" y="0"/>
                  </a:lnTo>
                  <a:cubicBezTo>
                    <a:pt x="2639985" y="0"/>
                    <a:pt x="2678906" y="38921"/>
                    <a:pt x="2678906" y="86933"/>
                  </a:cubicBezTo>
                  <a:lnTo>
                    <a:pt x="2678906" y="782398"/>
                  </a:lnTo>
                  <a:cubicBezTo>
                    <a:pt x="2678906" y="830410"/>
                    <a:pt x="2639985" y="869331"/>
                    <a:pt x="2591973" y="869331"/>
                  </a:cubicBezTo>
                  <a:lnTo>
                    <a:pt x="86933" y="869331"/>
                  </a:lnTo>
                  <a:cubicBezTo>
                    <a:pt x="38921" y="869331"/>
                    <a:pt x="0" y="830410"/>
                    <a:pt x="0" y="782398"/>
                  </a:cubicBezTo>
                  <a:lnTo>
                    <a:pt x="0" y="86933"/>
                  </a:lnTo>
                  <a:close/>
                </a:path>
              </a:pathLst>
            </a:cu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7377" tIns="80072" rIns="107377" bIns="80072" numCol="1" spcCol="1270" anchor="ctr" anchorCtr="0">
              <a:noAutofit/>
            </a:bodyPr>
            <a:lstStyle/>
            <a:p>
              <a:pPr lvl="0" algn="ctr" defTabSz="1911350">
                <a:lnSpc>
                  <a:spcPct val="90000"/>
                </a:lnSpc>
                <a:spcBef>
                  <a:spcPct val="0"/>
                </a:spcBef>
                <a:spcAft>
                  <a:spcPct val="35000"/>
                </a:spcAft>
              </a:pPr>
              <a:r>
                <a:rPr lang="en-US" sz="3200" kern="1200" dirty="0">
                  <a:solidFill>
                    <a:schemeClr val="bg1"/>
                  </a:solidFill>
                  <a:latin typeface="Times New Roman" panose="02020603050405020304" pitchFamily="18" charset="0"/>
                  <a:cs typeface="Times New Roman" panose="02020603050405020304" pitchFamily="18" charset="0"/>
                </a:rPr>
                <a:t>*</a:t>
              </a:r>
              <a:r>
                <a:rPr lang="en-US" sz="3200" b="1" kern="1200" dirty="0" err="1">
                  <a:solidFill>
                    <a:schemeClr val="bg1"/>
                  </a:solidFill>
                  <a:latin typeface="Times New Roman" panose="02020603050405020304" pitchFamily="18" charset="0"/>
                  <a:cs typeface="Times New Roman" panose="02020603050405020304" pitchFamily="18" charset="0"/>
                </a:rPr>
                <a:t>Từ</a:t>
              </a:r>
              <a:r>
                <a:rPr lang="en-US" sz="3200" b="1" kern="1200" dirty="0">
                  <a:solidFill>
                    <a:schemeClr val="bg1"/>
                  </a:solidFill>
                  <a:latin typeface="Times New Roman" panose="02020603050405020304" pitchFamily="18" charset="0"/>
                  <a:cs typeface="Times New Roman" panose="02020603050405020304" pitchFamily="18" charset="0"/>
                </a:rPr>
                <a:t> </a:t>
              </a:r>
              <a:r>
                <a:rPr lang="en-US" sz="3200" b="1" kern="1200" dirty="0" err="1">
                  <a:solidFill>
                    <a:schemeClr val="bg1"/>
                  </a:solidFill>
                  <a:latin typeface="Times New Roman" panose="02020603050405020304" pitchFamily="18" charset="0"/>
                  <a:cs typeface="Times New Roman" panose="02020603050405020304" pitchFamily="18" charset="0"/>
                </a:rPr>
                <a:t>đơn</a:t>
              </a:r>
              <a:r>
                <a:rPr lang="en-US" sz="3200" kern="1200" dirty="0">
                  <a:solidFill>
                    <a:schemeClr val="bg1"/>
                  </a:solidFill>
                  <a:latin typeface="Times New Roman" panose="02020603050405020304" pitchFamily="18" charset="0"/>
                  <a:cs typeface="Times New Roman" panose="02020603050405020304" pitchFamily="18" charset="0"/>
                </a:rPr>
                <a:t> </a:t>
              </a:r>
            </a:p>
          </p:txBody>
        </p:sp>
        <p:sp>
          <p:nvSpPr>
            <p:cNvPr id="9" name="Freeform 8"/>
            <p:cNvSpPr/>
            <p:nvPr/>
          </p:nvSpPr>
          <p:spPr>
            <a:xfrm>
              <a:off x="1084870" y="3249180"/>
              <a:ext cx="4486739" cy="1339453"/>
            </a:xfrm>
            <a:custGeom>
              <a:avLst/>
              <a:gdLst>
                <a:gd name="connsiteX0" fmla="*/ 0 w 4486739"/>
                <a:gd name="connsiteY0" fmla="*/ 133945 h 1339453"/>
                <a:gd name="connsiteX1" fmla="*/ 133945 w 4486739"/>
                <a:gd name="connsiteY1" fmla="*/ 0 h 1339453"/>
                <a:gd name="connsiteX2" fmla="*/ 4352794 w 4486739"/>
                <a:gd name="connsiteY2" fmla="*/ 0 h 1339453"/>
                <a:gd name="connsiteX3" fmla="*/ 4486739 w 4486739"/>
                <a:gd name="connsiteY3" fmla="*/ 133945 h 1339453"/>
                <a:gd name="connsiteX4" fmla="*/ 4486739 w 4486739"/>
                <a:gd name="connsiteY4" fmla="*/ 1205508 h 1339453"/>
                <a:gd name="connsiteX5" fmla="*/ 4352794 w 4486739"/>
                <a:gd name="connsiteY5" fmla="*/ 1339453 h 1339453"/>
                <a:gd name="connsiteX6" fmla="*/ 133945 w 4486739"/>
                <a:gd name="connsiteY6" fmla="*/ 1339453 h 1339453"/>
                <a:gd name="connsiteX7" fmla="*/ 0 w 4486739"/>
                <a:gd name="connsiteY7" fmla="*/ 1205508 h 1339453"/>
                <a:gd name="connsiteX8" fmla="*/ 0 w 4486739"/>
                <a:gd name="connsiteY8" fmla="*/ 133945 h 133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6739" h="1339453">
                  <a:moveTo>
                    <a:pt x="0" y="133945"/>
                  </a:moveTo>
                  <a:cubicBezTo>
                    <a:pt x="0" y="59969"/>
                    <a:pt x="59969" y="0"/>
                    <a:pt x="133945" y="0"/>
                  </a:cubicBezTo>
                  <a:lnTo>
                    <a:pt x="4352794" y="0"/>
                  </a:lnTo>
                  <a:cubicBezTo>
                    <a:pt x="4426770" y="0"/>
                    <a:pt x="4486739" y="59969"/>
                    <a:pt x="4486739" y="133945"/>
                  </a:cubicBezTo>
                  <a:lnTo>
                    <a:pt x="4486739" y="1205508"/>
                  </a:lnTo>
                  <a:cubicBezTo>
                    <a:pt x="4486739" y="1279484"/>
                    <a:pt x="4426770" y="1339453"/>
                    <a:pt x="4352794" y="1339453"/>
                  </a:cubicBezTo>
                  <a:lnTo>
                    <a:pt x="133945" y="1339453"/>
                  </a:lnTo>
                  <a:cubicBezTo>
                    <a:pt x="59969" y="1339453"/>
                    <a:pt x="0" y="1279484"/>
                    <a:pt x="0" y="1205508"/>
                  </a:cubicBezTo>
                  <a:lnTo>
                    <a:pt x="0" y="13394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621" tIns="87491" rIns="111621" bIns="87491" numCol="1" spcCol="1270" anchor="ctr" anchorCtr="0">
              <a:noAutofit/>
            </a:bodyPr>
            <a:lstStyle/>
            <a:p>
              <a:pPr lvl="0" algn="ctr" defTabSz="16891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ĐN. </a:t>
              </a:r>
              <a:r>
                <a:rPr lang="en-US" sz="3200" kern="1200" dirty="0" err="1">
                  <a:latin typeface="Times New Roman" panose="02020603050405020304" pitchFamily="18" charset="0"/>
                  <a:cs typeface="Times New Roman" panose="02020603050405020304" pitchFamily="18" charset="0"/>
                </a:rPr>
                <a:t>Là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từ</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được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cấu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tạo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bởi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chỉ</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một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tiếng</a:t>
              </a:r>
              <a:r>
                <a:rPr lang="en-US" sz="3200" kern="1200" dirty="0">
                  <a:latin typeface="Times New Roman" panose="02020603050405020304" pitchFamily="18" charset="0"/>
                  <a:cs typeface="Times New Roman" panose="02020603050405020304" pitchFamily="18" charset="0"/>
                </a:rPr>
                <a:t>.</a:t>
              </a:r>
              <a:r>
                <a:rPr lang="en-US" sz="3800" kern="1200" dirty="0">
                  <a:latin typeface="Times New Roman" panose="02020603050405020304" pitchFamily="18" charset="0"/>
                  <a:cs typeface="Times New Roman" panose="02020603050405020304" pitchFamily="18" charset="0"/>
                </a:rPr>
                <a:t> </a:t>
              </a:r>
            </a:p>
          </p:txBody>
        </p:sp>
        <p:sp>
          <p:nvSpPr>
            <p:cNvPr id="10" name="Freeform 9"/>
            <p:cNvSpPr/>
            <p:nvPr/>
          </p:nvSpPr>
          <p:spPr>
            <a:xfrm>
              <a:off x="816979" y="2914317"/>
              <a:ext cx="267890" cy="2678906"/>
            </a:xfrm>
            <a:custGeom>
              <a:avLst/>
              <a:gdLst/>
              <a:ahLst/>
              <a:cxnLst/>
              <a:rect l="0" t="0" r="0" b="0"/>
              <a:pathLst>
                <a:path>
                  <a:moveTo>
                    <a:pt x="0" y="0"/>
                  </a:moveTo>
                  <a:lnTo>
                    <a:pt x="0" y="2678906"/>
                  </a:lnTo>
                  <a:lnTo>
                    <a:pt x="267890" y="267890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1111133" y="5173913"/>
              <a:ext cx="4434211" cy="1004589"/>
            </a:xfrm>
            <a:custGeom>
              <a:avLst/>
              <a:gdLst>
                <a:gd name="connsiteX0" fmla="*/ 0 w 4434211"/>
                <a:gd name="connsiteY0" fmla="*/ 133945 h 1339453"/>
                <a:gd name="connsiteX1" fmla="*/ 133945 w 4434211"/>
                <a:gd name="connsiteY1" fmla="*/ 0 h 1339453"/>
                <a:gd name="connsiteX2" fmla="*/ 4300266 w 4434211"/>
                <a:gd name="connsiteY2" fmla="*/ 0 h 1339453"/>
                <a:gd name="connsiteX3" fmla="*/ 4434211 w 4434211"/>
                <a:gd name="connsiteY3" fmla="*/ 133945 h 1339453"/>
                <a:gd name="connsiteX4" fmla="*/ 4434211 w 4434211"/>
                <a:gd name="connsiteY4" fmla="*/ 1205508 h 1339453"/>
                <a:gd name="connsiteX5" fmla="*/ 4300266 w 4434211"/>
                <a:gd name="connsiteY5" fmla="*/ 1339453 h 1339453"/>
                <a:gd name="connsiteX6" fmla="*/ 133945 w 4434211"/>
                <a:gd name="connsiteY6" fmla="*/ 1339453 h 1339453"/>
                <a:gd name="connsiteX7" fmla="*/ 0 w 4434211"/>
                <a:gd name="connsiteY7" fmla="*/ 1205508 h 1339453"/>
                <a:gd name="connsiteX8" fmla="*/ 0 w 4434211"/>
                <a:gd name="connsiteY8" fmla="*/ 133945 h 133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34211" h="1339453">
                  <a:moveTo>
                    <a:pt x="0" y="133945"/>
                  </a:moveTo>
                  <a:cubicBezTo>
                    <a:pt x="0" y="59969"/>
                    <a:pt x="59969" y="0"/>
                    <a:pt x="133945" y="0"/>
                  </a:cubicBezTo>
                  <a:lnTo>
                    <a:pt x="4300266" y="0"/>
                  </a:lnTo>
                  <a:cubicBezTo>
                    <a:pt x="4374242" y="0"/>
                    <a:pt x="4434211" y="59969"/>
                    <a:pt x="4434211" y="133945"/>
                  </a:cubicBezTo>
                  <a:lnTo>
                    <a:pt x="4434211" y="1205508"/>
                  </a:lnTo>
                  <a:cubicBezTo>
                    <a:pt x="4434211" y="1279484"/>
                    <a:pt x="4374242" y="1339453"/>
                    <a:pt x="4300266" y="1339453"/>
                  </a:cubicBezTo>
                  <a:lnTo>
                    <a:pt x="133945" y="1339453"/>
                  </a:lnTo>
                  <a:cubicBezTo>
                    <a:pt x="59969" y="1339453"/>
                    <a:pt x="0" y="1279484"/>
                    <a:pt x="0" y="1205508"/>
                  </a:cubicBezTo>
                  <a:lnTo>
                    <a:pt x="0" y="13394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621" tIns="87491" rIns="111621" bIns="87491" numCol="1" spcCol="1270" anchor="ctr" anchorCtr="0">
              <a:noAutofit/>
            </a:bodyPr>
            <a:lstStyle/>
            <a:p>
              <a:pPr lvl="0" algn="ctr" defTabSz="16891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VD: </a:t>
              </a:r>
              <a:r>
                <a:rPr lang="en-US" sz="3200" kern="1200" dirty="0" err="1">
                  <a:latin typeface="Times New Roman" panose="02020603050405020304" pitchFamily="18" charset="0"/>
                  <a:cs typeface="Times New Roman" panose="02020603050405020304" pitchFamily="18" charset="0"/>
                </a:rPr>
                <a:t>sách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bút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tre</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gỗ</a:t>
              </a:r>
              <a:r>
                <a:rPr lang="en-US" sz="3200" kern="1200" dirty="0">
                  <a:latin typeface="Times New Roman" panose="02020603050405020304" pitchFamily="18" charset="0"/>
                  <a:cs typeface="Times New Roman" panose="02020603050405020304" pitchFamily="18" charset="0"/>
                </a:rPr>
                <a:t>.... </a:t>
              </a:r>
            </a:p>
          </p:txBody>
        </p:sp>
      </p:grpSp>
      <p:sp>
        <p:nvSpPr>
          <p:cNvPr id="13" name="Freeform 12"/>
          <p:cNvSpPr/>
          <p:nvPr/>
        </p:nvSpPr>
        <p:spPr>
          <a:xfrm>
            <a:off x="5973445" y="2950281"/>
            <a:ext cx="267890" cy="1004589"/>
          </a:xfrm>
          <a:custGeom>
            <a:avLst/>
            <a:gdLst/>
            <a:ahLst/>
            <a:cxnLst/>
            <a:rect l="0" t="0" r="0" b="0"/>
            <a:pathLst>
              <a:path>
                <a:moveTo>
                  <a:pt x="0" y="0"/>
                </a:moveTo>
                <a:lnTo>
                  <a:pt x="0" y="1004589"/>
                </a:lnTo>
                <a:lnTo>
                  <a:pt x="267890" y="1004589"/>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8" name="Group 17"/>
          <p:cNvGrpSpPr/>
          <p:nvPr/>
        </p:nvGrpSpPr>
        <p:grpSpPr>
          <a:xfrm>
            <a:off x="5705554" y="2200275"/>
            <a:ext cx="5937357" cy="3981336"/>
            <a:chOff x="5705554" y="2044985"/>
            <a:chExt cx="5937357" cy="4168761"/>
          </a:xfrm>
        </p:grpSpPr>
        <p:sp>
          <p:nvSpPr>
            <p:cNvPr id="12" name="Freeform 11"/>
            <p:cNvSpPr/>
            <p:nvPr/>
          </p:nvSpPr>
          <p:spPr>
            <a:xfrm>
              <a:off x="5705554" y="2044985"/>
              <a:ext cx="2678906" cy="905296"/>
            </a:xfrm>
            <a:custGeom>
              <a:avLst/>
              <a:gdLst>
                <a:gd name="connsiteX0" fmla="*/ 0 w 2678906"/>
                <a:gd name="connsiteY0" fmla="*/ 90530 h 905296"/>
                <a:gd name="connsiteX1" fmla="*/ 90530 w 2678906"/>
                <a:gd name="connsiteY1" fmla="*/ 0 h 905296"/>
                <a:gd name="connsiteX2" fmla="*/ 2588376 w 2678906"/>
                <a:gd name="connsiteY2" fmla="*/ 0 h 905296"/>
                <a:gd name="connsiteX3" fmla="*/ 2678906 w 2678906"/>
                <a:gd name="connsiteY3" fmla="*/ 90530 h 905296"/>
                <a:gd name="connsiteX4" fmla="*/ 2678906 w 2678906"/>
                <a:gd name="connsiteY4" fmla="*/ 814766 h 905296"/>
                <a:gd name="connsiteX5" fmla="*/ 2588376 w 2678906"/>
                <a:gd name="connsiteY5" fmla="*/ 905296 h 905296"/>
                <a:gd name="connsiteX6" fmla="*/ 90530 w 2678906"/>
                <a:gd name="connsiteY6" fmla="*/ 905296 h 905296"/>
                <a:gd name="connsiteX7" fmla="*/ 0 w 2678906"/>
                <a:gd name="connsiteY7" fmla="*/ 814766 h 905296"/>
                <a:gd name="connsiteX8" fmla="*/ 0 w 2678906"/>
                <a:gd name="connsiteY8" fmla="*/ 90530 h 905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8906" h="905296">
                  <a:moveTo>
                    <a:pt x="0" y="90530"/>
                  </a:moveTo>
                  <a:cubicBezTo>
                    <a:pt x="0" y="40532"/>
                    <a:pt x="40532" y="0"/>
                    <a:pt x="90530" y="0"/>
                  </a:cubicBezTo>
                  <a:lnTo>
                    <a:pt x="2588376" y="0"/>
                  </a:lnTo>
                  <a:cubicBezTo>
                    <a:pt x="2638374" y="0"/>
                    <a:pt x="2678906" y="40532"/>
                    <a:pt x="2678906" y="90530"/>
                  </a:cubicBezTo>
                  <a:lnTo>
                    <a:pt x="2678906" y="814766"/>
                  </a:lnTo>
                  <a:cubicBezTo>
                    <a:pt x="2678906" y="864764"/>
                    <a:pt x="2638374" y="905296"/>
                    <a:pt x="2588376" y="905296"/>
                  </a:cubicBezTo>
                  <a:lnTo>
                    <a:pt x="90530" y="905296"/>
                  </a:lnTo>
                  <a:cubicBezTo>
                    <a:pt x="40532" y="905296"/>
                    <a:pt x="0" y="864764"/>
                    <a:pt x="0" y="814766"/>
                  </a:cubicBezTo>
                  <a:lnTo>
                    <a:pt x="0" y="90530"/>
                  </a:lnTo>
                  <a:close/>
                </a:path>
              </a:pathLst>
            </a:cu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08430" tIns="81125" rIns="108430" bIns="81125" numCol="1" spcCol="1270" anchor="ctr" anchorCtr="0">
              <a:noAutofit/>
            </a:bodyPr>
            <a:lstStyle/>
            <a:p>
              <a:pPr lvl="0" algn="ctr" defTabSz="1911350">
                <a:lnSpc>
                  <a:spcPct val="90000"/>
                </a:lnSpc>
                <a:spcBef>
                  <a:spcPct val="0"/>
                </a:spcBef>
                <a:spcAft>
                  <a:spcPct val="35000"/>
                </a:spcAft>
              </a:pPr>
              <a:r>
                <a:rPr lang="en-US" sz="3200" kern="1200" dirty="0">
                  <a:solidFill>
                    <a:schemeClr val="bg1"/>
                  </a:solidFill>
                  <a:latin typeface="Times New Roman" panose="02020603050405020304" pitchFamily="18" charset="0"/>
                  <a:cs typeface="Times New Roman" panose="02020603050405020304" pitchFamily="18" charset="0"/>
                </a:rPr>
                <a:t>* </a:t>
              </a:r>
              <a:r>
                <a:rPr lang="en-US" sz="3200" b="1" kern="1200" dirty="0" err="1">
                  <a:solidFill>
                    <a:schemeClr val="bg1"/>
                  </a:solidFill>
                  <a:latin typeface="Times New Roman" panose="02020603050405020304" pitchFamily="18" charset="0"/>
                  <a:cs typeface="Times New Roman" panose="02020603050405020304" pitchFamily="18" charset="0"/>
                </a:rPr>
                <a:t>Từ</a:t>
              </a:r>
              <a:r>
                <a:rPr lang="en-US" sz="3200" b="1" kern="1200" dirty="0">
                  <a:solidFill>
                    <a:schemeClr val="bg1"/>
                  </a:solidFill>
                  <a:latin typeface="Times New Roman" panose="02020603050405020304" pitchFamily="18" charset="0"/>
                  <a:cs typeface="Times New Roman" panose="02020603050405020304" pitchFamily="18" charset="0"/>
                </a:rPr>
                <a:t> </a:t>
              </a:r>
              <a:r>
                <a:rPr lang="en-US" sz="3200" b="1" kern="1200" dirty="0" err="1">
                  <a:solidFill>
                    <a:schemeClr val="bg1"/>
                  </a:solidFill>
                  <a:latin typeface="Times New Roman" panose="02020603050405020304" pitchFamily="18" charset="0"/>
                  <a:cs typeface="Times New Roman" panose="02020603050405020304" pitchFamily="18" charset="0"/>
                </a:rPr>
                <a:t>phức</a:t>
              </a:r>
              <a:r>
                <a:rPr lang="en-US" sz="3200" kern="1200" dirty="0">
                  <a:solidFill>
                    <a:schemeClr val="bg1"/>
                  </a:solidFill>
                  <a:latin typeface="Times New Roman" panose="02020603050405020304" pitchFamily="18" charset="0"/>
                  <a:cs typeface="Times New Roman" panose="02020603050405020304" pitchFamily="18" charset="0"/>
                </a:rPr>
                <a:t> </a:t>
              </a:r>
            </a:p>
          </p:txBody>
        </p:sp>
        <p:sp>
          <p:nvSpPr>
            <p:cNvPr id="14" name="Freeform 13"/>
            <p:cNvSpPr/>
            <p:nvPr/>
          </p:nvSpPr>
          <p:spPr>
            <a:xfrm>
              <a:off x="6241336" y="3285144"/>
              <a:ext cx="5373564" cy="1339453"/>
            </a:xfrm>
            <a:custGeom>
              <a:avLst/>
              <a:gdLst>
                <a:gd name="connsiteX0" fmla="*/ 0 w 5373564"/>
                <a:gd name="connsiteY0" fmla="*/ 133945 h 1339453"/>
                <a:gd name="connsiteX1" fmla="*/ 133945 w 5373564"/>
                <a:gd name="connsiteY1" fmla="*/ 0 h 1339453"/>
                <a:gd name="connsiteX2" fmla="*/ 5239619 w 5373564"/>
                <a:gd name="connsiteY2" fmla="*/ 0 h 1339453"/>
                <a:gd name="connsiteX3" fmla="*/ 5373564 w 5373564"/>
                <a:gd name="connsiteY3" fmla="*/ 133945 h 1339453"/>
                <a:gd name="connsiteX4" fmla="*/ 5373564 w 5373564"/>
                <a:gd name="connsiteY4" fmla="*/ 1205508 h 1339453"/>
                <a:gd name="connsiteX5" fmla="*/ 5239619 w 5373564"/>
                <a:gd name="connsiteY5" fmla="*/ 1339453 h 1339453"/>
                <a:gd name="connsiteX6" fmla="*/ 133945 w 5373564"/>
                <a:gd name="connsiteY6" fmla="*/ 1339453 h 1339453"/>
                <a:gd name="connsiteX7" fmla="*/ 0 w 5373564"/>
                <a:gd name="connsiteY7" fmla="*/ 1205508 h 1339453"/>
                <a:gd name="connsiteX8" fmla="*/ 0 w 5373564"/>
                <a:gd name="connsiteY8" fmla="*/ 133945 h 133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3564" h="1339453">
                  <a:moveTo>
                    <a:pt x="0" y="133945"/>
                  </a:moveTo>
                  <a:cubicBezTo>
                    <a:pt x="0" y="59969"/>
                    <a:pt x="59969" y="0"/>
                    <a:pt x="133945" y="0"/>
                  </a:cubicBezTo>
                  <a:lnTo>
                    <a:pt x="5239619" y="0"/>
                  </a:lnTo>
                  <a:cubicBezTo>
                    <a:pt x="5313595" y="0"/>
                    <a:pt x="5373564" y="59969"/>
                    <a:pt x="5373564" y="133945"/>
                  </a:cubicBezTo>
                  <a:lnTo>
                    <a:pt x="5373564" y="1205508"/>
                  </a:lnTo>
                  <a:cubicBezTo>
                    <a:pt x="5373564" y="1279484"/>
                    <a:pt x="5313595" y="1339453"/>
                    <a:pt x="5239619" y="1339453"/>
                  </a:cubicBezTo>
                  <a:lnTo>
                    <a:pt x="133945" y="1339453"/>
                  </a:lnTo>
                  <a:cubicBezTo>
                    <a:pt x="59969" y="1339453"/>
                    <a:pt x="0" y="1279484"/>
                    <a:pt x="0" y="1205508"/>
                  </a:cubicBezTo>
                  <a:lnTo>
                    <a:pt x="0" y="13394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621" tIns="87491" rIns="111621" bIns="87491" numCol="1" spcCol="1270" anchor="ctr" anchorCtr="0">
              <a:noAutofit/>
            </a:bodyPr>
            <a:lstStyle/>
            <a:p>
              <a:pPr lvl="0" algn="ctr" defTabSz="16891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ĐN. </a:t>
              </a:r>
              <a:r>
                <a:rPr lang="en-US" sz="3200" kern="1200" dirty="0" err="1">
                  <a:latin typeface="Times New Roman" panose="02020603050405020304" pitchFamily="18" charset="0"/>
                  <a:cs typeface="Times New Roman" panose="02020603050405020304" pitchFamily="18" charset="0"/>
                </a:rPr>
                <a:t>Là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từ</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được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cấu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tạo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từ</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hai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tiếng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trở</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lên</a:t>
              </a:r>
              <a:r>
                <a:rPr lang="en-US" sz="3200" kern="1200" dirty="0">
                  <a:latin typeface="Times New Roman" panose="02020603050405020304" pitchFamily="18" charset="0"/>
                  <a:cs typeface="Times New Roman" panose="02020603050405020304" pitchFamily="18" charset="0"/>
                </a:rPr>
                <a:t>. </a:t>
              </a:r>
            </a:p>
          </p:txBody>
        </p:sp>
        <p:sp>
          <p:nvSpPr>
            <p:cNvPr id="15" name="Freeform 14"/>
            <p:cNvSpPr/>
            <p:nvPr/>
          </p:nvSpPr>
          <p:spPr>
            <a:xfrm>
              <a:off x="5973445" y="2950281"/>
              <a:ext cx="267890" cy="2678906"/>
            </a:xfrm>
            <a:custGeom>
              <a:avLst/>
              <a:gdLst/>
              <a:ahLst/>
              <a:cxnLst/>
              <a:rect l="0" t="0" r="0" b="0"/>
              <a:pathLst>
                <a:path>
                  <a:moveTo>
                    <a:pt x="0" y="0"/>
                  </a:moveTo>
                  <a:lnTo>
                    <a:pt x="0" y="2678906"/>
                  </a:lnTo>
                  <a:lnTo>
                    <a:pt x="267890" y="2678906"/>
                  </a:lnTo>
                </a:path>
              </a:pathLst>
            </a:custGeom>
            <a:noFill/>
            <a:ln w="28575"/>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6241336" y="4959461"/>
              <a:ext cx="5401575" cy="1254285"/>
            </a:xfrm>
            <a:custGeom>
              <a:avLst/>
              <a:gdLst>
                <a:gd name="connsiteX0" fmla="*/ 0 w 5401575"/>
                <a:gd name="connsiteY0" fmla="*/ 133945 h 1339453"/>
                <a:gd name="connsiteX1" fmla="*/ 133945 w 5401575"/>
                <a:gd name="connsiteY1" fmla="*/ 0 h 1339453"/>
                <a:gd name="connsiteX2" fmla="*/ 5267630 w 5401575"/>
                <a:gd name="connsiteY2" fmla="*/ 0 h 1339453"/>
                <a:gd name="connsiteX3" fmla="*/ 5401575 w 5401575"/>
                <a:gd name="connsiteY3" fmla="*/ 133945 h 1339453"/>
                <a:gd name="connsiteX4" fmla="*/ 5401575 w 5401575"/>
                <a:gd name="connsiteY4" fmla="*/ 1205508 h 1339453"/>
                <a:gd name="connsiteX5" fmla="*/ 5267630 w 5401575"/>
                <a:gd name="connsiteY5" fmla="*/ 1339453 h 1339453"/>
                <a:gd name="connsiteX6" fmla="*/ 133945 w 5401575"/>
                <a:gd name="connsiteY6" fmla="*/ 1339453 h 1339453"/>
                <a:gd name="connsiteX7" fmla="*/ 0 w 5401575"/>
                <a:gd name="connsiteY7" fmla="*/ 1205508 h 1339453"/>
                <a:gd name="connsiteX8" fmla="*/ 0 w 5401575"/>
                <a:gd name="connsiteY8" fmla="*/ 133945 h 133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01575" h="1339453">
                  <a:moveTo>
                    <a:pt x="0" y="133945"/>
                  </a:moveTo>
                  <a:cubicBezTo>
                    <a:pt x="0" y="59969"/>
                    <a:pt x="59969" y="0"/>
                    <a:pt x="133945" y="0"/>
                  </a:cubicBezTo>
                  <a:lnTo>
                    <a:pt x="5267630" y="0"/>
                  </a:lnTo>
                  <a:cubicBezTo>
                    <a:pt x="5341606" y="0"/>
                    <a:pt x="5401575" y="59969"/>
                    <a:pt x="5401575" y="133945"/>
                  </a:cubicBezTo>
                  <a:lnTo>
                    <a:pt x="5401575" y="1205508"/>
                  </a:lnTo>
                  <a:cubicBezTo>
                    <a:pt x="5401575" y="1279484"/>
                    <a:pt x="5341606" y="1339453"/>
                    <a:pt x="5267630" y="1339453"/>
                  </a:cubicBezTo>
                  <a:lnTo>
                    <a:pt x="133945" y="1339453"/>
                  </a:lnTo>
                  <a:cubicBezTo>
                    <a:pt x="59969" y="1339453"/>
                    <a:pt x="0" y="1279484"/>
                    <a:pt x="0" y="1205508"/>
                  </a:cubicBezTo>
                  <a:lnTo>
                    <a:pt x="0" y="133945"/>
                  </a:lnTo>
                  <a:close/>
                </a:path>
              </a:pathLst>
            </a:custGeom>
            <a:ln w="28575"/>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1621" tIns="87491" rIns="111621" bIns="87491" numCol="1" spcCol="1270" anchor="ctr" anchorCtr="0">
              <a:noAutofit/>
            </a:bodyPr>
            <a:lstStyle/>
            <a:p>
              <a:pPr lvl="0" algn="ctr" defTabSz="16891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VD: </a:t>
              </a:r>
              <a:r>
                <a:rPr lang="en-US" sz="3200" kern="1200" dirty="0" err="1">
                  <a:latin typeface="Times New Roman" panose="02020603050405020304" pitchFamily="18" charset="0"/>
                  <a:cs typeface="Times New Roman" panose="02020603050405020304" pitchFamily="18" charset="0"/>
                </a:rPr>
                <a:t>xe</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đạp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bàn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gỗ</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sách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vở</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quần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áo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lấp</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lánh</a:t>
              </a:r>
              <a:r>
                <a:rPr lang="en-US" sz="3200" kern="1200" dirty="0">
                  <a:latin typeface="Times New Roman" panose="02020603050405020304" pitchFamily="18" charset="0"/>
                  <a:cs typeface="Times New Roman" panose="02020603050405020304" pitchFamily="18" charset="0"/>
                </a:rPr>
                <a:t>... </a:t>
              </a:r>
            </a:p>
          </p:txBody>
        </p:sp>
      </p:grpSp>
      <p:sp>
        <p:nvSpPr>
          <p:cNvPr id="5" name="Rectangle 4"/>
          <p:cNvSpPr/>
          <p:nvPr/>
        </p:nvSpPr>
        <p:spPr>
          <a:xfrm>
            <a:off x="2442247" y="139203"/>
            <a:ext cx="7104317" cy="923330"/>
          </a:xfrm>
          <a:prstGeom prst="rect">
            <a:avLst/>
          </a:prstGeom>
          <a:blipFill>
            <a:blip r:embed="rId4"/>
            <a:tile tx="0" ty="0" sx="100000" sy="100000" flip="none" algn="tl"/>
          </a:blip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THỰC HÀNH TIẾNG VIỆT</a:t>
            </a:r>
          </a:p>
        </p:txBody>
      </p:sp>
    </p:spTree>
    <p:extLst>
      <p:ext uri="{BB962C8B-B14F-4D97-AF65-F5344CB8AC3E}">
        <p14:creationId xmlns:p14="http://schemas.microsoft.com/office/powerpoint/2010/main" val="279573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304800" y="317500"/>
            <a:ext cx="8407400" cy="596900"/>
          </a:xfrm>
          <a:prstGeom prst="plaque">
            <a:avLst/>
          </a:pr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Nhắc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lại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kiến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thức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về</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đơn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phức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ghép</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Times New Roman" panose="02020603050405020304" pitchFamily="18" charset="0"/>
                <a:cs typeface="+mn-cs"/>
              </a:rPr>
              <a:t>láy</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19" name="Group 18"/>
          <p:cNvGrpSpPr/>
          <p:nvPr/>
        </p:nvGrpSpPr>
        <p:grpSpPr>
          <a:xfrm>
            <a:off x="552884" y="1787826"/>
            <a:ext cx="5033680" cy="4138067"/>
            <a:chOff x="552884" y="1787826"/>
            <a:chExt cx="5033680" cy="4138067"/>
          </a:xfrm>
        </p:grpSpPr>
        <p:sp>
          <p:nvSpPr>
            <p:cNvPr id="5" name="Freeform 4"/>
            <p:cNvSpPr/>
            <p:nvPr/>
          </p:nvSpPr>
          <p:spPr>
            <a:xfrm>
              <a:off x="819536" y="2605129"/>
              <a:ext cx="268485" cy="1006822"/>
            </a:xfrm>
            <a:custGeom>
              <a:avLst/>
              <a:gdLst/>
              <a:ahLst/>
              <a:cxnLst/>
              <a:rect l="0" t="0" r="0" b="0"/>
              <a:pathLst>
                <a:path>
                  <a:moveTo>
                    <a:pt x="0" y="0"/>
                  </a:moveTo>
                  <a:lnTo>
                    <a:pt x="0" y="1006822"/>
                  </a:lnTo>
                  <a:lnTo>
                    <a:pt x="268485" y="1006822"/>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6" name="Group 15"/>
            <p:cNvGrpSpPr/>
            <p:nvPr/>
          </p:nvGrpSpPr>
          <p:grpSpPr>
            <a:xfrm>
              <a:off x="552884" y="1787826"/>
              <a:ext cx="5033680" cy="4138067"/>
              <a:chOff x="536763" y="2123180"/>
              <a:chExt cx="5033680" cy="4138067"/>
            </a:xfrm>
          </p:grpSpPr>
          <p:sp>
            <p:nvSpPr>
              <p:cNvPr id="4" name="Freeform 3"/>
              <p:cNvSpPr/>
              <p:nvPr/>
            </p:nvSpPr>
            <p:spPr>
              <a:xfrm>
                <a:off x="536763" y="2123180"/>
                <a:ext cx="2347480" cy="781992"/>
              </a:xfrm>
              <a:custGeom>
                <a:avLst/>
                <a:gdLst>
                  <a:gd name="connsiteX0" fmla="*/ 0 w 2684859"/>
                  <a:gd name="connsiteY0" fmla="*/ 87126 h 871263"/>
                  <a:gd name="connsiteX1" fmla="*/ 87126 w 2684859"/>
                  <a:gd name="connsiteY1" fmla="*/ 0 h 871263"/>
                  <a:gd name="connsiteX2" fmla="*/ 2597733 w 2684859"/>
                  <a:gd name="connsiteY2" fmla="*/ 0 h 871263"/>
                  <a:gd name="connsiteX3" fmla="*/ 2684859 w 2684859"/>
                  <a:gd name="connsiteY3" fmla="*/ 87126 h 871263"/>
                  <a:gd name="connsiteX4" fmla="*/ 2684859 w 2684859"/>
                  <a:gd name="connsiteY4" fmla="*/ 784137 h 871263"/>
                  <a:gd name="connsiteX5" fmla="*/ 2597733 w 2684859"/>
                  <a:gd name="connsiteY5" fmla="*/ 871263 h 871263"/>
                  <a:gd name="connsiteX6" fmla="*/ 87126 w 2684859"/>
                  <a:gd name="connsiteY6" fmla="*/ 871263 h 871263"/>
                  <a:gd name="connsiteX7" fmla="*/ 0 w 2684859"/>
                  <a:gd name="connsiteY7" fmla="*/ 784137 h 871263"/>
                  <a:gd name="connsiteX8" fmla="*/ 0 w 2684859"/>
                  <a:gd name="connsiteY8" fmla="*/ 87126 h 87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4859" h="871263">
                    <a:moveTo>
                      <a:pt x="0" y="87126"/>
                    </a:moveTo>
                    <a:cubicBezTo>
                      <a:pt x="0" y="39008"/>
                      <a:pt x="39008" y="0"/>
                      <a:pt x="87126" y="0"/>
                    </a:cubicBezTo>
                    <a:lnTo>
                      <a:pt x="2597733" y="0"/>
                    </a:lnTo>
                    <a:cubicBezTo>
                      <a:pt x="2645851" y="0"/>
                      <a:pt x="2684859" y="39008"/>
                      <a:pt x="2684859" y="87126"/>
                    </a:cubicBezTo>
                    <a:lnTo>
                      <a:pt x="2684859" y="784137"/>
                    </a:lnTo>
                    <a:cubicBezTo>
                      <a:pt x="2684859" y="832255"/>
                      <a:pt x="2645851" y="871263"/>
                      <a:pt x="2597733" y="871263"/>
                    </a:cubicBezTo>
                    <a:lnTo>
                      <a:pt x="87126" y="871263"/>
                    </a:lnTo>
                    <a:cubicBezTo>
                      <a:pt x="39008" y="871263"/>
                      <a:pt x="0" y="832255"/>
                      <a:pt x="0" y="784137"/>
                    </a:cubicBezTo>
                    <a:lnTo>
                      <a:pt x="0" y="87126"/>
                    </a:lnTo>
                    <a:close/>
                  </a:path>
                </a:pathLst>
              </a:cu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863" tIns="87748" rIns="118863" bIns="87748" numCol="1" spcCol="1270" anchor="ctr" anchorCtr="0">
                <a:noAutofit/>
              </a:bodyPr>
              <a:lstStyle/>
              <a:p>
                <a:pPr lvl="0" algn="l" defTabSz="2178050">
                  <a:lnSpc>
                    <a:spcPct val="90000"/>
                  </a:lnSpc>
                  <a:spcBef>
                    <a:spcPct val="0"/>
                  </a:spcBef>
                  <a:spcAft>
                    <a:spcPct val="35000"/>
                  </a:spcAft>
                </a:pPr>
                <a:r>
                  <a:rPr lang="en-US" sz="3200" b="1" u="sng" kern="1200" dirty="0" err="1">
                    <a:solidFill>
                      <a:schemeClr val="bg1"/>
                    </a:solidFill>
                    <a:latin typeface="Times New Roman" panose="02020603050405020304" pitchFamily="18" charset="0"/>
                    <a:cs typeface="Times New Roman" panose="02020603050405020304" pitchFamily="18" charset="0"/>
                  </a:rPr>
                  <a:t>Từ</a:t>
                </a:r>
                <a:r>
                  <a:rPr lang="en-US" sz="3200" b="1" u="sng" kern="1200" dirty="0">
                    <a:solidFill>
                      <a:schemeClr val="bg1"/>
                    </a:solidFill>
                    <a:latin typeface="Times New Roman" panose="02020603050405020304" pitchFamily="18" charset="0"/>
                    <a:cs typeface="Times New Roman" panose="02020603050405020304" pitchFamily="18" charset="0"/>
                  </a:rPr>
                  <a:t> </a:t>
                </a:r>
                <a:r>
                  <a:rPr lang="en-US" sz="3200" b="1" u="sng" kern="1200" dirty="0" err="1">
                    <a:solidFill>
                      <a:schemeClr val="bg1"/>
                    </a:solidFill>
                    <a:latin typeface="Times New Roman" panose="02020603050405020304" pitchFamily="18" charset="0"/>
                    <a:cs typeface="Times New Roman" panose="02020603050405020304" pitchFamily="18" charset="0"/>
                  </a:rPr>
                  <a:t>ghép</a:t>
                </a:r>
                <a:r>
                  <a:rPr lang="en-US" sz="3200" kern="1200" dirty="0">
                    <a:solidFill>
                      <a:schemeClr val="bg1"/>
                    </a:solidFill>
                    <a:latin typeface="Times New Roman" panose="02020603050405020304" pitchFamily="18" charset="0"/>
                    <a:cs typeface="Times New Roman" panose="02020603050405020304" pitchFamily="18" charset="0"/>
                  </a:rPr>
                  <a:t>: </a:t>
                </a:r>
              </a:p>
            </p:txBody>
          </p:sp>
          <p:sp>
            <p:nvSpPr>
              <p:cNvPr id="8" name="Freeform 7"/>
              <p:cNvSpPr/>
              <p:nvPr/>
            </p:nvSpPr>
            <p:spPr>
              <a:xfrm>
                <a:off x="1073734" y="3240781"/>
                <a:ext cx="4496709" cy="1342429"/>
              </a:xfrm>
              <a:custGeom>
                <a:avLst/>
                <a:gdLst>
                  <a:gd name="connsiteX0" fmla="*/ 0 w 4496709"/>
                  <a:gd name="connsiteY0" fmla="*/ 134243 h 1342429"/>
                  <a:gd name="connsiteX1" fmla="*/ 134243 w 4496709"/>
                  <a:gd name="connsiteY1" fmla="*/ 0 h 1342429"/>
                  <a:gd name="connsiteX2" fmla="*/ 4362466 w 4496709"/>
                  <a:gd name="connsiteY2" fmla="*/ 0 h 1342429"/>
                  <a:gd name="connsiteX3" fmla="*/ 4496709 w 4496709"/>
                  <a:gd name="connsiteY3" fmla="*/ 134243 h 1342429"/>
                  <a:gd name="connsiteX4" fmla="*/ 4496709 w 4496709"/>
                  <a:gd name="connsiteY4" fmla="*/ 1208186 h 1342429"/>
                  <a:gd name="connsiteX5" fmla="*/ 4362466 w 4496709"/>
                  <a:gd name="connsiteY5" fmla="*/ 1342429 h 1342429"/>
                  <a:gd name="connsiteX6" fmla="*/ 134243 w 4496709"/>
                  <a:gd name="connsiteY6" fmla="*/ 1342429 h 1342429"/>
                  <a:gd name="connsiteX7" fmla="*/ 0 w 4496709"/>
                  <a:gd name="connsiteY7" fmla="*/ 1208186 h 1342429"/>
                  <a:gd name="connsiteX8" fmla="*/ 0 w 4496709"/>
                  <a:gd name="connsiteY8" fmla="*/ 134243 h 1342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6709" h="1342429">
                    <a:moveTo>
                      <a:pt x="0" y="134243"/>
                    </a:moveTo>
                    <a:cubicBezTo>
                      <a:pt x="0" y="60103"/>
                      <a:pt x="60103" y="0"/>
                      <a:pt x="134243" y="0"/>
                    </a:cubicBezTo>
                    <a:lnTo>
                      <a:pt x="4362466" y="0"/>
                    </a:lnTo>
                    <a:cubicBezTo>
                      <a:pt x="4436606" y="0"/>
                      <a:pt x="4496709" y="60103"/>
                      <a:pt x="4496709" y="134243"/>
                    </a:cubicBezTo>
                    <a:lnTo>
                      <a:pt x="4496709" y="1208186"/>
                    </a:lnTo>
                    <a:cubicBezTo>
                      <a:pt x="4496709" y="1282326"/>
                      <a:pt x="4436606" y="1342429"/>
                      <a:pt x="4362466" y="1342429"/>
                    </a:cubicBezTo>
                    <a:lnTo>
                      <a:pt x="134243" y="1342429"/>
                    </a:lnTo>
                    <a:cubicBezTo>
                      <a:pt x="60103" y="1342429"/>
                      <a:pt x="0" y="1282326"/>
                      <a:pt x="0" y="1208186"/>
                    </a:cubicBezTo>
                    <a:lnTo>
                      <a:pt x="0" y="134243"/>
                    </a:lnTo>
                    <a:close/>
                  </a:path>
                </a:pathLst>
              </a:custGeom>
              <a:ln w="28575">
                <a:solidFill>
                  <a:schemeClr val="accent5">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038" tIns="69798" rIns="85038" bIns="69798" numCol="1" spcCol="1270" anchor="ctr" anchorCtr="0">
                <a:noAutofit/>
              </a:bodyPr>
              <a:lstStyle/>
              <a:p>
                <a:pPr lvl="0" algn="l" defTabSz="1066800">
                  <a:lnSpc>
                    <a:spcPct val="90000"/>
                  </a:lnSpc>
                  <a:spcBef>
                    <a:spcPct val="0"/>
                  </a:spcBef>
                  <a:spcAft>
                    <a:spcPct val="35000"/>
                  </a:spcAft>
                </a:pPr>
                <a:endParaRPr lang="en-US" sz="2400" kern="1200" dirty="0">
                  <a:latin typeface="Times New Roman" panose="02020603050405020304" pitchFamily="18" charset="0"/>
                  <a:cs typeface="Times New Roman" panose="02020603050405020304" pitchFamily="18" charset="0"/>
                </a:endParaRPr>
              </a:p>
              <a:p>
                <a:pPr lvl="0" algn="l"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ĐN.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cấu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giữa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các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hệ</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nhau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mặt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nghĩa</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endParaRPr lang="en-US" sz="24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805248" y="2905173"/>
                <a:ext cx="268485" cy="2684859"/>
              </a:xfrm>
              <a:custGeom>
                <a:avLst/>
                <a:gdLst/>
                <a:ahLst/>
                <a:cxnLst/>
                <a:rect l="0" t="0" r="0" b="0"/>
                <a:pathLst>
                  <a:path>
                    <a:moveTo>
                      <a:pt x="0" y="0"/>
                    </a:moveTo>
                    <a:lnTo>
                      <a:pt x="0" y="2684859"/>
                    </a:lnTo>
                    <a:lnTo>
                      <a:pt x="268485" y="2684859"/>
                    </a:lnTo>
                  </a:path>
                </a:pathLst>
              </a:custGeom>
              <a:noFill/>
              <a:ln w="28575">
                <a:solidFill>
                  <a:schemeClr val="accent5">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1073734" y="4918818"/>
                <a:ext cx="4496709" cy="1342429"/>
              </a:xfrm>
              <a:custGeom>
                <a:avLst/>
                <a:gdLst>
                  <a:gd name="connsiteX0" fmla="*/ 0 w 4444065"/>
                  <a:gd name="connsiteY0" fmla="*/ 134243 h 1342429"/>
                  <a:gd name="connsiteX1" fmla="*/ 134243 w 4444065"/>
                  <a:gd name="connsiteY1" fmla="*/ 0 h 1342429"/>
                  <a:gd name="connsiteX2" fmla="*/ 4309822 w 4444065"/>
                  <a:gd name="connsiteY2" fmla="*/ 0 h 1342429"/>
                  <a:gd name="connsiteX3" fmla="*/ 4444065 w 4444065"/>
                  <a:gd name="connsiteY3" fmla="*/ 134243 h 1342429"/>
                  <a:gd name="connsiteX4" fmla="*/ 4444065 w 4444065"/>
                  <a:gd name="connsiteY4" fmla="*/ 1208186 h 1342429"/>
                  <a:gd name="connsiteX5" fmla="*/ 4309822 w 4444065"/>
                  <a:gd name="connsiteY5" fmla="*/ 1342429 h 1342429"/>
                  <a:gd name="connsiteX6" fmla="*/ 134243 w 4444065"/>
                  <a:gd name="connsiteY6" fmla="*/ 1342429 h 1342429"/>
                  <a:gd name="connsiteX7" fmla="*/ 0 w 4444065"/>
                  <a:gd name="connsiteY7" fmla="*/ 1208186 h 1342429"/>
                  <a:gd name="connsiteX8" fmla="*/ 0 w 4444065"/>
                  <a:gd name="connsiteY8" fmla="*/ 134243 h 1342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44065" h="1342429">
                    <a:moveTo>
                      <a:pt x="0" y="134243"/>
                    </a:moveTo>
                    <a:cubicBezTo>
                      <a:pt x="0" y="60103"/>
                      <a:pt x="60103" y="0"/>
                      <a:pt x="134243" y="0"/>
                    </a:cubicBezTo>
                    <a:lnTo>
                      <a:pt x="4309822" y="0"/>
                    </a:lnTo>
                    <a:cubicBezTo>
                      <a:pt x="4383962" y="0"/>
                      <a:pt x="4444065" y="60103"/>
                      <a:pt x="4444065" y="134243"/>
                    </a:cubicBezTo>
                    <a:lnTo>
                      <a:pt x="4444065" y="1208186"/>
                    </a:lnTo>
                    <a:cubicBezTo>
                      <a:pt x="4444065" y="1282326"/>
                      <a:pt x="4383962" y="1342429"/>
                      <a:pt x="4309822" y="1342429"/>
                    </a:cubicBezTo>
                    <a:lnTo>
                      <a:pt x="134243" y="1342429"/>
                    </a:lnTo>
                    <a:cubicBezTo>
                      <a:pt x="60103" y="1342429"/>
                      <a:pt x="0" y="1282326"/>
                      <a:pt x="0" y="1208186"/>
                    </a:cubicBezTo>
                    <a:lnTo>
                      <a:pt x="0" y="134243"/>
                    </a:lnTo>
                    <a:close/>
                  </a:path>
                </a:pathLst>
              </a:custGeom>
              <a:ln w="28575">
                <a:solidFill>
                  <a:schemeClr val="accent5">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038" tIns="69798" rIns="85038" bIns="69798" numCol="1" spcCol="1270" anchor="ctr" anchorCtr="0">
                <a:noAutofit/>
              </a:bodyPr>
              <a:lstStyle/>
              <a:p>
                <a:pPr lvl="0" algn="l" defTabSz="1066800">
                  <a:lnSpc>
                    <a:spcPct val="90000"/>
                  </a:lnSpc>
                  <a:spcBef>
                    <a:spcPct val="0"/>
                  </a:spcBef>
                  <a:spcAft>
                    <a:spcPct val="35000"/>
                  </a:spcAft>
                </a:pPr>
                <a:endParaRPr lang="en-US" sz="2400" kern="1200" dirty="0">
                  <a:latin typeface="Times New Roman" panose="02020603050405020304" pitchFamily="18" charset="0"/>
                  <a:cs typeface="Times New Roman" panose="02020603050405020304" pitchFamily="18" charset="0"/>
                </a:endParaRPr>
              </a:p>
              <a:p>
                <a:pPr lvl="0" algn="l" defTabSz="1066800">
                  <a:lnSpc>
                    <a:spcPct val="90000"/>
                  </a:lnSpc>
                  <a:spcBef>
                    <a:spcPct val="0"/>
                  </a:spcBef>
                  <a:spcAft>
                    <a:spcPct val="35000"/>
                  </a:spcAft>
                </a:pPr>
                <a:r>
                  <a:rPr lang="en-US" sz="2400" kern="1200" dirty="0">
                    <a:latin typeface="Times New Roman" panose="02020603050405020304" pitchFamily="18" charset="0"/>
                    <a:cs typeface="Times New Roman" panose="02020603050405020304" pitchFamily="18" charset="0"/>
                  </a:rPr>
                  <a:t>VD: </a:t>
                </a:r>
                <a:r>
                  <a:rPr lang="en-US" sz="2400" kern="1200" dirty="0" err="1">
                    <a:latin typeface="Times New Roman" panose="02020603050405020304" pitchFamily="18" charset="0"/>
                    <a:cs typeface="Times New Roman" panose="02020603050405020304" pitchFamily="18" charset="0"/>
                  </a:rPr>
                  <a:t>sách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vở</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ghế</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quần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áo</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đẳng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lập</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r>
                  <a:rPr lang="en-US" sz="2400" kern="1200" dirty="0" err="1">
                    <a:latin typeface="Times New Roman" panose="02020603050405020304" pitchFamily="18" charset="0"/>
                    <a:cs typeface="Times New Roman" panose="02020603050405020304" pitchFamily="18" charset="0"/>
                  </a:rPr>
                  <a:t>Xe</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lốp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xe</a:t>
                </a:r>
                <a:r>
                  <a:rPr lang="en-US" sz="2400" kern="1200" dirty="0">
                    <a:latin typeface="Times New Roman" panose="02020603050405020304" pitchFamily="18" charset="0"/>
                    <a:cs typeface="Times New Roman" panose="02020603050405020304" pitchFamily="18" charset="0"/>
                  </a:rPr>
                  <a:t>, ( </a:t>
                </a:r>
                <a:r>
                  <a:rPr lang="en-US" sz="2400" kern="1200" dirty="0" err="1">
                    <a:latin typeface="Times New Roman" panose="02020603050405020304" pitchFamily="18" charset="0"/>
                    <a:cs typeface="Times New Roman" panose="02020603050405020304" pitchFamily="18" charset="0"/>
                  </a:rPr>
                  <a:t>từ</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ghép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chính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phụ</a:t>
                </a:r>
                <a:r>
                  <a:rPr lang="en-US" sz="2400" kern="1200" dirty="0">
                    <a:latin typeface="Times New Roman" panose="02020603050405020304" pitchFamily="18" charset="0"/>
                    <a:cs typeface="Times New Roman" panose="02020603050405020304" pitchFamily="18" charset="0"/>
                  </a:rPr>
                  <a:t>) </a:t>
                </a:r>
                <a:br>
                  <a:rPr lang="en-US" sz="2400" kern="1200" dirty="0">
                    <a:latin typeface="Times New Roman" panose="02020603050405020304" pitchFamily="18" charset="0"/>
                    <a:cs typeface="Times New Roman" panose="02020603050405020304" pitchFamily="18" charset="0"/>
                  </a:rPr>
                </a:br>
                <a:endParaRPr lang="en-US" sz="2400" kern="1200" dirty="0">
                  <a:latin typeface="Times New Roman" panose="02020603050405020304" pitchFamily="18" charset="0"/>
                  <a:cs typeface="Times New Roman" panose="02020603050405020304" pitchFamily="18" charset="0"/>
                </a:endParaRPr>
              </a:p>
            </p:txBody>
          </p:sp>
        </p:grpSp>
      </p:grpSp>
      <p:grpSp>
        <p:nvGrpSpPr>
          <p:cNvPr id="18" name="Group 17"/>
          <p:cNvGrpSpPr/>
          <p:nvPr/>
        </p:nvGrpSpPr>
        <p:grpSpPr>
          <a:xfrm>
            <a:off x="5720807" y="1787826"/>
            <a:ext cx="5950549" cy="4138067"/>
            <a:chOff x="5720807" y="1787826"/>
            <a:chExt cx="5950549" cy="4138067"/>
          </a:xfrm>
        </p:grpSpPr>
        <p:sp>
          <p:nvSpPr>
            <p:cNvPr id="12" name="Freeform 11"/>
            <p:cNvSpPr/>
            <p:nvPr/>
          </p:nvSpPr>
          <p:spPr>
            <a:xfrm>
              <a:off x="5987461" y="2598309"/>
              <a:ext cx="268485" cy="1006822"/>
            </a:xfrm>
            <a:custGeom>
              <a:avLst/>
              <a:gdLst/>
              <a:ahLst/>
              <a:cxnLst/>
              <a:rect l="0" t="0" r="0" b="0"/>
              <a:pathLst>
                <a:path>
                  <a:moveTo>
                    <a:pt x="0" y="0"/>
                  </a:moveTo>
                  <a:lnTo>
                    <a:pt x="0" y="1006822"/>
                  </a:lnTo>
                  <a:lnTo>
                    <a:pt x="268485" y="1006822"/>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grpSp>
          <p:nvGrpSpPr>
            <p:cNvPr id="17" name="Group 16"/>
            <p:cNvGrpSpPr/>
            <p:nvPr/>
          </p:nvGrpSpPr>
          <p:grpSpPr>
            <a:xfrm>
              <a:off x="5720807" y="1787826"/>
              <a:ext cx="5950549" cy="4138067"/>
              <a:chOff x="5704687" y="2159224"/>
              <a:chExt cx="5950549" cy="4138067"/>
            </a:xfrm>
          </p:grpSpPr>
          <p:sp>
            <p:nvSpPr>
              <p:cNvPr id="11" name="Freeform 10"/>
              <p:cNvSpPr/>
              <p:nvPr/>
            </p:nvSpPr>
            <p:spPr>
              <a:xfrm>
                <a:off x="5704687" y="2159224"/>
                <a:ext cx="2684859" cy="781992"/>
              </a:xfrm>
              <a:custGeom>
                <a:avLst/>
                <a:gdLst>
                  <a:gd name="connsiteX0" fmla="*/ 0 w 2684859"/>
                  <a:gd name="connsiteY0" fmla="*/ 90731 h 907307"/>
                  <a:gd name="connsiteX1" fmla="*/ 90731 w 2684859"/>
                  <a:gd name="connsiteY1" fmla="*/ 0 h 907307"/>
                  <a:gd name="connsiteX2" fmla="*/ 2594128 w 2684859"/>
                  <a:gd name="connsiteY2" fmla="*/ 0 h 907307"/>
                  <a:gd name="connsiteX3" fmla="*/ 2684859 w 2684859"/>
                  <a:gd name="connsiteY3" fmla="*/ 90731 h 907307"/>
                  <a:gd name="connsiteX4" fmla="*/ 2684859 w 2684859"/>
                  <a:gd name="connsiteY4" fmla="*/ 816576 h 907307"/>
                  <a:gd name="connsiteX5" fmla="*/ 2594128 w 2684859"/>
                  <a:gd name="connsiteY5" fmla="*/ 907307 h 907307"/>
                  <a:gd name="connsiteX6" fmla="*/ 90731 w 2684859"/>
                  <a:gd name="connsiteY6" fmla="*/ 907307 h 907307"/>
                  <a:gd name="connsiteX7" fmla="*/ 0 w 2684859"/>
                  <a:gd name="connsiteY7" fmla="*/ 816576 h 907307"/>
                  <a:gd name="connsiteX8" fmla="*/ 0 w 2684859"/>
                  <a:gd name="connsiteY8" fmla="*/ 90731 h 907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4859" h="907307">
                    <a:moveTo>
                      <a:pt x="0" y="90731"/>
                    </a:moveTo>
                    <a:cubicBezTo>
                      <a:pt x="0" y="40622"/>
                      <a:pt x="40622" y="0"/>
                      <a:pt x="90731" y="0"/>
                    </a:cubicBezTo>
                    <a:lnTo>
                      <a:pt x="2594128" y="0"/>
                    </a:lnTo>
                    <a:cubicBezTo>
                      <a:pt x="2644237" y="0"/>
                      <a:pt x="2684859" y="40622"/>
                      <a:pt x="2684859" y="90731"/>
                    </a:cubicBezTo>
                    <a:lnTo>
                      <a:pt x="2684859" y="816576"/>
                    </a:lnTo>
                    <a:cubicBezTo>
                      <a:pt x="2684859" y="866685"/>
                      <a:pt x="2644237" y="907307"/>
                      <a:pt x="2594128" y="907307"/>
                    </a:cubicBezTo>
                    <a:lnTo>
                      <a:pt x="90731" y="907307"/>
                    </a:lnTo>
                    <a:cubicBezTo>
                      <a:pt x="40622" y="907307"/>
                      <a:pt x="0" y="866685"/>
                      <a:pt x="0" y="816576"/>
                    </a:cubicBezTo>
                    <a:lnTo>
                      <a:pt x="0" y="90731"/>
                    </a:lnTo>
                    <a:close/>
                  </a:path>
                </a:pathLst>
              </a:custGeom>
              <a:blipFill>
                <a:blip r:embed="rId4"/>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919" tIns="88804" rIns="119919" bIns="88804" numCol="1" spcCol="1270" anchor="ctr" anchorCtr="0">
                <a:noAutofit/>
              </a:bodyPr>
              <a:lstStyle/>
              <a:p>
                <a:pPr lvl="0" algn="l" defTabSz="2178050">
                  <a:lnSpc>
                    <a:spcPct val="90000"/>
                  </a:lnSpc>
                  <a:spcBef>
                    <a:spcPct val="0"/>
                  </a:spcBef>
                  <a:spcAft>
                    <a:spcPct val="35000"/>
                  </a:spcAft>
                </a:pPr>
                <a:r>
                  <a:rPr lang="en-US" sz="3200" b="1" u="sng" kern="1200" dirty="0" err="1">
                    <a:solidFill>
                      <a:schemeClr val="bg1"/>
                    </a:solidFill>
                    <a:latin typeface="Times New Roman" panose="02020603050405020304" pitchFamily="18" charset="0"/>
                    <a:cs typeface="Times New Roman" panose="02020603050405020304" pitchFamily="18" charset="0"/>
                  </a:rPr>
                  <a:t>Từ</a:t>
                </a:r>
                <a:r>
                  <a:rPr lang="en-US" sz="3200" b="1" u="sng" kern="1200" dirty="0">
                    <a:solidFill>
                      <a:schemeClr val="bg1"/>
                    </a:solidFill>
                    <a:latin typeface="Times New Roman" panose="02020603050405020304" pitchFamily="18" charset="0"/>
                    <a:cs typeface="Times New Roman" panose="02020603050405020304" pitchFamily="18" charset="0"/>
                  </a:rPr>
                  <a:t> </a:t>
                </a:r>
                <a:r>
                  <a:rPr lang="en-US" sz="3200" b="1" u="sng" kern="1200" dirty="0" err="1">
                    <a:solidFill>
                      <a:schemeClr val="bg1"/>
                    </a:solidFill>
                    <a:latin typeface="Times New Roman" panose="02020603050405020304" pitchFamily="18" charset="0"/>
                    <a:cs typeface="Times New Roman" panose="02020603050405020304" pitchFamily="18" charset="0"/>
                  </a:rPr>
                  <a:t>láy</a:t>
                </a:r>
                <a:r>
                  <a:rPr lang="en-US" sz="3200" b="1" u="sng" kern="1200" dirty="0">
                    <a:solidFill>
                      <a:schemeClr val="bg1"/>
                    </a:solidFill>
                    <a:latin typeface="Times New Roman" panose="02020603050405020304" pitchFamily="18" charset="0"/>
                    <a:cs typeface="Times New Roman" panose="02020603050405020304" pitchFamily="18" charset="0"/>
                  </a:rPr>
                  <a:t>:</a:t>
                </a:r>
                <a:r>
                  <a:rPr lang="en-US" sz="3200" kern="1200" dirty="0">
                    <a:solidFill>
                      <a:schemeClr val="bg1"/>
                    </a:solidFill>
                    <a:latin typeface="Times New Roman" panose="02020603050405020304" pitchFamily="18" charset="0"/>
                    <a:cs typeface="Times New Roman" panose="02020603050405020304" pitchFamily="18" charset="0"/>
                  </a:rPr>
                  <a:t> </a:t>
                </a:r>
              </a:p>
            </p:txBody>
          </p:sp>
          <p:sp>
            <p:nvSpPr>
              <p:cNvPr id="13" name="Freeform 12"/>
              <p:cNvSpPr/>
              <p:nvPr/>
            </p:nvSpPr>
            <p:spPr>
              <a:xfrm>
                <a:off x="6241658" y="3276825"/>
                <a:ext cx="5385505" cy="1342429"/>
              </a:xfrm>
              <a:custGeom>
                <a:avLst/>
                <a:gdLst>
                  <a:gd name="connsiteX0" fmla="*/ 0 w 5385505"/>
                  <a:gd name="connsiteY0" fmla="*/ 134243 h 1342429"/>
                  <a:gd name="connsiteX1" fmla="*/ 134243 w 5385505"/>
                  <a:gd name="connsiteY1" fmla="*/ 0 h 1342429"/>
                  <a:gd name="connsiteX2" fmla="*/ 5251262 w 5385505"/>
                  <a:gd name="connsiteY2" fmla="*/ 0 h 1342429"/>
                  <a:gd name="connsiteX3" fmla="*/ 5385505 w 5385505"/>
                  <a:gd name="connsiteY3" fmla="*/ 134243 h 1342429"/>
                  <a:gd name="connsiteX4" fmla="*/ 5385505 w 5385505"/>
                  <a:gd name="connsiteY4" fmla="*/ 1208186 h 1342429"/>
                  <a:gd name="connsiteX5" fmla="*/ 5251262 w 5385505"/>
                  <a:gd name="connsiteY5" fmla="*/ 1342429 h 1342429"/>
                  <a:gd name="connsiteX6" fmla="*/ 134243 w 5385505"/>
                  <a:gd name="connsiteY6" fmla="*/ 1342429 h 1342429"/>
                  <a:gd name="connsiteX7" fmla="*/ 0 w 5385505"/>
                  <a:gd name="connsiteY7" fmla="*/ 1208186 h 1342429"/>
                  <a:gd name="connsiteX8" fmla="*/ 0 w 5385505"/>
                  <a:gd name="connsiteY8" fmla="*/ 134243 h 1342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5505" h="1342429">
                    <a:moveTo>
                      <a:pt x="0" y="134243"/>
                    </a:moveTo>
                    <a:cubicBezTo>
                      <a:pt x="0" y="60103"/>
                      <a:pt x="60103" y="0"/>
                      <a:pt x="134243" y="0"/>
                    </a:cubicBezTo>
                    <a:lnTo>
                      <a:pt x="5251262" y="0"/>
                    </a:lnTo>
                    <a:cubicBezTo>
                      <a:pt x="5325402" y="0"/>
                      <a:pt x="5385505" y="60103"/>
                      <a:pt x="5385505" y="134243"/>
                    </a:cubicBezTo>
                    <a:lnTo>
                      <a:pt x="5385505" y="1208186"/>
                    </a:lnTo>
                    <a:cubicBezTo>
                      <a:pt x="5385505" y="1282326"/>
                      <a:pt x="5325402" y="1342429"/>
                      <a:pt x="5251262" y="1342429"/>
                    </a:cubicBezTo>
                    <a:lnTo>
                      <a:pt x="134243" y="1342429"/>
                    </a:lnTo>
                    <a:cubicBezTo>
                      <a:pt x="60103" y="1342429"/>
                      <a:pt x="0" y="1282326"/>
                      <a:pt x="0" y="1208186"/>
                    </a:cubicBezTo>
                    <a:lnTo>
                      <a:pt x="0" y="134243"/>
                    </a:lnTo>
                    <a:close/>
                  </a:path>
                </a:pathLst>
              </a:custGeom>
              <a:ln w="28575">
                <a:solidFill>
                  <a:schemeClr val="accent6">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228" tIns="67258" rIns="81228" bIns="67258" numCol="1" spcCol="1270" anchor="ctr" anchorCtr="0">
                <a:noAutofit/>
              </a:bodyPr>
              <a:lstStyle/>
              <a:p>
                <a:pPr lvl="0" algn="l" defTabSz="977900">
                  <a:lnSpc>
                    <a:spcPct val="90000"/>
                  </a:lnSpc>
                  <a:spcBef>
                    <a:spcPct val="0"/>
                  </a:spcBef>
                  <a:spcAft>
                    <a:spcPct val="35000"/>
                  </a:spcAft>
                </a:pPr>
                <a:endParaRPr lang="en-US" sz="2200" kern="1200" dirty="0">
                  <a:latin typeface="Times New Roman" panose="02020603050405020304" pitchFamily="18" charset="0"/>
                  <a:cs typeface="Times New Roman" panose="02020603050405020304" pitchFamily="18" charset="0"/>
                </a:endParaRPr>
              </a:p>
              <a:p>
                <a:pPr lvl="0" algn="l" defTabSz="977900">
                  <a:lnSpc>
                    <a:spcPct val="90000"/>
                  </a:lnSpc>
                  <a:spcBef>
                    <a:spcPct val="0"/>
                  </a:spcBef>
                  <a:spcAft>
                    <a:spcPct val="35000"/>
                  </a:spcAft>
                </a:pPr>
                <a:r>
                  <a:rPr lang="en-US" sz="2200" kern="1200" dirty="0">
                    <a:latin typeface="Times New Roman" panose="02020603050405020304" pitchFamily="18" charset="0"/>
                    <a:cs typeface="Times New Roman" panose="02020603050405020304" pitchFamily="18" charset="0"/>
                  </a:rPr>
                  <a:t>ĐN. </a:t>
                </a:r>
                <a:r>
                  <a:rPr lang="en-US" sz="2200" kern="1200" dirty="0" err="1">
                    <a:latin typeface="Times New Roman" panose="02020603050405020304" pitchFamily="18" charset="0"/>
                    <a:cs typeface="Times New Roman" panose="02020603050405020304" pitchFamily="18" charset="0"/>
                  </a:rPr>
                  <a:t>là</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những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từ</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được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cấu</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tạo</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bởi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hai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trở</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lên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giữa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quan</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hệ</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với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nhau</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về</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mặt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âm</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Trong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từ</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láy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chỉ</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một</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gốc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có</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nghĩa</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các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khác</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láy</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lại</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tiếng</a:t>
                </a:r>
                <a:r>
                  <a:rPr lang="en-US" sz="2200" kern="1200" dirty="0">
                    <a:latin typeface="Times New Roman" panose="02020603050405020304" pitchFamily="18" charset="0"/>
                    <a:cs typeface="Times New Roman" panose="02020603050405020304" pitchFamily="18" charset="0"/>
                  </a:rPr>
                  <a:t> </a:t>
                </a:r>
                <a:r>
                  <a:rPr lang="en-US" sz="2200" kern="1200" dirty="0" err="1">
                    <a:latin typeface="Times New Roman" panose="02020603050405020304" pitchFamily="18" charset="0"/>
                    <a:cs typeface="Times New Roman" panose="02020603050405020304" pitchFamily="18" charset="0"/>
                  </a:rPr>
                  <a:t>gốc</a:t>
                </a:r>
                <a:r>
                  <a:rPr lang="en-US" sz="2200" kern="1200" dirty="0">
                    <a:latin typeface="Times New Roman" panose="02020603050405020304" pitchFamily="18" charset="0"/>
                    <a:cs typeface="Times New Roman" panose="02020603050405020304" pitchFamily="18" charset="0"/>
                  </a:rPr>
                  <a:t> </a:t>
                </a:r>
                <a:br>
                  <a:rPr lang="en-US" sz="2200" kern="1200" dirty="0">
                    <a:latin typeface="Times New Roman" panose="02020603050405020304" pitchFamily="18" charset="0"/>
                    <a:cs typeface="Times New Roman" panose="02020603050405020304" pitchFamily="18" charset="0"/>
                  </a:rPr>
                </a:br>
                <a:endParaRPr lang="en-US" sz="2200" kern="1200" dirty="0">
                  <a:latin typeface="Times New Roman" panose="02020603050405020304" pitchFamily="18" charset="0"/>
                  <a:cs typeface="Times New Roman" panose="02020603050405020304" pitchFamily="18" charset="0"/>
                </a:endParaRPr>
              </a:p>
            </p:txBody>
          </p:sp>
          <p:sp>
            <p:nvSpPr>
              <p:cNvPr id="14" name="Freeform 13"/>
              <p:cNvSpPr/>
              <p:nvPr/>
            </p:nvSpPr>
            <p:spPr>
              <a:xfrm>
                <a:off x="5973173" y="2941217"/>
                <a:ext cx="268485" cy="2684859"/>
              </a:xfrm>
              <a:custGeom>
                <a:avLst/>
                <a:gdLst/>
                <a:ahLst/>
                <a:cxnLst/>
                <a:rect l="0" t="0" r="0" b="0"/>
                <a:pathLst>
                  <a:path>
                    <a:moveTo>
                      <a:pt x="0" y="0"/>
                    </a:moveTo>
                    <a:lnTo>
                      <a:pt x="0" y="2684859"/>
                    </a:lnTo>
                    <a:lnTo>
                      <a:pt x="268485" y="2684859"/>
                    </a:lnTo>
                  </a:path>
                </a:pathLst>
              </a:custGeom>
              <a:noFill/>
              <a:ln w="28575">
                <a:solidFill>
                  <a:schemeClr val="accent6">
                    <a:lumMod val="50000"/>
                  </a:schemeClr>
                </a:solidFill>
              </a:ln>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6241658" y="4954862"/>
                <a:ext cx="5413578" cy="1342429"/>
              </a:xfrm>
              <a:custGeom>
                <a:avLst/>
                <a:gdLst>
                  <a:gd name="connsiteX0" fmla="*/ 0 w 5413578"/>
                  <a:gd name="connsiteY0" fmla="*/ 134243 h 1342429"/>
                  <a:gd name="connsiteX1" fmla="*/ 134243 w 5413578"/>
                  <a:gd name="connsiteY1" fmla="*/ 0 h 1342429"/>
                  <a:gd name="connsiteX2" fmla="*/ 5279335 w 5413578"/>
                  <a:gd name="connsiteY2" fmla="*/ 0 h 1342429"/>
                  <a:gd name="connsiteX3" fmla="*/ 5413578 w 5413578"/>
                  <a:gd name="connsiteY3" fmla="*/ 134243 h 1342429"/>
                  <a:gd name="connsiteX4" fmla="*/ 5413578 w 5413578"/>
                  <a:gd name="connsiteY4" fmla="*/ 1208186 h 1342429"/>
                  <a:gd name="connsiteX5" fmla="*/ 5279335 w 5413578"/>
                  <a:gd name="connsiteY5" fmla="*/ 1342429 h 1342429"/>
                  <a:gd name="connsiteX6" fmla="*/ 134243 w 5413578"/>
                  <a:gd name="connsiteY6" fmla="*/ 1342429 h 1342429"/>
                  <a:gd name="connsiteX7" fmla="*/ 0 w 5413578"/>
                  <a:gd name="connsiteY7" fmla="*/ 1208186 h 1342429"/>
                  <a:gd name="connsiteX8" fmla="*/ 0 w 5413578"/>
                  <a:gd name="connsiteY8" fmla="*/ 134243 h 13424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13578" h="1342429">
                    <a:moveTo>
                      <a:pt x="0" y="134243"/>
                    </a:moveTo>
                    <a:cubicBezTo>
                      <a:pt x="0" y="60103"/>
                      <a:pt x="60103" y="0"/>
                      <a:pt x="134243" y="0"/>
                    </a:cubicBezTo>
                    <a:lnTo>
                      <a:pt x="5279335" y="0"/>
                    </a:lnTo>
                    <a:cubicBezTo>
                      <a:pt x="5353475" y="0"/>
                      <a:pt x="5413578" y="60103"/>
                      <a:pt x="5413578" y="134243"/>
                    </a:cubicBezTo>
                    <a:lnTo>
                      <a:pt x="5413578" y="1208186"/>
                    </a:lnTo>
                    <a:cubicBezTo>
                      <a:pt x="5413578" y="1282326"/>
                      <a:pt x="5353475" y="1342429"/>
                      <a:pt x="5279335" y="1342429"/>
                    </a:cubicBezTo>
                    <a:lnTo>
                      <a:pt x="134243" y="1342429"/>
                    </a:lnTo>
                    <a:cubicBezTo>
                      <a:pt x="60103" y="1342429"/>
                      <a:pt x="0" y="1282326"/>
                      <a:pt x="0" y="1208186"/>
                    </a:cubicBezTo>
                    <a:lnTo>
                      <a:pt x="0" y="134243"/>
                    </a:lnTo>
                    <a:close/>
                  </a:path>
                </a:pathLst>
              </a:custGeom>
              <a:ln w="28575">
                <a:solidFill>
                  <a:schemeClr val="accent6">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6943" tIns="71068" rIns="86943" bIns="71068" numCol="1" spcCol="1270" anchor="ctr" anchorCtr="0">
                <a:noAutofit/>
              </a:bodyPr>
              <a:lstStyle/>
              <a:p>
                <a:pPr lvl="0" algn="l" defTabSz="1111250">
                  <a:lnSpc>
                    <a:spcPct val="90000"/>
                  </a:lnSpc>
                  <a:spcBef>
                    <a:spcPct val="0"/>
                  </a:spcBef>
                  <a:spcAft>
                    <a:spcPct val="35000"/>
                  </a:spcAft>
                </a:pPr>
                <a:r>
                  <a:rPr lang="en-US" sz="2500" kern="1200" dirty="0">
                    <a:latin typeface="Times New Roman" panose="02020603050405020304" pitchFamily="18" charset="0"/>
                    <a:cs typeface="Times New Roman" panose="02020603050405020304" pitchFamily="18" charset="0"/>
                  </a:rPr>
                  <a:t> VD: Lung </a:t>
                </a:r>
                <a:r>
                  <a:rPr lang="en-US" sz="2500" kern="1200" dirty="0" err="1">
                    <a:latin typeface="Times New Roman" panose="02020603050405020304" pitchFamily="18" charset="0"/>
                    <a:cs typeface="Times New Roman" panose="02020603050405020304" pitchFamily="18" charset="0"/>
                  </a:rPr>
                  <a:t>linh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xinh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xinh</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đo</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đỏ</a:t>
                </a:r>
                <a:r>
                  <a:rPr lang="en-US" sz="2500" kern="1200" dirty="0">
                    <a:latin typeface="Times New Roman" panose="02020603050405020304" pitchFamily="18" charset="0"/>
                    <a:cs typeface="Times New Roman" panose="02020603050405020304" pitchFamily="18" charset="0"/>
                  </a:rPr>
                  <a:t>.. </a:t>
                </a:r>
                <a:br>
                  <a:rPr lang="en-US" sz="2500" kern="1200" dirty="0">
                    <a:latin typeface="Times New Roman" panose="02020603050405020304" pitchFamily="18" charset="0"/>
                    <a:cs typeface="Times New Roman" panose="02020603050405020304" pitchFamily="18" charset="0"/>
                  </a:rPr>
                </a:br>
                <a:r>
                  <a:rPr lang="en-US" sz="2500" kern="1200" dirty="0" err="1">
                    <a:latin typeface="Times New Roman" panose="02020603050405020304" pitchFamily="18" charset="0"/>
                    <a:cs typeface="Times New Roman" panose="02020603050405020304" pitchFamily="18" charset="0"/>
                  </a:rPr>
                  <a:t>Từ</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láy</a:t>
                </a:r>
                <a:r>
                  <a:rPr lang="en-US" sz="2500" kern="1200" dirty="0">
                    <a:latin typeface="Times New Roman" panose="02020603050405020304" pitchFamily="18" charset="0"/>
                    <a:cs typeface="Times New Roman" panose="02020603050405020304" pitchFamily="18" charset="0"/>
                  </a:rPr>
                  <a:t> chia </a:t>
                </a:r>
                <a:r>
                  <a:rPr lang="en-US" sz="2500" kern="1200" dirty="0" err="1">
                    <a:latin typeface="Times New Roman" panose="02020603050405020304" pitchFamily="18" charset="0"/>
                    <a:cs typeface="Times New Roman" panose="02020603050405020304" pitchFamily="18" charset="0"/>
                  </a:rPr>
                  <a:t>ra</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làm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hai</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loại</a:t>
                </a:r>
                <a:r>
                  <a:rPr lang="en-US" sz="2500" kern="1200" dirty="0">
                    <a:latin typeface="Times New Roman" panose="02020603050405020304" pitchFamily="18" charset="0"/>
                    <a:cs typeface="Times New Roman" panose="02020603050405020304" pitchFamily="18" charset="0"/>
                  </a:rPr>
                  <a:t>: </a:t>
                </a:r>
                <a:r>
                  <a:rPr lang="en-US" sz="2500" i="1" kern="1200" dirty="0" err="1">
                    <a:latin typeface="Times New Roman" panose="02020603050405020304" pitchFamily="18" charset="0"/>
                    <a:cs typeface="Times New Roman" panose="02020603050405020304" pitchFamily="18" charset="0"/>
                  </a:rPr>
                  <a:t>Láy</a:t>
                </a:r>
                <a:r>
                  <a:rPr lang="en-US" sz="2500" i="1" kern="1200" dirty="0">
                    <a:latin typeface="Times New Roman" panose="02020603050405020304" pitchFamily="18" charset="0"/>
                    <a:cs typeface="Times New Roman" panose="02020603050405020304" pitchFamily="18" charset="0"/>
                  </a:rPr>
                  <a:t> </a:t>
                </a:r>
                <a:r>
                  <a:rPr lang="en-US" sz="2500" i="1" kern="1200" dirty="0" err="1">
                    <a:latin typeface="Times New Roman" panose="02020603050405020304" pitchFamily="18" charset="0"/>
                    <a:cs typeface="Times New Roman" panose="02020603050405020304" pitchFamily="18" charset="0"/>
                  </a:rPr>
                  <a:t>bộ</a:t>
                </a:r>
                <a:r>
                  <a:rPr lang="en-US" sz="2500" i="1" kern="1200" dirty="0">
                    <a:latin typeface="Times New Roman" panose="02020603050405020304" pitchFamily="18" charset="0"/>
                    <a:cs typeface="Times New Roman" panose="02020603050405020304" pitchFamily="18" charset="0"/>
                  </a:rPr>
                  <a:t> </a:t>
                </a:r>
                <a:r>
                  <a:rPr lang="en-US" sz="2500" i="1" kern="1200" dirty="0" err="1">
                    <a:latin typeface="Times New Roman" panose="02020603050405020304" pitchFamily="18" charset="0"/>
                    <a:cs typeface="Times New Roman" panose="02020603050405020304" pitchFamily="18" charset="0"/>
                  </a:rPr>
                  <a:t>phận</a:t>
                </a:r>
                <a:r>
                  <a:rPr lang="en-US" sz="2500" kern="1200" dirty="0">
                    <a:latin typeface="Times New Roman" panose="02020603050405020304" pitchFamily="18" charset="0"/>
                    <a:cs typeface="Times New Roman" panose="02020603050405020304" pitchFamily="18" charset="0"/>
                  </a:rPr>
                  <a:t> ( </a:t>
                </a:r>
                <a:r>
                  <a:rPr lang="en-US" sz="2500" kern="1200" dirty="0" err="1">
                    <a:latin typeface="Times New Roman" panose="02020603050405020304" pitchFamily="18" charset="0"/>
                    <a:cs typeface="Times New Roman" panose="02020603050405020304" pitchFamily="18" charset="0"/>
                  </a:rPr>
                  <a:t>láy</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âm</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và</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láy</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vần</a:t>
                </a:r>
                <a:r>
                  <a:rPr lang="en-US" sz="2500" kern="1200" dirty="0">
                    <a:latin typeface="Times New Roman" panose="02020603050405020304" pitchFamily="18" charset="0"/>
                    <a:cs typeface="Times New Roman" panose="02020603050405020304" pitchFamily="18" charset="0"/>
                  </a:rPr>
                  <a:t>) </a:t>
                </a:r>
                <a:r>
                  <a:rPr lang="en-US" sz="2500" kern="1200" dirty="0" err="1">
                    <a:latin typeface="Times New Roman" panose="02020603050405020304" pitchFamily="18" charset="0"/>
                    <a:cs typeface="Times New Roman" panose="02020603050405020304" pitchFamily="18" charset="0"/>
                  </a:rPr>
                  <a:t>và</a:t>
                </a:r>
                <a:r>
                  <a:rPr lang="en-US" sz="2500" kern="1200" dirty="0">
                    <a:latin typeface="Times New Roman" panose="02020603050405020304" pitchFamily="18" charset="0"/>
                    <a:cs typeface="Times New Roman" panose="02020603050405020304" pitchFamily="18" charset="0"/>
                  </a:rPr>
                  <a:t> </a:t>
                </a:r>
                <a:r>
                  <a:rPr lang="en-US" sz="2500" i="1" kern="1200" dirty="0" err="1">
                    <a:latin typeface="Times New Roman" panose="02020603050405020304" pitchFamily="18" charset="0"/>
                    <a:cs typeface="Times New Roman" panose="02020603050405020304" pitchFamily="18" charset="0"/>
                  </a:rPr>
                  <a:t>láy</a:t>
                </a:r>
                <a:r>
                  <a:rPr lang="en-US" sz="2500" i="1" kern="1200" dirty="0">
                    <a:latin typeface="Times New Roman" panose="02020603050405020304" pitchFamily="18" charset="0"/>
                    <a:cs typeface="Times New Roman" panose="02020603050405020304" pitchFamily="18" charset="0"/>
                  </a:rPr>
                  <a:t> </a:t>
                </a:r>
                <a:r>
                  <a:rPr lang="en-US" sz="2500" i="1" kern="1200" dirty="0" err="1">
                    <a:latin typeface="Times New Roman" panose="02020603050405020304" pitchFamily="18" charset="0"/>
                    <a:cs typeface="Times New Roman" panose="02020603050405020304" pitchFamily="18" charset="0"/>
                  </a:rPr>
                  <a:t>toà</a:t>
                </a:r>
                <a:r>
                  <a:rPr lang="en-US" sz="2500" i="1" kern="1200" dirty="0" err="1"/>
                  <a:t>n</a:t>
                </a:r>
                <a:r>
                  <a:rPr lang="en-US" sz="2500" i="1" kern="1200" dirty="0"/>
                  <a:t> </a:t>
                </a:r>
                <a:r>
                  <a:rPr lang="en-US" sz="2500" i="1" kern="1200" dirty="0" err="1">
                    <a:latin typeface="Times New Roman" panose="02020603050405020304" pitchFamily="18" charset="0"/>
                    <a:cs typeface="Times New Roman" panose="02020603050405020304" pitchFamily="18" charset="0"/>
                  </a:rPr>
                  <a:t>bộ</a:t>
                </a:r>
                <a:endParaRPr lang="en-US" sz="2500" kern="1200" dirty="0">
                  <a:latin typeface="Times New Roman" panose="02020603050405020304" pitchFamily="18" charset="0"/>
                  <a:cs typeface="Times New Roman" panose="02020603050405020304" pitchFamily="18" charset="0"/>
                </a:endParaRPr>
              </a:p>
            </p:txBody>
          </p:sp>
        </p:grpSp>
      </p:grpSp>
      <p:sp>
        <p:nvSpPr>
          <p:cNvPr id="2" name="Rectangle 1"/>
          <p:cNvSpPr/>
          <p:nvPr/>
        </p:nvSpPr>
        <p:spPr>
          <a:xfrm>
            <a:off x="577850" y="1067607"/>
            <a:ext cx="11036300" cy="830997"/>
          </a:xfrm>
          <a:prstGeom prst="rect">
            <a:avLst/>
          </a:prstGeom>
        </p:spPr>
        <p:txBody>
          <a:bodyPr wrap="square">
            <a:spAutoFit/>
          </a:bodyPr>
          <a:lstStyle/>
          <a:p>
            <a:r>
              <a:rPr lang="en-US" sz="2400"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Phân</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biệt</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các</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loại</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từ</a:t>
            </a:r>
            <a:r>
              <a:rPr lang="en-US" sz="2400" b="1" dirty="0">
                <a:solidFill>
                  <a:srgbClr val="FF0000"/>
                </a:solidFill>
                <a:latin typeface="Times New Roman" panose="02020603050405020304" pitchFamily="18" charset="0"/>
                <a:ea typeface="Times New Roman" panose="02020603050405020304" pitchFamily="18" charset="0"/>
              </a:rPr>
              <a:t> </a:t>
            </a:r>
            <a:r>
              <a:rPr lang="en-US" sz="2400" b="1" dirty="0" err="1">
                <a:solidFill>
                  <a:srgbClr val="FF0000"/>
                </a:solidFill>
                <a:latin typeface="Times New Roman" panose="02020603050405020304" pitchFamily="18" charset="0"/>
                <a:ea typeface="Times New Roman" panose="02020603050405020304" pitchFamily="18" charset="0"/>
              </a:rPr>
              <a:t>phức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phức</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được</a:t>
            </a:r>
            <a:r>
              <a:rPr lang="en-US" sz="2400" dirty="0">
                <a:solidFill>
                  <a:srgbClr val="FF0000"/>
                </a:solidFill>
                <a:latin typeface="Times New Roman" panose="02020603050405020304" pitchFamily="18" charset="0"/>
                <a:ea typeface="Times New Roman" panose="02020603050405020304" pitchFamily="18" charset="0"/>
              </a:rPr>
              <a:t> chia </a:t>
            </a:r>
            <a:r>
              <a:rPr lang="en-US" sz="2400" dirty="0" err="1">
                <a:solidFill>
                  <a:srgbClr val="FF0000"/>
                </a:solidFill>
                <a:latin typeface="Times New Roman" panose="02020603050405020304" pitchFamily="18" charset="0"/>
                <a:ea typeface="Times New Roman" panose="02020603050405020304" pitchFamily="18" charset="0"/>
              </a:rPr>
              <a:t>ra</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làm</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hai</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loại</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là</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ghép</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và</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Từ</a:t>
            </a:r>
            <a:r>
              <a:rPr lang="en-US" sz="2400" dirty="0">
                <a:solidFill>
                  <a:srgbClr val="FF0000"/>
                </a:solidFill>
                <a:latin typeface="Times New Roman" panose="02020603050405020304" pitchFamily="18" charset="0"/>
                <a:ea typeface="Times New Roman" panose="02020603050405020304" pitchFamily="18" charset="0"/>
              </a:rPr>
              <a:t> </a:t>
            </a:r>
            <a:r>
              <a:rPr lang="en-US" sz="2400" dirty="0" err="1">
                <a:solidFill>
                  <a:srgbClr val="FF0000"/>
                </a:solidFill>
                <a:latin typeface="Times New Roman" panose="02020603050405020304" pitchFamily="18" charset="0"/>
                <a:ea typeface="Times New Roman" panose="02020603050405020304" pitchFamily="18" charset="0"/>
              </a:rPr>
              <a:t>láy</a:t>
            </a:r>
            <a:r>
              <a:rPr lang="en-US" sz="2400" dirty="0">
                <a:solidFill>
                  <a:srgbClr val="FF0000"/>
                </a:solidFill>
                <a:latin typeface="Times New Roman" panose="02020603050405020304" pitchFamily="18" charset="0"/>
                <a:ea typeface="Times New Roman" panose="02020603050405020304" pitchFamily="18" charset="0"/>
              </a:rPr>
              <a:t>. </a:t>
            </a:r>
            <a:br>
              <a:rPr lang="en-US" sz="2400" dirty="0">
                <a:solidFill>
                  <a:srgbClr val="FF0000"/>
                </a:solidFill>
                <a:latin typeface="Times New Roman" panose="02020603050405020304" pitchFamily="18" charset="0"/>
                <a:ea typeface="Times New Roman" panose="02020603050405020304" pitchFamily="18" charset="0"/>
              </a:rPr>
            </a:br>
            <a:endParaRPr lang="en-US" sz="2400" dirty="0">
              <a:solidFill>
                <a:srgbClr val="FF0000"/>
              </a:solidFill>
            </a:endParaRPr>
          </a:p>
        </p:txBody>
      </p:sp>
    </p:spTree>
    <p:extLst>
      <p:ext uri="{BB962C8B-B14F-4D97-AF65-F5344CB8AC3E}">
        <p14:creationId xmlns:p14="http://schemas.microsoft.com/office/powerpoint/2010/main" val="9418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4337052" y="1137735"/>
            <a:ext cx="3517897" cy="938713"/>
          </a:xfrm>
          <a:custGeom>
            <a:avLst/>
            <a:gdLst>
              <a:gd name="connsiteX0" fmla="*/ 0 w 3517897"/>
              <a:gd name="connsiteY0" fmla="*/ 93871 h 938713"/>
              <a:gd name="connsiteX1" fmla="*/ 93871 w 3517897"/>
              <a:gd name="connsiteY1" fmla="*/ 0 h 938713"/>
              <a:gd name="connsiteX2" fmla="*/ 3424026 w 3517897"/>
              <a:gd name="connsiteY2" fmla="*/ 0 h 938713"/>
              <a:gd name="connsiteX3" fmla="*/ 3517897 w 3517897"/>
              <a:gd name="connsiteY3" fmla="*/ 93871 h 938713"/>
              <a:gd name="connsiteX4" fmla="*/ 3517897 w 3517897"/>
              <a:gd name="connsiteY4" fmla="*/ 844842 h 938713"/>
              <a:gd name="connsiteX5" fmla="*/ 3424026 w 3517897"/>
              <a:gd name="connsiteY5" fmla="*/ 938713 h 938713"/>
              <a:gd name="connsiteX6" fmla="*/ 93871 w 3517897"/>
              <a:gd name="connsiteY6" fmla="*/ 938713 h 938713"/>
              <a:gd name="connsiteX7" fmla="*/ 0 w 3517897"/>
              <a:gd name="connsiteY7" fmla="*/ 844842 h 938713"/>
              <a:gd name="connsiteX8" fmla="*/ 0 w 3517897"/>
              <a:gd name="connsiteY8" fmla="*/ 93871 h 93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17897" h="938713">
                <a:moveTo>
                  <a:pt x="0" y="93871"/>
                </a:moveTo>
                <a:cubicBezTo>
                  <a:pt x="0" y="42027"/>
                  <a:pt x="42027" y="0"/>
                  <a:pt x="93871" y="0"/>
                </a:cubicBezTo>
                <a:lnTo>
                  <a:pt x="3424026" y="0"/>
                </a:lnTo>
                <a:cubicBezTo>
                  <a:pt x="3475870" y="0"/>
                  <a:pt x="3517897" y="42027"/>
                  <a:pt x="3517897" y="93871"/>
                </a:cubicBezTo>
                <a:lnTo>
                  <a:pt x="3517897" y="844842"/>
                </a:lnTo>
                <a:cubicBezTo>
                  <a:pt x="3517897" y="896686"/>
                  <a:pt x="3475870" y="938713"/>
                  <a:pt x="3424026" y="938713"/>
                </a:cubicBezTo>
                <a:lnTo>
                  <a:pt x="93871" y="938713"/>
                </a:lnTo>
                <a:cubicBezTo>
                  <a:pt x="42027" y="938713"/>
                  <a:pt x="0" y="896686"/>
                  <a:pt x="0" y="844842"/>
                </a:cubicBezTo>
                <a:lnTo>
                  <a:pt x="0" y="93871"/>
                </a:lnTo>
                <a:close/>
              </a:path>
            </a:pathLst>
          </a:cu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rgbClr r="0" g="0" b="0"/>
          </a:lnRef>
          <a:fillRef idx="1">
            <a:scrgbClr r="0" g="0" b="0"/>
          </a:fillRef>
          <a:effectRef idx="0">
            <a:scrgbClr r="0" g="0" b="0"/>
          </a:effectRef>
          <a:fontRef idx="minor">
            <a:schemeClr val="lt1"/>
          </a:fontRef>
        </p:style>
        <p:txBody>
          <a:bodyPr spcFirstLastPara="0" vert="horz" wrap="square" lIns="96074" tIns="73214" rIns="96074" bIns="73214" numCol="1" spcCol="1270" anchor="ctr" anchorCtr="0">
            <a:noAutofit/>
          </a:bodyPr>
          <a:lstStyle/>
          <a:p>
            <a:pPr lvl="0" algn="ctr" defTabSz="1600200">
              <a:lnSpc>
                <a:spcPct val="90000"/>
              </a:lnSpc>
              <a:spcBef>
                <a:spcPct val="0"/>
              </a:spcBef>
              <a:spcAft>
                <a:spcPct val="35000"/>
              </a:spcAft>
            </a:pPr>
            <a:r>
              <a:rPr lang="en-US" sz="3600" b="1" kern="1200" dirty="0" err="1">
                <a:solidFill>
                  <a:schemeClr val="tx1"/>
                </a:solidFill>
                <a:latin typeface="Times New Roman" panose="02020603050405020304" pitchFamily="18" charset="0"/>
                <a:cs typeface="Times New Roman" panose="02020603050405020304" pitchFamily="18" charset="0"/>
              </a:rPr>
              <a:t>Hoạt</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động</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nhóm</a:t>
            </a:r>
            <a:endParaRPr lang="en-US" sz="3600" b="1" kern="1200" dirty="0">
              <a:solidFill>
                <a:schemeClr val="tx1"/>
              </a:solidFill>
              <a:latin typeface="Times New Roman" panose="02020603050405020304" pitchFamily="18" charset="0"/>
              <a:cs typeface="Times New Roman" panose="02020603050405020304" pitchFamily="18" charset="0"/>
            </a:endParaRPr>
          </a:p>
        </p:txBody>
      </p:sp>
      <p:sp>
        <p:nvSpPr>
          <p:cNvPr id="8" name="Plaque 7"/>
          <p:cNvSpPr/>
          <p:nvPr/>
        </p:nvSpPr>
        <p:spPr>
          <a:xfrm>
            <a:off x="330200" y="304800"/>
            <a:ext cx="5541963" cy="596900"/>
          </a:xfrm>
          <a:prstGeom prst="plaque">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567475358"/>
              </p:ext>
            </p:extLst>
          </p:nvPr>
        </p:nvGraphicFramePr>
        <p:xfrm>
          <a:off x="438150" y="2362199"/>
          <a:ext cx="11315700" cy="4064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143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292100" y="330200"/>
            <a:ext cx="5851525" cy="596900"/>
          </a:xfrm>
          <a:prstGeom prst="plaque">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sp>
        <p:nvSpPr>
          <p:cNvPr id="7" name="Right Arrow Callout 6"/>
          <p:cNvSpPr/>
          <p:nvPr/>
        </p:nvSpPr>
        <p:spPr>
          <a:xfrm>
            <a:off x="749299" y="1384300"/>
            <a:ext cx="4646949" cy="4787900"/>
          </a:xfrm>
          <a:prstGeom prst="rightArrowCallout">
            <a:avLst/>
          </a:prstGeom>
          <a:solidFill>
            <a:schemeClr val="bg1"/>
          </a:solidFill>
          <a:ln w="28575"/>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115000"/>
              </a:lnSpc>
              <a:buAutoNum type="arabicPeriod"/>
            </a:pP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Bài</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tập</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1/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Tr</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24: </a:t>
            </a:r>
            <a:r>
              <a:rPr lang="vi-VN" sz="2000" b="1" dirty="0">
                <a:solidFill>
                  <a:schemeClr val="tx1">
                    <a:lumMod val="95000"/>
                    <a:lumOff val="5000"/>
                  </a:schemeClr>
                </a:solidFill>
                <a:latin typeface="Times New Roman" panose="02020603050405020304" pitchFamily="18" charset="0"/>
                <a:ea typeface="Times New Roman" panose="02020603050405020304" pitchFamily="18" charset="0"/>
              </a:rPr>
              <a:t>Tìm và lập danh sách các từ đơn, từ ghép, từ láy trong hai câu sau:</a:t>
            </a:r>
            <a:endParaRPr lang="en-US" sz="2000" b="1" dirty="0">
              <a:solidFill>
                <a:schemeClr val="tx1">
                  <a:lumMod val="95000"/>
                  <a:lumOff val="5000"/>
                </a:schemeClr>
              </a:solidFill>
              <a:latin typeface="Times New Roman" panose="02020603050405020304" pitchFamily="18" charset="0"/>
              <a:ea typeface="Times New Roman" panose="02020603050405020304" pitchFamily="18" charset="0"/>
            </a:endParaRPr>
          </a:p>
          <a:p>
            <a:pPr>
              <a:lnSpc>
                <a:spcPct val="115000"/>
              </a:lnSpc>
            </a:pPr>
            <a:r>
              <a:rPr lang="vi-VN" sz="2000" dirty="0">
                <a:solidFill>
                  <a:schemeClr val="tx1">
                    <a:lumMod val="95000"/>
                    <a:lumOff val="5000"/>
                  </a:schemeClr>
                </a:solidFill>
                <a:latin typeface="Times New Roman" panose="02020603050405020304" pitchFamily="18" charset="0"/>
                <a:ea typeface="Times New Roman" panose="02020603050405020304" pitchFamily="18" charset="0"/>
              </a:rPr>
              <a:t>a) Sứ giả / vừa / kinh ngạc, / vừa / mừng rỡ, / vội vàng / về / tâu / vua.</a:t>
            </a:r>
            <a:endParaRPr lang="en-US" sz="2000" dirty="0">
              <a:solidFill>
                <a:schemeClr val="tx1">
                  <a:lumMod val="95000"/>
                  <a:lumOff val="5000"/>
                </a:schemeClr>
              </a:solidFill>
              <a:latin typeface="Times New Roman" panose="02020603050405020304" pitchFamily="18" charset="0"/>
              <a:ea typeface="Times New Roman" panose="02020603050405020304" pitchFamily="18" charset="0"/>
            </a:endParaRPr>
          </a:p>
          <a:p>
            <a:pPr algn="r">
              <a:lnSpc>
                <a:spcPct val="115000"/>
              </a:lnSpc>
            </a:pPr>
            <a:r>
              <a:rPr lang="vi-VN" sz="2000" dirty="0">
                <a:solidFill>
                  <a:schemeClr val="tx1">
                    <a:lumMod val="95000"/>
                    <a:lumOff val="5000"/>
                  </a:schemeClr>
                </a:solidFill>
                <a:latin typeface="Times New Roman" panose="02020603050405020304" pitchFamily="18" charset="0"/>
                <a:ea typeface="Times New Roman" panose="02020603050405020304" pitchFamily="18" charset="0"/>
              </a:rPr>
              <a:t>(Thánh Gióng)</a:t>
            </a:r>
            <a:endParaRPr lang="en-US" sz="2000" dirty="0">
              <a:solidFill>
                <a:schemeClr val="tx1">
                  <a:lumMod val="95000"/>
                  <a:lumOff val="5000"/>
                </a:schemeClr>
              </a:solidFill>
              <a:latin typeface="Times New Roman" panose="02020603050405020304" pitchFamily="18" charset="0"/>
              <a:ea typeface="Times New Roman" panose="02020603050405020304" pitchFamily="18" charset="0"/>
            </a:endParaRPr>
          </a:p>
          <a:p>
            <a:pPr>
              <a:lnSpc>
                <a:spcPct val="115000"/>
              </a:lnSpc>
            </a:pPr>
            <a:r>
              <a:rPr lang="vi-VN" sz="2000" dirty="0">
                <a:solidFill>
                  <a:schemeClr val="tx1">
                    <a:lumMod val="95000"/>
                    <a:lumOff val="5000"/>
                  </a:schemeClr>
                </a:solidFill>
                <a:latin typeface="Times New Roman" panose="02020603050405020304" pitchFamily="18" charset="0"/>
                <a:ea typeface="Times New Roman" panose="02020603050405020304" pitchFamily="18" charset="0"/>
              </a:rPr>
              <a:t>b) Từ / ngày / công chúa / bị / mất tích, / nhà vua / vô cùng / đau đớn.</a:t>
            </a:r>
            <a:endParaRPr lang="en-US" sz="2000" dirty="0">
              <a:solidFill>
                <a:schemeClr val="tx1">
                  <a:lumMod val="95000"/>
                  <a:lumOff val="5000"/>
                </a:schemeClr>
              </a:solidFill>
              <a:latin typeface="Times New Roman" panose="02020603050405020304" pitchFamily="18" charset="0"/>
              <a:ea typeface="Times New Roman" panose="02020603050405020304" pitchFamily="18" charset="0"/>
            </a:endParaRPr>
          </a:p>
          <a:p>
            <a:pPr algn="r">
              <a:lnSpc>
                <a:spcPct val="115000"/>
              </a:lnSpc>
            </a:pPr>
            <a:r>
              <a:rPr lang="vi-VN" sz="2000" dirty="0">
                <a:solidFill>
                  <a:schemeClr val="tx1">
                    <a:lumMod val="95000"/>
                    <a:lumOff val="5000"/>
                  </a:schemeClr>
                </a:solidFill>
                <a:latin typeface="Times New Roman" panose="02020603050405020304" pitchFamily="18" charset="0"/>
                <a:ea typeface="Times New Roman" panose="02020603050405020304" pitchFamily="18" charset="0"/>
              </a:rPr>
              <a:t>(Thạch Sanh)</a:t>
            </a:r>
            <a:endParaRPr lang="en-US" sz="2000" dirty="0">
              <a:solidFill>
                <a:schemeClr val="tx1">
                  <a:lumMod val="95000"/>
                  <a:lumOff val="5000"/>
                </a:schemeClr>
              </a:solidFill>
              <a:latin typeface="Times New Roman" panose="02020603050405020304" pitchFamily="18" charset="0"/>
              <a:ea typeface="Times New Roman" panose="02020603050405020304" pitchFamily="18" charset="0"/>
            </a:endParaRPr>
          </a:p>
          <a:p>
            <a:pPr marL="228600" indent="-228600">
              <a:lnSpc>
                <a:spcPct val="115000"/>
              </a:lnSpc>
              <a:buAutoNum type="arabicPeriod"/>
            </a:pPr>
            <a:endParaRPr lang="en-US" sz="20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3098258020"/>
              </p:ext>
            </p:extLst>
          </p:nvPr>
        </p:nvGraphicFramePr>
        <p:xfrm>
          <a:off x="5396248" y="1570976"/>
          <a:ext cx="6053070" cy="4414547"/>
        </p:xfrm>
        <a:graphic>
          <a:graphicData uri="http://schemas.openxmlformats.org/drawingml/2006/table">
            <a:tbl>
              <a:tblPr firstRow="1" firstCol="1" bandRow="1">
                <a:tableStyleId>{5C22544A-7EE6-4342-B048-85BDC9FD1C3A}</a:tableStyleId>
              </a:tblPr>
              <a:tblGrid>
                <a:gridCol w="1996224">
                  <a:extLst>
                    <a:ext uri="{9D8B030D-6E8A-4147-A177-3AD203B41FA5}">
                      <a16:colId xmlns:a16="http://schemas.microsoft.com/office/drawing/2014/main" val="3240626754"/>
                    </a:ext>
                  </a:extLst>
                </a:gridCol>
                <a:gridCol w="2112135">
                  <a:extLst>
                    <a:ext uri="{9D8B030D-6E8A-4147-A177-3AD203B41FA5}">
                      <a16:colId xmlns:a16="http://schemas.microsoft.com/office/drawing/2014/main" val="2864369318"/>
                    </a:ext>
                  </a:extLst>
                </a:gridCol>
                <a:gridCol w="1944711">
                  <a:extLst>
                    <a:ext uri="{9D8B030D-6E8A-4147-A177-3AD203B41FA5}">
                      <a16:colId xmlns:a16="http://schemas.microsoft.com/office/drawing/2014/main" val="47319239"/>
                    </a:ext>
                  </a:extLst>
                </a:gridCol>
              </a:tblGrid>
              <a:tr h="714988">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Từ đơn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Từ ghép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Từ láy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8935157"/>
                  </a:ext>
                </a:extLst>
              </a:tr>
              <a:tr h="3699559">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về, tâu, </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en-US" sz="2800" dirty="0">
                          <a:effectLst/>
                          <a:latin typeface="Times New Roman" panose="02020603050405020304" pitchFamily="18" charset="0"/>
                          <a:cs typeface="Times New Roman" panose="02020603050405020304" pitchFamily="18" charset="0"/>
                        </a:rPr>
                        <a:t>v</a:t>
                      </a:r>
                      <a:r>
                        <a:rPr lang="vi-VN" sz="2800" dirty="0">
                          <a:effectLst/>
                          <a:latin typeface="Times New Roman" panose="02020603050405020304" pitchFamily="18" charset="0"/>
                          <a:cs typeface="Times New Roman" panose="02020603050405020304" pitchFamily="18" charset="0"/>
                        </a:rPr>
                        <a:t>ua</a:t>
                      </a:r>
                      <a:r>
                        <a:rPr lang="en-US" sz="2800" dirty="0">
                          <a:effectLst/>
                          <a:latin typeface="Times New Roman" panose="02020603050405020304" pitchFamily="18" charset="0"/>
                          <a:cs typeface="Times New Roman" panose="02020603050405020304" pitchFamily="18" charset="0"/>
                        </a:rPr>
                        <a:t>,</a:t>
                      </a: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 ngày</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Sứ giả,</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 kinh ngạc, mừng rỡ</a:t>
                      </a:r>
                      <a:r>
                        <a:rPr lang="en-US" sz="2800" dirty="0">
                          <a:effectLst/>
                          <a:latin typeface="Times New Roman" panose="02020603050405020304" pitchFamily="18" charset="0"/>
                          <a:cs typeface="Times New Roman" panose="02020603050405020304" pitchFamily="18" charset="0"/>
                        </a:rPr>
                        <a:t>,</a:t>
                      </a: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công chúa, mất tích,</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 nhà vua, </a:t>
                      </a:r>
                      <a:endParaRPr lang="en-US" sz="28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vô cùng,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800" dirty="0">
                          <a:effectLst/>
                          <a:latin typeface="Times New Roman" panose="02020603050405020304" pitchFamily="18" charset="0"/>
                          <a:cs typeface="Times New Roman" panose="02020603050405020304" pitchFamily="18" charset="0"/>
                        </a:rPr>
                        <a:t>vội vàng</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đau đớn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6685603"/>
                  </a:ext>
                </a:extLst>
              </a:tr>
            </a:tbl>
          </a:graphicData>
        </a:graphic>
      </p:graphicFrame>
      <p:pic>
        <p:nvPicPr>
          <p:cNvPr id="12" name="Picture 11"/>
          <p:cNvPicPr>
            <a:picLocks noChangeAspect="1"/>
          </p:cNvPicPr>
          <p:nvPr/>
        </p:nvPicPr>
        <p:blipFill>
          <a:blip r:embed="rId3"/>
          <a:stretch>
            <a:fillRect/>
          </a:stretch>
        </p:blipFill>
        <p:spPr>
          <a:xfrm>
            <a:off x="8888813" y="108372"/>
            <a:ext cx="1462604" cy="1462604"/>
          </a:xfrm>
          <a:prstGeom prst="ellipse">
            <a:avLst/>
          </a:prstGeom>
          <a:ln>
            <a:noFill/>
          </a:ln>
          <a:effectLst>
            <a:softEdge rad="112500"/>
          </a:effectLst>
        </p:spPr>
      </p:pic>
      <p:sp>
        <p:nvSpPr>
          <p:cNvPr id="13" name="Round Single Corner Rectangle 12"/>
          <p:cNvSpPr/>
          <p:nvPr/>
        </p:nvSpPr>
        <p:spPr>
          <a:xfrm>
            <a:off x="10367492" y="316852"/>
            <a:ext cx="1417351" cy="755650"/>
          </a:xfrm>
          <a:prstGeom prst="round1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Nhóm</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1</a:t>
            </a:r>
          </a:p>
        </p:txBody>
      </p:sp>
    </p:spTree>
    <p:extLst>
      <p:ext uri="{BB962C8B-B14F-4D97-AF65-F5344CB8AC3E}">
        <p14:creationId xmlns:p14="http://schemas.microsoft.com/office/powerpoint/2010/main" val="3147751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4088" y="1874054"/>
            <a:ext cx="4885211" cy="3678161"/>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1918294" y="5983715"/>
            <a:ext cx="1649811"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Tấm</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Cám</a:t>
            </a:r>
            <a:endParaRPr lang="en-US" sz="2800" dirty="0">
              <a:solidFill>
                <a:srgbClr val="FF0000"/>
              </a:solidFill>
            </a:endParaRPr>
          </a:p>
        </p:txBody>
      </p:sp>
      <p:pic>
        <p:nvPicPr>
          <p:cNvPr id="11" name="Picture 10"/>
          <p:cNvPicPr>
            <a:picLocks noChangeAspect="1"/>
          </p:cNvPicPr>
          <p:nvPr/>
        </p:nvPicPr>
        <p:blipFill>
          <a:blip r:embed="rId3"/>
          <a:stretch>
            <a:fillRect/>
          </a:stretch>
        </p:blipFill>
        <p:spPr>
          <a:xfrm>
            <a:off x="6615198" y="1874054"/>
            <a:ext cx="4912715" cy="3724979"/>
          </a:xfrm>
          <a:prstGeom prst="rect">
            <a:avLst/>
          </a:prstGeom>
          <a:ln w="228600" cap="sq" cmpd="thickThin">
            <a:solidFill>
              <a:srgbClr val="000000"/>
            </a:solidFill>
            <a:prstDash val="solid"/>
            <a:miter lim="800000"/>
          </a:ln>
          <a:effectLst>
            <a:innerShdw blurRad="76200">
              <a:srgbClr val="000000"/>
            </a:innerShdw>
          </a:effectLst>
        </p:spPr>
      </p:pic>
      <p:sp>
        <p:nvSpPr>
          <p:cNvPr id="12" name="Rectangle 11"/>
          <p:cNvSpPr/>
          <p:nvPr/>
        </p:nvSpPr>
        <p:spPr>
          <a:xfrm>
            <a:off x="8230252" y="6003166"/>
            <a:ext cx="1390124" cy="523220"/>
          </a:xfrm>
          <a:prstGeom prst="rect">
            <a:avLst/>
          </a:prstGeom>
        </p:spPr>
        <p:txBody>
          <a:bodyPr wrap="none">
            <a:spAutoFit/>
          </a:bodyPr>
          <a:lstStyle/>
          <a:p>
            <a:r>
              <a:rPr lang="en-US" sz="2800" b="1" i="1" dirty="0" err="1">
                <a:solidFill>
                  <a:srgbClr val="FF0000"/>
                </a:solidFill>
                <a:effectLst/>
                <a:latin typeface="Times New Roman" panose="02020603050405020304" pitchFamily="18" charset="0"/>
                <a:ea typeface="Times New Roman" panose="02020603050405020304" pitchFamily="18" charset="0"/>
              </a:rPr>
              <a:t>Cây</a:t>
            </a:r>
            <a:r>
              <a:rPr lang="en-US" sz="2800" b="1" i="1" dirty="0">
                <a:solidFill>
                  <a:srgbClr val="FF0000"/>
                </a:solidFill>
                <a:effectLst/>
                <a:latin typeface="Times New Roman" panose="02020603050405020304" pitchFamily="18" charset="0"/>
                <a:ea typeface="Times New Roman" panose="02020603050405020304" pitchFamily="18" charset="0"/>
              </a:rPr>
              <a:t> </a:t>
            </a:r>
            <a:r>
              <a:rPr lang="en-US" sz="2800" b="1" i="1" dirty="0" err="1">
                <a:solidFill>
                  <a:srgbClr val="FF0000"/>
                </a:solidFill>
                <a:effectLst/>
                <a:latin typeface="Times New Roman" panose="02020603050405020304" pitchFamily="18" charset="0"/>
                <a:ea typeface="Times New Roman" panose="02020603050405020304" pitchFamily="18" charset="0"/>
              </a:rPr>
              <a:t>khế</a:t>
            </a:r>
            <a:endParaRPr lang="en-US" sz="2800" dirty="0">
              <a:solidFill>
                <a:srgbClr val="FF0000"/>
              </a:solidFill>
            </a:endParaRPr>
          </a:p>
        </p:txBody>
      </p:sp>
      <p:sp>
        <p:nvSpPr>
          <p:cNvPr id="10" name="Down Arrow Callout 9"/>
          <p:cNvSpPr/>
          <p:nvPr/>
        </p:nvSpPr>
        <p:spPr>
          <a:xfrm>
            <a:off x="326265" y="71440"/>
            <a:ext cx="11539471" cy="1204204"/>
          </a:xfrm>
          <a:prstGeom prst="downArrowCallout">
            <a:avLst>
              <a:gd name="adj1" fmla="val 59054"/>
              <a:gd name="adj2" fmla="val 65631"/>
              <a:gd name="adj3" fmla="val 25000"/>
              <a:gd name="adj4" fmla="val 64977"/>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MỘT SỐ HÌNH ẢNH VỀ TRUYỆN TRUYỀN THUYẾT VÀ CỔ TÍCH VIỆT NAM </a:t>
            </a:r>
          </a:p>
        </p:txBody>
      </p:sp>
    </p:spTree>
    <p:extLst>
      <p:ext uri="{BB962C8B-B14F-4D97-AF65-F5344CB8AC3E}">
        <p14:creationId xmlns:p14="http://schemas.microsoft.com/office/powerpoint/2010/main" val="59095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1000"/>
                                        <p:tgtEl>
                                          <p:spTgt spid="12">
                                            <p:txEl>
                                              <p:pRg st="0" end="0"/>
                                            </p:txEl>
                                          </p:spTgt>
                                        </p:tgtEl>
                                      </p:cBhvr>
                                    </p:animEffect>
                                    <p:anim calcmode="lin" valueType="num">
                                      <p:cBhvr>
                                        <p:cTn id="2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720724" y="1392237"/>
            <a:ext cx="4646949" cy="4787900"/>
          </a:xfrm>
          <a:prstGeom prst="rightArrowCallout">
            <a:avLst/>
          </a:prstGeom>
          <a:blipFill>
            <a:blip r:embed="rId2"/>
            <a:tile tx="0" ty="0" sx="100000" sy="100000" flip="none" algn="tl"/>
          </a:blip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2.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Bài</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a:t>
            </a:r>
            <a:r>
              <a:rPr lang="en-US" sz="2000" b="1" dirty="0" err="1">
                <a:solidFill>
                  <a:schemeClr val="tx1">
                    <a:lumMod val="95000"/>
                    <a:lumOff val="5000"/>
                  </a:schemeClr>
                </a:solidFill>
                <a:latin typeface="Times New Roman" panose="02020603050405020304" pitchFamily="18" charset="0"/>
                <a:ea typeface="Times New Roman" panose="02020603050405020304" pitchFamily="18" charset="0"/>
              </a:rPr>
              <a:t>tập</a:t>
            </a:r>
            <a:r>
              <a:rPr lang="en-US" sz="2000" b="1" dirty="0">
                <a:solidFill>
                  <a:schemeClr val="tx1">
                    <a:lumMod val="95000"/>
                    <a:lumOff val="5000"/>
                  </a:schemeClr>
                </a:solidFill>
                <a:latin typeface="Times New Roman" panose="02020603050405020304" pitchFamily="18" charset="0"/>
                <a:ea typeface="Times New Roman" panose="02020603050405020304" pitchFamily="18" charset="0"/>
              </a:rPr>
              <a:t> 2: </a:t>
            </a:r>
            <a:r>
              <a:rPr lang="en-US" sz="2000" b="1" dirty="0" err="1">
                <a:solidFill>
                  <a:schemeClr val="accent5">
                    <a:lumMod val="50000"/>
                  </a:schemeClr>
                </a:solidFill>
                <a:latin typeface="Times New Roman" panose="02020603050405020304" pitchFamily="18" charset="0"/>
                <a:ea typeface="Times New Roman" panose="02020603050405020304" pitchFamily="18" charset="0"/>
              </a:rPr>
              <a:t>Mỗi</a:t>
            </a:r>
            <a:r>
              <a:rPr lang="en-US" sz="2000" b="1" dirty="0">
                <a:solidFill>
                  <a:schemeClr val="accent5">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5">
                    <a:lumMod val="50000"/>
                  </a:schemeClr>
                </a:solidFill>
                <a:latin typeface="Times New Roman" panose="02020603050405020304" pitchFamily="18" charset="0"/>
                <a:ea typeface="Times New Roman" panose="02020603050405020304" pitchFamily="18" charset="0"/>
              </a:rPr>
              <a:t>từ</a:t>
            </a:r>
            <a:r>
              <a:rPr lang="en-US" sz="2000" b="1" dirty="0">
                <a:solidFill>
                  <a:schemeClr val="accent5">
                    <a:lumMod val="50000"/>
                  </a:schemeClr>
                </a:solidFill>
                <a:latin typeface="Times New Roman" panose="02020603050405020304" pitchFamily="18" charset="0"/>
                <a:ea typeface="Times New Roman" panose="02020603050405020304" pitchFamily="18" charset="0"/>
              </a:rPr>
              <a:t> </a:t>
            </a:r>
            <a:r>
              <a:rPr lang="en-US" sz="2000" b="1" dirty="0" err="1">
                <a:solidFill>
                  <a:srgbClr val="1A0DAB"/>
                </a:solidFill>
                <a:latin typeface="Times New Roman" panose="02020603050405020304" pitchFamily="18" charset="0"/>
                <a:ea typeface="Times New Roman" panose="02020603050405020304" pitchFamily="18" charset="0"/>
              </a:rPr>
              <a:t>ghép</a:t>
            </a:r>
            <a:r>
              <a:rPr lang="en-US" sz="2000"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dưới</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đây</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được</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tạo</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ra</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bằng</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cách</a:t>
            </a:r>
            <a:r>
              <a:rPr lang="en-US" b="1" dirty="0">
                <a:solidFill>
                  <a:srgbClr val="1A0DAB"/>
                </a:solidFill>
                <a:latin typeface="Times New Roman" panose="02020603050405020304" pitchFamily="18" charset="0"/>
                <a:ea typeface="Times New Roman" panose="02020603050405020304" pitchFamily="18" charset="0"/>
              </a:rPr>
              <a:t> </a:t>
            </a:r>
            <a:r>
              <a:rPr lang="en-US" b="1" dirty="0" err="1">
                <a:solidFill>
                  <a:srgbClr val="1A0DAB"/>
                </a:solidFill>
                <a:latin typeface="Times New Roman" panose="02020603050405020304" pitchFamily="18" charset="0"/>
                <a:ea typeface="Times New Roman" panose="02020603050405020304" pitchFamily="18" charset="0"/>
              </a:rPr>
              <a:t>nào</a:t>
            </a:r>
            <a:r>
              <a:rPr lang="en-US" b="1" dirty="0">
                <a:solidFill>
                  <a:srgbClr val="1A0DAB"/>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nSpc>
                <a:spcPct val="115000"/>
              </a:lnSpc>
              <a:spcAft>
                <a:spcPts val="0"/>
              </a:spcAft>
            </a:pPr>
            <a:r>
              <a:rPr lang="en-US" i="1" dirty="0" err="1">
                <a:solidFill>
                  <a:srgbClr val="1A0DAB"/>
                </a:solidFill>
                <a:latin typeface="Times New Roman" panose="02020603050405020304" pitchFamily="18" charset="0"/>
                <a:ea typeface="Times New Roman" panose="02020603050405020304" pitchFamily="18" charset="0"/>
              </a:rPr>
              <a:t>làng</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xóm</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ngày</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đêm</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trước</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sau</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trên</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dưới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đầu</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đuôi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được</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thua</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tìm</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kiếm</a:t>
            </a:r>
            <a:r>
              <a:rPr lang="en-US" i="1" dirty="0">
                <a:solidFill>
                  <a:srgbClr val="1A0DAB"/>
                </a:solidFill>
                <a:latin typeface="Times New Roman" panose="02020603050405020304" pitchFamily="18" charset="0"/>
                <a:ea typeface="Times New Roman" panose="02020603050405020304" pitchFamily="18" charset="0"/>
              </a:rPr>
              <a:t>,</a:t>
            </a:r>
            <a:r>
              <a:rPr lang="en-US"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phải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trái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bờ</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cõi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tài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giỏi</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hiển</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lành</a:t>
            </a:r>
            <a:r>
              <a:rPr lang="en-US" i="1" dirty="0">
                <a:solidFill>
                  <a:srgbClr val="1A0DAB"/>
                </a:solidFill>
                <a:latin typeface="Times New Roman" panose="02020603050405020304" pitchFamily="18" charset="0"/>
                <a:ea typeface="Times New Roman" panose="02020603050405020304" pitchFamily="18" charset="0"/>
              </a:rPr>
              <a:t>, non </a:t>
            </a:r>
            <a:r>
              <a:rPr lang="en-US" i="1" dirty="0" err="1">
                <a:solidFill>
                  <a:srgbClr val="1A0DAB"/>
                </a:solidFill>
                <a:latin typeface="Times New Roman" panose="02020603050405020304" pitchFamily="18" charset="0"/>
                <a:ea typeface="Times New Roman" panose="02020603050405020304" pitchFamily="18" charset="0"/>
              </a:rPr>
              <a:t>yếu</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trốn</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tránh</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giẫm</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đạp</a:t>
            </a:r>
            <a:endParaRPr lang="en-US" dirty="0">
              <a:latin typeface="Times New Roman" panose="02020603050405020304" pitchFamily="18" charset="0"/>
              <a:ea typeface="Times New Roman" panose="02020603050405020304" pitchFamily="18" charset="0"/>
            </a:endParaRPr>
          </a:p>
          <a:p>
            <a:pPr>
              <a:lnSpc>
                <a:spcPct val="115000"/>
              </a:lnSpc>
              <a:spcAft>
                <a:spcPts val="0"/>
              </a:spcAft>
            </a:pPr>
            <a:r>
              <a:rPr lang="en-US" dirty="0">
                <a:solidFill>
                  <a:srgbClr val="1A0DAB"/>
                </a:solidFill>
                <a:latin typeface="Times New Roman" panose="02020603050405020304" pitchFamily="18" charset="0"/>
                <a:ea typeface="Times New Roman" panose="02020603050405020304" pitchFamily="18" charset="0"/>
              </a:rPr>
              <a:t>a) </a:t>
            </a:r>
            <a:r>
              <a:rPr lang="en-US" dirty="0" err="1">
                <a:solidFill>
                  <a:srgbClr val="1A0DAB"/>
                </a:solidFill>
                <a:latin typeface="Times New Roman" panose="02020603050405020304" pitchFamily="18" charset="0"/>
                <a:ea typeface="Times New Roman" panose="02020603050405020304" pitchFamily="18" charset="0"/>
              </a:rPr>
              <a:t>Ghép</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các</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yếu</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tố</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có</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nghĩa</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gần</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nhau</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hoặc</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giống</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nhau</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ví</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dụ</a:t>
            </a:r>
            <a:r>
              <a:rPr lang="en-US"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núi</a:t>
            </a:r>
            <a:r>
              <a:rPr lang="en-US" i="1" dirty="0">
                <a:solidFill>
                  <a:srgbClr val="1A0DAB"/>
                </a:solidFill>
                <a:latin typeface="Times New Roman" panose="02020603050405020304" pitchFamily="18" charset="0"/>
                <a:ea typeface="Times New Roman" panose="02020603050405020304" pitchFamily="18" charset="0"/>
              </a:rPr>
              <a:t> non.</a:t>
            </a:r>
            <a:endParaRPr lang="en-US" dirty="0">
              <a:latin typeface="Times New Roman" panose="02020603050405020304" pitchFamily="18" charset="0"/>
              <a:ea typeface="Times New Roman" panose="02020603050405020304" pitchFamily="18" charset="0"/>
            </a:endParaRPr>
          </a:p>
          <a:p>
            <a:pPr>
              <a:lnSpc>
                <a:spcPct val="115000"/>
              </a:lnSpc>
              <a:spcAft>
                <a:spcPts val="0"/>
              </a:spcAft>
            </a:pPr>
            <a:r>
              <a:rPr lang="en-US" dirty="0">
                <a:solidFill>
                  <a:srgbClr val="1A0DAB"/>
                </a:solidFill>
                <a:latin typeface="Times New Roman" panose="02020603050405020304" pitchFamily="18" charset="0"/>
                <a:ea typeface="Times New Roman" panose="02020603050405020304" pitchFamily="18" charset="0"/>
              </a:rPr>
              <a:t>b) </a:t>
            </a:r>
            <a:r>
              <a:rPr lang="en-US" dirty="0" err="1">
                <a:solidFill>
                  <a:srgbClr val="1A0DAB"/>
                </a:solidFill>
                <a:latin typeface="Times New Roman" panose="02020603050405020304" pitchFamily="18" charset="0"/>
                <a:ea typeface="Times New Roman" panose="02020603050405020304" pitchFamily="18" charset="0"/>
              </a:rPr>
              <a:t>Ghép</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các</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yếu</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tố</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có</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nghĩa</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trái</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ngược</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nhau</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ví</a:t>
            </a:r>
            <a:r>
              <a:rPr lang="en-US" dirty="0">
                <a:solidFill>
                  <a:srgbClr val="1A0DAB"/>
                </a:solidFill>
                <a:latin typeface="Times New Roman" panose="02020603050405020304" pitchFamily="18" charset="0"/>
                <a:ea typeface="Times New Roman" panose="02020603050405020304" pitchFamily="18" charset="0"/>
              </a:rPr>
              <a:t> </a:t>
            </a:r>
            <a:r>
              <a:rPr lang="en-US" dirty="0" err="1">
                <a:solidFill>
                  <a:srgbClr val="1A0DAB"/>
                </a:solidFill>
                <a:latin typeface="Times New Roman" panose="02020603050405020304" pitchFamily="18" charset="0"/>
                <a:ea typeface="Times New Roman" panose="02020603050405020304" pitchFamily="18" charset="0"/>
              </a:rPr>
              <a:t>dụ</a:t>
            </a:r>
            <a:r>
              <a:rPr lang="en-US"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hơn</a:t>
            </a:r>
            <a:r>
              <a:rPr lang="en-US" i="1" dirty="0">
                <a:solidFill>
                  <a:srgbClr val="1A0DAB"/>
                </a:solidFill>
                <a:latin typeface="Times New Roman" panose="02020603050405020304" pitchFamily="18" charset="0"/>
                <a:ea typeface="Times New Roman" panose="02020603050405020304" pitchFamily="18" charset="0"/>
              </a:rPr>
              <a:t> </a:t>
            </a:r>
            <a:r>
              <a:rPr lang="en-US" i="1" dirty="0" err="1">
                <a:solidFill>
                  <a:srgbClr val="1A0DAB"/>
                </a:solidFill>
                <a:latin typeface="Times New Roman" panose="02020603050405020304" pitchFamily="18" charset="0"/>
                <a:ea typeface="Times New Roman" panose="02020603050405020304" pitchFamily="18" charset="0"/>
              </a:rPr>
              <a:t>kém</a:t>
            </a:r>
            <a:r>
              <a:rPr lang="en-US" i="1" dirty="0">
                <a:solidFill>
                  <a:srgbClr val="1A0DAB"/>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8699500" y="195798"/>
            <a:ext cx="1462604" cy="1462604"/>
          </a:xfrm>
          <a:prstGeom prst="ellipse">
            <a:avLst/>
          </a:prstGeom>
          <a:ln>
            <a:noFill/>
          </a:ln>
          <a:effectLst>
            <a:softEdge rad="112500"/>
          </a:effectLst>
        </p:spPr>
      </p:pic>
      <p:sp>
        <p:nvSpPr>
          <p:cNvPr id="13" name="Round Single Corner Rectangle 12"/>
          <p:cNvSpPr/>
          <p:nvPr/>
        </p:nvSpPr>
        <p:spPr>
          <a:xfrm>
            <a:off x="10296054" y="436431"/>
            <a:ext cx="1417351" cy="755650"/>
          </a:xfrm>
          <a:prstGeom prst="round1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Nhóm</a:t>
            </a:r>
            <a:r>
              <a:rPr kumimoji="0" lang="en-US" sz="2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 2</a:t>
            </a:r>
          </a:p>
        </p:txBody>
      </p:sp>
      <p:sp>
        <p:nvSpPr>
          <p:cNvPr id="3" name="Rounded Rectangle 2"/>
          <p:cNvSpPr/>
          <p:nvPr/>
        </p:nvSpPr>
        <p:spPr>
          <a:xfrm>
            <a:off x="5250511" y="1828734"/>
            <a:ext cx="6503652" cy="1536700"/>
          </a:xfrm>
          <a:prstGeom prst="roundRect">
            <a:avLst/>
          </a:prstGeom>
          <a:blipFill>
            <a:blip r:embed="rId4"/>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rgbClr val="000000"/>
                </a:solidFill>
                <a:latin typeface="Times New Roman" panose="02020603050405020304" pitchFamily="18" charset="0"/>
                <a:ea typeface="Times New Roman" panose="02020603050405020304" pitchFamily="18" charset="0"/>
              </a:rPr>
              <a:t>a) </a:t>
            </a:r>
            <a:r>
              <a:rPr lang="en-US" sz="2400" dirty="0" err="1">
                <a:solidFill>
                  <a:srgbClr val="000000"/>
                </a:solidFill>
                <a:latin typeface="Times New Roman" panose="02020603050405020304" pitchFamily="18" charset="0"/>
                <a:ea typeface="Times New Roman" panose="02020603050405020304" pitchFamily="18" charset="0"/>
              </a:rPr>
              <a:t>Ghép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gần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hoặc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giống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làng</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xóm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tìm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kiếm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bờ</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cõi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tài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giỏi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hiền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lành</a:t>
            </a:r>
            <a:r>
              <a:rPr lang="en-US" sz="2400" i="1" dirty="0">
                <a:solidFill>
                  <a:srgbClr val="000000"/>
                </a:solidFill>
                <a:latin typeface="Times New Roman" panose="02020603050405020304" pitchFamily="18" charset="0"/>
                <a:ea typeface="Times New Roman" panose="02020603050405020304" pitchFamily="18" charset="0"/>
              </a:rPr>
              <a:t>, non </a:t>
            </a:r>
            <a:r>
              <a:rPr lang="en-US" sz="2400" i="1" dirty="0" err="1">
                <a:solidFill>
                  <a:srgbClr val="000000"/>
                </a:solidFill>
                <a:latin typeface="Times New Roman" panose="02020603050405020304" pitchFamily="18" charset="0"/>
                <a:ea typeface="Times New Roman" panose="02020603050405020304" pitchFamily="18" charset="0"/>
              </a:rPr>
              <a:t>yếu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trốn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tránh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giẫm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đạp</a:t>
            </a:r>
            <a:endParaRPr lang="en-US" sz="24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5250511" y="4267069"/>
            <a:ext cx="6503652" cy="1536700"/>
          </a:xfrm>
          <a:prstGeom prst="roundRect">
            <a:avLst/>
          </a:prstGeom>
          <a:blipFill>
            <a:blip r:embed="rId4"/>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2400" dirty="0">
                <a:solidFill>
                  <a:srgbClr val="000000"/>
                </a:solidFill>
                <a:latin typeface="Times New Roman" panose="02020603050405020304" pitchFamily="18" charset="0"/>
                <a:ea typeface="Times New Roman" panose="02020603050405020304" pitchFamily="18" charset="0"/>
              </a:rPr>
              <a:t>b) </a:t>
            </a:r>
            <a:r>
              <a:rPr lang="en-US" sz="2400" dirty="0" err="1">
                <a:solidFill>
                  <a:srgbClr val="000000"/>
                </a:solidFill>
                <a:latin typeface="Times New Roman" panose="02020603050405020304" pitchFamily="18" charset="0"/>
                <a:ea typeface="Times New Roman" panose="02020603050405020304" pitchFamily="18" charset="0"/>
              </a:rPr>
              <a:t>Ghép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yếu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tố</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nghĩa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trái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ngược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nhau</a:t>
            </a:r>
            <a:r>
              <a:rPr lang="en-US" sz="2400"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ngày</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đêm</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trước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sau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trên</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dưới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đầu</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đuôi</a:t>
            </a:r>
            <a:r>
              <a:rPr lang="en-US" sz="2400" i="1" dirty="0">
                <a:solidFill>
                  <a:srgbClr val="000000"/>
                </a:solidFill>
                <a:latin typeface="Times New Roman" panose="02020603050405020304" pitchFamily="18" charset="0"/>
                <a:ea typeface="Times New Roman" panose="02020603050405020304" pitchFamily="18" charset="0"/>
              </a:rPr>
              <a:t> , </a:t>
            </a:r>
            <a:r>
              <a:rPr lang="en-US" sz="2400" i="1" dirty="0" err="1">
                <a:solidFill>
                  <a:srgbClr val="000000"/>
                </a:solidFill>
                <a:latin typeface="Times New Roman" panose="02020603050405020304" pitchFamily="18" charset="0"/>
                <a:ea typeface="Times New Roman" panose="02020603050405020304" pitchFamily="18" charset="0"/>
              </a:rPr>
              <a:t>phải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trái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được</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thua</a:t>
            </a:r>
            <a:r>
              <a:rPr lang="en-US" sz="2400" i="1" dirty="0">
                <a:solidFill>
                  <a:srgbClr val="000000"/>
                </a:solidFill>
                <a:latin typeface="Times New Roman" panose="02020603050405020304" pitchFamily="18" charset="0"/>
                <a:ea typeface="Times New Roman" panose="02020603050405020304" pitchFamily="18" charset="0"/>
              </a:rPr>
              <a:t>, , ,</a:t>
            </a:r>
            <a:endParaRPr lang="en-US" sz="2400" dirty="0">
              <a:effectLst/>
              <a:latin typeface="Times New Roman" panose="02020603050405020304" pitchFamily="18" charset="0"/>
              <a:ea typeface="Times New Roman" panose="02020603050405020304" pitchFamily="18" charset="0"/>
            </a:endParaRPr>
          </a:p>
        </p:txBody>
      </p:sp>
      <p:sp>
        <p:nvSpPr>
          <p:cNvPr id="8" name="Plaque 7"/>
          <p:cNvSpPr/>
          <p:nvPr/>
        </p:nvSpPr>
        <p:spPr>
          <a:xfrm>
            <a:off x="292100" y="330200"/>
            <a:ext cx="5851525" cy="596900"/>
          </a:xfrm>
          <a:prstGeom prst="plaque">
            <a:avLst/>
          </a:prstGeom>
          <a:blipFill>
            <a:blip r:embed="rId5"/>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2132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488950" y="1384300"/>
            <a:ext cx="4646949" cy="4787900"/>
          </a:xfrm>
          <a:prstGeom prst="rightArrowCallout">
            <a:avLst/>
          </a:prstGeom>
          <a:blipFill>
            <a:blip r:embed="rId2"/>
            <a:tile tx="0" ty="0" sx="100000" sy="100000" flip="none" algn="tl"/>
          </a:blipFill>
          <a:ln w="2857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1600" b="1" dirty="0">
                <a:solidFill>
                  <a:schemeClr val="accent5">
                    <a:lumMod val="50000"/>
                  </a:schemeClr>
                </a:solidFill>
                <a:latin typeface="Times New Roman" panose="02020603050405020304" pitchFamily="18" charset="0"/>
                <a:ea typeface="Times New Roman" panose="02020603050405020304" pitchFamily="18" charset="0"/>
              </a:rPr>
              <a:t>3. Bài tập 3: </a:t>
            </a:r>
            <a:r>
              <a:rPr lang="vi-VN" sz="1600" b="1" dirty="0">
                <a:solidFill>
                  <a:srgbClr val="1A0DAB"/>
                </a:solidFill>
                <a:latin typeface="Times New Roman" panose="02020603050405020304" pitchFamily="18" charset="0"/>
                <a:ea typeface="Times New Roman" panose="02020603050405020304" pitchFamily="18" charset="0"/>
              </a:rPr>
              <a:t>Yếu tổ nào trong mỗi từ ghép dưới đây thể hiện sự khác nhau giữa các món ăn được gọi là bánh? Xếp các yếu tổ đó vào nhóm thích hợp.</a:t>
            </a:r>
            <a:endParaRPr lang="en-US" sz="1600" dirty="0">
              <a:latin typeface="Times New Roman" panose="02020603050405020304" pitchFamily="18" charset="0"/>
              <a:ea typeface="Times New Roman" panose="02020603050405020304" pitchFamily="18" charset="0"/>
            </a:endParaRPr>
          </a:p>
          <a:p>
            <a:pPr>
              <a:lnSpc>
                <a:spcPct val="115000"/>
              </a:lnSpc>
            </a:pPr>
            <a:r>
              <a:rPr lang="vi-VN" sz="1600" i="1" dirty="0">
                <a:solidFill>
                  <a:srgbClr val="1A0DAB"/>
                </a:solidFill>
                <a:latin typeface="Times New Roman" panose="02020603050405020304" pitchFamily="18" charset="0"/>
                <a:ea typeface="Times New Roman" panose="02020603050405020304" pitchFamily="18" charset="0"/>
              </a:rPr>
              <a:t>bánh tẻ, bánh tại voi, bánh khoai, bánh khúc, bánh đậu xanh, bánh nướng, bánh xốp, bánh bèo, bánh cốm, bánh tôm</a:t>
            </a:r>
            <a:endParaRPr lang="en-US" sz="1600" dirty="0">
              <a:latin typeface="Times New Roman" panose="02020603050405020304" pitchFamily="18" charset="0"/>
              <a:ea typeface="Times New Roman" panose="02020603050405020304" pitchFamily="18" charset="0"/>
            </a:endParaRPr>
          </a:p>
          <a:p>
            <a:pPr>
              <a:lnSpc>
                <a:spcPct val="115000"/>
              </a:lnSpc>
            </a:pPr>
            <a:r>
              <a:rPr lang="vi-VN" sz="1600" dirty="0">
                <a:solidFill>
                  <a:srgbClr val="1A0DAB"/>
                </a:solidFill>
                <a:latin typeface="Times New Roman" panose="02020603050405020304" pitchFamily="18" charset="0"/>
                <a:ea typeface="Times New Roman" panose="02020603050405020304" pitchFamily="18" charset="0"/>
              </a:rPr>
              <a:t>a) Chỉ chất liệu để làm món ăn, ví dụ: bánh nếp.</a:t>
            </a:r>
            <a:endParaRPr lang="en-US" sz="1600" dirty="0">
              <a:latin typeface="Times New Roman" panose="02020603050405020304" pitchFamily="18" charset="0"/>
              <a:ea typeface="Times New Roman" panose="02020603050405020304" pitchFamily="18" charset="0"/>
            </a:endParaRPr>
          </a:p>
          <a:p>
            <a:pPr>
              <a:lnSpc>
                <a:spcPct val="115000"/>
              </a:lnSpc>
            </a:pPr>
            <a:r>
              <a:rPr lang="vi-VN" sz="1600" dirty="0">
                <a:solidFill>
                  <a:srgbClr val="1A0DAB"/>
                </a:solidFill>
                <a:latin typeface="Times New Roman" panose="02020603050405020304" pitchFamily="18" charset="0"/>
                <a:ea typeface="Times New Roman" panose="02020603050405020304" pitchFamily="18" charset="0"/>
              </a:rPr>
              <a:t>b) Chỉ cách chế biến món ăn, ví dụ: bảnh rán.</a:t>
            </a:r>
            <a:endParaRPr lang="en-US" sz="1600" dirty="0">
              <a:latin typeface="Times New Roman" panose="02020603050405020304" pitchFamily="18" charset="0"/>
              <a:ea typeface="Times New Roman" panose="02020603050405020304" pitchFamily="18" charset="0"/>
            </a:endParaRPr>
          </a:p>
          <a:p>
            <a:pPr>
              <a:lnSpc>
                <a:spcPct val="115000"/>
              </a:lnSpc>
            </a:pPr>
            <a:r>
              <a:rPr lang="vi-VN" sz="1600" dirty="0">
                <a:solidFill>
                  <a:srgbClr val="1A0DAB"/>
                </a:solidFill>
                <a:latin typeface="Times New Roman" panose="02020603050405020304" pitchFamily="18" charset="0"/>
                <a:ea typeface="Times New Roman" panose="02020603050405020304" pitchFamily="18" charset="0"/>
              </a:rPr>
              <a:t>c) Chỉ tính chất của món ăn, ví dụ: bánh dẻo.</a:t>
            </a:r>
            <a:endParaRPr lang="en-US" sz="1600" dirty="0">
              <a:latin typeface="Times New Roman" panose="02020603050405020304" pitchFamily="18" charset="0"/>
              <a:ea typeface="Times New Roman" panose="02020603050405020304" pitchFamily="18" charset="0"/>
            </a:endParaRPr>
          </a:p>
          <a:p>
            <a:pPr>
              <a:lnSpc>
                <a:spcPct val="115000"/>
              </a:lnSpc>
            </a:pPr>
            <a:r>
              <a:rPr lang="vi-VN" sz="1600" dirty="0">
                <a:solidFill>
                  <a:srgbClr val="1A0DAB"/>
                </a:solidFill>
                <a:latin typeface="Times New Roman" panose="02020603050405020304" pitchFamily="18" charset="0"/>
                <a:ea typeface="Times New Roman" panose="02020603050405020304" pitchFamily="18" charset="0"/>
              </a:rPr>
              <a:t>d) Chỉ hình dáng của món ăn, ví dụ: bánh gối.</a:t>
            </a:r>
            <a:endParaRPr lang="en-US" sz="16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8804875" y="195798"/>
            <a:ext cx="1462604" cy="1462604"/>
          </a:xfrm>
          <a:prstGeom prst="ellipse">
            <a:avLst/>
          </a:prstGeom>
          <a:ln>
            <a:noFill/>
          </a:ln>
          <a:effectLst>
            <a:softEdge rad="112500"/>
          </a:effectLst>
        </p:spPr>
      </p:pic>
      <p:sp>
        <p:nvSpPr>
          <p:cNvPr id="13" name="Round Single Corner Rectangle 12"/>
          <p:cNvSpPr/>
          <p:nvPr/>
        </p:nvSpPr>
        <p:spPr>
          <a:xfrm>
            <a:off x="10267479" y="433812"/>
            <a:ext cx="1417351" cy="755650"/>
          </a:xfrm>
          <a:prstGeom prst="round1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Nhóm</a:t>
            </a:r>
            <a:r>
              <a:rPr kumimoji="0" lang="en-US" sz="2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 3</a:t>
            </a:r>
          </a:p>
        </p:txBody>
      </p:sp>
      <p:sp>
        <p:nvSpPr>
          <p:cNvPr id="3" name="Rounded Rectangle 2"/>
          <p:cNvSpPr/>
          <p:nvPr/>
        </p:nvSpPr>
        <p:spPr>
          <a:xfrm>
            <a:off x="5181178" y="2122356"/>
            <a:ext cx="6503652" cy="1138754"/>
          </a:xfrm>
          <a:prstGeom prst="roundRect">
            <a:avLst/>
          </a:prstGeom>
          <a:blipFill>
            <a:blip r:embed="rId4"/>
            <a:tile tx="0" ty="0" sx="100000" sy="100000" flip="none" algn="tl"/>
          </a:blipFill>
          <a:ln w="19050"/>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dirty="0">
                <a:solidFill>
                  <a:srgbClr val="000000"/>
                </a:solidFill>
                <a:latin typeface="Times New Roman" panose="02020603050405020304" pitchFamily="18" charset="0"/>
                <a:ea typeface="Times New Roman" panose="02020603050405020304" pitchFamily="18" charset="0"/>
              </a:rPr>
              <a:t>a) Chỉ chất liệu để làm món ăn: </a:t>
            </a:r>
            <a:r>
              <a:rPr lang="vi-VN" sz="2400" i="1" dirty="0">
                <a:solidFill>
                  <a:srgbClr val="000000"/>
                </a:solidFill>
                <a:latin typeface="Times New Roman" panose="02020603050405020304" pitchFamily="18" charset="0"/>
                <a:ea typeface="Times New Roman" panose="02020603050405020304" pitchFamily="18" charset="0"/>
              </a:rPr>
              <a:t>bánh tẻ, bánh khoai, bánh khúc (</a:t>
            </a:r>
            <a:r>
              <a:rPr lang="en-US" sz="2400" i="1" dirty="0" err="1">
                <a:solidFill>
                  <a:srgbClr val="000000"/>
                </a:solidFill>
                <a:latin typeface="Times New Roman" panose="02020603050405020304" pitchFamily="18" charset="0"/>
                <a:ea typeface="Times New Roman" panose="02020603050405020304" pitchFamily="18" charset="0"/>
              </a:rPr>
              <a:t>xôi</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khúc</a:t>
            </a:r>
            <a:r>
              <a:rPr lang="en-US" sz="2400" i="1" dirty="0">
                <a:solidFill>
                  <a:srgbClr val="000000"/>
                </a:solidFill>
                <a:latin typeface="Times New Roman" panose="02020603050405020304" pitchFamily="18" charset="0"/>
                <a:ea typeface="Times New Roman" panose="02020603050405020304" pitchFamily="18" charset="0"/>
              </a:rPr>
              <a:t> -&gt;</a:t>
            </a:r>
            <a:r>
              <a:rPr lang="vi-VN" sz="2400" i="1" dirty="0">
                <a:solidFill>
                  <a:srgbClr val="000000"/>
                </a:solidFill>
                <a:latin typeface="Times New Roman" panose="02020603050405020304" pitchFamily="18" charset="0"/>
                <a:ea typeface="Times New Roman" panose="02020603050405020304" pitchFamily="18" charset="0"/>
              </a:rPr>
              <a:t>làm từ lá rau khúc</a:t>
            </a:r>
            <a:r>
              <a:rPr lang="en-US" sz="2400" i="1" dirty="0">
                <a:solidFill>
                  <a:srgbClr val="000000"/>
                </a:solidFill>
                <a:latin typeface="Times New Roman" panose="02020603050405020304" pitchFamily="18" charset="0"/>
                <a:ea typeface="Times New Roman" panose="02020603050405020304" pitchFamily="18" charset="0"/>
              </a:rPr>
              <a:t>), </a:t>
            </a:r>
            <a:r>
              <a:rPr lang="vi-VN" sz="2400" i="1" dirty="0">
                <a:solidFill>
                  <a:srgbClr val="000000"/>
                </a:solidFill>
                <a:latin typeface="Times New Roman" panose="02020603050405020304" pitchFamily="18" charset="0"/>
                <a:ea typeface="Times New Roman" panose="02020603050405020304" pitchFamily="18" charset="0"/>
              </a:rPr>
              <a:t>bánh đậu xanh, bánh cốm, bánh tôm</a:t>
            </a:r>
            <a:endParaRPr lang="en-US" sz="2000" dirty="0">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5181178" y="3383917"/>
            <a:ext cx="6503652" cy="633544"/>
          </a:xfrm>
          <a:prstGeom prst="roundRect">
            <a:avLst/>
          </a:prstGeom>
          <a:blipFill>
            <a:blip r:embed="rId4"/>
            <a:tile tx="0" ty="0" sx="100000" sy="100000" flip="none" algn="tl"/>
          </a:blipFill>
          <a:ln w="19050"/>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dirty="0">
                <a:solidFill>
                  <a:srgbClr val="000000"/>
                </a:solidFill>
                <a:latin typeface="Times New Roman" panose="02020603050405020304" pitchFamily="18" charset="0"/>
                <a:ea typeface="Times New Roman" panose="02020603050405020304" pitchFamily="18" charset="0"/>
              </a:rPr>
              <a:t>b) Chỉ cách chế biến món ăn: </a:t>
            </a:r>
            <a:r>
              <a:rPr lang="vi-VN" sz="2400" i="1" dirty="0">
                <a:solidFill>
                  <a:srgbClr val="000000"/>
                </a:solidFill>
                <a:latin typeface="Times New Roman" panose="02020603050405020304" pitchFamily="18" charset="0"/>
                <a:ea typeface="Times New Roman" panose="02020603050405020304" pitchFamily="18" charset="0"/>
              </a:rPr>
              <a:t>bánh nướng</a:t>
            </a:r>
            <a:endParaRPr lang="en-US" sz="2000" dirty="0">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5181178" y="4140268"/>
            <a:ext cx="6503652" cy="633544"/>
          </a:xfrm>
          <a:prstGeom prst="roundRect">
            <a:avLst/>
          </a:prstGeom>
          <a:blipFill>
            <a:blip r:embed="rId4"/>
            <a:tile tx="0" ty="0" sx="100000" sy="100000" flip="none" algn="tl"/>
          </a:blipFill>
          <a:ln w="19050"/>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dirty="0">
                <a:solidFill>
                  <a:srgbClr val="000000"/>
                </a:solidFill>
                <a:latin typeface="Times New Roman" panose="02020603050405020304" pitchFamily="18" charset="0"/>
                <a:ea typeface="Times New Roman" panose="02020603050405020304" pitchFamily="18" charset="0"/>
              </a:rPr>
              <a:t>c) Chỉ tính chất của món ăn: </a:t>
            </a:r>
            <a:r>
              <a:rPr lang="vi-VN" sz="2400" i="1" dirty="0">
                <a:solidFill>
                  <a:srgbClr val="000000"/>
                </a:solidFill>
                <a:latin typeface="Times New Roman" panose="02020603050405020304" pitchFamily="18" charset="0"/>
                <a:ea typeface="Times New Roman" panose="02020603050405020304" pitchFamily="18" charset="0"/>
              </a:rPr>
              <a:t>bánh xốp</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bánh</a:t>
            </a:r>
            <a:r>
              <a:rPr lang="en-US" sz="2400" i="1" dirty="0">
                <a:solidFill>
                  <a:srgbClr val="000000"/>
                </a:solidFill>
                <a:latin typeface="Times New Roman" panose="02020603050405020304" pitchFamily="18" charset="0"/>
                <a:ea typeface="Times New Roman" panose="02020603050405020304" pitchFamily="18" charset="0"/>
              </a:rPr>
              <a:t> </a:t>
            </a:r>
            <a:r>
              <a:rPr lang="en-US" sz="2400" i="1" dirty="0" err="1">
                <a:solidFill>
                  <a:srgbClr val="000000"/>
                </a:solidFill>
                <a:latin typeface="Times New Roman" panose="02020603050405020304" pitchFamily="18" charset="0"/>
                <a:ea typeface="Times New Roman" panose="02020603050405020304" pitchFamily="18" charset="0"/>
              </a:rPr>
              <a:t>bèo</a:t>
            </a:r>
            <a:endParaRPr lang="en-US" sz="2000" dirty="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5181178" y="4896620"/>
            <a:ext cx="6503652" cy="633544"/>
          </a:xfrm>
          <a:prstGeom prst="roundRect">
            <a:avLst/>
          </a:prstGeom>
          <a:blipFill>
            <a:blip r:embed="rId4"/>
            <a:tile tx="0" ty="0" sx="100000" sy="100000" flip="none" algn="tl"/>
          </a:blipFill>
          <a:ln w="19050"/>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2400">
                <a:solidFill>
                  <a:srgbClr val="000000"/>
                </a:solidFill>
                <a:latin typeface="Times New Roman" panose="02020603050405020304" pitchFamily="18" charset="0"/>
                <a:ea typeface="Times New Roman" panose="02020603050405020304" pitchFamily="18" charset="0"/>
              </a:rPr>
              <a:t>d) Chỉ hình dáng của món ăn: </a:t>
            </a:r>
            <a:r>
              <a:rPr lang="vi-VN" sz="2400" i="1">
                <a:solidFill>
                  <a:srgbClr val="000000"/>
                </a:solidFill>
                <a:latin typeface="Times New Roman" panose="02020603050405020304" pitchFamily="18" charset="0"/>
                <a:ea typeface="Times New Roman" panose="02020603050405020304" pitchFamily="18" charset="0"/>
              </a:rPr>
              <a:t>bánh tai voi </a:t>
            </a:r>
            <a:endParaRPr lang="en-US" sz="2000">
              <a:effectLst/>
              <a:latin typeface="Times New Roman" panose="02020603050405020304" pitchFamily="18" charset="0"/>
              <a:ea typeface="Times New Roman" panose="02020603050405020304" pitchFamily="18" charset="0"/>
            </a:endParaRPr>
          </a:p>
        </p:txBody>
      </p:sp>
      <p:sp>
        <p:nvSpPr>
          <p:cNvPr id="14" name="Plaque 13"/>
          <p:cNvSpPr/>
          <p:nvPr/>
        </p:nvSpPr>
        <p:spPr>
          <a:xfrm>
            <a:off x="292100" y="330200"/>
            <a:ext cx="5851525" cy="596900"/>
          </a:xfrm>
          <a:prstGeom prst="plaque">
            <a:avLst/>
          </a:prstGeom>
          <a:blipFill>
            <a:blip r:embed="rId5"/>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9320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Callout 6"/>
          <p:cNvSpPr/>
          <p:nvPr/>
        </p:nvSpPr>
        <p:spPr>
          <a:xfrm>
            <a:off x="452124" y="1384300"/>
            <a:ext cx="4646949" cy="4787900"/>
          </a:xfrm>
          <a:prstGeom prst="rightArrowCallout">
            <a:avLst/>
          </a:prstGeom>
          <a:solidFill>
            <a:schemeClr val="bg1"/>
          </a:solid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1400" b="1" dirty="0">
                <a:solidFill>
                  <a:schemeClr val="accent5">
                    <a:lumMod val="50000"/>
                  </a:schemeClr>
                </a:solidFill>
                <a:latin typeface="Times New Roman" panose="02020603050405020304" pitchFamily="18" charset="0"/>
                <a:ea typeface="Times New Roman" panose="02020603050405020304" pitchFamily="18" charset="0"/>
              </a:rPr>
              <a:t>4. Bài tập 4:</a:t>
            </a:r>
            <a:r>
              <a:rPr lang="vi-VN" sz="1400" dirty="0">
                <a:solidFill>
                  <a:schemeClr val="accent5">
                    <a:lumMod val="50000"/>
                  </a:schemeClr>
                </a:solidFill>
                <a:latin typeface="Times New Roman" panose="02020603050405020304" pitchFamily="18" charset="0"/>
                <a:ea typeface="Times New Roman" panose="02020603050405020304" pitchFamily="18" charset="0"/>
              </a:rPr>
              <a:t> </a:t>
            </a:r>
            <a:r>
              <a:rPr lang="vi-VN" sz="1400" b="1" dirty="0">
                <a:solidFill>
                  <a:schemeClr val="accent5">
                    <a:lumMod val="50000"/>
                  </a:schemeClr>
                </a:solidFill>
                <a:latin typeface="Times New Roman" panose="02020603050405020304" pitchFamily="18" charset="0"/>
                <a:ea typeface="Times New Roman" panose="02020603050405020304" pitchFamily="18" charset="0"/>
              </a:rPr>
              <a:t> </a:t>
            </a:r>
            <a:r>
              <a:rPr lang="vi-VN" sz="1400" b="1" dirty="0">
                <a:solidFill>
                  <a:srgbClr val="1A0DAB"/>
                </a:solidFill>
                <a:latin typeface="Times New Roman" panose="02020603050405020304" pitchFamily="18" charset="0"/>
                <a:ea typeface="Times New Roman" panose="02020603050405020304" pitchFamily="18" charset="0"/>
              </a:rPr>
              <a:t>Xếp từ láy trong các câ</a:t>
            </a:r>
            <a:r>
              <a:rPr lang="en-US" sz="1400" b="1" dirty="0">
                <a:solidFill>
                  <a:srgbClr val="1A0DAB"/>
                </a:solidFill>
                <a:latin typeface="Times New Roman" panose="02020603050405020304" pitchFamily="18" charset="0"/>
                <a:ea typeface="Times New Roman" panose="02020603050405020304" pitchFamily="18" charset="0"/>
              </a:rPr>
              <a:t>u</a:t>
            </a:r>
            <a:r>
              <a:rPr lang="vi-VN" sz="1400" b="1" dirty="0">
                <a:solidFill>
                  <a:srgbClr val="1A0DAB"/>
                </a:solidFill>
                <a:latin typeface="Times New Roman" panose="02020603050405020304" pitchFamily="18" charset="0"/>
                <a:ea typeface="Times New Roman" panose="02020603050405020304" pitchFamily="18" charset="0"/>
              </a:rPr>
              <a:t> dưới đây vào nhóm thích hợp:</a:t>
            </a:r>
            <a:endParaRPr lang="en-US" sz="1400" dirty="0">
              <a:latin typeface="Times New Roman" panose="02020603050405020304" pitchFamily="18" charset="0"/>
              <a:ea typeface="Times New Roman" panose="02020603050405020304" pitchFamily="18" charset="0"/>
            </a:endParaRPr>
          </a:p>
          <a:p>
            <a:pPr>
              <a:lnSpc>
                <a:spcPct val="115000"/>
              </a:lnSpc>
            </a:pPr>
            <a:r>
              <a:rPr lang="vi-VN" sz="1400" i="1" dirty="0">
                <a:solidFill>
                  <a:srgbClr val="1A0DAB"/>
                </a:solidFill>
                <a:latin typeface="Times New Roman" panose="02020603050405020304" pitchFamily="18" charset="0"/>
                <a:ea typeface="Times New Roman" panose="02020603050405020304" pitchFamily="18" charset="0"/>
              </a:rPr>
              <a:t>- Cậu sống lủi thủi trong túp l</a:t>
            </a:r>
            <a:r>
              <a:rPr lang="en-US" sz="1400" i="1" dirty="0">
                <a:solidFill>
                  <a:srgbClr val="1A0DAB"/>
                </a:solidFill>
                <a:latin typeface="Times New Roman" panose="02020603050405020304" pitchFamily="18" charset="0"/>
                <a:ea typeface="Times New Roman" panose="02020603050405020304" pitchFamily="18" charset="0"/>
              </a:rPr>
              <a:t>ề</a:t>
            </a:r>
            <a:r>
              <a:rPr lang="vi-VN" sz="1400" i="1" dirty="0">
                <a:solidFill>
                  <a:srgbClr val="1A0DAB"/>
                </a:solidFill>
                <a:latin typeface="Times New Roman" panose="02020603050405020304" pitchFamily="18" charset="0"/>
                <a:ea typeface="Times New Roman" panose="02020603050405020304" pitchFamily="18" charset="0"/>
              </a:rPr>
              <a:t>u cũ dựng dưới gốc đa. (Thạch Sanh)</a:t>
            </a:r>
            <a:endParaRPr lang="en-US" sz="1400" dirty="0">
              <a:latin typeface="Times New Roman" panose="02020603050405020304" pitchFamily="18" charset="0"/>
              <a:ea typeface="Times New Roman" panose="02020603050405020304" pitchFamily="18" charset="0"/>
            </a:endParaRPr>
          </a:p>
          <a:p>
            <a:pPr>
              <a:lnSpc>
                <a:spcPct val="115000"/>
              </a:lnSpc>
            </a:pPr>
            <a:r>
              <a:rPr lang="vi-VN" sz="1400" i="1" dirty="0">
                <a:solidFill>
                  <a:srgbClr val="1A0DAB"/>
                </a:solidFill>
                <a:latin typeface="Times New Roman" panose="02020603050405020304" pitchFamily="18" charset="0"/>
                <a:ea typeface="Times New Roman" panose="02020603050405020304" pitchFamily="18" charset="0"/>
              </a:rPr>
              <a:t>- Suốt ngày, nàng chẳng nói, chẳng cười, mặt buồn rười rượi. (Thạch Sanh)</a:t>
            </a:r>
            <a:endParaRPr lang="en-US" sz="1400" dirty="0">
              <a:latin typeface="Times New Roman" panose="02020603050405020304" pitchFamily="18" charset="0"/>
              <a:ea typeface="Times New Roman" panose="02020603050405020304" pitchFamily="18" charset="0"/>
            </a:endParaRPr>
          </a:p>
          <a:p>
            <a:pPr>
              <a:lnSpc>
                <a:spcPct val="115000"/>
              </a:lnSpc>
            </a:pPr>
            <a:r>
              <a:rPr lang="vi-VN" sz="1400" i="1" dirty="0">
                <a:solidFill>
                  <a:srgbClr val="1A0DAB"/>
                </a:solidFill>
                <a:latin typeface="Times New Roman" panose="02020603050405020304" pitchFamily="18" charset="0"/>
                <a:ea typeface="Times New Roman" panose="02020603050405020304" pitchFamily="18" charset="0"/>
              </a:rPr>
              <a:t>- Một hôm, cô út vừa mang cơm đến dưới chân đồi thì nghe tiếng sáo véo von. Cô lấy làm lạ, rón rén bước lên, nấp sau bụi cây rình xem thì thấy một chàng trai khôi ngô đang ngồi trên chiếc võng đào mắc vào hai c</a:t>
            </a:r>
            <a:r>
              <a:rPr lang="en-US" sz="1400" i="1" dirty="0">
                <a:solidFill>
                  <a:srgbClr val="1A0DAB"/>
                </a:solidFill>
                <a:latin typeface="Times New Roman" panose="02020603050405020304" pitchFamily="18" charset="0"/>
                <a:ea typeface="Times New Roman" panose="02020603050405020304" pitchFamily="18" charset="0"/>
              </a:rPr>
              <a:t>à</a:t>
            </a:r>
            <a:r>
              <a:rPr lang="vi-VN" sz="1400" i="1" dirty="0">
                <a:solidFill>
                  <a:srgbClr val="1A0DAB"/>
                </a:solidFill>
                <a:latin typeface="Times New Roman" panose="02020603050405020304" pitchFamily="18" charset="0"/>
                <a:ea typeface="Times New Roman" panose="02020603050405020304" pitchFamily="18" charset="0"/>
              </a:rPr>
              <a:t>nh cây, thổi sáo cho đ</a:t>
            </a:r>
            <a:r>
              <a:rPr lang="en-US" sz="1400" i="1" dirty="0">
                <a:solidFill>
                  <a:srgbClr val="1A0DAB"/>
                </a:solidFill>
                <a:latin typeface="Times New Roman" panose="02020603050405020304" pitchFamily="18" charset="0"/>
                <a:ea typeface="Times New Roman" panose="02020603050405020304" pitchFamily="18" charset="0"/>
              </a:rPr>
              <a:t>à</a:t>
            </a:r>
            <a:r>
              <a:rPr lang="vi-VN" sz="1400" i="1" dirty="0">
                <a:solidFill>
                  <a:srgbClr val="1A0DAB"/>
                </a:solidFill>
                <a:latin typeface="Times New Roman" panose="02020603050405020304" pitchFamily="18" charset="0"/>
                <a:ea typeface="Times New Roman" panose="02020603050405020304" pitchFamily="18" charset="0"/>
              </a:rPr>
              <a:t>n bò gặm c</a:t>
            </a:r>
            <a:r>
              <a:rPr lang="en-US" sz="1400" i="1" dirty="0">
                <a:solidFill>
                  <a:srgbClr val="1A0DAB"/>
                </a:solidFill>
                <a:latin typeface="Times New Roman" panose="02020603050405020304" pitchFamily="18" charset="0"/>
                <a:ea typeface="Times New Roman" panose="02020603050405020304" pitchFamily="18" charset="0"/>
              </a:rPr>
              <a:t>ỏ</a:t>
            </a:r>
            <a:r>
              <a:rPr lang="vi-VN" sz="1400" i="1" dirty="0">
                <a:solidFill>
                  <a:srgbClr val="1A0DAB"/>
                </a:solidFill>
                <a:latin typeface="Times New Roman" panose="02020603050405020304" pitchFamily="18" charset="0"/>
                <a:ea typeface="Times New Roman" panose="02020603050405020304" pitchFamily="18" charset="0"/>
              </a:rPr>
              <a:t>. (Sọ Dừa)</a:t>
            </a:r>
            <a:endParaRPr lang="en-US" sz="1400" dirty="0">
              <a:latin typeface="Times New Roman" panose="02020603050405020304" pitchFamily="18" charset="0"/>
              <a:ea typeface="Times New Roman" panose="02020603050405020304" pitchFamily="18" charset="0"/>
            </a:endParaRPr>
          </a:p>
          <a:p>
            <a:pPr>
              <a:lnSpc>
                <a:spcPct val="115000"/>
              </a:lnSpc>
            </a:pPr>
            <a:r>
              <a:rPr lang="vi-VN" sz="1400" dirty="0">
                <a:solidFill>
                  <a:srgbClr val="1A0DAB"/>
                </a:solidFill>
                <a:latin typeface="Times New Roman" panose="02020603050405020304" pitchFamily="18" charset="0"/>
                <a:ea typeface="Times New Roman" panose="02020603050405020304" pitchFamily="18" charset="0"/>
              </a:rPr>
              <a:t>a) Gợi tả dáng vẻ, trạng thái của sự vật, ví dụ: lom khom.</a:t>
            </a:r>
            <a:endParaRPr lang="en-US" sz="1400" dirty="0">
              <a:latin typeface="Times New Roman" panose="02020603050405020304" pitchFamily="18" charset="0"/>
              <a:ea typeface="Times New Roman" panose="02020603050405020304" pitchFamily="18" charset="0"/>
            </a:endParaRPr>
          </a:p>
          <a:p>
            <a:pPr>
              <a:lnSpc>
                <a:spcPct val="115000"/>
              </a:lnSpc>
            </a:pPr>
            <a:r>
              <a:rPr lang="vi-VN" sz="1400" dirty="0">
                <a:solidFill>
                  <a:srgbClr val="1A0DAB"/>
                </a:solidFill>
                <a:latin typeface="Times New Roman" panose="02020603050405020304" pitchFamily="18" charset="0"/>
                <a:ea typeface="Times New Roman" panose="02020603050405020304" pitchFamily="18" charset="0"/>
              </a:rPr>
              <a:t>b) Gợi tả âm thanh, ví dụ: ríu rít.</a:t>
            </a:r>
            <a:endParaRPr lang="en-US" sz="14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8904888" y="-102652"/>
            <a:ext cx="1462604" cy="1462604"/>
          </a:xfrm>
          <a:prstGeom prst="rect">
            <a:avLst/>
          </a:prstGeom>
        </p:spPr>
      </p:pic>
      <p:sp>
        <p:nvSpPr>
          <p:cNvPr id="13" name="Round Single Corner Rectangle 12"/>
          <p:cNvSpPr/>
          <p:nvPr/>
        </p:nvSpPr>
        <p:spPr>
          <a:xfrm>
            <a:off x="10367492" y="316852"/>
            <a:ext cx="1417351" cy="755650"/>
          </a:xfrm>
          <a:prstGeom prst="round1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Nhóm</a:t>
            </a:r>
            <a:r>
              <a:rPr kumimoji="0" lang="en-US" sz="2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Times New Roman" panose="02020603050405020304" pitchFamily="18" charset="0"/>
              </a:rPr>
              <a:t> 4</a:t>
            </a:r>
          </a:p>
        </p:txBody>
      </p:sp>
      <p:sp>
        <p:nvSpPr>
          <p:cNvPr id="3" name="Rounded Rectangle 2"/>
          <p:cNvSpPr/>
          <p:nvPr/>
        </p:nvSpPr>
        <p:spPr>
          <a:xfrm>
            <a:off x="5236224" y="2348964"/>
            <a:ext cx="6503652" cy="1138754"/>
          </a:xfrm>
          <a:prstGeom prst="roundRect">
            <a:avLst/>
          </a:pr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en-US" sz="3200" dirty="0">
                <a:solidFill>
                  <a:srgbClr val="000000"/>
                </a:solidFill>
                <a:latin typeface="Times New Roman" panose="02020603050405020304" pitchFamily="18" charset="0"/>
                <a:ea typeface="Times New Roman" panose="02020603050405020304" pitchFamily="18" charset="0"/>
              </a:rPr>
              <a:t>a) </a:t>
            </a:r>
            <a:r>
              <a:rPr lang="en-US" sz="3200" dirty="0" err="1">
                <a:solidFill>
                  <a:srgbClr val="000000"/>
                </a:solidFill>
                <a:latin typeface="Times New Roman" panose="02020603050405020304" pitchFamily="18" charset="0"/>
                <a:ea typeface="Times New Roman" panose="02020603050405020304" pitchFamily="18" charset="0"/>
              </a:rPr>
              <a:t>Gợi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tả</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dáng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vẻ</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trạng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thái</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của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sự</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vật</a:t>
            </a:r>
            <a:r>
              <a:rPr lang="en-US" sz="3200" dirty="0">
                <a:solidFill>
                  <a:srgbClr val="00000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lủi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thủi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rười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rượi</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rón</a:t>
            </a:r>
            <a:r>
              <a:rPr lang="en-US" sz="3200" i="1" dirty="0">
                <a:solidFill>
                  <a:srgbClr val="0070C0"/>
                </a:solidFill>
                <a:latin typeface="Times New Roman" panose="02020603050405020304" pitchFamily="18" charset="0"/>
                <a:ea typeface="Times New Roman" panose="02020603050405020304" pitchFamily="18" charset="0"/>
              </a:rPr>
              <a:t> </a:t>
            </a:r>
            <a:r>
              <a:rPr lang="en-US" sz="3200" i="1" dirty="0" err="1">
                <a:solidFill>
                  <a:srgbClr val="0070C0"/>
                </a:solidFill>
                <a:latin typeface="Times New Roman" panose="02020603050405020304" pitchFamily="18" charset="0"/>
                <a:ea typeface="Times New Roman" panose="02020603050405020304" pitchFamily="18" charset="0"/>
              </a:rPr>
              <a:t>rén</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14" name="Rounded Rectangle 13"/>
          <p:cNvSpPr/>
          <p:nvPr/>
        </p:nvSpPr>
        <p:spPr>
          <a:xfrm>
            <a:off x="5236224" y="4085154"/>
            <a:ext cx="6503652" cy="1138754"/>
          </a:xfrm>
          <a:prstGeom prst="roundRect">
            <a:avLst/>
          </a:prstGeom>
          <a:blipFill>
            <a:blip r:embed="rId3"/>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3200" dirty="0">
                <a:solidFill>
                  <a:srgbClr val="000000"/>
                </a:solidFill>
                <a:latin typeface="Times New Roman" panose="02020603050405020304" pitchFamily="18" charset="0"/>
                <a:ea typeface="Times New Roman" panose="02020603050405020304" pitchFamily="18" charset="0"/>
              </a:rPr>
              <a:t>b) Gợi tả âm thanh: </a:t>
            </a:r>
            <a:r>
              <a:rPr lang="vi-VN" sz="3200" i="1" dirty="0">
                <a:solidFill>
                  <a:srgbClr val="0070C0"/>
                </a:solidFill>
                <a:latin typeface="Times New Roman" panose="02020603050405020304" pitchFamily="18" charset="0"/>
                <a:ea typeface="Times New Roman" panose="02020603050405020304" pitchFamily="18" charset="0"/>
              </a:rPr>
              <a:t>véo von</a:t>
            </a:r>
            <a:endParaRPr lang="en-US" sz="3200" dirty="0">
              <a:latin typeface="Times New Roman" panose="02020603050405020304" pitchFamily="18" charset="0"/>
              <a:ea typeface="Times New Roman" panose="02020603050405020304" pitchFamily="18" charset="0"/>
            </a:endParaRPr>
          </a:p>
        </p:txBody>
      </p:sp>
      <p:sp>
        <p:nvSpPr>
          <p:cNvPr id="8" name="Plaque 7"/>
          <p:cNvSpPr/>
          <p:nvPr/>
        </p:nvSpPr>
        <p:spPr>
          <a:xfrm>
            <a:off x="292100" y="330200"/>
            <a:ext cx="5851525" cy="596900"/>
          </a:xfrm>
          <a:prstGeom prst="plaque">
            <a:avLst/>
          </a:prstGeom>
          <a:blipFill>
            <a:blip r:embed="rId4"/>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600" b="1" dirty="0">
                <a:solidFill>
                  <a:srgbClr val="0D0D0D"/>
                </a:solidFill>
                <a:latin typeface="Times New Roman" panose="02020603050405020304" pitchFamily="18" charset="0"/>
                <a:ea typeface="Times New Roman" panose="02020603050405020304" pitchFamily="18" charset="0"/>
              </a:rPr>
              <a:t>II. </a:t>
            </a:r>
            <a:r>
              <a:rPr lang="en-US" sz="3600" b="1" dirty="0" err="1">
                <a:solidFill>
                  <a:srgbClr val="0D0D0D"/>
                </a:solidFill>
                <a:latin typeface="Times New Roman" panose="02020603050405020304" pitchFamily="18" charset="0"/>
                <a:ea typeface="Times New Roman" panose="02020603050405020304" pitchFamily="18" charset="0"/>
              </a:rPr>
              <a:t>Thực</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hành</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Tiếng</a:t>
            </a:r>
            <a:r>
              <a:rPr lang="en-US" sz="3600" b="1" dirty="0">
                <a:solidFill>
                  <a:srgbClr val="0D0D0D"/>
                </a:solidFill>
                <a:latin typeface="Times New Roman" panose="02020603050405020304" pitchFamily="18" charset="0"/>
                <a:ea typeface="Times New Roman" panose="02020603050405020304" pitchFamily="18" charset="0"/>
              </a:rPr>
              <a:t> </a:t>
            </a:r>
            <a:r>
              <a:rPr lang="en-US" sz="3600" b="1" dirty="0" err="1">
                <a:solidFill>
                  <a:srgbClr val="0D0D0D"/>
                </a:solidFill>
                <a:latin typeface="Times New Roman" panose="02020603050405020304" pitchFamily="18" charset="0"/>
                <a:ea typeface="Times New Roman" panose="02020603050405020304" pitchFamily="18" charset="0"/>
              </a:rPr>
              <a:t>Việt</a:t>
            </a:r>
            <a:endParaRPr lang="en-US"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7114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70027" y="122535"/>
            <a:ext cx="5045547" cy="707886"/>
          </a:xfrm>
          <a:prstGeom prst="rect">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4000" b="1" dirty="0">
                <a:ln w="22225">
                  <a:solidFill>
                    <a:schemeClr val="accent2"/>
                  </a:solidFill>
                  <a:prstDash val="solid"/>
                </a:ln>
                <a:solidFill>
                  <a:schemeClr val="accent2">
                    <a:lumMod val="40000"/>
                    <a:lumOff val="60000"/>
                  </a:schemeClr>
                </a:solidFill>
              </a:rPr>
              <a:t>THỰC HÀNH ĐỌC HIỂU</a:t>
            </a:r>
            <a:endParaRPr lang="en-US" sz="4000" b="1" cap="none" spc="0" dirty="0">
              <a:ln w="22225">
                <a:solidFill>
                  <a:schemeClr val="accent2"/>
                </a:solidFill>
                <a:prstDash val="solid"/>
              </a:ln>
              <a:solidFill>
                <a:schemeClr val="accent2">
                  <a:lumMod val="40000"/>
                  <a:lumOff val="60000"/>
                </a:schemeClr>
              </a:solidFill>
              <a:effectLst/>
            </a:endParaRPr>
          </a:p>
        </p:txBody>
      </p:sp>
      <p:sp>
        <p:nvSpPr>
          <p:cNvPr id="5" name="Rectangle 4"/>
          <p:cNvSpPr/>
          <p:nvPr/>
        </p:nvSpPr>
        <p:spPr>
          <a:xfrm>
            <a:off x="2633514" y="830421"/>
            <a:ext cx="6924973" cy="646331"/>
          </a:xfrm>
          <a:prstGeom prst="rect">
            <a:avLst/>
          </a:prstGeom>
          <a:noFill/>
        </p:spPr>
        <p:txBody>
          <a:bodyPr wrap="none" lIns="91440" tIns="45720" rIns="91440" bIns="45720">
            <a:spAutoFit/>
          </a:bodyPr>
          <a:lstStyle/>
          <a:p>
            <a:pPr algn="ctr"/>
            <a:r>
              <a:rPr 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VĂN BẢN: SỰ TÍCH HỒ GƯƠM</a:t>
            </a:r>
          </a:p>
        </p:txBody>
      </p:sp>
      <p:pic>
        <p:nvPicPr>
          <p:cNvPr id="7" name="Picture 6"/>
          <p:cNvPicPr>
            <a:picLocks noChangeAspect="1"/>
          </p:cNvPicPr>
          <p:nvPr/>
        </p:nvPicPr>
        <p:blipFill>
          <a:blip r:embed="rId3"/>
          <a:stretch>
            <a:fillRect/>
          </a:stretch>
        </p:blipFill>
        <p:spPr>
          <a:xfrm>
            <a:off x="849938" y="1400982"/>
            <a:ext cx="10492125" cy="5346655"/>
          </a:xfrm>
          <a:prstGeom prst="rect">
            <a:avLst/>
          </a:prstGeom>
        </p:spPr>
      </p:pic>
      <p:pic>
        <p:nvPicPr>
          <p:cNvPr id="8" name="Picture 7"/>
          <p:cNvPicPr>
            <a:picLocks noChangeAspect="1"/>
          </p:cNvPicPr>
          <p:nvPr/>
        </p:nvPicPr>
        <p:blipFill>
          <a:blip r:embed="rId4"/>
          <a:stretch>
            <a:fillRect/>
          </a:stretch>
        </p:blipFill>
        <p:spPr>
          <a:xfrm>
            <a:off x="2247902" y="2184638"/>
            <a:ext cx="7785099" cy="3695462"/>
          </a:xfrm>
          <a:prstGeom prst="rect">
            <a:avLst/>
          </a:prstGeom>
        </p:spPr>
      </p:pic>
    </p:spTree>
    <p:extLst>
      <p:ext uri="{BB962C8B-B14F-4D97-AF65-F5344CB8AC3E}">
        <p14:creationId xmlns:p14="http://schemas.microsoft.com/office/powerpoint/2010/main" val="105944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9558487" y="459304"/>
            <a:ext cx="2547056" cy="19978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Rectangle 14"/>
          <p:cNvSpPr/>
          <p:nvPr/>
        </p:nvSpPr>
        <p:spPr>
          <a:xfrm>
            <a:off x="2633514" y="220821"/>
            <a:ext cx="6924973" cy="646331"/>
          </a:xfrm>
          <a:prstGeom prst="rect">
            <a:avLst/>
          </a:prstGeom>
          <a:noFill/>
        </p:spPr>
        <p:txBody>
          <a:bodyPr wrap="none" lIns="91440" tIns="45720" rIns="91440" bIns="45720">
            <a:spAutoFit/>
          </a:bodyPr>
          <a:lstStyle/>
          <a:p>
            <a:pPr algn="ctr"/>
            <a:r>
              <a:rPr lang="en-US" sz="36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VĂN BẢN: SỰ TÍCH HỒ GƯƠM</a:t>
            </a:r>
          </a:p>
        </p:txBody>
      </p:sp>
      <p:grpSp>
        <p:nvGrpSpPr>
          <p:cNvPr id="2" name="Group 1"/>
          <p:cNvGrpSpPr/>
          <p:nvPr/>
        </p:nvGrpSpPr>
        <p:grpSpPr>
          <a:xfrm>
            <a:off x="2562768" y="2049302"/>
            <a:ext cx="7066465" cy="3802291"/>
            <a:chOff x="2060221" y="2049302"/>
            <a:chExt cx="7066465" cy="3802291"/>
          </a:xfrm>
        </p:grpSpPr>
        <p:pic>
          <p:nvPicPr>
            <p:cNvPr id="7" name="Picture 6"/>
            <p:cNvPicPr>
              <a:picLocks noChangeAspect="1"/>
            </p:cNvPicPr>
            <p:nvPr/>
          </p:nvPicPr>
          <p:blipFill>
            <a:blip r:embed="rId4"/>
            <a:stretch>
              <a:fillRect/>
            </a:stretch>
          </p:blipFill>
          <p:spPr>
            <a:xfrm>
              <a:off x="2060221" y="2049302"/>
              <a:ext cx="7066465" cy="3802291"/>
            </a:xfrm>
            <a:prstGeom prst="rect">
              <a:avLst/>
            </a:prstGeom>
          </p:spPr>
        </p:pic>
        <p:sp>
          <p:nvSpPr>
            <p:cNvPr id="4" name="Rectangle 3"/>
            <p:cNvSpPr/>
            <p:nvPr/>
          </p:nvSpPr>
          <p:spPr>
            <a:xfrm>
              <a:off x="2870199" y="2630085"/>
              <a:ext cx="5588000" cy="2640723"/>
            </a:xfrm>
            <a:prstGeom prst="rect">
              <a:avLst/>
            </a:prstGeom>
          </p:spPr>
          <p:txBody>
            <a:bodyPr wrap="square">
              <a:spAutoFit/>
            </a:bodyPr>
            <a:lstStyle/>
            <a:p>
              <a:pPr>
                <a:lnSpc>
                  <a:spcPct val="115000"/>
                </a:lnSpc>
                <a:spcAft>
                  <a:spcPts val="0"/>
                </a:spcAft>
              </a:pPr>
              <a:r>
                <a:rPr lang="en-US" sz="3600" dirty="0" err="1">
                  <a:solidFill>
                    <a:srgbClr val="0D0D0D"/>
                  </a:solidFill>
                  <a:latin typeface="Times New Roman" panose="02020603050405020304" pitchFamily="18" charset="0"/>
                  <a:ea typeface="Times New Roman" panose="02020603050405020304" pitchFamily="18" charset="0"/>
                </a:rPr>
                <a:t>Xem</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đoạn</a:t>
              </a:r>
              <a:r>
                <a:rPr lang="en-US" sz="3600" dirty="0">
                  <a:solidFill>
                    <a:srgbClr val="0D0D0D"/>
                  </a:solidFill>
                  <a:latin typeface="Times New Roman" panose="02020603050405020304" pitchFamily="18" charset="0"/>
                  <a:ea typeface="Times New Roman" panose="02020603050405020304" pitchFamily="18" charset="0"/>
                </a:rPr>
                <a:t> video </a:t>
              </a:r>
              <a:r>
                <a:rPr lang="en-US" sz="3600" dirty="0" err="1">
                  <a:solidFill>
                    <a:srgbClr val="0D0D0D"/>
                  </a:solidFill>
                  <a:latin typeface="Times New Roman" panose="02020603050405020304" pitchFamily="18" charset="0"/>
                  <a:ea typeface="Times New Roman" panose="02020603050405020304" pitchFamily="18" charset="0"/>
                </a:rPr>
                <a:t>về</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Hồ</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Gươm</a:t>
              </a:r>
              <a:r>
                <a:rPr lang="en-US" sz="3600" dirty="0">
                  <a:solidFill>
                    <a:srgbClr val="0D0D0D"/>
                  </a:solidFill>
                  <a:latin typeface="Times New Roman" panose="02020603050405020304" pitchFamily="18" charset="0"/>
                  <a:ea typeface="Times New Roman" panose="02020603050405020304" pitchFamily="18" charset="0"/>
                </a:rPr>
                <a:t>(</a:t>
              </a:r>
              <a:r>
                <a:rPr lang="en-US" sz="3600" dirty="0" err="1">
                  <a:solidFill>
                    <a:srgbClr val="0D0D0D"/>
                  </a:solidFill>
                  <a:latin typeface="Times New Roman" panose="02020603050405020304" pitchFamily="18" charset="0"/>
                  <a:ea typeface="Times New Roman" panose="02020603050405020304" pitchFamily="18" charset="0"/>
                </a:rPr>
                <a:t>Hà</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Nội</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và</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trả</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lời</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câu</a:t>
              </a:r>
              <a:r>
                <a:rPr lang="en-US" sz="3600" dirty="0">
                  <a:solidFill>
                    <a:srgbClr val="0D0D0D"/>
                  </a:solidFill>
                  <a:latin typeface="Times New Roman" panose="02020603050405020304" pitchFamily="18" charset="0"/>
                  <a:ea typeface="Times New Roman" panose="02020603050405020304" pitchFamily="18" charset="0"/>
                </a:rPr>
                <a:t> </a:t>
              </a:r>
              <a:r>
                <a:rPr lang="en-US" sz="3600" dirty="0" err="1">
                  <a:solidFill>
                    <a:srgbClr val="0D0D0D"/>
                  </a:solidFill>
                  <a:latin typeface="Times New Roman" panose="02020603050405020304" pitchFamily="18" charset="0"/>
                  <a:ea typeface="Times New Roman" panose="02020603050405020304" pitchFamily="18" charset="0"/>
                </a:rPr>
                <a:t>hỏi</a:t>
              </a:r>
              <a:r>
                <a:rPr lang="en-US" sz="3600"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Em</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hãy</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trình</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bày</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những</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hiểu</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biết</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về</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địa</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danh</a:t>
              </a:r>
              <a:r>
                <a:rPr lang="en-US" sz="3600" i="1" dirty="0">
                  <a:solidFill>
                    <a:srgbClr val="0D0D0D"/>
                  </a:solidFill>
                  <a:latin typeface="Times New Roman" panose="02020603050405020304" pitchFamily="18" charset="0"/>
                  <a:ea typeface="Times New Roman" panose="02020603050405020304" pitchFamily="18" charset="0"/>
                </a:rPr>
                <a:t> </a:t>
              </a:r>
              <a:r>
                <a:rPr lang="en-US" sz="3600" i="1" dirty="0" err="1">
                  <a:solidFill>
                    <a:srgbClr val="0D0D0D"/>
                  </a:solidFill>
                  <a:latin typeface="Times New Roman" panose="02020603050405020304" pitchFamily="18" charset="0"/>
                  <a:ea typeface="Times New Roman" panose="02020603050405020304" pitchFamily="18" charset="0"/>
                </a:rPr>
                <a:t>này</a:t>
              </a:r>
              <a:r>
                <a:rPr lang="en-US" sz="3600" i="1" dirty="0">
                  <a:solidFill>
                    <a:srgbClr val="0D0D0D"/>
                  </a:solidFill>
                  <a:latin typeface="Times New Roman" panose="02020603050405020304" pitchFamily="18"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358788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20666" y="122535"/>
            <a:ext cx="5950667" cy="646331"/>
          </a:xfrm>
          <a:prstGeom prst="rect">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VIDEO</a:t>
            </a:r>
            <a:r>
              <a:rPr kumimoji="0" lang="en-US" sz="3600" b="1" i="0" u="none" strike="noStrike" kern="1200" cap="none" spc="0" normalizeH="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rPr>
              <a:t> H GƯƠM – HÀ NỘI</a:t>
            </a:r>
            <a:endParaRPr kumimoji="0" lang="en-US" sz="3600" b="1" i="1" u="none" strike="noStrike" kern="120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Times New Roman" panose="02020603050405020304" pitchFamily="18" charset="0"/>
              <a:ea typeface="+mn-ea"/>
              <a:cs typeface="Times New Roman" panose="02020603050405020304" pitchFamily="18" charset="0"/>
            </a:endParaRPr>
          </a:p>
        </p:txBody>
      </p:sp>
      <p:pic>
        <p:nvPicPr>
          <p:cNvPr id="3" name="Hồ Gươm - Du lịch Hà Nội - Cảnh đẹp Hà Nộ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39271" y="993422"/>
            <a:ext cx="9753598" cy="5486399"/>
          </a:xfrm>
          <a:prstGeom prst="rect">
            <a:avLst/>
          </a:prstGeom>
        </p:spPr>
      </p:pic>
    </p:spTree>
    <p:extLst>
      <p:ext uri="{BB962C8B-B14F-4D97-AF65-F5344CB8AC3E}">
        <p14:creationId xmlns:p14="http://schemas.microsoft.com/office/powerpoint/2010/main" val="1894880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045619" y="557214"/>
            <a:ext cx="6100762" cy="381476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Plaque 7"/>
          <p:cNvSpPr/>
          <p:nvPr/>
        </p:nvSpPr>
        <p:spPr>
          <a:xfrm>
            <a:off x="1821392" y="4714875"/>
            <a:ext cx="8549217" cy="1655962"/>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2"/>
          </a:lnRef>
          <a:fillRef idx="3">
            <a:schemeClr val="accent2"/>
          </a:fillRef>
          <a:effectRef idx="3">
            <a:schemeClr val="accent2"/>
          </a:effectRef>
          <a:fontRef idx="minor">
            <a:schemeClr val="lt1"/>
          </a:fontRef>
        </p:style>
        <p:txBody>
          <a:bodyPr rtlCol="0" anchor="ctr"/>
          <a:lstStyle/>
          <a:p>
            <a:pPr>
              <a:lnSpc>
                <a:spcPct val="115000"/>
              </a:lnSpc>
              <a:spcAft>
                <a:spcPts val="0"/>
              </a:spcAft>
            </a:pPr>
            <a:r>
              <a:rPr lang="pt-BR" sz="2400" b="1" dirty="0">
                <a:solidFill>
                  <a:srgbClr val="0D0D0D"/>
                </a:solidFill>
                <a:latin typeface="Times New Roman" panose="02020603050405020304" pitchFamily="18" charset="0"/>
                <a:ea typeface="Times New Roman" panose="02020603050405020304" pitchFamily="18" charset="0"/>
              </a:rPr>
              <a:t>Hồ Gươm</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là</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danh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thắng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nổi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tiếng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của</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thủ</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đô</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Hà</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Nội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Địa</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danh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này</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gắn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với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tên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tuổi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người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anh</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hùng</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Lê</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Lợi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và</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tên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gọi</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xuất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phát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từ</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một</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truyền</a:t>
            </a:r>
            <a:r>
              <a:rPr lang="en-US" sz="2400" b="1" dirty="0">
                <a:solidFill>
                  <a:srgbClr val="0D0D0D"/>
                </a:solidFill>
                <a:latin typeface="Times New Roman" panose="02020603050405020304" pitchFamily="18" charset="0"/>
                <a:ea typeface="Times New Roman" panose="02020603050405020304" pitchFamily="18" charset="0"/>
              </a:rPr>
              <a:t> </a:t>
            </a:r>
            <a:r>
              <a:rPr lang="en-US" sz="2400" b="1" dirty="0" err="1">
                <a:solidFill>
                  <a:srgbClr val="0D0D0D"/>
                </a:solidFill>
                <a:latin typeface="Times New Roman" panose="02020603050405020304" pitchFamily="18" charset="0"/>
                <a:ea typeface="Times New Roman" panose="02020603050405020304" pitchFamily="18" charset="0"/>
              </a:rPr>
              <a:t>thuyết</a:t>
            </a:r>
            <a:r>
              <a:rPr lang="en-US" sz="2400" b="1" dirty="0">
                <a:solidFill>
                  <a:srgbClr val="0D0D0D"/>
                </a:solidFill>
                <a:latin typeface="Times New Roman" panose="02020603050405020304" pitchFamily="18" charset="0"/>
                <a:ea typeface="Times New Roman" panose="02020603050405020304" pitchFamily="18" charset="0"/>
              </a:rPr>
              <a:t> – </a:t>
            </a:r>
            <a:r>
              <a:rPr lang="en-US" sz="2400" b="1" i="1" dirty="0" err="1">
                <a:solidFill>
                  <a:srgbClr val="0D0D0D"/>
                </a:solidFill>
                <a:latin typeface="Times New Roman" panose="02020603050405020304" pitchFamily="18" charset="0"/>
                <a:ea typeface="Times New Roman" panose="02020603050405020304" pitchFamily="18" charset="0"/>
              </a:rPr>
              <a:t>Sự</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tích</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Hồ</a:t>
            </a:r>
            <a:r>
              <a:rPr lang="en-US" sz="2400" b="1" i="1" dirty="0">
                <a:solidFill>
                  <a:srgbClr val="0D0D0D"/>
                </a:solidFill>
                <a:latin typeface="Times New Roman" panose="02020603050405020304" pitchFamily="18" charset="0"/>
                <a:ea typeface="Times New Roman" panose="02020603050405020304" pitchFamily="18" charset="0"/>
              </a:rPr>
              <a:t> </a:t>
            </a:r>
            <a:r>
              <a:rPr lang="en-US" sz="2400" b="1" i="1" dirty="0" err="1">
                <a:solidFill>
                  <a:srgbClr val="0D0D0D"/>
                </a:solidFill>
                <a:latin typeface="Times New Roman" panose="02020603050405020304" pitchFamily="18" charset="0"/>
                <a:ea typeface="Times New Roman" panose="02020603050405020304" pitchFamily="18" charset="0"/>
              </a:rPr>
              <a:t>Gươm</a:t>
            </a:r>
            <a:r>
              <a:rPr lang="en-US" sz="2400" b="1" dirty="0">
                <a:solidFill>
                  <a:srgbClr val="0D0D0D"/>
                </a:solidFill>
                <a:latin typeface="Times New Roman" panose="02020603050405020304" pitchFamily="18"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272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363391" y="722859"/>
            <a:ext cx="7465219" cy="5412283"/>
            <a:chOff x="1798946" y="745435"/>
            <a:chExt cx="7465219" cy="5412283"/>
          </a:xfrm>
          <a:scene3d>
            <a:camera prst="orthographicFront">
              <a:rot lat="0" lon="0" rev="0"/>
            </a:camera>
            <a:lightRig rig="soft" dir="t">
              <a:rot lat="0" lon="0" rev="0"/>
            </a:lightRig>
          </a:scene3d>
        </p:grpSpPr>
        <p:sp>
          <p:nvSpPr>
            <p:cNvPr id="3" name="Freeform 2"/>
            <p:cNvSpPr/>
            <p:nvPr/>
          </p:nvSpPr>
          <p:spPr>
            <a:xfrm>
              <a:off x="5192227" y="3451577"/>
              <a:ext cx="678656" cy="2188666"/>
            </a:xfrm>
            <a:custGeom>
              <a:avLst/>
              <a:gdLst/>
              <a:ahLst/>
              <a:cxnLst/>
              <a:rect l="0" t="0" r="0" b="0"/>
              <a:pathLst>
                <a:path>
                  <a:moveTo>
                    <a:pt x="0" y="0"/>
                  </a:moveTo>
                  <a:lnTo>
                    <a:pt x="339328" y="0"/>
                  </a:lnTo>
                  <a:lnTo>
                    <a:pt x="339328" y="2188666"/>
                  </a:lnTo>
                  <a:lnTo>
                    <a:pt x="678656" y="2188666"/>
                  </a:lnTo>
                </a:path>
              </a:pathLst>
            </a:custGeom>
            <a:no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5" name="Freeform 4"/>
            <p:cNvSpPr/>
            <p:nvPr/>
          </p:nvSpPr>
          <p:spPr>
            <a:xfrm>
              <a:off x="5192227" y="3451577"/>
              <a:ext cx="678656" cy="729555"/>
            </a:xfrm>
            <a:custGeom>
              <a:avLst/>
              <a:gdLst/>
              <a:ahLst/>
              <a:cxnLst/>
              <a:rect l="0" t="0" r="0" b="0"/>
              <a:pathLst>
                <a:path>
                  <a:moveTo>
                    <a:pt x="0" y="0"/>
                  </a:moveTo>
                  <a:lnTo>
                    <a:pt x="339328" y="0"/>
                  </a:lnTo>
                  <a:lnTo>
                    <a:pt x="339328" y="729555"/>
                  </a:lnTo>
                  <a:lnTo>
                    <a:pt x="678656" y="729555"/>
                  </a:lnTo>
                </a:path>
              </a:pathLst>
            </a:custGeom>
            <a:no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5192227" y="2722022"/>
              <a:ext cx="678656" cy="729555"/>
            </a:xfrm>
            <a:custGeom>
              <a:avLst/>
              <a:gdLst/>
              <a:ahLst/>
              <a:cxnLst/>
              <a:rect l="0" t="0" r="0" b="0"/>
              <a:pathLst>
                <a:path>
                  <a:moveTo>
                    <a:pt x="0" y="729555"/>
                  </a:moveTo>
                  <a:lnTo>
                    <a:pt x="339328" y="729555"/>
                  </a:lnTo>
                  <a:lnTo>
                    <a:pt x="339328" y="0"/>
                  </a:lnTo>
                  <a:lnTo>
                    <a:pt x="678656" y="0"/>
                  </a:lnTo>
                </a:path>
              </a:pathLst>
            </a:custGeom>
            <a:no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5192227" y="1262911"/>
              <a:ext cx="678656" cy="2188666"/>
            </a:xfrm>
            <a:custGeom>
              <a:avLst/>
              <a:gdLst/>
              <a:ahLst/>
              <a:cxnLst/>
              <a:rect l="0" t="0" r="0" b="0"/>
              <a:pathLst>
                <a:path>
                  <a:moveTo>
                    <a:pt x="0" y="2188666"/>
                  </a:moveTo>
                  <a:lnTo>
                    <a:pt x="339328" y="2188666"/>
                  </a:lnTo>
                  <a:lnTo>
                    <a:pt x="339328" y="0"/>
                  </a:lnTo>
                  <a:lnTo>
                    <a:pt x="678656" y="0"/>
                  </a:lnTo>
                </a:path>
              </a:pathLst>
            </a:custGeom>
            <a:no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1798946" y="2934102"/>
              <a:ext cx="3393281" cy="1034950"/>
            </a:xfrm>
            <a:custGeom>
              <a:avLst/>
              <a:gdLst>
                <a:gd name="connsiteX0" fmla="*/ 0 w 3393281"/>
                <a:gd name="connsiteY0" fmla="*/ 0 h 1034950"/>
                <a:gd name="connsiteX1" fmla="*/ 3393281 w 3393281"/>
                <a:gd name="connsiteY1" fmla="*/ 0 h 1034950"/>
                <a:gd name="connsiteX2" fmla="*/ 3393281 w 3393281"/>
                <a:gd name="connsiteY2" fmla="*/ 1034950 h 1034950"/>
                <a:gd name="connsiteX3" fmla="*/ 0 w 3393281"/>
                <a:gd name="connsiteY3" fmla="*/ 1034950 h 1034950"/>
                <a:gd name="connsiteX4" fmla="*/ 0 w 3393281"/>
                <a:gd name="connsiteY4" fmla="*/ 0 h 103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281" h="1034950">
                  <a:moveTo>
                    <a:pt x="0" y="0"/>
                  </a:moveTo>
                  <a:lnTo>
                    <a:pt x="3393281" y="0"/>
                  </a:lnTo>
                  <a:lnTo>
                    <a:pt x="3393281" y="1034950"/>
                  </a:lnTo>
                  <a:lnTo>
                    <a:pt x="0" y="1034950"/>
                  </a:lnTo>
                  <a:lnTo>
                    <a:pt x="0" y="0"/>
                  </a:lnTo>
                  <a:close/>
                </a:path>
              </a:pathLst>
            </a:custGeom>
            <a:solidFill>
              <a:schemeClr val="accent2">
                <a:lumMod val="75000"/>
              </a:schemeClr>
            </a:solid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vi-VN" sz="3600" b="1" kern="1200" dirty="0">
                  <a:latin typeface="+mj-lt"/>
                </a:rPr>
                <a:t>I. Đọc </a:t>
              </a:r>
              <a:r>
                <a:rPr lang="en-US" sz="3600" b="1" kern="1200" dirty="0" err="1">
                  <a:latin typeface="Times New Roman" panose="02020603050405020304" pitchFamily="18" charset="0"/>
                  <a:cs typeface="Times New Roman" panose="02020603050405020304" pitchFamily="18" charset="0"/>
                </a:rPr>
                <a:t>và</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tìm</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hiểu</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chung</a:t>
              </a:r>
              <a:endParaRPr lang="en-US" sz="3600" b="1"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5870884" y="745435"/>
              <a:ext cx="3393281" cy="1034950"/>
            </a:xfrm>
            <a:custGeom>
              <a:avLst/>
              <a:gdLst>
                <a:gd name="connsiteX0" fmla="*/ 0 w 3393281"/>
                <a:gd name="connsiteY0" fmla="*/ 0 h 1034950"/>
                <a:gd name="connsiteX1" fmla="*/ 3393281 w 3393281"/>
                <a:gd name="connsiteY1" fmla="*/ 0 h 1034950"/>
                <a:gd name="connsiteX2" fmla="*/ 3393281 w 3393281"/>
                <a:gd name="connsiteY2" fmla="*/ 1034950 h 1034950"/>
                <a:gd name="connsiteX3" fmla="*/ 0 w 3393281"/>
                <a:gd name="connsiteY3" fmla="*/ 1034950 h 1034950"/>
                <a:gd name="connsiteX4" fmla="*/ 0 w 3393281"/>
                <a:gd name="connsiteY4" fmla="*/ 0 h 103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281" h="1034950">
                  <a:moveTo>
                    <a:pt x="0" y="0"/>
                  </a:moveTo>
                  <a:lnTo>
                    <a:pt x="3393281" y="0"/>
                  </a:lnTo>
                  <a:lnTo>
                    <a:pt x="3393281" y="1034950"/>
                  </a:lnTo>
                  <a:lnTo>
                    <a:pt x="0" y="1034950"/>
                  </a:lnTo>
                  <a:lnTo>
                    <a:pt x="0" y="0"/>
                  </a:lnTo>
                  <a:close/>
                </a:path>
              </a:pathLst>
            </a:custGeom>
            <a:solidFill>
              <a:schemeClr val="accent6">
                <a:lumMod val="50000"/>
              </a:schemeClr>
            </a:solid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25" tIns="22225" rIns="22225" bIns="22225" numCol="1" spcCol="1270" anchor="ctr" anchorCtr="0">
              <a:noAutofit/>
            </a:bodyPr>
            <a:lstStyle/>
            <a:p>
              <a:pPr lvl="0" algn="l" defTabSz="1555750">
                <a:lnSpc>
                  <a:spcPct val="90000"/>
                </a:lnSpc>
                <a:spcBef>
                  <a:spcPct val="0"/>
                </a:spcBef>
                <a:spcAft>
                  <a:spcPct val="35000"/>
                </a:spcAft>
              </a:pPr>
              <a:r>
                <a:rPr lang="vi-VN" sz="3500" b="1" kern="1200" dirty="0">
                  <a:latin typeface="+mj-lt"/>
                </a:rPr>
                <a:t>1. Đọc, kể</a:t>
              </a:r>
              <a:endParaRPr lang="en-US" sz="3500" kern="1200" dirty="0">
                <a:latin typeface="+mj-lt"/>
              </a:endParaRPr>
            </a:p>
          </p:txBody>
        </p:sp>
        <p:sp>
          <p:nvSpPr>
            <p:cNvPr id="10" name="Freeform 9"/>
            <p:cNvSpPr/>
            <p:nvPr/>
          </p:nvSpPr>
          <p:spPr>
            <a:xfrm>
              <a:off x="5870884" y="2204546"/>
              <a:ext cx="3393281" cy="1034950"/>
            </a:xfrm>
            <a:custGeom>
              <a:avLst/>
              <a:gdLst>
                <a:gd name="connsiteX0" fmla="*/ 0 w 3393281"/>
                <a:gd name="connsiteY0" fmla="*/ 0 h 1034950"/>
                <a:gd name="connsiteX1" fmla="*/ 3393281 w 3393281"/>
                <a:gd name="connsiteY1" fmla="*/ 0 h 1034950"/>
                <a:gd name="connsiteX2" fmla="*/ 3393281 w 3393281"/>
                <a:gd name="connsiteY2" fmla="*/ 1034950 h 1034950"/>
                <a:gd name="connsiteX3" fmla="*/ 0 w 3393281"/>
                <a:gd name="connsiteY3" fmla="*/ 1034950 h 1034950"/>
                <a:gd name="connsiteX4" fmla="*/ 0 w 3393281"/>
                <a:gd name="connsiteY4" fmla="*/ 0 h 103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281" h="1034950">
                  <a:moveTo>
                    <a:pt x="0" y="0"/>
                  </a:moveTo>
                  <a:lnTo>
                    <a:pt x="3393281" y="0"/>
                  </a:lnTo>
                  <a:lnTo>
                    <a:pt x="3393281" y="1034950"/>
                  </a:lnTo>
                  <a:lnTo>
                    <a:pt x="0" y="1034950"/>
                  </a:lnTo>
                  <a:lnTo>
                    <a:pt x="0" y="0"/>
                  </a:lnTo>
                  <a:close/>
                </a:path>
              </a:pathLst>
            </a:custGeom>
            <a:solidFill>
              <a:schemeClr val="accent6">
                <a:lumMod val="50000"/>
              </a:schemeClr>
            </a:solid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25" tIns="22225" rIns="22225" bIns="22225" numCol="1" spcCol="1270" anchor="ctr" anchorCtr="0">
              <a:noAutofit/>
            </a:bodyPr>
            <a:lstStyle/>
            <a:p>
              <a:pPr lvl="0" algn="l" defTabSz="1555750">
                <a:lnSpc>
                  <a:spcPct val="90000"/>
                </a:lnSpc>
                <a:spcBef>
                  <a:spcPct val="0"/>
                </a:spcBef>
                <a:spcAft>
                  <a:spcPct val="35000"/>
                </a:spcAft>
              </a:pPr>
              <a:r>
                <a:rPr lang="vi-VN" sz="3500" b="1" kern="1200" dirty="0">
                  <a:latin typeface="+mj-lt"/>
                </a:rPr>
                <a:t>2</a:t>
              </a:r>
              <a:r>
                <a:rPr lang="en-US" sz="3500" b="1" kern="1200" dirty="0">
                  <a:latin typeface="+mj-lt"/>
                </a:rPr>
                <a:t>. </a:t>
              </a:r>
              <a:r>
                <a:rPr lang="vi-VN" sz="3500" b="1" kern="1200" dirty="0">
                  <a:latin typeface="+mj-lt"/>
                </a:rPr>
                <a:t>Chú thích(sgk)</a:t>
              </a:r>
              <a:endParaRPr lang="en-US" sz="3500" kern="1200" dirty="0">
                <a:latin typeface="+mj-lt"/>
              </a:endParaRPr>
            </a:p>
          </p:txBody>
        </p:sp>
        <p:sp>
          <p:nvSpPr>
            <p:cNvPr id="11" name="Freeform 10"/>
            <p:cNvSpPr/>
            <p:nvPr/>
          </p:nvSpPr>
          <p:spPr>
            <a:xfrm>
              <a:off x="5870884" y="3663657"/>
              <a:ext cx="3393281" cy="1034950"/>
            </a:xfrm>
            <a:custGeom>
              <a:avLst/>
              <a:gdLst>
                <a:gd name="connsiteX0" fmla="*/ 0 w 3393281"/>
                <a:gd name="connsiteY0" fmla="*/ 0 h 1034950"/>
                <a:gd name="connsiteX1" fmla="*/ 3393281 w 3393281"/>
                <a:gd name="connsiteY1" fmla="*/ 0 h 1034950"/>
                <a:gd name="connsiteX2" fmla="*/ 3393281 w 3393281"/>
                <a:gd name="connsiteY2" fmla="*/ 1034950 h 1034950"/>
                <a:gd name="connsiteX3" fmla="*/ 0 w 3393281"/>
                <a:gd name="connsiteY3" fmla="*/ 1034950 h 1034950"/>
                <a:gd name="connsiteX4" fmla="*/ 0 w 3393281"/>
                <a:gd name="connsiteY4" fmla="*/ 0 h 103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281" h="1034950">
                  <a:moveTo>
                    <a:pt x="0" y="0"/>
                  </a:moveTo>
                  <a:lnTo>
                    <a:pt x="3393281" y="0"/>
                  </a:lnTo>
                  <a:lnTo>
                    <a:pt x="3393281" y="1034950"/>
                  </a:lnTo>
                  <a:lnTo>
                    <a:pt x="0" y="1034950"/>
                  </a:lnTo>
                  <a:lnTo>
                    <a:pt x="0" y="0"/>
                  </a:lnTo>
                  <a:close/>
                </a:path>
              </a:pathLst>
            </a:custGeom>
            <a:solidFill>
              <a:schemeClr val="accent6">
                <a:lumMod val="50000"/>
              </a:schemeClr>
            </a:solid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b="1" kern="1200" dirty="0">
                  <a:latin typeface="Times New Roman" panose="02020603050405020304" pitchFamily="18" charset="0"/>
                  <a:cs typeface="Times New Roman" panose="02020603050405020304" pitchFamily="18" charset="0"/>
                </a:rPr>
                <a:t>3. </a:t>
              </a:r>
              <a:r>
                <a:rPr lang="en-US" sz="3500" b="1" kern="1200" dirty="0" err="1">
                  <a:latin typeface="Times New Roman" panose="02020603050405020304" pitchFamily="18" charset="0"/>
                  <a:cs typeface="Times New Roman" panose="02020603050405020304" pitchFamily="18" charset="0"/>
                </a:rPr>
                <a:t>Tóm</a:t>
              </a:r>
              <a:r>
                <a:rPr lang="en-US" sz="3500" b="1" kern="1200" dirty="0">
                  <a:latin typeface="Times New Roman" panose="02020603050405020304" pitchFamily="18" charset="0"/>
                  <a:cs typeface="Times New Roman" panose="02020603050405020304" pitchFamily="18" charset="0"/>
                </a:rPr>
                <a:t> </a:t>
              </a:r>
              <a:r>
                <a:rPr lang="en-US" sz="3500" b="1" kern="1200" dirty="0" err="1">
                  <a:latin typeface="Times New Roman" panose="02020603050405020304" pitchFamily="18" charset="0"/>
                  <a:cs typeface="Times New Roman" panose="02020603050405020304" pitchFamily="18" charset="0"/>
                </a:rPr>
                <a:t>tắt</a:t>
              </a:r>
              <a:r>
                <a:rPr lang="en-US" sz="3500" b="1" kern="1200" dirty="0">
                  <a:latin typeface="Times New Roman" panose="02020603050405020304" pitchFamily="18" charset="0"/>
                  <a:cs typeface="Times New Roman" panose="02020603050405020304" pitchFamily="18" charset="0"/>
                </a:rPr>
                <a:t> </a:t>
              </a:r>
              <a:r>
                <a:rPr lang="en-US" sz="3500" b="1" kern="1200" dirty="0" err="1">
                  <a:latin typeface="Times New Roman" panose="02020603050405020304" pitchFamily="18" charset="0"/>
                  <a:cs typeface="Times New Roman" panose="02020603050405020304" pitchFamily="18" charset="0"/>
                </a:rPr>
                <a:t>truyện</a:t>
              </a:r>
              <a:endParaRPr lang="en-US" sz="3500" kern="1200" dirty="0">
                <a:latin typeface="Times New Roman" panose="02020603050405020304" pitchFamily="18" charset="0"/>
                <a:cs typeface="Times New Roman" panose="02020603050405020304" pitchFamily="18" charset="0"/>
              </a:endParaRPr>
            </a:p>
          </p:txBody>
        </p:sp>
        <p:sp>
          <p:nvSpPr>
            <p:cNvPr id="12" name="Freeform 11"/>
            <p:cNvSpPr/>
            <p:nvPr/>
          </p:nvSpPr>
          <p:spPr>
            <a:xfrm>
              <a:off x="5870884" y="5122768"/>
              <a:ext cx="3393281" cy="1034950"/>
            </a:xfrm>
            <a:custGeom>
              <a:avLst/>
              <a:gdLst>
                <a:gd name="connsiteX0" fmla="*/ 0 w 3393281"/>
                <a:gd name="connsiteY0" fmla="*/ 0 h 1034950"/>
                <a:gd name="connsiteX1" fmla="*/ 3393281 w 3393281"/>
                <a:gd name="connsiteY1" fmla="*/ 0 h 1034950"/>
                <a:gd name="connsiteX2" fmla="*/ 3393281 w 3393281"/>
                <a:gd name="connsiteY2" fmla="*/ 1034950 h 1034950"/>
                <a:gd name="connsiteX3" fmla="*/ 0 w 3393281"/>
                <a:gd name="connsiteY3" fmla="*/ 1034950 h 1034950"/>
                <a:gd name="connsiteX4" fmla="*/ 0 w 3393281"/>
                <a:gd name="connsiteY4" fmla="*/ 0 h 103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3281" h="1034950">
                  <a:moveTo>
                    <a:pt x="0" y="0"/>
                  </a:moveTo>
                  <a:lnTo>
                    <a:pt x="3393281" y="0"/>
                  </a:lnTo>
                  <a:lnTo>
                    <a:pt x="3393281" y="1034950"/>
                  </a:lnTo>
                  <a:lnTo>
                    <a:pt x="0" y="1034950"/>
                  </a:lnTo>
                  <a:lnTo>
                    <a:pt x="0" y="0"/>
                  </a:lnTo>
                  <a:close/>
                </a:path>
              </a:pathLst>
            </a:custGeom>
            <a:solidFill>
              <a:schemeClr val="accent6">
                <a:lumMod val="50000"/>
              </a:schemeClr>
            </a:solidFill>
            <a:ln w="28575">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b="1" kern="1200" dirty="0">
                  <a:latin typeface="Times New Roman" panose="02020603050405020304" pitchFamily="18" charset="0"/>
                  <a:cs typeface="Times New Roman" panose="02020603050405020304" pitchFamily="18" charset="0"/>
                </a:rPr>
                <a:t>4. </a:t>
              </a:r>
              <a:r>
                <a:rPr lang="vi-VN" sz="3500" b="1" kern="1200" dirty="0">
                  <a:latin typeface="Times New Roman" panose="02020603050405020304" pitchFamily="18" charset="0"/>
                  <a:cs typeface="Times New Roman" panose="02020603050405020304" pitchFamily="18" charset="0"/>
                </a:rPr>
                <a:t>Bố cục :</a:t>
              </a:r>
              <a:r>
                <a:rPr lang="vi-VN" sz="3500" kern="1200" dirty="0">
                  <a:latin typeface="Times New Roman" panose="02020603050405020304" pitchFamily="18" charset="0"/>
                  <a:cs typeface="Times New Roman" panose="02020603050405020304" pitchFamily="18" charset="0"/>
                </a:rPr>
                <a:t> 2 phần</a:t>
              </a:r>
              <a:endParaRPr lang="en-US" sz="35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3333875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974219" y="1654066"/>
            <a:ext cx="2695674" cy="2603010"/>
          </a:xfrm>
          <a:custGeom>
            <a:avLst/>
            <a:gdLst>
              <a:gd name="connsiteX0" fmla="*/ 0 w 2695674"/>
              <a:gd name="connsiteY0" fmla="*/ 260301 h 2603010"/>
              <a:gd name="connsiteX1" fmla="*/ 260301 w 2695674"/>
              <a:gd name="connsiteY1" fmla="*/ 0 h 2603010"/>
              <a:gd name="connsiteX2" fmla="*/ 2435373 w 2695674"/>
              <a:gd name="connsiteY2" fmla="*/ 0 h 2603010"/>
              <a:gd name="connsiteX3" fmla="*/ 2695674 w 2695674"/>
              <a:gd name="connsiteY3" fmla="*/ 260301 h 2603010"/>
              <a:gd name="connsiteX4" fmla="*/ 2695674 w 2695674"/>
              <a:gd name="connsiteY4" fmla="*/ 2342709 h 2603010"/>
              <a:gd name="connsiteX5" fmla="*/ 2435373 w 2695674"/>
              <a:gd name="connsiteY5" fmla="*/ 2603010 h 2603010"/>
              <a:gd name="connsiteX6" fmla="*/ 260301 w 2695674"/>
              <a:gd name="connsiteY6" fmla="*/ 2603010 h 2603010"/>
              <a:gd name="connsiteX7" fmla="*/ 0 w 2695674"/>
              <a:gd name="connsiteY7" fmla="*/ 2342709 h 2603010"/>
              <a:gd name="connsiteX8" fmla="*/ 0 w 2695674"/>
              <a:gd name="connsiteY8" fmla="*/ 260301 h 26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5674" h="2603010">
                <a:moveTo>
                  <a:pt x="0" y="260301"/>
                </a:moveTo>
                <a:cubicBezTo>
                  <a:pt x="0" y="116541"/>
                  <a:pt x="116541" y="0"/>
                  <a:pt x="260301" y="0"/>
                </a:cubicBezTo>
                <a:lnTo>
                  <a:pt x="2435373" y="0"/>
                </a:lnTo>
                <a:cubicBezTo>
                  <a:pt x="2579133" y="0"/>
                  <a:pt x="2695674" y="116541"/>
                  <a:pt x="2695674" y="260301"/>
                </a:cubicBezTo>
                <a:lnTo>
                  <a:pt x="2695674" y="2342709"/>
                </a:lnTo>
                <a:cubicBezTo>
                  <a:pt x="2695674" y="2486469"/>
                  <a:pt x="2579133" y="2603010"/>
                  <a:pt x="2435373" y="2603010"/>
                </a:cubicBezTo>
                <a:lnTo>
                  <a:pt x="260301" y="2603010"/>
                </a:lnTo>
                <a:cubicBezTo>
                  <a:pt x="116541" y="2603010"/>
                  <a:pt x="0" y="2486469"/>
                  <a:pt x="0" y="2342709"/>
                </a:cubicBezTo>
                <a:lnTo>
                  <a:pt x="0" y="260301"/>
                </a:lnTo>
                <a:close/>
              </a:path>
            </a:pathLst>
          </a:custGeom>
          <a:blipFill>
            <a:blip r:embed="rId2"/>
            <a:tile tx="0" ty="0" sx="100000" sy="100000" flip="none" algn="tl"/>
          </a:blipFill>
          <a:ln w="19050"/>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8640" tIns="228640" rIns="228640" bIns="228640" numCol="1" spcCol="1270" anchor="ctr" anchorCtr="0">
            <a:noAutofit/>
          </a:bodyPr>
          <a:lstStyle/>
          <a:p>
            <a:pPr lvl="0" algn="ctr" defTabSz="1778000">
              <a:lnSpc>
                <a:spcPct val="90000"/>
              </a:lnSpc>
              <a:spcBef>
                <a:spcPct val="0"/>
              </a:spcBef>
              <a:spcAft>
                <a:spcPct val="35000"/>
              </a:spcAft>
            </a:pPr>
            <a:r>
              <a:rPr lang="vi-VN" sz="4000" b="1" kern="1200" dirty="0">
                <a:solidFill>
                  <a:schemeClr val="tx1"/>
                </a:solidFill>
                <a:latin typeface="+mj-lt"/>
              </a:rPr>
              <a:t>1. Đọc, kể</a:t>
            </a:r>
            <a:endParaRPr lang="en-US" sz="4000" kern="1200" dirty="0">
              <a:solidFill>
                <a:schemeClr val="tx1"/>
              </a:solidFill>
              <a:latin typeface="+mj-lt"/>
            </a:endParaRPr>
          </a:p>
        </p:txBody>
      </p:sp>
      <p:sp>
        <p:nvSpPr>
          <p:cNvPr id="8" name="Freeform 7"/>
          <p:cNvSpPr/>
          <p:nvPr/>
        </p:nvSpPr>
        <p:spPr>
          <a:xfrm>
            <a:off x="3939461" y="2357438"/>
            <a:ext cx="571482" cy="932397"/>
          </a:xfrm>
          <a:custGeom>
            <a:avLst/>
            <a:gdLst>
              <a:gd name="connsiteX0" fmla="*/ 0 w 571482"/>
              <a:gd name="connsiteY0" fmla="*/ 133705 h 668527"/>
              <a:gd name="connsiteX1" fmla="*/ 285741 w 571482"/>
              <a:gd name="connsiteY1" fmla="*/ 133705 h 668527"/>
              <a:gd name="connsiteX2" fmla="*/ 285741 w 571482"/>
              <a:gd name="connsiteY2" fmla="*/ 0 h 668527"/>
              <a:gd name="connsiteX3" fmla="*/ 571482 w 571482"/>
              <a:gd name="connsiteY3" fmla="*/ 334264 h 668527"/>
              <a:gd name="connsiteX4" fmla="*/ 285741 w 571482"/>
              <a:gd name="connsiteY4" fmla="*/ 668527 h 668527"/>
              <a:gd name="connsiteX5" fmla="*/ 285741 w 571482"/>
              <a:gd name="connsiteY5" fmla="*/ 534822 h 668527"/>
              <a:gd name="connsiteX6" fmla="*/ 0 w 571482"/>
              <a:gd name="connsiteY6" fmla="*/ 534822 h 668527"/>
              <a:gd name="connsiteX7" fmla="*/ 0 w 571482"/>
              <a:gd name="connsiteY7" fmla="*/ 133705 h 66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482" h="668527">
                <a:moveTo>
                  <a:pt x="0" y="133705"/>
                </a:moveTo>
                <a:lnTo>
                  <a:pt x="285741" y="133705"/>
                </a:lnTo>
                <a:lnTo>
                  <a:pt x="285741" y="0"/>
                </a:lnTo>
                <a:lnTo>
                  <a:pt x="571482" y="334264"/>
                </a:lnTo>
                <a:lnTo>
                  <a:pt x="285741" y="668527"/>
                </a:lnTo>
                <a:lnTo>
                  <a:pt x="285741" y="534822"/>
                </a:lnTo>
                <a:lnTo>
                  <a:pt x="0" y="534822"/>
                </a:lnTo>
                <a:lnTo>
                  <a:pt x="0" y="133705"/>
                </a:lnTo>
                <a:close/>
              </a:path>
            </a:pathLst>
          </a:custGeom>
          <a:blipFill>
            <a:blip r:embed="rId2"/>
            <a:tile tx="0" ty="0" sx="100000" sy="100000" flip="none" algn="tl"/>
          </a:blipFill>
          <a:scene3d>
            <a:camera prst="orthographicFront"/>
            <a:lightRig rig="threePt" dir="t"/>
          </a:scene3d>
          <a:sp3d>
            <a:bevelT prst="convex"/>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33705" rIns="171445" bIns="133705" numCol="1" spcCol="1270" anchor="ctr" anchorCtr="0">
            <a:noAutofit/>
          </a:bodyPr>
          <a:lstStyle/>
          <a:p>
            <a:pPr lvl="0" algn="ctr" defTabSz="1244600">
              <a:lnSpc>
                <a:spcPct val="90000"/>
              </a:lnSpc>
              <a:spcBef>
                <a:spcPct val="0"/>
              </a:spcBef>
              <a:spcAft>
                <a:spcPct val="35000"/>
              </a:spcAft>
            </a:pPr>
            <a:endParaRPr lang="en-US" sz="2800" kern="1200"/>
          </a:p>
        </p:txBody>
      </p:sp>
      <p:sp>
        <p:nvSpPr>
          <p:cNvPr id="9" name="Freeform 8"/>
          <p:cNvSpPr/>
          <p:nvPr/>
        </p:nvSpPr>
        <p:spPr>
          <a:xfrm>
            <a:off x="4748163" y="1654066"/>
            <a:ext cx="2695674" cy="2603010"/>
          </a:xfrm>
          <a:custGeom>
            <a:avLst/>
            <a:gdLst>
              <a:gd name="connsiteX0" fmla="*/ 0 w 2695674"/>
              <a:gd name="connsiteY0" fmla="*/ 260301 h 2603010"/>
              <a:gd name="connsiteX1" fmla="*/ 260301 w 2695674"/>
              <a:gd name="connsiteY1" fmla="*/ 0 h 2603010"/>
              <a:gd name="connsiteX2" fmla="*/ 2435373 w 2695674"/>
              <a:gd name="connsiteY2" fmla="*/ 0 h 2603010"/>
              <a:gd name="connsiteX3" fmla="*/ 2695674 w 2695674"/>
              <a:gd name="connsiteY3" fmla="*/ 260301 h 2603010"/>
              <a:gd name="connsiteX4" fmla="*/ 2695674 w 2695674"/>
              <a:gd name="connsiteY4" fmla="*/ 2342709 h 2603010"/>
              <a:gd name="connsiteX5" fmla="*/ 2435373 w 2695674"/>
              <a:gd name="connsiteY5" fmla="*/ 2603010 h 2603010"/>
              <a:gd name="connsiteX6" fmla="*/ 260301 w 2695674"/>
              <a:gd name="connsiteY6" fmla="*/ 2603010 h 2603010"/>
              <a:gd name="connsiteX7" fmla="*/ 0 w 2695674"/>
              <a:gd name="connsiteY7" fmla="*/ 2342709 h 2603010"/>
              <a:gd name="connsiteX8" fmla="*/ 0 w 2695674"/>
              <a:gd name="connsiteY8" fmla="*/ 260301 h 26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5674" h="2603010">
                <a:moveTo>
                  <a:pt x="0" y="260301"/>
                </a:moveTo>
                <a:cubicBezTo>
                  <a:pt x="0" y="116541"/>
                  <a:pt x="116541" y="0"/>
                  <a:pt x="260301" y="0"/>
                </a:cubicBezTo>
                <a:lnTo>
                  <a:pt x="2435373" y="0"/>
                </a:lnTo>
                <a:cubicBezTo>
                  <a:pt x="2579133" y="0"/>
                  <a:pt x="2695674" y="116541"/>
                  <a:pt x="2695674" y="260301"/>
                </a:cubicBezTo>
                <a:lnTo>
                  <a:pt x="2695674" y="2342709"/>
                </a:lnTo>
                <a:cubicBezTo>
                  <a:pt x="2695674" y="2486469"/>
                  <a:pt x="2579133" y="2603010"/>
                  <a:pt x="2435373" y="2603010"/>
                </a:cubicBezTo>
                <a:lnTo>
                  <a:pt x="260301" y="2603010"/>
                </a:lnTo>
                <a:cubicBezTo>
                  <a:pt x="116541" y="2603010"/>
                  <a:pt x="0" y="2486469"/>
                  <a:pt x="0" y="2342709"/>
                </a:cubicBezTo>
                <a:lnTo>
                  <a:pt x="0" y="260301"/>
                </a:lnTo>
                <a:close/>
              </a:path>
            </a:pathLst>
          </a:custGeom>
          <a:blipFill>
            <a:blip r:embed="rId2"/>
            <a:tile tx="0" ty="0" sx="100000" sy="100000" flip="none" algn="tl"/>
          </a:blipFill>
          <a:ln w="19050"/>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920" tIns="182920" rIns="182920" bIns="182920" numCol="1" spcCol="1270" anchor="ctr" anchorCtr="0">
            <a:noAutofit/>
          </a:bodyPr>
          <a:lstStyle/>
          <a:p>
            <a:pPr lvl="0" algn="ctr" defTabSz="1244600">
              <a:lnSpc>
                <a:spcPct val="90000"/>
              </a:lnSpc>
              <a:spcBef>
                <a:spcPct val="0"/>
              </a:spcBef>
              <a:spcAft>
                <a:spcPct val="35000"/>
              </a:spcAft>
            </a:pPr>
            <a:r>
              <a:rPr lang="en-US" sz="2800" kern="1200" dirty="0" err="1">
                <a:solidFill>
                  <a:schemeClr val="tx1"/>
                </a:solidFill>
                <a:latin typeface="Times New Roman" panose="02020603050405020304" pitchFamily="18" charset="0"/>
                <a:cs typeface="Times New Roman" panose="02020603050405020304" pitchFamily="18" charset="0"/>
              </a:rPr>
              <a:t>Đọc</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diễn</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cảm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rõ</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ràng</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rành</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mạch</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chậm</a:t>
            </a:r>
            <a:r>
              <a:rPr lang="en-US" sz="2800" kern="1200" dirty="0">
                <a:solidFill>
                  <a:schemeClr val="tx1"/>
                </a:solidFill>
                <a:latin typeface="Times New Roman" panose="02020603050405020304" pitchFamily="18" charset="0"/>
                <a:cs typeface="Times New Roman" panose="02020603050405020304" pitchFamily="18" charset="0"/>
              </a:rPr>
              <a:t> </a:t>
            </a:r>
            <a:r>
              <a:rPr lang="en-US" sz="2800" kern="1200" dirty="0" err="1">
                <a:solidFill>
                  <a:schemeClr val="tx1"/>
                </a:solidFill>
                <a:latin typeface="Times New Roman" panose="02020603050405020304" pitchFamily="18" charset="0"/>
                <a:cs typeface="Times New Roman" panose="02020603050405020304" pitchFamily="18" charset="0"/>
              </a:rPr>
              <a:t>rãi</a:t>
            </a:r>
            <a:r>
              <a:rPr lang="en-US" sz="2800" kern="1200" dirty="0">
                <a:latin typeface="Times New Roman" panose="02020603050405020304" pitchFamily="18" charset="0"/>
                <a:cs typeface="Times New Roman" panose="02020603050405020304" pitchFamily="18" charset="0"/>
              </a:rPr>
              <a:t>.</a:t>
            </a:r>
          </a:p>
        </p:txBody>
      </p:sp>
      <p:sp>
        <p:nvSpPr>
          <p:cNvPr id="10" name="Freeform 9"/>
          <p:cNvSpPr/>
          <p:nvPr/>
        </p:nvSpPr>
        <p:spPr>
          <a:xfrm>
            <a:off x="7713405" y="2357438"/>
            <a:ext cx="571482" cy="932397"/>
          </a:xfrm>
          <a:custGeom>
            <a:avLst/>
            <a:gdLst>
              <a:gd name="connsiteX0" fmla="*/ 0 w 571482"/>
              <a:gd name="connsiteY0" fmla="*/ 133705 h 668527"/>
              <a:gd name="connsiteX1" fmla="*/ 285741 w 571482"/>
              <a:gd name="connsiteY1" fmla="*/ 133705 h 668527"/>
              <a:gd name="connsiteX2" fmla="*/ 285741 w 571482"/>
              <a:gd name="connsiteY2" fmla="*/ 0 h 668527"/>
              <a:gd name="connsiteX3" fmla="*/ 571482 w 571482"/>
              <a:gd name="connsiteY3" fmla="*/ 334264 h 668527"/>
              <a:gd name="connsiteX4" fmla="*/ 285741 w 571482"/>
              <a:gd name="connsiteY4" fmla="*/ 668527 h 668527"/>
              <a:gd name="connsiteX5" fmla="*/ 285741 w 571482"/>
              <a:gd name="connsiteY5" fmla="*/ 534822 h 668527"/>
              <a:gd name="connsiteX6" fmla="*/ 0 w 571482"/>
              <a:gd name="connsiteY6" fmla="*/ 534822 h 668527"/>
              <a:gd name="connsiteX7" fmla="*/ 0 w 571482"/>
              <a:gd name="connsiteY7" fmla="*/ 133705 h 66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482" h="668527">
                <a:moveTo>
                  <a:pt x="0" y="133705"/>
                </a:moveTo>
                <a:lnTo>
                  <a:pt x="285741" y="133705"/>
                </a:lnTo>
                <a:lnTo>
                  <a:pt x="285741" y="0"/>
                </a:lnTo>
                <a:lnTo>
                  <a:pt x="571482" y="334264"/>
                </a:lnTo>
                <a:lnTo>
                  <a:pt x="285741" y="668527"/>
                </a:lnTo>
                <a:lnTo>
                  <a:pt x="285741" y="534822"/>
                </a:lnTo>
                <a:lnTo>
                  <a:pt x="0" y="534822"/>
                </a:lnTo>
                <a:lnTo>
                  <a:pt x="0" y="133705"/>
                </a:lnTo>
                <a:close/>
              </a:path>
            </a:pathLst>
          </a:custGeom>
          <a:blipFill>
            <a:blip r:embed="rId2"/>
            <a:tile tx="0" ty="0" sx="100000" sy="100000" flip="none" algn="tl"/>
          </a:blipFill>
          <a:scene3d>
            <a:camera prst="orthographicFront"/>
            <a:lightRig rig="threePt" dir="t"/>
          </a:scene3d>
          <a:sp3d>
            <a:bevelT prst="convex"/>
          </a:sp3d>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33705" rIns="171445" bIns="133705" numCol="1" spcCol="1270" anchor="ctr" anchorCtr="0">
            <a:noAutofit/>
          </a:bodyPr>
          <a:lstStyle/>
          <a:p>
            <a:pPr lvl="0" algn="ctr" defTabSz="1244600">
              <a:lnSpc>
                <a:spcPct val="90000"/>
              </a:lnSpc>
              <a:spcBef>
                <a:spcPct val="0"/>
              </a:spcBef>
              <a:spcAft>
                <a:spcPct val="35000"/>
              </a:spcAft>
            </a:pPr>
            <a:endParaRPr lang="en-US" sz="2800" kern="1200"/>
          </a:p>
        </p:txBody>
      </p:sp>
      <p:sp>
        <p:nvSpPr>
          <p:cNvPr id="11" name="Freeform 10"/>
          <p:cNvSpPr/>
          <p:nvPr/>
        </p:nvSpPr>
        <p:spPr>
          <a:xfrm>
            <a:off x="8522107" y="1654066"/>
            <a:ext cx="2695674" cy="2603010"/>
          </a:xfrm>
          <a:custGeom>
            <a:avLst/>
            <a:gdLst>
              <a:gd name="connsiteX0" fmla="*/ 0 w 2695674"/>
              <a:gd name="connsiteY0" fmla="*/ 260301 h 2603010"/>
              <a:gd name="connsiteX1" fmla="*/ 260301 w 2695674"/>
              <a:gd name="connsiteY1" fmla="*/ 0 h 2603010"/>
              <a:gd name="connsiteX2" fmla="*/ 2435373 w 2695674"/>
              <a:gd name="connsiteY2" fmla="*/ 0 h 2603010"/>
              <a:gd name="connsiteX3" fmla="*/ 2695674 w 2695674"/>
              <a:gd name="connsiteY3" fmla="*/ 260301 h 2603010"/>
              <a:gd name="connsiteX4" fmla="*/ 2695674 w 2695674"/>
              <a:gd name="connsiteY4" fmla="*/ 2342709 h 2603010"/>
              <a:gd name="connsiteX5" fmla="*/ 2435373 w 2695674"/>
              <a:gd name="connsiteY5" fmla="*/ 2603010 h 2603010"/>
              <a:gd name="connsiteX6" fmla="*/ 260301 w 2695674"/>
              <a:gd name="connsiteY6" fmla="*/ 2603010 h 2603010"/>
              <a:gd name="connsiteX7" fmla="*/ 0 w 2695674"/>
              <a:gd name="connsiteY7" fmla="*/ 2342709 h 2603010"/>
              <a:gd name="connsiteX8" fmla="*/ 0 w 2695674"/>
              <a:gd name="connsiteY8" fmla="*/ 260301 h 260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5674" h="2603010">
                <a:moveTo>
                  <a:pt x="0" y="260301"/>
                </a:moveTo>
                <a:cubicBezTo>
                  <a:pt x="0" y="116541"/>
                  <a:pt x="116541" y="0"/>
                  <a:pt x="260301" y="0"/>
                </a:cubicBezTo>
                <a:lnTo>
                  <a:pt x="2435373" y="0"/>
                </a:lnTo>
                <a:cubicBezTo>
                  <a:pt x="2579133" y="0"/>
                  <a:pt x="2695674" y="116541"/>
                  <a:pt x="2695674" y="260301"/>
                </a:cubicBezTo>
                <a:lnTo>
                  <a:pt x="2695674" y="2342709"/>
                </a:lnTo>
                <a:cubicBezTo>
                  <a:pt x="2695674" y="2486469"/>
                  <a:pt x="2579133" y="2603010"/>
                  <a:pt x="2435373" y="2603010"/>
                </a:cubicBezTo>
                <a:lnTo>
                  <a:pt x="260301" y="2603010"/>
                </a:lnTo>
                <a:cubicBezTo>
                  <a:pt x="116541" y="2603010"/>
                  <a:pt x="0" y="2486469"/>
                  <a:pt x="0" y="2342709"/>
                </a:cubicBezTo>
                <a:lnTo>
                  <a:pt x="0" y="260301"/>
                </a:lnTo>
                <a:close/>
              </a:path>
            </a:pathLst>
          </a:custGeom>
          <a:blipFill>
            <a:blip r:embed="rId2"/>
            <a:tile tx="0" ty="0" sx="100000" sy="100000" flip="none" algn="tl"/>
          </a:blipFill>
          <a:ln w="19050"/>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82920" tIns="182920" rIns="182920" bIns="182920" numCol="1" spcCol="1270" anchor="ctr" anchorCtr="0">
            <a:noAutofit/>
          </a:bodyPr>
          <a:lstStyle/>
          <a:p>
            <a:pPr lvl="0" algn="ctr" defTabSz="1244600">
              <a:lnSpc>
                <a:spcPct val="90000"/>
              </a:lnSpc>
              <a:spcBef>
                <a:spcPct val="0"/>
              </a:spcBef>
              <a:spcAft>
                <a:spcPct val="35000"/>
              </a:spcAft>
            </a:pPr>
            <a:r>
              <a:rPr lang="en-US" sz="2800" kern="1200" dirty="0">
                <a:solidFill>
                  <a:schemeClr val="tx1"/>
                </a:solidFill>
                <a:latin typeface="Times New Roman" panose="02020603050405020304" pitchFamily="18" charset="0"/>
                <a:cs typeface="Times New Roman" panose="02020603050405020304" pitchFamily="18" charset="0"/>
              </a:rPr>
              <a:t>G</a:t>
            </a:r>
            <a:r>
              <a:rPr lang="vi-VN" sz="2800" kern="1200" dirty="0">
                <a:solidFill>
                  <a:schemeClr val="tx1"/>
                </a:solidFill>
                <a:latin typeface="Times New Roman" panose="02020603050405020304" pitchFamily="18" charset="0"/>
                <a:cs typeface="Times New Roman" panose="02020603050405020304" pitchFamily="18" charset="0"/>
              </a:rPr>
              <a:t>iải nghĩa các từ: </a:t>
            </a:r>
            <a:r>
              <a:rPr lang="vi-VN" sz="2800" i="1" kern="1200" dirty="0">
                <a:solidFill>
                  <a:schemeClr val="tx1"/>
                </a:solidFill>
                <a:latin typeface="Times New Roman" panose="02020603050405020304" pitchFamily="18" charset="0"/>
                <a:cs typeface="Times New Roman" panose="02020603050405020304" pitchFamily="18" charset="0"/>
              </a:rPr>
              <a:t>bạo ngược, thiên hạ, tuỳ tùng, phó thác, Tả Vọng, Hoàn Kiếm?</a:t>
            </a:r>
            <a:endParaRPr lang="en-US" sz="2800" kern="1200" dirty="0">
              <a:solidFill>
                <a:schemeClr val="tx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87880" y="307621"/>
            <a:ext cx="5369983" cy="824089"/>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vi-VN" sz="3600" b="1" kern="1200" dirty="0">
                <a:solidFill>
                  <a:schemeClr val="tx1"/>
                </a:solidFill>
                <a:latin typeface="+mj-lt"/>
              </a:rPr>
              <a:t>I. Đọc </a:t>
            </a:r>
            <a:r>
              <a:rPr lang="en-US" sz="3600" b="1" kern="1200" dirty="0" err="1">
                <a:solidFill>
                  <a:schemeClr val="tx1"/>
                </a:solidFill>
                <a:latin typeface="Times New Roman" panose="02020603050405020304" pitchFamily="18" charset="0"/>
                <a:cs typeface="Times New Roman" panose="02020603050405020304" pitchFamily="18" charset="0"/>
              </a:rPr>
              <a:t>và</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tìm</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hiểu</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chung</a:t>
            </a:r>
            <a:endParaRPr lang="en-US" sz="3600" b="1" kern="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813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2" y="135467"/>
            <a:ext cx="4580114" cy="711200"/>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2</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Chú thích (sgk)</a:t>
            </a:r>
            <a:endParaRPr lang="en-US" sz="3200" dirty="0">
              <a:effectLst/>
              <a:latin typeface="Times New Roman" panose="02020603050405020304" pitchFamily="18" charset="0"/>
              <a:ea typeface="Times New Roman" panose="02020603050405020304" pitchFamily="18" charset="0"/>
            </a:endParaRPr>
          </a:p>
        </p:txBody>
      </p:sp>
      <p:sp>
        <p:nvSpPr>
          <p:cNvPr id="5" name="Plaque 4"/>
          <p:cNvSpPr/>
          <p:nvPr/>
        </p:nvSpPr>
        <p:spPr>
          <a:xfrm>
            <a:off x="191912" y="942623"/>
            <a:ext cx="4580114" cy="711200"/>
          </a:xfrm>
          <a:prstGeom prst="plaque">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3200" b="1" dirty="0">
                <a:solidFill>
                  <a:srgbClr val="0D0D0D"/>
                </a:solidFill>
                <a:latin typeface="Times New Roman" panose="02020603050405020304" pitchFamily="18" charset="0"/>
                <a:ea typeface="Times New Roman" panose="02020603050405020304" pitchFamily="18" charset="0"/>
              </a:rPr>
              <a:t>3. </a:t>
            </a:r>
            <a:r>
              <a:rPr lang="en-US" sz="3200" b="1" dirty="0" err="1">
                <a:solidFill>
                  <a:srgbClr val="0D0D0D"/>
                </a:solidFill>
                <a:latin typeface="Times New Roman" panose="02020603050405020304" pitchFamily="18" charset="0"/>
                <a:ea typeface="Times New Roman" panose="02020603050405020304" pitchFamily="18" charset="0"/>
              </a:rPr>
              <a:t>Tóm</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tắt</a:t>
            </a:r>
            <a:r>
              <a:rPr lang="en-US" sz="3200" b="1" dirty="0">
                <a:solidFill>
                  <a:srgbClr val="0D0D0D"/>
                </a:solidFill>
                <a:latin typeface="Times New Roman" panose="02020603050405020304" pitchFamily="18" charset="0"/>
                <a:ea typeface="Times New Roman" panose="02020603050405020304" pitchFamily="18" charset="0"/>
              </a:rPr>
              <a:t> </a:t>
            </a:r>
            <a:r>
              <a:rPr lang="en-US" sz="3200" b="1" dirty="0" err="1">
                <a:solidFill>
                  <a:srgbClr val="0D0D0D"/>
                </a:solidFill>
                <a:latin typeface="Times New Roman" panose="02020603050405020304" pitchFamily="18" charset="0"/>
                <a:ea typeface="Times New Roman" panose="02020603050405020304" pitchFamily="18" charset="0"/>
              </a:rPr>
              <a:t>truyện</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818445" y="1851378"/>
            <a:ext cx="10555111" cy="4673600"/>
            <a:chOff x="891822" y="1851378"/>
            <a:chExt cx="10555111" cy="4673600"/>
          </a:xfrm>
        </p:grpSpPr>
        <p:pic>
          <p:nvPicPr>
            <p:cNvPr id="6" name="Picture 5"/>
            <p:cNvPicPr>
              <a:picLocks noChangeAspect="1"/>
            </p:cNvPicPr>
            <p:nvPr/>
          </p:nvPicPr>
          <p:blipFill>
            <a:blip r:embed="rId2"/>
            <a:stretch>
              <a:fillRect/>
            </a:stretch>
          </p:blipFill>
          <p:spPr>
            <a:xfrm>
              <a:off x="891822" y="1851378"/>
              <a:ext cx="10555111" cy="4673600"/>
            </a:xfrm>
            <a:prstGeom prst="rect">
              <a:avLst/>
            </a:prstGeom>
          </p:spPr>
        </p:pic>
        <p:sp>
          <p:nvSpPr>
            <p:cNvPr id="7" name="Rectangle 6"/>
            <p:cNvSpPr/>
            <p:nvPr/>
          </p:nvSpPr>
          <p:spPr>
            <a:xfrm>
              <a:off x="1388532" y="2393400"/>
              <a:ext cx="9561689" cy="3816429"/>
            </a:xfrm>
            <a:prstGeom prst="rect">
              <a:avLst/>
            </a:prstGeom>
          </p:spPr>
          <p:txBody>
            <a:bodyPr wrap="square">
              <a:spAutoFit/>
            </a:bodyPr>
            <a:lstStyle/>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Giặc Minh đô hộ, nghĩa quân Lam Sơn nổi dậy nhưng thất bại, Long Quân quyết định cho mượn gươm thần.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Thận được lưỡi gươm dưới nước.</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Lợi được chuôi gươm trên rừng, tra vào nhau vừa như in.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Từ đó nghĩa quân nhanh chóng quét sạch giặc ngoại xâm.</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Đất nước thanh bình, Lờ Lợi lên làm vua, Long Quân cho đòi lại gươm thần.</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Vua trả gươm, từ đó hồ Tả Vọng mang tên Hồ Gươm hay hồ Hoàn Kiếm.</a:t>
              </a:r>
              <a:endParaRPr lang="en-US" sz="24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198968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2"/>
          <p:cNvSpPr/>
          <p:nvPr/>
        </p:nvSpPr>
        <p:spPr>
          <a:xfrm>
            <a:off x="386366" y="940158"/>
            <a:ext cx="2768958" cy="4868214"/>
          </a:xfrm>
          <a:prstGeom prst="rightArrow">
            <a:avLst>
              <a:gd name="adj1" fmla="val 50000"/>
              <a:gd name="adj2" fmla="val 49471"/>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PHẦN THƯỞNG</a:t>
            </a:r>
          </a:p>
          <a:p>
            <a:pPr algn="ctr"/>
            <a:r>
              <a:rPr lang="en-US" sz="2800" dirty="0">
                <a:latin typeface="Times New Roman" panose="02020603050405020304" pitchFamily="18" charset="0"/>
                <a:cs typeface="Times New Roman" panose="02020603050405020304" pitchFamily="18" charset="0"/>
              </a:rPr>
              <a:t>CHO ĐỘI </a:t>
            </a:r>
          </a:p>
          <a:p>
            <a:pPr algn="ctr"/>
            <a:r>
              <a:rPr lang="en-US" sz="2800" dirty="0">
                <a:latin typeface="Times New Roman" panose="02020603050405020304" pitchFamily="18" charset="0"/>
                <a:cs typeface="Times New Roman" panose="02020603050405020304" pitchFamily="18" charset="0"/>
              </a:rPr>
              <a:t>CHIẾN THẮNG</a:t>
            </a:r>
          </a:p>
        </p:txBody>
      </p:sp>
      <p:sp>
        <p:nvSpPr>
          <p:cNvPr id="4" name="Rectangle 3"/>
          <p:cNvSpPr/>
          <p:nvPr/>
        </p:nvSpPr>
        <p:spPr>
          <a:xfrm>
            <a:off x="2765016" y="132738"/>
            <a:ext cx="6069547" cy="923330"/>
          </a:xfrm>
          <a:prstGeom prst="rect">
            <a:avLst/>
          </a:prstGeom>
          <a:blipFill>
            <a:blip r:embed="rId4"/>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HỘP QUÀ MAY MẮN</a:t>
            </a:r>
          </a:p>
        </p:txBody>
      </p:sp>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0041" y="2320841"/>
            <a:ext cx="1969179" cy="1743607"/>
          </a:xfrm>
          <a:prstGeom prst="rect">
            <a:avLst/>
          </a:prstGeom>
        </p:spPr>
      </p:pic>
      <p:pic>
        <p:nvPicPr>
          <p:cNvPr id="6" name="Picture 5">
            <a:extLst>
              <a:ext uri="{FF2B5EF4-FFF2-40B4-BE49-F238E27FC236}">
                <a16:creationId xmlns:a16="http://schemas.microsoft.com/office/drawing/2014/main" id="{18B3DB36-0CAB-4CD0-BE48-595E0CADE4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4316" y="1808732"/>
            <a:ext cx="2060627" cy="1383912"/>
          </a:xfrm>
          <a:prstGeom prst="rect">
            <a:avLst/>
          </a:prstGeom>
        </p:spPr>
      </p:pic>
      <p:sp>
        <p:nvSpPr>
          <p:cNvPr id="7" name="Rectangle: Folded Corner 8">
            <a:extLst>
              <a:ext uri="{FF2B5EF4-FFF2-40B4-BE49-F238E27FC236}">
                <a16:creationId xmlns:a16="http://schemas.microsoft.com/office/drawing/2014/main" id="{6FCD71A2-4BFE-4953-931C-BECE5B4A1D66}"/>
              </a:ext>
            </a:extLst>
          </p:cNvPr>
          <p:cNvSpPr/>
          <p:nvPr/>
        </p:nvSpPr>
        <p:spPr>
          <a:xfrm>
            <a:off x="4133754"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pháo</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4937035"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123805F6-EA77-4D51-9744-9F37A57F23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47316" y="2320841"/>
            <a:ext cx="1969179" cy="1743607"/>
          </a:xfrm>
          <a:prstGeom prst="rect">
            <a:avLst/>
          </a:prstGeom>
        </p:spPr>
      </p:pic>
      <p:pic>
        <p:nvPicPr>
          <p:cNvPr id="10" name="Picture 9">
            <a:extLst>
              <a:ext uri="{FF2B5EF4-FFF2-40B4-BE49-F238E27FC236}">
                <a16:creationId xmlns:a16="http://schemas.microsoft.com/office/drawing/2014/main" id="{18B3DB36-0CAB-4CD0-BE48-595E0CADE4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01591" y="1808732"/>
            <a:ext cx="2060627" cy="1383912"/>
          </a:xfrm>
          <a:prstGeom prst="rect">
            <a:avLst/>
          </a:prstGeom>
        </p:spPr>
      </p:pic>
      <p:sp>
        <p:nvSpPr>
          <p:cNvPr id="11" name="Rectangle: Folded Corner 8">
            <a:extLst>
              <a:ext uri="{FF2B5EF4-FFF2-40B4-BE49-F238E27FC236}">
                <a16:creationId xmlns:a16="http://schemas.microsoft.com/office/drawing/2014/main" id="{6FCD71A2-4BFE-4953-931C-BECE5B4A1D66}"/>
              </a:ext>
            </a:extLst>
          </p:cNvPr>
          <p:cNvSpPr/>
          <p:nvPr/>
        </p:nvSpPr>
        <p:spPr>
          <a:xfrm>
            <a:off x="7601029" y="1380234"/>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Thanh</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sô</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cô</a:t>
            </a:r>
            <a:r>
              <a:rPr kumimoji="0" lang="en-US" sz="1800" b="1" i="0" u="none" strike="noStrike" kern="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la</a:t>
            </a:r>
            <a:endPar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a:extLst>
              <a:ext uri="{FF2B5EF4-FFF2-40B4-BE49-F238E27FC236}">
                <a16:creationId xmlns:a16="http://schemas.microsoft.com/office/drawing/2014/main" id="{BF1CB1F2-B380-48F5-8964-31095DE91B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724981" y="1282034"/>
            <a:ext cx="714375" cy="1190625"/>
          </a:xfrm>
          <a:prstGeom prst="rect">
            <a:avLst/>
          </a:prstGeom>
        </p:spPr>
      </p:pic>
      <p:sp>
        <p:nvSpPr>
          <p:cNvPr id="13" name="Rectangle 12"/>
          <p:cNvSpPr/>
          <p:nvPr/>
        </p:nvSpPr>
        <p:spPr>
          <a:xfrm>
            <a:off x="8404310" y="3346604"/>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123805F6-EA77-4D51-9744-9F37A57F23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64914" y="4815686"/>
            <a:ext cx="1969179" cy="1743607"/>
          </a:xfrm>
          <a:prstGeom prst="rect">
            <a:avLst/>
          </a:prstGeom>
        </p:spPr>
      </p:pic>
      <p:pic>
        <p:nvPicPr>
          <p:cNvPr id="15" name="Picture 14">
            <a:extLst>
              <a:ext uri="{FF2B5EF4-FFF2-40B4-BE49-F238E27FC236}">
                <a16:creationId xmlns:a16="http://schemas.microsoft.com/office/drawing/2014/main" id="{18B3DB36-0CAB-4CD0-BE48-595E0CADE4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19189" y="4303577"/>
            <a:ext cx="2060627" cy="1383912"/>
          </a:xfrm>
          <a:prstGeom prst="rect">
            <a:avLst/>
          </a:prstGeom>
        </p:spPr>
      </p:pic>
      <p:sp>
        <p:nvSpPr>
          <p:cNvPr id="16" name="Rectangle: Folded Corner 8">
            <a:extLst>
              <a:ext uri="{FF2B5EF4-FFF2-40B4-BE49-F238E27FC236}">
                <a16:creationId xmlns:a16="http://schemas.microsoft.com/office/drawing/2014/main" id="{6FCD71A2-4BFE-4953-931C-BECE5B4A1D66}"/>
              </a:ext>
            </a:extLst>
          </p:cNvPr>
          <p:cNvSpPr/>
          <p:nvPr/>
        </p:nvSpPr>
        <p:spPr>
          <a:xfrm>
            <a:off x="3947658" y="4358005"/>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hộp</a:t>
            </a:r>
            <a:r>
              <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bút</a:t>
            </a:r>
            <a:endPar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4721908" y="584144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123805F6-EA77-4D51-9744-9F37A57F23A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232191" y="4789936"/>
            <a:ext cx="1969179" cy="1743607"/>
          </a:xfrm>
          <a:prstGeom prst="rect">
            <a:avLst/>
          </a:prstGeom>
        </p:spPr>
      </p:pic>
      <p:pic>
        <p:nvPicPr>
          <p:cNvPr id="19" name="Picture 18">
            <a:extLst>
              <a:ext uri="{FF2B5EF4-FFF2-40B4-BE49-F238E27FC236}">
                <a16:creationId xmlns:a16="http://schemas.microsoft.com/office/drawing/2014/main" id="{18B3DB36-0CAB-4CD0-BE48-595E0CADE40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186466" y="4277827"/>
            <a:ext cx="2060627" cy="1383912"/>
          </a:xfrm>
          <a:prstGeom prst="rect">
            <a:avLst/>
          </a:prstGeom>
        </p:spPr>
      </p:pic>
      <p:sp>
        <p:nvSpPr>
          <p:cNvPr id="20" name="Rectangle: Folded Corner 8">
            <a:extLst>
              <a:ext uri="{FF2B5EF4-FFF2-40B4-BE49-F238E27FC236}">
                <a16:creationId xmlns:a16="http://schemas.microsoft.com/office/drawing/2014/main" id="{6FCD71A2-4BFE-4953-931C-BECE5B4A1D66}"/>
              </a:ext>
            </a:extLst>
          </p:cNvPr>
          <p:cNvSpPr/>
          <p:nvPr/>
        </p:nvSpPr>
        <p:spPr>
          <a:xfrm>
            <a:off x="7385904" y="3849329"/>
            <a:ext cx="1470660" cy="1328012"/>
          </a:xfrm>
          <a:prstGeom prst="foldedCorner">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Điểm</a:t>
            </a:r>
            <a:r>
              <a:rPr kumimoji="0" lang="en-US" sz="1800" b="1" i="0" u="none" strike="noStrike" kern="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10</a:t>
            </a:r>
          </a:p>
        </p:txBody>
      </p:sp>
      <p:pic>
        <p:nvPicPr>
          <p:cNvPr id="21" name="Picture 20">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342684" y="3848131"/>
            <a:ext cx="606873" cy="536849"/>
          </a:xfrm>
          <a:prstGeom prst="rect">
            <a:avLst/>
          </a:prstGeom>
        </p:spPr>
      </p:pic>
      <p:sp>
        <p:nvSpPr>
          <p:cNvPr id="22" name="Rectangle 21"/>
          <p:cNvSpPr/>
          <p:nvPr/>
        </p:nvSpPr>
        <p:spPr>
          <a:xfrm>
            <a:off x="8189185" y="5815699"/>
            <a:ext cx="560256" cy="714178"/>
          </a:xfrm>
          <a:prstGeom prst="rect">
            <a:avLst/>
          </a:prstGeom>
          <a:gradFill rotWithShape="1">
            <a:gsLst>
              <a:gs pos="0">
                <a:srgbClr val="ED7D31">
                  <a:satMod val="103000"/>
                  <a:lumMod val="102000"/>
                  <a:tint val="94000"/>
                </a:srgbClr>
              </a:gs>
              <a:gs pos="50000">
                <a:srgbClr val="ED7D31">
                  <a:satMod val="110000"/>
                  <a:lumMod val="100000"/>
                  <a:shade val="100000"/>
                </a:srgbClr>
              </a:gs>
              <a:gs pos="100000">
                <a:srgbClr val="ED7D31">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615996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8" fill="hold">
                            <p:stCondLst>
                              <p:cond delay="500"/>
                            </p:stCondLst>
                            <p:childTnLst>
                              <p:par>
                                <p:cTn id="9" presetID="32" presetClass="emph" presetSubtype="0" repeatCount="indefinite" fill="hold" grpId="1" nodeType="afterEffect">
                                  <p:stCondLst>
                                    <p:cond delay="0"/>
                                  </p:stCondLst>
                                  <p:childTnLst>
                                    <p:animRot by="120000">
                                      <p:cBhvr>
                                        <p:cTn id="10" dur="100" fill="hold">
                                          <p:stCondLst>
                                            <p:cond delay="0"/>
                                          </p:stCondLst>
                                        </p:cTn>
                                        <p:tgtEl>
                                          <p:spTgt spid="7"/>
                                        </p:tgtEl>
                                        <p:attrNameLst>
                                          <p:attrName>r</p:attrName>
                                        </p:attrNameLst>
                                      </p:cBhvr>
                                    </p:animRot>
                                    <p:animRot by="-240000">
                                      <p:cBhvr>
                                        <p:cTn id="11" dur="200" fill="hold">
                                          <p:stCondLst>
                                            <p:cond delay="200"/>
                                          </p:stCondLst>
                                        </p:cTn>
                                        <p:tgtEl>
                                          <p:spTgt spid="7"/>
                                        </p:tgtEl>
                                        <p:attrNameLst>
                                          <p:attrName>r</p:attrName>
                                        </p:attrNameLst>
                                      </p:cBhvr>
                                    </p:animRot>
                                    <p:animRot by="240000">
                                      <p:cBhvr>
                                        <p:cTn id="12" dur="200" fill="hold">
                                          <p:stCondLst>
                                            <p:cond delay="400"/>
                                          </p:stCondLst>
                                        </p:cTn>
                                        <p:tgtEl>
                                          <p:spTgt spid="7"/>
                                        </p:tgtEl>
                                        <p:attrNameLst>
                                          <p:attrName>r</p:attrName>
                                        </p:attrNameLst>
                                      </p:cBhvr>
                                    </p:animRot>
                                    <p:animRot by="-240000">
                                      <p:cBhvr>
                                        <p:cTn id="13" dur="200" fill="hold">
                                          <p:stCondLst>
                                            <p:cond delay="600"/>
                                          </p:stCondLst>
                                        </p:cTn>
                                        <p:tgtEl>
                                          <p:spTgt spid="7"/>
                                        </p:tgtEl>
                                        <p:attrNameLst>
                                          <p:attrName>r</p:attrName>
                                        </p:attrNameLst>
                                      </p:cBhvr>
                                    </p:animRot>
                                    <p:animRot by="120000">
                                      <p:cBhvr>
                                        <p:cTn id="14"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64" presetClass="path" presetSubtype="0" accel="50000" decel="50000" fill="hold" nodeType="clickEffect">
                                  <p:stCondLst>
                                    <p:cond delay="0"/>
                                  </p:stCondLst>
                                  <p:childTnLst>
                                    <p:animMotion origin="layout" path="M -1.66667E-6 -3.7037E-6 L -1.66667E-6 -0.22476 " pathEditMode="relative" rAng="0" ptsTypes="AA">
                                      <p:cBhvr>
                                        <p:cTn id="19" dur="2000" fill="hold"/>
                                        <p:tgtEl>
                                          <p:spTgt spid="10"/>
                                        </p:tgtEl>
                                        <p:attrNameLst>
                                          <p:attrName>ppt_x</p:attrName>
                                          <p:attrName>ppt_y</p:attrName>
                                        </p:attrNameLst>
                                      </p:cBhvr>
                                      <p:rCtr x="0" y="-11250"/>
                                    </p:animMotion>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500"/>
                            </p:stCondLst>
                            <p:childTnLst>
                              <p:par>
                                <p:cTn id="28" presetID="32" presetClass="emph" presetSubtype="0" repeatCount="indefinite" fill="hold" grpId="1" nodeType="afterEffect">
                                  <p:stCondLst>
                                    <p:cond delay="0"/>
                                  </p:stCondLst>
                                  <p:childTnLst>
                                    <p:animRot by="120000">
                                      <p:cBhvr>
                                        <p:cTn id="29" dur="100" fill="hold">
                                          <p:stCondLst>
                                            <p:cond delay="0"/>
                                          </p:stCondLst>
                                        </p:cTn>
                                        <p:tgtEl>
                                          <p:spTgt spid="11"/>
                                        </p:tgtEl>
                                        <p:attrNameLst>
                                          <p:attrName>r</p:attrName>
                                        </p:attrNameLst>
                                      </p:cBhvr>
                                    </p:animRot>
                                    <p:animRot by="-240000">
                                      <p:cBhvr>
                                        <p:cTn id="30" dur="200" fill="hold">
                                          <p:stCondLst>
                                            <p:cond delay="200"/>
                                          </p:stCondLst>
                                        </p:cTn>
                                        <p:tgtEl>
                                          <p:spTgt spid="11"/>
                                        </p:tgtEl>
                                        <p:attrNameLst>
                                          <p:attrName>r</p:attrName>
                                        </p:attrNameLst>
                                      </p:cBhvr>
                                    </p:animRot>
                                    <p:animRot by="240000">
                                      <p:cBhvr>
                                        <p:cTn id="31" dur="200" fill="hold">
                                          <p:stCondLst>
                                            <p:cond delay="400"/>
                                          </p:stCondLst>
                                        </p:cTn>
                                        <p:tgtEl>
                                          <p:spTgt spid="11"/>
                                        </p:tgtEl>
                                        <p:attrNameLst>
                                          <p:attrName>r</p:attrName>
                                        </p:attrNameLst>
                                      </p:cBhvr>
                                    </p:animRot>
                                    <p:animRot by="-240000">
                                      <p:cBhvr>
                                        <p:cTn id="32" dur="200" fill="hold">
                                          <p:stCondLst>
                                            <p:cond delay="600"/>
                                          </p:stCondLst>
                                        </p:cTn>
                                        <p:tgtEl>
                                          <p:spTgt spid="11"/>
                                        </p:tgtEl>
                                        <p:attrNameLst>
                                          <p:attrName>r</p:attrName>
                                        </p:attrNameLst>
                                      </p:cBhvr>
                                    </p:animRot>
                                    <p:animRot by="120000">
                                      <p:cBhvr>
                                        <p:cTn id="33" dur="200" fill="hold">
                                          <p:stCondLst>
                                            <p:cond delay="800"/>
                                          </p:stCondLst>
                                        </p:cTn>
                                        <p:tgtEl>
                                          <p:spTgt spid="11"/>
                                        </p:tgtEl>
                                        <p:attrNameLst>
                                          <p:attrName>r</p:attrName>
                                        </p:attrNameLst>
                                      </p:cBhvr>
                                    </p:animRot>
                                  </p:childTnLst>
                                </p:cTn>
                              </p:par>
                            </p:childTnLst>
                          </p:cTn>
                        </p:par>
                      </p:childTnLst>
                    </p:cTn>
                  </p:par>
                </p:childTnLst>
              </p:cTn>
              <p:nextCondLst>
                <p:cond evt="onClick" delay="0">
                  <p:tgtEl>
                    <p:spTgt spid="10"/>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1.66667E-6 -3.7037E-6 L -1.66667E-6 -0.22476 " pathEditMode="relative" rAng="0" ptsTypes="AA">
                                      <p:cBhvr>
                                        <p:cTn id="38" dur="2000" fill="hold"/>
                                        <p:tgtEl>
                                          <p:spTgt spid="15"/>
                                        </p:tgtEl>
                                        <p:attrNameLst>
                                          <p:attrName>ppt_x</p:attrName>
                                          <p:attrName>ppt_y</p:attrName>
                                        </p:attrNameLst>
                                      </p:cBhvr>
                                      <p:rCtr x="0" y="-11250"/>
                                    </p:animMotion>
                                  </p:childTnLst>
                                  <p:subTnLst>
                                    <p:audio>
                                      <p:cMediaNode>
                                        <p:cTn display="0" masterRel="sameClick">
                                          <p:stCondLst>
                                            <p:cond evt="begin" delay="0">
                                              <p:tn val="37"/>
                                            </p:cond>
                                          </p:stCondLst>
                                          <p:endCondLst>
                                            <p:cond evt="onStopAudio" delay="0">
                                              <p:tgtEl>
                                                <p:sldTgt/>
                                              </p:tgtEl>
                                            </p:cond>
                                          </p:endCondLst>
                                        </p:cTn>
                                        <p:tgtEl>
                                          <p:sndTgt r:embed="rId3" name="chimes.wav"/>
                                        </p:tgtEl>
                                      </p:cMediaNode>
                                    </p:audio>
                                  </p:sub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subTnLst>
                                    <p:audio>
                                      <p:cMediaNode>
                                        <p:cTn display="0" masterRel="sameClick">
                                          <p:stCondLst>
                                            <p:cond evt="begin" delay="0">
                                              <p:tn val="40"/>
                                            </p:cond>
                                          </p:stCondLst>
                                          <p:endCondLst>
                                            <p:cond evt="onStopAudio" delay="0">
                                              <p:tgtEl>
                                                <p:sldTgt/>
                                              </p:tgtEl>
                                            </p:cond>
                                          </p:endCondLst>
                                        </p:cTn>
                                        <p:tgtEl>
                                          <p:sndTgt r:embed="rId2" name="applause.wav"/>
                                        </p:tgtEl>
                                      </p:cMediaNode>
                                    </p:audio>
                                  </p:subTnLst>
                                </p:cTn>
                              </p:par>
                            </p:childTnLst>
                          </p:cTn>
                        </p:par>
                        <p:par>
                          <p:cTn id="43" fill="hold">
                            <p:stCondLst>
                              <p:cond delay="2500"/>
                            </p:stCondLst>
                            <p:childTnLst>
                              <p:par>
                                <p:cTn id="44" presetID="32" presetClass="emph" presetSubtype="0" repeatCount="indefinite" fill="hold" grpId="1" nodeType="afterEffect">
                                  <p:stCondLst>
                                    <p:cond delay="0"/>
                                  </p:stCondLst>
                                  <p:childTnLst>
                                    <p:animRot by="120000">
                                      <p:cBhvr>
                                        <p:cTn id="45" dur="100" fill="hold">
                                          <p:stCondLst>
                                            <p:cond delay="0"/>
                                          </p:stCondLst>
                                        </p:cTn>
                                        <p:tgtEl>
                                          <p:spTgt spid="16"/>
                                        </p:tgtEl>
                                        <p:attrNameLst>
                                          <p:attrName>r</p:attrName>
                                        </p:attrNameLst>
                                      </p:cBhvr>
                                    </p:animRot>
                                    <p:animRot by="-240000">
                                      <p:cBhvr>
                                        <p:cTn id="46" dur="200" fill="hold">
                                          <p:stCondLst>
                                            <p:cond delay="200"/>
                                          </p:stCondLst>
                                        </p:cTn>
                                        <p:tgtEl>
                                          <p:spTgt spid="16"/>
                                        </p:tgtEl>
                                        <p:attrNameLst>
                                          <p:attrName>r</p:attrName>
                                        </p:attrNameLst>
                                      </p:cBhvr>
                                    </p:animRot>
                                    <p:animRot by="240000">
                                      <p:cBhvr>
                                        <p:cTn id="47" dur="200" fill="hold">
                                          <p:stCondLst>
                                            <p:cond delay="400"/>
                                          </p:stCondLst>
                                        </p:cTn>
                                        <p:tgtEl>
                                          <p:spTgt spid="16"/>
                                        </p:tgtEl>
                                        <p:attrNameLst>
                                          <p:attrName>r</p:attrName>
                                        </p:attrNameLst>
                                      </p:cBhvr>
                                    </p:animRot>
                                    <p:animRot by="-240000">
                                      <p:cBhvr>
                                        <p:cTn id="48" dur="200" fill="hold">
                                          <p:stCondLst>
                                            <p:cond delay="600"/>
                                          </p:stCondLst>
                                        </p:cTn>
                                        <p:tgtEl>
                                          <p:spTgt spid="16"/>
                                        </p:tgtEl>
                                        <p:attrNameLst>
                                          <p:attrName>r</p:attrName>
                                        </p:attrNameLst>
                                      </p:cBhvr>
                                    </p:animRot>
                                    <p:animRot by="120000">
                                      <p:cBhvr>
                                        <p:cTn id="49" dur="200" fill="hold">
                                          <p:stCondLst>
                                            <p:cond delay="800"/>
                                          </p:stCondLst>
                                        </p:cTn>
                                        <p:tgtEl>
                                          <p:spTgt spid="16"/>
                                        </p:tgtEl>
                                        <p:attrNameLst>
                                          <p:attrName>r</p:attrName>
                                        </p:attrNameLst>
                                      </p:cBhvr>
                                    </p:animRot>
                                  </p:child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19"/>
                    </p:tgtEl>
                  </p:cond>
                </p:stCondLst>
                <p:endSync evt="end" delay="0">
                  <p:rtn val="all"/>
                </p:endSync>
                <p:childTnLst>
                  <p:par>
                    <p:cTn id="51" fill="hold">
                      <p:stCondLst>
                        <p:cond delay="0"/>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1.66667E-6 -3.7037E-6 L -1.66667E-6 -0.22476 " pathEditMode="relative" rAng="0" ptsTypes="AA">
                                      <p:cBhvr>
                                        <p:cTn id="54" dur="2000" fill="hold"/>
                                        <p:tgtEl>
                                          <p:spTgt spid="19"/>
                                        </p:tgtEl>
                                        <p:attrNameLst>
                                          <p:attrName>ppt_x</p:attrName>
                                          <p:attrName>ppt_y</p:attrName>
                                        </p:attrNameLst>
                                      </p:cBhvr>
                                      <p:rCtr x="0" y="-11250"/>
                                    </p:animMotion>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par>
                          <p:cTn id="55" fill="hold">
                            <p:stCondLst>
                              <p:cond delay="2000"/>
                            </p:stCondLst>
                            <p:childTnLst>
                              <p:par>
                                <p:cTn id="56" presetID="22" presetClass="entr" presetSubtype="4"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500"/>
                                        <p:tgtEl>
                                          <p:spTgt spid="20"/>
                                        </p:tgtEl>
                                      </p:cBhvr>
                                    </p:animEffect>
                                  </p:childTnLst>
                                  <p:subTnLst>
                                    <p:audio>
                                      <p:cMediaNode>
                                        <p:cTn display="0" masterRel="sameClick">
                                          <p:stCondLst>
                                            <p:cond evt="begin" delay="0">
                                              <p:tn val="56"/>
                                            </p:cond>
                                          </p:stCondLst>
                                          <p:endCondLst>
                                            <p:cond evt="onStopAudio" delay="0">
                                              <p:tgtEl>
                                                <p:sldTgt/>
                                              </p:tgtEl>
                                            </p:cond>
                                          </p:endCondLst>
                                        </p:cTn>
                                        <p:tgtEl>
                                          <p:sndTgt r:embed="rId2" name="applause.wav"/>
                                        </p:tgtEl>
                                      </p:cMediaNode>
                                    </p:audio>
                                  </p:subTnLst>
                                </p:cTn>
                              </p:par>
                              <p:par>
                                <p:cTn id="59" presetID="10" presetClass="entr" presetSubtype="0" fill="hold"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par>
                          <p:cTn id="62" fill="hold">
                            <p:stCondLst>
                              <p:cond delay="2500"/>
                            </p:stCondLst>
                            <p:childTnLst>
                              <p:par>
                                <p:cTn id="63" presetID="32" presetClass="emph" presetSubtype="0" repeatCount="indefinite" fill="hold" grpId="1" nodeType="afterEffect">
                                  <p:stCondLst>
                                    <p:cond delay="0"/>
                                  </p:stCondLst>
                                  <p:childTnLst>
                                    <p:animRot by="120000">
                                      <p:cBhvr>
                                        <p:cTn id="64" dur="100" fill="hold">
                                          <p:stCondLst>
                                            <p:cond delay="0"/>
                                          </p:stCondLst>
                                        </p:cTn>
                                        <p:tgtEl>
                                          <p:spTgt spid="20"/>
                                        </p:tgtEl>
                                        <p:attrNameLst>
                                          <p:attrName>r</p:attrName>
                                        </p:attrNameLst>
                                      </p:cBhvr>
                                    </p:animRot>
                                    <p:animRot by="-240000">
                                      <p:cBhvr>
                                        <p:cTn id="65" dur="200" fill="hold">
                                          <p:stCondLst>
                                            <p:cond delay="200"/>
                                          </p:stCondLst>
                                        </p:cTn>
                                        <p:tgtEl>
                                          <p:spTgt spid="20"/>
                                        </p:tgtEl>
                                        <p:attrNameLst>
                                          <p:attrName>r</p:attrName>
                                        </p:attrNameLst>
                                      </p:cBhvr>
                                    </p:animRot>
                                    <p:animRot by="240000">
                                      <p:cBhvr>
                                        <p:cTn id="66" dur="200" fill="hold">
                                          <p:stCondLst>
                                            <p:cond delay="400"/>
                                          </p:stCondLst>
                                        </p:cTn>
                                        <p:tgtEl>
                                          <p:spTgt spid="20"/>
                                        </p:tgtEl>
                                        <p:attrNameLst>
                                          <p:attrName>r</p:attrName>
                                        </p:attrNameLst>
                                      </p:cBhvr>
                                    </p:animRot>
                                    <p:animRot by="-240000">
                                      <p:cBhvr>
                                        <p:cTn id="67" dur="200" fill="hold">
                                          <p:stCondLst>
                                            <p:cond delay="600"/>
                                          </p:stCondLst>
                                        </p:cTn>
                                        <p:tgtEl>
                                          <p:spTgt spid="20"/>
                                        </p:tgtEl>
                                        <p:attrNameLst>
                                          <p:attrName>r</p:attrName>
                                        </p:attrNameLst>
                                      </p:cBhvr>
                                    </p:animRot>
                                    <p:animRot by="120000">
                                      <p:cBhvr>
                                        <p:cTn id="68" dur="200" fill="hold">
                                          <p:stCondLst>
                                            <p:cond delay="800"/>
                                          </p:stCondLst>
                                        </p:cTn>
                                        <p:tgtEl>
                                          <p:spTgt spid="20"/>
                                        </p:tgtEl>
                                        <p:attrNameLst>
                                          <p:attrName>r</p:attrName>
                                        </p:attrNameLst>
                                      </p:cBhvr>
                                    </p:animRot>
                                  </p:childTnLst>
                                </p:cTn>
                              </p:par>
                            </p:childTnLst>
                          </p:cTn>
                        </p:par>
                      </p:childTnLst>
                    </p:cTn>
                  </p:par>
                </p:childTnLst>
              </p:cTn>
              <p:nextCondLst>
                <p:cond evt="onClick" delay="0">
                  <p:tgtEl>
                    <p:spTgt spid="19"/>
                  </p:tgtEl>
                </p:cond>
              </p:nextCondLst>
            </p:seq>
          </p:childTnLst>
        </p:cTn>
      </p:par>
    </p:tnLst>
    <p:bldLst>
      <p:bldP spid="7" grpId="0" animBg="1"/>
      <p:bldP spid="7" grpId="1" animBg="1"/>
      <p:bldP spid="11" grpId="0" animBg="1"/>
      <p:bldP spid="11" grpId="1" animBg="1"/>
      <p:bldP spid="16" grpId="0" animBg="1"/>
      <p:bldP spid="16" grpId="1" animBg="1"/>
      <p:bldP spid="20" grpId="0" animBg="1"/>
      <p:bldP spid="20"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033960" y="360980"/>
            <a:ext cx="8124080" cy="4033486"/>
            <a:chOff x="1898492" y="642937"/>
            <a:chExt cx="8124080" cy="4033486"/>
          </a:xfrm>
          <a:blipFill>
            <a:blip r:embed="rId2"/>
            <a:tile tx="0" ty="0" sx="100000" sy="100000" flip="none" algn="tl"/>
          </a:blipFill>
        </p:grpSpPr>
        <p:sp>
          <p:nvSpPr>
            <p:cNvPr id="3" name="Freeform 2"/>
            <p:cNvSpPr/>
            <p:nvPr/>
          </p:nvSpPr>
          <p:spPr>
            <a:xfrm>
              <a:off x="5960533" y="1650057"/>
              <a:ext cx="2224013" cy="771971"/>
            </a:xfrm>
            <a:custGeom>
              <a:avLst/>
              <a:gdLst/>
              <a:ahLst/>
              <a:cxnLst/>
              <a:rect l="0" t="0" r="0" b="0"/>
              <a:pathLst>
                <a:path>
                  <a:moveTo>
                    <a:pt x="0" y="0"/>
                  </a:moveTo>
                  <a:lnTo>
                    <a:pt x="0" y="385985"/>
                  </a:lnTo>
                  <a:lnTo>
                    <a:pt x="2224013" y="385985"/>
                  </a:lnTo>
                  <a:lnTo>
                    <a:pt x="2224013" y="771971"/>
                  </a:lnTo>
                </a:path>
              </a:pathLst>
            </a:custGeom>
            <a:grpFill/>
            <a:ln w="19050"/>
            <a:scene3d>
              <a:camera prst="orthographicFront"/>
              <a:lightRig rig="threePt" dir="t"/>
            </a:scene3d>
            <a:sp3d>
              <a:bevelT prst="convex"/>
            </a:sp3d>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3736519" y="1650057"/>
              <a:ext cx="2224013" cy="771971"/>
            </a:xfrm>
            <a:custGeom>
              <a:avLst/>
              <a:gdLst/>
              <a:ahLst/>
              <a:cxnLst/>
              <a:rect l="0" t="0" r="0" b="0"/>
              <a:pathLst>
                <a:path>
                  <a:moveTo>
                    <a:pt x="2224013" y="0"/>
                  </a:moveTo>
                  <a:lnTo>
                    <a:pt x="2224013" y="385985"/>
                  </a:lnTo>
                  <a:lnTo>
                    <a:pt x="0" y="385985"/>
                  </a:lnTo>
                  <a:lnTo>
                    <a:pt x="0" y="771971"/>
                  </a:lnTo>
                </a:path>
              </a:pathLst>
            </a:custGeom>
            <a:grpFill/>
            <a:ln w="19050"/>
            <a:scene3d>
              <a:camera prst="orthographicFront"/>
              <a:lightRig rig="threePt" dir="t"/>
            </a:scene3d>
            <a:sp3d>
              <a:bevelT prst="convex"/>
            </a:sp3d>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4122505" y="642937"/>
              <a:ext cx="3676054" cy="1007119"/>
            </a:xfrm>
            <a:custGeom>
              <a:avLst/>
              <a:gdLst>
                <a:gd name="connsiteX0" fmla="*/ 0 w 3676054"/>
                <a:gd name="connsiteY0" fmla="*/ 0 h 1415814"/>
                <a:gd name="connsiteX1" fmla="*/ 3676054 w 3676054"/>
                <a:gd name="connsiteY1" fmla="*/ 0 h 1415814"/>
                <a:gd name="connsiteX2" fmla="*/ 3676054 w 3676054"/>
                <a:gd name="connsiteY2" fmla="*/ 1415814 h 1415814"/>
                <a:gd name="connsiteX3" fmla="*/ 0 w 3676054"/>
                <a:gd name="connsiteY3" fmla="*/ 1415814 h 1415814"/>
                <a:gd name="connsiteX4" fmla="*/ 0 w 3676054"/>
                <a:gd name="connsiteY4" fmla="*/ 0 h 1415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415814">
                  <a:moveTo>
                    <a:pt x="0" y="0"/>
                  </a:moveTo>
                  <a:lnTo>
                    <a:pt x="3676054" y="0"/>
                  </a:lnTo>
                  <a:lnTo>
                    <a:pt x="3676054" y="1415814"/>
                  </a:lnTo>
                  <a:lnTo>
                    <a:pt x="0" y="1415814"/>
                  </a:lnTo>
                  <a:lnTo>
                    <a:pt x="0" y="0"/>
                  </a:lnTo>
                  <a:close/>
                </a:path>
              </a:pathLst>
            </a:custGeom>
            <a:grpFill/>
            <a:ln w="19050"/>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b="1" kern="1200" dirty="0">
                  <a:solidFill>
                    <a:schemeClr val="tx1"/>
                  </a:solidFill>
                  <a:latin typeface="Times New Roman" panose="02020603050405020304" pitchFamily="18" charset="0"/>
                  <a:cs typeface="Times New Roman" panose="02020603050405020304" pitchFamily="18" charset="0"/>
                </a:rPr>
                <a:t>4. </a:t>
              </a:r>
              <a:r>
                <a:rPr lang="vi-VN" sz="3600" b="1" kern="1200" dirty="0">
                  <a:solidFill>
                    <a:schemeClr val="tx1"/>
                  </a:solidFill>
                  <a:latin typeface="Times New Roman" panose="02020603050405020304" pitchFamily="18" charset="0"/>
                  <a:cs typeface="Times New Roman" panose="02020603050405020304" pitchFamily="18" charset="0"/>
                </a:rPr>
                <a:t>Bố cục :</a:t>
              </a:r>
              <a:r>
                <a:rPr lang="vi-VN" sz="3600" kern="1200" dirty="0">
                  <a:solidFill>
                    <a:schemeClr val="tx1"/>
                  </a:solidFill>
                  <a:latin typeface="Times New Roman" panose="02020603050405020304" pitchFamily="18" charset="0"/>
                  <a:cs typeface="Times New Roman" panose="02020603050405020304" pitchFamily="18" charset="0"/>
                </a:rPr>
                <a:t> 2 phần</a:t>
              </a:r>
              <a:endParaRPr lang="en-US" sz="3600" kern="1200" dirty="0">
                <a:solidFill>
                  <a:schemeClr val="tx1"/>
                </a:solidFill>
                <a:latin typeface="Times New Roman" panose="02020603050405020304" pitchFamily="18" charset="0"/>
                <a:cs typeface="Times New Roman" panose="02020603050405020304" pitchFamily="18" charset="0"/>
              </a:endParaRPr>
            </a:p>
          </p:txBody>
        </p:sp>
        <p:sp>
          <p:nvSpPr>
            <p:cNvPr id="9" name="Freeform 8"/>
            <p:cNvSpPr/>
            <p:nvPr/>
          </p:nvSpPr>
          <p:spPr>
            <a:xfrm>
              <a:off x="1898492" y="2422028"/>
              <a:ext cx="3676054" cy="2254395"/>
            </a:xfrm>
            <a:custGeom>
              <a:avLst/>
              <a:gdLst>
                <a:gd name="connsiteX0" fmla="*/ 0 w 3676054"/>
                <a:gd name="connsiteY0" fmla="*/ 0 h 2254395"/>
                <a:gd name="connsiteX1" fmla="*/ 3676054 w 3676054"/>
                <a:gd name="connsiteY1" fmla="*/ 0 h 2254395"/>
                <a:gd name="connsiteX2" fmla="*/ 3676054 w 3676054"/>
                <a:gd name="connsiteY2" fmla="*/ 2254395 h 2254395"/>
                <a:gd name="connsiteX3" fmla="*/ 0 w 3676054"/>
                <a:gd name="connsiteY3" fmla="*/ 2254395 h 2254395"/>
                <a:gd name="connsiteX4" fmla="*/ 0 w 3676054"/>
                <a:gd name="connsiteY4" fmla="*/ 0 h 2254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2254395">
                  <a:moveTo>
                    <a:pt x="0" y="0"/>
                  </a:moveTo>
                  <a:lnTo>
                    <a:pt x="3676054" y="0"/>
                  </a:lnTo>
                  <a:lnTo>
                    <a:pt x="3676054" y="2254395"/>
                  </a:lnTo>
                  <a:lnTo>
                    <a:pt x="0" y="2254395"/>
                  </a:lnTo>
                  <a:lnTo>
                    <a:pt x="0" y="0"/>
                  </a:lnTo>
                  <a:close/>
                </a:path>
              </a:pathLst>
            </a:custGeom>
            <a:grpFill/>
            <a:ln w="19050"/>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vi-VN" sz="3200" b="1" kern="1200" dirty="0">
                  <a:solidFill>
                    <a:srgbClr val="FF0000"/>
                  </a:solidFill>
                  <a:latin typeface="Times New Roman" panose="02020603050405020304" pitchFamily="18" charset="0"/>
                  <a:cs typeface="Times New Roman" panose="02020603050405020304" pitchFamily="18" charset="0"/>
                </a:rPr>
                <a:t>- Phần 1: </a:t>
              </a:r>
              <a:r>
                <a:rPr lang="vi-VN" sz="3200" kern="1200" dirty="0">
                  <a:solidFill>
                    <a:schemeClr val="tx1"/>
                  </a:solidFill>
                  <a:latin typeface="Times New Roman" panose="02020603050405020304" pitchFamily="18" charset="0"/>
                  <a:cs typeface="Times New Roman" panose="02020603050405020304" pitchFamily="18" charset="0"/>
                </a:rPr>
                <a:t>Từ đầu → đất nước: Long Quân cho nghĩa quân mượn gươm thần.</a:t>
              </a:r>
              <a:endParaRPr lang="en-US" sz="32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9"/>
            <p:cNvSpPr/>
            <p:nvPr/>
          </p:nvSpPr>
          <p:spPr>
            <a:xfrm>
              <a:off x="6346518" y="2422028"/>
              <a:ext cx="3676054" cy="2209235"/>
            </a:xfrm>
            <a:custGeom>
              <a:avLst/>
              <a:gdLst>
                <a:gd name="connsiteX0" fmla="*/ 0 w 3676054"/>
                <a:gd name="connsiteY0" fmla="*/ 0 h 2209235"/>
                <a:gd name="connsiteX1" fmla="*/ 3676054 w 3676054"/>
                <a:gd name="connsiteY1" fmla="*/ 0 h 2209235"/>
                <a:gd name="connsiteX2" fmla="*/ 3676054 w 3676054"/>
                <a:gd name="connsiteY2" fmla="*/ 2209235 h 2209235"/>
                <a:gd name="connsiteX3" fmla="*/ 0 w 3676054"/>
                <a:gd name="connsiteY3" fmla="*/ 2209235 h 2209235"/>
                <a:gd name="connsiteX4" fmla="*/ 0 w 3676054"/>
                <a:gd name="connsiteY4" fmla="*/ 0 h 220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2209235">
                  <a:moveTo>
                    <a:pt x="0" y="0"/>
                  </a:moveTo>
                  <a:lnTo>
                    <a:pt x="3676054" y="0"/>
                  </a:lnTo>
                  <a:lnTo>
                    <a:pt x="3676054" y="2209235"/>
                  </a:lnTo>
                  <a:lnTo>
                    <a:pt x="0" y="2209235"/>
                  </a:lnTo>
                  <a:lnTo>
                    <a:pt x="0" y="0"/>
                  </a:lnTo>
                  <a:close/>
                </a:path>
              </a:pathLst>
            </a:custGeom>
            <a:grpFill/>
            <a:ln w="19050"/>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vi-VN" sz="3200" b="1" kern="1200" dirty="0">
                  <a:solidFill>
                    <a:srgbClr val="FF0000"/>
                  </a:solidFill>
                  <a:latin typeface="Times New Roman" panose="02020603050405020304" pitchFamily="18" charset="0"/>
                  <a:cs typeface="Times New Roman" panose="02020603050405020304" pitchFamily="18" charset="0"/>
                </a:rPr>
                <a:t>- Phần 2: </a:t>
              </a:r>
              <a:r>
                <a:rPr lang="vi-VN" sz="3200" kern="1200" dirty="0">
                  <a:solidFill>
                    <a:schemeClr val="tx1"/>
                  </a:solidFill>
                  <a:latin typeface="Times New Roman" panose="02020603050405020304" pitchFamily="18" charset="0"/>
                  <a:cs typeface="Times New Roman" panose="02020603050405020304" pitchFamily="18" charset="0"/>
                </a:rPr>
                <a:t>Còn lại: Long Quân đòi lại gươm thần</a:t>
              </a:r>
              <a:r>
                <a:rPr lang="vi-VN" sz="3300" kern="1200" dirty="0">
                  <a:solidFill>
                    <a:schemeClr val="tx1"/>
                  </a:solidFill>
                </a:rPr>
                <a:t>.</a:t>
              </a:r>
              <a:endParaRPr lang="en-US" sz="3300" kern="1200" dirty="0">
                <a:solidFill>
                  <a:schemeClr val="tx1"/>
                </a:solidFill>
              </a:endParaRPr>
            </a:p>
          </p:txBody>
        </p:sp>
      </p:grpSp>
      <p:pic>
        <p:nvPicPr>
          <p:cNvPr id="5" name="Picture 4"/>
          <p:cNvPicPr>
            <a:picLocks noChangeAspect="1"/>
          </p:cNvPicPr>
          <p:nvPr/>
        </p:nvPicPr>
        <p:blipFill>
          <a:blip r:embed="rId3"/>
          <a:stretch>
            <a:fillRect/>
          </a:stretch>
        </p:blipFill>
        <p:spPr>
          <a:xfrm>
            <a:off x="2032001" y="4481954"/>
            <a:ext cx="3702756" cy="201506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4"/>
          <a:stretch>
            <a:fillRect/>
          </a:stretch>
        </p:blipFill>
        <p:spPr>
          <a:xfrm>
            <a:off x="6434666" y="4481954"/>
            <a:ext cx="3725333" cy="201506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59911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anim calcmode="lin" valueType="num">
                                      <p:cBhvr>
                                        <p:cTn id="15" dur="2000" fill="hold"/>
                                        <p:tgtEl>
                                          <p:spTgt spid="6"/>
                                        </p:tgtEl>
                                        <p:attrNameLst>
                                          <p:attrName>ppt_w</p:attrName>
                                        </p:attrNameLst>
                                      </p:cBhvr>
                                      <p:tavLst>
                                        <p:tav tm="0" fmla="#ppt_w*sin(2.5*pi*$)">
                                          <p:val>
                                            <p:fltVal val="0"/>
                                          </p:val>
                                        </p:tav>
                                        <p:tav tm="100000">
                                          <p:val>
                                            <p:fltVal val="1"/>
                                          </p:val>
                                        </p:tav>
                                      </p:tavLst>
                                    </p:anim>
                                    <p:anim calcmode="lin" valueType="num">
                                      <p:cBhvr>
                                        <p:cTn id="16"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518928" y="2515306"/>
            <a:ext cx="2962275" cy="154305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 name="Plaque 7"/>
          <p:cNvSpPr/>
          <p:nvPr/>
        </p:nvSpPr>
        <p:spPr>
          <a:xfrm>
            <a:off x="316089" y="191911"/>
            <a:ext cx="4713111" cy="85795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II</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Phân tích</a:t>
            </a:r>
            <a:endParaRPr lang="en-US" sz="3200" dirty="0">
              <a:effectLst/>
              <a:latin typeface="Times New Roman" panose="02020603050405020304" pitchFamily="18" charset="0"/>
              <a:ea typeface="Times New Roman" panose="02020603050405020304" pitchFamily="18" charset="0"/>
            </a:endParaRPr>
          </a:p>
        </p:txBody>
      </p:sp>
      <p:sp>
        <p:nvSpPr>
          <p:cNvPr id="3" name="Round Same Side Corner Rectangle 2"/>
          <p:cNvSpPr/>
          <p:nvPr/>
        </p:nvSpPr>
        <p:spPr>
          <a:xfrm>
            <a:off x="899405" y="2694164"/>
            <a:ext cx="6260615" cy="1185334"/>
          </a:xfrm>
          <a:prstGeom prst="round2SameRect">
            <a:avLst/>
          </a:prstGeom>
          <a:blipFill>
            <a:blip r:embed="rId3"/>
            <a:tile tx="0" ty="0" sx="100000" sy="100000" flip="none" algn="tl"/>
          </a:blipFill>
          <a:ln w="285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Thảo</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luận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nhóm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Hoàn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thành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phiếu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học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tập</a:t>
            </a:r>
            <a:r>
              <a:rPr lang="en-US" sz="3200" b="1" dirty="0">
                <a:solidFill>
                  <a:schemeClr val="tx1"/>
                </a:solidFill>
                <a:latin typeface="Times New Roman" panose="02020603050405020304" pitchFamily="18" charset="0"/>
                <a:cs typeface="Times New Roman" panose="02020603050405020304" pitchFamily="18" charset="0"/>
              </a:rPr>
              <a:t> 06</a:t>
            </a:r>
          </a:p>
        </p:txBody>
      </p:sp>
      <p:sp>
        <p:nvSpPr>
          <p:cNvPr id="9" name="Plaque 8"/>
          <p:cNvSpPr/>
          <p:nvPr/>
        </p:nvSpPr>
        <p:spPr>
          <a:xfrm>
            <a:off x="316089" y="1134533"/>
            <a:ext cx="8742186" cy="85795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vi-VN" sz="2800" b="1" dirty="0">
                <a:solidFill>
                  <a:srgbClr val="0D0D0D"/>
                </a:solidFill>
                <a:latin typeface="Times New Roman" panose="02020603050405020304" pitchFamily="18" charset="0"/>
                <a:ea typeface="Times New Roman" panose="02020603050405020304" pitchFamily="18" charset="0"/>
              </a:rPr>
              <a:t>. Long quân cho nghĩa quân Lam Sơn mượn gươm thần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0574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4" y="146755"/>
            <a:ext cx="5697336" cy="71120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vi-VN" sz="3200" b="1" dirty="0">
                <a:solidFill>
                  <a:srgbClr val="0D0D0D"/>
                </a:solidFill>
                <a:latin typeface="Times New Roman" panose="02020603050405020304" pitchFamily="18" charset="0"/>
                <a:ea typeface="Times New Roman" panose="02020603050405020304" pitchFamily="18" charset="0"/>
              </a:rPr>
              <a:t>II</a:t>
            </a:r>
            <a:r>
              <a:rPr lang="en-US" sz="3200" b="1" dirty="0">
                <a:solidFill>
                  <a:srgbClr val="0D0D0D"/>
                </a:solidFill>
                <a:latin typeface="Times New Roman" panose="02020603050405020304" pitchFamily="18" charset="0"/>
                <a:ea typeface="Times New Roman" panose="02020603050405020304" pitchFamily="18" charset="0"/>
              </a:rPr>
              <a:t>. </a:t>
            </a:r>
            <a:r>
              <a:rPr lang="vi-VN" sz="3200" b="1" dirty="0">
                <a:solidFill>
                  <a:srgbClr val="0D0D0D"/>
                </a:solidFill>
                <a:latin typeface="Times New Roman" panose="02020603050405020304" pitchFamily="18" charset="0"/>
                <a:ea typeface="Times New Roman" panose="02020603050405020304" pitchFamily="18" charset="0"/>
              </a:rPr>
              <a:t>Phân tích</a:t>
            </a:r>
            <a:endParaRPr lang="en-US" sz="3200" dirty="0">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089346083"/>
              </p:ext>
            </p:extLst>
          </p:nvPr>
        </p:nvGraphicFramePr>
        <p:xfrm>
          <a:off x="920045" y="2350243"/>
          <a:ext cx="10351911" cy="3802145"/>
        </p:xfrm>
        <a:graphic>
          <a:graphicData uri="http://schemas.openxmlformats.org/drawingml/2006/table">
            <a:tbl>
              <a:tblPr firstRow="1" firstCol="1" bandRow="1"/>
              <a:tblGrid>
                <a:gridCol w="3179603">
                  <a:extLst>
                    <a:ext uri="{9D8B030D-6E8A-4147-A177-3AD203B41FA5}">
                      <a16:colId xmlns:a16="http://schemas.microsoft.com/office/drawing/2014/main" val="3915392702"/>
                    </a:ext>
                  </a:extLst>
                </a:gridCol>
                <a:gridCol w="3410898">
                  <a:extLst>
                    <a:ext uri="{9D8B030D-6E8A-4147-A177-3AD203B41FA5}">
                      <a16:colId xmlns:a16="http://schemas.microsoft.com/office/drawing/2014/main" val="3899208907"/>
                    </a:ext>
                  </a:extLst>
                </a:gridCol>
                <a:gridCol w="3761410">
                  <a:extLst>
                    <a:ext uri="{9D8B030D-6E8A-4147-A177-3AD203B41FA5}">
                      <a16:colId xmlns:a16="http://schemas.microsoft.com/office/drawing/2014/main" val="263607506"/>
                    </a:ext>
                  </a:extLst>
                </a:gridCol>
              </a:tblGrid>
              <a:tr h="592179">
                <a:tc>
                  <a:txBody>
                    <a:bodyPr/>
                    <a:lstStyle/>
                    <a:p>
                      <a:pPr algn="ctr">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mượn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Long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gươm</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1304673"/>
                  </a:ext>
                </a:extLst>
              </a:tr>
              <a:tr h="1184359">
                <a:tc>
                  <a:txBody>
                    <a:bodyPr/>
                    <a:lstStyle/>
                    <a:p>
                      <a:pPr algn="just">
                        <a:lnSpc>
                          <a:spcPct val="115000"/>
                        </a:lnSpc>
                        <a:spcAft>
                          <a:spcPts val="0"/>
                        </a:spcAft>
                      </a:pP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sử</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1983664"/>
                  </a:ext>
                </a:extLst>
              </a:tr>
              <a:tr h="592179">
                <a:tc>
                  <a:txBody>
                    <a:bodyPr/>
                    <a:lstStyle/>
                    <a:p>
                      <a:pPr algn="just">
                        <a:lnSpc>
                          <a:spcPct val="115000"/>
                        </a:lnSpc>
                        <a:spcAft>
                          <a:spcPts val="0"/>
                        </a:spcAft>
                      </a:pPr>
                      <a:r>
                        <a:rPr lang="en-US" sz="24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Cách thức hành động</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2298066"/>
                  </a:ext>
                </a:extLst>
              </a:tr>
              <a:tr h="1184359">
                <a:tc>
                  <a:txBody>
                    <a:bodyPr/>
                    <a:lstStyle/>
                    <a:p>
                      <a:pPr algn="just">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Ý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0"/>
                        </a:spcAf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4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461241"/>
                  </a:ext>
                </a:extLst>
              </a:tr>
            </a:tbl>
          </a:graphicData>
        </a:graphic>
      </p:graphicFrame>
      <p:sp>
        <p:nvSpPr>
          <p:cNvPr id="11" name="Plaque 10"/>
          <p:cNvSpPr/>
          <p:nvPr/>
        </p:nvSpPr>
        <p:spPr>
          <a:xfrm>
            <a:off x="293510" y="1003941"/>
            <a:ext cx="9164815" cy="592667"/>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800" b="1" dirty="0">
                <a:solidFill>
                  <a:srgbClr val="0D0D0D"/>
                </a:solidFill>
                <a:latin typeface="Times New Roman" panose="02020603050405020304" pitchFamily="18" charset="0"/>
                <a:ea typeface="Times New Roman" panose="02020603050405020304" pitchFamily="18" charset="0"/>
              </a:rPr>
              <a:t>1</a:t>
            </a:r>
            <a:r>
              <a:rPr lang="vi-VN" sz="2800" b="1" dirty="0">
                <a:solidFill>
                  <a:srgbClr val="0D0D0D"/>
                </a:solidFill>
                <a:latin typeface="Times New Roman" panose="02020603050405020304" pitchFamily="18" charset="0"/>
                <a:ea typeface="Times New Roman" panose="02020603050405020304" pitchFamily="18" charset="0"/>
              </a:rPr>
              <a:t>. Long quân cho nghĩa quân Lam Sơn mượn gươm thần</a:t>
            </a:r>
            <a:endParaRPr lang="en-US" sz="2800" dirty="0">
              <a:effectLst/>
              <a:latin typeface="Times New Roman" panose="02020603050405020304" pitchFamily="18" charset="0"/>
              <a:ea typeface="Times New Roman" panose="02020603050405020304" pitchFamily="18" charset="0"/>
            </a:endParaRPr>
          </a:p>
        </p:txBody>
      </p:sp>
      <p:sp>
        <p:nvSpPr>
          <p:cNvPr id="12" name="TextBox 11"/>
          <p:cNvSpPr txBox="1"/>
          <p:nvPr/>
        </p:nvSpPr>
        <p:spPr>
          <a:xfrm>
            <a:off x="4131733" y="1742593"/>
            <a:ext cx="3928534" cy="46166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PHIẾU HỌC TẬP 06</a:t>
            </a:r>
          </a:p>
        </p:txBody>
      </p:sp>
    </p:spTree>
    <p:extLst>
      <p:ext uri="{BB962C8B-B14F-4D97-AF65-F5344CB8AC3E}">
        <p14:creationId xmlns:p14="http://schemas.microsoft.com/office/powerpoint/2010/main" val="195109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5432741" cy="64346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16088" y="861662"/>
            <a:ext cx="9085087"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507067" y="1774917"/>
            <a:ext cx="9177867" cy="4479127"/>
          </a:xfrm>
          <a:prstGeom prst="roundRect">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000" b="1" dirty="0">
                <a:solidFill>
                  <a:srgbClr val="0D0D0D"/>
                </a:solidFill>
                <a:latin typeface="Times New Roman" panose="02020603050405020304" pitchFamily="18" charset="0"/>
                <a:ea typeface="Times New Roman" panose="02020603050405020304" pitchFamily="18" charset="0"/>
              </a:rPr>
              <a:t>a. </a:t>
            </a:r>
            <a:r>
              <a:rPr lang="vi-VN" sz="2000" b="1" dirty="0">
                <a:solidFill>
                  <a:srgbClr val="0D0D0D"/>
                </a:solidFill>
                <a:latin typeface="Times New Roman" panose="02020603050405020304" pitchFamily="18" charset="0"/>
                <a:ea typeface="Times New Roman" panose="02020603050405020304" pitchFamily="18" charset="0"/>
              </a:rPr>
              <a:t>Hoàn cảnh lịch sử</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Giặc Minh đô hộ.</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Nghĩa quân Lam Sơn nổi dậy nhiều lần bị thua.</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b="1" dirty="0">
                <a:solidFill>
                  <a:srgbClr val="0D0D0D"/>
                </a:solidFill>
                <a:latin typeface="Times New Roman" panose="02020603050405020304" pitchFamily="18" charset="0"/>
                <a:ea typeface="Times New Roman" panose="02020603050405020304" pitchFamily="18" charset="0"/>
              </a:rPr>
              <a:t>b. Cách Long Quân cho mượn gươm</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Lê Thận là người đánh cá nhặt được lưỡi gươm dưới nước.</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Lê Lợi đến nhà Lê Thận thanh gươm sáng lên 2 chữ “Thuận thiên”</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Lê Lợi nhặt được chuôi gươm trên rừng ( gươm sáng trên ngọn cây đa) .</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Gươm tra vào vừa như in.</a:t>
            </a:r>
            <a:endParaRPr lang="en-US" sz="2000" dirty="0">
              <a:latin typeface="Times New Roman" panose="02020603050405020304" pitchFamily="18" charset="0"/>
              <a:ea typeface="Times New Roman" panose="02020603050405020304" pitchFamily="18" charset="0"/>
            </a:endParaRPr>
          </a:p>
          <a:p>
            <a:pPr marL="30480" marR="30480" algn="just">
              <a:spcAft>
                <a:spcPts val="1200"/>
              </a:spcAft>
            </a:pPr>
            <a:r>
              <a:rPr lang="vi-VN" sz="2000" dirty="0">
                <a:solidFill>
                  <a:srgbClr val="0D0D0D"/>
                </a:solidFill>
                <a:latin typeface="Times New Roman" panose="02020603050405020304" pitchFamily="18" charset="0"/>
                <a:ea typeface="Times New Roman" panose="02020603050405020304" pitchFamily="18" charset="0"/>
              </a:rPr>
              <a:t>→ </a:t>
            </a:r>
            <a:r>
              <a:rPr lang="en-US" sz="2000" dirty="0">
                <a:solidFill>
                  <a:srgbClr val="0D0D0D"/>
                </a:solidFill>
                <a:latin typeface="Times New Roman" panose="02020603050405020304" pitchFamily="18" charset="0"/>
                <a:ea typeface="Times New Roman" panose="02020603050405020304" pitchFamily="18" charset="0"/>
              </a:rPr>
              <a:t>Chi </a:t>
            </a:r>
            <a:r>
              <a:rPr lang="en-US" sz="2000" dirty="0" err="1">
                <a:solidFill>
                  <a:srgbClr val="0D0D0D"/>
                </a:solidFill>
                <a:latin typeface="Times New Roman" panose="02020603050405020304" pitchFamily="18" charset="0"/>
                <a:ea typeface="Times New Roman" panose="02020603050405020304" pitchFamily="18" charset="0"/>
              </a:rPr>
              <a:t>tiết</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kì</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ảo</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hoang</a:t>
            </a:r>
            <a:r>
              <a:rPr lang="en-US" sz="2000" dirty="0">
                <a:solidFill>
                  <a:srgbClr val="0D0D0D"/>
                </a:solidFill>
                <a:latin typeface="Times New Roman" panose="02020603050405020304" pitchFamily="18" charset="0"/>
                <a:ea typeface="Times New Roman" panose="02020603050405020304" pitchFamily="18" charset="0"/>
              </a:rPr>
              <a:t> </a:t>
            </a:r>
            <a:r>
              <a:rPr lang="en-US" sz="2000" dirty="0" err="1">
                <a:solidFill>
                  <a:srgbClr val="0D0D0D"/>
                </a:solidFill>
                <a:latin typeface="Times New Roman" panose="02020603050405020304" pitchFamily="18" charset="0"/>
                <a:ea typeface="Times New Roman" panose="02020603050405020304" pitchFamily="18" charset="0"/>
              </a:rPr>
              <a:t>đường</a:t>
            </a:r>
            <a:r>
              <a:rPr lang="en-US" sz="2000" dirty="0">
                <a:solidFill>
                  <a:srgbClr val="0D0D0D"/>
                </a:solidFill>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645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1000"/>
                                        <p:tgtEl>
                                          <p:spTgt spid="2">
                                            <p:txEl>
                                              <p:pRg st="0" end="0"/>
                                            </p:txEl>
                                          </p:spTgt>
                                        </p:tgtEl>
                                      </p:cBhvr>
                                    </p:animEffect>
                                    <p:anim calcmode="lin" valueType="num">
                                      <p:cBhvr>
                                        <p:cTn id="2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fade">
                                      <p:cBhvr>
                                        <p:cTn id="28" dur="1000"/>
                                        <p:tgtEl>
                                          <p:spTgt spid="2">
                                            <p:txEl>
                                              <p:pRg st="1" end="1"/>
                                            </p:txEl>
                                          </p:spTgt>
                                        </p:tgtEl>
                                      </p:cBhvr>
                                    </p:animEffect>
                                    <p:anim calcmode="lin" valueType="num">
                                      <p:cBhvr>
                                        <p:cTn id="2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fade">
                                      <p:cBhvr>
                                        <p:cTn id="35" dur="1000"/>
                                        <p:tgtEl>
                                          <p:spTgt spid="2">
                                            <p:txEl>
                                              <p:pRg st="2" end="2"/>
                                            </p:txEl>
                                          </p:spTgt>
                                        </p:tgtEl>
                                      </p:cBhvr>
                                    </p:animEffect>
                                    <p:anim calcmode="lin" valueType="num">
                                      <p:cBhvr>
                                        <p:cTn id="3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fade">
                                      <p:cBhvr>
                                        <p:cTn id="42" dur="1000"/>
                                        <p:tgtEl>
                                          <p:spTgt spid="2">
                                            <p:txEl>
                                              <p:pRg st="3" end="3"/>
                                            </p:txEl>
                                          </p:spTgt>
                                        </p:tgtEl>
                                      </p:cBhvr>
                                    </p:animEffect>
                                    <p:anim calcmode="lin" valueType="num">
                                      <p:cBhvr>
                                        <p:cTn id="4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4" end="4"/>
                                            </p:txEl>
                                          </p:spTgt>
                                        </p:tgtEl>
                                        <p:attrNameLst>
                                          <p:attrName>style.visibility</p:attrName>
                                        </p:attrNameLst>
                                      </p:cBhvr>
                                      <p:to>
                                        <p:strVal val="visible"/>
                                      </p:to>
                                    </p:set>
                                    <p:animEffect transition="in" filter="fade">
                                      <p:cBhvr>
                                        <p:cTn id="49" dur="1000"/>
                                        <p:tgtEl>
                                          <p:spTgt spid="2">
                                            <p:txEl>
                                              <p:pRg st="4" end="4"/>
                                            </p:txEl>
                                          </p:spTgt>
                                        </p:tgtEl>
                                      </p:cBhvr>
                                    </p:animEffect>
                                    <p:anim calcmode="lin" valueType="num">
                                      <p:cBhvr>
                                        <p:cTn id="5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5" end="5"/>
                                            </p:txEl>
                                          </p:spTgt>
                                        </p:tgtEl>
                                        <p:attrNameLst>
                                          <p:attrName>style.visibility</p:attrName>
                                        </p:attrNameLst>
                                      </p:cBhvr>
                                      <p:to>
                                        <p:strVal val="visible"/>
                                      </p:to>
                                    </p:set>
                                    <p:animEffect transition="in" filter="fade">
                                      <p:cBhvr>
                                        <p:cTn id="56" dur="1000"/>
                                        <p:tgtEl>
                                          <p:spTgt spid="2">
                                            <p:txEl>
                                              <p:pRg st="5" end="5"/>
                                            </p:txEl>
                                          </p:spTgt>
                                        </p:tgtEl>
                                      </p:cBhvr>
                                    </p:animEffect>
                                    <p:anim calcmode="lin" valueType="num">
                                      <p:cBhvr>
                                        <p:cTn id="5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6" end="6"/>
                                            </p:txEl>
                                          </p:spTgt>
                                        </p:tgtEl>
                                        <p:attrNameLst>
                                          <p:attrName>style.visibility</p:attrName>
                                        </p:attrNameLst>
                                      </p:cBhvr>
                                      <p:to>
                                        <p:strVal val="visible"/>
                                      </p:to>
                                    </p:set>
                                    <p:animEffect transition="in" filter="fade">
                                      <p:cBhvr>
                                        <p:cTn id="63" dur="1000"/>
                                        <p:tgtEl>
                                          <p:spTgt spid="2">
                                            <p:txEl>
                                              <p:pRg st="6" end="6"/>
                                            </p:txEl>
                                          </p:spTgt>
                                        </p:tgtEl>
                                      </p:cBhvr>
                                    </p:animEffect>
                                    <p:anim calcmode="lin" valueType="num">
                                      <p:cBhvr>
                                        <p:cTn id="6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7" end="7"/>
                                            </p:txEl>
                                          </p:spTgt>
                                        </p:tgtEl>
                                        <p:attrNameLst>
                                          <p:attrName>style.visibility</p:attrName>
                                        </p:attrNameLst>
                                      </p:cBhvr>
                                      <p:to>
                                        <p:strVal val="visible"/>
                                      </p:to>
                                    </p:set>
                                    <p:animEffect transition="in" filter="fade">
                                      <p:cBhvr>
                                        <p:cTn id="70" dur="1000"/>
                                        <p:tgtEl>
                                          <p:spTgt spid="2">
                                            <p:txEl>
                                              <p:pRg st="7" end="7"/>
                                            </p:txEl>
                                          </p:spTgt>
                                        </p:tgtEl>
                                      </p:cBhvr>
                                    </p:animEffect>
                                    <p:anim calcmode="lin" valueType="num">
                                      <p:cBhvr>
                                        <p:cTn id="7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
                                            <p:txEl>
                                              <p:pRg st="8" end="8"/>
                                            </p:txEl>
                                          </p:spTgt>
                                        </p:tgtEl>
                                        <p:attrNameLst>
                                          <p:attrName>style.visibility</p:attrName>
                                        </p:attrNameLst>
                                      </p:cBhvr>
                                      <p:to>
                                        <p:strVal val="visible"/>
                                      </p:to>
                                    </p:set>
                                    <p:animEffect transition="in" filter="fade">
                                      <p:cBhvr>
                                        <p:cTn id="77" dur="1000"/>
                                        <p:tgtEl>
                                          <p:spTgt spid="2">
                                            <p:txEl>
                                              <p:pRg st="8" end="8"/>
                                            </p:txEl>
                                          </p:spTgt>
                                        </p:tgtEl>
                                      </p:cBhvr>
                                    </p:animEffect>
                                    <p:anim calcmode="lin" valueType="num">
                                      <p:cBhvr>
                                        <p:cTn id="78"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79"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4" y="146756"/>
            <a:ext cx="5484002" cy="64346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58246" y="929438"/>
            <a:ext cx="9170811"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507067" y="1774917"/>
            <a:ext cx="9177867" cy="4479127"/>
          </a:xfrm>
          <a:prstGeom prst="roundRec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c. </a:t>
            </a:r>
            <a:r>
              <a:rPr lang="vi-VN" sz="2400" b="1" dirty="0">
                <a:solidFill>
                  <a:srgbClr val="0D0D0D"/>
                </a:solidFill>
                <a:latin typeface="Times New Roman" panose="02020603050405020304" pitchFamily="18" charset="0"/>
                <a:ea typeface="Times New Roman" panose="02020603050405020304" pitchFamily="18" charset="0"/>
              </a:rPr>
              <a:t>Lê Thận dâng gươm cho Lê Lợi và nói: “ Đây là ý trời …theo minh công”:</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Thận tin tưởng vào Lê Lợi</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Thanh gươm gặp được minh chủ sử dụng vào việc lớn, hợp lòng dân, thuận ý trời.</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2400" dirty="0">
                <a:solidFill>
                  <a:srgbClr val="0D0D0D"/>
                </a:solidFill>
                <a:latin typeface="Times New Roman" panose="02020603050405020304" pitchFamily="18" charset="0"/>
                <a:ea typeface="Times New Roman" panose="02020603050405020304" pitchFamily="18" charset="0"/>
              </a:rPr>
              <a:t>Việc Long Quân cho mượn gươm thần chứng tỏ cuộc khởi nghĩa được tổ tiên, thần thiêng ủng hộ</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sz="2400" dirty="0">
                <a:solidFill>
                  <a:srgbClr val="0D0D0D"/>
                </a:solidFill>
                <a:latin typeface="Times New Roman" panose="02020603050405020304" pitchFamily="18" charset="0"/>
                <a:ea typeface="Times New Roman" panose="02020603050405020304" pitchFamily="18" charset="0"/>
              </a:rPr>
              <a:t> Tính chất toàn dân trên dưới một lòng tham gia đánh giặc..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0658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1000"/>
                                        <p:tgtEl>
                                          <p:spTgt spid="2">
                                            <p:txEl>
                                              <p:pRg st="0" end="0"/>
                                            </p:txEl>
                                          </p:spTgt>
                                        </p:tgtEl>
                                      </p:cBhvr>
                                    </p:animEffect>
                                    <p:anim calcmode="lin" valueType="num">
                                      <p:cBhvr>
                                        <p:cTn id="2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fade">
                                      <p:cBhvr>
                                        <p:cTn id="28" dur="1000"/>
                                        <p:tgtEl>
                                          <p:spTgt spid="2">
                                            <p:txEl>
                                              <p:pRg st="1" end="1"/>
                                            </p:txEl>
                                          </p:spTgt>
                                        </p:tgtEl>
                                      </p:cBhvr>
                                    </p:animEffect>
                                    <p:anim calcmode="lin" valueType="num">
                                      <p:cBhvr>
                                        <p:cTn id="2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fade">
                                      <p:cBhvr>
                                        <p:cTn id="35" dur="1000"/>
                                        <p:tgtEl>
                                          <p:spTgt spid="2">
                                            <p:txEl>
                                              <p:pRg st="2" end="2"/>
                                            </p:txEl>
                                          </p:spTgt>
                                        </p:tgtEl>
                                      </p:cBhvr>
                                    </p:animEffect>
                                    <p:anim calcmode="lin" valueType="num">
                                      <p:cBhvr>
                                        <p:cTn id="3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fade">
                                      <p:cBhvr>
                                        <p:cTn id="42" dur="1000"/>
                                        <p:tgtEl>
                                          <p:spTgt spid="2">
                                            <p:txEl>
                                              <p:pRg st="3" end="3"/>
                                            </p:txEl>
                                          </p:spTgt>
                                        </p:tgtEl>
                                      </p:cBhvr>
                                    </p:animEffect>
                                    <p:anim calcmode="lin" valueType="num">
                                      <p:cBhvr>
                                        <p:cTn id="4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4" end="4"/>
                                            </p:txEl>
                                          </p:spTgt>
                                        </p:tgtEl>
                                        <p:attrNameLst>
                                          <p:attrName>style.visibility</p:attrName>
                                        </p:attrNameLst>
                                      </p:cBhvr>
                                      <p:to>
                                        <p:strVal val="visible"/>
                                      </p:to>
                                    </p:set>
                                    <p:animEffect transition="in" filter="fade">
                                      <p:cBhvr>
                                        <p:cTn id="49" dur="1000"/>
                                        <p:tgtEl>
                                          <p:spTgt spid="2">
                                            <p:txEl>
                                              <p:pRg st="4" end="4"/>
                                            </p:txEl>
                                          </p:spTgt>
                                        </p:tgtEl>
                                      </p:cBhvr>
                                    </p:animEffect>
                                    <p:anim calcmode="lin" valueType="num">
                                      <p:cBhvr>
                                        <p:cTn id="5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4" y="146756"/>
            <a:ext cx="5432740" cy="64346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16089" y="872286"/>
            <a:ext cx="9085086"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411112" y="1774917"/>
            <a:ext cx="9369777" cy="4727483"/>
          </a:xfrm>
          <a:prstGeom prst="roundRec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endParaRPr lang="en-US" sz="2000" b="1" dirty="0">
              <a:solidFill>
                <a:srgbClr val="0D0D0D"/>
              </a:solidFill>
              <a:latin typeface="Times New Roman" panose="02020603050405020304" pitchFamily="18" charset="0"/>
              <a:ea typeface="Times New Roman" panose="02020603050405020304" pitchFamily="18" charset="0"/>
            </a:endParaRPr>
          </a:p>
          <a:p>
            <a:pPr marL="30480" marR="30480" algn="just">
              <a:spcAft>
                <a:spcPts val="1200"/>
              </a:spcAft>
            </a:pPr>
            <a:r>
              <a:rPr lang="en-US" b="1" dirty="0">
                <a:solidFill>
                  <a:srgbClr val="0D0D0D"/>
                </a:solidFill>
                <a:latin typeface="Times New Roman" panose="02020603050405020304" pitchFamily="18" charset="0"/>
                <a:ea typeface="Times New Roman" panose="02020603050405020304" pitchFamily="18" charset="0"/>
              </a:rPr>
              <a:t>d. </a:t>
            </a:r>
            <a:r>
              <a:rPr lang="en-US" b="1" dirty="0" err="1">
                <a:solidFill>
                  <a:srgbClr val="0D0D0D"/>
                </a:solidFill>
                <a:latin typeface="Times New Roman" panose="02020603050405020304" pitchFamily="18" charset="0"/>
                <a:ea typeface="Times New Roman" panose="02020603050405020304" pitchFamily="18" charset="0"/>
              </a:rPr>
              <a:t>Sức</a:t>
            </a:r>
            <a:r>
              <a:rPr lang="en-US" b="1" dirty="0">
                <a:solidFill>
                  <a:srgbClr val="0D0D0D"/>
                </a:solidFill>
                <a:latin typeface="Times New Roman" panose="02020603050405020304" pitchFamily="18" charset="0"/>
                <a:ea typeface="Times New Roman" panose="02020603050405020304" pitchFamily="18" charset="0"/>
              </a:rPr>
              <a:t> </a:t>
            </a:r>
            <a:r>
              <a:rPr lang="en-US" b="1" dirty="0" err="1">
                <a:solidFill>
                  <a:srgbClr val="0D0D0D"/>
                </a:solidFill>
                <a:latin typeface="Times New Roman" panose="02020603050405020304" pitchFamily="18" charset="0"/>
                <a:ea typeface="Times New Roman" panose="02020603050405020304" pitchFamily="18" charset="0"/>
              </a:rPr>
              <a:t>mạnh</a:t>
            </a:r>
            <a:r>
              <a:rPr lang="en-US" b="1" dirty="0">
                <a:solidFill>
                  <a:srgbClr val="0D0D0D"/>
                </a:solidFill>
                <a:latin typeface="Times New Roman" panose="02020603050405020304" pitchFamily="18" charset="0"/>
                <a:ea typeface="Times New Roman" panose="02020603050405020304" pitchFamily="18" charset="0"/>
              </a:rPr>
              <a:t> </a:t>
            </a:r>
            <a:r>
              <a:rPr lang="en-US" b="1" dirty="0" err="1">
                <a:solidFill>
                  <a:srgbClr val="0D0D0D"/>
                </a:solidFill>
                <a:latin typeface="Times New Roman" panose="02020603050405020304" pitchFamily="18" charset="0"/>
                <a:ea typeface="Times New Roman" panose="02020603050405020304" pitchFamily="18" charset="0"/>
              </a:rPr>
              <a:t>của</a:t>
            </a:r>
            <a:r>
              <a:rPr lang="en-US" b="1" dirty="0">
                <a:solidFill>
                  <a:srgbClr val="0D0D0D"/>
                </a:solidFill>
                <a:latin typeface="Times New Roman" panose="02020603050405020304" pitchFamily="18" charset="0"/>
                <a:ea typeface="Times New Roman" panose="02020603050405020304" pitchFamily="18" charset="0"/>
              </a:rPr>
              <a:t> </a:t>
            </a:r>
            <a:r>
              <a:rPr lang="en-US" b="1" dirty="0" err="1">
                <a:solidFill>
                  <a:srgbClr val="0D0D0D"/>
                </a:solidFill>
                <a:latin typeface="Times New Roman" panose="02020603050405020304" pitchFamily="18" charset="0"/>
                <a:ea typeface="Times New Roman" panose="02020603050405020304" pitchFamily="18" charset="0"/>
              </a:rPr>
              <a:t>gươm</a:t>
            </a:r>
            <a:r>
              <a:rPr lang="en-US" b="1" dirty="0">
                <a:solidFill>
                  <a:srgbClr val="0D0D0D"/>
                </a:solidFill>
                <a:latin typeface="Times New Roman" panose="02020603050405020304" pitchFamily="18" charset="0"/>
                <a:ea typeface="Times New Roman" panose="02020603050405020304" pitchFamily="18" charset="0"/>
              </a:rPr>
              <a:t> </a:t>
            </a:r>
            <a:r>
              <a:rPr lang="en-US" b="1" dirty="0" err="1">
                <a:solidFill>
                  <a:srgbClr val="0D0D0D"/>
                </a:solidFill>
                <a:latin typeface="Times New Roman" panose="02020603050405020304" pitchFamily="18" charset="0"/>
                <a:ea typeface="Times New Roman" panose="02020603050405020304" pitchFamily="18" charset="0"/>
              </a:rPr>
              <a:t>thần</a:t>
            </a:r>
            <a:r>
              <a:rPr lang="en-US" b="1" dirty="0">
                <a:solidFill>
                  <a:srgbClr val="0D0D0D"/>
                </a:solidFill>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b="1" i="1" dirty="0">
                <a:solidFill>
                  <a:srgbClr val="0D0D0D"/>
                </a:solidFill>
                <a:latin typeface="Times New Roman" panose="02020603050405020304" pitchFamily="18" charset="0"/>
                <a:ea typeface="Times New Roman" panose="02020603050405020304" pitchFamily="18" charset="0"/>
              </a:rPr>
              <a:t>* Trước khi có gươm</a:t>
            </a:r>
            <a:r>
              <a:rPr lang="vi-VN" dirty="0">
                <a:solidFill>
                  <a:srgbClr val="0D0D0D"/>
                </a:solidFill>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dirty="0">
                <a:solidFill>
                  <a:srgbClr val="0D0D0D"/>
                </a:solidFill>
                <a:latin typeface="Times New Roman" panose="02020603050405020304" pitchFamily="18" charset="0"/>
                <a:ea typeface="Times New Roman" panose="02020603050405020304" pitchFamily="18" charset="0"/>
              </a:rPr>
              <a:t>- Non yếu.</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dirty="0">
                <a:solidFill>
                  <a:srgbClr val="0D0D0D"/>
                </a:solidFill>
                <a:latin typeface="Times New Roman" panose="02020603050405020304" pitchFamily="18" charset="0"/>
                <a:ea typeface="Times New Roman" panose="02020603050405020304" pitchFamily="18" charset="0"/>
              </a:rPr>
              <a:t>- Trốn tránh.</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dirty="0">
                <a:solidFill>
                  <a:srgbClr val="0D0D0D"/>
                </a:solidFill>
                <a:latin typeface="Times New Roman" panose="02020603050405020304" pitchFamily="18" charset="0"/>
                <a:ea typeface="Times New Roman" panose="02020603050405020304" pitchFamily="18" charset="0"/>
              </a:rPr>
              <a:t>- Ăn uống khổ sở</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b="1" i="1" dirty="0">
                <a:solidFill>
                  <a:srgbClr val="0D0D0D"/>
                </a:solidFill>
                <a:latin typeface="Times New Roman" panose="02020603050405020304" pitchFamily="18" charset="0"/>
                <a:ea typeface="Times New Roman" panose="02020603050405020304" pitchFamily="18" charset="0"/>
              </a:rPr>
              <a:t>* Sau khi có gươm :</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dirty="0">
                <a:solidFill>
                  <a:srgbClr val="0D0D0D"/>
                </a:solidFill>
                <a:latin typeface="Times New Roman" panose="02020603050405020304" pitchFamily="18" charset="0"/>
                <a:ea typeface="Times New Roman" panose="02020603050405020304" pitchFamily="18" charset="0"/>
              </a:rPr>
              <a:t>- Nhuệ khí tăng tiến</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dirty="0">
                <a:solidFill>
                  <a:srgbClr val="0D0D0D"/>
                </a:solidFill>
                <a:latin typeface="Times New Roman" panose="02020603050405020304" pitchFamily="18" charset="0"/>
                <a:ea typeface="Times New Roman" panose="02020603050405020304" pitchFamily="18" charset="0"/>
              </a:rPr>
              <a:t>- Xông xáo tìm địch</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vi-VN" dirty="0">
                <a:solidFill>
                  <a:srgbClr val="0D0D0D"/>
                </a:solidFill>
                <a:latin typeface="Times New Roman" panose="02020603050405020304" pitchFamily="18" charset="0"/>
                <a:ea typeface="Times New Roman" panose="02020603050405020304" pitchFamily="18" charset="0"/>
              </a:rPr>
              <a:t>- Đầy đủ, chiếm được các kho lương của địch</a:t>
            </a:r>
            <a:endParaRPr lang="en-US" dirty="0">
              <a:latin typeface="Times New Roman" panose="02020603050405020304" pitchFamily="18" charset="0"/>
              <a:ea typeface="Times New Roman" panose="02020603050405020304" pitchFamily="18" charset="0"/>
            </a:endParaRPr>
          </a:p>
          <a:p>
            <a:pPr marL="30480" marR="30480" algn="just">
              <a:spcAft>
                <a:spcPts val="1200"/>
              </a:spcAft>
            </a:pPr>
            <a:r>
              <a:rPr lang="en-US" b="1" dirty="0">
                <a:solidFill>
                  <a:srgbClr val="0D0D0D"/>
                </a:solidFill>
                <a:latin typeface="Times New Roman" panose="02020603050405020304" pitchFamily="18" charset="0"/>
                <a:ea typeface="Times New Roman" panose="02020603050405020304" pitchFamily="18" charset="0"/>
                <a:sym typeface="Wingdings" panose="05000000000000000000" pitchFamily="2" charset="2"/>
              </a:rPr>
              <a:t></a:t>
            </a:r>
            <a:r>
              <a:rPr lang="vi-VN" dirty="0">
                <a:solidFill>
                  <a:srgbClr val="0D0D0D"/>
                </a:solidFill>
                <a:latin typeface="Times New Roman" panose="02020603050405020304" pitchFamily="18" charset="0"/>
                <a:ea typeface="Times New Roman" panose="02020603050405020304" pitchFamily="18" charset="0"/>
              </a:rPr>
              <a:t> Chuyển bại thành thắng, chuyển yếu thành mạnh, tạo bước ngoặt mở đường cho nghĩa quân quét giặc ngoại xâm.</a:t>
            </a:r>
            <a:endParaRPr lang="en-US" dirty="0">
              <a:latin typeface="Times New Roman" panose="02020603050405020304" pitchFamily="18" charset="0"/>
              <a:ea typeface="Times New Roman" panose="02020603050405020304" pitchFamily="18" charset="0"/>
            </a:endParaRPr>
          </a:p>
          <a:p>
            <a:pPr marL="30480" marR="30480" lvl="0" indent="0" algn="just" defTabSz="914400" rtl="0" eaLnBrk="1" fontAlgn="auto" latinLnBrk="0" hangingPunct="1">
              <a:lnSpc>
                <a:spcPct val="10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345112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Effect transition="in" filter="fade">
                                      <p:cBhvr>
                                        <p:cTn id="49" dur="1000"/>
                                        <p:tgtEl>
                                          <p:spTgt spid="2">
                                            <p:txEl>
                                              <p:pRg st="5" end="5"/>
                                            </p:txEl>
                                          </p:spTgt>
                                        </p:tgtEl>
                                      </p:cBhvr>
                                    </p:animEffect>
                                    <p:anim calcmode="lin" valueType="num">
                                      <p:cBhvr>
                                        <p:cTn id="50"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6" end="6"/>
                                            </p:txEl>
                                          </p:spTgt>
                                        </p:tgtEl>
                                        <p:attrNameLst>
                                          <p:attrName>style.visibility</p:attrName>
                                        </p:attrNameLst>
                                      </p:cBhvr>
                                      <p:to>
                                        <p:strVal val="visible"/>
                                      </p:to>
                                    </p:set>
                                    <p:animEffect transition="in" filter="fade">
                                      <p:cBhvr>
                                        <p:cTn id="56" dur="1000"/>
                                        <p:tgtEl>
                                          <p:spTgt spid="2">
                                            <p:txEl>
                                              <p:pRg st="6" end="6"/>
                                            </p:txEl>
                                          </p:spTgt>
                                        </p:tgtEl>
                                      </p:cBhvr>
                                    </p:animEffect>
                                    <p:anim calcmode="lin" valueType="num">
                                      <p:cBhvr>
                                        <p:cTn id="57"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7" end="7"/>
                                            </p:txEl>
                                          </p:spTgt>
                                        </p:tgtEl>
                                        <p:attrNameLst>
                                          <p:attrName>style.visibility</p:attrName>
                                        </p:attrNameLst>
                                      </p:cBhvr>
                                      <p:to>
                                        <p:strVal val="visible"/>
                                      </p:to>
                                    </p:set>
                                    <p:animEffect transition="in" filter="fade">
                                      <p:cBhvr>
                                        <p:cTn id="63" dur="1000"/>
                                        <p:tgtEl>
                                          <p:spTgt spid="2">
                                            <p:txEl>
                                              <p:pRg st="7" end="7"/>
                                            </p:txEl>
                                          </p:spTgt>
                                        </p:tgtEl>
                                      </p:cBhvr>
                                    </p:animEffect>
                                    <p:anim calcmode="lin" valueType="num">
                                      <p:cBhvr>
                                        <p:cTn id="64"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8" end="8"/>
                                            </p:txEl>
                                          </p:spTgt>
                                        </p:tgtEl>
                                        <p:attrNameLst>
                                          <p:attrName>style.visibility</p:attrName>
                                        </p:attrNameLst>
                                      </p:cBhvr>
                                      <p:to>
                                        <p:strVal val="visible"/>
                                      </p:to>
                                    </p:set>
                                    <p:animEffect transition="in" filter="fade">
                                      <p:cBhvr>
                                        <p:cTn id="70" dur="1000"/>
                                        <p:tgtEl>
                                          <p:spTgt spid="2">
                                            <p:txEl>
                                              <p:pRg st="8" end="8"/>
                                            </p:txEl>
                                          </p:spTgt>
                                        </p:tgtEl>
                                      </p:cBhvr>
                                    </p:animEffect>
                                    <p:anim calcmode="lin" valueType="num">
                                      <p:cBhvr>
                                        <p:cTn id="71"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
                                            <p:txEl>
                                              <p:pRg st="9" end="9"/>
                                            </p:txEl>
                                          </p:spTgt>
                                        </p:tgtEl>
                                        <p:attrNameLst>
                                          <p:attrName>style.visibility</p:attrName>
                                        </p:attrNameLst>
                                      </p:cBhvr>
                                      <p:to>
                                        <p:strVal val="visible"/>
                                      </p:to>
                                    </p:set>
                                    <p:animEffect transition="in" filter="fade">
                                      <p:cBhvr>
                                        <p:cTn id="77" dur="1000"/>
                                        <p:tgtEl>
                                          <p:spTgt spid="2">
                                            <p:txEl>
                                              <p:pRg st="9" end="9"/>
                                            </p:txEl>
                                          </p:spTgt>
                                        </p:tgtEl>
                                      </p:cBhvr>
                                    </p:animEffect>
                                    <p:anim calcmode="lin" valueType="num">
                                      <p:cBhvr>
                                        <p:cTn id="78"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
                                            <p:txEl>
                                              <p:pRg st="10" end="10"/>
                                            </p:txEl>
                                          </p:spTgt>
                                        </p:tgtEl>
                                        <p:attrNameLst>
                                          <p:attrName>style.visibility</p:attrName>
                                        </p:attrNameLst>
                                      </p:cBhvr>
                                      <p:to>
                                        <p:strVal val="visible"/>
                                      </p:to>
                                    </p:set>
                                    <p:animEffect transition="in" filter="fade">
                                      <p:cBhvr>
                                        <p:cTn id="84" dur="1000"/>
                                        <p:tgtEl>
                                          <p:spTgt spid="2">
                                            <p:txEl>
                                              <p:pRg st="10" end="10"/>
                                            </p:txEl>
                                          </p:spTgt>
                                        </p:tgtEl>
                                      </p:cBhvr>
                                    </p:animEffect>
                                    <p:anim calcmode="lin" valueType="num">
                                      <p:cBhvr>
                                        <p:cTn id="85"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86"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3" y="146756"/>
            <a:ext cx="5467337" cy="64346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72533" y="852820"/>
            <a:ext cx="9142942"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411112" y="2328072"/>
            <a:ext cx="9369777" cy="4366239"/>
          </a:xfrm>
          <a:prstGeom prst="roundRec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a. </a:t>
            </a:r>
            <a:r>
              <a:rPr lang="vi-VN" sz="2400" b="1" dirty="0">
                <a:solidFill>
                  <a:srgbClr val="0D0D0D"/>
                </a:solidFill>
                <a:latin typeface="Times New Roman" panose="02020603050405020304" pitchFamily="18" charset="0"/>
                <a:ea typeface="Times New Roman" panose="02020603050405020304" pitchFamily="18" charset="0"/>
              </a:rPr>
              <a:t>Hoàn cảnh lịch sử</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Đất nước thanh bình.</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Lê Lợi lên làm vua.</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en-US" sz="2400" b="1" dirty="0">
                <a:solidFill>
                  <a:srgbClr val="0D0D0D"/>
                </a:solidFill>
                <a:latin typeface="Times New Roman" panose="02020603050405020304" pitchFamily="18" charset="0"/>
                <a:ea typeface="Times New Roman" panose="02020603050405020304" pitchFamily="18" charset="0"/>
              </a:rPr>
              <a:t>b. </a:t>
            </a:r>
            <a:r>
              <a:rPr lang="vi-VN" sz="2400" b="1" dirty="0">
                <a:solidFill>
                  <a:srgbClr val="0D0D0D"/>
                </a:solidFill>
                <a:latin typeface="Times New Roman" panose="02020603050405020304" pitchFamily="18" charset="0"/>
                <a:ea typeface="Times New Roman" panose="02020603050405020304" pitchFamily="18" charset="0"/>
              </a:rPr>
              <a:t> Cảnh trả gươm:</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Ở hồ Tả Vọng</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Một năm sau khi đuổi giặc Minh</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Nhân vật đòi gươm: Vùa vàng</a:t>
            </a:r>
            <a:endParaRPr lang="en-US" sz="2400" dirty="0">
              <a:latin typeface="Times New Roman" panose="02020603050405020304" pitchFamily="18" charset="0"/>
              <a:ea typeface="Times New Roman" panose="02020603050405020304" pitchFamily="18" charset="0"/>
            </a:endParaRPr>
          </a:p>
          <a:p>
            <a:pPr marL="30480" marR="30480" algn="just">
              <a:spcAft>
                <a:spcPts val="1200"/>
              </a:spcAft>
            </a:pPr>
            <a:r>
              <a:rPr lang="vi-VN" sz="2400" dirty="0">
                <a:solidFill>
                  <a:srgbClr val="0D0D0D"/>
                </a:solidFill>
                <a:latin typeface="Times New Roman" panose="02020603050405020304" pitchFamily="18" charset="0"/>
                <a:ea typeface="Times New Roman" panose="02020603050405020304" pitchFamily="18" charset="0"/>
              </a:rPr>
              <a:t>- Vua nâng gươm → Rùa vàng đớp lấy rồi chìm xuồng đáy hồ.</a:t>
            </a:r>
            <a:endParaRPr lang="en-US" sz="2400" dirty="0">
              <a:latin typeface="Times New Roman" panose="02020603050405020304" pitchFamily="18" charset="0"/>
              <a:ea typeface="Times New Roman" panose="02020603050405020304" pitchFamily="18" charset="0"/>
            </a:endParaRPr>
          </a:p>
        </p:txBody>
      </p:sp>
      <p:sp>
        <p:nvSpPr>
          <p:cNvPr id="5" name="Plaque 4"/>
          <p:cNvSpPr/>
          <p:nvPr/>
        </p:nvSpPr>
        <p:spPr>
          <a:xfrm>
            <a:off x="372533" y="1598397"/>
            <a:ext cx="9142942"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lnSpc>
                <a:spcPts val="1800"/>
              </a:lnSpc>
              <a:spcAft>
                <a:spcPts val="1200"/>
              </a:spcAft>
            </a:pPr>
            <a:r>
              <a:rPr lang="en-US" sz="2800" b="1">
                <a:solidFill>
                  <a:srgbClr val="0D0D0D"/>
                </a:solidFill>
                <a:latin typeface="Times New Roman" panose="02020603050405020304" pitchFamily="18" charset="0"/>
                <a:ea typeface="Times New Roman" panose="02020603050405020304" pitchFamily="18" charset="0"/>
              </a:rPr>
              <a:t>2</a:t>
            </a:r>
            <a:r>
              <a:rPr lang="vi-VN" sz="2800" b="1">
                <a:solidFill>
                  <a:srgbClr val="0D0D0D"/>
                </a:solidFill>
                <a:latin typeface="Times New Roman" panose="02020603050405020304" pitchFamily="18" charset="0"/>
                <a:ea typeface="Times New Roman" panose="02020603050405020304" pitchFamily="18" charset="0"/>
              </a:rPr>
              <a:t>. Long Quân đòi gươm</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2220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1000"/>
                                        <p:tgtEl>
                                          <p:spTgt spid="2">
                                            <p:txEl>
                                              <p:pRg st="0" end="0"/>
                                            </p:txEl>
                                          </p:spTgt>
                                        </p:tgtEl>
                                      </p:cBhvr>
                                    </p:animEffect>
                                    <p:anim calcmode="lin" valueType="num">
                                      <p:cBhvr>
                                        <p:cTn id="2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fade">
                                      <p:cBhvr>
                                        <p:cTn id="35" dur="1000"/>
                                        <p:tgtEl>
                                          <p:spTgt spid="2">
                                            <p:txEl>
                                              <p:pRg st="1" end="1"/>
                                            </p:txEl>
                                          </p:spTgt>
                                        </p:tgtEl>
                                      </p:cBhvr>
                                    </p:animEffect>
                                    <p:anim calcmode="lin" valueType="num">
                                      <p:cBhvr>
                                        <p:cTn id="3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1000"/>
                                        <p:tgtEl>
                                          <p:spTgt spid="2">
                                            <p:txEl>
                                              <p:pRg st="2" end="2"/>
                                            </p:txEl>
                                          </p:spTgt>
                                        </p:tgtEl>
                                      </p:cBhvr>
                                    </p:animEffect>
                                    <p:anim calcmode="lin" valueType="num">
                                      <p:cBhvr>
                                        <p:cTn id="4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3" end="3"/>
                                            </p:txEl>
                                          </p:spTgt>
                                        </p:tgtEl>
                                        <p:attrNameLst>
                                          <p:attrName>style.visibility</p:attrName>
                                        </p:attrNameLst>
                                      </p:cBhvr>
                                      <p:to>
                                        <p:strVal val="visible"/>
                                      </p:to>
                                    </p:set>
                                    <p:animEffect transition="in" filter="fade">
                                      <p:cBhvr>
                                        <p:cTn id="49" dur="1000"/>
                                        <p:tgtEl>
                                          <p:spTgt spid="2">
                                            <p:txEl>
                                              <p:pRg st="3" end="3"/>
                                            </p:txEl>
                                          </p:spTgt>
                                        </p:tgtEl>
                                      </p:cBhvr>
                                    </p:animEffect>
                                    <p:anim calcmode="lin" valueType="num">
                                      <p:cBhvr>
                                        <p:cTn id="5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4" end="4"/>
                                            </p:txEl>
                                          </p:spTgt>
                                        </p:tgtEl>
                                        <p:attrNameLst>
                                          <p:attrName>style.visibility</p:attrName>
                                        </p:attrNameLst>
                                      </p:cBhvr>
                                      <p:to>
                                        <p:strVal val="visible"/>
                                      </p:to>
                                    </p:set>
                                    <p:animEffect transition="in" filter="fade">
                                      <p:cBhvr>
                                        <p:cTn id="56" dur="1000"/>
                                        <p:tgtEl>
                                          <p:spTgt spid="2">
                                            <p:txEl>
                                              <p:pRg st="4" end="4"/>
                                            </p:txEl>
                                          </p:spTgt>
                                        </p:tgtEl>
                                      </p:cBhvr>
                                    </p:animEffect>
                                    <p:anim calcmode="lin" valueType="num">
                                      <p:cBhvr>
                                        <p:cTn id="5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5" end="5"/>
                                            </p:txEl>
                                          </p:spTgt>
                                        </p:tgtEl>
                                        <p:attrNameLst>
                                          <p:attrName>style.visibility</p:attrName>
                                        </p:attrNameLst>
                                      </p:cBhvr>
                                      <p:to>
                                        <p:strVal val="visible"/>
                                      </p:to>
                                    </p:set>
                                    <p:animEffect transition="in" filter="fade">
                                      <p:cBhvr>
                                        <p:cTn id="63" dur="1000"/>
                                        <p:tgtEl>
                                          <p:spTgt spid="2">
                                            <p:txEl>
                                              <p:pRg st="5" end="5"/>
                                            </p:txEl>
                                          </p:spTgt>
                                        </p:tgtEl>
                                      </p:cBhvr>
                                    </p:animEffect>
                                    <p:anim calcmode="lin" valueType="num">
                                      <p:cBhvr>
                                        <p:cTn id="64"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6" end="6"/>
                                            </p:txEl>
                                          </p:spTgt>
                                        </p:tgtEl>
                                        <p:attrNameLst>
                                          <p:attrName>style.visibility</p:attrName>
                                        </p:attrNameLst>
                                      </p:cBhvr>
                                      <p:to>
                                        <p:strVal val="visible"/>
                                      </p:to>
                                    </p:set>
                                    <p:animEffect transition="in" filter="fade">
                                      <p:cBhvr>
                                        <p:cTn id="70" dur="1000"/>
                                        <p:tgtEl>
                                          <p:spTgt spid="2">
                                            <p:txEl>
                                              <p:pRg st="6" end="6"/>
                                            </p:txEl>
                                          </p:spTgt>
                                        </p:tgtEl>
                                      </p:cBhvr>
                                    </p:animEffect>
                                    <p:anim calcmode="lin" valueType="num">
                                      <p:cBhvr>
                                        <p:cTn id="71"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
                                            <p:txEl>
                                              <p:pRg st="7" end="7"/>
                                            </p:txEl>
                                          </p:spTgt>
                                        </p:tgtEl>
                                        <p:attrNameLst>
                                          <p:attrName>style.visibility</p:attrName>
                                        </p:attrNameLst>
                                      </p:cBhvr>
                                      <p:to>
                                        <p:strVal val="visible"/>
                                      </p:to>
                                    </p:set>
                                    <p:animEffect transition="in" filter="fade">
                                      <p:cBhvr>
                                        <p:cTn id="77" dur="1000"/>
                                        <p:tgtEl>
                                          <p:spTgt spid="2">
                                            <p:txEl>
                                              <p:pRg st="7" end="7"/>
                                            </p:txEl>
                                          </p:spTgt>
                                        </p:tgtEl>
                                      </p:cBhvr>
                                    </p:animEffect>
                                    <p:anim calcmode="lin" valueType="num">
                                      <p:cBhvr>
                                        <p:cTn id="7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79"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que 7"/>
          <p:cNvSpPr/>
          <p:nvPr/>
        </p:nvSpPr>
        <p:spPr>
          <a:xfrm>
            <a:off x="372534" y="146756"/>
            <a:ext cx="5458794" cy="643466"/>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II</a:t>
            </a:r>
            <a:r>
              <a:rPr kumimoji="0" lang="en-US"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a:t>
            </a:r>
            <a:r>
              <a:rPr kumimoji="0" lang="vi-VN" sz="32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Phân tích</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1" name="Plaque 10"/>
          <p:cNvSpPr/>
          <p:nvPr/>
        </p:nvSpPr>
        <p:spPr>
          <a:xfrm>
            <a:off x="372533" y="852820"/>
            <a:ext cx="9128655"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ct val="100000"/>
              </a:lnSpc>
              <a:spcBef>
                <a:spcPts val="0"/>
              </a:spcBef>
              <a:spcAft>
                <a:spcPts val="120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1</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cho nghĩa quân Lam Sơn mượn gươm thần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2" name="Rounded Rectangle 1"/>
          <p:cNvSpPr/>
          <p:nvPr/>
        </p:nvSpPr>
        <p:spPr>
          <a:xfrm>
            <a:off x="1207912" y="2475326"/>
            <a:ext cx="9776176" cy="4072728"/>
          </a:xfrm>
          <a:prstGeom prst="roundRec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a:t>
            </a:r>
            <a:r>
              <a:rPr lang="vi-VN" sz="2800" b="1" i="1" dirty="0">
                <a:solidFill>
                  <a:srgbClr val="0D0D0D"/>
                </a:solidFill>
                <a:latin typeface="Times New Roman" panose="02020603050405020304" pitchFamily="18" charset="0"/>
                <a:ea typeface="Times New Roman" panose="02020603050405020304" pitchFamily="18" charset="0"/>
              </a:rPr>
              <a:t>Chi tiết đòi gươm</a:t>
            </a:r>
            <a:r>
              <a:rPr lang="vi-VN" sz="2800" dirty="0">
                <a:solidFill>
                  <a:srgbClr val="0D0D0D"/>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Giải thích tên gọi của Hồ Hoàn Kiếm</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Đánh dấu và khẳng định chiến thắng hoàn toàn của nghĩa quân Lam Sơn.</a:t>
            </a:r>
            <a:endParaRPr lang="en-US" sz="2800" dirty="0">
              <a:latin typeface="Times New Roman" panose="02020603050405020304" pitchFamily="18" charset="0"/>
              <a:ea typeface="Times New Roman" panose="02020603050405020304" pitchFamily="18" charset="0"/>
            </a:endParaRPr>
          </a:p>
          <a:p>
            <a:pPr marL="30480" marR="30480" algn="just">
              <a:spcAft>
                <a:spcPts val="1200"/>
              </a:spcAft>
            </a:pPr>
            <a:r>
              <a:rPr lang="vi-VN" sz="2800" dirty="0">
                <a:solidFill>
                  <a:srgbClr val="0D0D0D"/>
                </a:solidFill>
                <a:latin typeface="Times New Roman" panose="02020603050405020304" pitchFamily="18" charset="0"/>
                <a:ea typeface="Times New Roman" panose="02020603050405020304" pitchFamily="18" charset="0"/>
              </a:rPr>
              <a:t>+ Phản ánh tư tưởng, tình cảm yêu hoà bình đã thành truyền thống của nhân dân ta.</a:t>
            </a:r>
            <a:endParaRPr lang="en-US" sz="2800" dirty="0">
              <a:latin typeface="Times New Roman" panose="02020603050405020304" pitchFamily="18" charset="0"/>
              <a:ea typeface="Times New Roman" panose="02020603050405020304" pitchFamily="18" charset="0"/>
            </a:endParaRPr>
          </a:p>
          <a:p>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nghĩa</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cảnh</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giác</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răn</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đe</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với</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những</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kẻ</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có</a:t>
            </a:r>
            <a:r>
              <a:rPr lang="en-US" sz="2800" dirty="0">
                <a:solidFill>
                  <a:srgbClr val="0D0D0D"/>
                </a:solidFill>
                <a:latin typeface="Times New Roman" panose="02020603050405020304" pitchFamily="18" charset="0"/>
                <a:ea typeface="Times New Roman" panose="02020603050405020304" pitchFamily="18" charset="0"/>
              </a:rPr>
              <a:t> ý </a:t>
            </a:r>
            <a:r>
              <a:rPr lang="en-US" sz="2800" dirty="0" err="1">
                <a:solidFill>
                  <a:srgbClr val="0D0D0D"/>
                </a:solidFill>
                <a:latin typeface="Times New Roman" panose="02020603050405020304" pitchFamily="18" charset="0"/>
                <a:ea typeface="Times New Roman" panose="02020603050405020304" pitchFamily="18" charset="0"/>
              </a:rPr>
              <a:t>dòm</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ngó</a:t>
            </a:r>
            <a:r>
              <a:rPr lang="en-US" sz="2800" dirty="0">
                <a:solidFill>
                  <a:srgbClr val="0D0D0D"/>
                </a:solidFill>
                <a:latin typeface="Times New Roman" panose="02020603050405020304" pitchFamily="18" charset="0"/>
                <a:ea typeface="Times New Roman" panose="02020603050405020304" pitchFamily="18" charset="0"/>
              </a:rPr>
              <a:t> </a:t>
            </a:r>
            <a:r>
              <a:rPr lang="en-US" sz="2800" dirty="0" err="1">
                <a:solidFill>
                  <a:srgbClr val="0D0D0D"/>
                </a:solidFill>
                <a:latin typeface="Times New Roman" panose="02020603050405020304" pitchFamily="18" charset="0"/>
                <a:ea typeface="Times New Roman" panose="02020603050405020304" pitchFamily="18" charset="0"/>
              </a:rPr>
              <a:t>nước</a:t>
            </a:r>
            <a:r>
              <a:rPr lang="en-US" sz="2800" dirty="0">
                <a:solidFill>
                  <a:srgbClr val="0D0D0D"/>
                </a:solidFill>
                <a:latin typeface="Times New Roman" panose="02020603050405020304" pitchFamily="18" charset="0"/>
                <a:ea typeface="Times New Roman" panose="02020603050405020304" pitchFamily="18" charset="0"/>
              </a:rPr>
              <a:t> ta.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p:sp>
        <p:nvSpPr>
          <p:cNvPr id="5" name="Plaque 4"/>
          <p:cNvSpPr/>
          <p:nvPr/>
        </p:nvSpPr>
        <p:spPr>
          <a:xfrm>
            <a:off x="372533" y="1598397"/>
            <a:ext cx="9128655" cy="649111"/>
          </a:xfrm>
          <a:prstGeom prst="plaque">
            <a:avLst/>
          </a:prstGeom>
          <a:solidFill>
            <a:schemeClr val="accent4">
              <a:lumMod val="20000"/>
              <a:lumOff val="80000"/>
            </a:schemeClr>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lvl="0" indent="0" algn="just" defTabSz="914400" rtl="0" eaLnBrk="1" fontAlgn="auto" latinLnBrk="0" hangingPunct="1">
              <a:lnSpc>
                <a:spcPts val="1800"/>
              </a:lnSpc>
              <a:spcBef>
                <a:spcPts val="0"/>
              </a:spcBef>
              <a:spcAft>
                <a:spcPts val="1200"/>
              </a:spcAft>
              <a:buClrTx/>
              <a:buSzTx/>
              <a:buFontTx/>
              <a:buNone/>
              <a:tabLst/>
              <a:defRPr/>
            </a:pPr>
            <a:r>
              <a:rPr kumimoji="0" lang="en-US" sz="28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2</a:t>
            </a:r>
            <a:r>
              <a:rPr kumimoji="0" lang="vi-VN" sz="2800" b="1" i="0" u="none" strike="noStrike" kern="1200" cap="none" spc="0" normalizeH="0" baseline="0" noProof="0">
                <a:ln>
                  <a:noFill/>
                </a:ln>
                <a:solidFill>
                  <a:srgbClr val="0D0D0D"/>
                </a:solidFill>
                <a:effectLst/>
                <a:uLnTx/>
                <a:uFillTx/>
                <a:latin typeface="Times New Roman" panose="02020603050405020304" pitchFamily="18" charset="0"/>
                <a:ea typeface="Times New Roman" panose="02020603050405020304" pitchFamily="18" charset="0"/>
                <a:cs typeface="+mn-cs"/>
              </a:rPr>
              <a:t>. Long Quân đòi gươm</a:t>
            </a:r>
            <a:endParaRPr kumimoji="0" lang="en-US" sz="24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3269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1000"/>
                                        <p:tgtEl>
                                          <p:spTgt spid="2">
                                            <p:txEl>
                                              <p:pRg st="0" end="0"/>
                                            </p:txEl>
                                          </p:spTgt>
                                        </p:tgtEl>
                                      </p:cBhvr>
                                    </p:animEffect>
                                    <p:anim calcmode="lin" valueType="num">
                                      <p:cBhvr>
                                        <p:cTn id="2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fade">
                                      <p:cBhvr>
                                        <p:cTn id="35" dur="1000"/>
                                        <p:tgtEl>
                                          <p:spTgt spid="2">
                                            <p:txEl>
                                              <p:pRg st="1" end="1"/>
                                            </p:txEl>
                                          </p:spTgt>
                                        </p:tgtEl>
                                      </p:cBhvr>
                                    </p:animEffect>
                                    <p:anim calcmode="lin" valueType="num">
                                      <p:cBhvr>
                                        <p:cTn id="3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1000"/>
                                        <p:tgtEl>
                                          <p:spTgt spid="2">
                                            <p:txEl>
                                              <p:pRg st="2" end="2"/>
                                            </p:txEl>
                                          </p:spTgt>
                                        </p:tgtEl>
                                      </p:cBhvr>
                                    </p:animEffect>
                                    <p:anim calcmode="lin" valueType="num">
                                      <p:cBhvr>
                                        <p:cTn id="4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3" end="3"/>
                                            </p:txEl>
                                          </p:spTgt>
                                        </p:tgtEl>
                                        <p:attrNameLst>
                                          <p:attrName>style.visibility</p:attrName>
                                        </p:attrNameLst>
                                      </p:cBhvr>
                                      <p:to>
                                        <p:strVal val="visible"/>
                                      </p:to>
                                    </p:set>
                                    <p:animEffect transition="in" filter="fade">
                                      <p:cBhvr>
                                        <p:cTn id="49" dur="1000"/>
                                        <p:tgtEl>
                                          <p:spTgt spid="2">
                                            <p:txEl>
                                              <p:pRg st="3" end="3"/>
                                            </p:txEl>
                                          </p:spTgt>
                                        </p:tgtEl>
                                      </p:cBhvr>
                                    </p:animEffect>
                                    <p:anim calcmode="lin" valueType="num">
                                      <p:cBhvr>
                                        <p:cTn id="5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4" end="4"/>
                                            </p:txEl>
                                          </p:spTgt>
                                        </p:tgtEl>
                                        <p:attrNameLst>
                                          <p:attrName>style.visibility</p:attrName>
                                        </p:attrNameLst>
                                      </p:cBhvr>
                                      <p:to>
                                        <p:strVal val="visible"/>
                                      </p:to>
                                    </p:set>
                                    <p:animEffect transition="in" filter="fade">
                                      <p:cBhvr>
                                        <p:cTn id="56" dur="1000"/>
                                        <p:tgtEl>
                                          <p:spTgt spid="2">
                                            <p:txEl>
                                              <p:pRg st="4" end="4"/>
                                            </p:txEl>
                                          </p:spTgt>
                                        </p:tgtEl>
                                      </p:cBhvr>
                                    </p:animEffect>
                                    <p:anim calcmode="lin" valueType="num">
                                      <p:cBhvr>
                                        <p:cTn id="5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5"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48720" y="566825"/>
            <a:ext cx="2575102" cy="2752549"/>
          </a:xfrm>
          <a:prstGeom prst="ellipse">
            <a:avLst/>
          </a:prstGeom>
          <a:ln>
            <a:noFill/>
          </a:ln>
          <a:effectLst>
            <a:softEdge rad="112500"/>
          </a:effectLst>
        </p:spPr>
      </p:pic>
      <p:sp>
        <p:nvSpPr>
          <p:cNvPr id="5" name="Rounded Rectangle 4"/>
          <p:cNvSpPr/>
          <p:nvPr/>
        </p:nvSpPr>
        <p:spPr>
          <a:xfrm>
            <a:off x="2613378" y="2206449"/>
            <a:ext cx="6965244" cy="3273778"/>
          </a:xfrm>
          <a:prstGeom prst="roundRect">
            <a:avLst/>
          </a:prstGeom>
          <a:blipFill>
            <a:blip r:embed="rId3"/>
            <a:tile tx="0" ty="0" sx="100000" sy="100000" flip="none" algn="tl"/>
          </a:blipFill>
          <a:ln w="19050"/>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0480" marR="30480" algn="just">
              <a:spcAft>
                <a:spcPts val="1200"/>
              </a:spcAft>
            </a:pPr>
            <a:r>
              <a:rPr lang="vi-VN" sz="3200" dirty="0">
                <a:solidFill>
                  <a:srgbClr val="0D0D0D"/>
                </a:solidFill>
                <a:latin typeface="Times New Roman" panose="02020603050405020304" pitchFamily="18" charset="0"/>
                <a:ea typeface="Times New Roman" panose="02020603050405020304" pitchFamily="18" charset="0"/>
              </a:rPr>
              <a:t>Em biết truyền thuyết nào của nước ta cũng có hình ảnh </a:t>
            </a:r>
            <a:r>
              <a:rPr lang="en-US" sz="3200" dirty="0" err="1">
                <a:solidFill>
                  <a:srgbClr val="0D0D0D"/>
                </a:solidFill>
                <a:latin typeface="Times New Roman" panose="02020603050405020304" pitchFamily="18" charset="0"/>
                <a:ea typeface="Times New Roman" panose="02020603050405020304" pitchFamily="18" charset="0"/>
              </a:rPr>
              <a:t>Rùa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Vàng</a:t>
            </a:r>
            <a:r>
              <a:rPr lang="vi-VN" sz="3200" dirty="0">
                <a:solidFill>
                  <a:srgbClr val="0D0D0D"/>
                </a:solidFill>
                <a:latin typeface="Times New Roman" panose="02020603050405020304" pitchFamily="18" charset="0"/>
                <a:ea typeface="Times New Roman" panose="02020603050405020304" pitchFamily="18" charset="0"/>
              </a:rPr>
              <a:t>? Theo em, hình tượng </a:t>
            </a:r>
            <a:r>
              <a:rPr lang="en-US" sz="3200" dirty="0" err="1">
                <a:solidFill>
                  <a:srgbClr val="0D0D0D"/>
                </a:solidFill>
                <a:latin typeface="Times New Roman" panose="02020603050405020304" pitchFamily="18" charset="0"/>
                <a:ea typeface="Times New Roman" panose="02020603050405020304" pitchFamily="18" charset="0"/>
              </a:rPr>
              <a:t>Rùa</a:t>
            </a:r>
            <a:r>
              <a:rPr lang="en-US" sz="3200" dirty="0">
                <a:solidFill>
                  <a:srgbClr val="0D0D0D"/>
                </a:solidFill>
                <a:latin typeface="Times New Roman" panose="02020603050405020304" pitchFamily="18" charset="0"/>
                <a:ea typeface="Times New Roman" panose="02020603050405020304" pitchFamily="18" charset="0"/>
              </a:rPr>
              <a:t> </a:t>
            </a:r>
            <a:r>
              <a:rPr lang="en-US" sz="3200" dirty="0" err="1">
                <a:solidFill>
                  <a:srgbClr val="0D0D0D"/>
                </a:solidFill>
                <a:latin typeface="Times New Roman" panose="02020603050405020304" pitchFamily="18" charset="0"/>
                <a:ea typeface="Times New Roman" panose="02020603050405020304" pitchFamily="18" charset="0"/>
              </a:rPr>
              <a:t>Vàng</a:t>
            </a:r>
            <a:r>
              <a:rPr lang="vi-VN" sz="3200" dirty="0">
                <a:solidFill>
                  <a:srgbClr val="0D0D0D"/>
                </a:solidFill>
                <a:latin typeface="Times New Roman" panose="02020603050405020304" pitchFamily="18" charset="0"/>
                <a:ea typeface="Times New Roman" panose="02020603050405020304" pitchFamily="18" charset="0"/>
              </a:rPr>
              <a:t> trong truyền thuyết Việt Nam tượng trưng cho ai và cho cái gì?</a:t>
            </a:r>
            <a:endParaRPr lang="en-US" sz="3200" dirty="0">
              <a:effectLst/>
              <a:latin typeface="Times New Roman" panose="02020603050405020304" pitchFamily="18" charset="0"/>
              <a:ea typeface="Times New Roman" panose="02020603050405020304" pitchFamily="18" charset="0"/>
            </a:endParaRPr>
          </a:p>
        </p:txBody>
      </p:sp>
      <p:pic>
        <p:nvPicPr>
          <p:cNvPr id="3074" name="Picture 2" descr="Sự Tích Hồ Gươm | Tiếng Việt Thực Hà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2148" y="248355"/>
            <a:ext cx="3012880" cy="169474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20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49913" y="-181338"/>
            <a:ext cx="15985555" cy="7009009"/>
            <a:chOff x="-4949913" y="-181338"/>
            <a:chExt cx="15985555" cy="7009009"/>
          </a:xfrm>
        </p:grpSpPr>
        <p:sp>
          <p:nvSpPr>
            <p:cNvPr id="3" name="Block Arc 2"/>
            <p:cNvSpPr/>
            <p:nvPr/>
          </p:nvSpPr>
          <p:spPr>
            <a:xfrm>
              <a:off x="-4949913" y="-181338"/>
              <a:ext cx="7009009" cy="7009009"/>
            </a:xfrm>
            <a:prstGeom prst="blockArc">
              <a:avLst>
                <a:gd name="adj1" fmla="val 17907885"/>
                <a:gd name="adj2" fmla="val 3597795"/>
                <a:gd name="adj3" fmla="val 0"/>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 name="Freeform 4"/>
            <p:cNvSpPr/>
            <p:nvPr/>
          </p:nvSpPr>
          <p:spPr>
            <a:xfrm>
              <a:off x="1848997" y="1463538"/>
              <a:ext cx="9186645" cy="1487536"/>
            </a:xfrm>
            <a:custGeom>
              <a:avLst/>
              <a:gdLst>
                <a:gd name="connsiteX0" fmla="*/ 0 w 9186645"/>
                <a:gd name="connsiteY0" fmla="*/ 0 h 1487536"/>
                <a:gd name="connsiteX1" fmla="*/ 9186645 w 9186645"/>
                <a:gd name="connsiteY1" fmla="*/ 0 h 1487536"/>
                <a:gd name="connsiteX2" fmla="*/ 9186645 w 9186645"/>
                <a:gd name="connsiteY2" fmla="*/ 1487536 h 1487536"/>
                <a:gd name="connsiteX3" fmla="*/ 0 w 9186645"/>
                <a:gd name="connsiteY3" fmla="*/ 1487536 h 1487536"/>
                <a:gd name="connsiteX4" fmla="*/ 0 w 9186645"/>
                <a:gd name="connsiteY4" fmla="*/ 0 h 1487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6645" h="1487536">
                  <a:moveTo>
                    <a:pt x="0" y="0"/>
                  </a:moveTo>
                  <a:lnTo>
                    <a:pt x="9186645" y="0"/>
                  </a:lnTo>
                  <a:lnTo>
                    <a:pt x="9186645" y="1487536"/>
                  </a:lnTo>
                  <a:lnTo>
                    <a:pt x="0" y="148753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80732" tIns="81280" rIns="81280" bIns="81280" numCol="1" spcCol="1270" anchor="ctr" anchorCtr="0">
              <a:noAutofit/>
            </a:bodyPr>
            <a:lstStyle/>
            <a:p>
              <a:pPr lvl="0" algn="l" defTabSz="14224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sym typeface="Wingdings" panose="05000000000000000000" pitchFamily="2" charset="2"/>
                </a:rPr>
                <a:t></a:t>
              </a:r>
              <a:r>
                <a:rPr lang="vi-VN" sz="3200" kern="1200" dirty="0">
                  <a:latin typeface="Times New Roman" panose="02020603050405020304" pitchFamily="18" charset="0"/>
                  <a:cs typeface="Times New Roman" panose="02020603050405020304" pitchFamily="18" charset="0"/>
                </a:rPr>
                <a:t> Truyền thuyết An Dương Vương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Mị</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Châu</a:t>
              </a:r>
              <a:r>
                <a:rPr lang="en-US" sz="3200" kern="1200" dirty="0">
                  <a:latin typeface="Times New Roman" panose="02020603050405020304" pitchFamily="18" charset="0"/>
                  <a:cs typeface="Times New Roman" panose="02020603050405020304" pitchFamily="18" charset="0"/>
                </a:rPr>
                <a:t> – </a:t>
              </a:r>
              <a:r>
                <a:rPr lang="en-US" sz="3200" kern="1200" dirty="0" err="1">
                  <a:latin typeface="Times New Roman" panose="02020603050405020304" pitchFamily="18" charset="0"/>
                  <a:cs typeface="Times New Roman" panose="02020603050405020304" pitchFamily="18" charset="0"/>
                </a:rPr>
                <a:t>Trọng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Thuỷ</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cũng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có</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Rùa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Vàng</a:t>
              </a:r>
              <a:r>
                <a:rPr lang="en-US" sz="3200" kern="1200" dirty="0">
                  <a:latin typeface="Times New Roman" panose="02020603050405020304" pitchFamily="18" charset="0"/>
                  <a:cs typeface="Times New Roman" panose="02020603050405020304" pitchFamily="18" charset="0"/>
                </a:rPr>
                <a:t>.</a:t>
              </a:r>
            </a:p>
          </p:txBody>
        </p:sp>
        <p:sp>
          <p:nvSpPr>
            <p:cNvPr id="6" name="Oval 5"/>
            <p:cNvSpPr/>
            <p:nvPr/>
          </p:nvSpPr>
          <p:spPr>
            <a:xfrm>
              <a:off x="919287" y="1277596"/>
              <a:ext cx="1859420" cy="1859420"/>
            </a:xfrm>
            <a:prstGeom prst="ellipse">
              <a:avLst/>
            </a:prstGeom>
            <a:blipFill rotWithShape="0">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7" name="Freeform 6"/>
            <p:cNvSpPr/>
            <p:nvPr/>
          </p:nvSpPr>
          <p:spPr>
            <a:xfrm>
              <a:off x="1848997" y="3695258"/>
              <a:ext cx="9186645" cy="1487536"/>
            </a:xfrm>
            <a:custGeom>
              <a:avLst/>
              <a:gdLst>
                <a:gd name="connsiteX0" fmla="*/ 0 w 9186645"/>
                <a:gd name="connsiteY0" fmla="*/ 0 h 1487536"/>
                <a:gd name="connsiteX1" fmla="*/ 9186645 w 9186645"/>
                <a:gd name="connsiteY1" fmla="*/ 0 h 1487536"/>
                <a:gd name="connsiteX2" fmla="*/ 9186645 w 9186645"/>
                <a:gd name="connsiteY2" fmla="*/ 1487536 h 1487536"/>
                <a:gd name="connsiteX3" fmla="*/ 0 w 9186645"/>
                <a:gd name="connsiteY3" fmla="*/ 1487536 h 1487536"/>
                <a:gd name="connsiteX4" fmla="*/ 0 w 9186645"/>
                <a:gd name="connsiteY4" fmla="*/ 0 h 1487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6645" h="1487536">
                  <a:moveTo>
                    <a:pt x="0" y="0"/>
                  </a:moveTo>
                  <a:lnTo>
                    <a:pt x="9186645" y="0"/>
                  </a:lnTo>
                  <a:lnTo>
                    <a:pt x="9186645" y="1487536"/>
                  </a:lnTo>
                  <a:lnTo>
                    <a:pt x="0" y="1487536"/>
                  </a:lnTo>
                  <a:lnTo>
                    <a:pt x="0" y="0"/>
                  </a:lnTo>
                  <a:close/>
                </a:path>
              </a:pathLst>
            </a:cu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80732" tIns="81280" rIns="81280" bIns="81280" numCol="1" spcCol="1270" anchor="ctr" anchorCtr="0">
              <a:noAutofit/>
            </a:bodyPr>
            <a:lstStyle/>
            <a:p>
              <a:pPr lvl="0" algn="l" defTabSz="1422400">
                <a:lnSpc>
                  <a:spcPct val="90000"/>
                </a:lnSpc>
                <a:spcBef>
                  <a:spcPct val="0"/>
                </a:spcBef>
                <a:spcAft>
                  <a:spcPct val="35000"/>
                </a:spcAft>
              </a:pP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ảnh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Rùa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Vàng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giả</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Long </a:t>
              </a:r>
              <a:r>
                <a:rPr lang="en-US" sz="3200" kern="1200" dirty="0" err="1">
                  <a:latin typeface="Times New Roman" panose="02020603050405020304" pitchFamily="18" charset="0"/>
                  <a:cs typeface="Times New Roman" panose="02020603050405020304" pitchFamily="18" charset="0"/>
                </a:rPr>
                <a:t>Quân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tượng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trưng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cho</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tổ</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tiên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khí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thiêng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sông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núi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tư</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tưởng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trí</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tuệ</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nhân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dân</a:t>
              </a:r>
              <a:r>
                <a:rPr lang="en-US" sz="3200" kern="1200" dirty="0">
                  <a:latin typeface="Times New Roman" panose="02020603050405020304" pitchFamily="18" charset="0"/>
                  <a:cs typeface="Times New Roman" panose="02020603050405020304" pitchFamily="18" charset="0"/>
                </a:rPr>
                <a:t>.</a:t>
              </a:r>
            </a:p>
          </p:txBody>
        </p:sp>
        <p:sp>
          <p:nvSpPr>
            <p:cNvPr id="8" name="Oval 7"/>
            <p:cNvSpPr/>
            <p:nvPr/>
          </p:nvSpPr>
          <p:spPr>
            <a:xfrm>
              <a:off x="919287" y="3509316"/>
              <a:ext cx="1859420" cy="1859420"/>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Tree>
    <p:extLst>
      <p:ext uri="{BB962C8B-B14F-4D97-AF65-F5344CB8AC3E}">
        <p14:creationId xmlns:p14="http://schemas.microsoft.com/office/powerpoint/2010/main" val="1916125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a:off x="412124" y="837127"/>
            <a:ext cx="4018208" cy="5215943"/>
          </a:xfrm>
          <a:prstGeom prst="rightArrowCallout">
            <a:avLst/>
          </a:prstGeom>
          <a:solidFill>
            <a:schemeClr val="accent4">
              <a:lumMod val="50000"/>
            </a:schemeClr>
          </a:solidFill>
          <a:ln w="28575">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US" sz="3200" dirty="0" err="1">
                <a:solidFill>
                  <a:schemeClr val="bg1"/>
                </a:solidFill>
                <a:effectLst/>
                <a:latin typeface="Times New Roman" panose="02020603050405020304" pitchFamily="18" charset="0"/>
                <a:ea typeface="Times New Roman" panose="02020603050405020304" pitchFamily="18" charset="0"/>
              </a:rPr>
              <a:t>Mở</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đầu</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chương</a:t>
            </a:r>
            <a:r>
              <a:rPr lang="en-US" sz="3200" dirty="0">
                <a:solidFill>
                  <a:schemeClr val="bg1"/>
                </a:solidFill>
                <a:effectLst/>
                <a:latin typeface="Times New Roman" panose="02020603050405020304" pitchFamily="18" charset="0"/>
                <a:ea typeface="Times New Roman" panose="02020603050405020304" pitchFamily="18" charset="0"/>
              </a:rPr>
              <a:t> V </a:t>
            </a:r>
            <a:r>
              <a:rPr lang="en-US" sz="3200" dirty="0" err="1">
                <a:solidFill>
                  <a:schemeClr val="bg1"/>
                </a:solidFill>
                <a:effectLst/>
                <a:latin typeface="Times New Roman" panose="02020603050405020304" pitchFamily="18" charset="0"/>
                <a:ea typeface="Times New Roman" panose="02020603050405020304" pitchFamily="18" charset="0"/>
              </a:rPr>
              <a:t>Đất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Nước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trích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trường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Mặt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đường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khát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vọng</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nhà</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thơ</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Nguyễn</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Khoa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Điềm</a:t>
            </a:r>
            <a:r>
              <a:rPr lang="en-US" sz="3200" dirty="0">
                <a:solidFill>
                  <a:schemeClr val="bg1"/>
                </a:solidFill>
                <a:effectLst/>
                <a:latin typeface="Times New Roman" panose="02020603050405020304" pitchFamily="18" charset="0"/>
                <a:ea typeface="Times New Roman" panose="02020603050405020304" pitchFamily="18" charset="0"/>
              </a:rPr>
              <a:t> có </a:t>
            </a:r>
            <a:r>
              <a:rPr lang="en-US" sz="3200" dirty="0" err="1">
                <a:solidFill>
                  <a:schemeClr val="bg1"/>
                </a:solidFill>
                <a:effectLst/>
                <a:latin typeface="Times New Roman" panose="02020603050405020304" pitchFamily="18" charset="0"/>
                <a:ea typeface="Times New Roman" panose="02020603050405020304" pitchFamily="18" charset="0"/>
              </a:rPr>
              <a:t>viết</a:t>
            </a:r>
            <a:r>
              <a:rPr lang="en-US" sz="3200" dirty="0">
                <a:solidFill>
                  <a:schemeClr val="bg1"/>
                </a:solidFill>
                <a:effectLst/>
                <a:latin typeface="Times New Roman" panose="02020603050405020304" pitchFamily="18" charset="0"/>
                <a:ea typeface="Times New Roman" panose="02020603050405020304" pitchFamily="18" charset="0"/>
              </a:rPr>
              <a:t>:</a:t>
            </a:r>
          </a:p>
        </p:txBody>
      </p:sp>
      <p:grpSp>
        <p:nvGrpSpPr>
          <p:cNvPr id="5" name="Group 4"/>
          <p:cNvGrpSpPr/>
          <p:nvPr/>
        </p:nvGrpSpPr>
        <p:grpSpPr>
          <a:xfrm>
            <a:off x="4224270" y="0"/>
            <a:ext cx="7572778" cy="6954592"/>
            <a:chOff x="4224270" y="0"/>
            <a:chExt cx="7572778" cy="6954592"/>
          </a:xfrm>
        </p:grpSpPr>
        <p:pic>
          <p:nvPicPr>
            <p:cNvPr id="3" name="Picture 2"/>
            <p:cNvPicPr>
              <a:picLocks noChangeAspect="1"/>
            </p:cNvPicPr>
            <p:nvPr/>
          </p:nvPicPr>
          <p:blipFill>
            <a:blip r:embed="rId2"/>
            <a:stretch>
              <a:fillRect/>
            </a:stretch>
          </p:blipFill>
          <p:spPr>
            <a:xfrm>
              <a:off x="4314423" y="0"/>
              <a:ext cx="7482625" cy="6954592"/>
            </a:xfrm>
            <a:prstGeom prst="rect">
              <a:avLst/>
            </a:prstGeom>
          </p:spPr>
        </p:pic>
        <p:sp>
          <p:nvSpPr>
            <p:cNvPr id="4" name="Rectangle 3"/>
            <p:cNvSpPr/>
            <p:nvPr/>
          </p:nvSpPr>
          <p:spPr>
            <a:xfrm>
              <a:off x="4224270" y="867565"/>
              <a:ext cx="7250806" cy="5155066"/>
            </a:xfrm>
            <a:prstGeom prst="rect">
              <a:avLst/>
            </a:prstGeom>
          </p:spPr>
          <p:txBody>
            <a:bodyPr wrap="square">
              <a:spAutoFit/>
            </a:bodyPr>
            <a:lstStyle/>
            <a:p>
              <a:pPr marL="914400" marR="0">
                <a:lnSpc>
                  <a:spcPct val="115000"/>
                </a:lnSpc>
                <a:spcBef>
                  <a:spcPts val="0"/>
                </a:spcBef>
                <a:spcAft>
                  <a:spcPts val="0"/>
                </a:spcAft>
              </a:pPr>
              <a:r>
                <a:rPr lang="en-US" sz="2400" i="1" dirty="0" err="1">
                  <a:solidFill>
                    <a:srgbClr val="0D0D0D"/>
                  </a:solidFill>
                  <a:effectLst/>
                  <a:latin typeface="Times New Roman" panose="02020603050405020304" pitchFamily="18" charset="0"/>
                  <a:ea typeface="Times New Roman" panose="02020603050405020304" pitchFamily="18" charset="0"/>
                </a:rPr>
                <a:t>Khi</a:t>
              </a:r>
              <a:r>
                <a:rPr lang="en-US" sz="2400" i="1" dirty="0">
                  <a:solidFill>
                    <a:srgbClr val="0D0D0D"/>
                  </a:solidFill>
                  <a:effectLst/>
                  <a:latin typeface="Times New Roman" panose="02020603050405020304" pitchFamily="18" charset="0"/>
                  <a:ea typeface="Times New Roman" panose="02020603050405020304" pitchFamily="18" charset="0"/>
                </a:rPr>
                <a:t> ta </a:t>
              </a:r>
              <a:r>
                <a:rPr lang="en-US" sz="2400" i="1" dirty="0" err="1">
                  <a:solidFill>
                    <a:srgbClr val="0D0D0D"/>
                  </a:solidFill>
                  <a:effectLst/>
                  <a:latin typeface="Times New Roman" panose="02020603050405020304" pitchFamily="18" charset="0"/>
                  <a:ea typeface="Times New Roman" panose="02020603050405020304" pitchFamily="18" charset="0"/>
                </a:rPr>
                <a:t>lớn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lên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đã</a:t>
              </a:r>
              <a:r>
                <a:rPr lang="en-US" sz="2400" i="1" dirty="0">
                  <a:solidFill>
                    <a:srgbClr val="0D0D0D"/>
                  </a:solidFill>
                  <a:effectLst/>
                  <a:latin typeface="Times New Roman" panose="02020603050405020304" pitchFamily="18" charset="0"/>
                  <a:ea typeface="Times New Roman" panose="02020603050405020304" pitchFamily="18" charset="0"/>
                </a:rPr>
                <a:t> có </a:t>
              </a:r>
              <a:r>
                <a:rPr lang="en-US" sz="2400" i="1" dirty="0" err="1">
                  <a:solidFill>
                    <a:srgbClr val="0D0D0D"/>
                  </a:solidFill>
                  <a:effectLst/>
                  <a:latin typeface="Times New Roman" panose="02020603050405020304" pitchFamily="18" charset="0"/>
                  <a:ea typeface="Times New Roman" panose="02020603050405020304" pitchFamily="18" charset="0"/>
                </a:rPr>
                <a:t>rồi</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có </a:t>
              </a:r>
              <a:r>
                <a:rPr lang="en-US" sz="2400" i="1" dirty="0" err="1">
                  <a:solidFill>
                    <a:srgbClr val="0D0D0D"/>
                  </a:solidFill>
                  <a:effectLst/>
                  <a:latin typeface="Times New Roman" panose="02020603050405020304" pitchFamily="18" charset="0"/>
                  <a:ea typeface="Times New Roman" panose="02020603050405020304" pitchFamily="18" charset="0"/>
                </a:rPr>
                <a:t>trong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những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cái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ngày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xửa</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ngày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xưa</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thường</a:t>
              </a:r>
              <a:r>
                <a:rPr lang="en-US" sz="2400" i="1" dirty="0">
                  <a:solidFill>
                    <a:srgbClr val="0D0D0D"/>
                  </a:solidFill>
                  <a:effectLst/>
                  <a:latin typeface="Times New Roman" panose="02020603050405020304" pitchFamily="18" charset="0"/>
                  <a:ea typeface="Times New Roman" panose="02020603050405020304" pitchFamily="18" charset="0"/>
                </a:rPr>
                <a:t> hay </a:t>
              </a:r>
              <a:r>
                <a:rPr lang="en-US" sz="2400" i="1" dirty="0" err="1">
                  <a:solidFill>
                    <a:srgbClr val="0D0D0D"/>
                  </a:solidFill>
                  <a:effectLst/>
                  <a:latin typeface="Times New Roman" panose="02020603050405020304" pitchFamily="18" charset="0"/>
                  <a:ea typeface="Times New Roman" panose="02020603050405020304" pitchFamily="18" charset="0"/>
                </a:rPr>
                <a:t>kể</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bắt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đầu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với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miếng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trầu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bây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giờ</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bà</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ăn</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lớn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lên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khi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dân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mình</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biết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trồng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tre</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mà</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đánh</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giặc</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Tóc</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thì</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bới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sau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đầu</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a:solidFill>
                    <a:srgbClr val="0D0D0D"/>
                  </a:solidFill>
                  <a:effectLst/>
                  <a:latin typeface="Times New Roman" panose="02020603050405020304" pitchFamily="18" charset="0"/>
                  <a:ea typeface="Times New Roman" panose="02020603050405020304" pitchFamily="18" charset="0"/>
                </a:rPr>
                <a:t>Cha </a:t>
              </a:r>
              <a:r>
                <a:rPr lang="en-US" sz="2400" i="1" dirty="0" err="1">
                  <a:solidFill>
                    <a:srgbClr val="0D0D0D"/>
                  </a:solidFill>
                  <a:effectLst/>
                  <a:latin typeface="Times New Roman" panose="02020603050405020304" pitchFamily="18" charset="0"/>
                  <a:ea typeface="Times New Roman" panose="02020603050405020304" pitchFamily="18" charset="0"/>
                </a:rPr>
                <a:t>mẹ</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thương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nhau</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bằng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gừng</a:t>
              </a:r>
              <a:r>
                <a:rPr lang="en-US" sz="2400" i="1" dirty="0">
                  <a:solidFill>
                    <a:srgbClr val="0D0D0D"/>
                  </a:solidFill>
                  <a:effectLst/>
                  <a:latin typeface="Times New Roman" panose="02020603050405020304" pitchFamily="18" charset="0"/>
                  <a:ea typeface="Times New Roman" panose="02020603050405020304" pitchFamily="18" charset="0"/>
                </a:rPr>
                <a:t> cay </a:t>
              </a:r>
              <a:r>
                <a:rPr lang="en-US" sz="2400" i="1" dirty="0" err="1">
                  <a:solidFill>
                    <a:srgbClr val="0D0D0D"/>
                  </a:solidFill>
                  <a:effectLst/>
                  <a:latin typeface="Times New Roman" panose="02020603050405020304" pitchFamily="18" charset="0"/>
                  <a:ea typeface="Times New Roman" panose="02020603050405020304" pitchFamily="18" charset="0"/>
                </a:rPr>
                <a:t>muối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mặn</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Cái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kèo</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cái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cột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thành</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tên</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Hạt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gạo</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phải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một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nắng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hai</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sương</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xay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giã</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giần</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sàng</a:t>
              </a:r>
              <a:br>
                <a:rPr lang="en-US" sz="2400" i="1" dirty="0">
                  <a:solidFill>
                    <a:srgbClr val="0D0D0D"/>
                  </a:solidFill>
                  <a:effectLst/>
                  <a:latin typeface="Times New Roman" panose="02020603050405020304" pitchFamily="18" charset="0"/>
                  <a:ea typeface="Times New Roman" panose="02020603050405020304" pitchFamily="18" charset="0"/>
                </a:rPr>
              </a:br>
              <a:r>
                <a:rPr lang="en-US" sz="2400" i="1" dirty="0" err="1">
                  <a:solidFill>
                    <a:srgbClr val="0D0D0D"/>
                  </a:solidFill>
                  <a:effectLst/>
                  <a:latin typeface="Times New Roman" panose="02020603050405020304" pitchFamily="18" charset="0"/>
                  <a:ea typeface="Times New Roman" panose="02020603050405020304" pitchFamily="18" charset="0"/>
                </a:rPr>
                <a:t>Đất</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Nước</a:t>
              </a:r>
              <a:r>
                <a:rPr lang="en-US" sz="2400" i="1" dirty="0">
                  <a:solidFill>
                    <a:srgbClr val="0D0D0D"/>
                  </a:solidFill>
                  <a:effectLst/>
                  <a:latin typeface="Times New Roman" panose="02020603050405020304" pitchFamily="18" charset="0"/>
                  <a:ea typeface="Times New Roman" panose="02020603050405020304" pitchFamily="18" charset="0"/>
                </a:rPr>
                <a:t> có </a:t>
              </a:r>
              <a:r>
                <a:rPr lang="en-US" sz="2400" i="1" dirty="0" err="1">
                  <a:solidFill>
                    <a:srgbClr val="0D0D0D"/>
                  </a:solidFill>
                  <a:effectLst/>
                  <a:latin typeface="Times New Roman" panose="02020603050405020304" pitchFamily="18" charset="0"/>
                  <a:ea typeface="Times New Roman" panose="02020603050405020304" pitchFamily="18" charset="0"/>
                </a:rPr>
                <a:t>từ</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ngày</a:t>
              </a:r>
              <a:r>
                <a:rPr lang="en-US" sz="2400" i="1" dirty="0">
                  <a:solidFill>
                    <a:srgbClr val="0D0D0D"/>
                  </a:solidFill>
                  <a:effectLst/>
                  <a:latin typeface="Times New Roman" panose="02020603050405020304" pitchFamily="18" charset="0"/>
                  <a:ea typeface="Times New Roman" panose="02020603050405020304" pitchFamily="18" charset="0"/>
                </a:rPr>
                <a:t> </a:t>
              </a:r>
              <a:r>
                <a:rPr lang="en-US" sz="2400" i="1" dirty="0" err="1">
                  <a:solidFill>
                    <a:srgbClr val="0D0D0D"/>
                  </a:solidFill>
                  <a:effectLst/>
                  <a:latin typeface="Times New Roman" panose="02020603050405020304" pitchFamily="18" charset="0"/>
                  <a:ea typeface="Times New Roman" panose="02020603050405020304" pitchFamily="18" charset="0"/>
                </a:rPr>
                <a:t>đó</a:t>
              </a:r>
              <a:r>
                <a:rPr lang="en-US" sz="2400" i="1" dirty="0">
                  <a:solidFill>
                    <a:srgbClr val="0D0D0D"/>
                  </a:solidFill>
                  <a:effectLst/>
                  <a:latin typeface="Times New Roman" panose="02020603050405020304" pitchFamily="18" charset="0"/>
                  <a:ea typeface="Times New Roman" panose="02020603050405020304" pitchFamily="18" charset="0"/>
                </a:rPr>
                <a:t>...</a:t>
              </a:r>
              <a:r>
                <a:rPr lang="en-US" sz="2400" dirty="0">
                  <a:solidFill>
                    <a:srgbClr val="0D0D0D"/>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353199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2619839" y="532222"/>
            <a:ext cx="4876800" cy="1407297"/>
          </a:xfrm>
          <a:prstGeom prst="diamond">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Times New Roman" panose="02020603050405020304" pitchFamily="18" charset="0"/>
                <a:cs typeface="Times New Roman" panose="02020603050405020304" pitchFamily="18" charset="0"/>
              </a:rPr>
              <a:t>TỔNG KẾT</a:t>
            </a:r>
          </a:p>
        </p:txBody>
      </p:sp>
      <p:grpSp>
        <p:nvGrpSpPr>
          <p:cNvPr id="13" name="Group 12"/>
          <p:cNvGrpSpPr/>
          <p:nvPr/>
        </p:nvGrpSpPr>
        <p:grpSpPr>
          <a:xfrm>
            <a:off x="1039726" y="2220824"/>
            <a:ext cx="4367306" cy="2486861"/>
            <a:chOff x="1348231" y="2215008"/>
            <a:chExt cx="4367306" cy="2486861"/>
          </a:xfrm>
        </p:grpSpPr>
        <p:sp>
          <p:nvSpPr>
            <p:cNvPr id="3" name="Freeform 2"/>
            <p:cNvSpPr/>
            <p:nvPr/>
          </p:nvSpPr>
          <p:spPr>
            <a:xfrm>
              <a:off x="1348231" y="2215008"/>
              <a:ext cx="2626540" cy="845273"/>
            </a:xfrm>
            <a:custGeom>
              <a:avLst/>
              <a:gdLst>
                <a:gd name="connsiteX0" fmla="*/ 0 w 2626540"/>
                <a:gd name="connsiteY0" fmla="*/ 84527 h 845273"/>
                <a:gd name="connsiteX1" fmla="*/ 84527 w 2626540"/>
                <a:gd name="connsiteY1" fmla="*/ 0 h 845273"/>
                <a:gd name="connsiteX2" fmla="*/ 2542013 w 2626540"/>
                <a:gd name="connsiteY2" fmla="*/ 0 h 845273"/>
                <a:gd name="connsiteX3" fmla="*/ 2626540 w 2626540"/>
                <a:gd name="connsiteY3" fmla="*/ 84527 h 845273"/>
                <a:gd name="connsiteX4" fmla="*/ 2626540 w 2626540"/>
                <a:gd name="connsiteY4" fmla="*/ 760746 h 845273"/>
                <a:gd name="connsiteX5" fmla="*/ 2542013 w 2626540"/>
                <a:gd name="connsiteY5" fmla="*/ 845273 h 845273"/>
                <a:gd name="connsiteX6" fmla="*/ 84527 w 2626540"/>
                <a:gd name="connsiteY6" fmla="*/ 845273 h 845273"/>
                <a:gd name="connsiteX7" fmla="*/ 0 w 2626540"/>
                <a:gd name="connsiteY7" fmla="*/ 760746 h 845273"/>
                <a:gd name="connsiteX8" fmla="*/ 0 w 2626540"/>
                <a:gd name="connsiteY8" fmla="*/ 84527 h 84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6540" h="845273">
                  <a:moveTo>
                    <a:pt x="0" y="84527"/>
                  </a:moveTo>
                  <a:cubicBezTo>
                    <a:pt x="0" y="37844"/>
                    <a:pt x="37844" y="0"/>
                    <a:pt x="84527" y="0"/>
                  </a:cubicBezTo>
                  <a:lnTo>
                    <a:pt x="2542013" y="0"/>
                  </a:lnTo>
                  <a:cubicBezTo>
                    <a:pt x="2588696" y="0"/>
                    <a:pt x="2626540" y="37844"/>
                    <a:pt x="2626540" y="84527"/>
                  </a:cubicBezTo>
                  <a:lnTo>
                    <a:pt x="2626540" y="760746"/>
                  </a:lnTo>
                  <a:cubicBezTo>
                    <a:pt x="2626540" y="807429"/>
                    <a:pt x="2588696" y="845273"/>
                    <a:pt x="2542013" y="845273"/>
                  </a:cubicBezTo>
                  <a:lnTo>
                    <a:pt x="84527" y="845273"/>
                  </a:lnTo>
                  <a:cubicBezTo>
                    <a:pt x="37844" y="845273"/>
                    <a:pt x="0" y="807429"/>
                    <a:pt x="0" y="760746"/>
                  </a:cubicBezTo>
                  <a:lnTo>
                    <a:pt x="0" y="84527"/>
                  </a:lnTo>
                  <a:close/>
                </a:path>
              </a:pathLst>
            </a:custGeom>
            <a:blipFill>
              <a:blip r:embed="rId2"/>
              <a:tile tx="0" ty="0" sx="100000" sy="100000" flip="none" algn="tl"/>
            </a:blipFill>
            <a:ln w="28575">
              <a:solidFill>
                <a:schemeClr val="accent2">
                  <a:lumMod val="75000"/>
                </a:schemeClr>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7622" tIns="66667" rIns="87622" bIns="66667" numCol="1" spcCol="1270" anchor="ctr" anchorCtr="0">
              <a:noAutofit/>
            </a:bodyPr>
            <a:lstStyle/>
            <a:p>
              <a:pPr lvl="0" algn="ctr" defTabSz="1466850">
                <a:lnSpc>
                  <a:spcPct val="90000"/>
                </a:lnSpc>
                <a:spcBef>
                  <a:spcPct val="0"/>
                </a:spcBef>
                <a:spcAft>
                  <a:spcPct val="35000"/>
                </a:spcAft>
              </a:pPr>
              <a:r>
                <a:rPr lang="vi-VN" sz="3300" b="1" kern="1200" dirty="0">
                  <a:latin typeface="Times New Roman" panose="02020603050405020304" pitchFamily="18" charset="0"/>
                  <a:cs typeface="Times New Roman" panose="02020603050405020304" pitchFamily="18" charset="0"/>
                </a:rPr>
                <a:t>1</a:t>
              </a:r>
              <a:r>
                <a:rPr lang="en-US" sz="3300" b="1" kern="1200" dirty="0">
                  <a:latin typeface="Times New Roman" panose="02020603050405020304" pitchFamily="18" charset="0"/>
                  <a:cs typeface="Times New Roman" panose="02020603050405020304" pitchFamily="18" charset="0"/>
                </a:rPr>
                <a:t>.</a:t>
              </a:r>
              <a:r>
                <a:rPr lang="vi-VN" sz="3300" b="1" kern="1200" dirty="0">
                  <a:latin typeface="Times New Roman" panose="02020603050405020304" pitchFamily="18" charset="0"/>
                  <a:cs typeface="Times New Roman" panose="02020603050405020304" pitchFamily="18" charset="0"/>
                </a:rPr>
                <a:t> Nghệ thuật</a:t>
              </a:r>
              <a:endParaRPr lang="en-US" sz="3300" kern="1200" dirty="0">
                <a:latin typeface="Times New Roman" panose="02020603050405020304" pitchFamily="18" charset="0"/>
                <a:cs typeface="Times New Roman" panose="02020603050405020304" pitchFamily="18" charset="0"/>
              </a:endParaRPr>
            </a:p>
          </p:txBody>
        </p:sp>
        <p:sp>
          <p:nvSpPr>
            <p:cNvPr id="5" name="Freeform 4"/>
            <p:cNvSpPr/>
            <p:nvPr/>
          </p:nvSpPr>
          <p:spPr>
            <a:xfrm>
              <a:off x="1610885" y="3060281"/>
              <a:ext cx="262654" cy="984952"/>
            </a:xfrm>
            <a:custGeom>
              <a:avLst/>
              <a:gdLst/>
              <a:ahLst/>
              <a:cxnLst/>
              <a:rect l="0" t="0" r="0" b="0"/>
              <a:pathLst>
                <a:path>
                  <a:moveTo>
                    <a:pt x="0" y="0"/>
                  </a:moveTo>
                  <a:lnTo>
                    <a:pt x="0" y="984952"/>
                  </a:lnTo>
                  <a:lnTo>
                    <a:pt x="262654" y="984952"/>
                  </a:lnTo>
                </a:path>
              </a:pathLst>
            </a:custGeom>
            <a:noFill/>
            <a:ln w="28575">
              <a:solidFill>
                <a:schemeClr val="accent2">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1873539" y="3388599"/>
              <a:ext cx="3841998" cy="1313270"/>
            </a:xfrm>
            <a:custGeom>
              <a:avLst/>
              <a:gdLst>
                <a:gd name="connsiteX0" fmla="*/ 0 w 3841998"/>
                <a:gd name="connsiteY0" fmla="*/ 131327 h 1313270"/>
                <a:gd name="connsiteX1" fmla="*/ 131327 w 3841998"/>
                <a:gd name="connsiteY1" fmla="*/ 0 h 1313270"/>
                <a:gd name="connsiteX2" fmla="*/ 3710671 w 3841998"/>
                <a:gd name="connsiteY2" fmla="*/ 0 h 1313270"/>
                <a:gd name="connsiteX3" fmla="*/ 3841998 w 3841998"/>
                <a:gd name="connsiteY3" fmla="*/ 131327 h 1313270"/>
                <a:gd name="connsiteX4" fmla="*/ 3841998 w 3841998"/>
                <a:gd name="connsiteY4" fmla="*/ 1181943 h 1313270"/>
                <a:gd name="connsiteX5" fmla="*/ 3710671 w 3841998"/>
                <a:gd name="connsiteY5" fmla="*/ 1313270 h 1313270"/>
                <a:gd name="connsiteX6" fmla="*/ 131327 w 3841998"/>
                <a:gd name="connsiteY6" fmla="*/ 1313270 h 1313270"/>
                <a:gd name="connsiteX7" fmla="*/ 0 w 3841998"/>
                <a:gd name="connsiteY7" fmla="*/ 1181943 h 1313270"/>
                <a:gd name="connsiteX8" fmla="*/ 0 w 3841998"/>
                <a:gd name="connsiteY8" fmla="*/ 131327 h 13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1998" h="1313270">
                  <a:moveTo>
                    <a:pt x="0" y="131327"/>
                  </a:moveTo>
                  <a:cubicBezTo>
                    <a:pt x="0" y="58797"/>
                    <a:pt x="58797" y="0"/>
                    <a:pt x="131327" y="0"/>
                  </a:cubicBezTo>
                  <a:lnTo>
                    <a:pt x="3710671" y="0"/>
                  </a:lnTo>
                  <a:cubicBezTo>
                    <a:pt x="3783201" y="0"/>
                    <a:pt x="3841998" y="58797"/>
                    <a:pt x="3841998" y="131327"/>
                  </a:cubicBezTo>
                  <a:lnTo>
                    <a:pt x="3841998" y="1181943"/>
                  </a:lnTo>
                  <a:cubicBezTo>
                    <a:pt x="3841998" y="1254473"/>
                    <a:pt x="3783201" y="1313270"/>
                    <a:pt x="3710671" y="1313270"/>
                  </a:cubicBezTo>
                  <a:lnTo>
                    <a:pt x="131327" y="1313270"/>
                  </a:lnTo>
                  <a:cubicBezTo>
                    <a:pt x="58797" y="1313270"/>
                    <a:pt x="0" y="1254473"/>
                    <a:pt x="0" y="1181943"/>
                  </a:cubicBezTo>
                  <a:lnTo>
                    <a:pt x="0" y="131327"/>
                  </a:lnTo>
                  <a:close/>
                </a:path>
              </a:pathLst>
            </a:custGeom>
            <a:ln w="28575">
              <a:solidFill>
                <a:schemeClr val="accent2">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279" tIns="67674" rIns="82279" bIns="67674" numCol="1" spcCol="1270" anchor="ctr" anchorCtr="0">
              <a:noAutofit/>
            </a:bodyPr>
            <a:lstStyle/>
            <a:p>
              <a:pPr lvl="0" algn="ctr" defTabSz="1022350">
                <a:lnSpc>
                  <a:spcPct val="90000"/>
                </a:lnSpc>
                <a:spcBef>
                  <a:spcPct val="0"/>
                </a:spcBef>
                <a:spcAft>
                  <a:spcPct val="35000"/>
                </a:spcAft>
              </a:pPr>
              <a:r>
                <a:rPr lang="en-US" sz="2300" kern="1200" dirty="0" err="1">
                  <a:latin typeface="Times New Roman" panose="02020603050405020304" pitchFamily="18" charset="0"/>
                  <a:cs typeface="Times New Roman" panose="02020603050405020304" pitchFamily="18" charset="0"/>
                </a:rPr>
                <a:t>Cốt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tr</a:t>
              </a:r>
              <a:r>
                <a:rPr lang="vi-VN" sz="2300" kern="1200" dirty="0">
                  <a:latin typeface="Times New Roman" panose="02020603050405020304" pitchFamily="18" charset="0"/>
                  <a:cs typeface="Times New Roman" panose="02020603050405020304" pitchFamily="18" charset="0"/>
                </a:rPr>
                <a:t>uyện hấp dẫn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đan</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xen</a:t>
              </a:r>
              <a:r>
                <a:rPr lang="en-US" sz="2300" kern="1200" dirty="0">
                  <a:latin typeface="Times New Roman" panose="02020603050405020304" pitchFamily="18" charset="0"/>
                  <a:cs typeface="Times New Roman" panose="02020603050405020304" pitchFamily="18" charset="0"/>
                </a:rPr>
                <a:t> chi </a:t>
              </a:r>
              <a:r>
                <a:rPr lang="en-US" sz="2300" kern="1200" dirty="0" err="1">
                  <a:latin typeface="Times New Roman" panose="02020603050405020304" pitchFamily="18" charset="0"/>
                  <a:cs typeface="Times New Roman" panose="02020603050405020304" pitchFamily="18" charset="0"/>
                </a:rPr>
                <a:t>tiết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lịch</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sử</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và</a:t>
              </a:r>
              <a:r>
                <a:rPr lang="en-US" sz="2300" kern="1200" dirty="0">
                  <a:latin typeface="Times New Roman" panose="02020603050405020304" pitchFamily="18" charset="0"/>
                  <a:cs typeface="Times New Roman" panose="02020603050405020304" pitchFamily="18" charset="0"/>
                </a:rPr>
                <a:t> chi </a:t>
              </a:r>
              <a:r>
                <a:rPr lang="en-US" sz="2300" kern="1200" dirty="0" err="1">
                  <a:latin typeface="Times New Roman" panose="02020603050405020304" pitchFamily="18" charset="0"/>
                  <a:cs typeface="Times New Roman" panose="02020603050405020304" pitchFamily="18" charset="0"/>
                </a:rPr>
                <a:t>tiết</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hoang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đường</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kì</a:t>
              </a:r>
              <a:r>
                <a:rPr lang="en-US" sz="2300" kern="1200" dirty="0">
                  <a:latin typeface="Times New Roman" panose="02020603050405020304" pitchFamily="18" charset="0"/>
                  <a:cs typeface="Times New Roman" panose="02020603050405020304" pitchFamily="18" charset="0"/>
                </a:rPr>
                <a:t> </a:t>
              </a:r>
              <a:r>
                <a:rPr lang="en-US" sz="2300" kern="1200" dirty="0" err="1">
                  <a:latin typeface="Times New Roman" panose="02020603050405020304" pitchFamily="18" charset="0"/>
                  <a:cs typeface="Times New Roman" panose="02020603050405020304" pitchFamily="18" charset="0"/>
                </a:rPr>
                <a:t>ảo</a:t>
              </a:r>
              <a:r>
                <a:rPr lang="en-US" sz="2300" kern="1200" dirty="0">
                  <a:latin typeface="Times New Roman" panose="02020603050405020304" pitchFamily="18" charset="0"/>
                  <a:cs typeface="Times New Roman" panose="02020603050405020304" pitchFamily="18" charset="0"/>
                </a:rPr>
                <a:t>.</a:t>
              </a:r>
            </a:p>
          </p:txBody>
        </p:sp>
      </p:grpSp>
      <p:grpSp>
        <p:nvGrpSpPr>
          <p:cNvPr id="14" name="Group 13"/>
          <p:cNvGrpSpPr/>
          <p:nvPr/>
        </p:nvGrpSpPr>
        <p:grpSpPr>
          <a:xfrm>
            <a:off x="6014761" y="2220824"/>
            <a:ext cx="5137513" cy="4028165"/>
            <a:chOff x="5846865" y="2215007"/>
            <a:chExt cx="5137513" cy="4028165"/>
          </a:xfrm>
        </p:grpSpPr>
        <p:sp>
          <p:nvSpPr>
            <p:cNvPr id="8" name="Freeform 7"/>
            <p:cNvSpPr/>
            <p:nvPr/>
          </p:nvSpPr>
          <p:spPr>
            <a:xfrm>
              <a:off x="5846865" y="2215007"/>
              <a:ext cx="2626540" cy="821778"/>
            </a:xfrm>
            <a:custGeom>
              <a:avLst/>
              <a:gdLst>
                <a:gd name="connsiteX0" fmla="*/ 0 w 2626540"/>
                <a:gd name="connsiteY0" fmla="*/ 82178 h 821778"/>
                <a:gd name="connsiteX1" fmla="*/ 82178 w 2626540"/>
                <a:gd name="connsiteY1" fmla="*/ 0 h 821778"/>
                <a:gd name="connsiteX2" fmla="*/ 2544362 w 2626540"/>
                <a:gd name="connsiteY2" fmla="*/ 0 h 821778"/>
                <a:gd name="connsiteX3" fmla="*/ 2626540 w 2626540"/>
                <a:gd name="connsiteY3" fmla="*/ 82178 h 821778"/>
                <a:gd name="connsiteX4" fmla="*/ 2626540 w 2626540"/>
                <a:gd name="connsiteY4" fmla="*/ 739600 h 821778"/>
                <a:gd name="connsiteX5" fmla="*/ 2544362 w 2626540"/>
                <a:gd name="connsiteY5" fmla="*/ 821778 h 821778"/>
                <a:gd name="connsiteX6" fmla="*/ 82178 w 2626540"/>
                <a:gd name="connsiteY6" fmla="*/ 821778 h 821778"/>
                <a:gd name="connsiteX7" fmla="*/ 0 w 2626540"/>
                <a:gd name="connsiteY7" fmla="*/ 739600 h 821778"/>
                <a:gd name="connsiteX8" fmla="*/ 0 w 2626540"/>
                <a:gd name="connsiteY8" fmla="*/ 82178 h 82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26540" h="821778">
                  <a:moveTo>
                    <a:pt x="0" y="82178"/>
                  </a:moveTo>
                  <a:cubicBezTo>
                    <a:pt x="0" y="36792"/>
                    <a:pt x="36792" y="0"/>
                    <a:pt x="82178" y="0"/>
                  </a:cubicBezTo>
                  <a:lnTo>
                    <a:pt x="2544362" y="0"/>
                  </a:lnTo>
                  <a:cubicBezTo>
                    <a:pt x="2589748" y="0"/>
                    <a:pt x="2626540" y="36792"/>
                    <a:pt x="2626540" y="82178"/>
                  </a:cubicBezTo>
                  <a:lnTo>
                    <a:pt x="2626540" y="739600"/>
                  </a:lnTo>
                  <a:cubicBezTo>
                    <a:pt x="2626540" y="784986"/>
                    <a:pt x="2589748" y="821778"/>
                    <a:pt x="2544362" y="821778"/>
                  </a:cubicBezTo>
                  <a:lnTo>
                    <a:pt x="82178" y="821778"/>
                  </a:lnTo>
                  <a:cubicBezTo>
                    <a:pt x="36792" y="821778"/>
                    <a:pt x="0" y="784986"/>
                    <a:pt x="0" y="739600"/>
                  </a:cubicBezTo>
                  <a:lnTo>
                    <a:pt x="0" y="82178"/>
                  </a:lnTo>
                  <a:close/>
                </a:path>
              </a:pathLst>
            </a:custGeom>
            <a:blipFill>
              <a:blip r:embed="rId2"/>
              <a:tile tx="0" ty="0" sx="100000" sy="100000" flip="none" algn="tl"/>
            </a:blipFill>
            <a:ln w="28575">
              <a:solidFill>
                <a:schemeClr val="accent2">
                  <a:lumMod val="75000"/>
                </a:schemeClr>
              </a:solid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934" tIns="65979" rIns="86934" bIns="65979" numCol="1" spcCol="1270" anchor="ctr" anchorCtr="0">
              <a:noAutofit/>
            </a:bodyPr>
            <a:lstStyle/>
            <a:p>
              <a:pPr lvl="0" algn="ctr" defTabSz="1466850">
                <a:lnSpc>
                  <a:spcPct val="90000"/>
                </a:lnSpc>
                <a:spcBef>
                  <a:spcPct val="0"/>
                </a:spcBef>
                <a:spcAft>
                  <a:spcPct val="35000"/>
                </a:spcAft>
              </a:pPr>
              <a:r>
                <a:rPr lang="vi-VN" sz="3300" b="1" kern="1200" dirty="0">
                  <a:latin typeface="Times New Roman" panose="02020603050405020304" pitchFamily="18" charset="0"/>
                  <a:cs typeface="Times New Roman" panose="02020603050405020304" pitchFamily="18" charset="0"/>
                </a:rPr>
                <a:t>2</a:t>
              </a:r>
              <a:r>
                <a:rPr lang="en-US" sz="3300" b="1" kern="1200" dirty="0">
                  <a:latin typeface="Times New Roman" panose="02020603050405020304" pitchFamily="18" charset="0"/>
                  <a:cs typeface="Times New Roman" panose="02020603050405020304" pitchFamily="18" charset="0"/>
                </a:rPr>
                <a:t>.</a:t>
              </a:r>
              <a:r>
                <a:rPr lang="vi-VN" sz="3300" b="1" kern="1200" dirty="0">
                  <a:latin typeface="Times New Roman" panose="02020603050405020304" pitchFamily="18" charset="0"/>
                  <a:cs typeface="Times New Roman" panose="02020603050405020304" pitchFamily="18" charset="0"/>
                </a:rPr>
                <a:t> Nội dung</a:t>
              </a:r>
              <a:endParaRPr lang="en-US" sz="3300" kern="1200" dirty="0">
                <a:latin typeface="Times New Roman" panose="02020603050405020304" pitchFamily="18" charset="0"/>
                <a:cs typeface="Times New Roman" panose="02020603050405020304" pitchFamily="18" charset="0"/>
              </a:endParaRPr>
            </a:p>
          </p:txBody>
        </p:sp>
        <p:sp>
          <p:nvSpPr>
            <p:cNvPr id="9" name="Freeform 8"/>
            <p:cNvSpPr/>
            <p:nvPr/>
          </p:nvSpPr>
          <p:spPr>
            <a:xfrm>
              <a:off x="6109519" y="3036787"/>
              <a:ext cx="262654" cy="984952"/>
            </a:xfrm>
            <a:custGeom>
              <a:avLst/>
              <a:gdLst/>
              <a:ahLst/>
              <a:cxnLst/>
              <a:rect l="0" t="0" r="0" b="0"/>
              <a:pathLst>
                <a:path>
                  <a:moveTo>
                    <a:pt x="0" y="0"/>
                  </a:moveTo>
                  <a:lnTo>
                    <a:pt x="0" y="984952"/>
                  </a:lnTo>
                  <a:lnTo>
                    <a:pt x="262654" y="984952"/>
                  </a:lnTo>
                </a:path>
              </a:pathLst>
            </a:custGeom>
            <a:noFill/>
            <a:ln w="28575">
              <a:solidFill>
                <a:schemeClr val="accent2">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6372173" y="3365104"/>
              <a:ext cx="4612205" cy="1313270"/>
            </a:xfrm>
            <a:custGeom>
              <a:avLst/>
              <a:gdLst>
                <a:gd name="connsiteX0" fmla="*/ 0 w 4612205"/>
                <a:gd name="connsiteY0" fmla="*/ 131327 h 1313270"/>
                <a:gd name="connsiteX1" fmla="*/ 131327 w 4612205"/>
                <a:gd name="connsiteY1" fmla="*/ 0 h 1313270"/>
                <a:gd name="connsiteX2" fmla="*/ 4480878 w 4612205"/>
                <a:gd name="connsiteY2" fmla="*/ 0 h 1313270"/>
                <a:gd name="connsiteX3" fmla="*/ 4612205 w 4612205"/>
                <a:gd name="connsiteY3" fmla="*/ 131327 h 1313270"/>
                <a:gd name="connsiteX4" fmla="*/ 4612205 w 4612205"/>
                <a:gd name="connsiteY4" fmla="*/ 1181943 h 1313270"/>
                <a:gd name="connsiteX5" fmla="*/ 4480878 w 4612205"/>
                <a:gd name="connsiteY5" fmla="*/ 1313270 h 1313270"/>
                <a:gd name="connsiteX6" fmla="*/ 131327 w 4612205"/>
                <a:gd name="connsiteY6" fmla="*/ 1313270 h 1313270"/>
                <a:gd name="connsiteX7" fmla="*/ 0 w 4612205"/>
                <a:gd name="connsiteY7" fmla="*/ 1181943 h 1313270"/>
                <a:gd name="connsiteX8" fmla="*/ 0 w 4612205"/>
                <a:gd name="connsiteY8" fmla="*/ 131327 h 13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12205" h="1313270">
                  <a:moveTo>
                    <a:pt x="0" y="131327"/>
                  </a:moveTo>
                  <a:cubicBezTo>
                    <a:pt x="0" y="58797"/>
                    <a:pt x="58797" y="0"/>
                    <a:pt x="131327" y="0"/>
                  </a:cubicBezTo>
                  <a:lnTo>
                    <a:pt x="4480878" y="0"/>
                  </a:lnTo>
                  <a:cubicBezTo>
                    <a:pt x="4553408" y="0"/>
                    <a:pt x="4612205" y="58797"/>
                    <a:pt x="4612205" y="131327"/>
                  </a:cubicBezTo>
                  <a:lnTo>
                    <a:pt x="4612205" y="1181943"/>
                  </a:lnTo>
                  <a:cubicBezTo>
                    <a:pt x="4612205" y="1254473"/>
                    <a:pt x="4553408" y="1313270"/>
                    <a:pt x="4480878" y="1313270"/>
                  </a:cubicBezTo>
                  <a:lnTo>
                    <a:pt x="131327" y="1313270"/>
                  </a:lnTo>
                  <a:cubicBezTo>
                    <a:pt x="58797" y="1313270"/>
                    <a:pt x="0" y="1254473"/>
                    <a:pt x="0" y="1181943"/>
                  </a:cubicBezTo>
                  <a:lnTo>
                    <a:pt x="0" y="131327"/>
                  </a:lnTo>
                  <a:close/>
                </a:path>
              </a:pathLst>
            </a:custGeom>
            <a:ln w="28575">
              <a:solidFill>
                <a:schemeClr val="accent2">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279" tIns="67674" rIns="82279" bIns="67674" numCol="1" spcCol="1270" anchor="ctr" anchorCtr="0">
              <a:noAutofit/>
            </a:bodyPr>
            <a:lstStyle/>
            <a:p>
              <a:pPr lvl="0" algn="l" defTabSz="1022350">
                <a:lnSpc>
                  <a:spcPct val="90000"/>
                </a:lnSpc>
                <a:spcBef>
                  <a:spcPct val="0"/>
                </a:spcBef>
                <a:spcAft>
                  <a:spcPct val="35000"/>
                </a:spcAft>
              </a:pPr>
              <a:r>
                <a:rPr lang="vi-VN" sz="2300" kern="1200" dirty="0">
                  <a:latin typeface="Times New Roman" panose="02020603050405020304" pitchFamily="18" charset="0"/>
                  <a:cs typeface="Times New Roman" panose="02020603050405020304" pitchFamily="18" charset="0"/>
                </a:rPr>
                <a:t>Ca ngợi tính chất toàn dân, chính nghĩa của cuộc khởi nghĩa Lam Sơn. Đề cao, suy tôn Lê Lợi và nhà Lê.</a:t>
              </a:r>
              <a:endParaRPr lang="en-US" sz="2300" kern="1200" dirty="0">
                <a:latin typeface="Times New Roman" panose="02020603050405020304" pitchFamily="18" charset="0"/>
                <a:cs typeface="Times New Roman" panose="02020603050405020304" pitchFamily="18" charset="0"/>
              </a:endParaRPr>
            </a:p>
          </p:txBody>
        </p:sp>
        <p:sp>
          <p:nvSpPr>
            <p:cNvPr id="11" name="Freeform 10"/>
            <p:cNvSpPr/>
            <p:nvPr/>
          </p:nvSpPr>
          <p:spPr>
            <a:xfrm>
              <a:off x="6109519" y="3036787"/>
              <a:ext cx="262654" cy="2626540"/>
            </a:xfrm>
            <a:custGeom>
              <a:avLst/>
              <a:gdLst/>
              <a:ahLst/>
              <a:cxnLst/>
              <a:rect l="0" t="0" r="0" b="0"/>
              <a:pathLst>
                <a:path>
                  <a:moveTo>
                    <a:pt x="0" y="0"/>
                  </a:moveTo>
                  <a:lnTo>
                    <a:pt x="0" y="2626540"/>
                  </a:lnTo>
                  <a:lnTo>
                    <a:pt x="262654" y="2626540"/>
                  </a:lnTo>
                </a:path>
              </a:pathLst>
            </a:custGeom>
            <a:noFill/>
            <a:ln w="28575">
              <a:solidFill>
                <a:schemeClr val="accent2">
                  <a:lumMod val="75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6372173" y="5083481"/>
              <a:ext cx="3710987" cy="1159691"/>
            </a:xfrm>
            <a:custGeom>
              <a:avLst/>
              <a:gdLst>
                <a:gd name="connsiteX0" fmla="*/ 0 w 3710987"/>
                <a:gd name="connsiteY0" fmla="*/ 131327 h 1313270"/>
                <a:gd name="connsiteX1" fmla="*/ 131327 w 3710987"/>
                <a:gd name="connsiteY1" fmla="*/ 0 h 1313270"/>
                <a:gd name="connsiteX2" fmla="*/ 3579660 w 3710987"/>
                <a:gd name="connsiteY2" fmla="*/ 0 h 1313270"/>
                <a:gd name="connsiteX3" fmla="*/ 3710987 w 3710987"/>
                <a:gd name="connsiteY3" fmla="*/ 131327 h 1313270"/>
                <a:gd name="connsiteX4" fmla="*/ 3710987 w 3710987"/>
                <a:gd name="connsiteY4" fmla="*/ 1181943 h 1313270"/>
                <a:gd name="connsiteX5" fmla="*/ 3579660 w 3710987"/>
                <a:gd name="connsiteY5" fmla="*/ 1313270 h 1313270"/>
                <a:gd name="connsiteX6" fmla="*/ 131327 w 3710987"/>
                <a:gd name="connsiteY6" fmla="*/ 1313270 h 1313270"/>
                <a:gd name="connsiteX7" fmla="*/ 0 w 3710987"/>
                <a:gd name="connsiteY7" fmla="*/ 1181943 h 1313270"/>
                <a:gd name="connsiteX8" fmla="*/ 0 w 3710987"/>
                <a:gd name="connsiteY8" fmla="*/ 131327 h 131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0987" h="1313270">
                  <a:moveTo>
                    <a:pt x="0" y="131327"/>
                  </a:moveTo>
                  <a:cubicBezTo>
                    <a:pt x="0" y="58797"/>
                    <a:pt x="58797" y="0"/>
                    <a:pt x="131327" y="0"/>
                  </a:cubicBezTo>
                  <a:lnTo>
                    <a:pt x="3579660" y="0"/>
                  </a:lnTo>
                  <a:cubicBezTo>
                    <a:pt x="3652190" y="0"/>
                    <a:pt x="3710987" y="58797"/>
                    <a:pt x="3710987" y="131327"/>
                  </a:cubicBezTo>
                  <a:lnTo>
                    <a:pt x="3710987" y="1181943"/>
                  </a:lnTo>
                  <a:cubicBezTo>
                    <a:pt x="3710987" y="1254473"/>
                    <a:pt x="3652190" y="1313270"/>
                    <a:pt x="3579660" y="1313270"/>
                  </a:cubicBezTo>
                  <a:lnTo>
                    <a:pt x="131327" y="1313270"/>
                  </a:lnTo>
                  <a:cubicBezTo>
                    <a:pt x="58797" y="1313270"/>
                    <a:pt x="0" y="1254473"/>
                    <a:pt x="0" y="1181943"/>
                  </a:cubicBezTo>
                  <a:lnTo>
                    <a:pt x="0" y="131327"/>
                  </a:lnTo>
                  <a:close/>
                </a:path>
              </a:pathLst>
            </a:custGeom>
            <a:ln w="28575">
              <a:solidFill>
                <a:schemeClr val="accent2">
                  <a:lumMod val="75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2279" tIns="67674" rIns="82279" bIns="67674" numCol="1" spcCol="1270" anchor="ctr" anchorCtr="0">
              <a:noAutofit/>
            </a:bodyPr>
            <a:lstStyle/>
            <a:p>
              <a:pPr lvl="0" algn="ctr" defTabSz="1022350">
                <a:lnSpc>
                  <a:spcPct val="90000"/>
                </a:lnSpc>
                <a:spcBef>
                  <a:spcPct val="0"/>
                </a:spcBef>
                <a:spcAft>
                  <a:spcPct val="35000"/>
                </a:spcAft>
              </a:pPr>
              <a:r>
                <a:rPr lang="vi-VN" sz="2300" kern="1200" dirty="0">
                  <a:latin typeface="Times New Roman" panose="02020603050405020304" pitchFamily="18" charset="0"/>
                  <a:cs typeface="Times New Roman" panose="02020603050405020304" pitchFamily="18" charset="0"/>
                </a:rPr>
                <a:t>Giải thích nguồn gốc tên gọi Hồ Hoàn Kiếm</a:t>
              </a:r>
              <a:r>
                <a:rPr lang="vi-VN" sz="2300" kern="1200" dirty="0"/>
                <a:t>.</a:t>
              </a:r>
              <a:endParaRPr lang="en-US" sz="2300" kern="1200" dirty="0"/>
            </a:p>
          </p:txBody>
        </p:sp>
      </p:grpSp>
    </p:spTree>
    <p:extLst>
      <p:ext uri="{BB962C8B-B14F-4D97-AF65-F5344CB8AC3E}">
        <p14:creationId xmlns:p14="http://schemas.microsoft.com/office/powerpoint/2010/main" val="328048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7268" y="653113"/>
            <a:ext cx="8297464" cy="646331"/>
          </a:xfrm>
          <a:prstGeom prst="rect">
            <a:avLst/>
          </a:prstGeom>
          <a:noFill/>
        </p:spPr>
        <p:txBody>
          <a:bodyPr wrap="none" lIns="91440" tIns="45720" rIns="91440" bIns="45720">
            <a:spAutoFit/>
          </a:bodyPr>
          <a:lstStyle/>
          <a:p>
            <a:pPr algn="ct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Thảo</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luận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nhóm</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thực</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hiện</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nhiệm</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vụ</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3600" b="1" cap="none" spc="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sau</a:t>
            </a:r>
            <a:r>
              <a:rPr lang="en-US" sz="3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a:t>
            </a:r>
          </a:p>
        </p:txBody>
      </p:sp>
      <p:sp>
        <p:nvSpPr>
          <p:cNvPr id="5" name="Folded Corner 4"/>
          <p:cNvSpPr/>
          <p:nvPr/>
        </p:nvSpPr>
        <p:spPr>
          <a:xfrm>
            <a:off x="1580445" y="1794933"/>
            <a:ext cx="9031111" cy="3883378"/>
          </a:xfrm>
          <a:prstGeom prst="foldedCorner">
            <a:avLst/>
          </a:prstGeom>
          <a:blipFill>
            <a:blip r:embed="rId2"/>
            <a:tile tx="0" ty="0" sx="100000" sy="100000" flip="none" algn="tl"/>
          </a:blipFill>
          <a:ln w="19050"/>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US" sz="3200" dirty="0">
                <a:solidFill>
                  <a:schemeClr val="bg1"/>
                </a:solidFill>
                <a:latin typeface="Times New Roman" panose="02020603050405020304" pitchFamily="18" charset="0"/>
                <a:ea typeface="Times New Roman" panose="02020603050405020304" pitchFamily="18" charset="0"/>
              </a:rPr>
              <a:t>1. </a:t>
            </a:r>
            <a:r>
              <a:rPr lang="en-US" sz="3200" dirty="0" err="1">
                <a:solidFill>
                  <a:schemeClr val="bg1"/>
                </a:solidFill>
                <a:latin typeface="Times New Roman" panose="02020603050405020304" pitchFamily="18" charset="0"/>
                <a:ea typeface="Times New Roman" panose="02020603050405020304" pitchFamily="18" charset="0"/>
              </a:rPr>
              <a:t>Vì</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sao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mượn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gươm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thì</a:t>
            </a:r>
            <a:r>
              <a:rPr lang="en-US" sz="3200" dirty="0">
                <a:solidFill>
                  <a:schemeClr val="bg1"/>
                </a:solidFill>
                <a:latin typeface="Times New Roman" panose="02020603050405020304" pitchFamily="18" charset="0"/>
                <a:ea typeface="Times New Roman" panose="02020603050405020304" pitchFamily="18" charset="0"/>
              </a:rPr>
              <a:t> ở </a:t>
            </a:r>
            <a:r>
              <a:rPr lang="en-US" sz="3200" dirty="0" err="1">
                <a:solidFill>
                  <a:schemeClr val="bg1"/>
                </a:solidFill>
                <a:latin typeface="Times New Roman" panose="02020603050405020304" pitchFamily="18" charset="0"/>
                <a:ea typeface="Times New Roman" panose="02020603050405020304" pitchFamily="18" charset="0"/>
              </a:rPr>
              <a:t>Thanh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Hoá</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còn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gươm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lại</a:t>
            </a:r>
            <a:r>
              <a:rPr lang="en-US" sz="3200" dirty="0">
                <a:solidFill>
                  <a:schemeClr val="bg1"/>
                </a:solidFill>
                <a:latin typeface="Times New Roman" panose="02020603050405020304" pitchFamily="18" charset="0"/>
                <a:ea typeface="Times New Roman" panose="02020603050405020304" pitchFamily="18" charset="0"/>
              </a:rPr>
              <a:t> ở </a:t>
            </a:r>
            <a:r>
              <a:rPr lang="en-US" sz="3200" dirty="0" err="1">
                <a:solidFill>
                  <a:schemeClr val="bg1"/>
                </a:solidFill>
                <a:latin typeface="Times New Roman" panose="02020603050405020304" pitchFamily="18" charset="0"/>
                <a:ea typeface="Times New Roman" panose="02020603050405020304" pitchFamily="18" charset="0"/>
              </a:rPr>
              <a:t>hồ</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Vọng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Điều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đó</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có</a:t>
            </a:r>
            <a:r>
              <a:rPr lang="en-US" sz="3200" dirty="0">
                <a:solidFill>
                  <a:schemeClr val="bg1"/>
                </a:solidFill>
                <a:latin typeface="Times New Roman" panose="02020603050405020304" pitchFamily="18" charset="0"/>
                <a:ea typeface="Times New Roman" panose="02020603050405020304" pitchFamily="18" charset="0"/>
              </a:rPr>
              <a:t> ý </a:t>
            </a:r>
            <a:r>
              <a:rPr lang="en-US" sz="3200" dirty="0" err="1">
                <a:solidFill>
                  <a:schemeClr val="bg1"/>
                </a:solidFill>
                <a:latin typeface="Times New Roman" panose="02020603050405020304" pitchFamily="18" charset="0"/>
                <a:ea typeface="Times New Roman" panose="02020603050405020304" pitchFamily="18" charset="0"/>
              </a:rPr>
              <a:t>nghĩa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gì</a:t>
            </a:r>
            <a:r>
              <a:rPr lang="en-US" sz="3200" dirty="0">
                <a:solidFill>
                  <a:schemeClr val="bg1"/>
                </a:solidFill>
                <a:latin typeface="Times New Roman" panose="02020603050405020304" pitchFamily="18" charset="0"/>
                <a:ea typeface="Times New Roman" panose="02020603050405020304" pitchFamily="18" charset="0"/>
              </a:rPr>
              <a:t>?</a:t>
            </a:r>
          </a:p>
          <a:p>
            <a:pPr>
              <a:lnSpc>
                <a:spcPct val="115000"/>
              </a:lnSpc>
              <a:spcAft>
                <a:spcPts val="0"/>
              </a:spcAft>
            </a:pPr>
            <a:endParaRPr lang="en-US" sz="32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pPr>
            <a:r>
              <a:rPr lang="en-US" sz="3200" dirty="0">
                <a:solidFill>
                  <a:schemeClr val="bg1"/>
                </a:solidFill>
                <a:latin typeface="Times New Roman" panose="02020603050405020304" pitchFamily="18" charset="0"/>
                <a:ea typeface="Times New Roman" panose="02020603050405020304" pitchFamily="18" charset="0"/>
              </a:rPr>
              <a:t>2. </a:t>
            </a:r>
            <a:r>
              <a:rPr lang="en-US" sz="3200" dirty="0" err="1">
                <a:solidFill>
                  <a:schemeClr val="bg1"/>
                </a:solidFill>
                <a:latin typeface="Times New Roman" panose="02020603050405020304" pitchFamily="18" charset="0"/>
                <a:ea typeface="Times New Roman" panose="02020603050405020304" pitchFamily="18" charset="0"/>
              </a:rPr>
              <a:t>Vẽ</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tranh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chủ</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đề</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truyện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hoặc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sân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khấu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hoá</a:t>
            </a:r>
            <a:r>
              <a:rPr lang="en-US" sz="3200" dirty="0">
                <a:solidFill>
                  <a:schemeClr val="bg1"/>
                </a:solidFill>
                <a:latin typeface="Times New Roman" panose="02020603050405020304" pitchFamily="18" charset="0"/>
                <a:ea typeface="Times New Roman" panose="02020603050405020304" pitchFamily="18" charset="0"/>
              </a:rPr>
              <a:t> 1 </a:t>
            </a:r>
            <a:r>
              <a:rPr lang="en-US" sz="3200" dirty="0" err="1">
                <a:solidFill>
                  <a:schemeClr val="bg1"/>
                </a:solidFill>
                <a:latin typeface="Times New Roman" panose="02020603050405020304" pitchFamily="18" charset="0"/>
                <a:ea typeface="Times New Roman" panose="02020603050405020304" pitchFamily="18" charset="0"/>
              </a:rPr>
              <a:t>cảnh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trong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tác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phẩm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truyện</a:t>
            </a:r>
            <a:r>
              <a:rPr lang="en-US" sz="3200" dirty="0">
                <a:solidFill>
                  <a:schemeClr val="bg1"/>
                </a:solidFill>
                <a:latin typeface="Times New Roman" panose="02020603050405020304" pitchFamily="18" charset="0"/>
                <a:ea typeface="Times New Roman" panose="02020603050405020304" pitchFamily="18" charset="0"/>
              </a:rPr>
              <a: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2689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ded Corner 3"/>
          <p:cNvSpPr/>
          <p:nvPr/>
        </p:nvSpPr>
        <p:spPr>
          <a:xfrm>
            <a:off x="1580445" y="1086556"/>
            <a:ext cx="9031111" cy="4684888"/>
          </a:xfrm>
          <a:prstGeom prst="foldedCorner">
            <a:avLst/>
          </a:prstGeom>
          <a:blipFill>
            <a:blip r:embed="rId2"/>
            <a:tile tx="0" ty="0" sx="100000" sy="100000" flip="none" algn="tl"/>
          </a:blipFill>
          <a:ln w="19050"/>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500"/>
              </a:spcAft>
            </a:pPr>
            <a:endParaRPr lang="en-US" sz="3200" b="1" dirty="0">
              <a:solidFill>
                <a:srgbClr val="0D0D0D"/>
              </a:solidFill>
              <a:latin typeface="Times New Roman" panose="02020603050405020304" pitchFamily="18" charset="0"/>
              <a:ea typeface="Times New Roman" panose="02020603050405020304" pitchFamily="18" charset="0"/>
            </a:endParaRPr>
          </a:p>
          <a:p>
            <a:pPr>
              <a:spcAft>
                <a:spcPts val="1500"/>
              </a:spcAft>
            </a:pPr>
            <a:r>
              <a:rPr lang="en-US" sz="3200" b="1" dirty="0">
                <a:solidFill>
                  <a:schemeClr val="bg1"/>
                </a:solidFill>
                <a:latin typeface="Times New Roman" panose="02020603050405020304" pitchFamily="18" charset="0"/>
                <a:ea typeface="Times New Roman" panose="02020603050405020304" pitchFamily="18" charset="0"/>
              </a:rPr>
              <a:t>1. </a:t>
            </a:r>
            <a:r>
              <a:rPr lang="en-US" sz="3200" dirty="0" err="1">
                <a:solidFill>
                  <a:schemeClr val="bg1"/>
                </a:solidFill>
                <a:latin typeface="Times New Roman" panose="02020603050405020304" pitchFamily="18" charset="0"/>
                <a:ea typeface="Times New Roman" panose="02020603050405020304" pitchFamily="18" charset="0"/>
              </a:rPr>
              <a:t>Thanh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Hoá</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nơi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mở</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đầu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cuộc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khởi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nghĩa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Thăng</a:t>
            </a:r>
            <a:r>
              <a:rPr lang="en-US" sz="3200" dirty="0">
                <a:solidFill>
                  <a:schemeClr val="bg1"/>
                </a:solidFill>
                <a:latin typeface="Times New Roman" panose="02020603050405020304" pitchFamily="18" charset="0"/>
                <a:ea typeface="Times New Roman" panose="02020603050405020304" pitchFamily="18" charset="0"/>
              </a:rPr>
              <a:t> Long </a:t>
            </a:r>
            <a:r>
              <a:rPr lang="en-US" sz="3200" dirty="0" err="1">
                <a:solidFill>
                  <a:schemeClr val="bg1"/>
                </a:solidFill>
                <a:latin typeface="Times New Roman" panose="02020603050405020304" pitchFamily="18" charset="0"/>
                <a:ea typeface="Times New Roman" panose="02020603050405020304" pitchFamily="18" charset="0"/>
              </a:rPr>
              <a:t>là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nơi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kết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thúc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cuộc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kháng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chiến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kiếm</a:t>
            </a:r>
            <a:r>
              <a:rPr lang="en-US" sz="3200" dirty="0">
                <a:solidFill>
                  <a:schemeClr val="bg1"/>
                </a:solidFill>
                <a:latin typeface="Times New Roman" panose="02020603050405020304" pitchFamily="18" charset="0"/>
                <a:ea typeface="Times New Roman" panose="02020603050405020304" pitchFamily="18" charset="0"/>
              </a:rPr>
              <a:t> ở </a:t>
            </a:r>
            <a:r>
              <a:rPr lang="en-US" sz="3200" dirty="0" err="1">
                <a:solidFill>
                  <a:schemeClr val="bg1"/>
                </a:solidFill>
                <a:latin typeface="Times New Roman" panose="02020603050405020304" pitchFamily="18" charset="0"/>
                <a:ea typeface="Times New Roman" panose="02020603050405020304" pitchFamily="18" charset="0"/>
              </a:rPr>
              <a:t>hồ</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Vọng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thủ</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đô</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trung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tâm</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chính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trị</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văn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hoá</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nước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để</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mở</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ra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một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kì</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mới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thời</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kì</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lao</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động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xây</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dựng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thể</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hiện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hết</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được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tư</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tưởng</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yêu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hoà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bình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và</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tinh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thần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cảnh</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giác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cả</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nước</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toàn</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dân</a:t>
            </a:r>
            <a:r>
              <a:rPr lang="en-US" sz="3200" dirty="0">
                <a:solidFill>
                  <a:schemeClr val="bg1"/>
                </a:solidFill>
                <a:latin typeface="Times New Roman" panose="02020603050405020304" pitchFamily="18" charset="0"/>
                <a:ea typeface="Times New Roman" panose="02020603050405020304" pitchFamily="18" charset="0"/>
              </a:rPr>
              <a:t>.</a:t>
            </a:r>
          </a:p>
          <a:p>
            <a:pPr>
              <a:spcAft>
                <a:spcPts val="1500"/>
              </a:spcAft>
            </a:pPr>
            <a:r>
              <a:rPr lang="en-US" sz="3200" dirty="0">
                <a:solidFill>
                  <a:schemeClr val="bg1"/>
                </a:solidFill>
                <a:effectLst/>
                <a:latin typeface="Times New Roman" panose="02020603050405020304" pitchFamily="18" charset="0"/>
                <a:ea typeface="Times New Roman" panose="02020603050405020304" pitchFamily="18" charset="0"/>
              </a:rPr>
              <a:t>2. </a:t>
            </a:r>
            <a:r>
              <a:rPr lang="en-US" sz="3200" dirty="0" err="1">
                <a:solidFill>
                  <a:schemeClr val="bg1"/>
                </a:solidFill>
                <a:effectLst/>
                <a:latin typeface="Times New Roman" panose="02020603050405020304" pitchFamily="18" charset="0"/>
                <a:ea typeface="Times New Roman" panose="02020603050405020304" pitchFamily="18" charset="0"/>
              </a:rPr>
              <a:t>Về</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nhà</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vẽ</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một</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bức</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tranh</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về</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chủ</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đề</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của</a:t>
            </a:r>
            <a:r>
              <a:rPr lang="en-US" sz="3200" dirty="0">
                <a:solidFill>
                  <a:schemeClr val="bg1"/>
                </a:solidFill>
                <a:effectLst/>
                <a:latin typeface="Times New Roman" panose="02020603050405020304" pitchFamily="18" charset="0"/>
                <a:ea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rPr>
              <a:t>truyện</a:t>
            </a:r>
            <a:r>
              <a:rPr lang="en-US" sz="3200" dirty="0">
                <a:solidFill>
                  <a:schemeClr val="bg1"/>
                </a:solidFill>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5548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2"/>
          <a:stretch>
            <a:fillRect/>
          </a:stretch>
        </p:blipFill>
        <p:spPr>
          <a:xfrm>
            <a:off x="0" y="-1"/>
            <a:ext cx="12192000" cy="6858000"/>
          </a:xfrm>
          <a:prstGeom prst="rect">
            <a:avLst/>
          </a:prstGeom>
        </p:spPr>
      </p:pic>
      <p:sp>
        <p:nvSpPr>
          <p:cNvPr id="6" name="Rectangle 5"/>
          <p:cNvSpPr/>
          <p:nvPr/>
        </p:nvSpPr>
        <p:spPr>
          <a:xfrm>
            <a:off x="1472443" y="2539072"/>
            <a:ext cx="9348713" cy="1323439"/>
          </a:xfrm>
          <a:prstGeom prst="rect">
            <a:avLst/>
          </a:prstGeom>
          <a:solidFill>
            <a:schemeClr val="tx2">
              <a:lumMod val="20000"/>
              <a:lumOff val="80000"/>
            </a:schemeClr>
          </a:solidFill>
        </p:spPr>
        <p:txBody>
          <a:bodyPr wrap="none" lIns="91440" tIns="45720" rIns="91440" bIns="45720">
            <a:spAutoFit/>
          </a:bodyPr>
          <a:lstStyle/>
          <a:p>
            <a:pPr algn="ctr"/>
            <a:r>
              <a:rPr lang="en-US" sz="4000" b="1" cap="none" spc="0" dirty="0">
                <a:ln w="12700">
                  <a:solidFill>
                    <a:schemeClr val="accent3">
                      <a:lumMod val="50000"/>
                    </a:schemeClr>
                  </a:solidFill>
                  <a:prstDash val="solid"/>
                </a:ln>
                <a:solidFill>
                  <a:srgbClr val="FFC000"/>
                </a:solidFill>
                <a:effectLst>
                  <a:innerShdw blurRad="177800">
                    <a:schemeClr val="accent3">
                      <a:lumMod val="50000"/>
                    </a:schemeClr>
                  </a:innerShdw>
                </a:effectLst>
              </a:rPr>
              <a:t>VIẾT BÀI VĂN KỂ LẠI MỘT TRUYỀN THUYẾT </a:t>
            </a:r>
          </a:p>
          <a:p>
            <a:pPr algn="ctr"/>
            <a:r>
              <a:rPr lang="en-US" sz="4000" b="1" cap="none" spc="0" dirty="0">
                <a:ln w="12700">
                  <a:solidFill>
                    <a:schemeClr val="accent3">
                      <a:lumMod val="50000"/>
                    </a:schemeClr>
                  </a:solidFill>
                  <a:prstDash val="solid"/>
                </a:ln>
                <a:solidFill>
                  <a:srgbClr val="FFC000"/>
                </a:solidFill>
                <a:effectLst>
                  <a:innerShdw blurRad="177800">
                    <a:schemeClr val="accent3">
                      <a:lumMod val="50000"/>
                    </a:schemeClr>
                  </a:innerShdw>
                </a:effectLst>
              </a:rPr>
              <a:t>HOẶC TRUYỆN CỔ TÍCH </a:t>
            </a:r>
          </a:p>
        </p:txBody>
      </p:sp>
    </p:spTree>
    <p:extLst>
      <p:ext uri="{BB962C8B-B14F-4D97-AF65-F5344CB8AC3E}">
        <p14:creationId xmlns:p14="http://schemas.microsoft.com/office/powerpoint/2010/main" val="13232511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1607" y="886560"/>
            <a:ext cx="6620719" cy="5731060"/>
          </a:xfrm>
          <a:prstGeom prst="rect">
            <a:avLst/>
          </a:prstGeom>
        </p:spPr>
      </p:pic>
      <p:sp>
        <p:nvSpPr>
          <p:cNvPr id="5" name="Rectangle 4"/>
          <p:cNvSpPr/>
          <p:nvPr/>
        </p:nvSpPr>
        <p:spPr>
          <a:xfrm>
            <a:off x="1755103" y="1428427"/>
            <a:ext cx="5032147" cy="2640723"/>
          </a:xfrm>
          <a:prstGeom prst="rect">
            <a:avLst/>
          </a:prstGeom>
        </p:spPr>
        <p:txBody>
          <a:bodyPr wrap="none">
            <a:spAutoFit/>
          </a:bodyPr>
          <a:lstStyle/>
          <a:p>
            <a:pPr>
              <a:lnSpc>
                <a:spcPct val="115000"/>
              </a:lnSpc>
              <a:spcAft>
                <a:spcPts val="0"/>
              </a:spcAft>
              <a:tabLst>
                <a:tab pos="1386840" algn="l"/>
              </a:tabLst>
            </a:pPr>
            <a:r>
              <a:rPr lang="en-US" sz="3600" dirty="0">
                <a:solidFill>
                  <a:srgbClr val="0D0D0D"/>
                </a:solidFill>
                <a:latin typeface="Times New Roman" panose="02020603050405020304" pitchFamily="18" charset="0"/>
                <a:ea typeface="MS Mincho"/>
              </a:rPr>
              <a:t>Theo </a:t>
            </a:r>
            <a:r>
              <a:rPr lang="en-US" sz="3600" dirty="0" err="1">
                <a:solidFill>
                  <a:srgbClr val="0D0D0D"/>
                </a:solidFill>
                <a:latin typeface="Times New Roman" panose="02020603050405020304" pitchFamily="18" charset="0"/>
                <a:ea typeface="MS Mincho"/>
              </a:rPr>
              <a:t>em</a:t>
            </a:r>
            <a:r>
              <a:rPr lang="en-US" sz="3600"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kể</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lại</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một</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câu</a:t>
            </a:r>
            <a:r>
              <a:rPr lang="en-US" sz="3600" i="1" dirty="0">
                <a:solidFill>
                  <a:srgbClr val="0D0D0D"/>
                </a:solidFill>
                <a:latin typeface="Times New Roman" panose="02020603050405020304" pitchFamily="18" charset="0"/>
                <a:ea typeface="MS Mincho"/>
              </a:rPr>
              <a:t> </a:t>
            </a:r>
          </a:p>
          <a:p>
            <a:pPr>
              <a:lnSpc>
                <a:spcPct val="115000"/>
              </a:lnSpc>
              <a:spcAft>
                <a:spcPts val="0"/>
              </a:spcAft>
              <a:tabLst>
                <a:tab pos="1386840" algn="l"/>
              </a:tabLst>
            </a:pPr>
            <a:r>
              <a:rPr lang="en-US" sz="3600" i="1" dirty="0" err="1">
                <a:solidFill>
                  <a:srgbClr val="0D0D0D"/>
                </a:solidFill>
                <a:latin typeface="Times New Roman" panose="02020603050405020304" pitchFamily="18" charset="0"/>
                <a:ea typeface="MS Mincho"/>
              </a:rPr>
              <a:t>truyện</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truyền</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thuyết</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hoặc</a:t>
            </a:r>
            <a:r>
              <a:rPr lang="en-US" sz="3600" i="1" dirty="0">
                <a:solidFill>
                  <a:srgbClr val="0D0D0D"/>
                </a:solidFill>
                <a:latin typeface="Times New Roman" panose="02020603050405020304" pitchFamily="18" charset="0"/>
                <a:ea typeface="MS Mincho"/>
              </a:rPr>
              <a:t> </a:t>
            </a:r>
          </a:p>
          <a:p>
            <a:pPr>
              <a:lnSpc>
                <a:spcPct val="115000"/>
              </a:lnSpc>
              <a:spcAft>
                <a:spcPts val="0"/>
              </a:spcAft>
              <a:tabLst>
                <a:tab pos="1386840" algn="l"/>
              </a:tabLst>
            </a:pPr>
            <a:r>
              <a:rPr lang="en-US" sz="3600" i="1" dirty="0" err="1">
                <a:solidFill>
                  <a:srgbClr val="0D0D0D"/>
                </a:solidFill>
                <a:latin typeface="Times New Roman" panose="02020603050405020304" pitchFamily="18" charset="0"/>
                <a:ea typeface="MS Mincho"/>
              </a:rPr>
              <a:t>truyện</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cổ</a:t>
            </a:r>
            <a:r>
              <a:rPr lang="en-US" sz="3600" i="1" dirty="0">
                <a:solidFill>
                  <a:srgbClr val="0D0D0D"/>
                </a:solidFill>
                <a:latin typeface="Times New Roman" panose="02020603050405020304" pitchFamily="18" charset="0"/>
                <a:ea typeface="MS Mincho"/>
              </a:rPr>
              <a:t> </a:t>
            </a:r>
            <a:r>
              <a:rPr lang="en-US" sz="3600" i="1" dirty="0" err="1">
                <a:solidFill>
                  <a:srgbClr val="0D0D0D"/>
                </a:solidFill>
                <a:latin typeface="Times New Roman" panose="02020603050405020304" pitchFamily="18" charset="0"/>
                <a:ea typeface="MS Mincho"/>
              </a:rPr>
              <a:t>tích</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nghĩa</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là</a:t>
            </a:r>
            <a:endParaRPr lang="en-US" sz="3600" dirty="0">
              <a:solidFill>
                <a:srgbClr val="0D0D0D"/>
              </a:solidFill>
              <a:latin typeface="Times New Roman" panose="02020603050405020304" pitchFamily="18" charset="0"/>
              <a:ea typeface="MS Mincho"/>
            </a:endParaRPr>
          </a:p>
          <a:p>
            <a:pPr>
              <a:lnSpc>
                <a:spcPct val="115000"/>
              </a:lnSpc>
              <a:spcAft>
                <a:spcPts val="0"/>
              </a:spcAft>
              <a:tabLst>
                <a:tab pos="1386840" algn="l"/>
              </a:tabLst>
            </a:pP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làm</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gì</a:t>
            </a:r>
            <a:r>
              <a:rPr lang="en-US" sz="3600" dirty="0">
                <a:solidFill>
                  <a:srgbClr val="0D0D0D"/>
                </a:solidFill>
                <a:latin typeface="Times New Roman" panose="02020603050405020304" pitchFamily="18" charset="0"/>
                <a:ea typeface="MS Mincho"/>
              </a:rPr>
              <a:t>?</a:t>
            </a:r>
            <a:endParaRPr lang="en-US" sz="36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7051028" y="874832"/>
            <a:ext cx="3860799" cy="3747911"/>
          </a:xfrm>
          <a:prstGeom prst="ellipse">
            <a:avLst/>
          </a:prstGeom>
          <a:ln>
            <a:noFill/>
          </a:ln>
          <a:effectLst>
            <a:softEdge rad="112500"/>
          </a:effectLst>
        </p:spPr>
      </p:pic>
      <p:sp>
        <p:nvSpPr>
          <p:cNvPr id="7" name="Plaque 6"/>
          <p:cNvSpPr/>
          <p:nvPr/>
        </p:nvSpPr>
        <p:spPr>
          <a:xfrm>
            <a:off x="496710" y="146756"/>
            <a:ext cx="8252179" cy="739804"/>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38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191911" y="3349977"/>
            <a:ext cx="2754489" cy="2754489"/>
          </a:xfrm>
          <a:prstGeom prst="rect">
            <a:avLst/>
          </a:prstGeom>
        </p:spPr>
      </p:pic>
      <p:grpSp>
        <p:nvGrpSpPr>
          <p:cNvPr id="2" name="Group 1"/>
          <p:cNvGrpSpPr/>
          <p:nvPr/>
        </p:nvGrpSpPr>
        <p:grpSpPr>
          <a:xfrm>
            <a:off x="2477900" y="967524"/>
            <a:ext cx="7236201" cy="4978401"/>
            <a:chOff x="2844788" y="810361"/>
            <a:chExt cx="7236201" cy="4978401"/>
          </a:xfrm>
        </p:grpSpPr>
        <p:pic>
          <p:nvPicPr>
            <p:cNvPr id="11" name="Picture 10"/>
            <p:cNvPicPr>
              <a:picLocks noChangeAspect="1"/>
            </p:cNvPicPr>
            <p:nvPr/>
          </p:nvPicPr>
          <p:blipFill>
            <a:blip r:embed="rId4"/>
            <a:stretch>
              <a:fillRect/>
            </a:stretch>
          </p:blipFill>
          <p:spPr>
            <a:xfrm>
              <a:off x="2844788" y="810361"/>
              <a:ext cx="7236201" cy="4978401"/>
            </a:xfrm>
            <a:prstGeom prst="rect">
              <a:avLst/>
            </a:prstGeom>
          </p:spPr>
        </p:pic>
        <p:sp>
          <p:nvSpPr>
            <p:cNvPr id="13" name="Rectangle 12"/>
            <p:cNvSpPr/>
            <p:nvPr/>
          </p:nvSpPr>
          <p:spPr>
            <a:xfrm>
              <a:off x="3070577" y="1205088"/>
              <a:ext cx="6784622" cy="3522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tabLst>
                  <a:tab pos="1386840" algn="l"/>
                </a:tabLst>
              </a:pPr>
              <a:r>
                <a:rPr lang="en-US" sz="3000" b="1" dirty="0">
                  <a:solidFill>
                    <a:srgbClr val="FF0000"/>
                  </a:solidFill>
                  <a:latin typeface="Times New Roman" panose="02020603050405020304" pitchFamily="18" charset="0"/>
                  <a:ea typeface="MS Mincho"/>
                </a:rPr>
                <a:t>1. </a:t>
              </a:r>
              <a:r>
                <a:rPr lang="en-US" sz="3000" b="1" dirty="0" err="1">
                  <a:solidFill>
                    <a:srgbClr val="FF0000"/>
                  </a:solidFill>
                  <a:latin typeface="Times New Roman" panose="02020603050405020304" pitchFamily="18" charset="0"/>
                  <a:ea typeface="MS Mincho"/>
                </a:rPr>
                <a:t>Kể</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lại</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một</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truyện</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truyền</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thuyết</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hoặc</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truyện</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cổ</a:t>
              </a:r>
              <a:r>
                <a:rPr lang="en-US" sz="3000" b="1" dirty="0">
                  <a:solidFill>
                    <a:srgbClr val="FF0000"/>
                  </a:solidFill>
                  <a:latin typeface="Times New Roman" panose="02020603050405020304" pitchFamily="18" charset="0"/>
                  <a:ea typeface="MS Mincho"/>
                </a:rPr>
                <a:t> </a:t>
              </a:r>
              <a:r>
                <a:rPr lang="en-US" sz="3000" b="1" dirty="0" err="1">
                  <a:solidFill>
                    <a:srgbClr val="FF0000"/>
                  </a:solidFill>
                  <a:latin typeface="Times New Roman" panose="02020603050405020304" pitchFamily="18" charset="0"/>
                  <a:ea typeface="MS Mincho"/>
                </a:rPr>
                <a:t>tích</a:t>
              </a:r>
              <a:r>
                <a:rPr lang="en-US" sz="3000" b="1"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thuộc</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loại</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văn</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kể</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chuyện</a:t>
              </a:r>
              <a:r>
                <a:rPr lang="en-US" sz="3000" dirty="0">
                  <a:solidFill>
                    <a:prstClr val="white"/>
                  </a:solidFill>
                  <a:latin typeface="Times New Roman" panose="02020603050405020304" pitchFamily="18" charset="0"/>
                  <a:ea typeface="MS Mincho"/>
                </a:rPr>
                <a:t> – </a:t>
              </a:r>
              <a:r>
                <a:rPr lang="en-US" sz="3000" dirty="0" err="1">
                  <a:solidFill>
                    <a:prstClr val="white"/>
                  </a:solidFill>
                  <a:latin typeface="Times New Roman" panose="02020603050405020304" pitchFamily="18" charset="0"/>
                  <a:ea typeface="MS Mincho"/>
                </a:rPr>
                <a:t>văn</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tự</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MS Mincho"/>
                </a:rPr>
                <a:t>sự</a:t>
              </a:r>
              <a:r>
                <a:rPr lang="en-US" sz="3000" dirty="0">
                  <a:solidFill>
                    <a:prstClr val="white"/>
                  </a:solidFill>
                  <a:latin typeface="Times New Roman" panose="02020603050405020304" pitchFamily="18" charset="0"/>
                  <a:ea typeface="MS Mincho"/>
                </a:rPr>
                <a:t>. </a:t>
              </a:r>
              <a:r>
                <a:rPr lang="en-US" sz="3000" dirty="0" err="1">
                  <a:solidFill>
                    <a:prstClr val="white"/>
                  </a:solidFill>
                  <a:latin typeface="Times New Roman" panose="02020603050405020304" pitchFamily="18" charset="0"/>
                  <a:ea typeface="Times New Roman" panose="02020603050405020304" pitchFamily="18" charset="0"/>
                </a:rPr>
                <a:t>Kể</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lại</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một</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truyện</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truyền</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thuyết</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hoặc</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cổ</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tích</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là</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dùng</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lời</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văn</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của</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mình</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kể</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lại</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nội</a:t>
              </a:r>
              <a:r>
                <a:rPr lang="en-US" sz="3000" dirty="0">
                  <a:solidFill>
                    <a:prstClr val="white"/>
                  </a:solidFill>
                  <a:latin typeface="Times New Roman" panose="02020603050405020304" pitchFamily="18" charset="0"/>
                  <a:ea typeface="Times New Roman" panose="02020603050405020304" pitchFamily="18" charset="0"/>
                </a:rPr>
                <a:t> dung </a:t>
              </a:r>
              <a:r>
                <a:rPr lang="en-US" sz="3000" dirty="0" err="1">
                  <a:solidFill>
                    <a:prstClr val="white"/>
                  </a:solidFill>
                  <a:latin typeface="Times New Roman" panose="02020603050405020304" pitchFamily="18" charset="0"/>
                  <a:ea typeface="Times New Roman" panose="02020603050405020304" pitchFamily="18" charset="0"/>
                </a:rPr>
                <a:t>một</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truyện</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truyền</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thuyết</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hoặc</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cổ</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tích</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đã</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học</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hoặc</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đã</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đọc</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đã</a:t>
              </a:r>
              <a:r>
                <a:rPr lang="en-US" sz="3000" dirty="0">
                  <a:solidFill>
                    <a:prstClr val="white"/>
                  </a:solidFill>
                  <a:latin typeface="Times New Roman" panose="02020603050405020304" pitchFamily="18" charset="0"/>
                  <a:ea typeface="Times New Roman" panose="02020603050405020304" pitchFamily="18" charset="0"/>
                </a:rPr>
                <a:t> </a:t>
              </a:r>
              <a:r>
                <a:rPr lang="en-US" sz="3000" dirty="0" err="1">
                  <a:solidFill>
                    <a:prstClr val="white"/>
                  </a:solidFill>
                  <a:latin typeface="Times New Roman" panose="02020603050405020304" pitchFamily="18" charset="0"/>
                  <a:ea typeface="Times New Roman" panose="02020603050405020304" pitchFamily="18" charset="0"/>
                </a:rPr>
                <a:t>nghe</a:t>
              </a:r>
              <a:r>
                <a:rPr lang="en-US" sz="3000" dirty="0">
                  <a:solidFill>
                    <a:prstClr val="white"/>
                  </a:solidFill>
                  <a:latin typeface="Times New Roman" panose="02020603050405020304" pitchFamily="18" charset="0"/>
                  <a:ea typeface="Times New Roman" panose="02020603050405020304" pitchFamily="18" charset="0"/>
                </a:rPr>
                <a:t>).</a:t>
              </a:r>
            </a:p>
          </p:txBody>
        </p:sp>
      </p:grpSp>
      <p:sp>
        <p:nvSpPr>
          <p:cNvPr id="14" name="Plaque 13"/>
          <p:cNvSpPr/>
          <p:nvPr/>
        </p:nvSpPr>
        <p:spPr>
          <a:xfrm>
            <a:off x="191911" y="112504"/>
            <a:ext cx="8252179" cy="739804"/>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29093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191911" y="3349977"/>
            <a:ext cx="2754489" cy="2754489"/>
          </a:xfrm>
          <a:prstGeom prst="rect">
            <a:avLst/>
          </a:prstGeom>
        </p:spPr>
      </p:pic>
      <p:grpSp>
        <p:nvGrpSpPr>
          <p:cNvPr id="2" name="Group 1"/>
          <p:cNvGrpSpPr/>
          <p:nvPr/>
        </p:nvGrpSpPr>
        <p:grpSpPr>
          <a:xfrm>
            <a:off x="2477900" y="860776"/>
            <a:ext cx="7236201" cy="4978401"/>
            <a:chOff x="2844788" y="860776"/>
            <a:chExt cx="7236201" cy="4978401"/>
          </a:xfrm>
        </p:grpSpPr>
        <p:pic>
          <p:nvPicPr>
            <p:cNvPr id="11" name="Picture 10"/>
            <p:cNvPicPr>
              <a:picLocks noChangeAspect="1"/>
            </p:cNvPicPr>
            <p:nvPr/>
          </p:nvPicPr>
          <p:blipFill>
            <a:blip r:embed="rId4"/>
            <a:stretch>
              <a:fillRect/>
            </a:stretch>
          </p:blipFill>
          <p:spPr>
            <a:xfrm>
              <a:off x="2844788" y="860776"/>
              <a:ext cx="7236201" cy="4978401"/>
            </a:xfrm>
            <a:prstGeom prst="rect">
              <a:avLst/>
            </a:prstGeom>
          </p:spPr>
        </p:pic>
        <p:sp>
          <p:nvSpPr>
            <p:cNvPr id="13" name="Rectangle 12"/>
            <p:cNvSpPr/>
            <p:nvPr/>
          </p:nvSpPr>
          <p:spPr>
            <a:xfrm>
              <a:off x="3070577" y="1205088"/>
              <a:ext cx="6784622" cy="3522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FF0000"/>
                  </a:solidFill>
                  <a:latin typeface="Times New Roman" panose="02020603050405020304" pitchFamily="18" charset="0"/>
                  <a:ea typeface="MS Mincho"/>
                </a:rPr>
                <a:t>2. </a:t>
              </a:r>
              <a:r>
                <a:rPr lang="en-US" sz="2800" b="1" dirty="0" err="1">
                  <a:solidFill>
                    <a:srgbClr val="FF0000"/>
                  </a:solidFill>
                  <a:latin typeface="Times New Roman" panose="02020603050405020304" pitchFamily="18" charset="0"/>
                  <a:ea typeface="MS Mincho"/>
                </a:rPr>
                <a:t>Yêu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cầu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đối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với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kiểu</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a:t>
              </a:r>
              <a:endParaRPr lang="en-US" sz="2400" dirty="0">
                <a:solidFill>
                  <a:srgbClr val="FF0000"/>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Người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kể</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sử</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dụng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ngôi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thứ</a:t>
              </a:r>
              <a:r>
                <a:rPr lang="en-US" sz="2800" dirty="0">
                  <a:solidFill>
                    <a:schemeClr val="bg1"/>
                  </a:solidFill>
                  <a:latin typeface="Times New Roman" panose="02020603050405020304" pitchFamily="18" charset="0"/>
                  <a:ea typeface="MS Mincho"/>
                </a:rPr>
                <a:t> 3.</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sự</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việc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được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bày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theo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trình</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tự</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thời</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gian</a:t>
              </a:r>
              <a:r>
                <a:rPr lang="en-US" sz="2800" dirty="0">
                  <a:solidFill>
                    <a:schemeClr val="bg1"/>
                  </a:solidFill>
                  <a:latin typeface="Times New Roman" panose="02020603050405020304" pitchFamily="18" charset="0"/>
                  <a:ea typeface="MS Mincho"/>
                </a:rPr>
                <a:t>.</a:t>
              </a:r>
              <a:endParaRPr lang="en-US" sz="2400" dirty="0">
                <a:solidFill>
                  <a:schemeClr val="bg1"/>
                </a:solidFill>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Đảm</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bảo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kể</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được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đầy</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đủ</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sự</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việc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quan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trọng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trong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truyện</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đặc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biệt</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là</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các</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yếu</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tố</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kì</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ảo</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hoang</a:t>
              </a:r>
              <a:r>
                <a:rPr lang="en-US" sz="2800" dirty="0">
                  <a:solidFill>
                    <a:schemeClr val="bg1"/>
                  </a:solidFill>
                  <a:latin typeface="Times New Roman" panose="02020603050405020304" pitchFamily="18" charset="0"/>
                  <a:ea typeface="MS Mincho"/>
                </a:rPr>
                <a:t> </a:t>
              </a:r>
              <a:r>
                <a:rPr lang="en-US" sz="2800" dirty="0" err="1">
                  <a:solidFill>
                    <a:schemeClr val="bg1"/>
                  </a:solidFill>
                  <a:latin typeface="Times New Roman" panose="02020603050405020304" pitchFamily="18" charset="0"/>
                  <a:ea typeface="MS Mincho"/>
                </a:rPr>
                <a:t>đường</a:t>
              </a:r>
              <a:r>
                <a:rPr lang="en-US" sz="2800" dirty="0">
                  <a:solidFill>
                    <a:schemeClr val="bg1"/>
                  </a:solidFill>
                  <a:latin typeface="Times New Roman" panose="02020603050405020304" pitchFamily="18" charset="0"/>
                  <a:ea typeface="MS Mincho"/>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grpSp>
      <p:sp>
        <p:nvSpPr>
          <p:cNvPr id="5" name="Plaque 4"/>
          <p:cNvSpPr/>
          <p:nvPr/>
        </p:nvSpPr>
        <p:spPr>
          <a:xfrm>
            <a:off x="191911" y="126425"/>
            <a:ext cx="8252179" cy="604338"/>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059676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179711" y="1337734"/>
            <a:ext cx="9832577" cy="4182532"/>
            <a:chOff x="1740298" y="1337734"/>
            <a:chExt cx="8711402" cy="4182532"/>
          </a:xfrm>
          <a:blipFill>
            <a:blip r:embed="rId2"/>
            <a:tile tx="0" ty="0" sx="100000" sy="100000" flip="none" algn="tl"/>
          </a:blipFill>
        </p:grpSpPr>
        <p:sp>
          <p:nvSpPr>
            <p:cNvPr id="5" name="Freeform 4"/>
            <p:cNvSpPr/>
            <p:nvPr/>
          </p:nvSpPr>
          <p:spPr>
            <a:xfrm>
              <a:off x="5096303" y="3429000"/>
              <a:ext cx="892566" cy="1579924"/>
            </a:xfrm>
            <a:custGeom>
              <a:avLst/>
              <a:gdLst/>
              <a:ahLst/>
              <a:cxnLst/>
              <a:rect l="0" t="0" r="0" b="0"/>
              <a:pathLst>
                <a:path>
                  <a:moveTo>
                    <a:pt x="0" y="0"/>
                  </a:moveTo>
                  <a:lnTo>
                    <a:pt x="446283" y="0"/>
                  </a:lnTo>
                  <a:lnTo>
                    <a:pt x="446283" y="1579924"/>
                  </a:lnTo>
                  <a:lnTo>
                    <a:pt x="892566" y="1579924"/>
                  </a:lnTo>
                </a:path>
              </a:pathLst>
            </a:custGeom>
            <a:grpFill/>
            <a:scene3d>
              <a:camera prst="orthographicFront"/>
              <a:lightRig rig="threePt" dir="t"/>
            </a:scene3d>
            <a:sp3d>
              <a:bevelT prst="convex"/>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5096303" y="3382654"/>
              <a:ext cx="892566" cy="91440"/>
            </a:xfrm>
            <a:custGeom>
              <a:avLst/>
              <a:gdLst/>
              <a:ahLst/>
              <a:cxnLst/>
              <a:rect l="0" t="0" r="0" b="0"/>
              <a:pathLst>
                <a:path>
                  <a:moveTo>
                    <a:pt x="0" y="46346"/>
                  </a:moveTo>
                  <a:lnTo>
                    <a:pt x="446283" y="46346"/>
                  </a:lnTo>
                  <a:lnTo>
                    <a:pt x="446283" y="45720"/>
                  </a:lnTo>
                  <a:lnTo>
                    <a:pt x="892566" y="45720"/>
                  </a:lnTo>
                </a:path>
              </a:pathLst>
            </a:custGeom>
            <a:grpFill/>
            <a:scene3d>
              <a:camera prst="orthographicFront"/>
              <a:lightRig rig="threePt" dir="t"/>
            </a:scene3d>
            <a:sp3d>
              <a:bevelT prst="convex"/>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5096303" y="1814597"/>
              <a:ext cx="892566" cy="1614402"/>
            </a:xfrm>
            <a:custGeom>
              <a:avLst/>
              <a:gdLst/>
              <a:ahLst/>
              <a:cxnLst/>
              <a:rect l="0" t="0" r="0" b="0"/>
              <a:pathLst>
                <a:path>
                  <a:moveTo>
                    <a:pt x="0" y="1614402"/>
                  </a:moveTo>
                  <a:lnTo>
                    <a:pt x="446283" y="1614402"/>
                  </a:lnTo>
                  <a:lnTo>
                    <a:pt x="446283" y="0"/>
                  </a:lnTo>
                  <a:lnTo>
                    <a:pt x="892566" y="0"/>
                  </a:lnTo>
                </a:path>
              </a:pathLst>
            </a:custGeom>
            <a:grpFill/>
            <a:scene3d>
              <a:camera prst="orthographicFront"/>
              <a:lightRig rig="threePt" dir="t"/>
            </a:scene3d>
            <a:sp3d>
              <a:bevelT prst="convex"/>
            </a:sp3d>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1740298" y="2929467"/>
              <a:ext cx="3356004" cy="999066"/>
            </a:xfrm>
            <a:custGeom>
              <a:avLst/>
              <a:gdLst>
                <a:gd name="connsiteX0" fmla="*/ 0 w 3356004"/>
                <a:gd name="connsiteY0" fmla="*/ 0 h 999066"/>
                <a:gd name="connsiteX1" fmla="*/ 3356004 w 3356004"/>
                <a:gd name="connsiteY1" fmla="*/ 0 h 999066"/>
                <a:gd name="connsiteX2" fmla="*/ 3356004 w 3356004"/>
                <a:gd name="connsiteY2" fmla="*/ 999066 h 999066"/>
                <a:gd name="connsiteX3" fmla="*/ 0 w 3356004"/>
                <a:gd name="connsiteY3" fmla="*/ 999066 h 999066"/>
                <a:gd name="connsiteX4" fmla="*/ 0 w 3356004"/>
                <a:gd name="connsiteY4" fmla="*/ 0 h 999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6004" h="999066">
                  <a:moveTo>
                    <a:pt x="0" y="0"/>
                  </a:moveTo>
                  <a:lnTo>
                    <a:pt x="3356004" y="0"/>
                  </a:lnTo>
                  <a:lnTo>
                    <a:pt x="3356004" y="999066"/>
                  </a:lnTo>
                  <a:lnTo>
                    <a:pt x="0" y="999066"/>
                  </a:lnTo>
                  <a:lnTo>
                    <a:pt x="0" y="0"/>
                  </a:lnTo>
                  <a:close/>
                </a:path>
              </a:pathLst>
            </a:custGeom>
            <a:grpFill/>
            <a:ln w="19050">
              <a:solidFill>
                <a:schemeClr val="accent1">
                  <a:lumMod val="60000"/>
                  <a:lumOff val="40000"/>
                </a:schemeClr>
              </a:solidFill>
            </a:ln>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32385" tIns="32385" rIns="32385" bIns="32385" numCol="1" spcCol="1270" anchor="ctr" anchorCtr="0">
              <a:noAutofit/>
            </a:bodyPr>
            <a:lstStyle/>
            <a:p>
              <a:pPr lvl="0" algn="ctr" defTabSz="2266950">
                <a:lnSpc>
                  <a:spcPct val="90000"/>
                </a:lnSpc>
                <a:spcBef>
                  <a:spcPct val="0"/>
                </a:spcBef>
                <a:spcAft>
                  <a:spcPct val="35000"/>
                </a:spcAft>
              </a:pPr>
              <a:r>
                <a:rPr lang="en-US" sz="5100" b="1" kern="1200" dirty="0">
                  <a:solidFill>
                    <a:schemeClr val="tx1"/>
                  </a:solidFill>
                  <a:latin typeface="Times New Roman" panose="02020603050405020304" pitchFamily="18" charset="0"/>
                  <a:cs typeface="Times New Roman" panose="02020603050405020304" pitchFamily="18" charset="0"/>
                </a:rPr>
                <a:t>3. </a:t>
              </a:r>
              <a:r>
                <a:rPr lang="en-US" sz="5100" b="1" kern="1200" dirty="0" err="1">
                  <a:solidFill>
                    <a:schemeClr val="tx1"/>
                  </a:solidFill>
                  <a:latin typeface="Times New Roman" panose="02020603050405020304" pitchFamily="18" charset="0"/>
                  <a:cs typeface="Times New Roman" panose="02020603050405020304" pitchFamily="18" charset="0"/>
                </a:rPr>
                <a:t>Các</a:t>
              </a:r>
              <a:r>
                <a:rPr lang="en-US" sz="5100" b="1" kern="1200" dirty="0">
                  <a:solidFill>
                    <a:schemeClr val="tx1"/>
                  </a:solidFill>
                  <a:latin typeface="Times New Roman" panose="02020603050405020304" pitchFamily="18" charset="0"/>
                  <a:cs typeface="Times New Roman" panose="02020603050405020304" pitchFamily="18" charset="0"/>
                </a:rPr>
                <a:t> </a:t>
              </a:r>
              <a:r>
                <a:rPr lang="en-US" sz="5100" b="1" kern="1200" dirty="0" err="1">
                  <a:solidFill>
                    <a:schemeClr val="tx1"/>
                  </a:solidFill>
                  <a:latin typeface="Times New Roman" panose="02020603050405020304" pitchFamily="18" charset="0"/>
                  <a:cs typeface="Times New Roman" panose="02020603050405020304" pitchFamily="18" charset="0"/>
                </a:rPr>
                <a:t>bước</a:t>
              </a:r>
              <a:endParaRPr lang="en-US" sz="5100" kern="1200" dirty="0">
                <a:solidFill>
                  <a:schemeClr val="tx1"/>
                </a:solidFill>
                <a:latin typeface="Times New Roman" panose="02020603050405020304" pitchFamily="18" charset="0"/>
                <a:cs typeface="Times New Roman" panose="02020603050405020304" pitchFamily="18" charset="0"/>
              </a:endParaRPr>
            </a:p>
          </p:txBody>
        </p:sp>
        <p:sp>
          <p:nvSpPr>
            <p:cNvPr id="9" name="Freeform 8"/>
            <p:cNvSpPr/>
            <p:nvPr/>
          </p:nvSpPr>
          <p:spPr>
            <a:xfrm>
              <a:off x="5988869" y="1337734"/>
              <a:ext cx="4462831" cy="953726"/>
            </a:xfrm>
            <a:custGeom>
              <a:avLst/>
              <a:gdLst>
                <a:gd name="connsiteX0" fmla="*/ 0 w 4462831"/>
                <a:gd name="connsiteY0" fmla="*/ 0 h 953726"/>
                <a:gd name="connsiteX1" fmla="*/ 4462831 w 4462831"/>
                <a:gd name="connsiteY1" fmla="*/ 0 h 953726"/>
                <a:gd name="connsiteX2" fmla="*/ 4462831 w 4462831"/>
                <a:gd name="connsiteY2" fmla="*/ 953726 h 953726"/>
                <a:gd name="connsiteX3" fmla="*/ 0 w 4462831"/>
                <a:gd name="connsiteY3" fmla="*/ 953726 h 953726"/>
                <a:gd name="connsiteX4" fmla="*/ 0 w 4462831"/>
                <a:gd name="connsiteY4" fmla="*/ 0 h 953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831" h="953726">
                  <a:moveTo>
                    <a:pt x="0" y="0"/>
                  </a:moveTo>
                  <a:lnTo>
                    <a:pt x="4462831" y="0"/>
                  </a:lnTo>
                  <a:lnTo>
                    <a:pt x="4462831" y="953726"/>
                  </a:lnTo>
                  <a:lnTo>
                    <a:pt x="0" y="953726"/>
                  </a:lnTo>
                  <a:lnTo>
                    <a:pt x="0" y="0"/>
                  </a:lnTo>
                  <a:close/>
                </a:path>
              </a:pathLst>
            </a:custGeom>
            <a:grpFill/>
            <a:ln w="19050">
              <a:solidFill>
                <a:schemeClr val="accent1">
                  <a:lumMod val="60000"/>
                  <a:lumOff val="40000"/>
                </a:schemeClr>
              </a:solidFill>
            </a:ln>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860" tIns="22860" rIns="22860" bIns="22860" numCol="1" spcCol="1270" anchor="ctr" anchorCtr="0">
              <a:noAutofit/>
            </a:bodyPr>
            <a:lstStyle/>
            <a:p>
              <a:pPr lvl="0" algn="l" defTabSz="1600200">
                <a:lnSpc>
                  <a:spcPct val="90000"/>
                </a:lnSpc>
                <a:spcBef>
                  <a:spcPct val="0"/>
                </a:spcBef>
                <a:spcAft>
                  <a:spcPct val="35000"/>
                </a:spcAft>
              </a:pPr>
              <a:r>
                <a:rPr lang="en-US" sz="3600" b="1" kern="1200" dirty="0">
                  <a:solidFill>
                    <a:schemeClr val="tx1"/>
                  </a:solidFill>
                  <a:latin typeface="Times New Roman" panose="02020603050405020304" pitchFamily="18" charset="0"/>
                  <a:cs typeface="Times New Roman" panose="02020603050405020304" pitchFamily="18" charset="0"/>
                </a:rPr>
                <a:t>*</a:t>
              </a:r>
              <a:r>
                <a:rPr lang="en-US" sz="3600" b="1" u="sng" kern="1200" dirty="0" err="1">
                  <a:solidFill>
                    <a:schemeClr val="tx1"/>
                  </a:solidFill>
                  <a:latin typeface="Times New Roman" panose="02020603050405020304" pitchFamily="18" charset="0"/>
                  <a:cs typeface="Times New Roman" panose="02020603050405020304" pitchFamily="18" charset="0"/>
                </a:rPr>
                <a:t>Bước</a:t>
              </a:r>
              <a:r>
                <a:rPr lang="en-US" sz="3600" b="1" u="sng" kern="1200" dirty="0">
                  <a:solidFill>
                    <a:schemeClr val="tx1"/>
                  </a:solidFill>
                  <a:latin typeface="Times New Roman" panose="02020603050405020304" pitchFamily="18" charset="0"/>
                  <a:cs typeface="Times New Roman" panose="02020603050405020304" pitchFamily="18" charset="0"/>
                </a:rPr>
                <a:t> 1</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Chuẩn</a:t>
              </a:r>
              <a:r>
                <a:rPr lang="en-US" sz="3600" b="1" kern="1200" dirty="0">
                  <a:solidFill>
                    <a:schemeClr val="tx1"/>
                  </a:solidFill>
                  <a:latin typeface="Times New Roman" panose="02020603050405020304" pitchFamily="18" charset="0"/>
                  <a:cs typeface="Times New Roman" panose="02020603050405020304" pitchFamily="18" charset="0"/>
                </a:rPr>
                <a:t> </a:t>
              </a:r>
              <a:r>
                <a:rPr lang="en-US" sz="3600" b="1" kern="1200" dirty="0" err="1">
                  <a:solidFill>
                    <a:schemeClr val="tx1"/>
                  </a:solidFill>
                  <a:latin typeface="Times New Roman" panose="02020603050405020304" pitchFamily="18" charset="0"/>
                  <a:cs typeface="Times New Roman" panose="02020603050405020304" pitchFamily="18" charset="0"/>
                </a:rPr>
                <a:t>bị</a:t>
              </a:r>
              <a:endParaRPr lang="en-US" sz="36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9"/>
            <p:cNvSpPr/>
            <p:nvPr/>
          </p:nvSpPr>
          <p:spPr>
            <a:xfrm>
              <a:off x="5988869" y="2883167"/>
              <a:ext cx="4462831" cy="1090414"/>
            </a:xfrm>
            <a:custGeom>
              <a:avLst/>
              <a:gdLst>
                <a:gd name="connsiteX0" fmla="*/ 0 w 4462831"/>
                <a:gd name="connsiteY0" fmla="*/ 0 h 1090414"/>
                <a:gd name="connsiteX1" fmla="*/ 4462831 w 4462831"/>
                <a:gd name="connsiteY1" fmla="*/ 0 h 1090414"/>
                <a:gd name="connsiteX2" fmla="*/ 4462831 w 4462831"/>
                <a:gd name="connsiteY2" fmla="*/ 1090414 h 1090414"/>
                <a:gd name="connsiteX3" fmla="*/ 0 w 4462831"/>
                <a:gd name="connsiteY3" fmla="*/ 1090414 h 1090414"/>
                <a:gd name="connsiteX4" fmla="*/ 0 w 4462831"/>
                <a:gd name="connsiteY4" fmla="*/ 0 h 1090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831" h="1090414">
                  <a:moveTo>
                    <a:pt x="0" y="0"/>
                  </a:moveTo>
                  <a:lnTo>
                    <a:pt x="4462831" y="0"/>
                  </a:lnTo>
                  <a:lnTo>
                    <a:pt x="4462831" y="1090414"/>
                  </a:lnTo>
                  <a:lnTo>
                    <a:pt x="0" y="1090414"/>
                  </a:lnTo>
                  <a:lnTo>
                    <a:pt x="0" y="0"/>
                  </a:lnTo>
                  <a:close/>
                </a:path>
              </a:pathLst>
            </a:custGeom>
            <a:grpFill/>
            <a:ln w="19050">
              <a:solidFill>
                <a:schemeClr val="accent1">
                  <a:lumMod val="60000"/>
                  <a:lumOff val="40000"/>
                </a:schemeClr>
              </a:solidFill>
            </a:ln>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vi-VN" sz="3600" b="1" kern="1200" dirty="0">
                  <a:solidFill>
                    <a:schemeClr val="tx1"/>
                  </a:solidFill>
                  <a:latin typeface="Times New Roman" panose="02020603050405020304" pitchFamily="18" charset="0"/>
                  <a:cs typeface="Times New Roman" panose="02020603050405020304" pitchFamily="18" charset="0"/>
                </a:rPr>
                <a:t>*</a:t>
              </a:r>
              <a:r>
                <a:rPr lang="vi-VN" sz="3600" b="1" u="sng" kern="1200" dirty="0">
                  <a:solidFill>
                    <a:schemeClr val="tx1"/>
                  </a:solidFill>
                  <a:latin typeface="Times New Roman" panose="02020603050405020304" pitchFamily="18" charset="0"/>
                  <a:cs typeface="Times New Roman" panose="02020603050405020304" pitchFamily="18" charset="0"/>
                </a:rPr>
                <a:t>Bước 2</a:t>
              </a:r>
              <a:r>
                <a:rPr lang="vi-VN" sz="3600" b="1" kern="1200" dirty="0">
                  <a:solidFill>
                    <a:schemeClr val="tx1"/>
                  </a:solidFill>
                  <a:latin typeface="Times New Roman" panose="02020603050405020304" pitchFamily="18" charset="0"/>
                  <a:cs typeface="Times New Roman" panose="02020603050405020304" pitchFamily="18" charset="0"/>
                </a:rPr>
                <a:t>:</a:t>
              </a:r>
              <a:r>
                <a:rPr lang="vi-VN" sz="3600" kern="1200" dirty="0">
                  <a:solidFill>
                    <a:schemeClr val="tx1"/>
                  </a:solidFill>
                  <a:latin typeface="Times New Roman" panose="02020603050405020304" pitchFamily="18" charset="0"/>
                  <a:cs typeface="Times New Roman" panose="02020603050405020304" pitchFamily="18" charset="0"/>
                </a:rPr>
                <a:t> </a:t>
              </a:r>
              <a:r>
                <a:rPr lang="vi-VN" sz="3600" b="1" kern="1200" dirty="0">
                  <a:solidFill>
                    <a:schemeClr val="tx1"/>
                  </a:solidFill>
                  <a:latin typeface="Times New Roman" panose="02020603050405020304" pitchFamily="18" charset="0"/>
                  <a:cs typeface="Times New Roman" panose="02020603050405020304" pitchFamily="18" charset="0"/>
                </a:rPr>
                <a:t>Tìm ý và lập dàn ý</a:t>
              </a:r>
              <a:endParaRPr lang="en-US" sz="3600" kern="1200" dirty="0">
                <a:solidFill>
                  <a:schemeClr val="tx1"/>
                </a:solidFill>
                <a:latin typeface="Times New Roman" panose="02020603050405020304" pitchFamily="18" charset="0"/>
                <a:cs typeface="Times New Roman" panose="02020603050405020304" pitchFamily="18" charset="0"/>
              </a:endParaRPr>
            </a:p>
          </p:txBody>
        </p:sp>
        <p:sp>
          <p:nvSpPr>
            <p:cNvPr id="11" name="Freeform 10"/>
            <p:cNvSpPr/>
            <p:nvPr/>
          </p:nvSpPr>
          <p:spPr>
            <a:xfrm>
              <a:off x="5988869" y="4497583"/>
              <a:ext cx="4462831" cy="1022683"/>
            </a:xfrm>
            <a:custGeom>
              <a:avLst/>
              <a:gdLst>
                <a:gd name="connsiteX0" fmla="*/ 0 w 4462831"/>
                <a:gd name="connsiteY0" fmla="*/ 0 h 1022683"/>
                <a:gd name="connsiteX1" fmla="*/ 4462831 w 4462831"/>
                <a:gd name="connsiteY1" fmla="*/ 0 h 1022683"/>
                <a:gd name="connsiteX2" fmla="*/ 4462831 w 4462831"/>
                <a:gd name="connsiteY2" fmla="*/ 1022683 h 1022683"/>
                <a:gd name="connsiteX3" fmla="*/ 0 w 4462831"/>
                <a:gd name="connsiteY3" fmla="*/ 1022683 h 1022683"/>
                <a:gd name="connsiteX4" fmla="*/ 0 w 4462831"/>
                <a:gd name="connsiteY4" fmla="*/ 0 h 1022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831" h="1022683">
                  <a:moveTo>
                    <a:pt x="0" y="0"/>
                  </a:moveTo>
                  <a:lnTo>
                    <a:pt x="4462831" y="0"/>
                  </a:lnTo>
                  <a:lnTo>
                    <a:pt x="4462831" y="1022683"/>
                  </a:lnTo>
                  <a:lnTo>
                    <a:pt x="0" y="1022683"/>
                  </a:lnTo>
                  <a:lnTo>
                    <a:pt x="0" y="0"/>
                  </a:lnTo>
                  <a:close/>
                </a:path>
              </a:pathLst>
            </a:custGeom>
            <a:grpFill/>
            <a:ln w="19050">
              <a:solidFill>
                <a:schemeClr val="accent1">
                  <a:lumMod val="60000"/>
                  <a:lumOff val="40000"/>
                </a:schemeClr>
              </a:solidFill>
            </a:ln>
            <a:scene3d>
              <a:camera prst="orthographicFront"/>
              <a:lightRig rig="threePt" dir="t"/>
            </a:scene3d>
            <a:sp3d>
              <a:bevelT prst="convex"/>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860" tIns="22860" rIns="22860" bIns="22860" numCol="1" spcCol="1270" anchor="ctr" anchorCtr="0">
              <a:noAutofit/>
            </a:bodyPr>
            <a:lstStyle/>
            <a:p>
              <a:pPr lvl="0" algn="l" defTabSz="1600200">
                <a:lnSpc>
                  <a:spcPct val="90000"/>
                </a:lnSpc>
                <a:spcBef>
                  <a:spcPct val="0"/>
                </a:spcBef>
                <a:spcAft>
                  <a:spcPct val="35000"/>
                </a:spcAft>
              </a:pPr>
              <a:r>
                <a:rPr lang="en-US" sz="3600" b="1" kern="1200" dirty="0">
                  <a:solidFill>
                    <a:schemeClr val="tx1"/>
                  </a:solidFill>
                  <a:latin typeface="Times New Roman" panose="02020603050405020304" pitchFamily="18" charset="0"/>
                  <a:cs typeface="Times New Roman" panose="02020603050405020304" pitchFamily="18" charset="0"/>
                </a:rPr>
                <a:t>*</a:t>
              </a:r>
              <a:r>
                <a:rPr lang="en-US" sz="3600" b="1" u="sng" kern="1200" dirty="0" err="1">
                  <a:solidFill>
                    <a:schemeClr val="tx1"/>
                  </a:solidFill>
                  <a:latin typeface="Times New Roman" panose="02020603050405020304" pitchFamily="18" charset="0"/>
                  <a:cs typeface="Times New Roman" panose="02020603050405020304" pitchFamily="18" charset="0"/>
                </a:rPr>
                <a:t>Bước</a:t>
              </a:r>
              <a:r>
                <a:rPr lang="en-US" sz="3600" b="1" u="sng" kern="1200" dirty="0">
                  <a:solidFill>
                    <a:schemeClr val="tx1"/>
                  </a:solidFill>
                  <a:latin typeface="Times New Roman" panose="02020603050405020304" pitchFamily="18" charset="0"/>
                  <a:cs typeface="Times New Roman" panose="02020603050405020304" pitchFamily="18" charset="0"/>
                </a:rPr>
                <a:t> 3:</a:t>
              </a:r>
              <a:r>
                <a:rPr lang="en-US" sz="3600" b="1" kern="1200" dirty="0">
                  <a:solidFill>
                    <a:schemeClr val="tx1"/>
                  </a:solidFill>
                  <a:latin typeface="Times New Roman" panose="02020603050405020304" pitchFamily="18" charset="0"/>
                  <a:cs typeface="Times New Roman" panose="02020603050405020304" pitchFamily="18" charset="0"/>
                </a:rPr>
                <a:t> </a:t>
              </a:r>
              <a:r>
                <a:rPr lang="vi-VN" sz="3600" b="1" kern="1200" dirty="0">
                  <a:solidFill>
                    <a:schemeClr val="tx1"/>
                  </a:solidFill>
                  <a:latin typeface="Times New Roman" panose="02020603050405020304" pitchFamily="18" charset="0"/>
                  <a:cs typeface="Times New Roman" panose="02020603050405020304" pitchFamily="18" charset="0"/>
                </a:rPr>
                <a:t>Viết</a:t>
              </a:r>
              <a:endParaRPr lang="en-US" sz="3600" kern="1200" dirty="0">
                <a:solidFill>
                  <a:schemeClr val="tx1"/>
                </a:solidFill>
                <a:latin typeface="Times New Roman" panose="02020603050405020304" pitchFamily="18" charset="0"/>
                <a:cs typeface="Times New Roman" panose="02020603050405020304" pitchFamily="18" charset="0"/>
              </a:endParaRPr>
            </a:p>
          </p:txBody>
        </p:sp>
      </p:grpSp>
      <p:sp>
        <p:nvSpPr>
          <p:cNvPr id="3" name="Plaque 2"/>
          <p:cNvSpPr/>
          <p:nvPr/>
        </p:nvSpPr>
        <p:spPr>
          <a:xfrm>
            <a:off x="191911" y="126424"/>
            <a:ext cx="8252179" cy="916563"/>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186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Callout 3"/>
          <p:cNvSpPr/>
          <p:nvPr/>
        </p:nvSpPr>
        <p:spPr>
          <a:xfrm>
            <a:off x="1386513" y="1557867"/>
            <a:ext cx="2088445" cy="1862667"/>
          </a:xfrm>
          <a:prstGeom prst="rightArrowCallout">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a:t>
            </a:r>
            <a:r>
              <a:rPr lang="en-US" sz="2000" b="1" u="sng" dirty="0" err="1">
                <a:solidFill>
                  <a:srgbClr val="0D0D0D"/>
                </a:solidFill>
                <a:latin typeface="Times New Roman" panose="02020603050405020304" pitchFamily="18" charset="0"/>
                <a:ea typeface="MS Mincho"/>
              </a:rPr>
              <a:t>Bước</a:t>
            </a:r>
            <a:r>
              <a:rPr lang="en-US" sz="2000" b="1" u="sng" dirty="0">
                <a:solidFill>
                  <a:srgbClr val="0D0D0D"/>
                </a:solidFill>
                <a:latin typeface="Times New Roman" panose="02020603050405020304" pitchFamily="18" charset="0"/>
                <a:ea typeface="MS Mincho"/>
              </a:rPr>
              <a:t> 1</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Chuẩn</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bị</a:t>
            </a:r>
            <a:endParaRPr lang="en-US" sz="2000" dirty="0">
              <a:effectLst/>
              <a:latin typeface="Times New Roman" panose="02020603050405020304" pitchFamily="18" charset="0"/>
              <a:ea typeface="Times New Roman" panose="02020603050405020304" pitchFamily="18" charset="0"/>
            </a:endParaRPr>
          </a:p>
        </p:txBody>
      </p:sp>
      <p:sp>
        <p:nvSpPr>
          <p:cNvPr id="5" name="Plaque 4"/>
          <p:cNvSpPr/>
          <p:nvPr/>
        </p:nvSpPr>
        <p:spPr>
          <a:xfrm>
            <a:off x="191911" y="126425"/>
            <a:ext cx="825217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I. </a:t>
            </a:r>
            <a:r>
              <a:rPr lang="en-US" sz="2400" b="1" dirty="0" err="1">
                <a:solidFill>
                  <a:srgbClr val="0D0D0D"/>
                </a:solidFill>
                <a:latin typeface="Times New Roman" panose="02020603050405020304" pitchFamily="18" charset="0"/>
                <a:ea typeface="MS Mincho"/>
              </a:rPr>
              <a:t>Cách</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kể</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lại</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một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truyền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thuyết</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hoặc</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truyện</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cổ</a:t>
            </a:r>
            <a:r>
              <a:rPr lang="en-US" sz="2400" b="1" dirty="0">
                <a:solidFill>
                  <a:srgbClr val="0D0D0D"/>
                </a:solidFill>
                <a:latin typeface="Times New Roman" panose="02020603050405020304" pitchFamily="18" charset="0"/>
                <a:ea typeface="MS Mincho"/>
              </a:rPr>
              <a:t> </a:t>
            </a:r>
            <a:r>
              <a:rPr lang="en-US" sz="2400" b="1" dirty="0" err="1">
                <a:solidFill>
                  <a:srgbClr val="0D0D0D"/>
                </a:solidFill>
                <a:latin typeface="Times New Roman" panose="02020603050405020304" pitchFamily="18" charset="0"/>
                <a:ea typeface="MS Mincho"/>
              </a:rPr>
              <a:t>tích</a:t>
            </a:r>
            <a:r>
              <a:rPr lang="en-US" sz="2400" b="1"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grpSp>
        <p:nvGrpSpPr>
          <p:cNvPr id="6" name="Group 5"/>
          <p:cNvGrpSpPr/>
          <p:nvPr/>
        </p:nvGrpSpPr>
        <p:grpSpPr>
          <a:xfrm>
            <a:off x="338667" y="767643"/>
            <a:ext cx="3356004" cy="609599"/>
            <a:chOff x="1809" y="2209800"/>
            <a:chExt cx="3356004" cy="999066"/>
          </a:xfrm>
          <a:scene3d>
            <a:camera prst="orthographicFront">
              <a:rot lat="0" lon="0" rev="0"/>
            </a:camera>
            <a:lightRig rig="soft" dir="t">
              <a:rot lat="0" lon="0" rev="0"/>
            </a:lightRig>
          </a:scene3d>
        </p:grpSpPr>
        <p:sp>
          <p:nvSpPr>
            <p:cNvPr id="7" name="Rectangle 6"/>
            <p:cNvSpPr/>
            <p:nvPr/>
          </p:nvSpPr>
          <p:spPr>
            <a:xfrm>
              <a:off x="1809" y="2209800"/>
              <a:ext cx="3356004" cy="999066"/>
            </a:xfrm>
            <a:prstGeom prst="rect">
              <a:avLst/>
            </a:prstGeom>
            <a:solidFill>
              <a:schemeClr val="accent1">
                <a:lumMod val="20000"/>
                <a:lumOff val="80000"/>
              </a:schemeClr>
            </a:solidFill>
            <a:ln w="19050">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8" name="TextBox 7"/>
            <p:cNvSpPr txBox="1"/>
            <p:nvPr/>
          </p:nvSpPr>
          <p:spPr>
            <a:xfrm>
              <a:off x="1809" y="2252588"/>
              <a:ext cx="3356004" cy="716846"/>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32385" tIns="32385" rIns="32385" bIns="32385" numCol="1" spcCol="1270" anchor="ctr" anchorCtr="0">
              <a:noAutofit/>
            </a:bodyPr>
            <a:lstStyle/>
            <a:p>
              <a:pPr lvl="0" defTabSz="2266950">
                <a:lnSpc>
                  <a:spcPct val="150000"/>
                </a:lnSpc>
                <a:spcBef>
                  <a:spcPct val="0"/>
                </a:spcBef>
                <a:spcAft>
                  <a:spcPct val="35000"/>
                </a:spcAft>
              </a:pPr>
              <a:r>
                <a:rPr lang="en-US" sz="2800" b="1" kern="1200" dirty="0">
                  <a:solidFill>
                    <a:schemeClr val="tx1"/>
                  </a:solidFill>
                  <a:latin typeface="Times New Roman" panose="02020603050405020304" pitchFamily="18" charset="0"/>
                  <a:cs typeface="Times New Roman" panose="02020603050405020304" pitchFamily="18" charset="0"/>
                </a:rPr>
                <a:t>3. </a:t>
              </a:r>
              <a:r>
                <a:rPr lang="en-US" sz="2800" b="1" kern="1200" dirty="0" err="1">
                  <a:solidFill>
                    <a:schemeClr val="tx1"/>
                  </a:solidFill>
                  <a:latin typeface="Times New Roman" panose="02020603050405020304" pitchFamily="18" charset="0"/>
                  <a:cs typeface="Times New Roman" panose="02020603050405020304" pitchFamily="18" charset="0"/>
                </a:rPr>
                <a:t>Các</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bước</a:t>
              </a:r>
              <a:endParaRPr lang="en-US" sz="2800" kern="1200" dirty="0">
                <a:solidFill>
                  <a:schemeClr val="tx1"/>
                </a:solidFill>
                <a:latin typeface="Times New Roman" panose="02020603050405020304" pitchFamily="18" charset="0"/>
                <a:cs typeface="Times New Roman" panose="02020603050405020304" pitchFamily="18" charset="0"/>
              </a:endParaRPr>
            </a:p>
          </p:txBody>
        </p:sp>
      </p:grpSp>
      <p:sp>
        <p:nvSpPr>
          <p:cNvPr id="9" name="Plaque 8"/>
          <p:cNvSpPr/>
          <p:nvPr/>
        </p:nvSpPr>
        <p:spPr>
          <a:xfrm>
            <a:off x="3687844" y="1557867"/>
            <a:ext cx="7004756" cy="767644"/>
          </a:xfrm>
          <a:prstGeom prst="plaque">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Đọc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tác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phẩm</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truyện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cần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kể</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
        <p:nvSpPr>
          <p:cNvPr id="10" name="Plaque 9"/>
          <p:cNvSpPr/>
          <p:nvPr/>
        </p:nvSpPr>
        <p:spPr>
          <a:xfrm>
            <a:off x="3687843" y="2605485"/>
            <a:ext cx="7004757" cy="939225"/>
          </a:xfrm>
          <a:prstGeom prst="plaque">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dirty="0" err="1">
                <a:solidFill>
                  <a:srgbClr val="0D0D0D"/>
                </a:solidFill>
                <a:latin typeface="Times New Roman" panose="02020603050405020304" pitchFamily="18" charset="0"/>
                <a:ea typeface="MS Mincho"/>
              </a:rPr>
              <a:t>Xem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xét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chi </a:t>
            </a:r>
            <a:r>
              <a:rPr lang="en-US" sz="2400" dirty="0" err="1">
                <a:solidFill>
                  <a:srgbClr val="0D0D0D"/>
                </a:solidFill>
                <a:latin typeface="Times New Roman" panose="02020603050405020304" pitchFamily="18" charset="0"/>
                <a:ea typeface="MS Mincho"/>
              </a:rPr>
              <a:t>tiết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hình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ảnh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từ</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ngữ</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biểu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cảm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thêm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vào</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trong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có</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cách</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thúc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truyện</a:t>
            </a:r>
            <a:r>
              <a:rPr lang="en-US" sz="2400" dirty="0">
                <a:solidFill>
                  <a:srgbClr val="000000"/>
                </a:solidFill>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Right Arrow Callout 10"/>
          <p:cNvSpPr/>
          <p:nvPr/>
        </p:nvSpPr>
        <p:spPr>
          <a:xfrm>
            <a:off x="1386513" y="4241798"/>
            <a:ext cx="2088445" cy="1862667"/>
          </a:xfrm>
          <a:prstGeom prst="rightArrowCallout">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000" b="1">
                <a:solidFill>
                  <a:srgbClr val="0D0D0D"/>
                </a:solidFill>
                <a:latin typeface="Times New Roman" panose="02020603050405020304" pitchFamily="18" charset="0"/>
                <a:ea typeface="MS Mincho"/>
              </a:rPr>
              <a:t>*</a:t>
            </a:r>
            <a:r>
              <a:rPr lang="vi-VN" sz="2000" b="1" u="sng">
                <a:solidFill>
                  <a:srgbClr val="0D0D0D"/>
                </a:solidFill>
                <a:latin typeface="Times New Roman" panose="02020603050405020304" pitchFamily="18" charset="0"/>
                <a:ea typeface="MS Mincho"/>
              </a:rPr>
              <a:t>Bước 2</a:t>
            </a:r>
            <a:r>
              <a:rPr lang="vi-VN" sz="2000" b="1">
                <a:solidFill>
                  <a:srgbClr val="0D0D0D"/>
                </a:solidFill>
                <a:latin typeface="Times New Roman" panose="02020603050405020304" pitchFamily="18" charset="0"/>
                <a:ea typeface="MS Mincho"/>
              </a:rPr>
              <a:t>:</a:t>
            </a:r>
            <a:r>
              <a:rPr lang="vi-VN" sz="2000">
                <a:solidFill>
                  <a:srgbClr val="000000"/>
                </a:solidFill>
                <a:latin typeface="Times New Roman" panose="02020603050405020304" pitchFamily="18" charset="0"/>
                <a:ea typeface="Times New Roman" panose="02020603050405020304" pitchFamily="18" charset="0"/>
              </a:rPr>
              <a:t> </a:t>
            </a:r>
            <a:r>
              <a:rPr lang="vi-VN" sz="2000" b="1">
                <a:solidFill>
                  <a:srgbClr val="000000"/>
                </a:solidFill>
                <a:latin typeface="Times New Roman" panose="02020603050405020304" pitchFamily="18" charset="0"/>
                <a:ea typeface="Times New Roman" panose="02020603050405020304" pitchFamily="18" charset="0"/>
              </a:rPr>
              <a:t>Tìm ý và lập dàn ý</a:t>
            </a:r>
            <a:endParaRPr lang="en-US">
              <a:latin typeface="Times New Roman" panose="02020603050405020304" pitchFamily="18" charset="0"/>
              <a:ea typeface="Times New Roman" panose="02020603050405020304" pitchFamily="18" charset="0"/>
            </a:endParaRPr>
          </a:p>
        </p:txBody>
      </p:sp>
      <p:sp>
        <p:nvSpPr>
          <p:cNvPr id="12" name="Flowchart: Alternate Process 11"/>
          <p:cNvSpPr/>
          <p:nvPr/>
        </p:nvSpPr>
        <p:spPr>
          <a:xfrm>
            <a:off x="3687843" y="3663244"/>
            <a:ext cx="7117645" cy="3019777"/>
          </a:xfrm>
          <a:prstGeom prst="flowChartAlternateProcess">
            <a:avLst/>
          </a:prstGeom>
          <a:blipFill>
            <a:blip r:embed="rId2"/>
            <a:tile tx="0" ty="0" sx="100000" sy="100000" flip="none" algn="tl"/>
          </a:blipFill>
          <a:ln w="19050"/>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769688" y="3824684"/>
            <a:ext cx="6922912" cy="2800767"/>
          </a:xfrm>
          <a:prstGeom prst="rect">
            <a:avLst/>
          </a:prstGeom>
        </p:spPr>
        <p:txBody>
          <a:bodyPr wrap="square">
            <a:spAutoFit/>
          </a:bodyPr>
          <a:lstStyle/>
          <a:p>
            <a:r>
              <a:rPr lang="vi-VN" sz="2200" b="1" i="1" dirty="0">
                <a:solidFill>
                  <a:srgbClr val="000000"/>
                </a:solidFill>
                <a:latin typeface="Times New Roman" panose="02020603050405020304" pitchFamily="18" charset="0"/>
                <a:ea typeface="Times New Roman" panose="02020603050405020304" pitchFamily="18" charset="0"/>
              </a:rPr>
              <a:t>- Tìm ý bằng cách đặt ra và trả lời các câu hỏi như</a:t>
            </a:r>
            <a:r>
              <a:rPr lang="vi-VN" sz="2200" i="1" dirty="0">
                <a:solidFill>
                  <a:srgbClr val="000000"/>
                </a:solidFill>
                <a:latin typeface="Times New Roman" panose="02020603050405020304" pitchFamily="18" charset="0"/>
                <a:ea typeface="Times New Roman" panose="02020603050405020304" pitchFamily="18" charset="0"/>
              </a:rPr>
              <a:t>:</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Truyền thuyết</a:t>
            </a:r>
            <a:r>
              <a:rPr lang="en-US" sz="2200" dirty="0">
                <a:solidFill>
                  <a:srgbClr val="000000"/>
                </a:solidFill>
                <a:latin typeface="Times New Roman" panose="02020603050405020304" pitchFamily="18" charset="0"/>
                <a:ea typeface="Times New Roman" panose="02020603050405020304" pitchFamily="18" charset="0"/>
              </a:rPr>
              <a:t>/</a:t>
            </a:r>
            <a:r>
              <a:rPr lang="en-US" sz="2200" dirty="0" err="1">
                <a:solidFill>
                  <a:srgbClr val="000000"/>
                </a:solidFill>
                <a:latin typeface="Times New Roman" panose="02020603050405020304" pitchFamily="18" charset="0"/>
                <a:ea typeface="Times New Roman" panose="02020603050405020304" pitchFamily="18" charset="0"/>
              </a:rPr>
              <a:t>truyện</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cổ</a:t>
            </a:r>
            <a:r>
              <a:rPr lang="en-US" sz="2200" dirty="0">
                <a:solidFill>
                  <a:srgbClr val="000000"/>
                </a:solidFill>
                <a:latin typeface="Times New Roman" panose="02020603050405020304" pitchFamily="18" charset="0"/>
                <a:ea typeface="Times New Roman" panose="02020603050405020304" pitchFamily="18" charset="0"/>
              </a:rPr>
              <a:t> </a:t>
            </a:r>
            <a:r>
              <a:rPr lang="en-US" sz="2200" dirty="0" err="1">
                <a:solidFill>
                  <a:srgbClr val="000000"/>
                </a:solidFill>
                <a:latin typeface="Times New Roman" panose="02020603050405020304" pitchFamily="18" charset="0"/>
                <a:ea typeface="Times New Roman" panose="02020603050405020304" pitchFamily="18" charset="0"/>
              </a:rPr>
              <a:t>tích</a:t>
            </a:r>
            <a:r>
              <a:rPr lang="en-US" sz="2200" dirty="0">
                <a:solidFill>
                  <a:srgbClr val="000000"/>
                </a:solidFill>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kể </a:t>
            </a:r>
            <a:r>
              <a:rPr lang="en-US" sz="2200" dirty="0" err="1">
                <a:solidFill>
                  <a:srgbClr val="000000"/>
                </a:solidFill>
                <a:latin typeface="Times New Roman" panose="02020603050405020304" pitchFamily="18" charset="0"/>
                <a:ea typeface="Times New Roman" panose="02020603050405020304" pitchFamily="18" charset="0"/>
              </a:rPr>
              <a:t>về</a:t>
            </a:r>
            <a:r>
              <a:rPr lang="vi-VN" sz="2200" dirty="0">
                <a:solidFill>
                  <a:srgbClr val="000000"/>
                </a:solidFill>
                <a:latin typeface="Times New Roman" panose="02020603050405020304" pitchFamily="18" charset="0"/>
                <a:ea typeface="Times New Roman" panose="02020603050405020304" pitchFamily="18" charset="0"/>
              </a:rPr>
              <a:t> chuyện gì?</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Truyện có những sự kiện và nhân vật chính nào?</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Diễn biến của câ</a:t>
            </a:r>
            <a:r>
              <a:rPr lang="en-US" sz="2200" dirty="0">
                <a:solidFill>
                  <a:srgbClr val="000000"/>
                </a:solidFill>
                <a:latin typeface="Times New Roman" panose="02020603050405020304" pitchFamily="18" charset="0"/>
                <a:ea typeface="Times New Roman" panose="02020603050405020304" pitchFamily="18" charset="0"/>
              </a:rPr>
              <a:t>u </a:t>
            </a:r>
            <a:r>
              <a:rPr lang="vi-VN" sz="2200" dirty="0">
                <a:solidFill>
                  <a:srgbClr val="000000"/>
                </a:solidFill>
                <a:latin typeface="Times New Roman" panose="02020603050405020304" pitchFamily="18" charset="0"/>
                <a:ea typeface="Times New Roman" panose="02020603050405020304" pitchFamily="18" charset="0"/>
              </a:rPr>
              <a:t>chuyện (mở đ</a:t>
            </a:r>
            <a:r>
              <a:rPr lang="en-US" sz="2200" dirty="0">
                <a:solidFill>
                  <a:srgbClr val="000000"/>
                </a:solidFill>
                <a:latin typeface="Times New Roman" panose="02020603050405020304" pitchFamily="18" charset="0"/>
                <a:ea typeface="Times New Roman" panose="02020603050405020304" pitchFamily="18" charset="0"/>
              </a:rPr>
              <a:t>ầ</a:t>
            </a:r>
            <a:r>
              <a:rPr lang="vi-VN" sz="2200" dirty="0">
                <a:solidFill>
                  <a:srgbClr val="000000"/>
                </a:solidFill>
                <a:latin typeface="Times New Roman" panose="02020603050405020304" pitchFamily="18" charset="0"/>
                <a:ea typeface="Times New Roman" panose="02020603050405020304" pitchFamily="18" charset="0"/>
              </a:rPr>
              <a:t>u, phát triển, kết thúc) ra sao?</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Có thể thêm, bớt những chỉ tiết, hình ảnh,... của truyện này như thế nào?</a:t>
            </a:r>
            <a:endParaRPr lang="en-US" sz="2200" dirty="0">
              <a:latin typeface="Times New Roman" panose="02020603050405020304" pitchFamily="18" charset="0"/>
              <a:ea typeface="Times New Roman" panose="02020603050405020304" pitchFamily="18" charset="0"/>
            </a:endParaRPr>
          </a:p>
          <a:p>
            <a:r>
              <a:rPr lang="vi-VN" sz="2200" dirty="0">
                <a:solidFill>
                  <a:srgbClr val="000000"/>
                </a:solidFill>
                <a:latin typeface="Times New Roman" panose="02020603050405020304" pitchFamily="18" charset="0"/>
                <a:ea typeface="Times New Roman" panose="02020603050405020304" pitchFamily="18" charset="0"/>
              </a:rPr>
              <a:t>+ Truyện gợi cho em những suy nghĩ, cảm xúc gì?</a:t>
            </a:r>
            <a:endParaRPr lang="en-US"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033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11" grpId="0" animBg="1"/>
      <p:bldP spid="12" grpId="0" animBg="1"/>
      <p:bldP spid="1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que 4"/>
          <p:cNvSpPr/>
          <p:nvPr/>
        </p:nvSpPr>
        <p:spPr>
          <a:xfrm>
            <a:off x="191911" y="126425"/>
            <a:ext cx="825217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Cách</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truyền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thuyết</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hoặc</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truyện</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cổ</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4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4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grpSp>
        <p:nvGrpSpPr>
          <p:cNvPr id="6" name="Group 5"/>
          <p:cNvGrpSpPr/>
          <p:nvPr/>
        </p:nvGrpSpPr>
        <p:grpSpPr>
          <a:xfrm>
            <a:off x="338667" y="767646"/>
            <a:ext cx="3356004" cy="609600"/>
            <a:chOff x="1809" y="2209800"/>
            <a:chExt cx="3356004" cy="999066"/>
          </a:xfrm>
          <a:scene3d>
            <a:camera prst="orthographicFront">
              <a:rot lat="0" lon="0" rev="0"/>
            </a:camera>
            <a:lightRig rig="soft" dir="t">
              <a:rot lat="0" lon="0" rev="0"/>
            </a:lightRig>
          </a:scene3d>
        </p:grpSpPr>
        <p:sp>
          <p:nvSpPr>
            <p:cNvPr id="7" name="Rectangle 6"/>
            <p:cNvSpPr/>
            <p:nvPr/>
          </p:nvSpPr>
          <p:spPr>
            <a:xfrm>
              <a:off x="1809" y="2209800"/>
              <a:ext cx="3356004" cy="999066"/>
            </a:xfrm>
            <a:prstGeom prst="rect">
              <a:avLst/>
            </a:prstGeom>
            <a:solidFill>
              <a:schemeClr val="accent1">
                <a:lumMod val="20000"/>
                <a:lumOff val="80000"/>
              </a:schemeClr>
            </a:solidFill>
            <a:ln w="19050">
              <a:noFill/>
            </a:ln>
            <a:effectLst>
              <a:outerShdw blurRad="107950" dist="12700" dir="5400000" algn="ctr">
                <a:srgbClr val="000000"/>
              </a:outerShdw>
            </a:effectLst>
            <a:sp3d contourW="44450" prstMaterial="matte">
              <a:bevelT w="63500" h="63500" prst="artDeco"/>
              <a:contourClr>
                <a:srgbClr val="FFFFFF"/>
              </a:contourClr>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8" name="TextBox 7"/>
            <p:cNvSpPr txBox="1"/>
            <p:nvPr/>
          </p:nvSpPr>
          <p:spPr>
            <a:xfrm>
              <a:off x="1809" y="2303466"/>
              <a:ext cx="3356004" cy="716845"/>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spcFirstLastPara="0" vert="horz" wrap="square" lIns="32385" tIns="32385" rIns="32385" bIns="32385" numCol="1" spcCol="1270" anchor="ctr" anchorCtr="0">
              <a:noAutofit/>
            </a:bodyPr>
            <a:lstStyle/>
            <a:p>
              <a:pPr marL="0" marR="0" lvl="0" indent="0" algn="l" defTabSz="2266950" rtl="0" eaLnBrk="1" fontAlgn="auto" latinLnBrk="0" hangingPunct="1">
                <a:lnSpc>
                  <a:spcPct val="90000"/>
                </a:lnSpc>
                <a:spcBef>
                  <a:spcPct val="0"/>
                </a:spcBef>
                <a:spcAft>
                  <a:spcPct val="3500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bước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1" name="Right Arrow Callout 10"/>
          <p:cNvSpPr/>
          <p:nvPr/>
        </p:nvSpPr>
        <p:spPr>
          <a:xfrm>
            <a:off x="1282892" y="2003777"/>
            <a:ext cx="2088445" cy="1862667"/>
          </a:xfrm>
          <a:prstGeom prst="rightArrowCallou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a:t>
            </a:r>
            <a:r>
              <a:rPr kumimoji="0" lang="vi-VN" sz="2000" b="1" i="0" u="sng"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Bước 2</a:t>
            </a:r>
            <a:r>
              <a:rPr kumimoji="0" lang="vi-VN" sz="2000" b="1" i="0" u="none" strike="noStrike" kern="1200" cap="none" spc="0" normalizeH="0" baseline="0" noProof="0">
                <a:ln>
                  <a:noFill/>
                </a:ln>
                <a:solidFill>
                  <a:srgbClr val="0D0D0D"/>
                </a:solidFill>
                <a:effectLst/>
                <a:uLnTx/>
                <a:uFillTx/>
                <a:latin typeface="Times New Roman" panose="02020603050405020304" pitchFamily="18" charset="0"/>
                <a:ea typeface="MS Mincho"/>
                <a:cs typeface="+mn-cs"/>
              </a:rPr>
              <a:t>:</a:t>
            </a:r>
            <a:r>
              <a:rPr kumimoji="0" lang="vi-VN" sz="2000" b="0"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vi-VN" sz="20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Tìm ý và lập dàn ý</a:t>
            </a: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12" name="Flowchart: Alternate Process 11"/>
          <p:cNvSpPr/>
          <p:nvPr/>
        </p:nvSpPr>
        <p:spPr>
          <a:xfrm>
            <a:off x="3791465" y="1529644"/>
            <a:ext cx="7117645" cy="3019777"/>
          </a:xfrm>
          <a:prstGeom prst="flowChartAlternateProcess">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p:cNvSpPr/>
          <p:nvPr/>
        </p:nvSpPr>
        <p:spPr>
          <a:xfrm>
            <a:off x="3893065" y="1626838"/>
            <a:ext cx="6914444" cy="2831544"/>
          </a:xfrm>
          <a:prstGeom prst="rect">
            <a:avLst/>
          </a:prstGeom>
        </p:spPr>
        <p:txBody>
          <a:bodyPr wrap="square">
            <a:spAutoFit/>
          </a:bodyPr>
          <a:lstStyle/>
          <a:p>
            <a:r>
              <a:rPr lang="vi-VN" sz="2000" b="1" i="1" dirty="0">
                <a:solidFill>
                  <a:srgbClr val="000000"/>
                </a:solidFill>
                <a:latin typeface="Times New Roman" panose="02020603050405020304" pitchFamily="18" charset="0"/>
                <a:ea typeface="Times New Roman" panose="02020603050405020304" pitchFamily="18" charset="0"/>
              </a:rPr>
              <a:t>- Lập dàn ý bằng cách dựa vào các ý đã tìm được, sắp xếp lại theo ba phần lớn của bài văn, gồm:</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 + </a:t>
            </a:r>
            <a:r>
              <a:rPr lang="en-US" sz="2000" b="1" dirty="0" err="1">
                <a:solidFill>
                  <a:srgbClr val="0D0D0D"/>
                </a:solidFill>
                <a:latin typeface="Times New Roman" panose="02020603050405020304" pitchFamily="18" charset="0"/>
                <a:ea typeface="MS Mincho"/>
              </a:rPr>
              <a:t>Mở</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Giới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thiệu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truyện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truyền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thuyết</a:t>
            </a:r>
            <a:r>
              <a:rPr lang="en-US" sz="2000" dirty="0">
                <a:solidFill>
                  <a:srgbClr val="0D0D0D"/>
                </a:solidFill>
                <a:latin typeface="Times New Roman" panose="02020603050405020304" pitchFamily="18" charset="0"/>
                <a:ea typeface="MS Mincho"/>
              </a:rPr>
              <a:t>/</a:t>
            </a:r>
            <a:r>
              <a:rPr lang="en-US" sz="2000" dirty="0" err="1">
                <a:solidFill>
                  <a:srgbClr val="0D0D0D"/>
                </a:solidFill>
                <a:latin typeface="Times New Roman" panose="02020603050405020304" pitchFamily="18" charset="0"/>
                <a:ea typeface="MS Mincho"/>
              </a:rPr>
              <a:t>truyện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cổ</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tích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sẽ</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kể</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lại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tên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truyện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lí</a:t>
            </a:r>
            <a:r>
              <a:rPr lang="en-US" sz="2000" dirty="0">
                <a:solidFill>
                  <a:srgbClr val="0D0D0D"/>
                </a:solidFill>
                <a:latin typeface="Times New Roman" panose="02020603050405020304" pitchFamily="18" charset="0"/>
                <a:ea typeface="MS Mincho"/>
              </a:rPr>
              <a:t> do </a:t>
            </a:r>
            <a:r>
              <a:rPr lang="en-US" sz="2000" dirty="0" err="1">
                <a:solidFill>
                  <a:srgbClr val="0D0D0D"/>
                </a:solidFill>
                <a:latin typeface="Times New Roman" panose="02020603050405020304" pitchFamily="18" charset="0"/>
                <a:ea typeface="MS Mincho"/>
              </a:rPr>
              <a:t>kể</a:t>
            </a:r>
            <a:r>
              <a:rPr lang="en-US" sz="2000" dirty="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Thân</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Giới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thiệu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nhân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vật</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hoàn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cảnh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xảy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ra</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câu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chuyện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Trình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bày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sự</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việc</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đã</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xảy</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ra</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trong</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câu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chuyện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theo</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trình</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tự</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thời</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gian</a:t>
            </a:r>
            <a:r>
              <a:rPr lang="en-US" sz="2000" dirty="0">
                <a:solidFill>
                  <a:srgbClr val="0D0D0D"/>
                </a:solidFill>
                <a:latin typeface="Times New Roman" panose="02020603050405020304" pitchFamily="18" charset="0"/>
                <a:ea typeface="MS Mincho"/>
              </a:rPr>
              <a:t>.</a:t>
            </a:r>
            <a:endParaRPr lang="en-US" sz="20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Kết</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Nêu</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cảm</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nghĩ</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về</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truyện</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vừa</a:t>
            </a:r>
            <a:r>
              <a:rPr lang="en-US" sz="2000" dirty="0">
                <a:solidFill>
                  <a:srgbClr val="0D0D0D"/>
                </a:solidFill>
                <a:latin typeface="Times New Roman" panose="02020603050405020304" pitchFamily="18" charset="0"/>
                <a:ea typeface="MS Mincho"/>
              </a:rPr>
              <a:t> </a:t>
            </a:r>
            <a:r>
              <a:rPr lang="en-US" sz="2000" dirty="0" err="1">
                <a:solidFill>
                  <a:srgbClr val="0D0D0D"/>
                </a:solidFill>
                <a:latin typeface="Times New Roman" panose="02020603050405020304" pitchFamily="18" charset="0"/>
                <a:ea typeface="MS Mincho"/>
              </a:rPr>
              <a:t>kể</a:t>
            </a:r>
            <a:r>
              <a:rPr lang="en-US" sz="2000" dirty="0">
                <a:solidFill>
                  <a:srgbClr val="0D0D0D"/>
                </a:solidFill>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p:txBody>
      </p:sp>
      <p:sp>
        <p:nvSpPr>
          <p:cNvPr id="13" name="Right Arrow Callout 12"/>
          <p:cNvSpPr/>
          <p:nvPr/>
        </p:nvSpPr>
        <p:spPr>
          <a:xfrm>
            <a:off x="1282891" y="4651021"/>
            <a:ext cx="2088445" cy="1862667"/>
          </a:xfrm>
          <a:prstGeom prst="rightArrowCallout">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rgbClr val="000000"/>
                </a:solidFill>
                <a:latin typeface="Times New Roman" panose="02020603050405020304" pitchFamily="18" charset="0"/>
                <a:ea typeface="Times New Roman" panose="02020603050405020304" pitchFamily="18" charset="0"/>
              </a:rPr>
              <a:t>*</a:t>
            </a:r>
            <a:r>
              <a:rPr lang="en-US" sz="2400" b="1" u="sng" dirty="0" err="1">
                <a:solidFill>
                  <a:srgbClr val="000000"/>
                </a:solidFill>
                <a:latin typeface="Times New Roman" panose="02020603050405020304" pitchFamily="18" charset="0"/>
                <a:ea typeface="Times New Roman" panose="02020603050405020304" pitchFamily="18" charset="0"/>
              </a:rPr>
              <a:t>Bước</a:t>
            </a:r>
            <a:r>
              <a:rPr lang="en-US" sz="2400" b="1" u="sng" dirty="0">
                <a:solidFill>
                  <a:srgbClr val="000000"/>
                </a:solidFill>
                <a:latin typeface="Times New Roman" panose="02020603050405020304" pitchFamily="18" charset="0"/>
                <a:ea typeface="Times New Roman" panose="02020603050405020304" pitchFamily="18" charset="0"/>
              </a:rPr>
              <a:t> 3:</a:t>
            </a:r>
            <a:r>
              <a:rPr lang="en-US" sz="2400" b="1" dirty="0">
                <a:solidFill>
                  <a:srgbClr val="000000"/>
                </a:solidFill>
                <a:latin typeface="Times New Roman" panose="02020603050405020304" pitchFamily="18" charset="0"/>
                <a:ea typeface="Times New Roman" panose="02020603050405020304" pitchFamily="18" charset="0"/>
              </a:rPr>
              <a:t> </a:t>
            </a:r>
            <a:r>
              <a:rPr lang="vi-VN" sz="2400" b="1" dirty="0">
                <a:solidFill>
                  <a:srgbClr val="000000"/>
                </a:solidFill>
                <a:latin typeface="Times New Roman" panose="02020603050405020304" pitchFamily="18" charset="0"/>
                <a:ea typeface="Times New Roman" panose="02020603050405020304" pitchFamily="18" charset="0"/>
              </a:rPr>
              <a:t>Viết</a:t>
            </a:r>
            <a:endParaRPr lang="en-US" sz="2400" dirty="0">
              <a:effectLst/>
              <a:latin typeface="Times New Roman" panose="02020603050405020304" pitchFamily="18" charset="0"/>
              <a:ea typeface="Times New Roman" panose="02020603050405020304" pitchFamily="18" charset="0"/>
            </a:endParaRPr>
          </a:p>
        </p:txBody>
      </p:sp>
      <p:sp>
        <p:nvSpPr>
          <p:cNvPr id="15" name="Flowchart: Alternate Process 14"/>
          <p:cNvSpPr/>
          <p:nvPr/>
        </p:nvSpPr>
        <p:spPr>
          <a:xfrm>
            <a:off x="3791464" y="5000977"/>
            <a:ext cx="7117645" cy="1253067"/>
          </a:xfrm>
          <a:prstGeom prst="flowChartAlternateProcess">
            <a:avLst/>
          </a:prstGeom>
          <a:blipFill>
            <a:blip r:embed="rId2"/>
            <a:tile tx="0" ty="0" sx="100000" sy="100000" flip="none" algn="tl"/>
          </a:blip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p:cNvSpPr/>
          <p:nvPr/>
        </p:nvSpPr>
        <p:spPr>
          <a:xfrm>
            <a:off x="3893065" y="5105300"/>
            <a:ext cx="5860516" cy="954107"/>
          </a:xfrm>
          <a:prstGeom prst="rect">
            <a:avLst/>
          </a:prstGeom>
        </p:spPr>
        <p:txBody>
          <a:bodyPr wrap="square">
            <a:spAutoFit/>
          </a:bodyPr>
          <a:lstStyle/>
          <a:p>
            <a:r>
              <a:rPr lang="vi-VN" sz="2800" dirty="0">
                <a:solidFill>
                  <a:srgbClr val="000000"/>
                </a:solidFill>
                <a:latin typeface="Times New Roman" panose="02020603050405020304" pitchFamily="18" charset="0"/>
                <a:ea typeface="Times New Roman" panose="02020603050405020304" pitchFamily="18" charset="0"/>
              </a:rPr>
              <a:t>Dựa vào dàn ý, viết thành bài văn kể về truyền thuyết</a:t>
            </a:r>
            <a:r>
              <a:rPr lang="vi-VN" sz="1300" dirty="0">
                <a:solidFill>
                  <a:srgbClr val="000000"/>
                </a:solidFill>
                <a:latin typeface="Times New Roman" panose="02020603050405020304" pitchFamily="18"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981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 grpId="0"/>
      <p:bldP spid="13" grpId="0" animBg="1"/>
      <p:bldP spid="15"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220492" y="141669"/>
            <a:ext cx="7751015" cy="727576"/>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3200" b="1" dirty="0">
                <a:latin typeface="Times New Roman" panose="02020603050405020304" pitchFamily="18" charset="0"/>
                <a:cs typeface="Times New Roman" panose="02020603050405020304" pitchFamily="18" charset="0"/>
              </a:rPr>
              <a:t>HOẠT ĐỘNG</a:t>
            </a:r>
            <a:r>
              <a:rPr lang="en-US" sz="3200" b="1" dirty="0">
                <a:latin typeface="Times New Roman" panose="02020603050405020304" pitchFamily="18" charset="0"/>
                <a:cs typeface="Times New Roman" panose="02020603050405020304" pitchFamily="18" charset="0"/>
              </a:rPr>
              <a:t> KHÁM PHÁ KIẾN THỨC</a:t>
            </a:r>
            <a:endParaRPr lang="en-US" sz="3200" dirty="0">
              <a:latin typeface="Times New Roman" panose="02020603050405020304" pitchFamily="18" charset="0"/>
              <a:cs typeface="Times New Roman" panose="02020603050405020304" pitchFamily="18" charset="0"/>
            </a:endParaRPr>
          </a:p>
        </p:txBody>
      </p:sp>
      <p:sp>
        <p:nvSpPr>
          <p:cNvPr id="5" name="Plaque 4"/>
          <p:cNvSpPr/>
          <p:nvPr/>
        </p:nvSpPr>
        <p:spPr>
          <a:xfrm>
            <a:off x="218940" y="970130"/>
            <a:ext cx="5525037" cy="63321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I. ĐỌC HIỂU VĂN BĂN</a:t>
            </a:r>
          </a:p>
        </p:txBody>
      </p:sp>
      <p:sp>
        <p:nvSpPr>
          <p:cNvPr id="6" name="Plaque 5"/>
          <p:cNvSpPr/>
          <p:nvPr/>
        </p:nvSpPr>
        <p:spPr>
          <a:xfrm>
            <a:off x="218940" y="1690285"/>
            <a:ext cx="7006108" cy="633211"/>
          </a:xfrm>
          <a:prstGeom prst="plaqu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1. </a:t>
            </a:r>
            <a:r>
              <a:rPr lang="en-US" sz="3200" b="1" dirty="0" err="1">
                <a:latin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hiểu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chung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truyện</a:t>
            </a:r>
            <a:r>
              <a:rPr lang="en-US" sz="3200" b="1" dirty="0">
                <a:latin typeface="Times New Roman" panose="02020603050405020304" pitchFamily="18" charset="0"/>
                <a:cs typeface="Times New Roman" panose="02020603050405020304" pitchFamily="18" charset="0"/>
              </a:rPr>
              <a:t> t</a:t>
            </a:r>
            <a:r>
              <a:rPr lang="en-US" sz="3200" b="1">
                <a:latin typeface="Times New Roman" panose="02020603050405020304" pitchFamily="18" charset="0"/>
                <a:cs typeface="Times New Roman" panose="02020603050405020304" pitchFamily="18" charset="0"/>
              </a:rPr>
              <a:t>ruyền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thuyết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cổ</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tích</a:t>
            </a:r>
            <a:endParaRPr lang="en-US" sz="3200" b="1" dirty="0">
              <a:latin typeface="Times New Roman" panose="02020603050405020304" pitchFamily="18" charset="0"/>
              <a:cs typeface="Times New Roman" panose="02020603050405020304" pitchFamily="18" charset="0"/>
            </a:endParaRPr>
          </a:p>
        </p:txBody>
      </p:sp>
      <p:sp>
        <p:nvSpPr>
          <p:cNvPr id="7" name="Cloud Callout 6"/>
          <p:cNvSpPr/>
          <p:nvPr/>
        </p:nvSpPr>
        <p:spPr>
          <a:xfrm>
            <a:off x="-2" y="2538209"/>
            <a:ext cx="4778063" cy="3155325"/>
          </a:xfrm>
          <a:prstGeom prst="cloudCallout">
            <a:avLst>
              <a:gd name="adj1" fmla="val 47643"/>
              <a:gd name="adj2" fmla="val 55255"/>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de-DE" sz="2800" dirty="0">
                <a:solidFill>
                  <a:schemeClr val="tx1"/>
                </a:solidFill>
                <a:latin typeface="Times New Roman" panose="02020603050405020304" pitchFamily="18" charset="0"/>
                <a:ea typeface="Times New Roman" panose="02020603050405020304" pitchFamily="18" charset="0"/>
              </a:rPr>
              <a:t>Đ</a:t>
            </a:r>
            <a:r>
              <a:rPr lang="de-DE" sz="2800" dirty="0">
                <a:solidFill>
                  <a:schemeClr val="tx1"/>
                </a:solidFill>
                <a:effectLst/>
                <a:latin typeface="Times New Roman" panose="02020603050405020304" pitchFamily="18" charset="0"/>
                <a:ea typeface="Times New Roman" panose="02020603050405020304" pitchFamily="18" charset="0"/>
              </a:rPr>
              <a:t>ọc phần </a:t>
            </a:r>
            <a:r>
              <a:rPr lang="de-DE" sz="2800" b="1" dirty="0">
                <a:solidFill>
                  <a:schemeClr val="tx1"/>
                </a:solidFill>
                <a:effectLst/>
                <a:latin typeface="Times New Roman" panose="02020603050405020304" pitchFamily="18" charset="0"/>
                <a:ea typeface="Times New Roman" panose="02020603050405020304" pitchFamily="18" charset="0"/>
              </a:rPr>
              <a:t>Kiến thức ngữ văn  </a:t>
            </a:r>
            <a:r>
              <a:rPr lang="de-DE" sz="2800" dirty="0">
                <a:solidFill>
                  <a:schemeClr val="tx1"/>
                </a:solidFill>
                <a:effectLst/>
                <a:latin typeface="Times New Roman" panose="02020603050405020304" pitchFamily="18" charset="0"/>
                <a:ea typeface="Times New Roman" panose="02020603050405020304" pitchFamily="18" charset="0"/>
              </a:rPr>
              <a:t>trong SGK trang 14, 15 để  trả lời các câu hỏi sau.</a:t>
            </a:r>
            <a:endParaRPr lang="en-US" sz="2800" dirty="0">
              <a:solidFill>
                <a:schemeClr val="tx1"/>
              </a:solidFill>
              <a:effectLst/>
              <a:latin typeface="Times New Roman" panose="02020603050405020304" pitchFamily="18" charset="0"/>
              <a:ea typeface="Times New Roman" panose="02020603050405020304" pitchFamily="18" charset="0"/>
            </a:endParaRPr>
          </a:p>
        </p:txBody>
      </p:sp>
      <p:sp>
        <p:nvSpPr>
          <p:cNvPr id="8" name="Left Arrow 7"/>
          <p:cNvSpPr/>
          <p:nvPr/>
        </p:nvSpPr>
        <p:spPr>
          <a:xfrm>
            <a:off x="4778063" y="2538209"/>
            <a:ext cx="7263683" cy="2008033"/>
          </a:xfrm>
          <a:prstGeom prst="leftArrow">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de-DE" sz="2800" b="1" i="1" dirty="0">
                <a:latin typeface="Times New Roman" panose="02020603050405020304" pitchFamily="18" charset="0"/>
                <a:ea typeface="Times New Roman" panose="02020603050405020304" pitchFamily="18" charset="0"/>
              </a:rPr>
              <a:t>Câu 1. </a:t>
            </a:r>
            <a:r>
              <a:rPr lang="de-DE" sz="2800" b="1" i="1" dirty="0">
                <a:effectLst/>
                <a:latin typeface="Times New Roman" panose="02020603050405020304" pitchFamily="18" charset="0"/>
                <a:ea typeface="Times New Roman" panose="02020603050405020304" pitchFamily="18" charset="0"/>
              </a:rPr>
              <a:t> </a:t>
            </a:r>
            <a:r>
              <a:rPr lang="de-DE" sz="2800" i="1" dirty="0">
                <a:effectLst/>
                <a:latin typeface="Times New Roman" panose="02020603050405020304" pitchFamily="18" charset="0"/>
                <a:ea typeface="Times New Roman" panose="02020603050405020304" pitchFamily="18" charset="0"/>
              </a:rPr>
              <a:t>Khái niệm của truyện truyền thuyết?</a:t>
            </a:r>
            <a:endParaRPr lang="en-US" sz="2800" dirty="0">
              <a:effectLst/>
              <a:latin typeface="Times New Roman" panose="02020603050405020304" pitchFamily="18" charset="0"/>
              <a:ea typeface="Times New Roman" panose="02020603050405020304" pitchFamily="18" charset="0"/>
            </a:endParaRPr>
          </a:p>
        </p:txBody>
      </p:sp>
      <p:sp>
        <p:nvSpPr>
          <p:cNvPr id="9" name="Left Arrow 8"/>
          <p:cNvSpPr/>
          <p:nvPr/>
        </p:nvSpPr>
        <p:spPr>
          <a:xfrm>
            <a:off x="4778062" y="4521555"/>
            <a:ext cx="7263683" cy="1995691"/>
          </a:xfrm>
          <a:prstGeom prst="leftArrow">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de-DE" sz="2800" b="1" i="1" dirty="0">
                <a:effectLst/>
                <a:latin typeface="Times New Roman" panose="02020603050405020304" pitchFamily="18" charset="0"/>
                <a:ea typeface="Times New Roman" panose="02020603050405020304" pitchFamily="18" charset="0"/>
              </a:rPr>
              <a:t>Câu 2. </a:t>
            </a:r>
            <a:r>
              <a:rPr lang="de-DE" sz="2800" i="1" dirty="0">
                <a:effectLst/>
                <a:latin typeface="Times New Roman" panose="02020603050405020304" pitchFamily="18" charset="0"/>
                <a:ea typeface="Times New Roman" panose="02020603050405020304" pitchFamily="18" charset="0"/>
              </a:rPr>
              <a:t>Hãy so sánh đặc điểm của 2 thể loại truyện?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5422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66583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II. </a:t>
            </a:r>
            <a:r>
              <a:rPr lang="en-US" sz="2800" b="1" dirty="0" err="1">
                <a:solidFill>
                  <a:srgbClr val="0D0D0D"/>
                </a:solidFill>
                <a:latin typeface="Times New Roman" panose="02020603050405020304" pitchFamily="18" charset="0"/>
                <a:ea typeface="MS Mincho"/>
              </a:rPr>
              <a:t>Thực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hành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luyện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tập</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pSp>
        <p:nvGrpSpPr>
          <p:cNvPr id="2" name="Group 1"/>
          <p:cNvGrpSpPr/>
          <p:nvPr/>
        </p:nvGrpSpPr>
        <p:grpSpPr>
          <a:xfrm>
            <a:off x="-4323875" y="390590"/>
            <a:ext cx="15007788" cy="7191075"/>
            <a:chOff x="-4695350" y="483984"/>
            <a:chExt cx="15007788" cy="7191075"/>
          </a:xfrm>
        </p:grpSpPr>
        <p:sp>
          <p:nvSpPr>
            <p:cNvPr id="3" name="Block Arc 2"/>
            <p:cNvSpPr/>
            <p:nvPr/>
          </p:nvSpPr>
          <p:spPr>
            <a:xfrm>
              <a:off x="-4695350" y="483984"/>
              <a:ext cx="7191075" cy="7191075"/>
            </a:xfrm>
            <a:prstGeom prst="blockArc">
              <a:avLst>
                <a:gd name="adj1" fmla="val 18043037"/>
                <a:gd name="adj2" fmla="val 3274860"/>
                <a:gd name="adj3" fmla="val 2731"/>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 name="Freeform 4"/>
            <p:cNvSpPr/>
            <p:nvPr/>
          </p:nvSpPr>
          <p:spPr>
            <a:xfrm>
              <a:off x="2280300" y="2171512"/>
              <a:ext cx="8032138" cy="1526235"/>
            </a:xfrm>
            <a:custGeom>
              <a:avLst/>
              <a:gdLst>
                <a:gd name="connsiteX0" fmla="*/ 0 w 8032138"/>
                <a:gd name="connsiteY0" fmla="*/ 0 h 1526235"/>
                <a:gd name="connsiteX1" fmla="*/ 8032138 w 8032138"/>
                <a:gd name="connsiteY1" fmla="*/ 0 h 1526235"/>
                <a:gd name="connsiteX2" fmla="*/ 8032138 w 8032138"/>
                <a:gd name="connsiteY2" fmla="*/ 1526235 h 1526235"/>
                <a:gd name="connsiteX3" fmla="*/ 0 w 8032138"/>
                <a:gd name="connsiteY3" fmla="*/ 1526235 h 1526235"/>
                <a:gd name="connsiteX4" fmla="*/ 0 w 8032138"/>
                <a:gd name="connsiteY4" fmla="*/ 0 h 1526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138" h="1526235">
                  <a:moveTo>
                    <a:pt x="0" y="0"/>
                  </a:moveTo>
                  <a:lnTo>
                    <a:pt x="8032138" y="0"/>
                  </a:lnTo>
                  <a:lnTo>
                    <a:pt x="8032138" y="1526235"/>
                  </a:lnTo>
                  <a:lnTo>
                    <a:pt x="0" y="1526235"/>
                  </a:lnTo>
                  <a:lnTo>
                    <a:pt x="0" y="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11450" tIns="104140" rIns="104140" bIns="104140" numCol="1" spcCol="1270" anchor="ctr" anchorCtr="0">
              <a:noAutofit/>
            </a:bodyPr>
            <a:lstStyle/>
            <a:p>
              <a:pPr lvl="0" algn="l" defTabSz="1822450">
                <a:lnSpc>
                  <a:spcPct val="90000"/>
                </a:lnSpc>
                <a:spcBef>
                  <a:spcPct val="0"/>
                </a:spcBef>
                <a:spcAft>
                  <a:spcPct val="35000"/>
                </a:spcAft>
              </a:pPr>
              <a:r>
                <a:rPr lang="en-US" sz="4100" b="1" kern="1200" dirty="0" err="1">
                  <a:latin typeface="Times New Roman" panose="02020603050405020304" pitchFamily="18" charset="0"/>
                  <a:cs typeface="Times New Roman" panose="02020603050405020304" pitchFamily="18" charset="0"/>
                </a:rPr>
                <a:t>Đề</a:t>
              </a:r>
              <a:r>
                <a:rPr lang="en-US" sz="4100" b="1" kern="1200" dirty="0">
                  <a:latin typeface="Times New Roman" panose="02020603050405020304" pitchFamily="18" charset="0"/>
                  <a:cs typeface="Times New Roman" panose="02020603050405020304" pitchFamily="18" charset="0"/>
                </a:rPr>
                <a:t> </a:t>
              </a:r>
              <a:r>
                <a:rPr lang="en-US" sz="4100" b="1" kern="1200" dirty="0" err="1">
                  <a:latin typeface="Times New Roman" panose="02020603050405020304" pitchFamily="18" charset="0"/>
                  <a:cs typeface="Times New Roman" panose="02020603050405020304" pitchFamily="18" charset="0"/>
                </a:rPr>
                <a:t>bài</a:t>
              </a:r>
              <a:r>
                <a:rPr lang="en-US" sz="4100" b="1" kern="1200" dirty="0">
                  <a:latin typeface="Times New Roman" panose="02020603050405020304" pitchFamily="18" charset="0"/>
                  <a:cs typeface="Times New Roman" panose="02020603050405020304" pitchFamily="18" charset="0"/>
                </a:rPr>
                <a:t> 1</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Kể</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lại</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truyền</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thuyết</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Thánh</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Gióng</a:t>
              </a:r>
              <a:r>
                <a:rPr lang="en-US" sz="4100" kern="1200" dirty="0">
                  <a:latin typeface="Times New Roman" panose="02020603050405020304" pitchFamily="18" charset="0"/>
                  <a:cs typeface="Times New Roman" panose="02020603050405020304" pitchFamily="18" charset="0"/>
                </a:rPr>
                <a:t>.</a:t>
              </a:r>
            </a:p>
          </p:txBody>
        </p:sp>
        <p:sp>
          <p:nvSpPr>
            <p:cNvPr id="6" name="Oval 5"/>
            <p:cNvSpPr/>
            <p:nvPr/>
          </p:nvSpPr>
          <p:spPr>
            <a:xfrm>
              <a:off x="1326403" y="1980733"/>
              <a:ext cx="1907794" cy="1907794"/>
            </a:xfrm>
            <a:prstGeom prst="ellipse">
              <a:avLst/>
            </a:prstGeom>
            <a:blipFill rotWithShape="0">
              <a:blip r:embed="rId2"/>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9" name="Freeform 8"/>
            <p:cNvSpPr/>
            <p:nvPr/>
          </p:nvSpPr>
          <p:spPr>
            <a:xfrm>
              <a:off x="2280300" y="4461294"/>
              <a:ext cx="8032138" cy="1526235"/>
            </a:xfrm>
            <a:custGeom>
              <a:avLst/>
              <a:gdLst>
                <a:gd name="connsiteX0" fmla="*/ 0 w 8032138"/>
                <a:gd name="connsiteY0" fmla="*/ 0 h 1526235"/>
                <a:gd name="connsiteX1" fmla="*/ 8032138 w 8032138"/>
                <a:gd name="connsiteY1" fmla="*/ 0 h 1526235"/>
                <a:gd name="connsiteX2" fmla="*/ 8032138 w 8032138"/>
                <a:gd name="connsiteY2" fmla="*/ 1526235 h 1526235"/>
                <a:gd name="connsiteX3" fmla="*/ 0 w 8032138"/>
                <a:gd name="connsiteY3" fmla="*/ 1526235 h 1526235"/>
                <a:gd name="connsiteX4" fmla="*/ 0 w 8032138"/>
                <a:gd name="connsiteY4" fmla="*/ 0 h 1526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2138" h="1526235">
                  <a:moveTo>
                    <a:pt x="0" y="0"/>
                  </a:moveTo>
                  <a:lnTo>
                    <a:pt x="8032138" y="0"/>
                  </a:lnTo>
                  <a:lnTo>
                    <a:pt x="8032138" y="1526235"/>
                  </a:lnTo>
                  <a:lnTo>
                    <a:pt x="0" y="1526235"/>
                  </a:lnTo>
                  <a:lnTo>
                    <a:pt x="0" y="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211450" tIns="104140" rIns="104140" bIns="104140" numCol="1" spcCol="1270" anchor="ctr" anchorCtr="0">
              <a:noAutofit/>
            </a:bodyPr>
            <a:lstStyle/>
            <a:p>
              <a:pPr lvl="0" algn="l" defTabSz="1822450">
                <a:lnSpc>
                  <a:spcPct val="90000"/>
                </a:lnSpc>
                <a:spcBef>
                  <a:spcPct val="0"/>
                </a:spcBef>
                <a:spcAft>
                  <a:spcPct val="35000"/>
                </a:spcAft>
              </a:pPr>
              <a:r>
                <a:rPr lang="en-US" sz="4100" b="1" kern="1200" dirty="0" err="1">
                  <a:latin typeface="Times New Roman" panose="02020603050405020304" pitchFamily="18" charset="0"/>
                  <a:cs typeface="Times New Roman" panose="02020603050405020304" pitchFamily="18" charset="0"/>
                </a:rPr>
                <a:t>Đề</a:t>
              </a:r>
              <a:r>
                <a:rPr lang="en-US" sz="4100" b="1" kern="1200" dirty="0">
                  <a:latin typeface="Times New Roman" panose="02020603050405020304" pitchFamily="18" charset="0"/>
                  <a:cs typeface="Times New Roman" panose="02020603050405020304" pitchFamily="18" charset="0"/>
                </a:rPr>
                <a:t> </a:t>
              </a:r>
              <a:r>
                <a:rPr lang="en-US" sz="4100" b="1" kern="1200" dirty="0" err="1">
                  <a:latin typeface="Times New Roman" panose="02020603050405020304" pitchFamily="18" charset="0"/>
                  <a:cs typeface="Times New Roman" panose="02020603050405020304" pitchFamily="18" charset="0"/>
                </a:rPr>
                <a:t>bài</a:t>
              </a:r>
              <a:r>
                <a:rPr lang="en-US" sz="4100" b="1" kern="1200" dirty="0">
                  <a:latin typeface="Times New Roman" panose="02020603050405020304" pitchFamily="18" charset="0"/>
                  <a:cs typeface="Times New Roman" panose="02020603050405020304" pitchFamily="18" charset="0"/>
                </a:rPr>
                <a:t> 2</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Kể</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lại</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một</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truyện</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cổ</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tích</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mà</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em</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đã</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học</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hoặc</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đã</a:t>
              </a:r>
              <a:r>
                <a:rPr lang="en-US" sz="4100" kern="1200" dirty="0">
                  <a:latin typeface="Times New Roman" panose="02020603050405020304" pitchFamily="18" charset="0"/>
                  <a:cs typeface="Times New Roman" panose="02020603050405020304" pitchFamily="18" charset="0"/>
                </a:rPr>
                <a:t> </a:t>
              </a:r>
              <a:r>
                <a:rPr lang="en-US" sz="4100" kern="1200" dirty="0" err="1">
                  <a:latin typeface="Times New Roman" panose="02020603050405020304" pitchFamily="18" charset="0"/>
                  <a:cs typeface="Times New Roman" panose="02020603050405020304" pitchFamily="18" charset="0"/>
                </a:rPr>
                <a:t>đọc</a:t>
              </a:r>
              <a:r>
                <a:rPr lang="en-US" sz="4100" kern="1200" dirty="0"/>
                <a:t>.</a:t>
              </a:r>
            </a:p>
          </p:txBody>
        </p:sp>
        <p:sp>
          <p:nvSpPr>
            <p:cNvPr id="10" name="Oval 9"/>
            <p:cNvSpPr/>
            <p:nvPr/>
          </p:nvSpPr>
          <p:spPr>
            <a:xfrm>
              <a:off x="1326403" y="4270514"/>
              <a:ext cx="1907794" cy="1907794"/>
            </a:xfrm>
            <a:prstGeom prst="ellipse">
              <a:avLst/>
            </a:prstGeom>
            <a:blipFill rotWithShape="0">
              <a:blip r:embed="rId3"/>
              <a:stretch>
                <a:fillRect/>
              </a:stretch>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grpSp>
      <p:sp>
        <p:nvSpPr>
          <p:cNvPr id="8" name="Plaque 7"/>
          <p:cNvSpPr/>
          <p:nvPr/>
        </p:nvSpPr>
        <p:spPr>
          <a:xfrm>
            <a:off x="191911" y="767356"/>
            <a:ext cx="4665839"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nSpc>
                <a:spcPct val="115000"/>
              </a:lnSpc>
              <a:spcAft>
                <a:spcPts val="0"/>
              </a:spcAft>
              <a:buFont typeface="+mj-lt"/>
              <a:buAutoNum type="arabicPeriod"/>
              <a:tabLst>
                <a:tab pos="1386840" algn="l"/>
              </a:tabLst>
            </a:pPr>
            <a:r>
              <a:rPr lang="en-US" sz="2800" b="1" dirty="0" err="1">
                <a:solidFill>
                  <a:srgbClr val="0D0D0D"/>
                </a:solidFill>
                <a:latin typeface="Times New Roman" panose="02020603050405020304" pitchFamily="18" charset="0"/>
                <a:ea typeface="MS Mincho"/>
              </a:rPr>
              <a:t>Đề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000" b="1" dirty="0">
                <a:solidFill>
                  <a:srgbClr val="0D0D0D"/>
                </a:solidFill>
                <a:latin typeface="Times New Roman" panose="02020603050405020304" pitchFamily="18" charset="0"/>
                <a:ea typeface="MS Mincho"/>
              </a:rPr>
              <a:t>:</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6230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Các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endParaRPr lang="en-US" sz="2800" dirty="0">
              <a:effectLst/>
              <a:latin typeface="Times New Roman" panose="02020603050405020304" pitchFamily="18" charset="0"/>
              <a:ea typeface="Times New Roman" panose="02020603050405020304" pitchFamily="18" charset="0"/>
            </a:endParaRPr>
          </a:p>
        </p:txBody>
      </p:sp>
      <p:grpSp>
        <p:nvGrpSpPr>
          <p:cNvPr id="3" name="Group 2"/>
          <p:cNvGrpSpPr/>
          <p:nvPr/>
        </p:nvGrpSpPr>
        <p:grpSpPr>
          <a:xfrm>
            <a:off x="1005136" y="1603657"/>
            <a:ext cx="10181729" cy="3650686"/>
            <a:chOff x="1061579" y="1521812"/>
            <a:chExt cx="10181729" cy="3650686"/>
          </a:xfrm>
        </p:grpSpPr>
        <p:sp>
          <p:nvSpPr>
            <p:cNvPr id="6" name="Freeform 5"/>
            <p:cNvSpPr/>
            <p:nvPr/>
          </p:nvSpPr>
          <p:spPr>
            <a:xfrm>
              <a:off x="1061579" y="3062468"/>
              <a:ext cx="2679402" cy="1339701"/>
            </a:xfrm>
            <a:custGeom>
              <a:avLst/>
              <a:gdLst>
                <a:gd name="connsiteX0" fmla="*/ 0 w 2679402"/>
                <a:gd name="connsiteY0" fmla="*/ 133970 h 1339701"/>
                <a:gd name="connsiteX1" fmla="*/ 133970 w 2679402"/>
                <a:gd name="connsiteY1" fmla="*/ 0 h 1339701"/>
                <a:gd name="connsiteX2" fmla="*/ 2545432 w 2679402"/>
                <a:gd name="connsiteY2" fmla="*/ 0 h 1339701"/>
                <a:gd name="connsiteX3" fmla="*/ 2679402 w 2679402"/>
                <a:gd name="connsiteY3" fmla="*/ 133970 h 1339701"/>
                <a:gd name="connsiteX4" fmla="*/ 2679402 w 2679402"/>
                <a:gd name="connsiteY4" fmla="*/ 1205731 h 1339701"/>
                <a:gd name="connsiteX5" fmla="*/ 2545432 w 2679402"/>
                <a:gd name="connsiteY5" fmla="*/ 1339701 h 1339701"/>
                <a:gd name="connsiteX6" fmla="*/ 133970 w 2679402"/>
                <a:gd name="connsiteY6" fmla="*/ 1339701 h 1339701"/>
                <a:gd name="connsiteX7" fmla="*/ 0 w 2679402"/>
                <a:gd name="connsiteY7" fmla="*/ 1205731 h 1339701"/>
                <a:gd name="connsiteX8" fmla="*/ 0 w 2679402"/>
                <a:gd name="connsiteY8" fmla="*/ 133970 h 133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402" h="1339701">
                  <a:moveTo>
                    <a:pt x="0" y="133970"/>
                  </a:moveTo>
                  <a:cubicBezTo>
                    <a:pt x="0" y="59980"/>
                    <a:pt x="59980" y="0"/>
                    <a:pt x="133970" y="0"/>
                  </a:cubicBezTo>
                  <a:lnTo>
                    <a:pt x="2545432" y="0"/>
                  </a:lnTo>
                  <a:cubicBezTo>
                    <a:pt x="2619422" y="0"/>
                    <a:pt x="2679402" y="59980"/>
                    <a:pt x="2679402" y="133970"/>
                  </a:cubicBezTo>
                  <a:lnTo>
                    <a:pt x="2679402" y="1205731"/>
                  </a:lnTo>
                  <a:cubicBezTo>
                    <a:pt x="2679402" y="1279721"/>
                    <a:pt x="2619422" y="1339701"/>
                    <a:pt x="2545432" y="1339701"/>
                  </a:cubicBezTo>
                  <a:lnTo>
                    <a:pt x="133970" y="1339701"/>
                  </a:lnTo>
                  <a:cubicBezTo>
                    <a:pt x="59980" y="1339701"/>
                    <a:pt x="0" y="1279721"/>
                    <a:pt x="0" y="1205731"/>
                  </a:cubicBezTo>
                  <a:lnTo>
                    <a:pt x="0" y="133970"/>
                  </a:lnTo>
                  <a:close/>
                </a:path>
              </a:pathLst>
            </a:cu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019" tIns="57019" rIns="57019" bIns="57019" numCol="1" spcCol="1270" anchor="ctr" anchorCtr="0">
              <a:noAutofit/>
            </a:bodyPr>
            <a:lstStyle/>
            <a:p>
              <a:pPr lvl="0" algn="ctr" defTabSz="1244600">
                <a:lnSpc>
                  <a:spcPct val="90000"/>
                </a:lnSpc>
                <a:spcBef>
                  <a:spcPct val="0"/>
                </a:spcBef>
                <a:spcAft>
                  <a:spcPct val="35000"/>
                </a:spcAft>
              </a:pPr>
              <a:r>
                <a:rPr lang="en-US" sz="2800" b="1" i="1" kern="1200" dirty="0" err="1">
                  <a:latin typeface="Times New Roman" panose="02020603050405020304" pitchFamily="18" charset="0"/>
                  <a:cs typeface="Times New Roman" panose="02020603050405020304" pitchFamily="18" charset="0"/>
                </a:rPr>
                <a:t>Bước</a:t>
              </a:r>
              <a:r>
                <a:rPr lang="en-US" sz="2800" b="1" i="1" kern="1200" dirty="0">
                  <a:latin typeface="Times New Roman" panose="02020603050405020304" pitchFamily="18" charset="0"/>
                  <a:cs typeface="Times New Roman" panose="02020603050405020304" pitchFamily="18" charset="0"/>
                </a:rPr>
                <a:t> 1.</a:t>
              </a:r>
              <a:r>
                <a:rPr lang="en-US" sz="2800" b="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Chuẩn</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bị</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trước</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khi</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viết</a:t>
              </a:r>
              <a:r>
                <a:rPr lang="en-US" sz="2800" b="1"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sp>
          <p:nvSpPr>
            <p:cNvPr id="7" name="Freeform 6"/>
            <p:cNvSpPr/>
            <p:nvPr/>
          </p:nvSpPr>
          <p:spPr>
            <a:xfrm rot="19457599">
              <a:off x="3616923" y="3325402"/>
              <a:ext cx="1319877" cy="43505"/>
            </a:xfrm>
            <a:custGeom>
              <a:avLst/>
              <a:gdLst>
                <a:gd name="connsiteX0" fmla="*/ 0 w 1319877"/>
                <a:gd name="connsiteY0" fmla="*/ 21752 h 43505"/>
                <a:gd name="connsiteX1" fmla="*/ 1319877 w 1319877"/>
                <a:gd name="connsiteY1" fmla="*/ 21752 h 43505"/>
              </a:gdLst>
              <a:ahLst/>
              <a:cxnLst>
                <a:cxn ang="0">
                  <a:pos x="connsiteX0" y="connsiteY0"/>
                </a:cxn>
                <a:cxn ang="0">
                  <a:pos x="connsiteX1" y="connsiteY1"/>
                </a:cxn>
              </a:cxnLst>
              <a:rect l="l" t="t" r="r" b="b"/>
              <a:pathLst>
                <a:path w="1319877" h="43505">
                  <a:moveTo>
                    <a:pt x="0" y="21752"/>
                  </a:moveTo>
                  <a:lnTo>
                    <a:pt x="1319877" y="21752"/>
                  </a:lnTo>
                </a:path>
              </a:pathLst>
            </a:custGeom>
            <a:noFill/>
            <a:ln w="38100">
              <a:solidFill>
                <a:schemeClr val="accent4">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39641" tIns="-11244" rIns="639642" bIns="-11245" numCol="1" spcCol="1270" anchor="ctr" anchorCtr="0">
              <a:noAutofit/>
            </a:bodyPr>
            <a:lstStyle/>
            <a:p>
              <a:pPr lvl="0" algn="ctr" defTabSz="222250">
                <a:lnSpc>
                  <a:spcPct val="90000"/>
                </a:lnSpc>
                <a:spcBef>
                  <a:spcPct val="0"/>
                </a:spcBef>
                <a:spcAft>
                  <a:spcPct val="35000"/>
                </a:spcAft>
              </a:pPr>
              <a:endParaRPr lang="en-US" sz="500" kern="1200"/>
            </a:p>
          </p:txBody>
        </p:sp>
        <p:sp>
          <p:nvSpPr>
            <p:cNvPr id="9" name="Freeform 8"/>
            <p:cNvSpPr/>
            <p:nvPr/>
          </p:nvSpPr>
          <p:spPr>
            <a:xfrm>
              <a:off x="4812742" y="2292140"/>
              <a:ext cx="2679402" cy="1339701"/>
            </a:xfrm>
            <a:custGeom>
              <a:avLst/>
              <a:gdLst>
                <a:gd name="connsiteX0" fmla="*/ 0 w 2679402"/>
                <a:gd name="connsiteY0" fmla="*/ 133970 h 1339701"/>
                <a:gd name="connsiteX1" fmla="*/ 133970 w 2679402"/>
                <a:gd name="connsiteY1" fmla="*/ 0 h 1339701"/>
                <a:gd name="connsiteX2" fmla="*/ 2545432 w 2679402"/>
                <a:gd name="connsiteY2" fmla="*/ 0 h 1339701"/>
                <a:gd name="connsiteX3" fmla="*/ 2679402 w 2679402"/>
                <a:gd name="connsiteY3" fmla="*/ 133970 h 1339701"/>
                <a:gd name="connsiteX4" fmla="*/ 2679402 w 2679402"/>
                <a:gd name="connsiteY4" fmla="*/ 1205731 h 1339701"/>
                <a:gd name="connsiteX5" fmla="*/ 2545432 w 2679402"/>
                <a:gd name="connsiteY5" fmla="*/ 1339701 h 1339701"/>
                <a:gd name="connsiteX6" fmla="*/ 133970 w 2679402"/>
                <a:gd name="connsiteY6" fmla="*/ 1339701 h 1339701"/>
                <a:gd name="connsiteX7" fmla="*/ 0 w 2679402"/>
                <a:gd name="connsiteY7" fmla="*/ 1205731 h 1339701"/>
                <a:gd name="connsiteX8" fmla="*/ 0 w 2679402"/>
                <a:gd name="connsiteY8" fmla="*/ 133970 h 133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402" h="1339701">
                  <a:moveTo>
                    <a:pt x="0" y="133970"/>
                  </a:moveTo>
                  <a:cubicBezTo>
                    <a:pt x="0" y="59980"/>
                    <a:pt x="59980" y="0"/>
                    <a:pt x="133970" y="0"/>
                  </a:cubicBezTo>
                  <a:lnTo>
                    <a:pt x="2545432" y="0"/>
                  </a:lnTo>
                  <a:cubicBezTo>
                    <a:pt x="2619422" y="0"/>
                    <a:pt x="2679402" y="59980"/>
                    <a:pt x="2679402" y="133970"/>
                  </a:cubicBezTo>
                  <a:lnTo>
                    <a:pt x="2679402" y="1205731"/>
                  </a:lnTo>
                  <a:cubicBezTo>
                    <a:pt x="2679402" y="1279721"/>
                    <a:pt x="2619422" y="1339701"/>
                    <a:pt x="2545432" y="1339701"/>
                  </a:cubicBezTo>
                  <a:lnTo>
                    <a:pt x="133970" y="1339701"/>
                  </a:lnTo>
                  <a:cubicBezTo>
                    <a:pt x="59980" y="1339701"/>
                    <a:pt x="0" y="1279721"/>
                    <a:pt x="0" y="1205731"/>
                  </a:cubicBezTo>
                  <a:lnTo>
                    <a:pt x="0" y="13397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019" tIns="57019" rIns="57019" bIns="57019" numCol="1" spcCol="1270" anchor="ctr" anchorCtr="0">
              <a:noAutofit/>
            </a:bodyPr>
            <a:lstStyle/>
            <a:p>
              <a:pPr lvl="0" algn="ctr" defTabSz="1244600">
                <a:lnSpc>
                  <a:spcPct val="90000"/>
                </a:lnSpc>
                <a:spcBef>
                  <a:spcPct val="0"/>
                </a:spcBef>
                <a:spcAft>
                  <a:spcPct val="35000"/>
                </a:spcAft>
              </a:pPr>
              <a:r>
                <a:rPr lang="en-US" sz="2800" b="1" kern="1200" dirty="0" err="1">
                  <a:latin typeface="Times New Roman" panose="02020603050405020304" pitchFamily="18" charset="0"/>
                  <a:cs typeface="Times New Roman" panose="02020603050405020304" pitchFamily="18" charset="0"/>
                </a:rPr>
                <a:t>Xác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định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đề</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tài</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rot="19457599">
              <a:off x="7368086" y="2555074"/>
              <a:ext cx="1319877" cy="43505"/>
            </a:xfrm>
            <a:custGeom>
              <a:avLst/>
              <a:gdLst>
                <a:gd name="connsiteX0" fmla="*/ 0 w 1319877"/>
                <a:gd name="connsiteY0" fmla="*/ 21752 h 43505"/>
                <a:gd name="connsiteX1" fmla="*/ 1319877 w 1319877"/>
                <a:gd name="connsiteY1" fmla="*/ 21752 h 43505"/>
              </a:gdLst>
              <a:ahLst/>
              <a:cxnLst>
                <a:cxn ang="0">
                  <a:pos x="connsiteX0" y="connsiteY0"/>
                </a:cxn>
                <a:cxn ang="0">
                  <a:pos x="connsiteX1" y="connsiteY1"/>
                </a:cxn>
              </a:cxnLst>
              <a:rect l="l" t="t" r="r" b="b"/>
              <a:pathLst>
                <a:path w="1319877" h="43505">
                  <a:moveTo>
                    <a:pt x="0" y="21752"/>
                  </a:moveTo>
                  <a:lnTo>
                    <a:pt x="1319877" y="21752"/>
                  </a:lnTo>
                </a:path>
              </a:pathLst>
            </a:custGeom>
            <a:noFill/>
            <a:ln w="28575">
              <a:solidFill>
                <a:schemeClr val="accent4">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39641" tIns="-11244" rIns="639642" bIns="-11245" numCol="1" spcCol="1270" anchor="ctr" anchorCtr="0">
              <a:noAutofit/>
            </a:bodyPr>
            <a:lstStyle/>
            <a:p>
              <a:pPr lvl="0" algn="ctr" defTabSz="222250">
                <a:lnSpc>
                  <a:spcPct val="90000"/>
                </a:lnSpc>
                <a:spcBef>
                  <a:spcPct val="0"/>
                </a:spcBef>
                <a:spcAft>
                  <a:spcPct val="35000"/>
                </a:spcAft>
              </a:pPr>
              <a:endParaRPr lang="en-US" sz="500" kern="1200"/>
            </a:p>
          </p:txBody>
        </p:sp>
        <p:sp>
          <p:nvSpPr>
            <p:cNvPr id="11" name="Freeform 10"/>
            <p:cNvSpPr/>
            <p:nvPr/>
          </p:nvSpPr>
          <p:spPr>
            <a:xfrm>
              <a:off x="8563906" y="1521812"/>
              <a:ext cx="2679402" cy="1339701"/>
            </a:xfrm>
            <a:custGeom>
              <a:avLst/>
              <a:gdLst>
                <a:gd name="connsiteX0" fmla="*/ 0 w 2679402"/>
                <a:gd name="connsiteY0" fmla="*/ 133970 h 1339701"/>
                <a:gd name="connsiteX1" fmla="*/ 133970 w 2679402"/>
                <a:gd name="connsiteY1" fmla="*/ 0 h 1339701"/>
                <a:gd name="connsiteX2" fmla="*/ 2545432 w 2679402"/>
                <a:gd name="connsiteY2" fmla="*/ 0 h 1339701"/>
                <a:gd name="connsiteX3" fmla="*/ 2679402 w 2679402"/>
                <a:gd name="connsiteY3" fmla="*/ 133970 h 1339701"/>
                <a:gd name="connsiteX4" fmla="*/ 2679402 w 2679402"/>
                <a:gd name="connsiteY4" fmla="*/ 1205731 h 1339701"/>
                <a:gd name="connsiteX5" fmla="*/ 2545432 w 2679402"/>
                <a:gd name="connsiteY5" fmla="*/ 1339701 h 1339701"/>
                <a:gd name="connsiteX6" fmla="*/ 133970 w 2679402"/>
                <a:gd name="connsiteY6" fmla="*/ 1339701 h 1339701"/>
                <a:gd name="connsiteX7" fmla="*/ 0 w 2679402"/>
                <a:gd name="connsiteY7" fmla="*/ 1205731 h 1339701"/>
                <a:gd name="connsiteX8" fmla="*/ 0 w 2679402"/>
                <a:gd name="connsiteY8" fmla="*/ 133970 h 133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402" h="1339701">
                  <a:moveTo>
                    <a:pt x="0" y="133970"/>
                  </a:moveTo>
                  <a:cubicBezTo>
                    <a:pt x="0" y="59980"/>
                    <a:pt x="59980" y="0"/>
                    <a:pt x="133970" y="0"/>
                  </a:cubicBezTo>
                  <a:lnTo>
                    <a:pt x="2545432" y="0"/>
                  </a:lnTo>
                  <a:cubicBezTo>
                    <a:pt x="2619422" y="0"/>
                    <a:pt x="2679402" y="59980"/>
                    <a:pt x="2679402" y="133970"/>
                  </a:cubicBezTo>
                  <a:lnTo>
                    <a:pt x="2679402" y="1205731"/>
                  </a:lnTo>
                  <a:cubicBezTo>
                    <a:pt x="2679402" y="1279721"/>
                    <a:pt x="2619422" y="1339701"/>
                    <a:pt x="2545432" y="1339701"/>
                  </a:cubicBezTo>
                  <a:lnTo>
                    <a:pt x="133970" y="1339701"/>
                  </a:lnTo>
                  <a:cubicBezTo>
                    <a:pt x="59980" y="1339701"/>
                    <a:pt x="0" y="1279721"/>
                    <a:pt x="0" y="1205731"/>
                  </a:cubicBezTo>
                  <a:lnTo>
                    <a:pt x="0" y="133970"/>
                  </a:lnTo>
                  <a:close/>
                </a:path>
              </a:pathLst>
            </a:cu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019" tIns="57019" rIns="57019" bIns="57019" numCol="1" spcCol="1270" anchor="ctr" anchorCtr="0">
              <a:noAutofit/>
            </a:bodyPr>
            <a:lstStyle/>
            <a:p>
              <a:pPr lvl="0" algn="ctr"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a:t>
              </a:r>
            </a:p>
          </p:txBody>
        </p:sp>
        <p:sp>
          <p:nvSpPr>
            <p:cNvPr id="12" name="Freeform 11"/>
            <p:cNvSpPr/>
            <p:nvPr/>
          </p:nvSpPr>
          <p:spPr>
            <a:xfrm rot="2142401">
              <a:off x="7368086" y="3325402"/>
              <a:ext cx="1319877" cy="43505"/>
            </a:xfrm>
            <a:custGeom>
              <a:avLst/>
              <a:gdLst>
                <a:gd name="connsiteX0" fmla="*/ 0 w 1319877"/>
                <a:gd name="connsiteY0" fmla="*/ 21752 h 43505"/>
                <a:gd name="connsiteX1" fmla="*/ 1319877 w 1319877"/>
                <a:gd name="connsiteY1" fmla="*/ 21752 h 43505"/>
              </a:gdLst>
              <a:ahLst/>
              <a:cxnLst>
                <a:cxn ang="0">
                  <a:pos x="connsiteX0" y="connsiteY0"/>
                </a:cxn>
                <a:cxn ang="0">
                  <a:pos x="connsiteX1" y="connsiteY1"/>
                </a:cxn>
              </a:cxnLst>
              <a:rect l="l" t="t" r="r" b="b"/>
              <a:pathLst>
                <a:path w="1319877" h="43505">
                  <a:moveTo>
                    <a:pt x="0" y="21752"/>
                  </a:moveTo>
                  <a:lnTo>
                    <a:pt x="1319877" y="21752"/>
                  </a:lnTo>
                </a:path>
              </a:pathLst>
            </a:custGeom>
            <a:noFill/>
            <a:ln w="28575">
              <a:solidFill>
                <a:schemeClr val="accent4">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39642" tIns="-11245" rIns="639641" bIns="-11244" numCol="1" spcCol="1270" anchor="ctr" anchorCtr="0">
              <a:noAutofit/>
            </a:bodyPr>
            <a:lstStyle/>
            <a:p>
              <a:pPr lvl="0" algn="ctr" defTabSz="222250">
                <a:lnSpc>
                  <a:spcPct val="90000"/>
                </a:lnSpc>
                <a:spcBef>
                  <a:spcPct val="0"/>
                </a:spcBef>
                <a:spcAft>
                  <a:spcPct val="35000"/>
                </a:spcAft>
              </a:pPr>
              <a:endParaRPr lang="en-US" sz="500" kern="1200"/>
            </a:p>
          </p:txBody>
        </p:sp>
        <p:sp>
          <p:nvSpPr>
            <p:cNvPr id="13" name="Freeform 12"/>
            <p:cNvSpPr/>
            <p:nvPr/>
          </p:nvSpPr>
          <p:spPr>
            <a:xfrm>
              <a:off x="8563906" y="3062468"/>
              <a:ext cx="2679402" cy="1339701"/>
            </a:xfrm>
            <a:custGeom>
              <a:avLst/>
              <a:gdLst>
                <a:gd name="connsiteX0" fmla="*/ 0 w 2679402"/>
                <a:gd name="connsiteY0" fmla="*/ 133970 h 1339701"/>
                <a:gd name="connsiteX1" fmla="*/ 133970 w 2679402"/>
                <a:gd name="connsiteY1" fmla="*/ 0 h 1339701"/>
                <a:gd name="connsiteX2" fmla="*/ 2545432 w 2679402"/>
                <a:gd name="connsiteY2" fmla="*/ 0 h 1339701"/>
                <a:gd name="connsiteX3" fmla="*/ 2679402 w 2679402"/>
                <a:gd name="connsiteY3" fmla="*/ 133970 h 1339701"/>
                <a:gd name="connsiteX4" fmla="*/ 2679402 w 2679402"/>
                <a:gd name="connsiteY4" fmla="*/ 1205731 h 1339701"/>
                <a:gd name="connsiteX5" fmla="*/ 2545432 w 2679402"/>
                <a:gd name="connsiteY5" fmla="*/ 1339701 h 1339701"/>
                <a:gd name="connsiteX6" fmla="*/ 133970 w 2679402"/>
                <a:gd name="connsiteY6" fmla="*/ 1339701 h 1339701"/>
                <a:gd name="connsiteX7" fmla="*/ 0 w 2679402"/>
                <a:gd name="connsiteY7" fmla="*/ 1205731 h 1339701"/>
                <a:gd name="connsiteX8" fmla="*/ 0 w 2679402"/>
                <a:gd name="connsiteY8" fmla="*/ 133970 h 133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402" h="1339701">
                  <a:moveTo>
                    <a:pt x="0" y="133970"/>
                  </a:moveTo>
                  <a:cubicBezTo>
                    <a:pt x="0" y="59980"/>
                    <a:pt x="59980" y="0"/>
                    <a:pt x="133970" y="0"/>
                  </a:cubicBezTo>
                  <a:lnTo>
                    <a:pt x="2545432" y="0"/>
                  </a:lnTo>
                  <a:cubicBezTo>
                    <a:pt x="2619422" y="0"/>
                    <a:pt x="2679402" y="59980"/>
                    <a:pt x="2679402" y="133970"/>
                  </a:cubicBezTo>
                  <a:lnTo>
                    <a:pt x="2679402" y="1205731"/>
                  </a:lnTo>
                  <a:cubicBezTo>
                    <a:pt x="2679402" y="1279721"/>
                    <a:pt x="2619422" y="1339701"/>
                    <a:pt x="2545432" y="1339701"/>
                  </a:cubicBezTo>
                  <a:lnTo>
                    <a:pt x="133970" y="1339701"/>
                  </a:lnTo>
                  <a:cubicBezTo>
                    <a:pt x="59980" y="1339701"/>
                    <a:pt x="0" y="1279721"/>
                    <a:pt x="0" y="1205731"/>
                  </a:cubicBezTo>
                  <a:lnTo>
                    <a:pt x="0" y="133970"/>
                  </a:lnTo>
                  <a:close/>
                </a:path>
              </a:pathLst>
            </a:cu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019" tIns="57019" rIns="57019" bIns="57019" numCol="1" spcCol="1270" anchor="ctr" anchorCtr="0">
              <a:noAutofit/>
            </a:bodyPr>
            <a:lstStyle/>
            <a:p>
              <a:pPr lvl="0" algn="ctr"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a:t>
              </a:r>
            </a:p>
          </p:txBody>
        </p:sp>
        <p:sp>
          <p:nvSpPr>
            <p:cNvPr id="14" name="Freeform 13"/>
            <p:cNvSpPr/>
            <p:nvPr/>
          </p:nvSpPr>
          <p:spPr>
            <a:xfrm rot="2142401">
              <a:off x="3616923" y="4095730"/>
              <a:ext cx="1319877" cy="43505"/>
            </a:xfrm>
            <a:custGeom>
              <a:avLst/>
              <a:gdLst>
                <a:gd name="connsiteX0" fmla="*/ 0 w 1319877"/>
                <a:gd name="connsiteY0" fmla="*/ 21752 h 43505"/>
                <a:gd name="connsiteX1" fmla="*/ 1319877 w 1319877"/>
                <a:gd name="connsiteY1" fmla="*/ 21752 h 43505"/>
              </a:gdLst>
              <a:ahLst/>
              <a:cxnLst>
                <a:cxn ang="0">
                  <a:pos x="connsiteX0" y="connsiteY0"/>
                </a:cxn>
                <a:cxn ang="0">
                  <a:pos x="connsiteX1" y="connsiteY1"/>
                </a:cxn>
              </a:cxnLst>
              <a:rect l="l" t="t" r="r" b="b"/>
              <a:pathLst>
                <a:path w="1319877" h="43505">
                  <a:moveTo>
                    <a:pt x="0" y="21752"/>
                  </a:moveTo>
                  <a:lnTo>
                    <a:pt x="1319877" y="21752"/>
                  </a:lnTo>
                </a:path>
              </a:pathLst>
            </a:custGeom>
            <a:noFill/>
            <a:ln w="38100">
              <a:solidFill>
                <a:schemeClr val="accent4">
                  <a:lumMod val="50000"/>
                </a:schemeClr>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39642" tIns="-11245" rIns="639641" bIns="-11244" numCol="1" spcCol="1270" anchor="ctr" anchorCtr="0">
              <a:noAutofit/>
            </a:bodyPr>
            <a:lstStyle/>
            <a:p>
              <a:pPr lvl="0" algn="ctr" defTabSz="222250">
                <a:lnSpc>
                  <a:spcPct val="90000"/>
                </a:lnSpc>
                <a:spcBef>
                  <a:spcPct val="0"/>
                </a:spcBef>
                <a:spcAft>
                  <a:spcPct val="35000"/>
                </a:spcAft>
              </a:pPr>
              <a:endParaRPr lang="en-US" sz="500" kern="1200"/>
            </a:p>
          </p:txBody>
        </p:sp>
        <p:sp>
          <p:nvSpPr>
            <p:cNvPr id="15" name="Freeform 14"/>
            <p:cNvSpPr/>
            <p:nvPr/>
          </p:nvSpPr>
          <p:spPr>
            <a:xfrm>
              <a:off x="4812742" y="3832797"/>
              <a:ext cx="2679402" cy="1339701"/>
            </a:xfrm>
            <a:custGeom>
              <a:avLst/>
              <a:gdLst>
                <a:gd name="connsiteX0" fmla="*/ 0 w 2679402"/>
                <a:gd name="connsiteY0" fmla="*/ 133970 h 1339701"/>
                <a:gd name="connsiteX1" fmla="*/ 133970 w 2679402"/>
                <a:gd name="connsiteY1" fmla="*/ 0 h 1339701"/>
                <a:gd name="connsiteX2" fmla="*/ 2545432 w 2679402"/>
                <a:gd name="connsiteY2" fmla="*/ 0 h 1339701"/>
                <a:gd name="connsiteX3" fmla="*/ 2679402 w 2679402"/>
                <a:gd name="connsiteY3" fmla="*/ 133970 h 1339701"/>
                <a:gd name="connsiteX4" fmla="*/ 2679402 w 2679402"/>
                <a:gd name="connsiteY4" fmla="*/ 1205731 h 1339701"/>
                <a:gd name="connsiteX5" fmla="*/ 2545432 w 2679402"/>
                <a:gd name="connsiteY5" fmla="*/ 1339701 h 1339701"/>
                <a:gd name="connsiteX6" fmla="*/ 133970 w 2679402"/>
                <a:gd name="connsiteY6" fmla="*/ 1339701 h 1339701"/>
                <a:gd name="connsiteX7" fmla="*/ 0 w 2679402"/>
                <a:gd name="connsiteY7" fmla="*/ 1205731 h 1339701"/>
                <a:gd name="connsiteX8" fmla="*/ 0 w 2679402"/>
                <a:gd name="connsiteY8" fmla="*/ 133970 h 1339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402" h="1339701">
                  <a:moveTo>
                    <a:pt x="0" y="133970"/>
                  </a:moveTo>
                  <a:cubicBezTo>
                    <a:pt x="0" y="59980"/>
                    <a:pt x="59980" y="0"/>
                    <a:pt x="133970" y="0"/>
                  </a:cubicBezTo>
                  <a:lnTo>
                    <a:pt x="2545432" y="0"/>
                  </a:lnTo>
                  <a:cubicBezTo>
                    <a:pt x="2619422" y="0"/>
                    <a:pt x="2679402" y="59980"/>
                    <a:pt x="2679402" y="133970"/>
                  </a:cubicBezTo>
                  <a:lnTo>
                    <a:pt x="2679402" y="1205731"/>
                  </a:lnTo>
                  <a:cubicBezTo>
                    <a:pt x="2679402" y="1279721"/>
                    <a:pt x="2619422" y="1339701"/>
                    <a:pt x="2545432" y="1339701"/>
                  </a:cubicBezTo>
                  <a:lnTo>
                    <a:pt x="133970" y="1339701"/>
                  </a:lnTo>
                  <a:cubicBezTo>
                    <a:pt x="59980" y="1339701"/>
                    <a:pt x="0" y="1279721"/>
                    <a:pt x="0" y="1205731"/>
                  </a:cubicBezTo>
                  <a:lnTo>
                    <a:pt x="0" y="133970"/>
                  </a:lnTo>
                  <a:close/>
                </a:path>
              </a:pathLst>
            </a:cu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57019" tIns="57019" rIns="57019" bIns="57019" numCol="1" spcCol="1270" anchor="ctr" anchorCtr="0">
              <a:noAutofit/>
            </a:bodyPr>
            <a:lstStyle/>
            <a:p>
              <a:pPr lvl="0" algn="ctr" defTabSz="1244600">
                <a:lnSpc>
                  <a:spcPct val="90000"/>
                </a:lnSpc>
                <a:spcBef>
                  <a:spcPct val="0"/>
                </a:spcBef>
                <a:spcAft>
                  <a:spcPct val="35000"/>
                </a:spcAft>
              </a:pPr>
              <a:r>
                <a:rPr lang="en-US" sz="2800" b="1" kern="1200" dirty="0">
                  <a:latin typeface="Times New Roman" panose="02020603050405020304" pitchFamily="18" charset="0"/>
                  <a:cs typeface="Times New Roman" panose="02020603050405020304" pitchFamily="18" charset="0"/>
                </a:rPr>
                <a:t>Thu </a:t>
              </a:r>
              <a:r>
                <a:rPr lang="en-US" sz="2800" b="1" kern="1200" dirty="0" err="1">
                  <a:latin typeface="Times New Roman" panose="02020603050405020304" pitchFamily="18" charset="0"/>
                  <a:cs typeface="Times New Roman" panose="02020603050405020304" pitchFamily="18" charset="0"/>
                </a:rPr>
                <a:t>thập</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tư</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liệu</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3808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371952" y="2393244"/>
            <a:ext cx="2325511" cy="3048000"/>
          </a:xfrm>
          <a:prstGeom prst="rightArrow">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ý, </a:t>
            </a:r>
            <a:r>
              <a:rPr lang="en-US" sz="2800" b="1" dirty="0" err="1">
                <a:solidFill>
                  <a:srgbClr val="0D0D0D"/>
                </a:solidFill>
                <a:latin typeface="Times New Roman" panose="02020603050405020304" pitchFamily="18" charset="0"/>
                <a:ea typeface="MS Mincho"/>
              </a:rPr>
              <a:t>lập</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dàn</a:t>
            </a:r>
            <a:r>
              <a:rPr lang="en-US" sz="2800" b="1" dirty="0">
                <a:solidFill>
                  <a:srgbClr val="0D0D0D"/>
                </a:solidFill>
                <a:latin typeface="Times New Roman" panose="02020603050405020304" pitchFamily="18" charset="0"/>
                <a:ea typeface="MS Mincho"/>
              </a:rPr>
              <a:t> ý.</a:t>
            </a:r>
            <a:endParaRPr lang="en-US" sz="2800" dirty="0"/>
          </a:p>
        </p:txBody>
      </p:sp>
      <p:sp>
        <p:nvSpPr>
          <p:cNvPr id="6" name="Flowchart: Alternate Process 5"/>
          <p:cNvSpPr/>
          <p:nvPr/>
        </p:nvSpPr>
        <p:spPr>
          <a:xfrm>
            <a:off x="4170892" y="1936618"/>
            <a:ext cx="6649156" cy="3990049"/>
          </a:xfrm>
          <a:prstGeom prst="flowChartAlternateProcess">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2400" b="1" dirty="0">
                <a:solidFill>
                  <a:srgbClr val="0D0D0D"/>
                </a:solidFill>
                <a:latin typeface="Times New Roman" panose="02020603050405020304" pitchFamily="18" charset="0"/>
                <a:ea typeface="MS Mincho"/>
              </a:rPr>
              <a:t>a. </a:t>
            </a:r>
            <a:r>
              <a:rPr lang="en-US" sz="2400" b="1" dirty="0" err="1">
                <a:solidFill>
                  <a:srgbClr val="0D0D0D"/>
                </a:solidFill>
                <a:latin typeface="Times New Roman" panose="02020603050405020304" pitchFamily="18" charset="0"/>
                <a:ea typeface="MS Mincho"/>
              </a:rPr>
              <a:t>Tìm</a:t>
            </a:r>
            <a:r>
              <a:rPr lang="en-US" sz="2400" b="1" dirty="0">
                <a:solidFill>
                  <a:srgbClr val="0D0D0D"/>
                </a:solidFill>
                <a:latin typeface="Times New Roman" panose="02020603050405020304" pitchFamily="18" charset="0"/>
                <a:ea typeface="MS Mincho"/>
              </a:rPr>
              <a:t> ý.</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tên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Vì</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sao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chọn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lại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này</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Hoàn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câu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như</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có</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vật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gồm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Các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sự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việc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ra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theo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thúc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như</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thế</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Cảm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nghĩ</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truyện</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055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1000"/>
                                        <p:tgtEl>
                                          <p:spTgt spid="6">
                                            <p:txEl>
                                              <p:pRg st="2" end="2"/>
                                            </p:txEl>
                                          </p:spTgt>
                                        </p:tgtEl>
                                      </p:cBhvr>
                                    </p:animEffect>
                                    <p:anim calcmode="lin" valueType="num">
                                      <p:cBhvr>
                                        <p:cTn id="3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fade">
                                      <p:cBhvr>
                                        <p:cTn id="42" dur="1000"/>
                                        <p:tgtEl>
                                          <p:spTgt spid="6">
                                            <p:txEl>
                                              <p:pRg st="3" end="3"/>
                                            </p:txEl>
                                          </p:spTgt>
                                        </p:tgtEl>
                                      </p:cBhvr>
                                    </p:animEffect>
                                    <p:anim calcmode="lin" valueType="num">
                                      <p:cBhvr>
                                        <p:cTn id="4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4" end="4"/>
                                            </p:txEl>
                                          </p:spTgt>
                                        </p:tgtEl>
                                        <p:attrNameLst>
                                          <p:attrName>style.visibility</p:attrName>
                                        </p:attrNameLst>
                                      </p:cBhvr>
                                      <p:to>
                                        <p:strVal val="visible"/>
                                      </p:to>
                                    </p:set>
                                    <p:animEffect transition="in" filter="fade">
                                      <p:cBhvr>
                                        <p:cTn id="49" dur="1000"/>
                                        <p:tgtEl>
                                          <p:spTgt spid="6">
                                            <p:txEl>
                                              <p:pRg st="4" end="4"/>
                                            </p:txEl>
                                          </p:spTgt>
                                        </p:tgtEl>
                                      </p:cBhvr>
                                    </p:animEffect>
                                    <p:anim calcmode="lin" valueType="num">
                                      <p:cBhvr>
                                        <p:cTn id="5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5" end="5"/>
                                            </p:txEl>
                                          </p:spTgt>
                                        </p:tgtEl>
                                        <p:attrNameLst>
                                          <p:attrName>style.visibility</p:attrName>
                                        </p:attrNameLst>
                                      </p:cBhvr>
                                      <p:to>
                                        <p:strVal val="visible"/>
                                      </p:to>
                                    </p:set>
                                    <p:animEffect transition="in" filter="fade">
                                      <p:cBhvr>
                                        <p:cTn id="56" dur="1000"/>
                                        <p:tgtEl>
                                          <p:spTgt spid="6">
                                            <p:txEl>
                                              <p:pRg st="5" end="5"/>
                                            </p:txEl>
                                          </p:spTgt>
                                        </p:tgtEl>
                                      </p:cBhvr>
                                    </p:animEffect>
                                    <p:anim calcmode="lin" valueType="num">
                                      <p:cBhvr>
                                        <p:cTn id="5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6">
                                            <p:txEl>
                                              <p:pRg st="6" end="6"/>
                                            </p:txEl>
                                          </p:spTgt>
                                        </p:tgtEl>
                                        <p:attrNameLst>
                                          <p:attrName>style.visibility</p:attrName>
                                        </p:attrNameLst>
                                      </p:cBhvr>
                                      <p:to>
                                        <p:strVal val="visible"/>
                                      </p:to>
                                    </p:set>
                                    <p:animEffect transition="in" filter="fade">
                                      <p:cBhvr>
                                        <p:cTn id="63" dur="1000"/>
                                        <p:tgtEl>
                                          <p:spTgt spid="6">
                                            <p:txEl>
                                              <p:pRg st="6" end="6"/>
                                            </p:txEl>
                                          </p:spTgt>
                                        </p:tgtEl>
                                      </p:cBhvr>
                                    </p:animEffect>
                                    <p:anim calcmode="lin" valueType="num">
                                      <p:cBhvr>
                                        <p:cTn id="64"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2122311" y="2393244"/>
            <a:ext cx="2325511" cy="3048000"/>
          </a:xfrm>
          <a:prstGeom prst="rightArrow">
            <a:avLst/>
          </a:prstGeom>
          <a:blipFill>
            <a:blip r:embed="rId2"/>
            <a:tile tx="0" ty="0" sx="100000" sy="100000" flip="none" algn="tl"/>
          </a:blip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dàn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1094760689"/>
              </p:ext>
            </p:extLst>
          </p:nvPr>
        </p:nvGraphicFramePr>
        <p:xfrm>
          <a:off x="5183230" y="1783643"/>
          <a:ext cx="5892800" cy="4101084"/>
        </p:xfrm>
        <a:graphic>
          <a:graphicData uri="http://schemas.openxmlformats.org/drawingml/2006/table">
            <a:tbl>
              <a:tblPr firstRow="1" firstCol="1" bandRow="1"/>
              <a:tblGrid>
                <a:gridCol w="1691375">
                  <a:extLst>
                    <a:ext uri="{9D8B030D-6E8A-4147-A177-3AD203B41FA5}">
                      <a16:colId xmlns:a16="http://schemas.microsoft.com/office/drawing/2014/main" val="2390615067"/>
                    </a:ext>
                  </a:extLst>
                </a:gridCol>
                <a:gridCol w="4201425">
                  <a:extLst>
                    <a:ext uri="{9D8B030D-6E8A-4147-A177-3AD203B41FA5}">
                      <a16:colId xmlns:a16="http://schemas.microsoft.com/office/drawing/2014/main" val="3280561945"/>
                    </a:ext>
                  </a:extLst>
                </a:gridCol>
              </a:tblGrid>
              <a:tr h="944483">
                <a:tc>
                  <a:txBody>
                    <a:bodyPr/>
                    <a:lstStyle/>
                    <a:p>
                      <a:pPr>
                        <a:lnSpc>
                          <a:spcPct val="115000"/>
                        </a:lnSpc>
                        <a:spcAft>
                          <a:spcPts val="0"/>
                        </a:spcAft>
                        <a:tabLst>
                          <a:tab pos="1386840" algn="l"/>
                        </a:tabLst>
                      </a:pP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Giới</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thiệu</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Tên</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1800" dirty="0">
                          <a:solidFill>
                            <a:srgbClr val="0D0D0D"/>
                          </a:solidFill>
                          <a:effectLst/>
                          <a:latin typeface="Times New Roman" panose="02020603050405020304" pitchFamily="18" charset="0"/>
                          <a:ea typeface="MS Mincho"/>
                          <a:cs typeface="Times New Roman" panose="02020603050405020304" pitchFamily="18" charset="0"/>
                        </a:rPr>
                        <a:t>.</a:t>
                      </a:r>
                      <a:br>
                        <a:rPr lang="en-US" sz="1800" dirty="0">
                          <a:solidFill>
                            <a:srgbClr val="0D0D0D"/>
                          </a:solidFill>
                          <a:effectLst/>
                          <a:latin typeface="Times New Roman" panose="02020603050405020304" pitchFamily="18" charset="0"/>
                          <a:ea typeface="MS Mincho"/>
                          <a:cs typeface="Times New Roman" panose="02020603050405020304" pitchFamily="18" charset="0"/>
                        </a:rPr>
                      </a:b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Lí</a:t>
                      </a:r>
                      <a:r>
                        <a:rPr lang="en-US" sz="1800" dirty="0">
                          <a:solidFill>
                            <a:srgbClr val="0D0D0D"/>
                          </a:solidFill>
                          <a:effectLst/>
                          <a:latin typeface="Times New Roman" panose="02020603050405020304" pitchFamily="18" charset="0"/>
                          <a:ea typeface="MS Mincho"/>
                          <a:cs typeface="Times New Roman" panose="02020603050405020304" pitchFamily="18" charset="0"/>
                        </a:rPr>
                        <a:t> do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muốn</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lại</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1800" dirty="0">
                          <a:solidFill>
                            <a:srgbClr val="0D0D0D"/>
                          </a:solidFill>
                          <a:effectLst/>
                          <a:latin typeface="Times New Roman" panose="02020603050405020304" pitchFamily="18" charset="0"/>
                          <a:ea typeface="MS Mincho"/>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83152669"/>
                  </a:ext>
                </a:extLst>
              </a:tr>
              <a:tr h="2833449">
                <a:tc>
                  <a:txBody>
                    <a:bodyPr/>
                    <a:lstStyle/>
                    <a:p>
                      <a:pPr>
                        <a:lnSpc>
                          <a:spcPct val="115000"/>
                        </a:lnSpc>
                        <a:spcAft>
                          <a:spcPts val="0"/>
                        </a:spcAft>
                        <a:tabLst>
                          <a:tab pos="1386840" algn="l"/>
                        </a:tabLst>
                      </a:pP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Thân</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vật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Hoàn</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cảnh</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xảy</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câu</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1800" dirty="0">
                          <a:solidFill>
                            <a:srgbClr val="0D0D0D"/>
                          </a:solidFill>
                          <a:effectLst/>
                          <a:latin typeface="Times New Roman" panose="02020603050405020304" pitchFamily="18" charset="0"/>
                          <a:ea typeface="MS Mincho"/>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b="1" dirty="0">
                          <a:solidFill>
                            <a:srgbClr val="0D0D0D"/>
                          </a:solidFill>
                          <a:effectLst/>
                          <a:latin typeface="Times New Roman" panose="02020603050405020304" pitchFamily="18" charset="0"/>
                          <a:ea typeface="MS Mincho"/>
                          <a:cs typeface="Times New Roman" panose="02020603050405020304" pitchFamily="18" charset="0"/>
                        </a:rPr>
                        <a:t>*</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theo</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gian</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1800" dirty="0">
                          <a:solidFill>
                            <a:srgbClr val="0D0D0D"/>
                          </a:solidFill>
                          <a:effectLst/>
                          <a:latin typeface="Times New Roman" panose="02020603050405020304" pitchFamily="18" charset="0"/>
                          <a:ea typeface="MS Mincho"/>
                          <a:cs typeface="Times New Roman" panose="02020603050405020304" pitchFamily="18" charset="0"/>
                        </a:rPr>
                        <a:t> 1:</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1800" dirty="0">
                          <a:solidFill>
                            <a:srgbClr val="0D0D0D"/>
                          </a:solidFill>
                          <a:effectLst/>
                          <a:latin typeface="Times New Roman" panose="02020603050405020304" pitchFamily="18" charset="0"/>
                          <a:ea typeface="MS Mincho"/>
                          <a:cs typeface="Times New Roman" panose="02020603050405020304" pitchFamily="18" charset="0"/>
                        </a:rPr>
                        <a:t> 2:</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1800" dirty="0">
                          <a:solidFill>
                            <a:srgbClr val="0D0D0D"/>
                          </a:solidFill>
                          <a:effectLst/>
                          <a:latin typeface="Times New Roman" panose="02020603050405020304" pitchFamily="18" charset="0"/>
                          <a:ea typeface="MS Mincho"/>
                          <a:cs typeface="Times New Roman" panose="02020603050405020304" pitchFamily="18" charset="0"/>
                        </a:rPr>
                        <a:t> 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r>
                        <a:rPr lang="en-US" sz="18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1800" dirty="0">
                          <a:solidFill>
                            <a:srgbClr val="0D0D0D"/>
                          </a:solidFill>
                          <a:effectLst/>
                          <a:latin typeface="Times New Roman" panose="02020603050405020304" pitchFamily="18" charset="0"/>
                          <a:ea typeface="MS Mincho"/>
                          <a:cs typeface="Times New Roman" panose="02020603050405020304" pitchFamily="18" charset="0"/>
                        </a:rPr>
                        <a:t> 4:</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1800" dirty="0">
                          <a:solidFill>
                            <a:srgbClr val="0D0D0D"/>
                          </a:solidFill>
                          <a:effectLst/>
                          <a:latin typeface="Times New Roman" panose="02020603050405020304" pitchFamily="18" charset="0"/>
                          <a:ea typeface="MS Mincho"/>
                          <a:cs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9559463"/>
                  </a:ext>
                </a:extLst>
              </a:tr>
              <a:tr h="314828">
                <a:tc>
                  <a:txBody>
                    <a:bodyPr/>
                    <a:lstStyle/>
                    <a:p>
                      <a:pPr>
                        <a:lnSpc>
                          <a:spcPct val="115000"/>
                        </a:lnSpc>
                        <a:spcAft>
                          <a:spcPts val="0"/>
                        </a:spcAft>
                        <a:tabLst>
                          <a:tab pos="1386840" algn="l"/>
                        </a:tabLst>
                      </a:pPr>
                      <a:r>
                        <a:rPr lang="en-US" sz="1800" b="1">
                          <a:solidFill>
                            <a:srgbClr val="0D0D0D"/>
                          </a:solidFill>
                          <a:effectLst/>
                          <a:latin typeface="Times New Roman" panose="02020603050405020304" pitchFamily="18" charset="0"/>
                          <a:ea typeface="MS Mincho"/>
                          <a:cs typeface="Times New Roman" panose="02020603050405020304" pitchFamily="18" charset="0"/>
                        </a:rPr>
                        <a:t>Kết bài</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15000"/>
                        </a:lnSpc>
                        <a:spcAft>
                          <a:spcPts val="0"/>
                        </a:spcAft>
                        <a:tabLst>
                          <a:tab pos="1386840" algn="l"/>
                        </a:tabLst>
                      </a:pP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cảm</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nghĩ</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về</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vừa</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 </a:t>
                      </a:r>
                      <a:r>
                        <a:rPr lang="en-US" sz="1800" b="1"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18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99282367"/>
                  </a:ext>
                </a:extLst>
              </a:tr>
            </a:tbl>
          </a:graphicData>
        </a:graphic>
      </p:graphicFrame>
      <p:sp>
        <p:nvSpPr>
          <p:cNvPr id="7" name="Rectangle 6"/>
          <p:cNvSpPr/>
          <p:nvPr/>
        </p:nvSpPr>
        <p:spPr>
          <a:xfrm>
            <a:off x="5183230" y="1254581"/>
            <a:ext cx="1632178" cy="417871"/>
          </a:xfrm>
          <a:prstGeom prst="rect">
            <a:avLst/>
          </a:prstGeom>
        </p:spPr>
        <p:txBody>
          <a:bodyPr wrap="none">
            <a:spAutoFit/>
          </a:bodyPr>
          <a:lstStyle/>
          <a:p>
            <a:pPr>
              <a:lnSpc>
                <a:spcPct val="115000"/>
              </a:lnSpc>
              <a:spcAft>
                <a:spcPts val="0"/>
              </a:spcAft>
              <a:tabLst>
                <a:tab pos="1386840" algn="l"/>
              </a:tabLst>
            </a:pPr>
            <a:r>
              <a:rPr lang="en-US" sz="2000" b="1" dirty="0">
                <a:solidFill>
                  <a:srgbClr val="0D0D0D"/>
                </a:solidFill>
                <a:latin typeface="Times New Roman" panose="02020603050405020304" pitchFamily="18" charset="0"/>
                <a:ea typeface="MS Mincho"/>
              </a:rPr>
              <a:t>b. </a:t>
            </a:r>
            <a:r>
              <a:rPr lang="en-US" sz="2000" b="1" dirty="0" err="1">
                <a:solidFill>
                  <a:srgbClr val="0D0D0D"/>
                </a:solidFill>
                <a:latin typeface="Times New Roman" panose="02020603050405020304" pitchFamily="18" charset="0"/>
                <a:ea typeface="MS Mincho"/>
              </a:rPr>
              <a:t>Lập</a:t>
            </a:r>
            <a:r>
              <a:rPr lang="en-US" sz="2000" b="1" dirty="0">
                <a:solidFill>
                  <a:srgbClr val="0D0D0D"/>
                </a:solidFill>
                <a:latin typeface="Times New Roman" panose="02020603050405020304" pitchFamily="18" charset="0"/>
                <a:ea typeface="MS Mincho"/>
              </a:rPr>
              <a:t> </a:t>
            </a:r>
            <a:r>
              <a:rPr lang="en-US" sz="2000" b="1" dirty="0" err="1">
                <a:solidFill>
                  <a:srgbClr val="0D0D0D"/>
                </a:solidFill>
                <a:latin typeface="Times New Roman" panose="02020603050405020304" pitchFamily="18" charset="0"/>
                <a:ea typeface="MS Mincho"/>
              </a:rPr>
              <a:t>dàn</a:t>
            </a:r>
            <a:r>
              <a:rPr lang="en-US" sz="2000" b="1" dirty="0">
                <a:solidFill>
                  <a:srgbClr val="0D0D0D"/>
                </a:solidFill>
                <a:latin typeface="Times New Roman" panose="02020603050405020304" pitchFamily="18" charset="0"/>
                <a:ea typeface="MS Mincho"/>
              </a:rPr>
              <a:t> ý.</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983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464821" y="2393244"/>
            <a:ext cx="2325511" cy="3048000"/>
          </a:xfrm>
          <a:prstGeom prst="rightArrow">
            <a:avLst/>
          </a:prstGeom>
          <a:solidFill>
            <a:schemeClr val="accent1">
              <a:lumMod val="20000"/>
              <a:lumOff val="80000"/>
            </a:schemeClr>
          </a:solidFill>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tabLst>
                <a:tab pos="1386840" algn="l"/>
              </a:tabLst>
            </a:pPr>
            <a:r>
              <a:rPr lang="en-US" sz="2800" b="1" i="1">
                <a:solidFill>
                  <a:srgbClr val="0D0D0D"/>
                </a:solidFill>
                <a:latin typeface="Times New Roman" panose="02020603050405020304" pitchFamily="18" charset="0"/>
                <a:ea typeface="MS Mincho"/>
              </a:rPr>
              <a:t>Bước 3: Viết bài.</a:t>
            </a:r>
            <a:endParaRPr lang="en-US" sz="2400">
              <a:effectLst/>
              <a:latin typeface="Times New Roman" panose="02020603050405020304" pitchFamily="18" charset="0"/>
              <a:ea typeface="Times New Roman" panose="02020603050405020304" pitchFamily="18" charset="0"/>
            </a:endParaRPr>
          </a:p>
        </p:txBody>
      </p:sp>
      <p:grpSp>
        <p:nvGrpSpPr>
          <p:cNvPr id="9" name="Group 8"/>
          <p:cNvGrpSpPr/>
          <p:nvPr/>
        </p:nvGrpSpPr>
        <p:grpSpPr>
          <a:xfrm>
            <a:off x="4149460" y="1936618"/>
            <a:ext cx="6649156" cy="3990049"/>
            <a:chOff x="4149460" y="1936618"/>
            <a:chExt cx="6649156" cy="3990049"/>
          </a:xfrm>
        </p:grpSpPr>
        <p:sp>
          <p:nvSpPr>
            <p:cNvPr id="6" name="Flowchart: Alternate Process 5"/>
            <p:cNvSpPr/>
            <p:nvPr/>
          </p:nvSpPr>
          <p:spPr>
            <a:xfrm>
              <a:off x="4149460" y="1936618"/>
              <a:ext cx="6649156" cy="3990049"/>
            </a:xfrm>
            <a:prstGeom prst="flowChartAlternateProcess">
              <a:avLst/>
            </a:prstGeom>
            <a:solidFill>
              <a:schemeClr val="accent1">
                <a:lumMod val="20000"/>
                <a:lumOff val="80000"/>
              </a:schemeClr>
            </a:solidFill>
            <a:ln w="28575">
              <a:solidFill>
                <a:srgbClr val="C0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a:t>
              </a:r>
            </a:p>
          </p:txBody>
        </p:sp>
        <p:pic>
          <p:nvPicPr>
            <p:cNvPr id="2" name="Picture 1"/>
            <p:cNvPicPr>
              <a:picLocks noChangeAspect="1"/>
            </p:cNvPicPr>
            <p:nvPr/>
          </p:nvPicPr>
          <p:blipFill>
            <a:blip r:embed="rId2"/>
            <a:stretch>
              <a:fillRect/>
            </a:stretch>
          </p:blipFill>
          <p:spPr>
            <a:xfrm>
              <a:off x="9194977" y="1936618"/>
              <a:ext cx="1603639" cy="1511712"/>
            </a:xfrm>
            <a:prstGeom prst="ellipse">
              <a:avLst/>
            </a:prstGeom>
            <a:ln w="28575">
              <a:solidFill>
                <a:srgbClr val="C00000"/>
              </a:solidFill>
            </a:ln>
            <a:effectLst>
              <a:outerShdw blurRad="107950" dist="12700" dir="5400000" algn="ctr">
                <a:srgbClr val="000000"/>
              </a:outerShdw>
              <a:softEdge rad="112500"/>
            </a:effectLst>
            <a:scene3d>
              <a:camera prst="orthographicFront">
                <a:rot lat="0" lon="0" rev="0"/>
              </a:camera>
              <a:lightRig rig="soft" dir="t">
                <a:rot lat="0" lon="0" rev="0"/>
              </a:lightRig>
            </a:scene3d>
            <a:sp3d contourW="44450" prstMaterial="matte">
              <a:bevelT w="63500" h="63500" prst="artDeco"/>
              <a:contourClr>
                <a:srgbClr val="FFFFFF"/>
              </a:contourClr>
            </a:sp3d>
          </p:spPr>
        </p:pic>
      </p:grpSp>
    </p:spTree>
    <p:extLst>
      <p:ext uri="{BB962C8B-B14F-4D97-AF65-F5344CB8AC3E}">
        <p14:creationId xmlns:p14="http://schemas.microsoft.com/office/powerpoint/2010/main" val="3744496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304801" y="2393244"/>
            <a:ext cx="2867377" cy="3048000"/>
          </a:xfrm>
          <a:prstGeom prst="rightArrow">
            <a:avLst>
              <a:gd name="adj1" fmla="val 50000"/>
              <a:gd name="adj2" fmla="val 42028"/>
            </a:avLst>
          </a:prstGeom>
          <a:solidFill>
            <a:schemeClr val="accent1">
              <a:lumMod val="20000"/>
              <a:lumOff val="8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a:lnSpc>
                <a:spcPct val="115000"/>
              </a:lnSpc>
              <a:spcAft>
                <a:spcPts val="0"/>
              </a:spcAft>
              <a:tabLst>
                <a:tab pos="1386840" algn="l"/>
              </a:tabLst>
            </a:pPr>
            <a:r>
              <a:rPr lang="en-US" sz="2000" b="1" i="1" dirty="0" err="1">
                <a:solidFill>
                  <a:srgbClr val="0D0D0D"/>
                </a:solidFill>
                <a:latin typeface="Times New Roman" panose="02020603050405020304" pitchFamily="18" charset="0"/>
                <a:ea typeface="MS Mincho"/>
              </a:rPr>
              <a:t>Bước</a:t>
            </a:r>
            <a:r>
              <a:rPr lang="en-US" sz="2000" b="1" i="1" dirty="0">
                <a:solidFill>
                  <a:srgbClr val="0D0D0D"/>
                </a:solidFill>
                <a:latin typeface="Times New Roman" panose="02020603050405020304" pitchFamily="18" charset="0"/>
                <a:ea typeface="MS Mincho"/>
              </a:rPr>
              <a:t> 4</a:t>
            </a:r>
            <a:r>
              <a:rPr lang="en-US" sz="2000" b="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Xem</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lại</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và</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chỉnh</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sửa</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rút</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kinh</a:t>
            </a:r>
            <a:r>
              <a:rPr lang="en-US" sz="2000" b="1" i="1" dirty="0">
                <a:solidFill>
                  <a:srgbClr val="0D0D0D"/>
                </a:solidFill>
                <a:latin typeface="Times New Roman" panose="02020603050405020304" pitchFamily="18" charset="0"/>
                <a:ea typeface="MS Mincho"/>
              </a:rPr>
              <a:t> </a:t>
            </a:r>
            <a:r>
              <a:rPr lang="en-US" sz="2000" b="1" i="1" dirty="0" err="1">
                <a:solidFill>
                  <a:srgbClr val="0D0D0D"/>
                </a:solidFill>
                <a:latin typeface="Times New Roman" panose="02020603050405020304" pitchFamily="18" charset="0"/>
                <a:ea typeface="MS Mincho"/>
              </a:rPr>
              <a:t>nghiệm</a:t>
            </a:r>
            <a:r>
              <a:rPr lang="en-US" sz="2000" b="1" i="1" dirty="0">
                <a:solidFill>
                  <a:srgbClr val="0D0D0D"/>
                </a:solidFill>
                <a:latin typeface="Times New Roman" panose="02020603050405020304" pitchFamily="18" charset="0"/>
                <a:ea typeface="MS Mincho"/>
              </a:rPr>
              <a:t>.</a:t>
            </a:r>
            <a:endParaRPr lang="en-US" sz="2000" dirty="0">
              <a:effectLst/>
              <a:latin typeface="Times New Roman" panose="02020603050405020304" pitchFamily="18" charset="0"/>
              <a:ea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89515119"/>
              </p:ext>
            </p:extLst>
          </p:nvPr>
        </p:nvGraphicFramePr>
        <p:xfrm>
          <a:off x="4763911" y="1090556"/>
          <a:ext cx="6874933" cy="5653376"/>
        </p:xfrm>
        <a:graphic>
          <a:graphicData uri="http://schemas.openxmlformats.org/drawingml/2006/table">
            <a:tbl>
              <a:tblPr firstRow="1" firstCol="1" bandRow="1"/>
              <a:tblGrid>
                <a:gridCol w="1203046">
                  <a:extLst>
                    <a:ext uri="{9D8B030D-6E8A-4147-A177-3AD203B41FA5}">
                      <a16:colId xmlns:a16="http://schemas.microsoft.com/office/drawing/2014/main" val="2752445666"/>
                    </a:ext>
                  </a:extLst>
                </a:gridCol>
                <a:gridCol w="4667176">
                  <a:extLst>
                    <a:ext uri="{9D8B030D-6E8A-4147-A177-3AD203B41FA5}">
                      <a16:colId xmlns:a16="http://schemas.microsoft.com/office/drawing/2014/main" val="352106316"/>
                    </a:ext>
                  </a:extLst>
                </a:gridCol>
                <a:gridCol w="1004711">
                  <a:extLst>
                    <a:ext uri="{9D8B030D-6E8A-4147-A177-3AD203B41FA5}">
                      <a16:colId xmlns:a16="http://schemas.microsoft.com/office/drawing/2014/main" val="3588975568"/>
                    </a:ext>
                  </a:extLst>
                </a:gridCol>
              </a:tblGrid>
              <a:tr h="477308">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phần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của</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viết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Nội</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dung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kiểm</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tra</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  Đạt/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chưa đạt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753351202"/>
                  </a:ext>
                </a:extLst>
              </a:tr>
              <a:tr h="623134">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bài</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tên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 </a:t>
                      </a:r>
                      <a:r>
                        <a:rPr lang="en-US" sz="2000" b="1" dirty="0" err="1">
                          <a:solidFill>
                            <a:srgbClr val="0D0D0D"/>
                          </a:solidFill>
                          <a:effectLst/>
                          <a:latin typeface="Times New Roman" panose="02020603050405020304" pitchFamily="18" charset="0"/>
                          <a:ea typeface="MS Mincho"/>
                          <a:cs typeface="Times New Roman" panose="02020603050405020304" pitchFamily="18" charset="0"/>
                        </a:rPr>
                        <a:t>truyện</a:t>
                      </a:r>
                      <a:r>
                        <a:rPr lang="en-US" sz="2000" b="1"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Nêu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lí</a:t>
                      </a:r>
                      <a:r>
                        <a:rPr lang="en-US" sz="2000" dirty="0">
                          <a:solidFill>
                            <a:srgbClr val="0D0D0D"/>
                          </a:solidFill>
                          <a:effectLst/>
                          <a:latin typeface="Times New Roman" panose="02020603050405020304" pitchFamily="18" charset="0"/>
                          <a:ea typeface="MS Mincho"/>
                          <a:cs typeface="Times New Roman" panose="02020603050405020304" pitchFamily="18" charset="0"/>
                        </a:rPr>
                        <a:t> do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em</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muốn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Dùng</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ngôi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thứ</a:t>
                      </a:r>
                      <a:r>
                        <a:rPr lang="en-US" sz="2000" dirty="0">
                          <a:solidFill>
                            <a:srgbClr val="0D0D0D"/>
                          </a:solidFill>
                          <a:effectLst/>
                          <a:latin typeface="Times New Roman" panose="02020603050405020304" pitchFamily="18" charset="0"/>
                          <a:ea typeface="MS Mincho"/>
                          <a:cs typeface="Times New Roman" panose="02020603050405020304" pitchFamily="18" charset="0"/>
                        </a:rPr>
                        <a:t> 3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b="1" i="1">
                          <a:solidFill>
                            <a:srgbClr val="0D0D0D"/>
                          </a:solidFill>
                          <a:effectLst/>
                          <a:latin typeface="Times New Roman" panose="02020603050405020304" pitchFamily="18" charset="0"/>
                          <a:ea typeface="MS Mincho"/>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803471288"/>
                  </a:ext>
                </a:extLst>
              </a:tr>
              <a:tr h="1423715">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Thân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Giới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thiệu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nhân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vật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hoàn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cảnh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xảy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câu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chuyện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bày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chi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tiết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xảy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ra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từ</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lúc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mở</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đầu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cho</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đến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khi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kết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thúc</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được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theo</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trình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thời</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gian</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này</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tiếp</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sự</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việc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kia</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một</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cách</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hợp</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lí</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tabLst>
                          <a:tab pos="1386840" algn="l"/>
                        </a:tabLst>
                      </a:pP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Thể</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hiện</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được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các</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yếu</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tố</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kì</a:t>
                      </a:r>
                      <a:r>
                        <a:rPr lang="en-US" sz="2000" dirty="0">
                          <a:solidFill>
                            <a:srgbClr val="0D0D0D"/>
                          </a:solidFill>
                          <a:effectLst/>
                          <a:latin typeface="Times New Roman" panose="02020603050405020304" pitchFamily="18" charset="0"/>
                          <a:ea typeface="MS Mincho"/>
                          <a:cs typeface="Times New Roman" panose="02020603050405020304" pitchFamily="18" charset="0"/>
                        </a:rPr>
                        <a:t> </a:t>
                      </a:r>
                      <a:r>
                        <a:rPr lang="en-US" sz="2000" dirty="0" err="1">
                          <a:solidFill>
                            <a:srgbClr val="0D0D0D"/>
                          </a:solidFill>
                          <a:effectLst/>
                          <a:latin typeface="Times New Roman" panose="02020603050405020304" pitchFamily="18" charset="0"/>
                          <a:ea typeface="MS Mincho"/>
                          <a:cs typeface="Times New Roman" panose="02020603050405020304" pitchFamily="18" charset="0"/>
                        </a:rPr>
                        <a:t>ảo</a:t>
                      </a:r>
                      <a:r>
                        <a:rPr lang="en-US" sz="2000" dirty="0">
                          <a:solidFill>
                            <a:srgbClr val="0D0D0D"/>
                          </a:solidFill>
                          <a:effectLst/>
                          <a:latin typeface="Times New Roman" panose="02020603050405020304" pitchFamily="18" charset="0"/>
                          <a:ea typeface="MS Mincho"/>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b="1" i="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2866122"/>
                  </a:ext>
                </a:extLst>
              </a:tr>
              <a:tr h="395576">
                <a:tc>
                  <a:txBody>
                    <a:bodyPr/>
                    <a:lstStyle/>
                    <a:p>
                      <a:pPr>
                        <a:lnSpc>
                          <a:spcPct val="115000"/>
                        </a:lnSpc>
                        <a:spcAft>
                          <a:spcPts val="0"/>
                        </a:spcAft>
                        <a:tabLst>
                          <a:tab pos="1386840" algn="l"/>
                        </a:tabLst>
                      </a:pPr>
                      <a:r>
                        <a:rPr lang="en-US" sz="2000" b="1">
                          <a:solidFill>
                            <a:srgbClr val="0D0D0D"/>
                          </a:solidFill>
                          <a:effectLst/>
                          <a:latin typeface="Times New Roman" panose="02020603050405020304" pitchFamily="18" charset="0"/>
                          <a:ea typeface="MS Mincho"/>
                          <a:cs typeface="Times New Roman" panose="02020603050405020304" pitchFamily="18" charset="0"/>
                        </a:rPr>
                        <a:t>Kết bài</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a:solidFill>
                            <a:srgbClr val="0D0D0D"/>
                          </a:solidFill>
                          <a:effectLst/>
                          <a:latin typeface="Times New Roman" panose="02020603050405020304" pitchFamily="18" charset="0"/>
                          <a:ea typeface="MS Mincho"/>
                          <a:cs typeface="Times New Roman" panose="02020603050405020304" pitchFamily="18" charset="0"/>
                        </a:rPr>
                        <a:t>Nêu cảm nghĩ của về câu chuyện.</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nSpc>
                          <a:spcPct val="115000"/>
                        </a:lnSpc>
                        <a:spcAft>
                          <a:spcPts val="0"/>
                        </a:spcAft>
                        <a:tabLst>
                          <a:tab pos="1386840" algn="l"/>
                        </a:tabLst>
                      </a:pPr>
                      <a:r>
                        <a:rPr lang="en-US" sz="2000" b="1" i="1" dirty="0">
                          <a:solidFill>
                            <a:srgbClr val="0D0D0D"/>
                          </a:solidFill>
                          <a:effectLst/>
                          <a:latin typeface="Times New Roman" panose="02020603050405020304" pitchFamily="18" charset="0"/>
                          <a:ea typeface="MS Mincho"/>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9535" marR="595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812004117"/>
                  </a:ext>
                </a:extLst>
              </a:tr>
            </a:tbl>
          </a:graphicData>
        </a:graphic>
      </p:graphicFrame>
      <p:sp>
        <p:nvSpPr>
          <p:cNvPr id="7" name="Plaque 6"/>
          <p:cNvSpPr/>
          <p:nvPr/>
        </p:nvSpPr>
        <p:spPr>
          <a:xfrm>
            <a:off x="3335866" y="3454400"/>
            <a:ext cx="1264356" cy="1196622"/>
          </a:xfrm>
          <a:prstGeom prst="plaque">
            <a:avLst/>
          </a:prstGeom>
          <a:solidFill>
            <a:schemeClr val="accent1">
              <a:lumMod val="20000"/>
              <a:lumOff val="80000"/>
            </a:schemeClr>
          </a:solid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Times New Roman" panose="02020603050405020304" pitchFamily="18" charset="0"/>
                <a:cs typeface="Times New Roman" panose="02020603050405020304" pitchFamily="18" charset="0"/>
              </a:rPr>
              <a:t>Lần</a:t>
            </a:r>
            <a:r>
              <a:rPr lang="en-US" sz="2400" b="1" dirty="0">
                <a:solidFill>
                  <a:schemeClr val="tx1"/>
                </a:solidFill>
                <a:latin typeface="Times New Roman" panose="02020603050405020304" pitchFamily="18" charset="0"/>
                <a:cs typeface="Times New Roman" panose="02020603050405020304" pitchFamily="18" charset="0"/>
              </a:rPr>
              <a:t> 1</a:t>
            </a:r>
          </a:p>
        </p:txBody>
      </p:sp>
    </p:spTree>
    <p:extLst>
      <p:ext uri="{BB962C8B-B14F-4D97-AF65-F5344CB8AC3E}">
        <p14:creationId xmlns:p14="http://schemas.microsoft.com/office/powerpoint/2010/main" val="429173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402772" y="2393244"/>
            <a:ext cx="2867377" cy="3048000"/>
          </a:xfrm>
          <a:prstGeom prst="rightArrow">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4</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Xem</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chỉnh</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sửa</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rút</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kinh</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000" b="1" i="1"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nghiệm</a:t>
            </a:r>
            <a:r>
              <a:rPr kumimoji="0" lang="en-US" sz="2000" b="1" i="1"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0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Plaque 6"/>
          <p:cNvSpPr/>
          <p:nvPr/>
        </p:nvSpPr>
        <p:spPr>
          <a:xfrm>
            <a:off x="3478993" y="3330221"/>
            <a:ext cx="1264356" cy="1196622"/>
          </a:xfrm>
          <a:prstGeom prst="plaque">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Lần</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a:t>
            </a:r>
          </a:p>
        </p:txBody>
      </p:sp>
      <p:sp>
        <p:nvSpPr>
          <p:cNvPr id="6" name="Flowchart: Alternate Process 5"/>
          <p:cNvSpPr/>
          <p:nvPr/>
        </p:nvSpPr>
        <p:spPr>
          <a:xfrm>
            <a:off x="5129267" y="1580606"/>
            <a:ext cx="6659961" cy="4374289"/>
          </a:xfrm>
          <a:prstGeom prst="flowChartAlternateProcess">
            <a:avLst/>
          </a:prstGeom>
          <a:blipFill>
            <a:blip r:embed="rId2"/>
            <a:tile tx="0" ty="0" sx="100000" sy="100000" flip="none" algn="tl"/>
          </a:blipFill>
          <a:ln w="19050">
            <a:solidFill>
              <a:schemeClr val="tx1"/>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Đọc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kĩ</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bài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viết</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của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mình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khoanh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tròn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những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chính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tả</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dụng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từ</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nếu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Sau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đó</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lỗi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đó</a:t>
            </a:r>
            <a:r>
              <a:rPr lang="en-US" sz="3200" dirty="0">
                <a:solidFill>
                  <a:srgbClr val="0D0D0D"/>
                </a:solidFill>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lnSpc>
                <a:spcPct val="115000"/>
              </a:lnSpc>
              <a:spcAft>
                <a:spcPts val="0"/>
              </a:spcAft>
              <a:tabLst>
                <a:tab pos="1386840" algn="l"/>
              </a:tabLst>
            </a:pP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Gạch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những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câu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sai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pháp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bằng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cách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phân</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tích</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cấu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trúc</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ngữ</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pháp</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và</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sửa</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lại</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cho</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đúng</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nếu</a:t>
            </a:r>
            <a:r>
              <a:rPr lang="en-US" sz="3200" dirty="0">
                <a:solidFill>
                  <a:srgbClr val="0D0D0D"/>
                </a:solidFill>
                <a:latin typeface="Times New Roman" panose="02020603050405020304" pitchFamily="18" charset="0"/>
                <a:ea typeface="MS Mincho"/>
              </a:rPr>
              <a:t> </a:t>
            </a:r>
            <a:r>
              <a:rPr lang="en-US" sz="3200" dirty="0" err="1">
                <a:solidFill>
                  <a:srgbClr val="0D0D0D"/>
                </a:solidFill>
                <a:latin typeface="Times New Roman" panose="02020603050405020304" pitchFamily="18" charset="0"/>
                <a:ea typeface="MS Mincho"/>
              </a:rPr>
              <a:t>có</a:t>
            </a:r>
            <a:r>
              <a:rPr lang="en-US" sz="3200" dirty="0">
                <a:solidFill>
                  <a:srgbClr val="0D0D0D"/>
                </a:solidFill>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7030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91911" y="126425"/>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Thực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hành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luyện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tập</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8" name="Plaque 7"/>
          <p:cNvSpPr/>
          <p:nvPr/>
        </p:nvSpPr>
        <p:spPr>
          <a:xfrm>
            <a:off x="191911" y="767356"/>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15000"/>
              </a:lnSpc>
              <a:spcBef>
                <a:spcPts val="0"/>
              </a:spcBef>
              <a:spcAft>
                <a:spcPts val="0"/>
              </a:spcAft>
              <a:buClrTx/>
              <a:buSzTx/>
              <a:buFont typeface="+mj-lt"/>
              <a:buAutoNum type="arabicPeriod"/>
              <a:tabLst>
                <a:tab pos="1386840" algn="l"/>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0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5" name="Plaque 4"/>
          <p:cNvSpPr/>
          <p:nvPr/>
        </p:nvSpPr>
        <p:spPr>
          <a:xfrm>
            <a:off x="191911" y="1408287"/>
            <a:ext cx="4255911" cy="528331"/>
          </a:xfrm>
          <a:prstGeom prst="plaqu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15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3" name="Right Arrow 2"/>
          <p:cNvSpPr/>
          <p:nvPr/>
        </p:nvSpPr>
        <p:spPr>
          <a:xfrm>
            <a:off x="1236806" y="1936618"/>
            <a:ext cx="5404378" cy="3951111"/>
          </a:xfrm>
          <a:prstGeom prst="rightArrow">
            <a:avLst>
              <a:gd name="adj1" fmla="val 50000"/>
              <a:gd name="adj2" fmla="val 43853"/>
            </a:avLst>
          </a:prstGeom>
          <a:blipFill>
            <a:blip r:embed="rId2"/>
            <a:tile tx="0" ty="0" sx="100000" sy="100000" flip="none" algn="tl"/>
          </a:blip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a:lnSpc>
                <a:spcPct val="115000"/>
              </a:lnSpc>
              <a:tabLst>
                <a:tab pos="1386840" algn="l"/>
              </a:tabLst>
              <a:defRPr/>
            </a:pPr>
            <a:r>
              <a:rPr lang="en-US" sz="2800" b="1" i="1" dirty="0" err="1">
                <a:solidFill>
                  <a:schemeClr val="bg1"/>
                </a:solidFill>
                <a:latin typeface="Times New Roman" panose="02020603050405020304" pitchFamily="18" charset="0"/>
                <a:ea typeface="MS Mincho"/>
              </a:rPr>
              <a:t>Bước</a:t>
            </a:r>
            <a:r>
              <a:rPr lang="en-US" sz="2800" b="1" i="1" dirty="0">
                <a:solidFill>
                  <a:schemeClr val="bg1"/>
                </a:solidFill>
                <a:latin typeface="Times New Roman" panose="02020603050405020304" pitchFamily="18" charset="0"/>
                <a:ea typeface="MS Mincho"/>
              </a:rPr>
              <a:t> 5: </a:t>
            </a:r>
            <a:r>
              <a:rPr lang="en-US" sz="2800" b="1" i="1" dirty="0" err="1">
                <a:solidFill>
                  <a:schemeClr val="bg1"/>
                </a:solidFill>
                <a:latin typeface="Times New Roman" panose="02020603050405020304" pitchFamily="18" charset="0"/>
                <a:ea typeface="MS Mincho"/>
              </a:rPr>
              <a:t>Trình</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bày</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sản</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phẩm</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trước</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nhóm</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và</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tham</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gia</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góp</a:t>
            </a:r>
            <a:r>
              <a:rPr lang="en-US" sz="2800" b="1" i="1" dirty="0">
                <a:solidFill>
                  <a:schemeClr val="bg1"/>
                </a:solidFill>
                <a:latin typeface="Times New Roman" panose="02020603050405020304" pitchFamily="18" charset="0"/>
                <a:ea typeface="MS Mincho"/>
              </a:rPr>
              <a:t> ý </a:t>
            </a:r>
            <a:r>
              <a:rPr lang="en-US" sz="2800" b="1" i="1" dirty="0" err="1">
                <a:solidFill>
                  <a:schemeClr val="bg1"/>
                </a:solidFill>
                <a:latin typeface="Times New Roman" panose="02020603050405020304" pitchFamily="18" charset="0"/>
                <a:ea typeface="MS Mincho"/>
              </a:rPr>
              <a:t>cho</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các</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bạn</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trong</a:t>
            </a:r>
            <a:r>
              <a:rPr lang="en-US" sz="2800" b="1" i="1" dirty="0">
                <a:solidFill>
                  <a:schemeClr val="bg1"/>
                </a:solidFill>
                <a:latin typeface="Times New Roman" panose="02020603050405020304" pitchFamily="18" charset="0"/>
                <a:ea typeface="MS Mincho"/>
              </a:rPr>
              <a:t> </a:t>
            </a:r>
            <a:r>
              <a:rPr lang="en-US" sz="2800" b="1" i="1" dirty="0" err="1">
                <a:solidFill>
                  <a:schemeClr val="bg1"/>
                </a:solidFill>
                <a:latin typeface="Times New Roman" panose="02020603050405020304" pitchFamily="18" charset="0"/>
                <a:ea typeface="MS Mincho"/>
              </a:rPr>
              <a:t>nhóm</a:t>
            </a:r>
            <a:r>
              <a:rPr lang="en-US" sz="2800" b="1" i="1" dirty="0">
                <a:solidFill>
                  <a:schemeClr val="bg1"/>
                </a:solidFill>
                <a:latin typeface="Times New Roman" panose="02020603050405020304" pitchFamily="18" charset="0"/>
                <a:ea typeface="MS Mincho"/>
              </a:rPr>
              <a:t>.</a:t>
            </a:r>
            <a:endParaRPr kumimoji="0" lang="en-US" sz="28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6848794" y="2113569"/>
            <a:ext cx="4106400" cy="359720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14765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a:stretch>
            <a:fillRect/>
          </a:stretch>
        </p:blipFill>
        <p:spPr>
          <a:xfrm>
            <a:off x="-1" y="0"/>
            <a:ext cx="12192000" cy="6858000"/>
          </a:xfrm>
          <a:prstGeom prst="rect">
            <a:avLst/>
          </a:prstGeom>
        </p:spPr>
      </p:pic>
      <p:sp>
        <p:nvSpPr>
          <p:cNvPr id="4" name="Rectangle 3"/>
          <p:cNvSpPr/>
          <p:nvPr/>
        </p:nvSpPr>
        <p:spPr>
          <a:xfrm>
            <a:off x="3441358" y="203201"/>
            <a:ext cx="5670528" cy="923330"/>
          </a:xfrm>
          <a:prstGeom prst="rect">
            <a:avLst/>
          </a:prstGeom>
          <a:noFill/>
        </p:spPr>
        <p:txBody>
          <a:bodyPr wrap="square" lIns="91440" tIns="45720" rIns="91440" bIns="45720">
            <a:spAutoFit/>
          </a:bodyPr>
          <a:lstStyle/>
          <a:p>
            <a:pPr algn="ctr"/>
            <a:r>
              <a:rPr lang="en-US" sz="5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NÓI VÀ NGHE</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
        <p:nvSpPr>
          <p:cNvPr id="7" name="Rectangle 6"/>
          <p:cNvSpPr/>
          <p:nvPr/>
        </p:nvSpPr>
        <p:spPr>
          <a:xfrm>
            <a:off x="605015" y="3660551"/>
            <a:ext cx="10936840" cy="1754326"/>
          </a:xfrm>
          <a:prstGeom prst="rect">
            <a:avLst/>
          </a:prstGeom>
          <a:noFill/>
        </p:spPr>
        <p:txBody>
          <a:bodyPr wrap="none" lIns="91440" tIns="45720" rIns="91440" bIns="45720">
            <a:spAutoFit/>
          </a:bodyPr>
          <a:lstStyle/>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KỂ LẠI MỘT TRUYỆN TRUYỀN THUYẾT</a:t>
            </a:r>
          </a:p>
          <a:p>
            <a:pPr algn="ctr"/>
            <a:r>
              <a:rPr lang="en-US" sz="5400" b="1" cap="none" spc="0" dirty="0">
                <a:ln w="6600">
                  <a:solidFill>
                    <a:schemeClr val="accent2"/>
                  </a:solidFill>
                  <a:prstDash val="solid"/>
                </a:ln>
                <a:solidFill>
                  <a:srgbClr val="FFFFFF"/>
                </a:solidFill>
                <a:effectLst>
                  <a:outerShdw dist="38100" dir="2700000" algn="tl" rotWithShape="0">
                    <a:schemeClr val="accent2"/>
                  </a:outerShdw>
                </a:effectLst>
              </a:rPr>
              <a:t> HOẶC TRUYỆN CỔ TÍCH</a:t>
            </a:r>
          </a:p>
        </p:txBody>
      </p:sp>
    </p:spTree>
    <p:extLst>
      <p:ext uri="{BB962C8B-B14F-4D97-AF65-F5344CB8AC3E}">
        <p14:creationId xmlns:p14="http://schemas.microsoft.com/office/powerpoint/2010/main" val="42670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1358" y="203201"/>
            <a:ext cx="5670528" cy="769441"/>
          </a:xfrm>
          <a:prstGeom prst="rect">
            <a:avLst/>
          </a:prstGeom>
          <a:noFill/>
        </p:spPr>
        <p:txBody>
          <a:bodyPr wrap="square" lIns="91440" tIns="45720" rIns="91440" bIns="45720">
            <a:spAutoFit/>
          </a:bodyPr>
          <a:lstStyle/>
          <a:p>
            <a:pPr algn="ctr"/>
            <a:r>
              <a:rPr lang="en-US"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NÓI VÀ NGHE</a:t>
            </a:r>
            <a:endParaRPr lang="en-US" sz="4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latin typeface="Times New Roman" panose="02020603050405020304" pitchFamily="18" charset="0"/>
              <a:cs typeface="Times New Roman" panose="02020603050405020304" pitchFamily="18" charset="0"/>
            </a:endParaRPr>
          </a:p>
        </p:txBody>
      </p:sp>
      <p:sp>
        <p:nvSpPr>
          <p:cNvPr id="3" name="Rectangle 2"/>
          <p:cNvSpPr/>
          <p:nvPr/>
        </p:nvSpPr>
        <p:spPr>
          <a:xfrm>
            <a:off x="1197507" y="848826"/>
            <a:ext cx="10158230" cy="1323439"/>
          </a:xfrm>
          <a:prstGeom prst="rect">
            <a:avLst/>
          </a:prstGeom>
          <a:noFill/>
        </p:spPr>
        <p:txBody>
          <a:bodyPr wrap="none" lIns="91440" tIns="45720" rIns="91440" bIns="45720">
            <a:spAutoFit/>
          </a:bodyPr>
          <a:lstStyle/>
          <a:p>
            <a:pPr algn="ctr"/>
            <a:r>
              <a:rPr lang="en-US" sz="40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KỂ LẠI MỘT TRUYỆN TRUYỀN THUYẾT</a:t>
            </a:r>
          </a:p>
          <a:p>
            <a:pPr algn="ctr"/>
            <a:r>
              <a:rPr lang="en-US" sz="40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HOẶC TRUYỆN CỔ TÍCH</a:t>
            </a:r>
          </a:p>
        </p:txBody>
      </p:sp>
      <p:pic>
        <p:nvPicPr>
          <p:cNvPr id="4" name="Picture 3"/>
          <p:cNvPicPr>
            <a:picLocks noChangeAspect="1"/>
          </p:cNvPicPr>
          <p:nvPr/>
        </p:nvPicPr>
        <p:blipFill>
          <a:blip r:embed="rId2"/>
          <a:stretch>
            <a:fillRect/>
          </a:stretch>
        </p:blipFill>
        <p:spPr>
          <a:xfrm>
            <a:off x="338668" y="2289775"/>
            <a:ext cx="7315200" cy="4387603"/>
          </a:xfrm>
          <a:prstGeom prst="rect">
            <a:avLst/>
          </a:prstGeom>
        </p:spPr>
      </p:pic>
      <p:sp>
        <p:nvSpPr>
          <p:cNvPr id="6" name="Rectangle 5"/>
          <p:cNvSpPr/>
          <p:nvPr/>
        </p:nvSpPr>
        <p:spPr>
          <a:xfrm>
            <a:off x="1371190" y="2776540"/>
            <a:ext cx="5250155" cy="1870705"/>
          </a:xfrm>
          <a:prstGeom prst="rect">
            <a:avLst/>
          </a:prstGeom>
        </p:spPr>
        <p:txBody>
          <a:bodyPr wrap="none">
            <a:spAutoFit/>
          </a:bodyPr>
          <a:lstStyle/>
          <a:p>
            <a:pPr algn="ctr">
              <a:lnSpc>
                <a:spcPct val="107000"/>
              </a:lnSpc>
              <a:spcAft>
                <a:spcPts val="0"/>
              </a:spcAft>
              <a:tabLst>
                <a:tab pos="1386840" algn="l"/>
              </a:tabLst>
            </a:pPr>
            <a:r>
              <a:rPr lang="en-US" sz="3600" dirty="0" err="1">
                <a:solidFill>
                  <a:srgbClr val="0D0D0D"/>
                </a:solidFill>
                <a:latin typeface="Times New Roman" panose="02020603050405020304" pitchFamily="18" charset="0"/>
                <a:ea typeface="MS Mincho"/>
              </a:rPr>
              <a:t>Nghe</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và</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xem</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một</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đoạn</a:t>
            </a:r>
            <a:r>
              <a:rPr lang="en-US" sz="3600" dirty="0">
                <a:solidFill>
                  <a:srgbClr val="0D0D0D"/>
                </a:solidFill>
                <a:latin typeface="Times New Roman" panose="02020603050405020304" pitchFamily="18" charset="0"/>
                <a:ea typeface="MS Mincho"/>
              </a:rPr>
              <a:t> </a:t>
            </a:r>
          </a:p>
          <a:p>
            <a:pPr algn="ctr">
              <a:lnSpc>
                <a:spcPct val="107000"/>
              </a:lnSpc>
              <a:spcAft>
                <a:spcPts val="0"/>
              </a:spcAft>
              <a:tabLst>
                <a:tab pos="1386840" algn="l"/>
              </a:tabLst>
            </a:pPr>
            <a:r>
              <a:rPr lang="en-US" sz="3600" dirty="0">
                <a:solidFill>
                  <a:srgbClr val="0D0D0D"/>
                </a:solidFill>
                <a:latin typeface="Times New Roman" panose="02020603050405020304" pitchFamily="18" charset="0"/>
                <a:ea typeface="MS Mincho"/>
              </a:rPr>
              <a:t>video (</a:t>
            </a:r>
            <a:r>
              <a:rPr lang="en-US" sz="3600" dirty="0" err="1">
                <a:solidFill>
                  <a:srgbClr val="0D0D0D"/>
                </a:solidFill>
                <a:latin typeface="Times New Roman" panose="02020603050405020304" pitchFamily="18" charset="0"/>
                <a:ea typeface="MS Mincho"/>
              </a:rPr>
              <a:t>có</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tiếng</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và</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hình</a:t>
            </a:r>
            <a:r>
              <a:rPr lang="en-US" sz="3600" dirty="0">
                <a:solidFill>
                  <a:srgbClr val="0D0D0D"/>
                </a:solidFill>
                <a:latin typeface="Times New Roman" panose="02020603050405020304" pitchFamily="18" charset="0"/>
                <a:ea typeface="MS Mincho"/>
              </a:rPr>
              <a:t>)</a:t>
            </a:r>
          </a:p>
          <a:p>
            <a:pPr algn="ctr">
              <a:lnSpc>
                <a:spcPct val="107000"/>
              </a:lnSpc>
              <a:spcAft>
                <a:spcPts val="0"/>
              </a:spcAft>
              <a:tabLst>
                <a:tab pos="1386840" algn="l"/>
              </a:tabLst>
            </a:pP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kể</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một</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câu</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chuyện</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cổ</a:t>
            </a:r>
            <a:r>
              <a:rPr lang="en-US" sz="3600" dirty="0">
                <a:solidFill>
                  <a:srgbClr val="0D0D0D"/>
                </a:solidFill>
                <a:latin typeface="Times New Roman" panose="02020603050405020304" pitchFamily="18" charset="0"/>
                <a:ea typeface="MS Mincho"/>
              </a:rPr>
              <a:t> </a:t>
            </a:r>
            <a:r>
              <a:rPr lang="en-US" sz="3600" dirty="0" err="1">
                <a:solidFill>
                  <a:srgbClr val="0D0D0D"/>
                </a:solidFill>
                <a:latin typeface="Times New Roman" panose="02020603050405020304" pitchFamily="18" charset="0"/>
                <a:ea typeface="MS Mincho"/>
              </a:rPr>
              <a:t>tích</a:t>
            </a:r>
            <a:r>
              <a:rPr lang="en-US" sz="3600" dirty="0">
                <a:solidFill>
                  <a:srgbClr val="0D0D0D"/>
                </a:solidFill>
                <a:latin typeface="Times New Roman" panose="02020603050405020304" pitchFamily="18" charset="0"/>
                <a:ea typeface="MS Mincho"/>
              </a:rPr>
              <a:t>.</a:t>
            </a:r>
            <a:endParaRPr lang="en-US" sz="36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6757795" y="4647244"/>
            <a:ext cx="3383555" cy="2030133"/>
          </a:xfrm>
          <a:prstGeom prst="rect">
            <a:avLst/>
          </a:prstGeom>
        </p:spPr>
      </p:pic>
      <p:sp>
        <p:nvSpPr>
          <p:cNvPr id="8" name="Oval 7"/>
          <p:cNvSpPr/>
          <p:nvPr/>
        </p:nvSpPr>
        <p:spPr>
          <a:xfrm>
            <a:off x="8342488" y="2980267"/>
            <a:ext cx="3409245" cy="1840088"/>
          </a:xfrm>
          <a:prstGeom prst="ellipse">
            <a:avLst/>
          </a:prstGeom>
          <a:solidFill>
            <a:schemeClr val="accent4">
              <a:lumMod val="40000"/>
              <a:lumOff val="6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có</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nhận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xét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gì</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giọng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ngôi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a:t>
            </a:r>
            <a:endParaRPr lang="en-US" sz="2800" dirty="0"/>
          </a:p>
        </p:txBody>
      </p:sp>
    </p:spTree>
    <p:extLst>
      <p:ext uri="{BB962C8B-B14F-4D97-AF65-F5344CB8AC3E}">
        <p14:creationId xmlns:p14="http://schemas.microsoft.com/office/powerpoint/2010/main" val="62476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3704</TotalTime>
  <Words>9136</Words>
  <Application>Microsoft Office PowerPoint</Application>
  <PresentationFormat>Màn hình rộng</PresentationFormat>
  <Paragraphs>788</Paragraphs>
  <Slides>110</Slides>
  <Notes>7</Notes>
  <HiddenSlides>0</HiddenSlides>
  <MMClips>3</MMClips>
  <ScaleCrop>false</ScaleCrop>
  <HeadingPairs>
    <vt:vector size="6" baseType="variant">
      <vt:variant>
        <vt:lpstr>Phông được Dùng</vt:lpstr>
      </vt:variant>
      <vt:variant>
        <vt:i4>6</vt:i4>
      </vt:variant>
      <vt:variant>
        <vt:lpstr>Chủ đề</vt:lpstr>
      </vt:variant>
      <vt:variant>
        <vt:i4>2</vt:i4>
      </vt:variant>
      <vt:variant>
        <vt:lpstr>Tiêu đề Bản chiếu</vt:lpstr>
      </vt:variant>
      <vt:variant>
        <vt:i4>110</vt:i4>
      </vt:variant>
    </vt:vector>
  </HeadingPairs>
  <TitlesOfParts>
    <vt:vector size="118" baseType="lpstr">
      <vt:lpstr>Arial</vt:lpstr>
      <vt:lpstr>Calibri</vt:lpstr>
      <vt:lpstr>Calibri Light</vt:lpstr>
      <vt:lpstr>Tahoma</vt:lpstr>
      <vt:lpstr>Times New Roman</vt:lpstr>
      <vt:lpstr>Wingdings</vt:lpstr>
      <vt:lpstr>Office Theme</vt:lpstr>
      <vt:lpstr>8_Office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TBC</dc:creator>
  <cp:lastModifiedBy>11_Nguyễn Ngọc Thái Hà</cp:lastModifiedBy>
  <cp:revision>158</cp:revision>
  <dcterms:created xsi:type="dcterms:W3CDTF">2021-05-29T02:48:06Z</dcterms:created>
  <dcterms:modified xsi:type="dcterms:W3CDTF">2021-09-25T23:48:48Z</dcterms:modified>
</cp:coreProperties>
</file>