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  <p:sldMasterId id="2147483686" r:id="rId4"/>
  </p:sldMasterIdLst>
  <p:notesMasterIdLst>
    <p:notesMasterId r:id="rId41"/>
  </p:notesMasterIdLst>
  <p:handoutMasterIdLst>
    <p:handoutMasterId r:id="rId42"/>
  </p:handoutMasterIdLst>
  <p:sldIdLst>
    <p:sldId id="344" r:id="rId5"/>
    <p:sldId id="285" r:id="rId6"/>
    <p:sldId id="340" r:id="rId7"/>
    <p:sldId id="287" r:id="rId8"/>
    <p:sldId id="286" r:id="rId9"/>
    <p:sldId id="288" r:id="rId10"/>
    <p:sldId id="290" r:id="rId11"/>
    <p:sldId id="317" r:id="rId12"/>
    <p:sldId id="318" r:id="rId13"/>
    <p:sldId id="319" r:id="rId14"/>
    <p:sldId id="342" r:id="rId15"/>
    <p:sldId id="343" r:id="rId16"/>
    <p:sldId id="320" r:id="rId17"/>
    <p:sldId id="323" r:id="rId18"/>
    <p:sldId id="324" r:id="rId19"/>
    <p:sldId id="339" r:id="rId20"/>
    <p:sldId id="325" r:id="rId21"/>
    <p:sldId id="326" r:id="rId22"/>
    <p:sldId id="337" r:id="rId23"/>
    <p:sldId id="338" r:id="rId24"/>
    <p:sldId id="327" r:id="rId25"/>
    <p:sldId id="328" r:id="rId26"/>
    <p:sldId id="333" r:id="rId27"/>
    <p:sldId id="345" r:id="rId28"/>
    <p:sldId id="346" r:id="rId29"/>
    <p:sldId id="347" r:id="rId30"/>
    <p:sldId id="349" r:id="rId31"/>
    <p:sldId id="348" r:id="rId32"/>
    <p:sldId id="334" r:id="rId33"/>
    <p:sldId id="335" r:id="rId34"/>
    <p:sldId id="357" r:id="rId35"/>
    <p:sldId id="350" r:id="rId36"/>
    <p:sldId id="358" r:id="rId37"/>
    <p:sldId id="359" r:id="rId38"/>
    <p:sldId id="351" r:id="rId39"/>
    <p:sldId id="314" r:id="rId40"/>
  </p:sldIdLst>
  <p:sldSz cx="9144000" cy="5143500" type="screen16x9"/>
  <p:notesSz cx="6858000" cy="91440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CC66"/>
    <a:srgbClr val="FF0000"/>
    <a:srgbClr val="0000CC"/>
    <a:srgbClr val="FFFFFF"/>
    <a:srgbClr val="EFD4B3"/>
    <a:srgbClr val="9C6522"/>
    <a:srgbClr val="B2B2B2"/>
    <a:srgbClr val="969696"/>
    <a:srgbClr val="AD95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05" autoAdjust="0"/>
    <p:restoredTop sz="92115" autoAdjust="0"/>
  </p:normalViewPr>
  <p:slideViewPr>
    <p:cSldViewPr>
      <p:cViewPr varScale="1">
        <p:scale>
          <a:sx n="84" d="100"/>
          <a:sy n="84" d="100"/>
        </p:scale>
        <p:origin x="668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345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345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37EE9F5D-2838-4DE2-B66F-22D4736E3D3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EBF6A-9FDC-4EBD-975B-86479E3B327D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91A943-1E43-41E0-934E-7C8F872DA19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1A943-1E43-41E0-934E-7C8F872DA19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986B4-AC75-45C1-9D7B-3F0728E6A5F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7" name="Rectangle 85"/>
          <p:cNvSpPr>
            <a:spLocks noChangeArrowheads="1"/>
          </p:cNvSpPr>
          <p:nvPr/>
        </p:nvSpPr>
        <p:spPr bwMode="gray">
          <a:xfrm>
            <a:off x="0" y="2628900"/>
            <a:ext cx="9144000" cy="114300"/>
          </a:xfrm>
          <a:prstGeom prst="rect">
            <a:avLst/>
          </a:prstGeom>
          <a:solidFill>
            <a:schemeClr val="accent1">
              <a:alpha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56" name="Rectangle 84"/>
          <p:cNvSpPr>
            <a:spLocks noChangeArrowheads="1"/>
          </p:cNvSpPr>
          <p:nvPr/>
        </p:nvSpPr>
        <p:spPr bwMode="gray">
          <a:xfrm>
            <a:off x="0" y="1371600"/>
            <a:ext cx="9144000" cy="12573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5976938" y="4945857"/>
            <a:ext cx="2895600" cy="126206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3465513" y="4960144"/>
            <a:ext cx="2133600" cy="126206"/>
          </a:xfrm>
        </p:spPr>
        <p:txBody>
          <a:bodyPr/>
          <a:lstStyle>
            <a:lvl1pPr algn="ctr">
              <a:defRPr>
                <a:latin typeface="Arial" charset="0"/>
              </a:defRPr>
            </a:lvl1pPr>
          </a:lstStyle>
          <a:p>
            <a:fld id="{5C07D68B-3C01-4435-A9CD-830B168D646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92500" y="4800600"/>
            <a:ext cx="4343400" cy="228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16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144" name="Freeform 72"/>
          <p:cNvSpPr>
            <a:spLocks/>
          </p:cNvSpPr>
          <p:nvPr/>
        </p:nvSpPr>
        <p:spPr bwMode="gray">
          <a:xfrm>
            <a:off x="-9525" y="-28575"/>
            <a:ext cx="2054225" cy="767954"/>
          </a:xfrm>
          <a:custGeom>
            <a:avLst/>
            <a:gdLst/>
            <a:ahLst/>
            <a:cxnLst>
              <a:cxn ang="0">
                <a:pos x="0" y="21"/>
              </a:cxn>
              <a:cxn ang="0">
                <a:pos x="1294" y="20"/>
              </a:cxn>
              <a:cxn ang="0">
                <a:pos x="1065" y="645"/>
              </a:cxn>
              <a:cxn ang="0">
                <a:pos x="6" y="641"/>
              </a:cxn>
              <a:cxn ang="0">
                <a:pos x="0" y="21"/>
              </a:cxn>
            </a:cxnLst>
            <a:rect l="0" t="0" r="r" b="b"/>
            <a:pathLst>
              <a:path w="1294" h="645">
                <a:moveTo>
                  <a:pt x="0" y="21"/>
                </a:moveTo>
                <a:cubicBezTo>
                  <a:pt x="0" y="21"/>
                  <a:pt x="1004" y="25"/>
                  <a:pt x="1294" y="20"/>
                </a:cubicBezTo>
                <a:cubicBezTo>
                  <a:pt x="1236" y="122"/>
                  <a:pt x="1181" y="333"/>
                  <a:pt x="1065" y="645"/>
                </a:cubicBezTo>
                <a:cubicBezTo>
                  <a:pt x="603" y="639"/>
                  <a:pt x="210" y="645"/>
                  <a:pt x="6" y="641"/>
                </a:cubicBezTo>
                <a:cubicBezTo>
                  <a:pt x="3" y="507"/>
                  <a:pt x="6" y="0"/>
                  <a:pt x="0" y="21"/>
                </a:cubicBezTo>
                <a:close/>
              </a:path>
            </a:pathLst>
          </a:custGeom>
          <a:solidFill>
            <a:schemeClr val="hlink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52" name="Line 80"/>
          <p:cNvSpPr>
            <a:spLocks noChangeShapeType="1"/>
          </p:cNvSpPr>
          <p:nvPr/>
        </p:nvSpPr>
        <p:spPr bwMode="gray">
          <a:xfrm>
            <a:off x="9526" y="2743200"/>
            <a:ext cx="1209675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55" name="Line 83"/>
          <p:cNvSpPr>
            <a:spLocks noChangeShapeType="1"/>
          </p:cNvSpPr>
          <p:nvPr/>
        </p:nvSpPr>
        <p:spPr bwMode="gray">
          <a:xfrm>
            <a:off x="9526" y="3807619"/>
            <a:ext cx="1743075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885950"/>
            <a:ext cx="7124700" cy="285750"/>
          </a:xfrm>
        </p:spPr>
        <p:txBody>
          <a:bodyPr/>
          <a:lstStyle>
            <a:lvl1pPr>
              <a:defRPr sz="3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143" name="Freeform 71"/>
          <p:cNvSpPr>
            <a:spLocks/>
          </p:cNvSpPr>
          <p:nvPr/>
        </p:nvSpPr>
        <p:spPr bwMode="gray">
          <a:xfrm>
            <a:off x="1236663" y="3810001"/>
            <a:ext cx="773112" cy="1335881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310" y="0"/>
              </a:cxn>
              <a:cxn ang="0">
                <a:pos x="487" y="1118"/>
              </a:cxn>
              <a:cxn ang="0">
                <a:pos x="159" y="1116"/>
              </a:cxn>
              <a:cxn ang="0">
                <a:pos x="0" y="2"/>
              </a:cxn>
            </a:cxnLst>
            <a:rect l="0" t="0" r="r" b="b"/>
            <a:pathLst>
              <a:path w="487" h="1118">
                <a:moveTo>
                  <a:pt x="0" y="2"/>
                </a:moveTo>
                <a:cubicBezTo>
                  <a:pt x="155" y="1"/>
                  <a:pt x="310" y="0"/>
                  <a:pt x="310" y="0"/>
                </a:cubicBezTo>
                <a:cubicBezTo>
                  <a:pt x="310" y="0"/>
                  <a:pt x="370" y="714"/>
                  <a:pt x="487" y="1118"/>
                </a:cubicBezTo>
                <a:cubicBezTo>
                  <a:pt x="487" y="1118"/>
                  <a:pt x="320" y="1117"/>
                  <a:pt x="159" y="1116"/>
                </a:cubicBezTo>
                <a:cubicBezTo>
                  <a:pt x="159" y="1116"/>
                  <a:pt x="20" y="532"/>
                  <a:pt x="0" y="2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74638" y="4954192"/>
            <a:ext cx="2133600" cy="126206"/>
          </a:xfrm>
          <a:prstGeom prst="rect">
            <a:avLst/>
          </a:prstGeom>
        </p:spPr>
        <p:txBody>
          <a:bodyPr/>
          <a:lstStyle>
            <a:lvl1pPr algn="l">
              <a:defRPr b="0">
                <a:solidFill>
                  <a:srgbClr val="000000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166" name="Line 94"/>
          <p:cNvSpPr>
            <a:spLocks noChangeShapeType="1"/>
          </p:cNvSpPr>
          <p:nvPr/>
        </p:nvSpPr>
        <p:spPr bwMode="gray">
          <a:xfrm>
            <a:off x="0" y="1971675"/>
            <a:ext cx="1828800" cy="4763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67" name="Line 95"/>
          <p:cNvSpPr>
            <a:spLocks noChangeShapeType="1"/>
          </p:cNvSpPr>
          <p:nvPr/>
        </p:nvSpPr>
        <p:spPr bwMode="gray">
          <a:xfrm>
            <a:off x="-6350" y="736997"/>
            <a:ext cx="2168525" cy="3572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68" name="Freeform 96"/>
          <p:cNvSpPr>
            <a:spLocks/>
          </p:cNvSpPr>
          <p:nvPr/>
        </p:nvSpPr>
        <p:spPr bwMode="gray">
          <a:xfrm>
            <a:off x="1701801" y="-2381"/>
            <a:ext cx="758825" cy="738188"/>
          </a:xfrm>
          <a:custGeom>
            <a:avLst/>
            <a:gdLst/>
            <a:ahLst/>
            <a:cxnLst>
              <a:cxn ang="0">
                <a:pos x="218" y="0"/>
              </a:cxn>
              <a:cxn ang="0">
                <a:pos x="478" y="0"/>
              </a:cxn>
              <a:cxn ang="0">
                <a:pos x="292" y="618"/>
              </a:cxn>
              <a:cxn ang="0">
                <a:pos x="0" y="620"/>
              </a:cxn>
              <a:cxn ang="0">
                <a:pos x="218" y="0"/>
              </a:cxn>
            </a:cxnLst>
            <a:rect l="0" t="0" r="r" b="b"/>
            <a:pathLst>
              <a:path w="478" h="620">
                <a:moveTo>
                  <a:pt x="218" y="0"/>
                </a:moveTo>
                <a:cubicBezTo>
                  <a:pt x="218" y="0"/>
                  <a:pt x="348" y="0"/>
                  <a:pt x="478" y="0"/>
                </a:cubicBezTo>
                <a:cubicBezTo>
                  <a:pt x="446" y="120"/>
                  <a:pt x="380" y="312"/>
                  <a:pt x="292" y="618"/>
                </a:cubicBezTo>
                <a:cubicBezTo>
                  <a:pt x="150" y="618"/>
                  <a:pt x="0" y="620"/>
                  <a:pt x="0" y="620"/>
                </a:cubicBezTo>
                <a:cubicBezTo>
                  <a:pt x="90" y="310"/>
                  <a:pt x="218" y="0"/>
                  <a:pt x="218" y="0"/>
                </a:cubicBezTo>
                <a:close/>
              </a:path>
            </a:pathLst>
          </a:custGeom>
          <a:solidFill>
            <a:schemeClr val="accent1">
              <a:alpha val="4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69" name="Freeform 97"/>
          <p:cNvSpPr>
            <a:spLocks/>
          </p:cNvSpPr>
          <p:nvPr/>
        </p:nvSpPr>
        <p:spPr bwMode="gray">
          <a:xfrm>
            <a:off x="1" y="742951"/>
            <a:ext cx="1685925" cy="1231106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1062" y="2"/>
              </a:cxn>
              <a:cxn ang="0">
                <a:pos x="840" y="1034"/>
              </a:cxn>
              <a:cxn ang="0">
                <a:pos x="0" y="1030"/>
              </a:cxn>
              <a:cxn ang="0">
                <a:pos x="2" y="0"/>
              </a:cxn>
            </a:cxnLst>
            <a:rect l="0" t="0" r="r" b="b"/>
            <a:pathLst>
              <a:path w="1062" h="1034">
                <a:moveTo>
                  <a:pt x="2" y="0"/>
                </a:moveTo>
                <a:lnTo>
                  <a:pt x="1062" y="2"/>
                </a:lnTo>
                <a:cubicBezTo>
                  <a:pt x="1062" y="2"/>
                  <a:pt x="988" y="206"/>
                  <a:pt x="840" y="1034"/>
                </a:cubicBezTo>
                <a:cubicBezTo>
                  <a:pt x="420" y="1032"/>
                  <a:pt x="0" y="1030"/>
                  <a:pt x="0" y="1030"/>
                </a:cubicBezTo>
                <a:lnTo>
                  <a:pt x="2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0" name="Freeform 98"/>
          <p:cNvSpPr>
            <a:spLocks/>
          </p:cNvSpPr>
          <p:nvPr/>
        </p:nvSpPr>
        <p:spPr bwMode="gray">
          <a:xfrm>
            <a:off x="1339851" y="742951"/>
            <a:ext cx="822325" cy="1231106"/>
          </a:xfrm>
          <a:custGeom>
            <a:avLst/>
            <a:gdLst/>
            <a:ahLst/>
            <a:cxnLst>
              <a:cxn ang="0">
                <a:pos x="226" y="0"/>
              </a:cxn>
              <a:cxn ang="0">
                <a:pos x="518" y="2"/>
              </a:cxn>
              <a:cxn ang="0">
                <a:pos x="308" y="1034"/>
              </a:cxn>
              <a:cxn ang="0">
                <a:pos x="0" y="1032"/>
              </a:cxn>
              <a:cxn ang="0">
                <a:pos x="226" y="0"/>
              </a:cxn>
            </a:cxnLst>
            <a:rect l="0" t="0" r="r" b="b"/>
            <a:pathLst>
              <a:path w="518" h="1034">
                <a:moveTo>
                  <a:pt x="226" y="0"/>
                </a:moveTo>
                <a:cubicBezTo>
                  <a:pt x="372" y="1"/>
                  <a:pt x="518" y="2"/>
                  <a:pt x="518" y="2"/>
                </a:cubicBezTo>
                <a:cubicBezTo>
                  <a:pt x="518" y="2"/>
                  <a:pt x="386" y="520"/>
                  <a:pt x="308" y="1034"/>
                </a:cubicBezTo>
                <a:cubicBezTo>
                  <a:pt x="154" y="1033"/>
                  <a:pt x="0" y="1032"/>
                  <a:pt x="0" y="1032"/>
                </a:cubicBezTo>
                <a:cubicBezTo>
                  <a:pt x="0" y="1032"/>
                  <a:pt x="72" y="512"/>
                  <a:pt x="226" y="0"/>
                </a:cubicBezTo>
                <a:close/>
              </a:path>
            </a:pathLst>
          </a:custGeom>
          <a:solidFill>
            <a:schemeClr val="accent1">
              <a:alpha val="58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1" name="Freeform 99" descr="1"/>
          <p:cNvSpPr>
            <a:spLocks/>
          </p:cNvSpPr>
          <p:nvPr/>
        </p:nvSpPr>
        <p:spPr bwMode="gray">
          <a:xfrm>
            <a:off x="1" y="1977628"/>
            <a:ext cx="1323975" cy="76557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34" y="0"/>
              </a:cxn>
              <a:cxn ang="0">
                <a:pos x="771" y="642"/>
              </a:cxn>
              <a:cxn ang="0">
                <a:pos x="0" y="645"/>
              </a:cxn>
              <a:cxn ang="0">
                <a:pos x="0" y="0"/>
              </a:cxn>
            </a:cxnLst>
            <a:rect l="0" t="0" r="r" b="b"/>
            <a:pathLst>
              <a:path w="834" h="645">
                <a:moveTo>
                  <a:pt x="0" y="0"/>
                </a:moveTo>
                <a:cubicBezTo>
                  <a:pt x="0" y="0"/>
                  <a:pt x="417" y="0"/>
                  <a:pt x="834" y="0"/>
                </a:cubicBezTo>
                <a:cubicBezTo>
                  <a:pt x="789" y="309"/>
                  <a:pt x="771" y="642"/>
                  <a:pt x="771" y="642"/>
                </a:cubicBezTo>
                <a:lnTo>
                  <a:pt x="0" y="645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4" name="Freeform 102"/>
          <p:cNvSpPr>
            <a:spLocks/>
          </p:cNvSpPr>
          <p:nvPr/>
        </p:nvSpPr>
        <p:spPr bwMode="gray">
          <a:xfrm>
            <a:off x="1155700" y="1978819"/>
            <a:ext cx="673100" cy="1821656"/>
          </a:xfrm>
          <a:custGeom>
            <a:avLst/>
            <a:gdLst/>
            <a:ahLst/>
            <a:cxnLst>
              <a:cxn ang="0">
                <a:pos x="116" y="0"/>
              </a:cxn>
              <a:cxn ang="0">
                <a:pos x="424" y="0"/>
              </a:cxn>
              <a:cxn ang="0">
                <a:pos x="360" y="1530"/>
              </a:cxn>
              <a:cxn ang="0">
                <a:pos x="50" y="1530"/>
              </a:cxn>
              <a:cxn ang="0">
                <a:pos x="116" y="0"/>
              </a:cxn>
            </a:cxnLst>
            <a:rect l="0" t="0" r="r" b="b"/>
            <a:pathLst>
              <a:path w="424" h="1530">
                <a:moveTo>
                  <a:pt x="116" y="0"/>
                </a:moveTo>
                <a:cubicBezTo>
                  <a:pt x="270" y="0"/>
                  <a:pt x="424" y="0"/>
                  <a:pt x="424" y="0"/>
                </a:cubicBezTo>
                <a:cubicBezTo>
                  <a:pt x="302" y="726"/>
                  <a:pt x="360" y="1530"/>
                  <a:pt x="360" y="1530"/>
                </a:cubicBezTo>
                <a:cubicBezTo>
                  <a:pt x="360" y="1530"/>
                  <a:pt x="205" y="1530"/>
                  <a:pt x="50" y="1530"/>
                </a:cubicBezTo>
                <a:cubicBezTo>
                  <a:pt x="0" y="798"/>
                  <a:pt x="88" y="226"/>
                  <a:pt x="116" y="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50" name="Freeform 78"/>
          <p:cNvSpPr>
            <a:spLocks/>
          </p:cNvSpPr>
          <p:nvPr/>
        </p:nvSpPr>
        <p:spPr bwMode="gray">
          <a:xfrm>
            <a:off x="582613" y="0"/>
            <a:ext cx="1460500" cy="5150644"/>
          </a:xfrm>
          <a:custGeom>
            <a:avLst/>
            <a:gdLst/>
            <a:ahLst/>
            <a:cxnLst>
              <a:cxn ang="0">
                <a:pos x="920" y="0"/>
              </a:cxn>
              <a:cxn ang="0">
                <a:pos x="571" y="4326"/>
              </a:cxn>
            </a:cxnLst>
            <a:rect l="0" t="0" r="r" b="b"/>
            <a:pathLst>
              <a:path w="920" h="4326">
                <a:moveTo>
                  <a:pt x="920" y="0"/>
                </a:moveTo>
                <a:cubicBezTo>
                  <a:pt x="0" y="2243"/>
                  <a:pt x="571" y="4326"/>
                  <a:pt x="571" y="4326"/>
                </a:cubicBezTo>
              </a:path>
            </a:pathLst>
          </a:cu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6" name="Line 104"/>
          <p:cNvSpPr>
            <a:spLocks noChangeShapeType="1"/>
          </p:cNvSpPr>
          <p:nvPr/>
        </p:nvSpPr>
        <p:spPr bwMode="gray">
          <a:xfrm>
            <a:off x="-6350" y="4466035"/>
            <a:ext cx="1835150" cy="3572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7" name="Freeform 105"/>
          <p:cNvSpPr>
            <a:spLocks/>
          </p:cNvSpPr>
          <p:nvPr/>
        </p:nvSpPr>
        <p:spPr bwMode="gray">
          <a:xfrm>
            <a:off x="1" y="2747963"/>
            <a:ext cx="1311275" cy="1714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70" y="0"/>
              </a:cxn>
              <a:cxn ang="0">
                <a:pos x="826" y="1440"/>
              </a:cxn>
              <a:cxn ang="0">
                <a:pos x="0" y="1440"/>
              </a:cxn>
              <a:cxn ang="0">
                <a:pos x="0" y="0"/>
              </a:cxn>
            </a:cxnLst>
            <a:rect l="0" t="0" r="r" b="b"/>
            <a:pathLst>
              <a:path w="826" h="1440">
                <a:moveTo>
                  <a:pt x="0" y="0"/>
                </a:moveTo>
                <a:cubicBezTo>
                  <a:pt x="0" y="0"/>
                  <a:pt x="385" y="0"/>
                  <a:pt x="770" y="0"/>
                </a:cubicBezTo>
                <a:cubicBezTo>
                  <a:pt x="724" y="786"/>
                  <a:pt x="826" y="1440"/>
                  <a:pt x="826" y="1440"/>
                </a:cubicBezTo>
                <a:lnTo>
                  <a:pt x="0" y="14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78" name="Freeform 106"/>
          <p:cNvSpPr>
            <a:spLocks/>
          </p:cNvSpPr>
          <p:nvPr/>
        </p:nvSpPr>
        <p:spPr bwMode="gray">
          <a:xfrm>
            <a:off x="1" y="4471987"/>
            <a:ext cx="1482725" cy="6715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28" y="0"/>
              </a:cxn>
              <a:cxn ang="0">
                <a:pos x="934" y="564"/>
              </a:cxn>
              <a:cxn ang="0">
                <a:pos x="0" y="564"/>
              </a:cxn>
              <a:cxn ang="0">
                <a:pos x="0" y="0"/>
              </a:cxn>
            </a:cxnLst>
            <a:rect l="0" t="0" r="r" b="b"/>
            <a:pathLst>
              <a:path w="934" h="564">
                <a:moveTo>
                  <a:pt x="0" y="0"/>
                </a:moveTo>
                <a:lnTo>
                  <a:pt x="828" y="0"/>
                </a:lnTo>
                <a:cubicBezTo>
                  <a:pt x="828" y="0"/>
                  <a:pt x="868" y="306"/>
                  <a:pt x="934" y="564"/>
                </a:cubicBezTo>
                <a:cubicBezTo>
                  <a:pt x="467" y="564"/>
                  <a:pt x="0" y="564"/>
                  <a:pt x="0" y="56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905500" y="4900613"/>
            <a:ext cx="2133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57900" y="4850607"/>
            <a:ext cx="2895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7A0C15-BCA4-4206-90D2-E61378FC56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05500" y="4900613"/>
            <a:ext cx="2133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900" y="4850607"/>
            <a:ext cx="2895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FEA793-8CA0-4E82-A0D0-2EDEE4A550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114300"/>
            <a:ext cx="1905000" cy="4514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114300"/>
            <a:ext cx="5562600" cy="4514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05500" y="4900613"/>
            <a:ext cx="2133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900" y="4850607"/>
            <a:ext cx="2895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EACA5-2EC5-4D13-8EEB-7D5E17A1CA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CEF1-749D-4ADC-B9A5-A9506FA0B168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FCDCE-9713-49C9-85A7-56604FEF7B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CEF1-749D-4ADC-B9A5-A9506FA0B168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FCDCE-9713-49C9-85A7-56604FEF7B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CEF1-749D-4ADC-B9A5-A9506FA0B168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FCDCE-9713-49C9-85A7-56604FEF7B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CEF1-749D-4ADC-B9A5-A9506FA0B168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FCDCE-9713-49C9-85A7-56604FEF7B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CEF1-749D-4ADC-B9A5-A9506FA0B168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FCDCE-9713-49C9-85A7-56604FEF7B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CEF1-749D-4ADC-B9A5-A9506FA0B168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FCDCE-9713-49C9-85A7-56604FEF7B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CEF1-749D-4ADC-B9A5-A9506FA0B168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FCDCE-9713-49C9-85A7-56604FEF7B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F4236-219B-438B-A773-14FF5396A2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CEF1-749D-4ADC-B9A5-A9506FA0B168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FCDCE-9713-49C9-85A7-56604FEF7B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CEF1-749D-4ADC-B9A5-A9506FA0B168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FCDCE-9713-49C9-85A7-56604FEF7B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CEF1-749D-4ADC-B9A5-A9506FA0B168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FCDCE-9713-49C9-85A7-56604FEF7B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CEF1-749D-4ADC-B9A5-A9506FA0B168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FCDCE-9713-49C9-85A7-56604FEF7B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CEF1-749D-4ADC-B9A5-A9506FA0B168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FCDCE-9713-49C9-85A7-56604FEF7B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6A15-7E29-4D9A-A5D6-20E96A3269D6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3BD00-EEE3-4F31-8041-D1B90AFD9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6A15-7E29-4D9A-A5D6-20E96A3269D6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3BD00-EEE3-4F31-8041-D1B90AFD9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6A15-7E29-4D9A-A5D6-20E96A3269D6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3BD00-EEE3-4F31-8041-D1B90AFD9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6A15-7E29-4D9A-A5D6-20E96A3269D6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3BD00-EEE3-4F31-8041-D1B90AFD9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6A15-7E29-4D9A-A5D6-20E96A3269D6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3BD00-EEE3-4F31-8041-D1B90AFD9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05500" y="4900613"/>
            <a:ext cx="2133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900" y="4850607"/>
            <a:ext cx="2895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92D30-B9E2-46BE-B0AA-0C5C2F0BF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6A15-7E29-4D9A-A5D6-20E96A3269D6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3BD00-EEE3-4F31-8041-D1B90AFD9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6A15-7E29-4D9A-A5D6-20E96A3269D6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3BD00-EEE3-4F31-8041-D1B90AFD9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6A15-7E29-4D9A-A5D6-20E96A3269D6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3BD00-EEE3-4F31-8041-D1B90AFD9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6A15-7E29-4D9A-A5D6-20E96A3269D6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3BD00-EEE3-4F31-8041-D1B90AFD9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6A15-7E29-4D9A-A5D6-20E96A3269D6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3BD00-EEE3-4F31-8041-D1B90AFD9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6A15-7E29-4D9A-A5D6-20E96A3269D6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3BD00-EEE3-4F31-8041-D1B90AFD9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05500" y="4900613"/>
            <a:ext cx="2133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900" y="4850607"/>
            <a:ext cx="2895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3EEF85-3635-4B92-9797-37DBE080DB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914400"/>
            <a:ext cx="3733800" cy="3714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914400"/>
            <a:ext cx="3733800" cy="3714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905500" y="4900613"/>
            <a:ext cx="2133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57900" y="4850607"/>
            <a:ext cx="2895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95AFB-6903-43C8-ADFE-7C7B47C08B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905500" y="4900613"/>
            <a:ext cx="2133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57900" y="4850607"/>
            <a:ext cx="2895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6C9C1-240A-4B06-85C5-A79E82799B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905500" y="4900613"/>
            <a:ext cx="2133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57900" y="4850607"/>
            <a:ext cx="2895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82D78-1FD8-4D3F-900E-3527427753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905500" y="4900613"/>
            <a:ext cx="2133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57900" y="4850607"/>
            <a:ext cx="2895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E6B9D2-28DC-4917-BD46-7FDA494CCC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905500" y="4900613"/>
            <a:ext cx="2133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57900" y="4850607"/>
            <a:ext cx="2895600" cy="18335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04181-D895-4B11-80BA-9D18A391C5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Rectangle 119"/>
          <p:cNvSpPr>
            <a:spLocks noChangeArrowheads="1"/>
          </p:cNvSpPr>
          <p:nvPr/>
        </p:nvSpPr>
        <p:spPr bwMode="gray">
          <a:xfrm>
            <a:off x="0" y="633413"/>
            <a:ext cx="9144000" cy="1143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44" name="Rectangle 120"/>
          <p:cNvSpPr>
            <a:spLocks noChangeArrowheads="1"/>
          </p:cNvSpPr>
          <p:nvPr/>
        </p:nvSpPr>
        <p:spPr bwMode="gray">
          <a:xfrm>
            <a:off x="0" y="0"/>
            <a:ext cx="9144000" cy="6191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gray">
          <a:xfrm>
            <a:off x="5981700" y="5000625"/>
            <a:ext cx="3009900" cy="85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828800" y="114301"/>
            <a:ext cx="647700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1219200" y="914400"/>
            <a:ext cx="7620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152400" y="4960144"/>
            <a:ext cx="2133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000000"/>
                </a:solidFill>
                <a:latin typeface="+mn-lt"/>
              </a:defRPr>
            </a:lvl1pPr>
          </a:lstStyle>
          <a:p>
            <a:fld id="{C99F4236-219B-438B-A773-14FF5396A22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31" name="Freeform 107"/>
          <p:cNvSpPr>
            <a:spLocks/>
          </p:cNvSpPr>
          <p:nvPr/>
        </p:nvSpPr>
        <p:spPr bwMode="gray">
          <a:xfrm>
            <a:off x="519113" y="1206104"/>
            <a:ext cx="546100" cy="741759"/>
          </a:xfrm>
          <a:custGeom>
            <a:avLst/>
            <a:gdLst/>
            <a:ahLst/>
            <a:cxnLst>
              <a:cxn ang="0">
                <a:pos x="114" y="0"/>
              </a:cxn>
              <a:cxn ang="0">
                <a:pos x="344" y="0"/>
              </a:cxn>
              <a:cxn ang="0">
                <a:pos x="230" y="621"/>
              </a:cxn>
              <a:cxn ang="0">
                <a:pos x="0" y="623"/>
              </a:cxn>
              <a:cxn ang="0">
                <a:pos x="114" y="0"/>
              </a:cxn>
            </a:cxnLst>
            <a:rect l="0" t="0" r="r" b="b"/>
            <a:pathLst>
              <a:path w="344" h="623">
                <a:moveTo>
                  <a:pt x="114" y="0"/>
                </a:moveTo>
                <a:cubicBezTo>
                  <a:pt x="114" y="0"/>
                  <a:pt x="229" y="0"/>
                  <a:pt x="344" y="0"/>
                </a:cubicBezTo>
                <a:cubicBezTo>
                  <a:pt x="273" y="303"/>
                  <a:pt x="230" y="621"/>
                  <a:pt x="230" y="621"/>
                </a:cubicBezTo>
                <a:cubicBezTo>
                  <a:pt x="230" y="621"/>
                  <a:pt x="115" y="622"/>
                  <a:pt x="0" y="623"/>
                </a:cubicBezTo>
                <a:cubicBezTo>
                  <a:pt x="44" y="307"/>
                  <a:pt x="114" y="0"/>
                  <a:pt x="114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3" name="Freeform 109"/>
          <p:cNvSpPr>
            <a:spLocks/>
          </p:cNvSpPr>
          <p:nvPr/>
        </p:nvSpPr>
        <p:spPr bwMode="gray">
          <a:xfrm>
            <a:off x="336551" y="1955007"/>
            <a:ext cx="542925" cy="1878806"/>
          </a:xfrm>
          <a:custGeom>
            <a:avLst/>
            <a:gdLst/>
            <a:ahLst/>
            <a:cxnLst>
              <a:cxn ang="0">
                <a:pos x="114" y="0"/>
              </a:cxn>
              <a:cxn ang="0">
                <a:pos x="342" y="0"/>
              </a:cxn>
              <a:cxn ang="0">
                <a:pos x="290" y="1578"/>
              </a:cxn>
              <a:cxn ang="0">
                <a:pos x="60" y="1572"/>
              </a:cxn>
              <a:cxn ang="0">
                <a:pos x="114" y="0"/>
              </a:cxn>
            </a:cxnLst>
            <a:rect l="0" t="0" r="r" b="b"/>
            <a:pathLst>
              <a:path w="342" h="1578">
                <a:moveTo>
                  <a:pt x="114" y="0"/>
                </a:moveTo>
                <a:cubicBezTo>
                  <a:pt x="228" y="0"/>
                  <a:pt x="342" y="0"/>
                  <a:pt x="342" y="0"/>
                </a:cubicBezTo>
                <a:cubicBezTo>
                  <a:pt x="226" y="790"/>
                  <a:pt x="290" y="1578"/>
                  <a:pt x="290" y="1578"/>
                </a:cubicBezTo>
                <a:lnTo>
                  <a:pt x="60" y="1572"/>
                </a:lnTo>
                <a:cubicBezTo>
                  <a:pt x="60" y="1572"/>
                  <a:pt x="0" y="772"/>
                  <a:pt x="114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4" name="Freeform 110"/>
          <p:cNvSpPr>
            <a:spLocks/>
          </p:cNvSpPr>
          <p:nvPr/>
        </p:nvSpPr>
        <p:spPr bwMode="gray">
          <a:xfrm>
            <a:off x="1" y="3838576"/>
            <a:ext cx="663575" cy="130730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62" y="0"/>
              </a:cxn>
              <a:cxn ang="0">
                <a:pos x="418" y="1098"/>
              </a:cxn>
              <a:cxn ang="0">
                <a:pos x="0" y="1098"/>
              </a:cxn>
              <a:cxn ang="0">
                <a:pos x="0" y="0"/>
              </a:cxn>
            </a:cxnLst>
            <a:rect l="0" t="0" r="r" b="b"/>
            <a:pathLst>
              <a:path w="418" h="1098">
                <a:moveTo>
                  <a:pt x="0" y="0"/>
                </a:moveTo>
                <a:lnTo>
                  <a:pt x="262" y="0"/>
                </a:lnTo>
                <a:cubicBezTo>
                  <a:pt x="262" y="0"/>
                  <a:pt x="292" y="568"/>
                  <a:pt x="418" y="1098"/>
                </a:cubicBezTo>
                <a:cubicBezTo>
                  <a:pt x="209" y="1098"/>
                  <a:pt x="0" y="1098"/>
                  <a:pt x="0" y="109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36" name="Freeform 112"/>
          <p:cNvSpPr>
            <a:spLocks/>
          </p:cNvSpPr>
          <p:nvPr/>
        </p:nvSpPr>
        <p:spPr bwMode="gray">
          <a:xfrm>
            <a:off x="428625" y="3838575"/>
            <a:ext cx="660400" cy="13049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32" y="0"/>
              </a:cxn>
              <a:cxn ang="0">
                <a:pos x="416" y="1094"/>
              </a:cxn>
              <a:cxn ang="0">
                <a:pos x="150" y="1096"/>
              </a:cxn>
              <a:cxn ang="0">
                <a:pos x="0" y="0"/>
              </a:cxn>
            </a:cxnLst>
            <a:rect l="0" t="0" r="r" b="b"/>
            <a:pathLst>
              <a:path w="416" h="1096">
                <a:moveTo>
                  <a:pt x="0" y="0"/>
                </a:moveTo>
                <a:cubicBezTo>
                  <a:pt x="116" y="0"/>
                  <a:pt x="232" y="0"/>
                  <a:pt x="232" y="0"/>
                </a:cubicBezTo>
                <a:cubicBezTo>
                  <a:pt x="276" y="562"/>
                  <a:pt x="416" y="1094"/>
                  <a:pt x="416" y="1094"/>
                </a:cubicBezTo>
                <a:lnTo>
                  <a:pt x="150" y="1096"/>
                </a:lnTo>
                <a:cubicBezTo>
                  <a:pt x="150" y="1096"/>
                  <a:pt x="32" y="542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42" name="Line 118"/>
          <p:cNvSpPr>
            <a:spLocks noChangeShapeType="1"/>
          </p:cNvSpPr>
          <p:nvPr/>
        </p:nvSpPr>
        <p:spPr bwMode="gray">
          <a:xfrm flipV="1">
            <a:off x="4764" y="3829051"/>
            <a:ext cx="788987" cy="2381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46" name="Freeform 122" descr="02"/>
          <p:cNvSpPr>
            <a:spLocks/>
          </p:cNvSpPr>
          <p:nvPr/>
        </p:nvSpPr>
        <p:spPr bwMode="gray">
          <a:xfrm>
            <a:off x="0" y="0"/>
            <a:ext cx="1189038" cy="62031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49" y="0"/>
              </a:cxn>
              <a:cxn ang="0">
                <a:pos x="570" y="521"/>
              </a:cxn>
              <a:cxn ang="0">
                <a:pos x="0" y="521"/>
              </a:cxn>
              <a:cxn ang="0">
                <a:pos x="0" y="0"/>
              </a:cxn>
            </a:cxnLst>
            <a:rect l="0" t="0" r="r" b="b"/>
            <a:pathLst>
              <a:path w="749" h="521">
                <a:moveTo>
                  <a:pt x="0" y="0"/>
                </a:moveTo>
                <a:cubicBezTo>
                  <a:pt x="0" y="0"/>
                  <a:pt x="374" y="0"/>
                  <a:pt x="749" y="0"/>
                </a:cubicBezTo>
                <a:cubicBezTo>
                  <a:pt x="650" y="252"/>
                  <a:pt x="570" y="521"/>
                  <a:pt x="570" y="521"/>
                </a:cubicBezTo>
                <a:lnTo>
                  <a:pt x="0" y="521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14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49" name="Freeform 125"/>
          <p:cNvSpPr>
            <a:spLocks/>
          </p:cNvSpPr>
          <p:nvPr/>
        </p:nvSpPr>
        <p:spPr bwMode="gray">
          <a:xfrm>
            <a:off x="0" y="628650"/>
            <a:ext cx="901700" cy="567929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68" y="2"/>
              </a:cxn>
              <a:cxn ang="0">
                <a:pos x="438" y="474"/>
              </a:cxn>
              <a:cxn ang="0">
                <a:pos x="0" y="474"/>
              </a:cxn>
              <a:cxn ang="0">
                <a:pos x="0" y="0"/>
              </a:cxn>
            </a:cxnLst>
            <a:rect l="0" t="0" r="r" b="b"/>
            <a:pathLst>
              <a:path w="568" h="474">
                <a:moveTo>
                  <a:pt x="0" y="0"/>
                </a:moveTo>
                <a:lnTo>
                  <a:pt x="568" y="2"/>
                </a:lnTo>
                <a:cubicBezTo>
                  <a:pt x="568" y="2"/>
                  <a:pt x="496" y="240"/>
                  <a:pt x="438" y="474"/>
                </a:cubicBezTo>
                <a:cubicBezTo>
                  <a:pt x="219" y="474"/>
                  <a:pt x="0" y="474"/>
                  <a:pt x="0" y="47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51" name="Freeform 127"/>
          <p:cNvSpPr>
            <a:spLocks/>
          </p:cNvSpPr>
          <p:nvPr/>
        </p:nvSpPr>
        <p:spPr bwMode="gray">
          <a:xfrm>
            <a:off x="714376" y="628650"/>
            <a:ext cx="536575" cy="566738"/>
          </a:xfrm>
          <a:custGeom>
            <a:avLst/>
            <a:gdLst/>
            <a:ahLst/>
            <a:cxnLst>
              <a:cxn ang="0">
                <a:pos x="126" y="0"/>
              </a:cxn>
              <a:cxn ang="0">
                <a:pos x="338" y="2"/>
              </a:cxn>
              <a:cxn ang="0">
                <a:pos x="222" y="476"/>
              </a:cxn>
              <a:cxn ang="0">
                <a:pos x="0" y="476"/>
              </a:cxn>
              <a:cxn ang="0">
                <a:pos x="126" y="0"/>
              </a:cxn>
            </a:cxnLst>
            <a:rect l="0" t="0" r="r" b="b"/>
            <a:pathLst>
              <a:path w="338" h="476">
                <a:moveTo>
                  <a:pt x="126" y="0"/>
                </a:moveTo>
                <a:lnTo>
                  <a:pt x="338" y="2"/>
                </a:lnTo>
                <a:lnTo>
                  <a:pt x="222" y="476"/>
                </a:lnTo>
                <a:lnTo>
                  <a:pt x="0" y="476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47" name="Line 123"/>
          <p:cNvSpPr>
            <a:spLocks noChangeShapeType="1"/>
          </p:cNvSpPr>
          <p:nvPr/>
        </p:nvSpPr>
        <p:spPr bwMode="gray">
          <a:xfrm>
            <a:off x="3176" y="623887"/>
            <a:ext cx="1247775" cy="4763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53" name="Freeform 129"/>
          <p:cNvSpPr>
            <a:spLocks/>
          </p:cNvSpPr>
          <p:nvPr/>
        </p:nvSpPr>
        <p:spPr bwMode="gray">
          <a:xfrm>
            <a:off x="1" y="1207294"/>
            <a:ext cx="690563" cy="206454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35" y="3"/>
              </a:cxn>
              <a:cxn ang="0">
                <a:pos x="243" y="1734"/>
              </a:cxn>
              <a:cxn ang="0">
                <a:pos x="0" y="1734"/>
              </a:cxn>
              <a:cxn ang="0">
                <a:pos x="0" y="0"/>
              </a:cxn>
            </a:cxnLst>
            <a:rect l="0" t="0" r="r" b="b"/>
            <a:pathLst>
              <a:path w="435" h="1734">
                <a:moveTo>
                  <a:pt x="0" y="0"/>
                </a:moveTo>
                <a:cubicBezTo>
                  <a:pt x="411" y="3"/>
                  <a:pt x="214" y="3"/>
                  <a:pt x="435" y="3"/>
                </a:cubicBezTo>
                <a:cubicBezTo>
                  <a:pt x="222" y="837"/>
                  <a:pt x="243" y="1734"/>
                  <a:pt x="243" y="1734"/>
                </a:cubicBezTo>
                <a:lnTo>
                  <a:pt x="0" y="1734"/>
                </a:lnTo>
                <a:cubicBezTo>
                  <a:pt x="0" y="1734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40" name="Line 116"/>
          <p:cNvSpPr>
            <a:spLocks noChangeShapeType="1"/>
          </p:cNvSpPr>
          <p:nvPr/>
        </p:nvSpPr>
        <p:spPr bwMode="gray">
          <a:xfrm>
            <a:off x="4764" y="1200150"/>
            <a:ext cx="1057275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54" name="Freeform 130"/>
          <p:cNvSpPr>
            <a:spLocks/>
          </p:cNvSpPr>
          <p:nvPr/>
        </p:nvSpPr>
        <p:spPr bwMode="gray">
          <a:xfrm>
            <a:off x="1" y="3282554"/>
            <a:ext cx="409575" cy="5429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43" y="0"/>
              </a:cxn>
              <a:cxn ang="0">
                <a:pos x="258" y="453"/>
              </a:cxn>
              <a:cxn ang="0">
                <a:pos x="0" y="456"/>
              </a:cxn>
              <a:cxn ang="0">
                <a:pos x="0" y="0"/>
              </a:cxn>
            </a:cxnLst>
            <a:rect l="0" t="0" r="r" b="b"/>
            <a:pathLst>
              <a:path w="258" h="456">
                <a:moveTo>
                  <a:pt x="0" y="0"/>
                </a:moveTo>
                <a:lnTo>
                  <a:pt x="243" y="0"/>
                </a:lnTo>
                <a:lnTo>
                  <a:pt x="258" y="453"/>
                </a:lnTo>
                <a:lnTo>
                  <a:pt x="0" y="45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52" name="Line 128"/>
          <p:cNvSpPr>
            <a:spLocks noChangeShapeType="1"/>
          </p:cNvSpPr>
          <p:nvPr/>
        </p:nvSpPr>
        <p:spPr bwMode="gray">
          <a:xfrm flipV="1">
            <a:off x="0" y="3276601"/>
            <a:ext cx="762000" cy="2381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45" name="Freeform 121"/>
          <p:cNvSpPr>
            <a:spLocks/>
          </p:cNvSpPr>
          <p:nvPr/>
        </p:nvSpPr>
        <p:spPr bwMode="gray">
          <a:xfrm>
            <a:off x="-238125" y="0"/>
            <a:ext cx="1431925" cy="5157788"/>
          </a:xfrm>
          <a:custGeom>
            <a:avLst/>
            <a:gdLst/>
            <a:ahLst/>
            <a:cxnLst>
              <a:cxn ang="0">
                <a:pos x="902" y="0"/>
              </a:cxn>
              <a:cxn ang="0">
                <a:pos x="570" y="4322"/>
              </a:cxn>
            </a:cxnLst>
            <a:rect l="0" t="0" r="r" b="b"/>
            <a:pathLst>
              <a:path w="902" h="4332">
                <a:moveTo>
                  <a:pt x="902" y="0"/>
                </a:moveTo>
                <a:cubicBezTo>
                  <a:pt x="0" y="2364"/>
                  <a:pt x="588" y="4332"/>
                  <a:pt x="570" y="4322"/>
                </a:cubicBezTo>
              </a:path>
            </a:pathLst>
          </a:cu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3" grpId="0" animBg="1"/>
      <p:bldP spid="1144" grpId="0" animBg="1"/>
      <p:bldP spid="1026" grpId="0"/>
    </p:bld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2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00">
          <a:solidFill>
            <a:schemeClr val="tx2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CEF1-749D-4ADC-B9A5-A9506FA0B168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FCDCE-9713-49C9-85A7-56604FEF7B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66A15-7E29-4D9A-A5D6-20E96A3269D6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3BD00-EEE3-4F31-8041-D1B90AFD9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36.xml"/><Relationship Id="rId1" Type="http://schemas.openxmlformats.org/officeDocument/2006/relationships/audio" Target="file:///C:\Documents%20and%20Settings\Administrator\Desktop\Mr_Turtle.mp3" TargetMode="Externa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36.xml"/><Relationship Id="rId1" Type="http://schemas.openxmlformats.org/officeDocument/2006/relationships/audio" Target="file:///C:\Documents%20and%20Settings\Administrator\Desktop\Mr_Turtle.mp3" TargetMode="Externa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slide" Target="slide30.xml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6" Type="http://schemas.openxmlformats.org/officeDocument/2006/relationships/slide" Target="slide20.xml"/><Relationship Id="rId11" Type="http://schemas.openxmlformats.org/officeDocument/2006/relationships/slide" Target="slide29.xml"/><Relationship Id="rId5" Type="http://schemas.openxmlformats.org/officeDocument/2006/relationships/image" Target="../media/image29.png"/><Relationship Id="rId15" Type="http://schemas.openxmlformats.org/officeDocument/2006/relationships/slide" Target="slide32.xml"/><Relationship Id="rId10" Type="http://schemas.openxmlformats.org/officeDocument/2006/relationships/slide" Target="slide18.xml"/><Relationship Id="rId4" Type="http://schemas.openxmlformats.org/officeDocument/2006/relationships/slide" Target="slide22.xml"/><Relationship Id="rId9" Type="http://schemas.openxmlformats.org/officeDocument/2006/relationships/slide" Target="slide21.xml"/><Relationship Id="rId1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2.png"/><Relationship Id="rId5" Type="http://schemas.openxmlformats.org/officeDocument/2006/relationships/slide" Target="slide23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2.png"/><Relationship Id="rId5" Type="http://schemas.openxmlformats.org/officeDocument/2006/relationships/slide" Target="slide23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2.png"/><Relationship Id="rId5" Type="http://schemas.openxmlformats.org/officeDocument/2006/relationships/slide" Target="slide23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2.png"/><Relationship Id="rId5" Type="http://schemas.openxmlformats.org/officeDocument/2006/relationships/slide" Target="slide23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2.png"/><Relationship Id="rId5" Type="http://schemas.openxmlformats.org/officeDocument/2006/relationships/slide" Target="slide23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36.xml"/><Relationship Id="rId4" Type="http://schemas.openxmlformats.org/officeDocument/2006/relationships/slide" Target="slid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36.xml"/><Relationship Id="rId4" Type="http://schemas.openxmlformats.org/officeDocument/2006/relationships/slide" Target="slide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36.xml"/><Relationship Id="rId4" Type="http://schemas.openxmlformats.org/officeDocument/2006/relationships/slide" Target="slide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21.xml"/><Relationship Id="rId1" Type="http://schemas.openxmlformats.org/officeDocument/2006/relationships/slideLayout" Target="../slideLayouts/slideLayout36.xml"/><Relationship Id="rId4" Type="http://schemas.openxmlformats.org/officeDocument/2006/relationships/slide" Target="slide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36.xml"/><Relationship Id="rId4" Type="http://schemas.openxmlformats.org/officeDocument/2006/relationships/slide" Target="slide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36.xml"/><Relationship Id="rId4" Type="http://schemas.openxmlformats.org/officeDocument/2006/relationships/slide" Target="slide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9.png"/><Relationship Id="rId4" Type="http://schemas.openxmlformats.org/officeDocument/2006/relationships/slide" Target="slid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3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353111" cy="514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371600" y="1771650"/>
            <a:ext cx="736644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CHÀO MỪNG QUÝ </a:t>
            </a:r>
          </a:p>
          <a:p>
            <a:pPr algn="ctr"/>
            <a:r>
              <a:rPr lang="en-US" sz="54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THẦY CÔ VÀ CÁC EM</a:t>
            </a:r>
            <a:endParaRPr lang="en-US" sz="5400" b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371600" y="-171450"/>
            <a:ext cx="702147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2. Đ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ặc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iểm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Internet: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52400" y="1524000"/>
            <a:ext cx="1676400" cy="1581150"/>
            <a:chOff x="6781800" y="1828800"/>
            <a:chExt cx="2182799" cy="1980220"/>
          </a:xfrm>
        </p:grpSpPr>
        <p:grpSp>
          <p:nvGrpSpPr>
            <p:cNvPr id="21" name="组合 13"/>
            <p:cNvGrpSpPr/>
            <p:nvPr/>
          </p:nvGrpSpPr>
          <p:grpSpPr>
            <a:xfrm>
              <a:off x="6781800" y="1828800"/>
              <a:ext cx="2182799" cy="1980220"/>
              <a:chOff x="2067317" y="1810431"/>
              <a:chExt cx="2488837" cy="2293259"/>
            </a:xfrm>
            <a:effectLst>
              <a:outerShdw blurRad="139700" dist="635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3" name="圆角矩形 14"/>
              <p:cNvSpPr/>
              <p:nvPr/>
            </p:nvSpPr>
            <p:spPr>
              <a:xfrm rot="2700000">
                <a:off x="2262896" y="1810432"/>
                <a:ext cx="2293258" cy="2293258"/>
              </a:xfrm>
              <a:prstGeom prst="roundRect">
                <a:avLst>
                  <a:gd name="adj" fmla="val 12083"/>
                </a:avLst>
              </a:prstGeom>
              <a:solidFill>
                <a:srgbClr val="14436A"/>
              </a:solidFill>
              <a:ln w="2222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8" name="圆角矩形 15"/>
              <p:cNvSpPr/>
              <p:nvPr/>
            </p:nvSpPr>
            <p:spPr>
              <a:xfrm rot="2700000">
                <a:off x="2067317" y="1810431"/>
                <a:ext cx="2293258" cy="2293258"/>
              </a:xfrm>
              <a:prstGeom prst="roundRect">
                <a:avLst>
                  <a:gd name="adj" fmla="val 12083"/>
                </a:avLst>
              </a:prstGeom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ln w="22225" cap="flat" cmpd="sng" algn="ctr"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0" scaled="0"/>
                </a:gradFill>
                <a:prstDash val="solid"/>
                <a:miter lim="800000"/>
              </a:ln>
              <a:effectLst>
                <a:outerShdw blurRad="635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5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14436A"/>
                    </a:solidFill>
                    <a:effectLst/>
                    <a:uLnTx/>
                    <a:uFillTx/>
                    <a:latin typeface="Arial"/>
                    <a:ea typeface="微软雅黑" panose="020B0503020204020204" pitchFamily="34" charset="-122"/>
                    <a:cs typeface="+mn-ea"/>
                    <a:sym typeface="+mn-lt"/>
                  </a:rPr>
                  <a:t> </a:t>
                </a: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pic>
          <p:nvPicPr>
            <p:cNvPr id="22" name="Picture 6" descr="C:\Users\Dell\Desktop\BAI 5 T\pngegg (3)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81800" y="2209800"/>
              <a:ext cx="1981200" cy="1151830"/>
            </a:xfrm>
            <a:prstGeom prst="rect">
              <a:avLst/>
            </a:prstGeom>
            <a:noFill/>
          </p:spPr>
        </p:pic>
      </p:grpSp>
      <p:pic>
        <p:nvPicPr>
          <p:cNvPr id="29" name="Picture 2" descr="C:\Users\Dell\Desktop\BAI 5 T\pngeg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96396">
            <a:off x="295809" y="2410359"/>
            <a:ext cx="1219200" cy="1219200"/>
          </a:xfrm>
          <a:prstGeom prst="rect">
            <a:avLst/>
          </a:prstGeom>
          <a:noFill/>
        </p:spPr>
      </p:pic>
      <p:sp>
        <p:nvSpPr>
          <p:cNvPr id="18" name="Rounded Rectangular Callout 17"/>
          <p:cNvSpPr/>
          <p:nvPr/>
        </p:nvSpPr>
        <p:spPr bwMode="auto">
          <a:xfrm>
            <a:off x="2133600" y="0"/>
            <a:ext cx="7010400" cy="5143500"/>
          </a:xfrm>
          <a:prstGeom prst="wedgeRoundRectCallout">
            <a:avLst>
              <a:gd name="adj1" fmla="val -65263"/>
              <a:gd name="adj2" fmla="val 1370"/>
              <a:gd name="adj3" fmla="val 16667"/>
            </a:avLst>
          </a:prstGeom>
          <a:ln w="38100"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just"/>
            <a:r>
              <a:rPr lang="en-US" sz="2000" b="1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Em hãy khái quát ngắn gọn đặc điểm của Internet thông qua các ví dụ sau</a:t>
            </a:r>
            <a:r>
              <a:rPr lang="en-US" b="1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lang="en-US" sz="2000" b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 eaLnBrk="0" hangingPunct="0"/>
            <a:r>
              <a:rPr lang="en-US" sz="210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Năm 2020, 1/3 dân số trên thế giới đang sử dụng Internet</a:t>
            </a:r>
            <a:endParaRPr lang="en-US" sz="210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 eaLnBrk="0" hangingPunct="0"/>
            <a:r>
              <a:rPr lang="en-US" sz="210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Người sử dụng có thể nhận và gửi thông tin đồng thời</a:t>
            </a:r>
            <a:endParaRPr lang="en-US" sz="210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 eaLnBrk="0" hangingPunct="0"/>
            <a:r>
              <a:rPr lang="en-US" sz="210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Người dùng có thể tìm kiếm, lưu trữ, trao đổi và chia sẽ  thông tin một cách thuận lợi, nhanh chóng</a:t>
            </a:r>
            <a:endParaRPr lang="en-US" sz="210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 eaLnBrk="0" hangingPunct="0"/>
            <a:r>
              <a:rPr lang="en-US" sz="210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Internet là 1 mạng máy tính công cộng toàn cầu, không thuộc sở hữu của bất cứ ai.</a:t>
            </a:r>
          </a:p>
          <a:p>
            <a:pPr lvl="0" algn="just" eaLnBrk="0" hangingPunct="0"/>
            <a:r>
              <a:rPr lang="en-US" sz="210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Thông tin được cập nhật thường xuyên.</a:t>
            </a:r>
            <a:endParaRPr lang="en-US" sz="210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 eaLnBrk="0" hangingPunct="0"/>
            <a:r>
              <a:rPr lang="en-US" sz="210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Thông tin lưu trữ thường trực, có thể sao chép nhanh và dễ dàng</a:t>
            </a:r>
            <a:endParaRPr lang="en-US" sz="210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 eaLnBrk="0" hangingPunct="0"/>
            <a:r>
              <a:rPr lang="en-US" sz="210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Truyền tải thông tin dạng văn bản, hình ảnh, âm thanh, </a:t>
            </a:r>
            <a:endParaRPr lang="en-US" sz="210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/>
            <a:r>
              <a:rPr lang="en-US" sz="210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Người dùng truy cập Internet có thể dùng bí danh thay cho tên thật.</a:t>
            </a:r>
            <a:endParaRPr lang="en-US" sz="2100" smtClean="0">
              <a:solidFill>
                <a:schemeClr val="tx2"/>
              </a:solidFill>
            </a:endParaRPr>
          </a:p>
          <a:p>
            <a:pPr lvl="0" algn="l" eaLnBrk="0" hangingPunct="0"/>
            <a:endParaRPr lang="en-US" sz="200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371600" y="0"/>
            <a:ext cx="70214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2. Đ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ặc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iểm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Internet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:</a:t>
            </a:r>
            <a:endParaRPr lang="en-US" sz="4800" b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200150"/>
            <a:ext cx="6858000" cy="332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838200" y="800100"/>
            <a:ext cx="7239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 Năm 2020, 1/3 dân số trên thế giới đang sử dụng Internet</a:t>
            </a:r>
            <a:endParaRPr lang="en-US" sz="20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04795" y="4552950"/>
            <a:ext cx="2376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 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 toàn cầu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 descr="C:\Users\Dell\Desktop\BAI 5 T\2(10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1371600"/>
            <a:ext cx="6629400" cy="318135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2743202" y="4552950"/>
            <a:ext cx="2508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 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 t</a:t>
            </a:r>
            <a:r>
              <a:rPr lang="vi-VN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ươ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 tác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14400" y="742950"/>
            <a:ext cx="76200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b="1" smtClean="0">
                <a:latin typeface="Times New Roman" pitchFamily="18" charset="0"/>
                <a:cs typeface="Times New Roman" pitchFamily="18" charset="0"/>
              </a:rPr>
              <a:t>+ Người sử dụng có thể nhận và gửi thông tin đồng thời</a:t>
            </a:r>
            <a:endParaRPr lang="en-US" sz="23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 descr="C:\Users\Dell\Desktop\BAI 5 T\7-loi-ich-cua-internet-mang-lai-cho-con-nguoi-trong-doi (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5400" y="1371600"/>
            <a:ext cx="7239000" cy="3214688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2743201" y="4552950"/>
            <a:ext cx="2674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 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 dễ tiếp cận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24000" y="742950"/>
            <a:ext cx="723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+ Người dùng có thể tìm kiếm, lưu trữ, trao đổi và chia sẻ thông tin một cách thuận lợi, nhanh chóng</a:t>
            </a:r>
            <a:endParaRPr lang="en-US" sz="2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4" descr="C:\Users\Dell\Desktop\BAI 5 T\hoi nghi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5400" y="1657350"/>
            <a:ext cx="7315200" cy="2895600"/>
          </a:xfrm>
          <a:prstGeom prst="rect">
            <a:avLst/>
          </a:prstGeom>
          <a:noFill/>
        </p:spPr>
      </p:pic>
      <p:sp>
        <p:nvSpPr>
          <p:cNvPr id="22" name="Rectangle 21"/>
          <p:cNvSpPr/>
          <p:nvPr/>
        </p:nvSpPr>
        <p:spPr>
          <a:xfrm>
            <a:off x="1600200" y="742950"/>
            <a:ext cx="7239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 Internet là 1 mạng máy tính công cộng toàn cầu, không thuộc sở hữu của bất cứ ai</a:t>
            </a:r>
            <a:endParaRPr lang="en-US" sz="24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67001" y="4552950"/>
            <a:ext cx="3606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 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 không chủ sở hữu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1" grpId="0"/>
      <p:bldP spid="11" grpId="1"/>
      <p:bldP spid="16" grpId="0"/>
      <p:bldP spid="16" grpId="1"/>
      <p:bldP spid="17" grpId="0"/>
      <p:bldP spid="17" grpId="1"/>
      <p:bldP spid="19" grpId="0"/>
      <p:bldP spid="19" grpId="1"/>
      <p:bldP spid="20" grpId="0"/>
      <p:bldP spid="20" grpId="1"/>
      <p:bldP spid="22" grpId="0"/>
      <p:bldP spid="22" grpId="1"/>
      <p:bldP spid="23" grpId="0"/>
      <p:bldP spid="2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828800" y="0"/>
            <a:ext cx="70214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2. Đ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ặc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iểm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Internet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:</a:t>
            </a:r>
            <a:endParaRPr lang="en-US" sz="4800" b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Dell\Desktop\BAI 5 T\unnamed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1" y="1200150"/>
            <a:ext cx="5176837" cy="3257550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752601" y="742950"/>
            <a:ext cx="46732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Thông tin được cập nhật thường xuyên</a:t>
            </a:r>
            <a:endParaRPr kumimoji="0" 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24201" y="4629150"/>
            <a:ext cx="2394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 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 cập nhật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504950"/>
            <a:ext cx="7010400" cy="318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1600200" y="667003"/>
            <a:ext cx="800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  +Thông tin lưu trữ thường trực, có thể sao chép nhanh và dễ dàng.</a:t>
            </a:r>
          </a:p>
          <a:p>
            <a:pPr algn="l"/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  + Truyền tải thông tin dạng văn bản, hình ảnh, âm thanh, …</a:t>
            </a:r>
          </a:p>
          <a:p>
            <a:endParaRPr lang="en-US" sz="2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76602" y="4572000"/>
            <a:ext cx="3404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 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 l</a:t>
            </a:r>
            <a:r>
              <a:rPr lang="vi-VN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 trữ, </a:t>
            </a:r>
            <a:r>
              <a:rPr lang="vi-VN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dạng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6147" grpId="1"/>
      <p:bldP spid="17" grpId="0"/>
      <p:bldP spid="17" grpId="1"/>
      <p:bldP spid="19" grpId="0"/>
      <p:bldP spid="19" grpId="1"/>
      <p:bldP spid="20" grpId="0"/>
      <p:bldP spid="20" grpId="2"/>
      <p:bldP spid="20" grpId="3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66800" y="0"/>
            <a:ext cx="68162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2. Đ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ặc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iểm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Internet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/>
          <p:nvPr/>
        </p:nvGrpSpPr>
        <p:grpSpPr>
          <a:xfrm>
            <a:off x="1143000" y="819150"/>
            <a:ext cx="7315200" cy="4324350"/>
            <a:chOff x="1028700" y="1704975"/>
            <a:chExt cx="8081963" cy="1847850"/>
          </a:xfrm>
        </p:grpSpPr>
        <p:sp>
          <p:nvSpPr>
            <p:cNvPr id="19" name="Freeform 7"/>
            <p:cNvSpPr>
              <a:spLocks/>
            </p:cNvSpPr>
            <p:nvPr/>
          </p:nvSpPr>
          <p:spPr bwMode="gray">
            <a:xfrm>
              <a:off x="1028700" y="2590800"/>
              <a:ext cx="2019300" cy="962025"/>
            </a:xfrm>
            <a:custGeom>
              <a:avLst/>
              <a:gdLst/>
              <a:ahLst/>
              <a:cxnLst>
                <a:cxn ang="0">
                  <a:pos x="88" y="696"/>
                </a:cxn>
                <a:cxn ang="0">
                  <a:pos x="88" y="0"/>
                </a:cxn>
                <a:cxn ang="0">
                  <a:pos x="0" y="0"/>
                </a:cxn>
                <a:cxn ang="0">
                  <a:pos x="0" y="792"/>
                </a:cxn>
                <a:cxn ang="0">
                  <a:pos x="2320" y="792"/>
                </a:cxn>
                <a:cxn ang="0">
                  <a:pos x="2320" y="696"/>
                </a:cxn>
                <a:cxn ang="0">
                  <a:pos x="88" y="696"/>
                </a:cxn>
              </a:cxnLst>
              <a:rect l="0" t="0" r="r" b="b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1A50B2">
                <a:alpha val="5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gray">
            <a:xfrm rot="10800000">
              <a:off x="7186613" y="1704975"/>
              <a:ext cx="1924050" cy="962025"/>
            </a:xfrm>
            <a:custGeom>
              <a:avLst/>
              <a:gdLst/>
              <a:ahLst/>
              <a:cxnLst>
                <a:cxn ang="0">
                  <a:pos x="88" y="696"/>
                </a:cxn>
                <a:cxn ang="0">
                  <a:pos x="88" y="0"/>
                </a:cxn>
                <a:cxn ang="0">
                  <a:pos x="0" y="0"/>
                </a:cxn>
                <a:cxn ang="0">
                  <a:pos x="0" y="792"/>
                </a:cxn>
                <a:cxn ang="0">
                  <a:pos x="2320" y="792"/>
                </a:cxn>
                <a:cxn ang="0">
                  <a:pos x="2320" y="696"/>
                </a:cxn>
                <a:cxn ang="0">
                  <a:pos x="88" y="696"/>
                </a:cxn>
              </a:cxnLst>
              <a:rect l="0" t="0" r="r" b="b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1A50B2">
                <a:alpha val="5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AutoShape 9"/>
            <p:cNvSpPr>
              <a:spLocks noChangeArrowheads="1"/>
            </p:cNvSpPr>
            <p:nvPr/>
          </p:nvSpPr>
          <p:spPr bwMode="gray">
            <a:xfrm>
              <a:off x="1219200" y="1737536"/>
              <a:ext cx="7619999" cy="1728982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>
              <a:noFill/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303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algn="l"/>
              <a:r>
                <a:rPr lang="en-US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</a:p>
            <a:p>
              <a:pPr algn="l"/>
              <a:r>
                <a:rPr lang="en-US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Đặc điểm chính của Internet: </a:t>
              </a:r>
            </a:p>
            <a:p>
              <a:pPr algn="l"/>
              <a:r>
                <a:rPr lang="en-US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   + Tính toàn cầu</a:t>
              </a:r>
            </a:p>
            <a:p>
              <a:pPr algn="l"/>
              <a:r>
                <a:rPr lang="en-US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   + Tính tương tác</a:t>
              </a:r>
            </a:p>
            <a:p>
              <a:pPr algn="l"/>
              <a:r>
                <a:rPr lang="en-US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   + Tính dễ tiếp cận</a:t>
              </a:r>
            </a:p>
            <a:p>
              <a:pPr algn="l"/>
              <a:r>
                <a:rPr lang="en-US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   + Tính không chủ sở hữu</a:t>
              </a:r>
            </a:p>
            <a:p>
              <a:pPr algn="l"/>
              <a:r>
                <a:rPr lang="en-US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   + Tính cập nhật</a:t>
              </a:r>
            </a:p>
            <a:p>
              <a:pPr algn="l"/>
              <a:r>
                <a:rPr lang="en-US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   + Tính l</a:t>
              </a:r>
              <a:r>
                <a:rPr lang="vi-VN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ư</a:t>
              </a:r>
              <a:r>
                <a:rPr lang="en-US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u trữ</a:t>
              </a:r>
            </a:p>
            <a:p>
              <a:pPr algn="l"/>
              <a:r>
                <a:rPr lang="en-US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   + Tính </a:t>
              </a:r>
              <a:r>
                <a:rPr lang="vi-VN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</a:t>
              </a:r>
              <a:r>
                <a:rPr lang="en-US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 dạng</a:t>
              </a:r>
            </a:p>
            <a:p>
              <a:pPr algn="l"/>
              <a:r>
                <a:rPr lang="en-US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   + Tính ẩn danh</a:t>
              </a:r>
            </a:p>
            <a:p>
              <a:pPr algn="l"/>
              <a:endParaRPr lang="en-US" sz="28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l"/>
              <a:endParaRPr lang="en-US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2286000" y="1885950"/>
            <a:ext cx="47244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LUYỆN TẬP</a:t>
            </a:r>
            <a:endParaRPr lang="en-US" sz="4800" b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5778" name="Picture 2" descr="C:\Users\Dell\Desktop\BAI 5 T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7601" y="4057651"/>
            <a:ext cx="1438691" cy="90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GIÚP KHỈ LẤY TÁO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3" descr="038b4ff17003114c478d29a567a6daa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3200" y="1085850"/>
            <a:ext cx="2993754" cy="3600450"/>
          </a:xfrm>
          <a:prstGeom prst="rect">
            <a:avLst/>
          </a:prstGeom>
        </p:spPr>
      </p:pic>
      <p:pic>
        <p:nvPicPr>
          <p:cNvPr id="5" name="Picture 4" descr="4a28406e86abb27c8f54aaa4fce82474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7996" y="3550155"/>
            <a:ext cx="2286005" cy="1593345"/>
          </a:xfrm>
          <a:prstGeom prst="rect">
            <a:avLst/>
          </a:prstGeom>
        </p:spPr>
      </p:pic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7239000" y="37719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PLAY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7" name="Mr_Turtl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-838200" y="1885950"/>
            <a:ext cx="9144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LUẬT CH</a:t>
            </a:r>
            <a:r>
              <a:rPr lang="vi-VN" smtClean="0">
                <a:latin typeface="Times New Roman" pitchFamily="18" charset="0"/>
                <a:cs typeface="Times New Roman" pitchFamily="18" charset="0"/>
              </a:rPr>
              <a:t>ƠI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038b4ff17003114c478d29a567a6daa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8800" y="342900"/>
            <a:ext cx="2993754" cy="3600450"/>
          </a:xfrm>
          <a:prstGeom prst="rect">
            <a:avLst/>
          </a:prstGeom>
        </p:spPr>
      </p:pic>
      <p:pic>
        <p:nvPicPr>
          <p:cNvPr id="5" name="Picture 4" descr="4a28406e86abb27c8f54aaa4fce82474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7996" y="3550155"/>
            <a:ext cx="2286005" cy="1593345"/>
          </a:xfrm>
          <a:prstGeom prst="rect">
            <a:avLst/>
          </a:prstGeom>
        </p:spPr>
      </p:pic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7239000" y="37719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PLAY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7" name="Mr_Turtl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-838200" y="1885950"/>
            <a:ext cx="914400" cy="685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" y="1200151"/>
            <a:ext cx="5791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Trên cây táo có rất nhiều quả chín mọng các em hãy trả lời </a:t>
            </a:r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đún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g các câu hỏi </a:t>
            </a:r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giúp bạn khỉ </a:t>
            </a:r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táo nhé!</a:t>
            </a:r>
          </a:p>
          <a:p>
            <a:pPr algn="l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Một câu trả lời </a:t>
            </a:r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thì t</a:t>
            </a:r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ươ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ng </a:t>
            </a:r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đươ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ng với 1 quả táo chín.</a:t>
            </a:r>
          </a:p>
          <a:p>
            <a:pPr algn="l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Hãy giúp bạn khỉ </a:t>
            </a:r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ang </a:t>
            </a:r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bụng các bạn nhé !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871ae532f8a54d4c42f4a31c510cfe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914400"/>
            <a:ext cx="4495800" cy="3744240"/>
          </a:xfrm>
          <a:prstGeom prst="rect">
            <a:avLst/>
          </a:prstGeom>
        </p:spPr>
      </p:pic>
      <p:pic>
        <p:nvPicPr>
          <p:cNvPr id="5" name="Picture 4" descr="40f9fda41d493f5ee4f319e5666124a8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467600" y="1714500"/>
            <a:ext cx="1295400" cy="914400"/>
          </a:xfrm>
          <a:prstGeom prst="rect">
            <a:avLst/>
          </a:prstGeom>
        </p:spPr>
      </p:pic>
      <p:pic>
        <p:nvPicPr>
          <p:cNvPr id="6" name="Picture 5" descr="40f9fda41d493f5ee4f319e5666124a8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162800" y="2743200"/>
            <a:ext cx="1295400" cy="914400"/>
          </a:xfrm>
          <a:prstGeom prst="rect">
            <a:avLst/>
          </a:prstGeom>
        </p:spPr>
      </p:pic>
      <p:pic>
        <p:nvPicPr>
          <p:cNvPr id="7" name="Picture 6" descr="40f9fda41d493f5ee4f319e5666124a8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105400" y="1714500"/>
            <a:ext cx="1219200" cy="914400"/>
          </a:xfrm>
          <a:prstGeom prst="rect">
            <a:avLst/>
          </a:prstGeom>
        </p:spPr>
      </p:pic>
      <p:pic>
        <p:nvPicPr>
          <p:cNvPr id="8" name="Picture 7" descr="40f9fda41d493f5ee4f319e5666124a8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638800" y="971550"/>
            <a:ext cx="1295400" cy="971550"/>
          </a:xfrm>
          <a:prstGeom prst="rect">
            <a:avLst/>
          </a:prstGeom>
        </p:spPr>
      </p:pic>
      <p:pic>
        <p:nvPicPr>
          <p:cNvPr id="9" name="Picture 8" descr="40f9fda41d493f5ee4f319e5666124a8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781800" y="1085850"/>
            <a:ext cx="1219201" cy="914400"/>
          </a:xfrm>
          <a:prstGeom prst="rect">
            <a:avLst/>
          </a:prstGeom>
        </p:spPr>
      </p:pic>
      <p:pic>
        <p:nvPicPr>
          <p:cNvPr id="10" name="Picture 9" descr="40f9fda41d493f5ee4f319e5666124a8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4724399" y="2686050"/>
            <a:ext cx="1219201" cy="857250"/>
          </a:xfrm>
          <a:prstGeom prst="rect">
            <a:avLst/>
          </a:prstGeom>
        </p:spPr>
      </p:pic>
      <p:pic>
        <p:nvPicPr>
          <p:cNvPr id="11" name="Picture 10" descr="40f9fda41d493f5ee4f319e5666124a8.pn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248400" y="1885950"/>
            <a:ext cx="1295400" cy="971550"/>
          </a:xfrm>
          <a:prstGeom prst="rect">
            <a:avLst/>
          </a:prstGeom>
        </p:spPr>
      </p:pic>
      <p:pic>
        <p:nvPicPr>
          <p:cNvPr id="13" name="Picture 12" descr="886255f75f86d6f948235e2659cdd1c2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828800" y="3648670"/>
            <a:ext cx="2057400" cy="1494830"/>
          </a:xfrm>
          <a:prstGeom prst="rect">
            <a:avLst/>
          </a:prstGeom>
        </p:spPr>
      </p:pic>
      <p:pic>
        <p:nvPicPr>
          <p:cNvPr id="16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43150"/>
            <a:ext cx="17526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ight Arrow 11">
            <a:hlinkClick r:id="rId15" action="ppaction://hlinksldjump"/>
          </p:cNvPr>
          <p:cNvSpPr/>
          <p:nvPr/>
        </p:nvSpPr>
        <p:spPr>
          <a:xfrm>
            <a:off x="7239000" y="4629150"/>
            <a:ext cx="1524000" cy="51435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NEXT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33333E-6 L 0.18768 -3.33333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0.1722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68 -3.33333E-6 L 0.26268 -3.33333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267 0 L 0.34601 0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33333E-6 L -0.00417 0.4833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2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6 -3.33333E-6 L 0.396 -3.33333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00417 0.2944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601 -2.22222E-6 L 0.47934 -2.22222E-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5.55112E-17 L -3.33333E-6 0.4555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934 -3.33333E-6 L 0.52934 -3.33333E-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00416 0.1333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3 -2.22222E-6 L 0.02083 0.33334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934 -3.33333E-6 L 0.571 -3.33333E-6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200" y="228600"/>
            <a:ext cx="7391400" cy="18859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95400" y="228600"/>
            <a:ext cx="74676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Bài 1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: Hãy thay các số trong mỗi câu bằng một từ hoặc cụm từ thích hợp: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Chia sẻ; liên kết; thông tin; dịch vụ; mạng</a:t>
            </a:r>
          </a:p>
          <a:p>
            <a:pPr lvl="0" algn="l"/>
            <a:r>
              <a:rPr lang="en-US" sz="24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a) Internet là mạng …..(1)… các …(2)… máy tính trên khắp thế giới.</a:t>
            </a:r>
            <a:endParaRPr lang="en-US" sz="240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5400" y="2400300"/>
            <a:ext cx="4724400" cy="12573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2" y="1943100"/>
            <a:ext cx="3146059" cy="260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2571751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Đáp án: 1. liên kết</a:t>
            </a:r>
          </a:p>
          <a:p>
            <a:pPr algn="l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         2. mạng</a:t>
            </a: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57600" y="3371850"/>
            <a:ext cx="1900084" cy="1380530"/>
          </a:xfrm>
          <a:prstGeom prst="rect">
            <a:avLst/>
          </a:prstGeom>
        </p:spPr>
      </p:pic>
      <p:sp>
        <p:nvSpPr>
          <p:cNvPr id="12" name="Action Button: Home 11">
            <a:hlinkClick r:id="rId2" action="ppaction://hlinksldjump" highlightClick="1"/>
          </p:cNvPr>
          <p:cNvSpPr/>
          <p:nvPr/>
        </p:nvSpPr>
        <p:spPr>
          <a:xfrm>
            <a:off x="7543800" y="4552950"/>
            <a:ext cx="762000" cy="59055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200" y="228600"/>
            <a:ext cx="6629400" cy="19621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95400" y="228600"/>
            <a:ext cx="6705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Bài 1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: Hãy thay các số trong mỗi câu bằng một từ hoặc cụm từ thích hợp: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Chia sẻ; liên kết; thông tin; dịch vụ; mạng</a:t>
            </a:r>
          </a:p>
          <a:p>
            <a:pPr lvl="0" algn="l"/>
            <a:r>
              <a:rPr lang="en-US" sz="24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b) Người sử dụng truy cập Internet để tìm kiếm, ….(3)., lưu trữ và trao đổi ….(4)…</a:t>
            </a: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5400" y="2400300"/>
            <a:ext cx="5181600" cy="14287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2" y="1943100"/>
            <a:ext cx="3146059" cy="260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2571750"/>
            <a:ext cx="25146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Đáp án:   3. chia sẻ</a:t>
            </a:r>
          </a:p>
          <a:p>
            <a:pPr algn="l"/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                4. thông tin</a:t>
            </a:r>
          </a:p>
          <a:p>
            <a:pPr algn="l"/>
            <a:r>
              <a:rPr lang="en-US" smtClean="0"/>
              <a:t>             </a:t>
            </a:r>
            <a:endParaRPr lang="en-US"/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57600" y="3371850"/>
            <a:ext cx="1900084" cy="1380530"/>
          </a:xfrm>
          <a:prstGeom prst="rect">
            <a:avLst/>
          </a:prstGeom>
        </p:spPr>
      </p:pic>
      <p:sp>
        <p:nvSpPr>
          <p:cNvPr id="10" name="Action Button: Home 9">
            <a:hlinkClick r:id="rId2" action="ppaction://hlinksldjump" highlightClick="1"/>
          </p:cNvPr>
          <p:cNvSpPr/>
          <p:nvPr/>
        </p:nvSpPr>
        <p:spPr>
          <a:xfrm>
            <a:off x="7543800" y="4781550"/>
            <a:ext cx="762000" cy="36195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019300" y="1485900"/>
            <a:ext cx="7124700" cy="1085850"/>
          </a:xfrm>
        </p:spPr>
        <p:txBody>
          <a:bodyPr/>
          <a:lstStyle/>
          <a:p>
            <a:pPr algn="ctr"/>
            <a:r>
              <a:rPr lang="en-US" sz="540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 5 . INTERNET</a:t>
            </a:r>
            <a:br>
              <a:rPr lang="en-US" sz="540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1)</a:t>
            </a:r>
            <a:endParaRPr lang="en-US" sz="8000" b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57522" y="2857500"/>
            <a:ext cx="5300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Giáo viên: NGUYỄN THỊ KIM NGÂN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1739" y="57151"/>
            <a:ext cx="5220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PHÒNG GIÁO DỤC VÀ ĐÀO TẠO MANGYANG</a:t>
            </a:r>
          </a:p>
          <a:p>
            <a:pPr algn="ctr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vi-VN" b="1" smtClean="0">
                <a:latin typeface="Times New Roman" pitchFamily="18" charset="0"/>
                <a:cs typeface="Times New Roman" pitchFamily="18" charset="0"/>
              </a:rPr>
              <a:t>ƯỜNG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 THCS H’RA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200" y="228600"/>
            <a:ext cx="6858000" cy="2114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371600" y="228600"/>
            <a:ext cx="67056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600" b="1" smtClean="0">
                <a:latin typeface="Times New Roman" pitchFamily="18" charset="0"/>
                <a:cs typeface="Times New Roman" pitchFamily="18" charset="0"/>
              </a:rPr>
              <a:t>Bài 1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: Hãy thay các số trong mỗi câu bằng một từ hoặc cụm từ thích hợp: </a:t>
            </a:r>
            <a:r>
              <a:rPr lang="en-US" sz="2600" b="1" smtClean="0">
                <a:latin typeface="Times New Roman" pitchFamily="18" charset="0"/>
                <a:cs typeface="Times New Roman" pitchFamily="18" charset="0"/>
              </a:rPr>
              <a:t>Chia sẻ; liên kết; thông tin; dịch vụ; mạng</a:t>
            </a:r>
          </a:p>
          <a:p>
            <a:pPr lvl="0" algn="l"/>
            <a:r>
              <a:rPr lang="en-US" sz="2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c) Có nhiều …..(5)… thông tin khác nhau trên Internet</a:t>
            </a:r>
            <a:endParaRPr lang="en-US" sz="260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52600" y="2400300"/>
            <a:ext cx="3886200" cy="10858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2" y="1943100"/>
            <a:ext cx="3146059" cy="260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2571750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Đáp án:      </a:t>
            </a:r>
          </a:p>
          <a:p>
            <a:pPr algn="l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 5. dịch vụ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57600" y="3371850"/>
            <a:ext cx="1900084" cy="1380530"/>
          </a:xfrm>
          <a:prstGeom prst="rect">
            <a:avLst/>
          </a:prstGeom>
        </p:spPr>
      </p:pic>
      <p:sp>
        <p:nvSpPr>
          <p:cNvPr id="10" name="Action Button: Home 9">
            <a:hlinkClick r:id="rId2" action="ppaction://hlinksldjump" highlightClick="1"/>
          </p:cNvPr>
          <p:cNvSpPr/>
          <p:nvPr/>
        </p:nvSpPr>
        <p:spPr>
          <a:xfrm>
            <a:off x="7543800" y="4781550"/>
            <a:ext cx="762000" cy="36195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14400" y="57150"/>
            <a:ext cx="7086600" cy="2286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90600" y="-19050"/>
            <a:ext cx="723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Bài 2: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Chọn phương án đúng</a:t>
            </a:r>
          </a:p>
          <a:p>
            <a:pPr algn="l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Internet là mạng:</a:t>
            </a:r>
          </a:p>
          <a:p>
            <a:pPr algn="l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A. Kết nối hai máy tính với nhau</a:t>
            </a:r>
          </a:p>
          <a:p>
            <a:pPr algn="l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B. Kết nối các máy tính trong một nước</a:t>
            </a:r>
          </a:p>
          <a:p>
            <a:pPr algn="l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C. Kết nối nhiều mạng máy tính trên phạm vi toàn cầu</a:t>
            </a:r>
          </a:p>
          <a:p>
            <a:pPr algn="l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D. Kết nối các máy tính trong một thành phố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47800" y="2400300"/>
            <a:ext cx="4038600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2" y="1943100"/>
            <a:ext cx="3146059" cy="260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24000" y="25146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Đáp án 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8000" y="3314700"/>
            <a:ext cx="1900084" cy="1380530"/>
          </a:xfrm>
          <a:prstGeom prst="rect">
            <a:avLst/>
          </a:prstGeom>
        </p:spPr>
      </p:pic>
      <p:sp>
        <p:nvSpPr>
          <p:cNvPr id="10" name="Action Button: Home 9">
            <a:hlinkClick r:id="rId2" action="ppaction://hlinksldjump" highlightClick="1"/>
          </p:cNvPr>
          <p:cNvSpPr/>
          <p:nvPr/>
        </p:nvSpPr>
        <p:spPr>
          <a:xfrm>
            <a:off x="7467600" y="4552950"/>
            <a:ext cx="609600" cy="4572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200" y="228600"/>
            <a:ext cx="7086600" cy="25717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47800" y="171450"/>
            <a:ext cx="6629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Bài 3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Hãy chọn các phương án trả lời đúng. Internet có những đặc điểm </a:t>
            </a:r>
            <a:r>
              <a:rPr lang="en-US" sz="2400" u="sng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nào dưới đây:</a:t>
            </a:r>
          </a:p>
          <a:p>
            <a:pPr algn="l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A. Tính toàn cầu             B. Tính tương tác</a:t>
            </a:r>
          </a:p>
          <a:p>
            <a:pPr algn="l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C. Tính lưu trữ                D. Tính dễ tiếp cận</a:t>
            </a:r>
          </a:p>
          <a:p>
            <a:pPr algn="l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E. Tính đa dạng               F. Tính không chủ sở hữu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2952750"/>
            <a:ext cx="4191000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2" y="1943100"/>
            <a:ext cx="3146059" cy="260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24000" y="318135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smtClean="0"/>
              <a:t>Đáp án:</a:t>
            </a:r>
            <a:r>
              <a:rPr lang="en-US" b="1" smtClean="0"/>
              <a:t>  A, B, D, F</a:t>
            </a:r>
            <a:endParaRPr lang="en-US" dirty="0"/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05200" y="3314700"/>
            <a:ext cx="1900084" cy="1380530"/>
          </a:xfrm>
          <a:prstGeom prst="rect">
            <a:avLst/>
          </a:prstGeom>
        </p:spPr>
      </p:pic>
      <p:sp>
        <p:nvSpPr>
          <p:cNvPr id="10" name="Action Button: Home 9">
            <a:hlinkClick r:id="rId2" action="ppaction://hlinksldjump" highlightClick="1"/>
          </p:cNvPr>
          <p:cNvSpPr/>
          <p:nvPr/>
        </p:nvSpPr>
        <p:spPr>
          <a:xfrm>
            <a:off x="7391400" y="4781550"/>
            <a:ext cx="609600" cy="36195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800" y="1851423"/>
            <a:ext cx="4648200" cy="3486150"/>
          </a:xfrm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905000" y="2571750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 RỒI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nè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7848600" y="3638550"/>
            <a:ext cx="914400" cy="6858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800" y="1851423"/>
            <a:ext cx="4648200" cy="3486150"/>
          </a:xfrm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981200" y="2743200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 RỒI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nè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7696200" y="3638550"/>
            <a:ext cx="609600" cy="6096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800" y="1851423"/>
            <a:ext cx="4648200" cy="3486150"/>
          </a:xfrm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981200" y="2743200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 RỒI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nè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7848600" y="3638550"/>
            <a:ext cx="609600" cy="6096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800" y="1851423"/>
            <a:ext cx="4648200" cy="3486150"/>
          </a:xfrm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981200" y="2743200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 RỒI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nè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7772400" y="3486150"/>
            <a:ext cx="609600" cy="6096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800" y="1851423"/>
            <a:ext cx="4648200" cy="3486150"/>
          </a:xfrm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981200" y="2743200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 RỒI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nè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ction Button: Home 3">
            <a:hlinkClick r:id="" action="ppaction://hlinkshowjump?jump=firstslide" highlightClick="1"/>
          </p:cNvPr>
          <p:cNvSpPr/>
          <p:nvPr/>
        </p:nvSpPr>
        <p:spPr>
          <a:xfrm>
            <a:off x="7543800" y="3638550"/>
            <a:ext cx="5334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800" y="1851423"/>
            <a:ext cx="4648200" cy="3486150"/>
          </a:xfrm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981200" y="2743200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 RỒI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nè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7772400" y="3790950"/>
            <a:ext cx="6858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343400" y="2286000"/>
            <a:ext cx="3810000" cy="2857500"/>
          </a:xfrm>
        </p:spPr>
      </p:pic>
      <p:sp>
        <p:nvSpPr>
          <p:cNvPr id="4" name="Cloud Callout 3"/>
          <p:cNvSpPr/>
          <p:nvPr/>
        </p:nvSpPr>
        <p:spPr>
          <a:xfrm>
            <a:off x="228600" y="228600"/>
            <a:ext cx="5943600" cy="2228850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CHÚC MỪNG BẠN!</a:t>
            </a:r>
          </a:p>
          <a:p>
            <a:pPr algn="ctr"/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 ĐÃ NHẬN Đ</a:t>
            </a:r>
            <a:r>
              <a:rPr lang="vi-VN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ƯỢC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TRÁI TÁO MAY MẮN 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40f9fda41d493f5ee4f319e5666124a8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1752600" y="2171700"/>
            <a:ext cx="2286000" cy="1607342"/>
          </a:xfrm>
          <a:prstGeom prst="rect">
            <a:avLst/>
          </a:prstGeom>
        </p:spPr>
      </p:pic>
      <p:sp>
        <p:nvSpPr>
          <p:cNvPr id="6" name="Action Button: Home 5">
            <a:hlinkClick r:id="rId2" action="ppaction://hlinksldjump" highlightClick="1"/>
          </p:cNvPr>
          <p:cNvSpPr/>
          <p:nvPr/>
        </p:nvSpPr>
        <p:spPr>
          <a:xfrm>
            <a:off x="7924800" y="4248150"/>
            <a:ext cx="914400" cy="6858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1"/>
            <a:ext cx="6477000" cy="422672"/>
          </a:xfrm>
        </p:spPr>
        <p:txBody>
          <a:bodyPr/>
          <a:lstStyle/>
          <a:p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Chú thích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4114800" y="1123950"/>
            <a:ext cx="1828799" cy="1828800"/>
            <a:chOff x="3962400" y="1828800"/>
            <a:chExt cx="2182799" cy="1980220"/>
          </a:xfrm>
        </p:grpSpPr>
        <p:grpSp>
          <p:nvGrpSpPr>
            <p:cNvPr id="47" name="组合 13"/>
            <p:cNvGrpSpPr/>
            <p:nvPr/>
          </p:nvGrpSpPr>
          <p:grpSpPr>
            <a:xfrm>
              <a:off x="3962400" y="1828800"/>
              <a:ext cx="2182799" cy="1980220"/>
              <a:chOff x="2067317" y="1810431"/>
              <a:chExt cx="2488837" cy="2293259"/>
            </a:xfrm>
            <a:effectLst>
              <a:outerShdw blurRad="139700" dist="635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8" name="圆角矩形 14"/>
              <p:cNvSpPr/>
              <p:nvPr/>
            </p:nvSpPr>
            <p:spPr>
              <a:xfrm rot="2700000">
                <a:off x="2262896" y="1810432"/>
                <a:ext cx="2293258" cy="2293258"/>
              </a:xfrm>
              <a:prstGeom prst="roundRect">
                <a:avLst>
                  <a:gd name="adj" fmla="val 12083"/>
                </a:avLst>
              </a:prstGeom>
              <a:solidFill>
                <a:srgbClr val="14436A"/>
              </a:solidFill>
              <a:ln w="2222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9" name="圆角矩形 15"/>
              <p:cNvSpPr/>
              <p:nvPr/>
            </p:nvSpPr>
            <p:spPr>
              <a:xfrm rot="2700000">
                <a:off x="2067317" y="1810431"/>
                <a:ext cx="2293258" cy="2293258"/>
              </a:xfrm>
              <a:prstGeom prst="roundRect">
                <a:avLst>
                  <a:gd name="adj" fmla="val 12083"/>
                </a:avLst>
              </a:prstGeom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ln w="22225" cap="flat" cmpd="sng" algn="ctr"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0" scaled="0"/>
                </a:gradFill>
                <a:prstDash val="solid"/>
                <a:miter lim="800000"/>
              </a:ln>
              <a:effectLst>
                <a:outerShdw blurRad="635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5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14436A"/>
                    </a:solidFill>
                    <a:effectLst/>
                    <a:uLnTx/>
                    <a:uFillTx/>
                    <a:latin typeface="Arial"/>
                    <a:ea typeface="微软雅黑" panose="020B0503020204020204" pitchFamily="34" charset="-122"/>
                    <a:cs typeface="+mn-ea"/>
                    <a:sym typeface="+mn-lt"/>
                  </a:rPr>
                  <a:t> </a:t>
                </a: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pic>
          <p:nvPicPr>
            <p:cNvPr id="1028" name="Picture 4" descr="C:\Users\Dell\Desktop\BAI 5 T\pngegg (2)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67200" y="1981200"/>
              <a:ext cx="1784005" cy="1454150"/>
            </a:xfrm>
            <a:prstGeom prst="rect">
              <a:avLst/>
            </a:prstGeom>
            <a:noFill/>
          </p:spPr>
        </p:pic>
      </p:grpSp>
      <p:grpSp>
        <p:nvGrpSpPr>
          <p:cNvPr id="57" name="Group 56"/>
          <p:cNvGrpSpPr/>
          <p:nvPr/>
        </p:nvGrpSpPr>
        <p:grpSpPr>
          <a:xfrm>
            <a:off x="1219200" y="1047750"/>
            <a:ext cx="1828800" cy="1905000"/>
            <a:chOff x="1143000" y="1752600"/>
            <a:chExt cx="2182799" cy="2056420"/>
          </a:xfrm>
        </p:grpSpPr>
        <p:grpSp>
          <p:nvGrpSpPr>
            <p:cNvPr id="44" name="组合 13"/>
            <p:cNvGrpSpPr/>
            <p:nvPr/>
          </p:nvGrpSpPr>
          <p:grpSpPr>
            <a:xfrm>
              <a:off x="1143000" y="1828800"/>
              <a:ext cx="2182799" cy="1980220"/>
              <a:chOff x="2067317" y="1810431"/>
              <a:chExt cx="2488837" cy="2293259"/>
            </a:xfrm>
            <a:effectLst>
              <a:outerShdw blurRad="139700" dist="635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5" name="圆角矩形 14"/>
              <p:cNvSpPr/>
              <p:nvPr/>
            </p:nvSpPr>
            <p:spPr>
              <a:xfrm rot="2700000">
                <a:off x="2262896" y="1810432"/>
                <a:ext cx="2293258" cy="2293258"/>
              </a:xfrm>
              <a:prstGeom prst="roundRect">
                <a:avLst>
                  <a:gd name="adj" fmla="val 12083"/>
                </a:avLst>
              </a:prstGeom>
              <a:solidFill>
                <a:srgbClr val="14436A"/>
              </a:solidFill>
              <a:ln w="2222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6" name="圆角矩形 15"/>
              <p:cNvSpPr/>
              <p:nvPr/>
            </p:nvSpPr>
            <p:spPr>
              <a:xfrm rot="2700000">
                <a:off x="2067317" y="1810431"/>
                <a:ext cx="2293258" cy="2293258"/>
              </a:xfrm>
              <a:prstGeom prst="roundRect">
                <a:avLst>
                  <a:gd name="adj" fmla="val 12083"/>
                </a:avLst>
              </a:prstGeom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ln w="38100" cap="flat" cmpd="sng" algn="ctr"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0" scaled="0"/>
                </a:gradFill>
                <a:prstDash val="solid"/>
                <a:miter lim="800000"/>
              </a:ln>
              <a:effectLst>
                <a:outerShdw blurRad="635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5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14436A"/>
                    </a:solidFill>
                    <a:effectLst/>
                    <a:uLnTx/>
                    <a:uFillTx/>
                    <a:latin typeface="Arial"/>
                    <a:ea typeface="微软雅黑" panose="020B0503020204020204" pitchFamily="34" charset="-122"/>
                    <a:cs typeface="+mn-ea"/>
                    <a:sym typeface="+mn-lt"/>
                  </a:rPr>
                  <a:t> </a:t>
                </a: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pic>
          <p:nvPicPr>
            <p:cNvPr id="1029" name="Picture 5" descr="C:\Users\Dell\Desktop\BAI 5 T\pngegg (4)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24000" y="1752600"/>
              <a:ext cx="1219200" cy="1954630"/>
            </a:xfrm>
            <a:prstGeom prst="rect">
              <a:avLst/>
            </a:prstGeom>
            <a:noFill/>
          </p:spPr>
        </p:pic>
      </p:grpSp>
      <p:grpSp>
        <p:nvGrpSpPr>
          <p:cNvPr id="59" name="Group 58"/>
          <p:cNvGrpSpPr/>
          <p:nvPr/>
        </p:nvGrpSpPr>
        <p:grpSpPr>
          <a:xfrm>
            <a:off x="6934201" y="1123950"/>
            <a:ext cx="1981199" cy="1905000"/>
            <a:chOff x="6781800" y="1828800"/>
            <a:chExt cx="2182799" cy="1980220"/>
          </a:xfrm>
        </p:grpSpPr>
        <p:grpSp>
          <p:nvGrpSpPr>
            <p:cNvPr id="50" name="组合 13"/>
            <p:cNvGrpSpPr/>
            <p:nvPr/>
          </p:nvGrpSpPr>
          <p:grpSpPr>
            <a:xfrm>
              <a:off x="6781800" y="1828800"/>
              <a:ext cx="2182799" cy="1980220"/>
              <a:chOff x="2067317" y="1810431"/>
              <a:chExt cx="2488837" cy="2293259"/>
            </a:xfrm>
            <a:effectLst>
              <a:outerShdw blurRad="139700" dist="635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1" name="圆角矩形 14"/>
              <p:cNvSpPr/>
              <p:nvPr/>
            </p:nvSpPr>
            <p:spPr>
              <a:xfrm rot="2700000">
                <a:off x="2262896" y="1810432"/>
                <a:ext cx="2293258" cy="2293258"/>
              </a:xfrm>
              <a:prstGeom prst="roundRect">
                <a:avLst>
                  <a:gd name="adj" fmla="val 12083"/>
                </a:avLst>
              </a:prstGeom>
              <a:solidFill>
                <a:srgbClr val="14436A"/>
              </a:solidFill>
              <a:ln w="2222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52" name="圆角矩形 15"/>
              <p:cNvSpPr/>
              <p:nvPr/>
            </p:nvSpPr>
            <p:spPr>
              <a:xfrm rot="2700000">
                <a:off x="2067317" y="1810431"/>
                <a:ext cx="2293258" cy="2293258"/>
              </a:xfrm>
              <a:prstGeom prst="roundRect">
                <a:avLst>
                  <a:gd name="adj" fmla="val 12083"/>
                </a:avLst>
              </a:prstGeom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ln w="22225" cap="flat" cmpd="sng" algn="ctr"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0" scaled="0"/>
                </a:gradFill>
                <a:prstDash val="solid"/>
                <a:miter lim="800000"/>
              </a:ln>
              <a:effectLst>
                <a:outerShdw blurRad="635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5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14436A"/>
                    </a:solidFill>
                    <a:effectLst/>
                    <a:uLnTx/>
                    <a:uFillTx/>
                    <a:latin typeface="Arial"/>
                    <a:ea typeface="微软雅黑" panose="020B0503020204020204" pitchFamily="34" charset="-122"/>
                    <a:cs typeface="+mn-ea"/>
                    <a:sym typeface="+mn-lt"/>
                  </a:rPr>
                  <a:t> </a:t>
                </a: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pic>
          <p:nvPicPr>
            <p:cNvPr id="1030" name="Picture 6" descr="C:\Users\Dell\Desktop\BAI 5 T\pngegg (3)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781800" y="2209800"/>
              <a:ext cx="1981200" cy="1151830"/>
            </a:xfrm>
            <a:prstGeom prst="rect">
              <a:avLst/>
            </a:prstGeom>
            <a:noFill/>
          </p:spPr>
        </p:pic>
      </p:grpSp>
      <p:sp>
        <p:nvSpPr>
          <p:cNvPr id="63" name="AutoShape 3"/>
          <p:cNvSpPr>
            <a:spLocks noChangeArrowheads="1"/>
          </p:cNvSpPr>
          <p:nvPr/>
        </p:nvSpPr>
        <p:spPr bwMode="gray">
          <a:xfrm rot="5400000">
            <a:off x="1921868" y="3151783"/>
            <a:ext cx="348853" cy="531813"/>
          </a:xfrm>
          <a:prstGeom prst="chevron">
            <a:avLst>
              <a:gd name="adj" fmla="val 52514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64" name="AutoShape 4"/>
          <p:cNvSpPr>
            <a:spLocks noChangeArrowheads="1"/>
          </p:cNvSpPr>
          <p:nvPr/>
        </p:nvSpPr>
        <p:spPr bwMode="gray">
          <a:xfrm rot="5400000">
            <a:off x="7712076" y="3151188"/>
            <a:ext cx="347663" cy="531813"/>
          </a:xfrm>
          <a:prstGeom prst="chevron">
            <a:avLst>
              <a:gd name="adj" fmla="val 52514"/>
            </a:avLst>
          </a:prstGeom>
          <a:solidFill>
            <a:schemeClr val="hlink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AutoShape 35"/>
          <p:cNvSpPr>
            <a:spLocks noChangeArrowheads="1"/>
          </p:cNvSpPr>
          <p:nvPr/>
        </p:nvSpPr>
        <p:spPr bwMode="gray">
          <a:xfrm>
            <a:off x="990600" y="3686175"/>
            <a:ext cx="2743200" cy="47148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Hoạt </a:t>
            </a:r>
            <a:r>
              <a:rPr lang="vi-VN" sz="2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cá nhân</a:t>
            </a:r>
            <a:endParaRPr lang="en-US" sz="24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AutoShape 36"/>
          <p:cNvSpPr>
            <a:spLocks noChangeArrowheads="1"/>
          </p:cNvSpPr>
          <p:nvPr/>
        </p:nvSpPr>
        <p:spPr bwMode="gray">
          <a:xfrm>
            <a:off x="3810000" y="3700462"/>
            <a:ext cx="2362200" cy="47148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Hoạt </a:t>
            </a:r>
            <a:r>
              <a:rPr lang="vi-VN" sz="2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độn</a:t>
            </a:r>
            <a:r>
              <a:rPr lang="en-US" sz="2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 cặp</a:t>
            </a:r>
            <a:endParaRPr lang="en-US" sz="24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AutoShape 37"/>
          <p:cNvSpPr>
            <a:spLocks noChangeArrowheads="1"/>
          </p:cNvSpPr>
          <p:nvPr/>
        </p:nvSpPr>
        <p:spPr bwMode="gray">
          <a:xfrm>
            <a:off x="6629402" y="3686175"/>
            <a:ext cx="2362199" cy="47148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Hoạt </a:t>
            </a:r>
            <a:r>
              <a:rPr lang="vi-VN" sz="2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nhóm</a:t>
            </a:r>
            <a:endParaRPr lang="en-US" sz="24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AutoShape 3"/>
          <p:cNvSpPr>
            <a:spLocks noChangeArrowheads="1"/>
          </p:cNvSpPr>
          <p:nvPr/>
        </p:nvSpPr>
        <p:spPr bwMode="gray">
          <a:xfrm rot="5400000">
            <a:off x="4893668" y="3151783"/>
            <a:ext cx="348853" cy="531813"/>
          </a:xfrm>
          <a:prstGeom prst="chevron">
            <a:avLst>
              <a:gd name="adj" fmla="val 52514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800600" y="2171700"/>
            <a:ext cx="3810000" cy="2857500"/>
          </a:xfrm>
        </p:spPr>
      </p:pic>
      <p:sp>
        <p:nvSpPr>
          <p:cNvPr id="4" name="Cloud Callout 3"/>
          <p:cNvSpPr/>
          <p:nvPr/>
        </p:nvSpPr>
        <p:spPr>
          <a:xfrm>
            <a:off x="457200" y="400050"/>
            <a:ext cx="5181600" cy="2171700"/>
          </a:xfrm>
          <a:prstGeom prst="cloud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MẤT L</a:t>
            </a:r>
            <a:r>
              <a:rPr lang="vi-VN" sz="3200" smtClean="0">
                <a:latin typeface="Times New Roman" pitchFamily="18" charset="0"/>
                <a:cs typeface="Times New Roman" pitchFamily="18" charset="0"/>
              </a:rPr>
              <a:t>ƯỢT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CH</a:t>
            </a:r>
            <a:r>
              <a:rPr lang="vi-VN" sz="3200" smtClean="0"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NÈ !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ction Button: Home 4">
            <a:hlinkClick r:id="rId2" action="ppaction://hlinksldjump" highlightClick="1"/>
          </p:cNvPr>
          <p:cNvSpPr/>
          <p:nvPr/>
        </p:nvSpPr>
        <p:spPr>
          <a:xfrm>
            <a:off x="8686800" y="4476750"/>
            <a:ext cx="457200" cy="66675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1" name="Picture 17" descr="Cov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9265" y="2736056"/>
            <a:ext cx="2501193" cy="2396729"/>
          </a:xfrm>
          <a:prstGeom prst="rect">
            <a:avLst/>
          </a:prstGeom>
          <a:noFill/>
        </p:spPr>
      </p:pic>
      <p:pic>
        <p:nvPicPr>
          <p:cNvPr id="21520" name="Picture 16" descr="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9265" y="2736057"/>
            <a:ext cx="2492884" cy="2041922"/>
          </a:xfrm>
          <a:prstGeom prst="rect">
            <a:avLst/>
          </a:prstGeom>
          <a:noFill/>
        </p:spPr>
      </p:pic>
      <p:pic>
        <p:nvPicPr>
          <p:cNvPr id="21519" name="Picture 15" descr="Cov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09265" y="2736057"/>
            <a:ext cx="2378627" cy="1693069"/>
          </a:xfrm>
          <a:prstGeom prst="rect">
            <a:avLst/>
          </a:prstGeom>
          <a:noFill/>
        </p:spPr>
      </p:pic>
      <p:pic>
        <p:nvPicPr>
          <p:cNvPr id="21518" name="Picture 14" descr="Cov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09265" y="2736057"/>
            <a:ext cx="2528200" cy="1327547"/>
          </a:xfrm>
          <a:prstGeom prst="rect">
            <a:avLst/>
          </a:prstGeom>
          <a:noFill/>
        </p:spPr>
      </p:pic>
      <p:pic>
        <p:nvPicPr>
          <p:cNvPr id="21517" name="Picture 13" descr="Cov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09265" y="2736057"/>
            <a:ext cx="3315535" cy="927497"/>
          </a:xfrm>
          <a:prstGeom prst="rect">
            <a:avLst/>
          </a:prstGeom>
          <a:noFill/>
        </p:spPr>
      </p:pic>
      <p:pic>
        <p:nvPicPr>
          <p:cNvPr id="21516" name="Picture 12" descr="Cover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09266" y="2721769"/>
            <a:ext cx="2740095" cy="592931"/>
          </a:xfrm>
          <a:prstGeom prst="rect">
            <a:avLst/>
          </a:prstGeom>
          <a:noFill/>
        </p:spPr>
      </p:pic>
      <p:pic>
        <p:nvPicPr>
          <p:cNvPr id="21515" name="Picture 11" descr="Cover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82260" y="2468166"/>
            <a:ext cx="2661153" cy="466725"/>
          </a:xfrm>
          <a:prstGeom prst="rect">
            <a:avLst/>
          </a:prstGeom>
          <a:noFill/>
        </p:spPr>
      </p:pic>
      <p:pic>
        <p:nvPicPr>
          <p:cNvPr id="21514" name="Picture 10" descr="Cover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451383" y="2062163"/>
            <a:ext cx="2696469" cy="810816"/>
          </a:xfrm>
          <a:prstGeom prst="rect">
            <a:avLst/>
          </a:prstGeom>
          <a:noFill/>
        </p:spPr>
      </p:pic>
      <p:pic>
        <p:nvPicPr>
          <p:cNvPr id="21513" name="Picture 9" descr="Cover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89005" y="1444228"/>
            <a:ext cx="3475496" cy="1500188"/>
          </a:xfrm>
          <a:prstGeom prst="rect">
            <a:avLst/>
          </a:prstGeom>
          <a:noFill/>
        </p:spPr>
      </p:pic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742990" y="339329"/>
            <a:ext cx="3766331" cy="1775221"/>
          </a:xfrm>
          <a:prstGeom prst="rect">
            <a:avLst/>
          </a:prstGeom>
          <a:noFill/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742990" y="339329"/>
            <a:ext cx="3899285" cy="1089421"/>
          </a:xfrm>
          <a:prstGeom prst="rect">
            <a:avLst/>
          </a:prstGeom>
          <a:noFill/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699364" y="0"/>
            <a:ext cx="3809957" cy="664369"/>
          </a:xfrm>
          <a:prstGeom prst="rect">
            <a:avLst/>
          </a:prstGeom>
          <a:noFill/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489005" y="202406"/>
            <a:ext cx="2609218" cy="1560910"/>
          </a:xfrm>
          <a:prstGeom prst="rect">
            <a:avLst/>
          </a:prstGeom>
          <a:noFill/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33400" y="1175147"/>
            <a:ext cx="2378627" cy="871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VẬN DỤNG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057401" y="3314700"/>
            <a:ext cx="1600199" cy="1543050"/>
            <a:chOff x="1143000" y="1752600"/>
            <a:chExt cx="2182799" cy="2056420"/>
          </a:xfrm>
        </p:grpSpPr>
        <p:grpSp>
          <p:nvGrpSpPr>
            <p:cNvPr id="4" name="组合 13"/>
            <p:cNvGrpSpPr/>
            <p:nvPr/>
          </p:nvGrpSpPr>
          <p:grpSpPr>
            <a:xfrm>
              <a:off x="1143000" y="1828800"/>
              <a:ext cx="2182799" cy="1980220"/>
              <a:chOff x="2067317" y="1810431"/>
              <a:chExt cx="2488837" cy="2293259"/>
            </a:xfrm>
            <a:effectLst>
              <a:outerShdw blurRad="139700" dist="635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圆角矩形 14"/>
              <p:cNvSpPr/>
              <p:nvPr/>
            </p:nvSpPr>
            <p:spPr>
              <a:xfrm rot="2700000">
                <a:off x="2262896" y="1810432"/>
                <a:ext cx="2293258" cy="2293258"/>
              </a:xfrm>
              <a:prstGeom prst="roundRect">
                <a:avLst>
                  <a:gd name="adj" fmla="val 12083"/>
                </a:avLst>
              </a:prstGeom>
              <a:solidFill>
                <a:srgbClr val="14436A"/>
              </a:solidFill>
              <a:ln w="2222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7" name="圆角矩形 15"/>
              <p:cNvSpPr/>
              <p:nvPr/>
            </p:nvSpPr>
            <p:spPr>
              <a:xfrm rot="2700000">
                <a:off x="2067317" y="1810431"/>
                <a:ext cx="2293258" cy="2293258"/>
              </a:xfrm>
              <a:prstGeom prst="roundRect">
                <a:avLst>
                  <a:gd name="adj" fmla="val 12083"/>
                </a:avLst>
              </a:prstGeom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ln w="38100" cap="flat" cmpd="sng" algn="ctr"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0" scaled="0"/>
                </a:gradFill>
                <a:prstDash val="solid"/>
                <a:miter lim="800000"/>
              </a:ln>
              <a:effectLst>
                <a:outerShdw blurRad="635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5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14436A"/>
                    </a:solidFill>
                    <a:effectLst/>
                    <a:uLnTx/>
                    <a:uFillTx/>
                    <a:latin typeface="Arial"/>
                    <a:ea typeface="微软雅黑" panose="020B0503020204020204" pitchFamily="34" charset="-122"/>
                    <a:cs typeface="+mn-ea"/>
                    <a:sym typeface="+mn-lt"/>
                  </a:rPr>
                  <a:t> </a:t>
                </a: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pic>
          <p:nvPicPr>
            <p:cNvPr id="5" name="Picture 5" descr="C:\Users\Dell\Desktop\BAI 5 T\pngegg (4)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24000" y="1752600"/>
              <a:ext cx="1219200" cy="1954630"/>
            </a:xfrm>
            <a:prstGeom prst="rect">
              <a:avLst/>
            </a:prstGeom>
            <a:noFill/>
          </p:spPr>
        </p:pic>
      </p:grpSp>
      <p:sp>
        <p:nvSpPr>
          <p:cNvPr id="12" name="Cloud Callout 11"/>
          <p:cNvSpPr/>
          <p:nvPr/>
        </p:nvSpPr>
        <p:spPr bwMode="auto">
          <a:xfrm>
            <a:off x="1524000" y="742950"/>
            <a:ext cx="7086600" cy="2590800"/>
          </a:xfrm>
          <a:prstGeom prst="cloud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Em hãy lấy ví dụ cho thấy Internet mang lại lợi ích cho việc học tập và giải trí?</a:t>
            </a:r>
            <a:endParaRPr lang="en-US" sz="3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150"/>
            <a:ext cx="8915400" cy="609600"/>
          </a:xfrm>
        </p:spPr>
        <p:txBody>
          <a:bodyPr/>
          <a:lstStyle/>
          <a:p>
            <a:r>
              <a:rPr lang="en-US" sz="280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Về học tập: Học online trên mạng, tìm kiếm taì liệu, thi các cuộc thi Violympic, Olympic trên Internet.</a:t>
            </a:r>
            <a:endParaRPr lang="en-US" sz="280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3009900"/>
            <a:ext cx="3581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971551"/>
            <a:ext cx="3581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105150"/>
            <a:ext cx="40386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971550"/>
            <a:ext cx="4114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VẬN DỤNG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0"/>
            <a:ext cx="6662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*Giải trí</a:t>
            </a:r>
            <a:r>
              <a:rPr lang="en-US" smtClean="0"/>
              <a:t>: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nghe nhạc, xem phim, ch</a:t>
            </a:r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game…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819150"/>
            <a:ext cx="388620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819150"/>
            <a:ext cx="4114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b="1" smtClean="0">
                <a:latin typeface="Times New Roman" pitchFamily="18" charset="0"/>
                <a:cs typeface="Times New Roman" pitchFamily="18" charset="0"/>
              </a:rPr>
              <a:t>ƯỚ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NG DẪN VỀ NHÀ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1600200" y="1371600"/>
            <a:ext cx="70866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HS ôn lại các kiến thức: </a:t>
            </a: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+ Internet là gì?</a:t>
            </a: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+ Đặc điểm của Internet</a:t>
            </a: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HS đọc trước nội dung bài học:</a:t>
            </a:r>
            <a:r>
              <a:rPr kumimoji="0" lang="en-US" sz="32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Một số lợi ích của Internet.</a:t>
            </a:r>
            <a:endParaRPr kumimoji="0" lang="en-US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1" name="WordArt 3"/>
          <p:cNvSpPr>
            <a:spLocks noChangeArrowheads="1" noChangeShapeType="1" noTextEdit="1"/>
          </p:cNvSpPr>
          <p:nvPr/>
        </p:nvSpPr>
        <p:spPr bwMode="gray">
          <a:xfrm>
            <a:off x="1981200" y="1828800"/>
            <a:ext cx="7162800" cy="685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5400" b="1" kern="10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Verdana"/>
                <a:cs typeface="Verdana"/>
              </a:rPr>
              <a:t>CẢM </a:t>
            </a:r>
            <a:r>
              <a:rPr lang="vi-VN" sz="5400" b="1" kern="10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Verdana"/>
                <a:cs typeface="Verdana"/>
              </a:rPr>
              <a:t>Ơ</a:t>
            </a:r>
            <a:r>
              <a:rPr lang="en-US" sz="5400" b="1" kern="10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Verdana"/>
                <a:cs typeface="Verdana"/>
              </a:rPr>
              <a:t>N THẦY CÔ VÀ CÁC EM ĐÃ LẮNG NGHE</a:t>
            </a:r>
            <a:r>
              <a:rPr lang="en-US" sz="5400" b="1" kern="1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hlink"/>
                    </a:gs>
                    <a:gs pos="100000">
                      <a:schemeClr val="tx1"/>
                    </a:gs>
                  </a:gsLst>
                  <a:lin ang="5400000" scaled="1"/>
                </a:gradFill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  <a:ea typeface="Verdana"/>
                <a:cs typeface="Verdana"/>
              </a:rPr>
              <a:t>!</a:t>
            </a:r>
            <a:endParaRPr lang="en-US" sz="5400" b="1" kern="1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hlink"/>
                  </a:gs>
                  <a:gs pos="100000">
                    <a:schemeClr val="tx1"/>
                  </a:gs>
                </a:gsLst>
                <a:lin ang="5400000" scaled="1"/>
              </a:gradFill>
              <a:effectLst>
                <a:outerShdw dist="71842" dir="2700000" algn="ctr" rotWithShape="0">
                  <a:schemeClr val="bg2">
                    <a:alpha val="50000"/>
                  </a:schemeClr>
                </a:outerShdw>
              </a:effectLst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0" y="148828"/>
            <a:ext cx="2209800" cy="422672"/>
          </a:xfrm>
        </p:spPr>
        <p:txBody>
          <a:bodyPr/>
          <a:lstStyle/>
          <a:p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MỞ ĐẦU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81000" y="1771650"/>
            <a:ext cx="1752599" cy="1638300"/>
            <a:chOff x="6781800" y="1828800"/>
            <a:chExt cx="2182799" cy="1980220"/>
          </a:xfrm>
        </p:grpSpPr>
        <p:grpSp>
          <p:nvGrpSpPr>
            <p:cNvPr id="17" name="组合 13"/>
            <p:cNvGrpSpPr/>
            <p:nvPr/>
          </p:nvGrpSpPr>
          <p:grpSpPr>
            <a:xfrm>
              <a:off x="6781800" y="1828800"/>
              <a:ext cx="2182799" cy="1980220"/>
              <a:chOff x="2067317" y="1810431"/>
              <a:chExt cx="2488837" cy="2293259"/>
            </a:xfrm>
            <a:effectLst>
              <a:outerShdw blurRad="139700" dist="635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圆角矩形 14"/>
              <p:cNvSpPr/>
              <p:nvPr/>
            </p:nvSpPr>
            <p:spPr>
              <a:xfrm rot="2700000">
                <a:off x="2262896" y="1810432"/>
                <a:ext cx="2293258" cy="2293258"/>
              </a:xfrm>
              <a:prstGeom prst="roundRect">
                <a:avLst>
                  <a:gd name="adj" fmla="val 12083"/>
                </a:avLst>
              </a:prstGeom>
              <a:solidFill>
                <a:srgbClr val="14436A"/>
              </a:solidFill>
              <a:ln w="2222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0" name="圆角矩形 15"/>
              <p:cNvSpPr/>
              <p:nvPr/>
            </p:nvSpPr>
            <p:spPr>
              <a:xfrm rot="2700000">
                <a:off x="2067317" y="1810431"/>
                <a:ext cx="2293258" cy="2293258"/>
              </a:xfrm>
              <a:prstGeom prst="roundRect">
                <a:avLst>
                  <a:gd name="adj" fmla="val 12083"/>
                </a:avLst>
              </a:prstGeom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ln w="22225" cap="flat" cmpd="sng" algn="ctr"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0" scaled="0"/>
                </a:gradFill>
                <a:prstDash val="solid"/>
                <a:miter lim="800000"/>
              </a:ln>
              <a:effectLst>
                <a:outerShdw blurRad="635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5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14436A"/>
                    </a:solidFill>
                    <a:effectLst/>
                    <a:uLnTx/>
                    <a:uFillTx/>
                    <a:latin typeface="Arial"/>
                    <a:ea typeface="微软雅黑" panose="020B0503020204020204" pitchFamily="34" charset="-122"/>
                    <a:cs typeface="+mn-ea"/>
                    <a:sym typeface="+mn-lt"/>
                  </a:rPr>
                  <a:t> </a:t>
                </a: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pic>
          <p:nvPicPr>
            <p:cNvPr id="18" name="Picture 6" descr="C:\Users\Dell\Desktop\BAI 5 T\pngegg (3)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81800" y="2209800"/>
              <a:ext cx="1981200" cy="1151830"/>
            </a:xfrm>
            <a:prstGeom prst="rect">
              <a:avLst/>
            </a:prstGeom>
            <a:noFill/>
          </p:spPr>
        </p:pic>
      </p:grpSp>
      <p:pic>
        <p:nvPicPr>
          <p:cNvPr id="2051" name="Picture 3" descr="C:\Users\Dell\Desktop\BAI 5 T\pngegg (6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200" y="3486150"/>
            <a:ext cx="2057400" cy="1156316"/>
          </a:xfrm>
          <a:prstGeom prst="rect">
            <a:avLst/>
          </a:prstGeom>
          <a:noFill/>
        </p:spPr>
      </p:pic>
      <p:sp>
        <p:nvSpPr>
          <p:cNvPr id="25" name="Rectangle 24"/>
          <p:cNvSpPr/>
          <p:nvPr/>
        </p:nvSpPr>
        <p:spPr bwMode="auto">
          <a:xfrm flipH="1">
            <a:off x="2971801" y="1371600"/>
            <a:ext cx="152399" cy="26289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AutoShape 3"/>
          <p:cNvSpPr>
            <a:spLocks noChangeArrowheads="1"/>
          </p:cNvSpPr>
          <p:nvPr/>
        </p:nvSpPr>
        <p:spPr bwMode="gray">
          <a:xfrm>
            <a:off x="2362200" y="2343150"/>
            <a:ext cx="465137" cy="398860"/>
          </a:xfrm>
          <a:prstGeom prst="chevron">
            <a:avLst>
              <a:gd name="adj" fmla="val 52514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38" name="Rounded Rectangle 37"/>
          <p:cNvSpPr/>
          <p:nvPr/>
        </p:nvSpPr>
        <p:spPr bwMode="auto">
          <a:xfrm>
            <a:off x="2895600" y="819150"/>
            <a:ext cx="6248400" cy="4324350"/>
          </a:xfrm>
          <a:prstGeom prst="roundRect">
            <a:avLst/>
          </a:prstGeom>
          <a:ln w="57150" cmpd="thickThin"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en-US" sz="2800" b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 1.</a:t>
            </a:r>
            <a:r>
              <a:rPr lang="vi-VN" sz="2800" b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 tại với sự phát triển của Công nghệ thông tin 4.0, chúng ta có cách nào để đặt vé máy bay mà không cần đến phòng vé ?</a:t>
            </a:r>
            <a:endParaRPr lang="en-US" sz="280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 2.</a:t>
            </a:r>
            <a:r>
              <a:rPr lang="vi-VN" sz="2800" b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Chúng ta có thể tìm kiếm nhanh thông tin về các chuyến bay, giá vé, … trên đâu ?</a:t>
            </a:r>
            <a:endParaRPr lang="en-US" sz="280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 3.</a:t>
            </a:r>
            <a:r>
              <a:rPr lang="vi-VN" sz="2800" b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Muốn truy cập Internet, máy tính của chúng ta cần phải có gì?</a:t>
            </a:r>
            <a:endParaRPr lang="en-US" sz="280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Cloud Callout 13"/>
          <p:cNvSpPr/>
          <p:nvPr/>
        </p:nvSpPr>
        <p:spPr bwMode="auto">
          <a:xfrm>
            <a:off x="1524000" y="666750"/>
            <a:ext cx="7620000" cy="3752850"/>
          </a:xfrm>
          <a:prstGeom prst="cloudCallout">
            <a:avLst>
              <a:gd name="adj1" fmla="val -54461"/>
              <a:gd name="adj2" fmla="val 15186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 1.</a:t>
            </a:r>
            <a:r>
              <a:rPr lang="vi-VN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Hiện tại với sự phát triển của Công nghệ thông tin 4.0, chúng ta có </a:t>
            </a: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 </a:t>
            </a:r>
            <a:r>
              <a:rPr lang="vi-VN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đặt vé máy bay </a:t>
            </a: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trên Internet</a:t>
            </a:r>
            <a:endParaRPr kumimoji="0" lang="en-US" sz="360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Cloud Callout 14"/>
          <p:cNvSpPr/>
          <p:nvPr/>
        </p:nvSpPr>
        <p:spPr bwMode="auto">
          <a:xfrm>
            <a:off x="1524000" y="666750"/>
            <a:ext cx="7620000" cy="3752850"/>
          </a:xfrm>
          <a:prstGeom prst="cloudCallout">
            <a:avLst>
              <a:gd name="adj1" fmla="val -54461"/>
              <a:gd name="adj2" fmla="val 15186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Câu 2.</a:t>
            </a:r>
            <a:r>
              <a:rPr lang="vi-VN" sz="3600" smtClean="0">
                <a:latin typeface="Times New Roman" pitchFamily="18" charset="0"/>
                <a:cs typeface="Times New Roman" pitchFamily="18" charset="0"/>
              </a:rPr>
              <a:t>Chúng ta có thể tìm kiếm nhanh thông tin về các chuyến bay, giá vé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trên Internet</a:t>
            </a:r>
            <a:endParaRPr kumimoji="0" lang="en-US" sz="360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Cloud Callout 20"/>
          <p:cNvSpPr/>
          <p:nvPr/>
        </p:nvSpPr>
        <p:spPr bwMode="auto">
          <a:xfrm>
            <a:off x="1524000" y="666750"/>
            <a:ext cx="7620000" cy="3752850"/>
          </a:xfrm>
          <a:prstGeom prst="cloudCallout">
            <a:avLst>
              <a:gd name="adj1" fmla="val -54461"/>
              <a:gd name="adj2" fmla="val 15186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Câu 3. </a:t>
            </a:r>
            <a:r>
              <a:rPr lang="vi-VN" sz="4000" smtClean="0">
                <a:latin typeface="Times New Roman" pitchFamily="18" charset="0"/>
                <a:cs typeface="Times New Roman" pitchFamily="18" charset="0"/>
              </a:rPr>
              <a:t>Muốn truy cập Internet, máy tính của chúng ta cần 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kết nối Internet</a:t>
            </a:r>
            <a:endParaRPr kumimoji="0" lang="en-US" sz="400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7" grpId="0" animBg="1"/>
      <p:bldP spid="38" grpId="0" animBg="1"/>
      <p:bldP spid="38" grpId="1" animBg="1"/>
      <p:bldP spid="14" grpId="0" animBg="1"/>
      <p:bldP spid="15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9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2590800" y="1543050"/>
            <a:ext cx="5257800" cy="771525"/>
            <a:chOff x="2819400" y="2128838"/>
            <a:chExt cx="6096000" cy="1028700"/>
          </a:xfrm>
        </p:grpSpPr>
        <p:sp>
          <p:nvSpPr>
            <p:cNvPr id="188420" name="AutoShape 4"/>
            <p:cNvSpPr>
              <a:spLocks noChangeArrowheads="1"/>
            </p:cNvSpPr>
            <p:nvPr/>
          </p:nvSpPr>
          <p:spPr bwMode="gray">
            <a:xfrm>
              <a:off x="3124200" y="2362200"/>
              <a:ext cx="5791200" cy="609600"/>
            </a:xfrm>
            <a:prstGeom prst="roundRect">
              <a:avLst>
                <a:gd name="adj" fmla="val 16667"/>
              </a:avLst>
            </a:prstGeom>
            <a:solidFill>
              <a:srgbClr val="74A1DE"/>
            </a:solidFill>
            <a:ln w="28575" algn="ctr">
              <a:solidFill>
                <a:schemeClr val="bg1"/>
              </a:solidFill>
              <a:round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88421" name="AutoShape 5"/>
            <p:cNvSpPr>
              <a:spLocks noChangeArrowheads="1"/>
            </p:cNvSpPr>
            <p:nvPr/>
          </p:nvSpPr>
          <p:spPr bwMode="gray">
            <a:xfrm>
              <a:off x="2819400" y="2128838"/>
              <a:ext cx="917916" cy="1028700"/>
            </a:xfrm>
            <a:prstGeom prst="diamond">
              <a:avLst/>
            </a:prstGeom>
            <a:solidFill>
              <a:srgbClr val="74A1DE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762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422" name="Text Box 6"/>
            <p:cNvSpPr txBox="1">
              <a:spLocks noChangeArrowheads="1"/>
            </p:cNvSpPr>
            <p:nvPr/>
          </p:nvSpPr>
          <p:spPr bwMode="gray">
            <a:xfrm>
              <a:off x="3733800" y="2281238"/>
              <a:ext cx="4114800" cy="7797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vi-VN" sz="3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Internet</a:t>
              </a:r>
              <a:endPara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8423" name="Text Box 7"/>
            <p:cNvSpPr txBox="1">
              <a:spLocks noChangeArrowheads="1"/>
            </p:cNvSpPr>
            <p:nvPr/>
          </p:nvSpPr>
          <p:spPr bwMode="gray">
            <a:xfrm>
              <a:off x="3016045" y="2433638"/>
              <a:ext cx="564708" cy="6155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20" name="Oval 19"/>
          <p:cNvSpPr/>
          <p:nvPr/>
        </p:nvSpPr>
        <p:spPr bwMode="auto">
          <a:xfrm>
            <a:off x="762000" y="1943100"/>
            <a:ext cx="1981200" cy="222885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590800" y="2628901"/>
            <a:ext cx="5410200" cy="1172468"/>
            <a:chOff x="2819400" y="2128838"/>
            <a:chExt cx="6096000" cy="1563290"/>
          </a:xfrm>
        </p:grpSpPr>
        <p:sp>
          <p:nvSpPr>
            <p:cNvPr id="25" name="AutoShape 4"/>
            <p:cNvSpPr>
              <a:spLocks noChangeArrowheads="1"/>
            </p:cNvSpPr>
            <p:nvPr/>
          </p:nvSpPr>
          <p:spPr bwMode="gray">
            <a:xfrm>
              <a:off x="3124200" y="2362200"/>
              <a:ext cx="5791200" cy="609600"/>
            </a:xfrm>
            <a:prstGeom prst="roundRect">
              <a:avLst>
                <a:gd name="adj" fmla="val 16667"/>
              </a:avLst>
            </a:prstGeom>
            <a:solidFill>
              <a:srgbClr val="74A1DE"/>
            </a:solidFill>
            <a:ln w="28575" algn="ctr">
              <a:solidFill>
                <a:schemeClr val="bg1"/>
              </a:solidFill>
              <a:round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6" name="AutoShape 5"/>
            <p:cNvSpPr>
              <a:spLocks noChangeArrowheads="1"/>
            </p:cNvSpPr>
            <p:nvPr/>
          </p:nvSpPr>
          <p:spPr bwMode="gray">
            <a:xfrm>
              <a:off x="2819400" y="2128838"/>
              <a:ext cx="917916" cy="1028700"/>
            </a:xfrm>
            <a:prstGeom prst="diamond">
              <a:avLst/>
            </a:prstGeom>
            <a:solidFill>
              <a:srgbClr val="74A1DE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762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Text Box 6"/>
            <p:cNvSpPr txBox="1">
              <a:spLocks noChangeArrowheads="1"/>
            </p:cNvSpPr>
            <p:nvPr/>
          </p:nvSpPr>
          <p:spPr bwMode="gray">
            <a:xfrm>
              <a:off x="3733800" y="2255837"/>
              <a:ext cx="5083277" cy="1436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vi-VN" sz="3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Đặc</a:t>
              </a:r>
              <a:r>
                <a:rPr lang="en-US" sz="3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vi-VN" sz="3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</a:t>
              </a:r>
              <a:r>
                <a:rPr lang="en-US" sz="3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iểm của </a:t>
              </a:r>
              <a:r>
                <a:rPr lang="vi-VN" sz="3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Internet</a:t>
              </a:r>
              <a:endPara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 Box 7"/>
            <p:cNvSpPr txBox="1">
              <a:spLocks noChangeArrowheads="1"/>
            </p:cNvSpPr>
            <p:nvPr/>
          </p:nvSpPr>
          <p:spPr bwMode="gray">
            <a:xfrm>
              <a:off x="3016045" y="2433638"/>
              <a:ext cx="564708" cy="6155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smtClean="0">
                  <a:solidFill>
                    <a:schemeClr val="bg1"/>
                  </a:solidFill>
                </a:rPr>
                <a:t>2</a:t>
              </a:r>
              <a:endParaRPr lang="en-US" sz="2400" b="1">
                <a:solidFill>
                  <a:schemeClr val="bg1"/>
                </a:solidFill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1524000" y="0"/>
            <a:ext cx="59750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Bài 5. internet (2 </a:t>
            </a:r>
            <a:r>
              <a:rPr lang="en-US" sz="40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4000" b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514600" y="3714749"/>
            <a:ext cx="5867400" cy="771525"/>
            <a:chOff x="2819400" y="2128838"/>
            <a:chExt cx="6258560" cy="1028700"/>
          </a:xfrm>
        </p:grpSpPr>
        <p:sp>
          <p:nvSpPr>
            <p:cNvPr id="16" name="AutoShape 4"/>
            <p:cNvSpPr>
              <a:spLocks noChangeArrowheads="1"/>
            </p:cNvSpPr>
            <p:nvPr/>
          </p:nvSpPr>
          <p:spPr bwMode="gray">
            <a:xfrm>
              <a:off x="3124200" y="2362200"/>
              <a:ext cx="5791200" cy="609600"/>
            </a:xfrm>
            <a:prstGeom prst="roundRect">
              <a:avLst>
                <a:gd name="adj" fmla="val 16667"/>
              </a:avLst>
            </a:prstGeom>
            <a:solidFill>
              <a:srgbClr val="74A1DE"/>
            </a:solidFill>
            <a:ln w="28575" algn="ctr">
              <a:solidFill>
                <a:schemeClr val="bg1"/>
              </a:solidFill>
              <a:round/>
              <a:headEnd/>
              <a:tailEnd/>
            </a:ln>
            <a:effectLst>
              <a:outerShdw dist="71842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mtClean="0"/>
                <a:t>J </a:t>
              </a:r>
              <a:endParaRPr lang="en-US"/>
            </a:p>
          </p:txBody>
        </p:sp>
        <p:sp>
          <p:nvSpPr>
            <p:cNvPr id="17" name="AutoShape 5"/>
            <p:cNvSpPr>
              <a:spLocks noChangeArrowheads="1"/>
            </p:cNvSpPr>
            <p:nvPr/>
          </p:nvSpPr>
          <p:spPr bwMode="gray">
            <a:xfrm>
              <a:off x="2819400" y="2128838"/>
              <a:ext cx="917916" cy="1028700"/>
            </a:xfrm>
            <a:prstGeom prst="diamond">
              <a:avLst/>
            </a:prstGeom>
            <a:solidFill>
              <a:srgbClr val="74A1DE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762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Text Box 6"/>
            <p:cNvSpPr txBox="1">
              <a:spLocks noChangeArrowheads="1"/>
            </p:cNvSpPr>
            <p:nvPr/>
          </p:nvSpPr>
          <p:spPr bwMode="gray">
            <a:xfrm>
              <a:off x="3571240" y="2255838"/>
              <a:ext cx="5506720" cy="7797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3200" b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Một số lợi ích của Internet</a:t>
              </a:r>
              <a:endPara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 Box 7"/>
            <p:cNvSpPr txBox="1">
              <a:spLocks noChangeArrowheads="1"/>
            </p:cNvSpPr>
            <p:nvPr/>
          </p:nvSpPr>
          <p:spPr bwMode="gray">
            <a:xfrm>
              <a:off x="3016045" y="2433638"/>
              <a:ext cx="564708" cy="6155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smtClean="0">
                  <a:solidFill>
                    <a:schemeClr val="bg1"/>
                  </a:solidFill>
                </a:rPr>
                <a:t>3</a:t>
              </a:r>
              <a:endParaRPr lang="en-US" sz="2400" b="1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89" name="Rectangle 25"/>
          <p:cNvSpPr>
            <a:spLocks noGrp="1" noChangeArrowheads="1"/>
          </p:cNvSpPr>
          <p:nvPr>
            <p:ph type="title"/>
          </p:nvPr>
        </p:nvSpPr>
        <p:spPr>
          <a:xfrm>
            <a:off x="1143000" y="685801"/>
            <a:ext cx="6477000" cy="422672"/>
          </a:xfrm>
          <a:noFill/>
          <a:ln/>
        </p:spPr>
        <p:txBody>
          <a:bodyPr/>
          <a:lstStyle/>
          <a:p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Internet là gì?</a:t>
            </a:r>
            <a:endParaRPr lang="en-US" sz="40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71601" y="0"/>
            <a:ext cx="310694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Internet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33400" y="2038350"/>
            <a:ext cx="1905000" cy="1752600"/>
            <a:chOff x="6781799" y="1689001"/>
            <a:chExt cx="2182800" cy="2120018"/>
          </a:xfrm>
        </p:grpSpPr>
        <p:grpSp>
          <p:nvGrpSpPr>
            <p:cNvPr id="18" name="组合 13"/>
            <p:cNvGrpSpPr/>
            <p:nvPr/>
          </p:nvGrpSpPr>
          <p:grpSpPr>
            <a:xfrm>
              <a:off x="6781799" y="1689001"/>
              <a:ext cx="2182800" cy="2120018"/>
              <a:chOff x="2067316" y="1648533"/>
              <a:chExt cx="2488838" cy="2455157"/>
            </a:xfrm>
            <a:effectLst>
              <a:outerShdw blurRad="139700" dist="635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0" name="圆角矩形 14"/>
              <p:cNvSpPr/>
              <p:nvPr/>
            </p:nvSpPr>
            <p:spPr>
              <a:xfrm rot="2700000">
                <a:off x="2262896" y="1810432"/>
                <a:ext cx="2293258" cy="2293258"/>
              </a:xfrm>
              <a:prstGeom prst="roundRect">
                <a:avLst>
                  <a:gd name="adj" fmla="val 12083"/>
                </a:avLst>
              </a:prstGeom>
              <a:solidFill>
                <a:srgbClr val="14436A"/>
              </a:solidFill>
              <a:ln w="2222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1" name="圆角矩形 15"/>
              <p:cNvSpPr/>
              <p:nvPr/>
            </p:nvSpPr>
            <p:spPr>
              <a:xfrm rot="2700000">
                <a:off x="2067317" y="1648532"/>
                <a:ext cx="2293258" cy="2293259"/>
              </a:xfrm>
              <a:prstGeom prst="roundRect">
                <a:avLst>
                  <a:gd name="adj" fmla="val 12083"/>
                </a:avLst>
              </a:prstGeom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ln w="22225" cap="flat" cmpd="sng" algn="ctr"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0" scaled="0"/>
                </a:gradFill>
                <a:prstDash val="solid"/>
                <a:miter lim="800000"/>
              </a:ln>
              <a:effectLst>
                <a:outerShdw blurRad="635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5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14436A"/>
                    </a:solidFill>
                    <a:effectLst/>
                    <a:uLnTx/>
                    <a:uFillTx/>
                    <a:latin typeface="Arial"/>
                    <a:ea typeface="微软雅黑" panose="020B0503020204020204" pitchFamily="34" charset="-122"/>
                    <a:cs typeface="+mn-ea"/>
                    <a:sym typeface="+mn-lt"/>
                  </a:rPr>
                  <a:t> </a:t>
                </a: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pic>
          <p:nvPicPr>
            <p:cNvPr id="19" name="Picture 6" descr="C:\Users\Dell\Desktop\BAI 5 T\pngegg (3)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81800" y="2162424"/>
              <a:ext cx="1981201" cy="1151829"/>
            </a:xfrm>
            <a:prstGeom prst="rect">
              <a:avLst/>
            </a:prstGeom>
            <a:noFill/>
          </p:spPr>
        </p:pic>
      </p:grpSp>
      <p:pic>
        <p:nvPicPr>
          <p:cNvPr id="3074" name="Picture 2" descr="C:\Users\Dell\Downloads\pngegg (7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28600" y="3386418"/>
            <a:ext cx="2590800" cy="1757082"/>
          </a:xfrm>
          <a:prstGeom prst="rect">
            <a:avLst/>
          </a:prstGeom>
          <a:noFill/>
        </p:spPr>
      </p:pic>
      <p:sp>
        <p:nvSpPr>
          <p:cNvPr id="40" name="Cloud Callout 39"/>
          <p:cNvSpPr/>
          <p:nvPr/>
        </p:nvSpPr>
        <p:spPr bwMode="auto">
          <a:xfrm>
            <a:off x="2743200" y="666750"/>
            <a:ext cx="6400800" cy="3752850"/>
          </a:xfrm>
          <a:prstGeom prst="cloudCallout">
            <a:avLst>
              <a:gd name="adj1" fmla="val -64271"/>
              <a:gd name="adj2" fmla="val 13738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00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 1. </a:t>
            </a:r>
            <a:r>
              <a:rPr lang="vi-VN" sz="320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Internet là gì?</a:t>
            </a:r>
            <a:endParaRPr lang="en-US" sz="320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 2. </a:t>
            </a:r>
            <a:r>
              <a:rPr lang="vi-VN" sz="320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Máy tính không có kết nối Internet thì có tìm kiếm thông tin được không?</a:t>
            </a:r>
            <a:endParaRPr lang="en-US" sz="320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normalizeH="0" baseline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ular Callout 10"/>
          <p:cNvSpPr/>
          <p:nvPr/>
        </p:nvSpPr>
        <p:spPr bwMode="auto">
          <a:xfrm>
            <a:off x="3276600" y="1123950"/>
            <a:ext cx="5867400" cy="3429000"/>
          </a:xfrm>
          <a:prstGeom prst="wedgeRoundRectCallout">
            <a:avLst>
              <a:gd name="adj1" fmla="val -76957"/>
              <a:gd name="adj2" fmla="val 7560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 1</a:t>
            </a:r>
            <a:r>
              <a:rPr lang="en-U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Internet là mạng máy tính toàn cầu kết nối các máy tính và các mạng máy tính</a:t>
            </a:r>
          </a:p>
          <a:p>
            <a:pPr algn="l"/>
            <a:r>
              <a:rPr lang="en-U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 2</a:t>
            </a:r>
            <a:r>
              <a:rPr lang="en-U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sz="3200" smtClean="0">
                <a:latin typeface="Times New Roman" pitchFamily="18" charset="0"/>
                <a:cs typeface="Times New Roman" pitchFamily="18" charset="0"/>
              </a:rPr>
              <a:t>Máy tính không có kết nối Internet thì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không thể</a:t>
            </a:r>
            <a:r>
              <a:rPr lang="vi-VN" sz="3200" smtClean="0">
                <a:latin typeface="Times New Roman" pitchFamily="18" charset="0"/>
                <a:cs typeface="Times New Roman" pitchFamily="18" charset="0"/>
              </a:rPr>
              <a:t> tìm kiếm thông tin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0" grpId="2" animBg="1"/>
      <p:bldP spid="11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028701" y="1278731"/>
            <a:ext cx="8081963" cy="1385888"/>
            <a:chOff x="1028700" y="1704975"/>
            <a:chExt cx="8081963" cy="1847850"/>
          </a:xfrm>
        </p:grpSpPr>
        <p:sp>
          <p:nvSpPr>
            <p:cNvPr id="192519" name="Freeform 7"/>
            <p:cNvSpPr>
              <a:spLocks/>
            </p:cNvSpPr>
            <p:nvPr/>
          </p:nvSpPr>
          <p:spPr bwMode="gray">
            <a:xfrm>
              <a:off x="1028700" y="2590800"/>
              <a:ext cx="2019300" cy="962025"/>
            </a:xfrm>
            <a:custGeom>
              <a:avLst/>
              <a:gdLst/>
              <a:ahLst/>
              <a:cxnLst>
                <a:cxn ang="0">
                  <a:pos x="88" y="696"/>
                </a:cxn>
                <a:cxn ang="0">
                  <a:pos x="88" y="0"/>
                </a:cxn>
                <a:cxn ang="0">
                  <a:pos x="0" y="0"/>
                </a:cxn>
                <a:cxn ang="0">
                  <a:pos x="0" y="792"/>
                </a:cxn>
                <a:cxn ang="0">
                  <a:pos x="2320" y="792"/>
                </a:cxn>
                <a:cxn ang="0">
                  <a:pos x="2320" y="696"/>
                </a:cxn>
                <a:cxn ang="0">
                  <a:pos x="88" y="696"/>
                </a:cxn>
              </a:cxnLst>
              <a:rect l="0" t="0" r="r" b="b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1A50B2">
                <a:alpha val="5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2520" name="Freeform 8"/>
            <p:cNvSpPr>
              <a:spLocks/>
            </p:cNvSpPr>
            <p:nvPr/>
          </p:nvSpPr>
          <p:spPr bwMode="gray">
            <a:xfrm rot="10800000">
              <a:off x="7186613" y="1704975"/>
              <a:ext cx="1924050" cy="962025"/>
            </a:xfrm>
            <a:custGeom>
              <a:avLst/>
              <a:gdLst/>
              <a:ahLst/>
              <a:cxnLst>
                <a:cxn ang="0">
                  <a:pos x="88" y="696"/>
                </a:cxn>
                <a:cxn ang="0">
                  <a:pos x="88" y="0"/>
                </a:cxn>
                <a:cxn ang="0">
                  <a:pos x="0" y="0"/>
                </a:cxn>
                <a:cxn ang="0">
                  <a:pos x="0" y="792"/>
                </a:cxn>
                <a:cxn ang="0">
                  <a:pos x="2320" y="792"/>
                </a:cxn>
                <a:cxn ang="0">
                  <a:pos x="2320" y="696"/>
                </a:cxn>
                <a:cxn ang="0">
                  <a:pos x="88" y="696"/>
                </a:cxn>
              </a:cxnLst>
              <a:rect l="0" t="0" r="r" b="b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1A50B2">
                <a:alpha val="5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2521" name="AutoShape 9"/>
            <p:cNvSpPr>
              <a:spLocks noChangeArrowheads="1"/>
            </p:cNvSpPr>
            <p:nvPr/>
          </p:nvSpPr>
          <p:spPr bwMode="gray">
            <a:xfrm>
              <a:off x="1219200" y="2071687"/>
              <a:ext cx="7619999" cy="1281113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>
              <a:noFill/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303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r>
                <a:rPr lang="vi-VN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Internet là mạng liên kết các mạng máy tính</a:t>
              </a:r>
              <a:endParaRPr lang="en-US" sz="28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l"/>
              <a:r>
                <a:rPr lang="vi-VN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trên khắp thế giới</a:t>
              </a:r>
              <a:r>
                <a:rPr lang="vi-VN" sz="2000" b="1" i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1371601" y="0"/>
            <a:ext cx="310694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b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Internet</a:t>
            </a:r>
            <a:r>
              <a:rPr lang="en-US" sz="4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title"/>
          </p:nvPr>
        </p:nvSpPr>
        <p:spPr>
          <a:xfrm>
            <a:off x="1143000" y="685801"/>
            <a:ext cx="6477000" cy="422672"/>
          </a:xfrm>
          <a:noFill/>
          <a:ln/>
        </p:spPr>
        <p:txBody>
          <a:bodyPr/>
          <a:lstStyle/>
          <a:p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Internet là gì?</a:t>
            </a:r>
            <a:endParaRPr lang="en-US" sz="40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9" name="Picture 3" descr="C:\Users\Dell\Desktop\BAI 5 T\ieQT2MM1gk7Ac3b21zMpeLRj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2686050"/>
            <a:ext cx="4419600" cy="2185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89" name="Rectangle 25"/>
          <p:cNvSpPr>
            <a:spLocks noGrp="1" noChangeArrowheads="1"/>
          </p:cNvSpPr>
          <p:nvPr>
            <p:ph type="title"/>
          </p:nvPr>
        </p:nvSpPr>
        <p:spPr>
          <a:xfrm>
            <a:off x="1143000" y="114301"/>
            <a:ext cx="8001000" cy="422672"/>
          </a:xfrm>
          <a:noFill/>
          <a:ln/>
        </p:spPr>
        <p:txBody>
          <a:bodyPr/>
          <a:lstStyle/>
          <a:p>
            <a:r>
              <a:rPr lang="en-US" sz="2800" b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b. Người dùng có thể làm được những gì khi truy cập Internet?</a:t>
            </a:r>
            <a:endParaRPr lang="en-US" sz="2800" b="1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754" name="Picture 2" descr="C:\Users\Dell\Desktop\BAI 5 T\1609744734_448_Hinh-anh-dau-cham-hoi-de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3984633"/>
            <a:ext cx="1447800" cy="1158868"/>
          </a:xfrm>
          <a:prstGeom prst="rect">
            <a:avLst/>
          </a:prstGeom>
          <a:noFill/>
        </p:spPr>
      </p:pic>
      <p:grpSp>
        <p:nvGrpSpPr>
          <p:cNvPr id="43" name="Group 42"/>
          <p:cNvGrpSpPr/>
          <p:nvPr/>
        </p:nvGrpSpPr>
        <p:grpSpPr>
          <a:xfrm>
            <a:off x="2965450" y="1143000"/>
            <a:ext cx="5721350" cy="1885950"/>
            <a:chOff x="1974850" y="2209800"/>
            <a:chExt cx="5721350" cy="3429000"/>
          </a:xfrm>
        </p:grpSpPr>
        <p:sp>
          <p:nvSpPr>
            <p:cNvPr id="39" name="Rectangle 38"/>
            <p:cNvSpPr/>
            <p:nvPr/>
          </p:nvSpPr>
          <p:spPr bwMode="auto">
            <a:xfrm>
              <a:off x="2438400" y="2209800"/>
              <a:ext cx="152400" cy="3429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AutoShape 4"/>
            <p:cNvSpPr>
              <a:spLocks noChangeArrowheads="1"/>
            </p:cNvSpPr>
            <p:nvPr/>
          </p:nvSpPr>
          <p:spPr bwMode="gray">
            <a:xfrm>
              <a:off x="1974850" y="3659187"/>
              <a:ext cx="463550" cy="531813"/>
            </a:xfrm>
            <a:prstGeom prst="chevron">
              <a:avLst>
                <a:gd name="adj" fmla="val 52514"/>
              </a:avLst>
            </a:prstGeom>
            <a:solidFill>
              <a:schemeClr val="hlink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Flowchart: Delay 41"/>
            <p:cNvSpPr/>
            <p:nvPr/>
          </p:nvSpPr>
          <p:spPr bwMode="auto">
            <a:xfrm>
              <a:off x="2743200" y="2286000"/>
              <a:ext cx="4953000" cy="3200400"/>
            </a:xfrm>
            <a:prstGeom prst="flowChartDelay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algn="l">
                <a:buFontTx/>
                <a:buChar char="-"/>
              </a:pPr>
              <a:endParaRPr lang="en-US" sz="120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066801" y="1276350"/>
            <a:ext cx="1676399" cy="1676400"/>
            <a:chOff x="1143000" y="1752600"/>
            <a:chExt cx="2182799" cy="2056420"/>
          </a:xfrm>
        </p:grpSpPr>
        <p:grpSp>
          <p:nvGrpSpPr>
            <p:cNvPr id="28" name="组合 13"/>
            <p:cNvGrpSpPr/>
            <p:nvPr/>
          </p:nvGrpSpPr>
          <p:grpSpPr>
            <a:xfrm>
              <a:off x="1143000" y="1828800"/>
              <a:ext cx="2182799" cy="1980220"/>
              <a:chOff x="2067317" y="1810431"/>
              <a:chExt cx="2488837" cy="2293259"/>
            </a:xfrm>
            <a:effectLst>
              <a:outerShdw blurRad="139700" dist="635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0" name="圆角矩形 14"/>
              <p:cNvSpPr/>
              <p:nvPr/>
            </p:nvSpPr>
            <p:spPr>
              <a:xfrm rot="2700000">
                <a:off x="2262896" y="1810432"/>
                <a:ext cx="2293258" cy="2293258"/>
              </a:xfrm>
              <a:prstGeom prst="roundRect">
                <a:avLst>
                  <a:gd name="adj" fmla="val 12083"/>
                </a:avLst>
              </a:prstGeom>
              <a:solidFill>
                <a:srgbClr val="14436A"/>
              </a:solidFill>
              <a:ln w="2222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1" name="圆角矩形 15"/>
              <p:cNvSpPr/>
              <p:nvPr/>
            </p:nvSpPr>
            <p:spPr>
              <a:xfrm rot="2700000">
                <a:off x="2067317" y="1810431"/>
                <a:ext cx="2293258" cy="2293258"/>
              </a:xfrm>
              <a:prstGeom prst="roundRect">
                <a:avLst>
                  <a:gd name="adj" fmla="val 12083"/>
                </a:avLst>
              </a:prstGeom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ln w="38100" cap="flat" cmpd="sng" algn="ctr"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0" scaled="0"/>
                </a:gradFill>
                <a:prstDash val="solid"/>
                <a:miter lim="800000"/>
              </a:ln>
              <a:effectLst>
                <a:outerShdw blurRad="635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5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14436A"/>
                    </a:solidFill>
                    <a:effectLst/>
                    <a:uLnTx/>
                    <a:uFillTx/>
                    <a:latin typeface="Arial"/>
                    <a:ea typeface="微软雅黑" panose="020B0503020204020204" pitchFamily="34" charset="-122"/>
                    <a:cs typeface="+mn-ea"/>
                    <a:sym typeface="+mn-lt"/>
                  </a:rPr>
                  <a:t> </a:t>
                </a: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pic>
          <p:nvPicPr>
            <p:cNvPr id="29" name="Picture 5" descr="C:\Users\Dell\Desktop\BAI 5 T\pngegg (4)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24000" y="1752600"/>
              <a:ext cx="1219200" cy="1954630"/>
            </a:xfrm>
            <a:prstGeom prst="rect">
              <a:avLst/>
            </a:prstGeom>
            <a:noFill/>
          </p:spPr>
        </p:pic>
      </p:grpSp>
      <p:sp>
        <p:nvSpPr>
          <p:cNvPr id="14" name="TextBox 13"/>
          <p:cNvSpPr txBox="1"/>
          <p:nvPr/>
        </p:nvSpPr>
        <p:spPr>
          <a:xfrm>
            <a:off x="1600201" y="3214554"/>
            <a:ext cx="75536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Font typeface="Wingdings 3"/>
              <a:buChar char="["/>
            </a:pP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 vụ th</a:t>
            </a:r>
            <a:r>
              <a:rPr lang="vi-VN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iện tử, WWW(hệ thống thông tin dựa</a:t>
            </a:r>
          </a:p>
          <a:p>
            <a:pPr algn="l"/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trên siêu v</a:t>
            </a:r>
            <a:r>
              <a:rPr lang="vi-VN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bản), tìm kiếm thông tin,Facebook, zalo…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00" y="148590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/>
            <a:r>
              <a:rPr lang="en-US" sz="3200" b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Hãy kể tên 1 số các công việc mà em đã sử dụng Internet để xử lý?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810000" y="150495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 thực hiện nó nh</a:t>
            </a:r>
            <a:r>
              <a:rPr lang="vi-VN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thế nào?</a:t>
            </a:r>
            <a:endParaRPr lang="en-US" sz="32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52600" y="3333750"/>
            <a:ext cx="71188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Font typeface="Wingdings 3"/>
              <a:buChar char="["/>
            </a:pP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 truy cập Internet ta có thể sử dụng tìm kiếm, </a:t>
            </a:r>
          </a:p>
          <a:p>
            <a:pPr algn="l"/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trao </a:t>
            </a:r>
            <a:r>
              <a:rPr lang="vi-VN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và chia sẽ thông tin (liên lạc với khác thông </a:t>
            </a:r>
          </a:p>
          <a:p>
            <a:pPr algn="l"/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 </a:t>
            </a:r>
            <a:r>
              <a:rPr lang="vi-VN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iện thoại hoặc th</a:t>
            </a:r>
            <a:r>
              <a:rPr lang="vi-VN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iện tử, học ngoại ngữ, xem</a:t>
            </a:r>
          </a:p>
          <a:p>
            <a:pPr algn="l"/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 tức, nghe nhạc, xem phim, ch</a:t>
            </a:r>
            <a:r>
              <a:rPr lang="vi-VN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game.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/>
      <p:bldP spid="16" grpId="1"/>
      <p:bldP spid="1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/>
          <p:nvPr/>
        </p:nvGrpSpPr>
        <p:grpSpPr>
          <a:xfrm>
            <a:off x="1028701" y="1278731"/>
            <a:ext cx="8081963" cy="1385888"/>
            <a:chOff x="1028700" y="1704975"/>
            <a:chExt cx="8081963" cy="1847850"/>
          </a:xfrm>
        </p:grpSpPr>
        <p:sp>
          <p:nvSpPr>
            <p:cNvPr id="192519" name="Freeform 7"/>
            <p:cNvSpPr>
              <a:spLocks/>
            </p:cNvSpPr>
            <p:nvPr/>
          </p:nvSpPr>
          <p:spPr bwMode="gray">
            <a:xfrm>
              <a:off x="1028700" y="2590800"/>
              <a:ext cx="2019300" cy="962025"/>
            </a:xfrm>
            <a:custGeom>
              <a:avLst/>
              <a:gdLst/>
              <a:ahLst/>
              <a:cxnLst>
                <a:cxn ang="0">
                  <a:pos x="88" y="696"/>
                </a:cxn>
                <a:cxn ang="0">
                  <a:pos x="88" y="0"/>
                </a:cxn>
                <a:cxn ang="0">
                  <a:pos x="0" y="0"/>
                </a:cxn>
                <a:cxn ang="0">
                  <a:pos x="0" y="792"/>
                </a:cxn>
                <a:cxn ang="0">
                  <a:pos x="2320" y="792"/>
                </a:cxn>
                <a:cxn ang="0">
                  <a:pos x="2320" y="696"/>
                </a:cxn>
                <a:cxn ang="0">
                  <a:pos x="88" y="696"/>
                </a:cxn>
              </a:cxnLst>
              <a:rect l="0" t="0" r="r" b="b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1A50B2">
                <a:alpha val="5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2520" name="Freeform 8"/>
            <p:cNvSpPr>
              <a:spLocks/>
            </p:cNvSpPr>
            <p:nvPr/>
          </p:nvSpPr>
          <p:spPr bwMode="gray">
            <a:xfrm rot="10800000">
              <a:off x="7186613" y="1704975"/>
              <a:ext cx="1924050" cy="962025"/>
            </a:xfrm>
            <a:custGeom>
              <a:avLst/>
              <a:gdLst/>
              <a:ahLst/>
              <a:cxnLst>
                <a:cxn ang="0">
                  <a:pos x="88" y="696"/>
                </a:cxn>
                <a:cxn ang="0">
                  <a:pos x="88" y="0"/>
                </a:cxn>
                <a:cxn ang="0">
                  <a:pos x="0" y="0"/>
                </a:cxn>
                <a:cxn ang="0">
                  <a:pos x="0" y="792"/>
                </a:cxn>
                <a:cxn ang="0">
                  <a:pos x="2320" y="792"/>
                </a:cxn>
                <a:cxn ang="0">
                  <a:pos x="2320" y="696"/>
                </a:cxn>
                <a:cxn ang="0">
                  <a:pos x="88" y="696"/>
                </a:cxn>
              </a:cxnLst>
              <a:rect l="0" t="0" r="r" b="b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1A50B2">
                <a:alpha val="5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2521" name="AutoShape 9"/>
            <p:cNvSpPr>
              <a:spLocks noChangeArrowheads="1"/>
            </p:cNvSpPr>
            <p:nvPr/>
          </p:nvSpPr>
          <p:spPr bwMode="gray">
            <a:xfrm>
              <a:off x="1219200" y="2071687"/>
              <a:ext cx="7619999" cy="1281113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>
              <a:noFill/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303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algn="l">
                <a:buFontTx/>
                <a:buChar char="-"/>
              </a:pPr>
              <a:r>
                <a:rPr lang="en-US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Người sử dụng truy cập Internet để tìm kiếm,</a:t>
              </a:r>
            </a:p>
            <a:p>
              <a:pPr algn="l"/>
              <a:r>
                <a:rPr lang="en-US" sz="28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chia sẻ, lưu trữ và trao đổi thông tin</a:t>
              </a:r>
              <a:endParaRPr lang="en-US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Rectangle 25"/>
          <p:cNvSpPr>
            <a:spLocks noGrp="1" noChangeArrowheads="1"/>
          </p:cNvSpPr>
          <p:nvPr>
            <p:ph type="title"/>
          </p:nvPr>
        </p:nvSpPr>
        <p:spPr>
          <a:xfrm>
            <a:off x="1143000" y="114301"/>
            <a:ext cx="8001000" cy="422672"/>
          </a:xfrm>
          <a:noFill/>
          <a:ln/>
        </p:spPr>
        <p:txBody>
          <a:bodyPr/>
          <a:lstStyle/>
          <a:p>
            <a:r>
              <a:rPr lang="en-US" sz="2800" b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b. Người dùng có thể làm được những gì khi truy cập Internet?</a:t>
            </a:r>
            <a:endParaRPr lang="en-US" sz="2800" b="1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22"/>
          <p:cNvGrpSpPr/>
          <p:nvPr/>
        </p:nvGrpSpPr>
        <p:grpSpPr>
          <a:xfrm>
            <a:off x="1062038" y="2743200"/>
            <a:ext cx="8081963" cy="1385888"/>
            <a:chOff x="1028700" y="1704975"/>
            <a:chExt cx="8081963" cy="1847850"/>
          </a:xfrm>
        </p:grpSpPr>
        <p:sp>
          <p:nvSpPr>
            <p:cNvPr id="16" name="Freeform 7"/>
            <p:cNvSpPr>
              <a:spLocks/>
            </p:cNvSpPr>
            <p:nvPr/>
          </p:nvSpPr>
          <p:spPr bwMode="gray">
            <a:xfrm>
              <a:off x="1028700" y="2590800"/>
              <a:ext cx="2019300" cy="962025"/>
            </a:xfrm>
            <a:custGeom>
              <a:avLst/>
              <a:gdLst/>
              <a:ahLst/>
              <a:cxnLst>
                <a:cxn ang="0">
                  <a:pos x="88" y="696"/>
                </a:cxn>
                <a:cxn ang="0">
                  <a:pos x="88" y="0"/>
                </a:cxn>
                <a:cxn ang="0">
                  <a:pos x="0" y="0"/>
                </a:cxn>
                <a:cxn ang="0">
                  <a:pos x="0" y="792"/>
                </a:cxn>
                <a:cxn ang="0">
                  <a:pos x="2320" y="792"/>
                </a:cxn>
                <a:cxn ang="0">
                  <a:pos x="2320" y="696"/>
                </a:cxn>
                <a:cxn ang="0">
                  <a:pos x="88" y="696"/>
                </a:cxn>
              </a:cxnLst>
              <a:rect l="0" t="0" r="r" b="b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1A50B2">
                <a:alpha val="5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gray">
            <a:xfrm rot="10800000">
              <a:off x="7186613" y="1704975"/>
              <a:ext cx="1924050" cy="962025"/>
            </a:xfrm>
            <a:custGeom>
              <a:avLst/>
              <a:gdLst/>
              <a:ahLst/>
              <a:cxnLst>
                <a:cxn ang="0">
                  <a:pos x="88" y="696"/>
                </a:cxn>
                <a:cxn ang="0">
                  <a:pos x="88" y="0"/>
                </a:cxn>
                <a:cxn ang="0">
                  <a:pos x="0" y="0"/>
                </a:cxn>
                <a:cxn ang="0">
                  <a:pos x="0" y="792"/>
                </a:cxn>
                <a:cxn ang="0">
                  <a:pos x="2320" y="792"/>
                </a:cxn>
                <a:cxn ang="0">
                  <a:pos x="2320" y="696"/>
                </a:cxn>
                <a:cxn ang="0">
                  <a:pos x="88" y="696"/>
                </a:cxn>
              </a:cxnLst>
              <a:rect l="0" t="0" r="r" b="b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1A50B2">
                <a:alpha val="5000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AutoShape 9"/>
            <p:cNvSpPr>
              <a:spLocks noChangeArrowheads="1"/>
            </p:cNvSpPr>
            <p:nvPr/>
          </p:nvSpPr>
          <p:spPr bwMode="gray">
            <a:xfrm>
              <a:off x="1219200" y="2071687"/>
              <a:ext cx="7619999" cy="1281113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>
              <a:noFill/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303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algn="l">
                <a:buFontTx/>
                <a:buChar char="-"/>
              </a:pPr>
              <a:r>
                <a:rPr lang="en-US" sz="27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Có nhiều dịch vụ thông tin khác nhau trên</a:t>
              </a:r>
            </a:p>
            <a:p>
              <a:pPr algn="l"/>
              <a:r>
                <a:rPr lang="en-US" sz="27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Internet: WWW, tìm kiếm, th</a:t>
              </a:r>
              <a:r>
                <a:rPr lang="vi-VN" sz="27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ư</a:t>
              </a:r>
              <a:r>
                <a:rPr lang="en-US" sz="27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vi-VN" sz="27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</a:t>
              </a:r>
              <a:r>
                <a:rPr lang="en-US" sz="2700" b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iện tử.</a:t>
              </a:r>
              <a:endParaRPr lang="en-US" sz="27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70TGp_medical_light_ani">
  <a:themeElements>
    <a:clrScheme name="nari_test 2">
      <a:dk1>
        <a:srgbClr val="35567B"/>
      </a:dk1>
      <a:lt1>
        <a:srgbClr val="FFFFFF"/>
      </a:lt1>
      <a:dk2>
        <a:srgbClr val="000000"/>
      </a:dk2>
      <a:lt2>
        <a:srgbClr val="DDDDDD"/>
      </a:lt2>
      <a:accent1>
        <a:srgbClr val="8399A1"/>
      </a:accent1>
      <a:accent2>
        <a:srgbClr val="ED8411"/>
      </a:accent2>
      <a:accent3>
        <a:srgbClr val="FFFFFF"/>
      </a:accent3>
      <a:accent4>
        <a:srgbClr val="2C4868"/>
      </a:accent4>
      <a:accent5>
        <a:srgbClr val="C1CACD"/>
      </a:accent5>
      <a:accent6>
        <a:srgbClr val="D7770E"/>
      </a:accent6>
      <a:hlink>
        <a:srgbClr val="131D37"/>
      </a:hlink>
      <a:folHlink>
        <a:srgbClr val="B2B2B2"/>
      </a:folHlink>
    </a:clrScheme>
    <a:fontScheme name="nari_tes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ari_test 1">
        <a:dk1>
          <a:srgbClr val="35567B"/>
        </a:dk1>
        <a:lt1>
          <a:srgbClr val="FFFFFF"/>
        </a:lt1>
        <a:dk2>
          <a:srgbClr val="000000"/>
        </a:dk2>
        <a:lt2>
          <a:srgbClr val="DDDDDD"/>
        </a:lt2>
        <a:accent1>
          <a:srgbClr val="54536D"/>
        </a:accent1>
        <a:accent2>
          <a:srgbClr val="8878B0"/>
        </a:accent2>
        <a:accent3>
          <a:srgbClr val="FFFFFF"/>
        </a:accent3>
        <a:accent4>
          <a:srgbClr val="2C4868"/>
        </a:accent4>
        <a:accent5>
          <a:srgbClr val="B3B3BA"/>
        </a:accent5>
        <a:accent6>
          <a:srgbClr val="7B6C9F"/>
        </a:accent6>
        <a:hlink>
          <a:srgbClr val="E1964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ri_test 2">
        <a:dk1>
          <a:srgbClr val="35567B"/>
        </a:dk1>
        <a:lt1>
          <a:srgbClr val="FFFFFF"/>
        </a:lt1>
        <a:dk2>
          <a:srgbClr val="000000"/>
        </a:dk2>
        <a:lt2>
          <a:srgbClr val="DDDDDD"/>
        </a:lt2>
        <a:accent1>
          <a:srgbClr val="8399A1"/>
        </a:accent1>
        <a:accent2>
          <a:srgbClr val="ED8411"/>
        </a:accent2>
        <a:accent3>
          <a:srgbClr val="FFFFFF"/>
        </a:accent3>
        <a:accent4>
          <a:srgbClr val="2C4868"/>
        </a:accent4>
        <a:accent5>
          <a:srgbClr val="C1CACD"/>
        </a:accent5>
        <a:accent6>
          <a:srgbClr val="D7770E"/>
        </a:accent6>
        <a:hlink>
          <a:srgbClr val="131D3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ri_test 3">
        <a:dk1>
          <a:srgbClr val="35567B"/>
        </a:dk1>
        <a:lt1>
          <a:srgbClr val="FFFFFF"/>
        </a:lt1>
        <a:dk2>
          <a:srgbClr val="000000"/>
        </a:dk2>
        <a:lt2>
          <a:srgbClr val="DDDDDD"/>
        </a:lt2>
        <a:accent1>
          <a:srgbClr val="74744C"/>
        </a:accent1>
        <a:accent2>
          <a:srgbClr val="768DB2"/>
        </a:accent2>
        <a:accent3>
          <a:srgbClr val="FFFFFF"/>
        </a:accent3>
        <a:accent4>
          <a:srgbClr val="2C4868"/>
        </a:accent4>
        <a:accent5>
          <a:srgbClr val="BCBCB2"/>
        </a:accent5>
        <a:accent6>
          <a:srgbClr val="6A7FA1"/>
        </a:accent6>
        <a:hlink>
          <a:srgbClr val="E0C244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270TGp_medical_light_ani</Template>
  <TotalTime>992</TotalTime>
  <Words>1395</Words>
  <Application>Microsoft Office PowerPoint</Application>
  <PresentationFormat>On-screen Show (16:9)</PresentationFormat>
  <Paragraphs>149</Paragraphs>
  <Slides>36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微软雅黑</vt:lpstr>
      <vt:lpstr>Arial</vt:lpstr>
      <vt:lpstr>Calibri</vt:lpstr>
      <vt:lpstr>Times New Roman</vt:lpstr>
      <vt:lpstr>Verdana</vt:lpstr>
      <vt:lpstr>Wingdings</vt:lpstr>
      <vt:lpstr>Wingdings 3</vt:lpstr>
      <vt:lpstr>270TGp_medical_light_ani</vt:lpstr>
      <vt:lpstr>Custom Design</vt:lpstr>
      <vt:lpstr>1_Custom Design</vt:lpstr>
      <vt:lpstr>Office Theme</vt:lpstr>
      <vt:lpstr>PowerPoint Presentation</vt:lpstr>
      <vt:lpstr>BÀI 5 . INTERNET (Tiết 1)</vt:lpstr>
      <vt:lpstr>Chú thích</vt:lpstr>
      <vt:lpstr>MỞ ĐẦU</vt:lpstr>
      <vt:lpstr>PowerPoint Presentation</vt:lpstr>
      <vt:lpstr>a. Internet là gì?</vt:lpstr>
      <vt:lpstr>a. Internet là gì?</vt:lpstr>
      <vt:lpstr>b. Người dùng có thể làm được những gì khi truy cập Internet?</vt:lpstr>
      <vt:lpstr>b. Người dùng có thể làm được những gì khi truy cập Internet?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GIÚP KHỈ LẤY TÁO</vt:lpstr>
      <vt:lpstr>LUẬT CHƠI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Về học tập: Học online trên mạng, tìm kiếm taì liệu, thi các cuộc thi Violympic, Olympic trên Internet.</vt:lpstr>
      <vt:lpstr>VẬN DỤNG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Dell</dc:creator>
  <cp:lastModifiedBy>T460</cp:lastModifiedBy>
  <cp:revision>101</cp:revision>
  <dcterms:created xsi:type="dcterms:W3CDTF">2021-07-22T13:08:10Z</dcterms:created>
  <dcterms:modified xsi:type="dcterms:W3CDTF">2021-08-01T08:11:06Z</dcterms:modified>
</cp:coreProperties>
</file>