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63" r:id="rId3"/>
    <p:sldId id="264" r:id="rId4"/>
    <p:sldId id="265" r:id="rId5"/>
    <p:sldId id="266" r:id="rId6"/>
    <p:sldId id="267" r:id="rId7"/>
    <p:sldId id="269" r:id="rId8"/>
    <p:sldId id="272" r:id="rId9"/>
    <p:sldId id="274" r:id="rId10"/>
    <p:sldId id="276" r:id="rId11"/>
    <p:sldId id="278" r:id="rId12"/>
    <p:sldId id="280" r:id="rId13"/>
    <p:sldId id="282" r:id="rId14"/>
    <p:sldId id="284" r:id="rId15"/>
    <p:sldId id="285" r:id="rId16"/>
    <p:sldId id="287" r:id="rId17"/>
    <p:sldId id="289" r:id="rId18"/>
    <p:sldId id="291" r:id="rId19"/>
    <p:sldId id="293" r:id="rId20"/>
    <p:sldId id="295" r:id="rId21"/>
    <p:sldId id="29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0F3B2-B793-46DC-B692-0A82F3242550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93FB7-6EAB-41F6-A60E-D4E3781E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71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03FA2-C46B-448C-8768-851C1F067C8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20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572DA-17BD-49EA-B701-11596171781B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71888-B3B2-4D6C-A29B-C9321BF57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12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572DA-17BD-49EA-B701-11596171781B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71888-B3B2-4D6C-A29B-C9321BF57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391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572DA-17BD-49EA-B701-11596171781B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71888-B3B2-4D6C-A29B-C9321BF57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8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572DA-17BD-49EA-B701-11596171781B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71888-B3B2-4D6C-A29B-C9321BF57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0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572DA-17BD-49EA-B701-11596171781B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71888-B3B2-4D6C-A29B-C9321BF57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91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572DA-17BD-49EA-B701-11596171781B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71888-B3B2-4D6C-A29B-C9321BF57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94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572DA-17BD-49EA-B701-11596171781B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71888-B3B2-4D6C-A29B-C9321BF57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268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572DA-17BD-49EA-B701-11596171781B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71888-B3B2-4D6C-A29B-C9321BF57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09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572DA-17BD-49EA-B701-11596171781B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71888-B3B2-4D6C-A29B-C9321BF57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3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572DA-17BD-49EA-B701-11596171781B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71888-B3B2-4D6C-A29B-C9321BF57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4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572DA-17BD-49EA-B701-11596171781B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71888-B3B2-4D6C-A29B-C9321BF57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34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572DA-17BD-49EA-B701-11596171781B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71888-B3B2-4D6C-A29B-C9321BF57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20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947ACC-C2C5-C68B-FAB8-DE81F3CA53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7" y="1479883"/>
            <a:ext cx="2743200" cy="389823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60F7D7F-8373-2C44-52B7-11980E2EC124}"/>
              </a:ext>
            </a:extLst>
          </p:cNvPr>
          <p:cNvSpPr/>
          <p:nvPr/>
        </p:nvSpPr>
        <p:spPr>
          <a:xfrm>
            <a:off x="3505200" y="174561"/>
            <a:ext cx="7696199" cy="1066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845389-74DD-E1C2-354B-06C17E6B2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144" y="66986"/>
            <a:ext cx="4777819" cy="678953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E829E05-C518-59EF-3C97-AA4019085842}"/>
              </a:ext>
            </a:extLst>
          </p:cNvPr>
          <p:cNvSpPr/>
          <p:nvPr/>
        </p:nvSpPr>
        <p:spPr>
          <a:xfrm>
            <a:off x="3505199" y="1389741"/>
            <a:ext cx="7696199" cy="1066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57B0C6-44DF-D2FD-1610-5C295317D3BD}"/>
              </a:ext>
            </a:extLst>
          </p:cNvPr>
          <p:cNvSpPr/>
          <p:nvPr/>
        </p:nvSpPr>
        <p:spPr>
          <a:xfrm>
            <a:off x="3522439" y="2697709"/>
            <a:ext cx="7696199" cy="1066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E3A2D9-F543-9565-E02B-6EDDDE215007}"/>
              </a:ext>
            </a:extLst>
          </p:cNvPr>
          <p:cNvSpPr/>
          <p:nvPr/>
        </p:nvSpPr>
        <p:spPr>
          <a:xfrm>
            <a:off x="3539457" y="4014704"/>
            <a:ext cx="7661941" cy="10668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C05984-C3D6-2B06-C917-7CB1073CFF3C}"/>
              </a:ext>
            </a:extLst>
          </p:cNvPr>
          <p:cNvSpPr/>
          <p:nvPr/>
        </p:nvSpPr>
        <p:spPr>
          <a:xfrm>
            <a:off x="3581400" y="5395142"/>
            <a:ext cx="7619998" cy="1066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E36554E-5CEC-D31A-B6A9-56EEE1A9CDB4}"/>
              </a:ext>
            </a:extLst>
          </p:cNvPr>
          <p:cNvSpPr/>
          <p:nvPr/>
        </p:nvSpPr>
        <p:spPr>
          <a:xfrm>
            <a:off x="2781445" y="3022796"/>
            <a:ext cx="2247215" cy="52756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99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5" grpId="0" animBg="1"/>
      <p:bldP spid="15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" t="2739" r="4558" b="4110"/>
          <a:stretch/>
        </p:blipFill>
        <p:spPr bwMode="auto">
          <a:xfrm>
            <a:off x="1066800" y="152400"/>
            <a:ext cx="98298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0925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266700" y="228600"/>
          <a:ext cx="11658600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163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700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78481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Vai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trò</a:t>
                      </a:r>
                      <a:r>
                        <a:rPr lang="en-US" sz="24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endParaRPr lang="en-US" sz="2400" baseline="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KHTN</a:t>
                      </a:r>
                      <a:endParaRPr lang="en-US" sz="24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Bảo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vệ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môi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trường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Cung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cấp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tin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mới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nâng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cao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hiểu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biết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con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Mở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rộng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xuất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phát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triển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kinh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Bảo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vệ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sức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khỏe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cuộc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con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9381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nghiên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cứu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KHTN</a:t>
                      </a:r>
                    </a:p>
                    <a:p>
                      <a:pPr algn="l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Nghiên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cứu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xử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lí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ô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nhiễm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nước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đất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</a:t>
                      </a:r>
                    </a:p>
                    <a:p>
                      <a:pPr algn="l"/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Nghiên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cứu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Khí tượng Thủy văn và Biến đổi khí hậu.</a:t>
                      </a:r>
                      <a:endParaRPr lang="en-US" sz="24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Nghiên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cứu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về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mặt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Trăng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sao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hỏa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</a:t>
                      </a:r>
                    </a:p>
                    <a:p>
                      <a:r>
                        <a:rPr lang="vi-VN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Nghiên cứu, sáng tạo ra điện thoại thông minh</a:t>
                      </a:r>
                    </a:p>
                    <a:p>
                      <a:r>
                        <a:rPr lang="vi-VN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Phát minh ra các ứng dụng về giáo dục, thiên văn học, công nghệ giúp người dùng dễ dàng tìm hiểu, tiếp cận thông tin</a:t>
                      </a:r>
                    </a:p>
                    <a:p>
                      <a:pPr algn="l"/>
                      <a:endParaRPr lang="en-US" sz="24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Nghiên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cứu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sáng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chế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máy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cấy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gặt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liên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hợp</a:t>
                      </a:r>
                      <a:endParaRPr lang="en-US" sz="24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vi-VN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Sáng chế máy móc dựa trên công nghệ hiện đại giúp giảm thiểu sức lao động</a:t>
                      </a:r>
                    </a:p>
                    <a:p>
                      <a:r>
                        <a:rPr lang="vi-VN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Nghiên cứu các loại nông sản mang lại năng suất cao ( dưa hấu không hạt, cam lai bưởi, giống lúa chịu hạn...)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vi-VN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Nghiên cứu các loại vacxin </a:t>
                      </a:r>
                    </a:p>
                    <a:p>
                      <a:r>
                        <a:rPr lang="vi-VN" sz="24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Nghiên cứu phương pháp phẫu thuật nội soi giúp giảm đau, nhanh hồi sức</a:t>
                      </a:r>
                    </a:p>
                    <a:p>
                      <a:pPr algn="l"/>
                      <a:endParaRPr lang="en-US" sz="24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630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6966" y="97006"/>
            <a:ext cx="8991600" cy="533400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3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lĩnh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7C97BC-899F-3FD6-FB0D-35719FAD8F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9" t="2798" r="5359" b="90657"/>
          <a:stretch/>
        </p:blipFill>
        <p:spPr>
          <a:xfrm>
            <a:off x="457200" y="653706"/>
            <a:ext cx="9601200" cy="6483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F1EC63-EA6B-4CBD-883B-4660408C5F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48" t="52057" r="7544" b="7325"/>
          <a:stretch/>
        </p:blipFill>
        <p:spPr>
          <a:xfrm>
            <a:off x="5562600" y="3703105"/>
            <a:ext cx="4648200" cy="2971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3C6FFD-5A5F-8274-DB51-383DA5DD1E7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7" t="14965" r="63701" b="51899"/>
          <a:stretch/>
        </p:blipFill>
        <p:spPr>
          <a:xfrm>
            <a:off x="1066800" y="1333971"/>
            <a:ext cx="2982896" cy="24897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988443-4795-0FEB-7A98-86267162AA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99" t="14966" r="36042" b="50109"/>
          <a:stretch/>
        </p:blipFill>
        <p:spPr>
          <a:xfrm>
            <a:off x="4261837" y="1325370"/>
            <a:ext cx="2982897" cy="24897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49B51D-B039-BA89-0272-BB17B46F12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97" t="14965" r="5029" b="53328"/>
          <a:stretch/>
        </p:blipFill>
        <p:spPr>
          <a:xfrm>
            <a:off x="7543800" y="1339425"/>
            <a:ext cx="3320364" cy="2362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11498F-D857-770A-8137-41285FEE9B6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9" t="53617" r="52805" b="6257"/>
          <a:stretch/>
        </p:blipFill>
        <p:spPr>
          <a:xfrm>
            <a:off x="914400" y="3855647"/>
            <a:ext cx="4114800" cy="28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5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6A496B-C6B9-6DE9-92FF-ABB5B228D725}"/>
              </a:ext>
            </a:extLst>
          </p:cNvPr>
          <p:cNvSpPr txBox="1"/>
          <p:nvPr/>
        </p:nvSpPr>
        <p:spPr>
          <a:xfrm>
            <a:off x="457200" y="1009684"/>
            <a:ext cx="10668000" cy="2419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0">
              <a:lnSpc>
                <a:spcPct val="150000"/>
              </a:lnSpc>
            </a:pP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Khoa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Sinh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latinLnBrk="0">
              <a:lnSpc>
                <a:spcPct val="150000"/>
              </a:lnSpc>
            </a:pP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Khoa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khoa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5A3E9-D095-AC10-E4A2-CE8CD7BD4B78}"/>
              </a:ext>
            </a:extLst>
          </p:cNvPr>
          <p:cNvSpPr txBox="1"/>
          <p:nvPr/>
        </p:nvSpPr>
        <p:spPr>
          <a:xfrm>
            <a:off x="990600" y="161836"/>
            <a:ext cx="87630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8AD2D795-DD31-6187-1B0F-8A1E2512C0F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762000" cy="762000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5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endParaRPr lang="en-US" sz="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95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" t="4000" r="5263" b="8000"/>
          <a:stretch/>
        </p:blipFill>
        <p:spPr bwMode="auto">
          <a:xfrm>
            <a:off x="762000" y="152400"/>
            <a:ext cx="105918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8475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04800" y="381000"/>
          <a:ext cx="11506200" cy="5262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3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84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72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97238"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lĩnh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vực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chủ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yếu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endParaRPr lang="en-US" sz="2400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KHTN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2400" baseline="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lí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Hóa</a:t>
                      </a:r>
                      <a:r>
                        <a:rPr lang="en-US" sz="2400" baseline="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240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Thiên</a:t>
                      </a:r>
                      <a:r>
                        <a:rPr lang="en-US" sz="2400" baseline="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văn</a:t>
                      </a:r>
                      <a:r>
                        <a:rPr lang="en-US" sz="2400" baseline="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Khoa</a:t>
                      </a:r>
                      <a:r>
                        <a:rPr lang="en-US" sz="2400" baseline="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r>
                        <a:rPr lang="en-US" sz="2400" baseline="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Trái</a:t>
                      </a:r>
                      <a:r>
                        <a:rPr lang="en-US" sz="2400" baseline="0" dirty="0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2">
                              <a:shade val="30000"/>
                              <a:satMod val="1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162">
                <a:tc>
                  <a:txBody>
                    <a:bodyPr/>
                    <a:lstStyle/>
                    <a:p>
                      <a:pPr algn="l"/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nghiên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cứu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500" dirty="0" err="1">
                          <a:latin typeface="Times New Roman" pitchFamily="18" charset="0"/>
                          <a:cs typeface="Times New Roman" pitchFamily="18" charset="0"/>
                        </a:rPr>
                        <a:t>Năng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lượng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điện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chuyển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vât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..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500" dirty="0" err="1"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hữu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cơ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đâu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biến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đổi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….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500" dirty="0" err="1"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thực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, con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5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5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5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5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gen </a:t>
                      </a:r>
                      <a:r>
                        <a:rPr lang="en-US" sz="25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5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25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5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5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trồng</a:t>
                      </a:r>
                      <a:r>
                        <a:rPr lang="en-US" sz="25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trọt</a:t>
                      </a:r>
                      <a:r>
                        <a:rPr lang="en-US" sz="25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5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chăn</a:t>
                      </a:r>
                      <a:r>
                        <a:rPr lang="en-US" sz="25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5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…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500" dirty="0" err="1">
                          <a:latin typeface="Times New Roman" pitchFamily="18" charset="0"/>
                          <a:cs typeface="Times New Roman" pitchFamily="18" charset="0"/>
                        </a:rPr>
                        <a:t>Dải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Ngân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hà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hành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tinh</a:t>
                      </a:r>
                      <a:endParaRPr lang="en-US" sz="2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err="1">
                          <a:latin typeface="Times New Roman" pitchFamily="18" charset="0"/>
                          <a:cs typeface="Times New Roman" pitchFamily="18" charset="0"/>
                        </a:rPr>
                        <a:t>Hiểu</a:t>
                      </a:r>
                      <a:r>
                        <a:rPr lang="en-US" sz="25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dirty="0" err="1">
                          <a:latin typeface="Times New Roman" pitchFamily="18" charset="0"/>
                          <a:cs typeface="Times New Roman" pitchFamily="18" charset="0"/>
                        </a:rPr>
                        <a:t>về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biển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đại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dương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sông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5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núi</a:t>
                      </a:r>
                      <a:r>
                        <a:rPr lang="en-US" sz="2500" baseline="0" dirty="0">
                          <a:latin typeface="Times New Roman" pitchFamily="18" charset="0"/>
                          <a:cs typeface="Times New Roman" pitchFamily="18" charset="0"/>
                        </a:rPr>
                        <a:t>,…</a:t>
                      </a:r>
                      <a:endParaRPr lang="en-US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9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381000" y="152400"/>
            <a:ext cx="7696200" cy="661398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5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en-US" sz="35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5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5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5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5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5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5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228600" y="990600"/>
            <a:ext cx="11125200" cy="653143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1.4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BDFA40-2050-33E8-25E5-930642CE68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9" t="24444" r="6560" b="3156"/>
          <a:stretch/>
        </p:blipFill>
        <p:spPr>
          <a:xfrm>
            <a:off x="413551" y="1643743"/>
            <a:ext cx="7511250" cy="50618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A54170-8460-4624-00E4-0CEA64468B12}"/>
              </a:ext>
            </a:extLst>
          </p:cNvPr>
          <p:cNvSpPr txBox="1"/>
          <p:nvPr/>
        </p:nvSpPr>
        <p:spPr>
          <a:xfrm>
            <a:off x="7696200" y="1637825"/>
            <a:ext cx="4267200" cy="2779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con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sứa</a:t>
            </a:r>
            <a:endParaRPr lang="en-US" sz="3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giày</a:t>
            </a:r>
            <a:endParaRPr lang="en-US" sz="3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09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533400" y="209366"/>
            <a:ext cx="10286999" cy="533400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Quan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A42AC9-DD55-47EC-56F3-DAF2DBA89C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 t="5706" r="50719" b="69849"/>
          <a:stretch/>
        </p:blipFill>
        <p:spPr>
          <a:xfrm>
            <a:off x="533401" y="838200"/>
            <a:ext cx="4419600" cy="23794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13E015-5D3A-6A5A-FB7C-3FF9F0E091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" t="33333" r="53432" b="43333"/>
          <a:stretch/>
        </p:blipFill>
        <p:spPr>
          <a:xfrm>
            <a:off x="8077201" y="838201"/>
            <a:ext cx="2895599" cy="25049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3FA9A6-49E1-C1EA-8AF2-8BAB5F76E8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18" t="5556" r="5836" b="68889"/>
          <a:stretch/>
        </p:blipFill>
        <p:spPr>
          <a:xfrm>
            <a:off x="4953001" y="847817"/>
            <a:ext cx="3124199" cy="23697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B2448C-DEBB-D98D-8F6E-36F09EB682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11" t="33084" r="6254" b="42220"/>
          <a:stretch/>
        </p:blipFill>
        <p:spPr>
          <a:xfrm>
            <a:off x="533402" y="3429000"/>
            <a:ext cx="3886200" cy="2514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52F8D2-ADD9-0EA5-C3FF-A88ACF8060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60048" r="60501" b="16618"/>
          <a:stretch/>
        </p:blipFill>
        <p:spPr>
          <a:xfrm>
            <a:off x="4457329" y="3451194"/>
            <a:ext cx="2027067" cy="2514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76456B0-9068-C29C-8EF6-8298AA4BAF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22" t="58718" r="35089" b="17948"/>
          <a:stretch/>
        </p:blipFill>
        <p:spPr>
          <a:xfrm>
            <a:off x="6522124" y="3438618"/>
            <a:ext cx="2393276" cy="25049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F44A08-C4BE-5165-5EE9-44D9FCDDDE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33" t="58999" r="6255" b="16944"/>
          <a:stretch/>
        </p:blipFill>
        <p:spPr>
          <a:xfrm>
            <a:off x="9144000" y="3483745"/>
            <a:ext cx="2133599" cy="240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5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C4E58D-ABD6-445C-F712-E59A98E9B256}"/>
              </a:ext>
            </a:extLst>
          </p:cNvPr>
          <p:cNvSpPr txBox="1"/>
          <p:nvPr/>
        </p:nvSpPr>
        <p:spPr>
          <a:xfrm>
            <a:off x="228600" y="759781"/>
            <a:ext cx="11430000" cy="4856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0">
              <a:lnSpc>
                <a:spcPct val="150000"/>
              </a:lnSpc>
            </a:pP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 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+mj-lt"/>
              </a:rPr>
              <a:t>- </a:t>
            </a: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Vật sống gồm các dạng sống đơn giản (ví dụ virus) và sinh vật. Chúng mang những đặc điểm của sự sống:</a:t>
            </a:r>
          </a:p>
          <a:p>
            <a:pPr algn="just" latinLnBrk="0">
              <a:lnSpc>
                <a:spcPct val="150000"/>
              </a:lnSpc>
            </a:pP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+ Thu nhận chất cần thiết.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+mj-lt"/>
              </a:rPr>
              <a:t>			</a:t>
            </a: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+ Thải bỏ chất thải.</a:t>
            </a:r>
          </a:p>
          <a:p>
            <a:pPr algn="just" latinLnBrk="0">
              <a:lnSpc>
                <a:spcPct val="150000"/>
              </a:lnSpc>
            </a:pP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+ Vận động.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+mj-lt"/>
              </a:rPr>
              <a:t>					</a:t>
            </a: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+ Lớn lên.</a:t>
            </a:r>
          </a:p>
          <a:p>
            <a:pPr algn="just" latinLnBrk="0">
              <a:lnSpc>
                <a:spcPct val="150000"/>
              </a:lnSpc>
            </a:pP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+ Sinh sản.</a:t>
            </a:r>
            <a:r>
              <a:rPr lang="en-US" sz="3000" b="0" i="0" dirty="0">
                <a:solidFill>
                  <a:srgbClr val="000000"/>
                </a:solidFill>
                <a:effectLst/>
                <a:latin typeface="+mj-lt"/>
              </a:rPr>
              <a:t>						</a:t>
            </a: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+ Cảm ứng.</a:t>
            </a:r>
          </a:p>
          <a:p>
            <a:pPr algn="just" latinLnBrk="0">
              <a:lnSpc>
                <a:spcPct val="150000"/>
              </a:lnSpc>
            </a:pP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+ Chết.</a:t>
            </a:r>
          </a:p>
          <a:p>
            <a:pPr algn="just" latinLnBrk="0">
              <a:lnSpc>
                <a:spcPct val="150000"/>
              </a:lnSpc>
            </a:pP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- Vật không sống không mang những đặc điểm của sự sống.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9A9073F-89CD-EB20-5FBB-7369BBF95EF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762000" cy="762000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5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endParaRPr lang="en-US" sz="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48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800" y="25893"/>
            <a:ext cx="112014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5551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294500"/>
            <a:ext cx="11277600" cy="19050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 ĐỀ 1: GIỚI THIỆU VỀ KHOA HỌC TỰ NHIÊN,</a:t>
            </a:r>
            <a:b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DỤNG CỤ ĐO VÀ AN TOÀN THỰC HÀNH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1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1: GIỚI THIỆU VỀ KHOA HỌC TỰ NHIÊN ( 3 </a:t>
            </a:r>
            <a:r>
              <a:rPr 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AutoShape 2" descr="data:image/png;base64,iVBORw0KGgoAAAANSUhEUgAABVYAAAKRCAYAAAC/c/KQAAAAAXNSR0IArs4c6QAAIABJREFUeF7t2KERAAAIAzG6/9LM8D7oqhzqd44AAQIECBAgQIAAAQIECBAgQIAAAQIEksDS2pgAAQIECBAgQIAAAQIECBAgQIAAAQIETlj1BA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DANojwAAAgAElEQVQ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INDA4IAAAL9SURBV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AFhNYKZEyBAgAABAgQIECBAgAABAgQIECBAQFj1AwQIECBAgAABAgQIECBAgAABAgQIEIgCwmoEMydAgAABAgQIECBAgAABAgQIECBAgICw6gcIECBAgAABAgQIECBAgAABAgQIECAQBYTVCGZOgAABAgQIECBAgAABAgQIECBAgAABYdUPECBAgAABAgQIECBAgAABAgQIECBAIAoIqxHMnAABAgQIECBAgAABAgQIECBAgAABAsKqHyBAgAABAgQIECBAgAABAgQIECBAgEAUEFYjmDkBAgQIECBAgAABAgQIECBAgAABAgSEVT9AgAABAgQIECBAgAABAgQIECBAgACBKCCsRjBzAgQIECBAgAABAgQIECBAgAABAgQICKt+gAABAgQIECBAgAABAgQIECBAgAABAlFAWI1g5gQIECBAgAABAgQIECBAgAABAgQIEBBW/QABAgQIECBAgAABAgQIECBAgAABAgSigLAawcwJECBAgAABAgQIECBAgAABAgQIECAgrPoBAgQIECBAgAABAgQIECBAgAABAgQIRIEHxOcCkheI/XIAAAAASUVORK5CYII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8550E5-FA90-3565-63D7-C4310B80C0A0}"/>
              </a:ext>
            </a:extLst>
          </p:cNvPr>
          <p:cNvSpPr/>
          <p:nvPr/>
        </p:nvSpPr>
        <p:spPr>
          <a:xfrm>
            <a:off x="0" y="76200"/>
            <a:ext cx="12115800" cy="1295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3073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28600" y="304800"/>
          <a:ext cx="11125198" cy="5678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6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9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9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08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08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61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361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25714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tự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nhiên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nhận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biết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Xếp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loại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685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Thu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nhận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cần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thiết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Thải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bỏ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thải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Vận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Lớn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lên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Cảm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ứng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Con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gà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5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Hòn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đá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90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xấu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hổ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5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Con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cá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3176113-CEC4-A6B2-5EBE-A898CF0554DD}"/>
              </a:ext>
            </a:extLst>
          </p:cNvPr>
          <p:cNvSpPr txBox="1"/>
          <p:nvPr/>
        </p:nvSpPr>
        <p:spPr>
          <a:xfrm>
            <a:off x="10515600" y="3810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94800A-B30B-6293-CD76-ED915F563C5A}"/>
              </a:ext>
            </a:extLst>
          </p:cNvPr>
          <p:cNvSpPr txBox="1"/>
          <p:nvPr/>
        </p:nvSpPr>
        <p:spPr>
          <a:xfrm>
            <a:off x="2514600" y="4572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C73352-39EC-7842-8F60-67B62EB9F2B2}"/>
              </a:ext>
            </a:extLst>
          </p:cNvPr>
          <p:cNvSpPr txBox="1"/>
          <p:nvPr/>
        </p:nvSpPr>
        <p:spPr>
          <a:xfrm>
            <a:off x="3962400" y="4572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30F140-CE0C-3DCF-47E9-D60FC02EE674}"/>
              </a:ext>
            </a:extLst>
          </p:cNvPr>
          <p:cNvSpPr txBox="1"/>
          <p:nvPr/>
        </p:nvSpPr>
        <p:spPr>
          <a:xfrm>
            <a:off x="5244852" y="4648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1A0D76-0CA9-A121-660C-566E0BE4CF00}"/>
              </a:ext>
            </a:extLst>
          </p:cNvPr>
          <p:cNvSpPr txBox="1"/>
          <p:nvPr/>
        </p:nvSpPr>
        <p:spPr>
          <a:xfrm>
            <a:off x="6210299" y="4656792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48F7C5-1EAA-9786-BC48-239F7D6B7D25}"/>
              </a:ext>
            </a:extLst>
          </p:cNvPr>
          <p:cNvSpPr txBox="1"/>
          <p:nvPr/>
        </p:nvSpPr>
        <p:spPr>
          <a:xfrm>
            <a:off x="7261377" y="4683425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D076D7-9D22-A0D6-6B14-D2D2D0F5E4B2}"/>
              </a:ext>
            </a:extLst>
          </p:cNvPr>
          <p:cNvSpPr txBox="1"/>
          <p:nvPr/>
        </p:nvSpPr>
        <p:spPr>
          <a:xfrm>
            <a:off x="8248648" y="4683425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5C7FC7-EDD3-413D-3640-AF833FF063CB}"/>
              </a:ext>
            </a:extLst>
          </p:cNvPr>
          <p:cNvSpPr txBox="1"/>
          <p:nvPr/>
        </p:nvSpPr>
        <p:spPr>
          <a:xfrm>
            <a:off x="9291866" y="4648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0767016-1FA7-D0B2-8384-10E703FF4E8D}"/>
              </a:ext>
            </a:extLst>
          </p:cNvPr>
          <p:cNvSpPr txBox="1"/>
          <p:nvPr/>
        </p:nvSpPr>
        <p:spPr>
          <a:xfrm>
            <a:off x="2514600" y="5410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E4D14C-F3D4-45BD-3167-4822F50C93B7}"/>
              </a:ext>
            </a:extLst>
          </p:cNvPr>
          <p:cNvSpPr txBox="1"/>
          <p:nvPr/>
        </p:nvSpPr>
        <p:spPr>
          <a:xfrm>
            <a:off x="3962400" y="5410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A9861D-2458-643E-867A-2247679CF035}"/>
              </a:ext>
            </a:extLst>
          </p:cNvPr>
          <p:cNvSpPr txBox="1"/>
          <p:nvPr/>
        </p:nvSpPr>
        <p:spPr>
          <a:xfrm>
            <a:off x="5257799" y="5410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6B54FA-D0EC-F11C-4514-87BAB1D68CD1}"/>
              </a:ext>
            </a:extLst>
          </p:cNvPr>
          <p:cNvSpPr txBox="1"/>
          <p:nvPr/>
        </p:nvSpPr>
        <p:spPr>
          <a:xfrm>
            <a:off x="6286498" y="5410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BA57D20-269F-91D3-2C0C-C9620C8D954B}"/>
              </a:ext>
            </a:extLst>
          </p:cNvPr>
          <p:cNvSpPr txBox="1"/>
          <p:nvPr/>
        </p:nvSpPr>
        <p:spPr>
          <a:xfrm>
            <a:off x="7293373" y="5445425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AB58B5-92C0-865A-E6FF-F79709891CCF}"/>
              </a:ext>
            </a:extLst>
          </p:cNvPr>
          <p:cNvSpPr txBox="1"/>
          <p:nvPr/>
        </p:nvSpPr>
        <p:spPr>
          <a:xfrm>
            <a:off x="8244579" y="5410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810600-E245-E8F3-D4FD-A69086FEE14A}"/>
              </a:ext>
            </a:extLst>
          </p:cNvPr>
          <p:cNvSpPr txBox="1"/>
          <p:nvPr/>
        </p:nvSpPr>
        <p:spPr>
          <a:xfrm>
            <a:off x="9291866" y="542767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1385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9" grpId="0"/>
      <p:bldP spid="10" grpId="0"/>
      <p:bldP spid="11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304800" y="228600"/>
            <a:ext cx="11049000" cy="914400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xăng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thải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khói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524652-29A4-E9A1-A4DA-EB0D9543F64E}"/>
              </a:ext>
            </a:extLst>
          </p:cNvPr>
          <p:cNvSpPr txBox="1"/>
          <p:nvPr/>
        </p:nvSpPr>
        <p:spPr>
          <a:xfrm>
            <a:off x="914400" y="5261933"/>
            <a:ext cx="1013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B3A7AD-5624-BE6F-A7D5-474052BC7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424866"/>
            <a:ext cx="4318000" cy="3238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25D17E-0D5D-85AD-0CFB-1913A0016B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24866"/>
            <a:ext cx="40386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0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8D467D-98F9-64FE-5C4A-8CC73E50DD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9" t="5142" r="5242" b="-4508"/>
          <a:stretch/>
        </p:blipFill>
        <p:spPr>
          <a:xfrm>
            <a:off x="381000" y="0"/>
            <a:ext cx="10972800" cy="35444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EE73E7-D8C9-9D21-964F-EFCD9D964B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947" y="798206"/>
            <a:ext cx="8286553" cy="53095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A92C64-6527-E013-5A20-8CAD6E1BDE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573" y="620064"/>
            <a:ext cx="8477053" cy="56658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581B3D-E205-96A3-6A09-0E892C59DB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87005"/>
            <a:ext cx="9715893" cy="539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8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CA7856-BD4B-D5F0-2AAB-EE2E866E0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500062"/>
            <a:ext cx="9372599" cy="5857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6A5A12-57B7-87ED-7058-2320EC96C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999" y="649876"/>
            <a:ext cx="9579550" cy="555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34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7F443788-0F9A-98B6-47E3-9D9002E69979}"/>
              </a:ext>
            </a:extLst>
          </p:cNvPr>
          <p:cNvSpPr txBox="1">
            <a:spLocks/>
          </p:cNvSpPr>
          <p:nvPr/>
        </p:nvSpPr>
        <p:spPr>
          <a:xfrm>
            <a:off x="381000" y="328464"/>
            <a:ext cx="9597272" cy="533400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4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4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4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4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05DD49-7938-852E-6A8E-34F712347FDA}"/>
              </a:ext>
            </a:extLst>
          </p:cNvPr>
          <p:cNvSpPr txBox="1"/>
          <p:nvPr/>
        </p:nvSpPr>
        <p:spPr>
          <a:xfrm>
            <a:off x="381000" y="1189672"/>
            <a:ext cx="11506200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/>
            <a:r>
              <a:rPr lang="en-US" sz="3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3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 học tự nhiên </a:t>
            </a:r>
            <a:r>
              <a:rPr lang="vi-VN" sz="3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 cứu các sự vật, hiện tượng của thế giới tự nhiên và ảnh hưởng của thế giới tự nhiên đến cuộc sống của con người.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AD5CFD-42D5-F3B4-8441-91DCE0E9CFBE}"/>
              </a:ext>
            </a:extLst>
          </p:cNvPr>
          <p:cNvSpPr txBox="1"/>
          <p:nvPr/>
        </p:nvSpPr>
        <p:spPr>
          <a:xfrm>
            <a:off x="381000" y="2832287"/>
            <a:ext cx="11506200" cy="2779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người chuyên nghiên cứu khoa học tự nhiên là các </a:t>
            </a:r>
            <a:r>
              <a:rPr lang="vi-VN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khoa học </a:t>
            </a:r>
            <a:r>
              <a:rPr lang="vi-VN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lĩnh vực khoa học tự nhiên.</a:t>
            </a:r>
          </a:p>
          <a:p>
            <a:pPr latinLnBrk="0">
              <a:lnSpc>
                <a:spcPct val="150000"/>
              </a:lnSpc>
            </a:pPr>
            <a:r>
              <a:rPr lang="vi-VN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 pháp nghiên cứu </a:t>
            </a:r>
            <a:r>
              <a:rPr lang="vi-VN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 là </a:t>
            </a:r>
            <a:r>
              <a:rPr lang="vi-VN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</a:t>
            </a:r>
            <a:r>
              <a:rPr lang="vi-VN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khám phá những điều mà con người chưa biết về thế giới tự nhiên, hình thành tri thức khoa học.</a:t>
            </a:r>
          </a:p>
        </p:txBody>
      </p:sp>
    </p:spTree>
    <p:extLst>
      <p:ext uri="{BB962C8B-B14F-4D97-AF65-F5344CB8AC3E}">
        <p14:creationId xmlns:p14="http://schemas.microsoft.com/office/powerpoint/2010/main" val="39940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3A3E86-37E9-1881-40F0-EAC0E3E5E2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" t="3771" b="84917"/>
          <a:stretch/>
        </p:blipFill>
        <p:spPr>
          <a:xfrm>
            <a:off x="762000" y="228600"/>
            <a:ext cx="102108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6239A0-FEC1-07EA-4C59-1FAE269D3B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" t="14178" r="3725"/>
          <a:stretch/>
        </p:blipFill>
        <p:spPr>
          <a:xfrm>
            <a:off x="1143000" y="1219200"/>
            <a:ext cx="9464511" cy="52578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F9F494E-9C4B-87E9-5818-256C2EE0AF2B}"/>
              </a:ext>
            </a:extLst>
          </p:cNvPr>
          <p:cNvSpPr/>
          <p:nvPr/>
        </p:nvSpPr>
        <p:spPr>
          <a:xfrm>
            <a:off x="1106010" y="3016241"/>
            <a:ext cx="45720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28B57FF-EFA2-B350-975A-E6F0D0BA3567}"/>
              </a:ext>
            </a:extLst>
          </p:cNvPr>
          <p:cNvSpPr/>
          <p:nvPr/>
        </p:nvSpPr>
        <p:spPr>
          <a:xfrm>
            <a:off x="4700164" y="3016241"/>
            <a:ext cx="45720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28606-D7FC-5937-D1D6-6D82308CE756}"/>
              </a:ext>
            </a:extLst>
          </p:cNvPr>
          <p:cNvSpPr/>
          <p:nvPr/>
        </p:nvSpPr>
        <p:spPr>
          <a:xfrm>
            <a:off x="7315200" y="3031830"/>
            <a:ext cx="45720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4B9FD39-E49D-7994-B7E2-5AE93B94AC64}"/>
              </a:ext>
            </a:extLst>
          </p:cNvPr>
          <p:cNvSpPr/>
          <p:nvPr/>
        </p:nvSpPr>
        <p:spPr>
          <a:xfrm>
            <a:off x="7391400" y="5486400"/>
            <a:ext cx="45720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25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" t="9606" r="4728" b="8031"/>
          <a:stretch/>
        </p:blipFill>
        <p:spPr bwMode="auto">
          <a:xfrm>
            <a:off x="1943100" y="0"/>
            <a:ext cx="8305800" cy="1592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" t="711" r="6275" b="-711"/>
          <a:stretch/>
        </p:blipFill>
        <p:spPr bwMode="auto">
          <a:xfrm>
            <a:off x="914400" y="1"/>
            <a:ext cx="9982200" cy="3739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900344" y="1524000"/>
            <a:ext cx="10210799" cy="5021492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móc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vacxin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trụ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chủng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covid, </a:t>
            </a: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Khám phá các thành phần trong lớp vỏ trái đất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Nghiên cứu sự sống trên các hành tinh khác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Nghiên cứu sự biến đổi chất trong tự nhiên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tìm ra giải pháp cải thiện tình trạng bạo lực học đường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  <a:p>
            <a:pPr marL="274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đạp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ca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nhảy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múa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282565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457200" y="168676"/>
            <a:ext cx="10972800" cy="533400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3A5E7A-0CDA-C82C-6B4B-26DB9054B5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838200"/>
            <a:ext cx="9296400" cy="585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955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71500" y="155536"/>
            <a:ext cx="11049000" cy="1231766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74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  VD: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379036" y="1525373"/>
            <a:ext cx="9067800" cy="1560566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 VD: Lai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79036" y="2925493"/>
            <a:ext cx="10058400" cy="914400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VD: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Vắcxin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79036" y="4348588"/>
            <a:ext cx="11812964" cy="2057400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  VD: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điển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sói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sạt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lở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0" y="0"/>
            <a:ext cx="758072" cy="559324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5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endParaRPr lang="en-US" sz="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48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910</Words>
  <Application>Microsoft Office PowerPoint</Application>
  <PresentationFormat>Widescreen</PresentationFormat>
  <Paragraphs>113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CHỦ ĐỀ 1: GIỚI THIỆU VỀ KHOA HỌC TỰ NHIÊN,  DỤNG CỤ ĐO VÀ AN TOÀN THỰC HÀNH TIẾT 1 - BÀI 1: GIỚI THIỆU VỀ KHOA HỌC TỰ NHIÊN ( 3 tiết)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TTPC</dc:creator>
  <cp:lastModifiedBy>TTPC</cp:lastModifiedBy>
  <cp:revision>4</cp:revision>
  <dcterms:created xsi:type="dcterms:W3CDTF">2024-08-12T15:00:11Z</dcterms:created>
  <dcterms:modified xsi:type="dcterms:W3CDTF">2024-09-08T13:45:14Z</dcterms:modified>
</cp:coreProperties>
</file>