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sldIdLst>
    <p:sldId id="256" r:id="rId3"/>
    <p:sldId id="257" r:id="rId4"/>
    <p:sldId id="297" r:id="rId5"/>
    <p:sldId id="258" r:id="rId6"/>
    <p:sldId id="299" r:id="rId7"/>
    <p:sldId id="298" r:id="rId8"/>
    <p:sldId id="259" r:id="rId9"/>
    <p:sldId id="260" r:id="rId10"/>
    <p:sldId id="261" r:id="rId11"/>
    <p:sldId id="262" r:id="rId12"/>
    <p:sldId id="263" r:id="rId13"/>
    <p:sldId id="264" r:id="rId14"/>
    <p:sldId id="265" r:id="rId15"/>
    <p:sldId id="266" r:id="rId16"/>
    <p:sldId id="267" r:id="rId17"/>
    <p:sldId id="271" r:id="rId18"/>
    <p:sldId id="272" r:id="rId19"/>
    <p:sldId id="273" r:id="rId20"/>
    <p:sldId id="300" r:id="rId21"/>
    <p:sldId id="268" r:id="rId22"/>
    <p:sldId id="269" r:id="rId23"/>
    <p:sldId id="301" r:id="rId24"/>
    <p:sldId id="270" r:id="rId25"/>
    <p:sldId id="274" r:id="rId26"/>
    <p:sldId id="275" r:id="rId27"/>
    <p:sldId id="276" r:id="rId28"/>
    <p:sldId id="277" r:id="rId29"/>
    <p:sldId id="278" r:id="rId30"/>
    <p:sldId id="279" r:id="rId31"/>
    <p:sldId id="288" r:id="rId32"/>
    <p:sldId id="280" r:id="rId33"/>
    <p:sldId id="281" r:id="rId34"/>
    <p:sldId id="282" r:id="rId35"/>
    <p:sldId id="283" r:id="rId36"/>
    <p:sldId id="284" r:id="rId37"/>
    <p:sldId id="285" r:id="rId38"/>
    <p:sldId id="286" r:id="rId39"/>
    <p:sldId id="287" r:id="rId40"/>
    <p:sldId id="289" r:id="rId41"/>
    <p:sldId id="290" r:id="rId42"/>
    <p:sldId id="291" r:id="rId43"/>
    <p:sldId id="292" r:id="rId44"/>
    <p:sldId id="293" r:id="rId45"/>
    <p:sldId id="294" r:id="rId46"/>
    <p:sldId id="295" r:id="rId47"/>
    <p:sldId id="296" r:id="rId48"/>
  </p:sldIdLst>
  <p:sldSz cx="12188825" cy="6858000"/>
  <p:notesSz cx="6858000" cy="9144000"/>
  <p:embeddedFontLst>
    <p:embeddedFont>
      <p:font typeface="Bookman Old Style" panose="02050604050505020204" pitchFamily="18" charset="0"/>
      <p:regular r:id="rId49"/>
      <p:bold r:id="rId50"/>
      <p:italic r:id="rId51"/>
      <p:boldItalic r:id="rId52"/>
    </p:embeddedFont>
    <p:embeddedFont>
      <p:font typeface="Calibri" panose="020F0502020204030204" pitchFamily="34" charset="0"/>
      <p:regular r:id="rId53"/>
      <p:bold r:id="rId54"/>
      <p:italic r:id="rId55"/>
      <p:boldItalic r:id="rId56"/>
    </p:embeddedFont>
    <p:embeddedFont>
      <p:font typeface="Franklin Gothic Book" panose="020B0503020102020204" pitchFamily="34" charset="0"/>
      <p:regular r:id="rId57"/>
      <p:italic r:id="rId58"/>
    </p:embeddedFont>
  </p:embeddedFontLst>
  <p:defaultTextStyle>
    <a:defPPr>
      <a:defRPr lang="en-US"/>
    </a:defPPr>
    <a:lvl1pPr marL="0" algn="l" defTabSz="609448" rtl="0" eaLnBrk="1" latinLnBrk="0" hangingPunct="1">
      <a:defRPr sz="1200" kern="1200">
        <a:solidFill>
          <a:schemeClr val="tx1"/>
        </a:solidFill>
        <a:latin typeface="+mn-lt"/>
        <a:ea typeface="+mn-ea"/>
        <a:cs typeface="+mn-cs"/>
      </a:defRPr>
    </a:lvl1pPr>
    <a:lvl2pPr marL="304724" algn="l" defTabSz="609448" rtl="0" eaLnBrk="1" latinLnBrk="0" hangingPunct="1">
      <a:defRPr sz="1200" kern="1200">
        <a:solidFill>
          <a:schemeClr val="tx1"/>
        </a:solidFill>
        <a:latin typeface="+mn-lt"/>
        <a:ea typeface="+mn-ea"/>
        <a:cs typeface="+mn-cs"/>
      </a:defRPr>
    </a:lvl2pPr>
    <a:lvl3pPr marL="609448" algn="l" defTabSz="609448" rtl="0" eaLnBrk="1" latinLnBrk="0" hangingPunct="1">
      <a:defRPr sz="1200" kern="1200">
        <a:solidFill>
          <a:schemeClr val="tx1"/>
        </a:solidFill>
        <a:latin typeface="+mn-lt"/>
        <a:ea typeface="+mn-ea"/>
        <a:cs typeface="+mn-cs"/>
      </a:defRPr>
    </a:lvl3pPr>
    <a:lvl4pPr marL="914171" algn="l" defTabSz="609448" rtl="0" eaLnBrk="1" latinLnBrk="0" hangingPunct="1">
      <a:defRPr sz="1200" kern="1200">
        <a:solidFill>
          <a:schemeClr val="tx1"/>
        </a:solidFill>
        <a:latin typeface="+mn-lt"/>
        <a:ea typeface="+mn-ea"/>
        <a:cs typeface="+mn-cs"/>
      </a:defRPr>
    </a:lvl4pPr>
    <a:lvl5pPr marL="1218895" algn="l" defTabSz="609448" rtl="0" eaLnBrk="1" latinLnBrk="0" hangingPunct="1">
      <a:defRPr sz="1200" kern="1200">
        <a:solidFill>
          <a:schemeClr val="tx1"/>
        </a:solidFill>
        <a:latin typeface="+mn-lt"/>
        <a:ea typeface="+mn-ea"/>
        <a:cs typeface="+mn-cs"/>
      </a:defRPr>
    </a:lvl5pPr>
    <a:lvl6pPr marL="1523619" algn="l" defTabSz="609448" rtl="0" eaLnBrk="1" latinLnBrk="0" hangingPunct="1">
      <a:defRPr sz="1200" kern="1200">
        <a:solidFill>
          <a:schemeClr val="tx1"/>
        </a:solidFill>
        <a:latin typeface="+mn-lt"/>
        <a:ea typeface="+mn-ea"/>
        <a:cs typeface="+mn-cs"/>
      </a:defRPr>
    </a:lvl6pPr>
    <a:lvl7pPr marL="1828343" algn="l" defTabSz="609448" rtl="0" eaLnBrk="1" latinLnBrk="0" hangingPunct="1">
      <a:defRPr sz="1200" kern="1200">
        <a:solidFill>
          <a:schemeClr val="tx1"/>
        </a:solidFill>
        <a:latin typeface="+mn-lt"/>
        <a:ea typeface="+mn-ea"/>
        <a:cs typeface="+mn-cs"/>
      </a:defRPr>
    </a:lvl7pPr>
    <a:lvl8pPr marL="2133067" algn="l" defTabSz="609448" rtl="0" eaLnBrk="1" latinLnBrk="0" hangingPunct="1">
      <a:defRPr sz="1200" kern="1200">
        <a:solidFill>
          <a:schemeClr val="tx1"/>
        </a:solidFill>
        <a:latin typeface="+mn-lt"/>
        <a:ea typeface="+mn-ea"/>
        <a:cs typeface="+mn-cs"/>
      </a:defRPr>
    </a:lvl8pPr>
    <a:lvl9pPr marL="2437790" algn="l" defTabSz="609448" rtl="0" eaLnBrk="1" latinLnBrk="0" hangingPunct="1">
      <a:defRPr sz="1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p15:clr>
            <a:srgbClr val="A4A3A4"/>
          </p15:clr>
        </p15:guide>
        <p15:guide id="2" pos="19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2244" autoAdjust="0"/>
  </p:normalViewPr>
  <p:slideViewPr>
    <p:cSldViewPr>
      <p:cViewPr varScale="1">
        <p:scale>
          <a:sx n="47" d="100"/>
          <a:sy n="47" d="100"/>
        </p:scale>
        <p:origin x="1324" y="44"/>
      </p:cViewPr>
      <p:guideLst>
        <p:guide orient="horz" pos="1440"/>
        <p:guide pos="19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font" Target="fonts/font2.fntdata"/><Relationship Id="rId55" Type="http://schemas.openxmlformats.org/officeDocument/2006/relationships/font" Target="fonts/font7.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6.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5.fntdata"/><Relationship Id="rId58" Type="http://schemas.openxmlformats.org/officeDocument/2006/relationships/font" Target="fonts/font10.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fntdata"/><Relationship Id="rId57" Type="http://schemas.openxmlformats.org/officeDocument/2006/relationships/font" Target="fonts/font9.fntdata"/><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4.fntdata"/><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8.fntdata"/><Relationship Id="rId8" Type="http://schemas.openxmlformats.org/officeDocument/2006/relationships/slide" Target="slides/slide6.xml"/><Relationship Id="rId51" Type="http://schemas.openxmlformats.org/officeDocument/2006/relationships/font" Target="fonts/font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081" y="1420283"/>
            <a:ext cx="5180251" cy="980017"/>
          </a:xfrm>
        </p:spPr>
        <p:txBody>
          <a:bodyPr/>
          <a:lstStyle/>
          <a:p>
            <a:r>
              <a:rPr lang="en-US"/>
              <a:t>Click to edit Master title style</a:t>
            </a:r>
          </a:p>
        </p:txBody>
      </p:sp>
      <p:sp>
        <p:nvSpPr>
          <p:cNvPr id="3" name="Subtitle 2"/>
          <p:cNvSpPr>
            <a:spLocks noGrp="1"/>
          </p:cNvSpPr>
          <p:nvPr>
            <p:ph type="subTitle" idx="1"/>
          </p:nvPr>
        </p:nvSpPr>
        <p:spPr>
          <a:xfrm>
            <a:off x="914162" y="2590800"/>
            <a:ext cx="4266089" cy="1168400"/>
          </a:xfrm>
        </p:spPr>
        <p:txBody>
          <a:bodyPr/>
          <a:lstStyle>
            <a:lvl1pPr marL="0" indent="0" algn="ctr">
              <a:buNone/>
              <a:defRPr>
                <a:solidFill>
                  <a:schemeClr val="tx1">
                    <a:tint val="75000"/>
                  </a:schemeClr>
                </a:solidFill>
              </a:defRPr>
            </a:lvl1pPr>
            <a:lvl2pPr marL="304724" indent="0" algn="ctr">
              <a:buNone/>
              <a:defRPr>
                <a:solidFill>
                  <a:schemeClr val="tx1">
                    <a:tint val="75000"/>
                  </a:schemeClr>
                </a:solidFill>
              </a:defRPr>
            </a:lvl2pPr>
            <a:lvl3pPr marL="609448" indent="0" algn="ctr">
              <a:buNone/>
              <a:defRPr>
                <a:solidFill>
                  <a:schemeClr val="tx1">
                    <a:tint val="75000"/>
                  </a:schemeClr>
                </a:solidFill>
              </a:defRPr>
            </a:lvl3pPr>
            <a:lvl4pPr marL="914171" indent="0" algn="ctr">
              <a:buNone/>
              <a:defRPr>
                <a:solidFill>
                  <a:schemeClr val="tx1">
                    <a:tint val="75000"/>
                  </a:schemeClr>
                </a:solidFill>
              </a:defRPr>
            </a:lvl4pPr>
            <a:lvl5pPr marL="1218895" indent="0" algn="ctr">
              <a:buNone/>
              <a:defRPr>
                <a:solidFill>
                  <a:schemeClr val="tx1">
                    <a:tint val="75000"/>
                  </a:schemeClr>
                </a:solidFill>
              </a:defRPr>
            </a:lvl5pPr>
            <a:lvl6pPr marL="1523619" indent="0" algn="ctr">
              <a:buNone/>
              <a:defRPr>
                <a:solidFill>
                  <a:schemeClr val="tx1">
                    <a:tint val="75000"/>
                  </a:schemeClr>
                </a:solidFill>
              </a:defRPr>
            </a:lvl6pPr>
            <a:lvl7pPr marL="1828343" indent="0" algn="ctr">
              <a:buNone/>
              <a:defRPr>
                <a:solidFill>
                  <a:schemeClr val="tx1">
                    <a:tint val="75000"/>
                  </a:schemeClr>
                </a:solidFill>
              </a:defRPr>
            </a:lvl7pPr>
            <a:lvl8pPr marL="2133067" indent="0" algn="ctr">
              <a:buNone/>
              <a:defRPr>
                <a:solidFill>
                  <a:schemeClr val="tx1">
                    <a:tint val="75000"/>
                  </a:schemeClr>
                </a:solidFill>
              </a:defRPr>
            </a:lvl8pPr>
            <a:lvl9pPr marL="243779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07/16/2022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416" y="2937934"/>
            <a:ext cx="5180251" cy="908050"/>
          </a:xfrm>
        </p:spPr>
        <p:txBody>
          <a:bodyPr anchor="t"/>
          <a:lstStyle>
            <a:lvl1pPr algn="l">
              <a:defRPr sz="2700" b="1" cap="all"/>
            </a:lvl1pPr>
          </a:lstStyle>
          <a:p>
            <a:r>
              <a:rPr lang="en-US"/>
              <a:t>Click to edit Master title style</a:t>
            </a:r>
          </a:p>
        </p:txBody>
      </p:sp>
      <p:sp>
        <p:nvSpPr>
          <p:cNvPr id="3" name="Text Placeholder 2"/>
          <p:cNvSpPr>
            <a:spLocks noGrp="1"/>
          </p:cNvSpPr>
          <p:nvPr>
            <p:ph type="body" idx="1"/>
          </p:nvPr>
        </p:nvSpPr>
        <p:spPr>
          <a:xfrm>
            <a:off x="481416" y="1937809"/>
            <a:ext cx="5180251" cy="1000125"/>
          </a:xfrm>
        </p:spPr>
        <p:txBody>
          <a:bodyPr anchor="b"/>
          <a:lstStyle>
            <a:lvl1pPr marL="0" indent="0">
              <a:buNone/>
              <a:defRPr sz="1300">
                <a:solidFill>
                  <a:schemeClr val="tx1">
                    <a:tint val="75000"/>
                  </a:schemeClr>
                </a:solidFill>
              </a:defRPr>
            </a:lvl1pPr>
            <a:lvl2pPr marL="304724" indent="0">
              <a:buNone/>
              <a:defRPr sz="1200">
                <a:solidFill>
                  <a:schemeClr val="tx1">
                    <a:tint val="75000"/>
                  </a:schemeClr>
                </a:solidFill>
              </a:defRPr>
            </a:lvl2pPr>
            <a:lvl3pPr marL="609448" indent="0">
              <a:buNone/>
              <a:defRPr sz="1100">
                <a:solidFill>
                  <a:schemeClr val="tx1">
                    <a:tint val="75000"/>
                  </a:schemeClr>
                </a:solidFill>
              </a:defRPr>
            </a:lvl3pPr>
            <a:lvl4pPr marL="914171" indent="0">
              <a:buNone/>
              <a:defRPr sz="900">
                <a:solidFill>
                  <a:schemeClr val="tx1">
                    <a:tint val="75000"/>
                  </a:schemeClr>
                </a:solidFill>
              </a:defRPr>
            </a:lvl4pPr>
            <a:lvl5pPr marL="1218895" indent="0">
              <a:buNone/>
              <a:defRPr sz="900">
                <a:solidFill>
                  <a:schemeClr val="tx1">
                    <a:tint val="75000"/>
                  </a:schemeClr>
                </a:solidFill>
              </a:defRPr>
            </a:lvl5pPr>
            <a:lvl6pPr marL="1523619" indent="0">
              <a:buNone/>
              <a:defRPr sz="900">
                <a:solidFill>
                  <a:schemeClr val="tx1">
                    <a:tint val="75000"/>
                  </a:schemeClr>
                </a:solidFill>
              </a:defRPr>
            </a:lvl6pPr>
            <a:lvl7pPr marL="1828343" indent="0">
              <a:buNone/>
              <a:defRPr sz="900">
                <a:solidFill>
                  <a:schemeClr val="tx1">
                    <a:tint val="75000"/>
                  </a:schemeClr>
                </a:solidFill>
              </a:defRPr>
            </a:lvl7pPr>
            <a:lvl8pPr marL="2133067" indent="0">
              <a:buNone/>
              <a:defRPr sz="900">
                <a:solidFill>
                  <a:schemeClr val="tx1">
                    <a:tint val="75000"/>
                  </a:schemeClr>
                </a:solidFill>
              </a:defRPr>
            </a:lvl8pPr>
            <a:lvl9pPr marL="243779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07/16/2022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721" y="1066800"/>
            <a:ext cx="2691699" cy="3017309"/>
          </a:xfrm>
        </p:spPr>
        <p:txBody>
          <a:bodyPr/>
          <a:lstStyle>
            <a:lvl1pPr>
              <a:defRPr sz="1900"/>
            </a:lvl1pPr>
            <a:lvl2pPr>
              <a:defRPr sz="1600"/>
            </a:lvl2pPr>
            <a:lvl3pPr>
              <a:defRPr sz="13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7993" y="1066800"/>
            <a:ext cx="2691699" cy="3017309"/>
          </a:xfrm>
        </p:spPr>
        <p:txBody>
          <a:bodyPr/>
          <a:lstStyle>
            <a:lvl1pPr>
              <a:defRPr sz="1900"/>
            </a:lvl1pPr>
            <a:lvl2pPr>
              <a:defRPr sz="1600"/>
            </a:lvl2pPr>
            <a:lvl3pPr>
              <a:defRPr sz="13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07/16/2022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721" y="1023409"/>
            <a:ext cx="2692757" cy="426508"/>
          </a:xfrm>
        </p:spPr>
        <p:txBody>
          <a:bodyPr anchor="b"/>
          <a:lstStyle>
            <a:lvl1pPr marL="0" indent="0">
              <a:buNone/>
              <a:defRPr sz="1600" b="1"/>
            </a:lvl1pPr>
            <a:lvl2pPr marL="304724" indent="0">
              <a:buNone/>
              <a:defRPr sz="1300" b="1"/>
            </a:lvl2pPr>
            <a:lvl3pPr marL="609448" indent="0">
              <a:buNone/>
              <a:defRPr sz="1200" b="1"/>
            </a:lvl3pPr>
            <a:lvl4pPr marL="914171" indent="0">
              <a:buNone/>
              <a:defRPr sz="1100" b="1"/>
            </a:lvl4pPr>
            <a:lvl5pPr marL="1218895" indent="0">
              <a:buNone/>
              <a:defRPr sz="1100" b="1"/>
            </a:lvl5pPr>
            <a:lvl6pPr marL="1523619" indent="0">
              <a:buNone/>
              <a:defRPr sz="1100" b="1"/>
            </a:lvl6pPr>
            <a:lvl7pPr marL="1828343" indent="0">
              <a:buNone/>
              <a:defRPr sz="1100" b="1"/>
            </a:lvl7pPr>
            <a:lvl8pPr marL="2133067" indent="0">
              <a:buNone/>
              <a:defRPr sz="1100" b="1"/>
            </a:lvl8pPr>
            <a:lvl9pPr marL="2437790" indent="0">
              <a:buNone/>
              <a:defRPr sz="1100" b="1"/>
            </a:lvl9pPr>
          </a:lstStyle>
          <a:p>
            <a:pPr lvl="0"/>
            <a:r>
              <a:rPr lang="en-US"/>
              <a:t>Click to edit Master text styles</a:t>
            </a:r>
          </a:p>
        </p:txBody>
      </p:sp>
      <p:sp>
        <p:nvSpPr>
          <p:cNvPr id="4" name="Content Placeholder 3"/>
          <p:cNvSpPr>
            <a:spLocks noGrp="1"/>
          </p:cNvSpPr>
          <p:nvPr>
            <p:ph sz="half" idx="2"/>
          </p:nvPr>
        </p:nvSpPr>
        <p:spPr>
          <a:xfrm>
            <a:off x="304721" y="1449917"/>
            <a:ext cx="2692757" cy="2634192"/>
          </a:xfrm>
        </p:spPr>
        <p:txBody>
          <a:bodyPr/>
          <a:lstStyle>
            <a:lvl1pPr>
              <a:defRPr sz="1600"/>
            </a:lvl1pPr>
            <a:lvl2pPr>
              <a:defRPr sz="13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5877" y="1023409"/>
            <a:ext cx="2693815" cy="426508"/>
          </a:xfrm>
        </p:spPr>
        <p:txBody>
          <a:bodyPr anchor="b"/>
          <a:lstStyle>
            <a:lvl1pPr marL="0" indent="0">
              <a:buNone/>
              <a:defRPr sz="1600" b="1"/>
            </a:lvl1pPr>
            <a:lvl2pPr marL="304724" indent="0">
              <a:buNone/>
              <a:defRPr sz="1300" b="1"/>
            </a:lvl2pPr>
            <a:lvl3pPr marL="609448" indent="0">
              <a:buNone/>
              <a:defRPr sz="1200" b="1"/>
            </a:lvl3pPr>
            <a:lvl4pPr marL="914171" indent="0">
              <a:buNone/>
              <a:defRPr sz="1100" b="1"/>
            </a:lvl4pPr>
            <a:lvl5pPr marL="1218895" indent="0">
              <a:buNone/>
              <a:defRPr sz="1100" b="1"/>
            </a:lvl5pPr>
            <a:lvl6pPr marL="1523619" indent="0">
              <a:buNone/>
              <a:defRPr sz="1100" b="1"/>
            </a:lvl6pPr>
            <a:lvl7pPr marL="1828343" indent="0">
              <a:buNone/>
              <a:defRPr sz="1100" b="1"/>
            </a:lvl7pPr>
            <a:lvl8pPr marL="2133067" indent="0">
              <a:buNone/>
              <a:defRPr sz="1100" b="1"/>
            </a:lvl8pPr>
            <a:lvl9pPr marL="2437790" indent="0">
              <a:buNone/>
              <a:defRPr sz="1100" b="1"/>
            </a:lvl9pPr>
          </a:lstStyle>
          <a:p>
            <a:pPr lvl="0"/>
            <a:r>
              <a:rPr lang="en-US"/>
              <a:t>Click to edit Master text styles</a:t>
            </a:r>
          </a:p>
        </p:txBody>
      </p:sp>
      <p:sp>
        <p:nvSpPr>
          <p:cNvPr id="6" name="Content Placeholder 5"/>
          <p:cNvSpPr>
            <a:spLocks noGrp="1"/>
          </p:cNvSpPr>
          <p:nvPr>
            <p:ph sz="quarter" idx="4"/>
          </p:nvPr>
        </p:nvSpPr>
        <p:spPr>
          <a:xfrm>
            <a:off x="3095877" y="1449917"/>
            <a:ext cx="2693815" cy="2634192"/>
          </a:xfrm>
        </p:spPr>
        <p:txBody>
          <a:bodyPr/>
          <a:lstStyle>
            <a:lvl1pPr>
              <a:defRPr sz="1600"/>
            </a:lvl1pPr>
            <a:lvl2pPr>
              <a:defRPr sz="13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07/16/2022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07/16/2022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07/16/2022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721" y="182033"/>
            <a:ext cx="2005020" cy="774700"/>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2382746" y="182034"/>
            <a:ext cx="3406946" cy="3902075"/>
          </a:xfrm>
        </p:spPr>
        <p:txBody>
          <a:bodyPr/>
          <a:lstStyle>
            <a:lvl1pPr>
              <a:defRPr sz="2100"/>
            </a:lvl1pPr>
            <a:lvl2pPr>
              <a:defRPr sz="1900"/>
            </a:lvl2pPr>
            <a:lvl3pPr>
              <a:defRPr sz="16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721" y="956734"/>
            <a:ext cx="2005020" cy="3127375"/>
          </a:xfrm>
        </p:spPr>
        <p:txBody>
          <a:bodyPr/>
          <a:lstStyle>
            <a:lvl1pPr marL="0" indent="0">
              <a:buNone/>
              <a:defRPr sz="900"/>
            </a:lvl1pPr>
            <a:lvl2pPr marL="304724" indent="0">
              <a:buNone/>
              <a:defRPr sz="800"/>
            </a:lvl2pPr>
            <a:lvl3pPr marL="609448" indent="0">
              <a:buNone/>
              <a:defRPr sz="700"/>
            </a:lvl3pPr>
            <a:lvl4pPr marL="914171" indent="0">
              <a:buNone/>
              <a:defRPr sz="600"/>
            </a:lvl4pPr>
            <a:lvl5pPr marL="1218895" indent="0">
              <a:buNone/>
              <a:defRPr sz="600"/>
            </a:lvl5pPr>
            <a:lvl6pPr marL="1523619" indent="0">
              <a:buNone/>
              <a:defRPr sz="600"/>
            </a:lvl6pPr>
            <a:lvl7pPr marL="1828343" indent="0">
              <a:buNone/>
              <a:defRPr sz="600"/>
            </a:lvl7pPr>
            <a:lvl8pPr marL="2133067" indent="0">
              <a:buNone/>
              <a:defRPr sz="600"/>
            </a:lvl8pPr>
            <a:lvl9pPr marL="243779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07/16/2022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547" y="3200400"/>
            <a:ext cx="3656648" cy="377825"/>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1194547" y="408517"/>
            <a:ext cx="3656648" cy="2743200"/>
          </a:xfrm>
        </p:spPr>
        <p:txBody>
          <a:bodyPr/>
          <a:lstStyle>
            <a:lvl1pPr marL="0" indent="0">
              <a:buNone/>
              <a:defRPr sz="2100"/>
            </a:lvl1pPr>
            <a:lvl2pPr marL="304724" indent="0">
              <a:buNone/>
              <a:defRPr sz="1900"/>
            </a:lvl2pPr>
            <a:lvl3pPr marL="609448" indent="0">
              <a:buNone/>
              <a:defRPr sz="1600"/>
            </a:lvl3pPr>
            <a:lvl4pPr marL="914171" indent="0">
              <a:buNone/>
              <a:defRPr sz="1300"/>
            </a:lvl4pPr>
            <a:lvl5pPr marL="1218895" indent="0">
              <a:buNone/>
              <a:defRPr sz="1300"/>
            </a:lvl5pPr>
            <a:lvl6pPr marL="1523619" indent="0">
              <a:buNone/>
              <a:defRPr sz="1300"/>
            </a:lvl6pPr>
            <a:lvl7pPr marL="1828343" indent="0">
              <a:buNone/>
              <a:defRPr sz="1300"/>
            </a:lvl7pPr>
            <a:lvl8pPr marL="2133067" indent="0">
              <a:buNone/>
              <a:defRPr sz="1300"/>
            </a:lvl8pPr>
            <a:lvl9pPr marL="2437790" indent="0">
              <a:buNone/>
              <a:defRPr sz="1300"/>
            </a:lvl9pPr>
          </a:lstStyle>
          <a:p>
            <a:endParaRPr lang="en-US"/>
          </a:p>
        </p:txBody>
      </p:sp>
      <p:sp>
        <p:nvSpPr>
          <p:cNvPr id="4" name="Text Placeholder 3"/>
          <p:cNvSpPr>
            <a:spLocks noGrp="1"/>
          </p:cNvSpPr>
          <p:nvPr>
            <p:ph type="body" sz="half" idx="2"/>
          </p:nvPr>
        </p:nvSpPr>
        <p:spPr>
          <a:xfrm>
            <a:off x="1194547" y="3578225"/>
            <a:ext cx="3656648" cy="536575"/>
          </a:xfrm>
        </p:spPr>
        <p:txBody>
          <a:bodyPr/>
          <a:lstStyle>
            <a:lvl1pPr marL="0" indent="0">
              <a:buNone/>
              <a:defRPr sz="900"/>
            </a:lvl1pPr>
            <a:lvl2pPr marL="304724" indent="0">
              <a:buNone/>
              <a:defRPr sz="800"/>
            </a:lvl2pPr>
            <a:lvl3pPr marL="609448" indent="0">
              <a:buNone/>
              <a:defRPr sz="700"/>
            </a:lvl3pPr>
            <a:lvl4pPr marL="914171" indent="0">
              <a:buNone/>
              <a:defRPr sz="600"/>
            </a:lvl4pPr>
            <a:lvl5pPr marL="1218895" indent="0">
              <a:buNone/>
              <a:defRPr sz="600"/>
            </a:lvl5pPr>
            <a:lvl6pPr marL="1523619" indent="0">
              <a:buNone/>
              <a:defRPr sz="600"/>
            </a:lvl6pPr>
            <a:lvl7pPr marL="1828343" indent="0">
              <a:buNone/>
              <a:defRPr sz="600"/>
            </a:lvl7pPr>
            <a:lvl8pPr marL="2133067" indent="0">
              <a:buNone/>
              <a:defRPr sz="600"/>
            </a:lvl8pPr>
            <a:lvl9pPr marL="243779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07/16/2022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8449" y="183092"/>
            <a:ext cx="1371243"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721" y="183092"/>
            <a:ext cx="4012155"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07/16/2022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5651"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6994" y="758952"/>
            <a:ext cx="10055781" cy="3566160"/>
          </a:xfrm>
        </p:spPr>
        <p:txBody>
          <a:bodyPr anchor="b">
            <a:normAutofit/>
          </a:bodyPr>
          <a:lstStyle>
            <a:lvl1pPr algn="l">
              <a:lnSpc>
                <a:spcPct val="90000"/>
              </a:lnSpc>
              <a:defRPr sz="7998"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099764" y="4645152"/>
            <a:ext cx="10055781" cy="1143000"/>
          </a:xfrm>
        </p:spPr>
        <p:txBody>
          <a:bodyPr lIns="91440" rIns="91440">
            <a:normAutofit/>
          </a:bodyPr>
          <a:lstStyle>
            <a:lvl1pPr marL="0" indent="0" algn="l">
              <a:buNone/>
              <a:defRPr sz="2399" cap="all" spc="200" baseline="0">
                <a:solidFill>
                  <a:schemeClr val="tx1"/>
                </a:solidFill>
                <a:latin typeface="+mn-lt"/>
              </a:defRPr>
            </a:lvl1pPr>
            <a:lvl2pPr marL="457063" indent="0" algn="ctr">
              <a:buNone/>
              <a:defRPr sz="2399"/>
            </a:lvl2pPr>
            <a:lvl3pPr marL="914126" indent="0" algn="ctr">
              <a:buNone/>
              <a:defRPr sz="23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344" y="4474741"/>
            <a:ext cx="9872948"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07/16/2022</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54902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07/16/2022</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6747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5651"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994" y="758952"/>
            <a:ext cx="10055781" cy="3566160"/>
          </a:xfrm>
        </p:spPr>
        <p:txBody>
          <a:bodyPr anchor="b" anchorCtr="0">
            <a:normAutofit/>
          </a:bodyPr>
          <a:lstStyle>
            <a:lvl1pPr>
              <a:lnSpc>
                <a:spcPct val="90000"/>
              </a:lnSpc>
              <a:defRPr sz="7998"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6994" y="4663440"/>
            <a:ext cx="10055781" cy="1143000"/>
          </a:xfrm>
        </p:spPr>
        <p:txBody>
          <a:bodyPr lIns="91440" rIns="91440" anchor="t" anchorCtr="0">
            <a:normAutofit/>
          </a:bodyPr>
          <a:lstStyle>
            <a:lvl1pPr marL="0" indent="0">
              <a:buNone/>
              <a:defRPr sz="2399" cap="all" spc="200" baseline="0">
                <a:solidFill>
                  <a:schemeClr val="tx1"/>
                </a:solidFill>
                <a:latin typeface="+mn-lt"/>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344" y="4485132"/>
            <a:ext cx="9872948"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07/16/2022</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25458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6994" y="286604"/>
            <a:ext cx="10055781"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6994" y="2120900"/>
            <a:ext cx="4638528"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4247" y="2120900"/>
            <a:ext cx="4638528"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07/16/2022</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6034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6994" y="286604"/>
            <a:ext cx="10055781"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6994" y="2057400"/>
            <a:ext cx="4638528" cy="736282"/>
          </a:xfrm>
        </p:spPr>
        <p:txBody>
          <a:bodyPr lIns="91440" rIns="91440" anchor="ctr">
            <a:normAutofit/>
          </a:bodyPr>
          <a:lstStyle>
            <a:lvl1pPr marL="0" indent="0">
              <a:buNone/>
              <a:defRPr sz="1999" b="0" cap="all" baseline="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1096994" y="2958275"/>
            <a:ext cx="4638528"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4247" y="2057400"/>
            <a:ext cx="4638528" cy="736282"/>
          </a:xfrm>
        </p:spPr>
        <p:txBody>
          <a:bodyPr lIns="91440" rIns="91440" anchor="ctr">
            <a:normAutofit/>
          </a:bodyPr>
          <a:lstStyle>
            <a:lvl1pPr marL="0" indent="0">
              <a:buNone/>
              <a:defRPr sz="1999" b="0" cap="all" baseline="0">
                <a:solidFill>
                  <a:schemeClr val="tx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4247" y="2958274"/>
            <a:ext cx="4638528"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07/16/2022</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534336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07/16/2022</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94627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5651"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07/16/2022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215633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3084"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299" y="786384"/>
            <a:ext cx="3516651" cy="2093975"/>
          </a:xfrm>
        </p:spPr>
        <p:txBody>
          <a:bodyPr anchor="b">
            <a:normAutofit/>
          </a:bodyPr>
          <a:lstStyle>
            <a:lvl1pPr>
              <a:lnSpc>
                <a:spcPct val="90000"/>
              </a:lnSpc>
              <a:defRPr sz="3599"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7562" y="812800"/>
            <a:ext cx="5926800"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298" y="3043051"/>
            <a:ext cx="3516651" cy="3064505"/>
          </a:xfrm>
        </p:spPr>
        <p:txBody>
          <a:bodyPr lIns="91440" rIns="91440">
            <a:normAutofit/>
          </a:bodyPr>
          <a:lstStyle>
            <a:lvl1pPr marL="0" indent="0">
              <a:buNone/>
              <a:defRPr sz="1799">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296" y="6446521"/>
            <a:ext cx="3516652" cy="365125"/>
          </a:xfrm>
        </p:spPr>
        <p:txBody>
          <a:bodyPr/>
          <a:lstStyle>
            <a:lvl1pPr algn="l">
              <a:defRPr/>
            </a:lvl1pPr>
          </a:lstStyle>
          <a:p>
            <a:fld id="{92BEA474-078D-4E9B-9B14-09A87B19DC46}" type="datetime1">
              <a:rPr lang="en-US" smtClean="0"/>
              <a:t>07/16/2022</a:t>
            </a:fld>
            <a:endParaRPr lang="en-US" dirty="0"/>
          </a:p>
        </p:txBody>
      </p:sp>
      <p:sp>
        <p:nvSpPr>
          <p:cNvPr id="6" name="Footer Placeholder 5"/>
          <p:cNvSpPr>
            <a:spLocks noGrp="1"/>
          </p:cNvSpPr>
          <p:nvPr>
            <p:ph type="ftr" sz="quarter" idx="11"/>
          </p:nvPr>
        </p:nvSpPr>
        <p:spPr>
          <a:xfrm>
            <a:off x="5457562" y="6446521"/>
            <a:ext cx="533263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495906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5651"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88810" cy="4578350"/>
          </a:xfrm>
          <a:solidFill>
            <a:schemeClr val="bg1">
              <a:lumMod val="85000"/>
            </a:schemeClr>
          </a:solidFill>
        </p:spPr>
        <p:txBody>
          <a:bodyPr lIns="457200" tIns="457200"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endParaRPr lang="en-US" dirty="0"/>
          </a:p>
        </p:txBody>
      </p:sp>
      <p:sp>
        <p:nvSpPr>
          <p:cNvPr id="2" name="Title 1"/>
          <p:cNvSpPr>
            <a:spLocks noGrp="1"/>
          </p:cNvSpPr>
          <p:nvPr>
            <p:ph type="title"/>
          </p:nvPr>
        </p:nvSpPr>
        <p:spPr>
          <a:xfrm>
            <a:off x="1096994" y="4799362"/>
            <a:ext cx="10111011" cy="743682"/>
          </a:xfrm>
        </p:spPr>
        <p:txBody>
          <a:bodyPr tIns="0" bIns="0" anchor="b">
            <a:noAutofit/>
          </a:bodyPr>
          <a:lstStyle>
            <a:lvl1pPr>
              <a:defRPr sz="3599"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6993" y="5715000"/>
            <a:ext cx="10110630" cy="609600"/>
          </a:xfrm>
        </p:spPr>
        <p:txBody>
          <a:bodyPr lIns="91440" tIns="0" rIns="91440" bIns="0">
            <a:normAutofit/>
          </a:bodyPr>
          <a:lstStyle>
            <a:lvl1pPr marL="0" indent="0">
              <a:spcBef>
                <a:spcPts val="0"/>
              </a:spcBef>
              <a:spcAft>
                <a:spcPts val="600"/>
              </a:spcAft>
              <a:buNone/>
              <a:defRPr sz="1799">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07/16/2022</a:t>
            </a:fld>
            <a:endParaRPr lang="en-US" dirty="0"/>
          </a:p>
        </p:txBody>
      </p:sp>
      <p:sp>
        <p:nvSpPr>
          <p:cNvPr id="6" name="Footer Placeholder 5"/>
          <p:cNvSpPr>
            <a:spLocks noGrp="1"/>
          </p:cNvSpPr>
          <p:nvPr>
            <p:ph type="ftr" sz="quarter" idx="11"/>
          </p:nvPr>
        </p:nvSpPr>
        <p:spPr>
          <a:xfrm>
            <a:off x="1096993" y="6446839"/>
            <a:ext cx="6816486"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328072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07/16/2022</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629676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5651"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2628" y="412302"/>
            <a:ext cx="262821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7982" y="412302"/>
            <a:ext cx="7732286"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07/16/2022</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0526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721" y="183092"/>
            <a:ext cx="5484971" cy="762000"/>
          </a:xfrm>
          <a:prstGeom prst="rect">
            <a:avLst/>
          </a:prstGeom>
        </p:spPr>
        <p:txBody>
          <a:bodyPr vert="horz" lIns="60945" tIns="30472" rIns="60945" bIns="30472" rtlCol="0" anchor="ctr">
            <a:normAutofit/>
          </a:bodyPr>
          <a:lstStyle/>
          <a:p>
            <a:r>
              <a:rPr lang="en-US"/>
              <a:t>Click to edit Master title style</a:t>
            </a:r>
          </a:p>
        </p:txBody>
      </p:sp>
      <p:sp>
        <p:nvSpPr>
          <p:cNvPr id="3" name="Text Placeholder 2"/>
          <p:cNvSpPr>
            <a:spLocks noGrp="1"/>
          </p:cNvSpPr>
          <p:nvPr>
            <p:ph type="body" idx="1"/>
          </p:nvPr>
        </p:nvSpPr>
        <p:spPr>
          <a:xfrm>
            <a:off x="304721" y="1066800"/>
            <a:ext cx="5484971" cy="3017309"/>
          </a:xfrm>
          <a:prstGeom prst="rect">
            <a:avLst/>
          </a:prstGeom>
        </p:spPr>
        <p:txBody>
          <a:bodyPr vert="horz" lIns="60945" tIns="30472" rIns="60945" bIns="3047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720" y="4237567"/>
            <a:ext cx="1422030" cy="243417"/>
          </a:xfrm>
          <a:prstGeom prst="rect">
            <a:avLst/>
          </a:prstGeom>
        </p:spPr>
        <p:txBody>
          <a:bodyPr vert="horz" lIns="60945" tIns="30472" rIns="60945" bIns="30472" rtlCol="0" anchor="ctr"/>
          <a:lstStyle>
            <a:lvl1pPr algn="l">
              <a:defRPr sz="800">
                <a:solidFill>
                  <a:schemeClr val="tx1">
                    <a:tint val="75000"/>
                  </a:schemeClr>
                </a:solidFill>
                <a:latin typeface="Arial" pitchFamily="34" charset="0"/>
              </a:defRPr>
            </a:lvl1pPr>
          </a:lstStyle>
          <a:p>
            <a:fld id="{1D8BD707-D9CF-40AE-B4C6-C98DA3205C09}" type="datetimeFigureOut">
              <a:rPr lang="en-US" smtClean="0"/>
              <a:pPr/>
              <a:t>07/16/2022</a:t>
            </a:fld>
            <a:endParaRPr lang="en-US"/>
          </a:p>
        </p:txBody>
      </p:sp>
      <p:sp>
        <p:nvSpPr>
          <p:cNvPr id="5" name="Footer Placeholder 4"/>
          <p:cNvSpPr>
            <a:spLocks noGrp="1"/>
          </p:cNvSpPr>
          <p:nvPr>
            <p:ph type="ftr" sz="quarter" idx="3"/>
          </p:nvPr>
        </p:nvSpPr>
        <p:spPr>
          <a:xfrm>
            <a:off x="2082258" y="4237567"/>
            <a:ext cx="1929897" cy="243417"/>
          </a:xfrm>
          <a:prstGeom prst="rect">
            <a:avLst/>
          </a:prstGeom>
        </p:spPr>
        <p:txBody>
          <a:bodyPr vert="horz" lIns="60945" tIns="30472" rIns="60945" bIns="30472" rtlCol="0" anchor="ctr"/>
          <a:lstStyle>
            <a:lvl1pPr algn="ctr">
              <a:defRPr sz="800">
                <a:solidFill>
                  <a:schemeClr val="tx1">
                    <a:tint val="75000"/>
                  </a:schemeClr>
                </a:solidFill>
                <a:latin typeface="Arial" pitchFamily="34" charset="0"/>
              </a:defRPr>
            </a:lvl1pPr>
          </a:lstStyle>
          <a:p>
            <a:endParaRPr lang="en-US"/>
          </a:p>
        </p:txBody>
      </p:sp>
      <p:sp>
        <p:nvSpPr>
          <p:cNvPr id="6" name="Slide Number Placeholder 5"/>
          <p:cNvSpPr>
            <a:spLocks noGrp="1"/>
          </p:cNvSpPr>
          <p:nvPr>
            <p:ph type="sldNum" sz="quarter" idx="4"/>
          </p:nvPr>
        </p:nvSpPr>
        <p:spPr>
          <a:xfrm>
            <a:off x="4367662" y="4237567"/>
            <a:ext cx="1422030" cy="243417"/>
          </a:xfrm>
          <a:prstGeom prst="rect">
            <a:avLst/>
          </a:prstGeom>
        </p:spPr>
        <p:txBody>
          <a:bodyPr vert="horz" lIns="60945" tIns="30472" rIns="60945" bIns="30472" rtlCol="0" anchor="ctr"/>
          <a:lstStyle>
            <a:lvl1pPr algn="r">
              <a:defRPr sz="800">
                <a:solidFill>
                  <a:schemeClr val="tx1">
                    <a:tint val="75000"/>
                  </a:schemeClr>
                </a:solidFill>
                <a:latin typeface="Arial" pitchFamily="34" charset="0"/>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ctr" defTabSz="609448" rtl="0" eaLnBrk="1" latinLnBrk="0" hangingPunct="1">
        <a:spcBef>
          <a:spcPct val="0"/>
        </a:spcBef>
        <a:buNone/>
        <a:defRPr sz="2900" kern="1200">
          <a:solidFill>
            <a:schemeClr val="tx1"/>
          </a:solidFill>
          <a:latin typeface="Arial" pitchFamily="34" charset="0"/>
          <a:ea typeface="+mj-ea"/>
          <a:cs typeface="+mj-cs"/>
        </a:defRPr>
      </a:lvl1pPr>
    </p:titleStyle>
    <p:bodyStyle>
      <a:lvl1pPr marL="228543" indent="-228543" algn="l" defTabSz="609448" rtl="0" eaLnBrk="1" latinLnBrk="0" hangingPunct="1">
        <a:spcBef>
          <a:spcPct val="20000"/>
        </a:spcBef>
        <a:buFont typeface="Arial" pitchFamily="34" charset="0"/>
        <a:buChar char="•"/>
        <a:defRPr sz="2100" kern="1200">
          <a:solidFill>
            <a:schemeClr val="tx1"/>
          </a:solidFill>
          <a:latin typeface="Arial" pitchFamily="34" charset="0"/>
          <a:ea typeface="+mn-ea"/>
          <a:cs typeface="+mn-cs"/>
        </a:defRPr>
      </a:lvl1pPr>
      <a:lvl2pPr marL="495176" indent="-190452" algn="l" defTabSz="609448" rtl="0" eaLnBrk="1" latinLnBrk="0" hangingPunct="1">
        <a:spcBef>
          <a:spcPct val="20000"/>
        </a:spcBef>
        <a:buFont typeface="Arial" pitchFamily="34" charset="0"/>
        <a:buChar char="–"/>
        <a:defRPr sz="1900" kern="1200">
          <a:solidFill>
            <a:schemeClr val="tx1"/>
          </a:solidFill>
          <a:latin typeface="Arial" pitchFamily="34" charset="0"/>
          <a:ea typeface="+mn-ea"/>
          <a:cs typeface="+mn-cs"/>
        </a:defRPr>
      </a:lvl2pPr>
      <a:lvl3pPr marL="761810" indent="-152362" algn="l" defTabSz="609448" rtl="0" eaLnBrk="1" latinLnBrk="0" hangingPunct="1">
        <a:spcBef>
          <a:spcPct val="20000"/>
        </a:spcBef>
        <a:buFont typeface="Arial" pitchFamily="34" charset="0"/>
        <a:buChar char="•"/>
        <a:defRPr sz="1600" kern="1200">
          <a:solidFill>
            <a:schemeClr val="tx1"/>
          </a:solidFill>
          <a:latin typeface="Arial" pitchFamily="34" charset="0"/>
          <a:ea typeface="+mn-ea"/>
          <a:cs typeface="+mn-cs"/>
        </a:defRPr>
      </a:lvl3pPr>
      <a:lvl4pPr marL="1066533" indent="-152362" algn="l" defTabSz="609448" rtl="0" eaLnBrk="1" latinLnBrk="0" hangingPunct="1">
        <a:spcBef>
          <a:spcPct val="20000"/>
        </a:spcBef>
        <a:buFont typeface="Arial" pitchFamily="34" charset="0"/>
        <a:buChar char="–"/>
        <a:defRPr sz="1300" kern="1200">
          <a:solidFill>
            <a:schemeClr val="tx1"/>
          </a:solidFill>
          <a:latin typeface="Arial" pitchFamily="34" charset="0"/>
          <a:ea typeface="+mn-ea"/>
          <a:cs typeface="+mn-cs"/>
        </a:defRPr>
      </a:lvl4pPr>
      <a:lvl5pPr marL="1371257" indent="-152362" algn="l" defTabSz="609448" rtl="0" eaLnBrk="1" latinLnBrk="0" hangingPunct="1">
        <a:spcBef>
          <a:spcPct val="20000"/>
        </a:spcBef>
        <a:buFont typeface="Arial" pitchFamily="34" charset="0"/>
        <a:buChar char="»"/>
        <a:defRPr sz="1300" kern="1200">
          <a:solidFill>
            <a:schemeClr val="tx1"/>
          </a:solidFill>
          <a:latin typeface="Arial" pitchFamily="34" charset="0"/>
          <a:ea typeface="+mn-ea"/>
          <a:cs typeface="+mn-cs"/>
        </a:defRPr>
      </a:lvl5pPr>
      <a:lvl6pPr marL="1675981" indent="-152362" algn="l" defTabSz="609448" rtl="0" eaLnBrk="1" latinLnBrk="0" hangingPunct="1">
        <a:spcBef>
          <a:spcPct val="20000"/>
        </a:spcBef>
        <a:buFont typeface="Arial" pitchFamily="34" charset="0"/>
        <a:buChar char="•"/>
        <a:defRPr sz="1300" kern="1200">
          <a:solidFill>
            <a:schemeClr val="tx1"/>
          </a:solidFill>
          <a:latin typeface="+mn-lt"/>
          <a:ea typeface="+mn-ea"/>
          <a:cs typeface="+mn-cs"/>
        </a:defRPr>
      </a:lvl6pPr>
      <a:lvl7pPr marL="1980705" indent="-152362" algn="l" defTabSz="609448" rtl="0" eaLnBrk="1" latinLnBrk="0" hangingPunct="1">
        <a:spcBef>
          <a:spcPct val="20000"/>
        </a:spcBef>
        <a:buFont typeface="Arial" pitchFamily="34" charset="0"/>
        <a:buChar char="•"/>
        <a:defRPr sz="1300" kern="1200">
          <a:solidFill>
            <a:schemeClr val="tx1"/>
          </a:solidFill>
          <a:latin typeface="+mn-lt"/>
          <a:ea typeface="+mn-ea"/>
          <a:cs typeface="+mn-cs"/>
        </a:defRPr>
      </a:lvl7pPr>
      <a:lvl8pPr marL="2285429" indent="-152362" algn="l" defTabSz="609448" rtl="0" eaLnBrk="1" latinLnBrk="0" hangingPunct="1">
        <a:spcBef>
          <a:spcPct val="20000"/>
        </a:spcBef>
        <a:buFont typeface="Arial" pitchFamily="34" charset="0"/>
        <a:buChar char="•"/>
        <a:defRPr sz="1300" kern="1200">
          <a:solidFill>
            <a:schemeClr val="tx1"/>
          </a:solidFill>
          <a:latin typeface="+mn-lt"/>
          <a:ea typeface="+mn-ea"/>
          <a:cs typeface="+mn-cs"/>
        </a:defRPr>
      </a:lvl8pPr>
      <a:lvl9pPr marL="2590152" indent="-152362" algn="l" defTabSz="609448" rtl="0" eaLnBrk="1" latinLnBrk="0" hangingPunct="1">
        <a:spcBef>
          <a:spcPct val="20000"/>
        </a:spcBef>
        <a:buFont typeface="Arial" pitchFamily="34" charset="0"/>
        <a:buChar char="•"/>
        <a:defRPr sz="1300" kern="1200">
          <a:solidFill>
            <a:schemeClr val="tx1"/>
          </a:solidFill>
          <a:latin typeface="+mn-lt"/>
          <a:ea typeface="+mn-ea"/>
          <a:cs typeface="+mn-cs"/>
        </a:defRPr>
      </a:lvl9pPr>
    </p:bodyStyle>
    <p:otherStyle>
      <a:defPPr>
        <a:defRPr lang="en-US"/>
      </a:defPPr>
      <a:lvl1pPr marL="0" algn="l" defTabSz="609448" rtl="0" eaLnBrk="1" latinLnBrk="0" hangingPunct="1">
        <a:defRPr sz="1200" kern="1200">
          <a:solidFill>
            <a:schemeClr val="tx1"/>
          </a:solidFill>
          <a:latin typeface="+mn-lt"/>
          <a:ea typeface="+mn-ea"/>
          <a:cs typeface="+mn-cs"/>
        </a:defRPr>
      </a:lvl1pPr>
      <a:lvl2pPr marL="304724" algn="l" defTabSz="609448" rtl="0" eaLnBrk="1" latinLnBrk="0" hangingPunct="1">
        <a:defRPr sz="1200" kern="1200">
          <a:solidFill>
            <a:schemeClr val="tx1"/>
          </a:solidFill>
          <a:latin typeface="+mn-lt"/>
          <a:ea typeface="+mn-ea"/>
          <a:cs typeface="+mn-cs"/>
        </a:defRPr>
      </a:lvl2pPr>
      <a:lvl3pPr marL="609448" algn="l" defTabSz="609448" rtl="0" eaLnBrk="1" latinLnBrk="0" hangingPunct="1">
        <a:defRPr sz="1200" kern="1200">
          <a:solidFill>
            <a:schemeClr val="tx1"/>
          </a:solidFill>
          <a:latin typeface="+mn-lt"/>
          <a:ea typeface="+mn-ea"/>
          <a:cs typeface="+mn-cs"/>
        </a:defRPr>
      </a:lvl3pPr>
      <a:lvl4pPr marL="914171" algn="l" defTabSz="609448" rtl="0" eaLnBrk="1" latinLnBrk="0" hangingPunct="1">
        <a:defRPr sz="1200" kern="1200">
          <a:solidFill>
            <a:schemeClr val="tx1"/>
          </a:solidFill>
          <a:latin typeface="+mn-lt"/>
          <a:ea typeface="+mn-ea"/>
          <a:cs typeface="+mn-cs"/>
        </a:defRPr>
      </a:lvl4pPr>
      <a:lvl5pPr marL="1218895" algn="l" defTabSz="609448" rtl="0" eaLnBrk="1" latinLnBrk="0" hangingPunct="1">
        <a:defRPr sz="1200" kern="1200">
          <a:solidFill>
            <a:schemeClr val="tx1"/>
          </a:solidFill>
          <a:latin typeface="+mn-lt"/>
          <a:ea typeface="+mn-ea"/>
          <a:cs typeface="+mn-cs"/>
        </a:defRPr>
      </a:lvl5pPr>
      <a:lvl6pPr marL="1523619" algn="l" defTabSz="609448" rtl="0" eaLnBrk="1" latinLnBrk="0" hangingPunct="1">
        <a:defRPr sz="1200" kern="1200">
          <a:solidFill>
            <a:schemeClr val="tx1"/>
          </a:solidFill>
          <a:latin typeface="+mn-lt"/>
          <a:ea typeface="+mn-ea"/>
          <a:cs typeface="+mn-cs"/>
        </a:defRPr>
      </a:lvl6pPr>
      <a:lvl7pPr marL="1828343" algn="l" defTabSz="609448" rtl="0" eaLnBrk="1" latinLnBrk="0" hangingPunct="1">
        <a:defRPr sz="1200" kern="1200">
          <a:solidFill>
            <a:schemeClr val="tx1"/>
          </a:solidFill>
          <a:latin typeface="+mn-lt"/>
          <a:ea typeface="+mn-ea"/>
          <a:cs typeface="+mn-cs"/>
        </a:defRPr>
      </a:lvl7pPr>
      <a:lvl8pPr marL="2133067" algn="l" defTabSz="609448" rtl="0" eaLnBrk="1" latinLnBrk="0" hangingPunct="1">
        <a:defRPr sz="1200" kern="1200">
          <a:solidFill>
            <a:schemeClr val="tx1"/>
          </a:solidFill>
          <a:latin typeface="+mn-lt"/>
          <a:ea typeface="+mn-ea"/>
          <a:cs typeface="+mn-cs"/>
        </a:defRPr>
      </a:lvl8pPr>
      <a:lvl9pPr marL="2437790" algn="l" defTabSz="609448"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5651"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6994" y="286604"/>
            <a:ext cx="10055781"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6994" y="2108202"/>
            <a:ext cx="10055781"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6286" y="6446839"/>
            <a:ext cx="2584177"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07/16/2022</a:t>
            </a:fld>
            <a:endParaRPr lang="en-US" dirty="0"/>
          </a:p>
        </p:txBody>
      </p:sp>
      <p:sp>
        <p:nvSpPr>
          <p:cNvPr id="5" name="Footer Placeholder 4"/>
          <p:cNvSpPr>
            <a:spLocks noGrp="1"/>
          </p:cNvSpPr>
          <p:nvPr>
            <p:ph type="ftr" sz="quarter" idx="3"/>
          </p:nvPr>
        </p:nvSpPr>
        <p:spPr>
          <a:xfrm>
            <a:off x="1096993" y="6446839"/>
            <a:ext cx="6816486"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0719" y="6446839"/>
            <a:ext cx="779807"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221" y="1897380"/>
            <a:ext cx="9964364"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3962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126" rtl="0" eaLnBrk="1" latinLnBrk="0" hangingPunct="1">
        <a:lnSpc>
          <a:spcPct val="90000"/>
        </a:lnSpc>
        <a:spcBef>
          <a:spcPct val="0"/>
        </a:spcBef>
        <a:buNone/>
        <a:defRPr sz="4699" i="0" kern="1200" spc="-50" baseline="0">
          <a:solidFill>
            <a:schemeClr val="tx1">
              <a:lumMod val="75000"/>
              <a:lumOff val="25000"/>
            </a:schemeClr>
          </a:solidFill>
          <a:latin typeface="+mj-lt"/>
          <a:ea typeface="+mj-ea"/>
          <a:cs typeface="+mj-cs"/>
        </a:defRPr>
      </a:lvl1pPr>
    </p:titleStyle>
    <p:bodyStyle>
      <a:lvl1pPr marL="91413" indent="-91413" algn="l" defTabSz="914126"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8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110000"/>
        </a:lnSpc>
        <a:spcBef>
          <a:spcPts val="200"/>
        </a:spcBef>
        <a:spcAft>
          <a:spcPts val="400"/>
        </a:spcAft>
        <a:buClrTx/>
        <a:buFont typeface="Calibri" pitchFamily="34" charset="0"/>
        <a:buChar char="◦"/>
        <a:defRPr sz="16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11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11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11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sv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4.sv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sv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1.sv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17.sv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17.sv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43.sv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43.svg"/></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17.svg"/></Relationships>
</file>

<file path=ppt/slides/_rels/slide3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50.jpeg"/><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52.jpeg"/><Relationship Id="rId4" Type="http://schemas.openxmlformats.org/officeDocument/2006/relationships/image" Target="../media/image51.jpeg"/></Relationships>
</file>

<file path=ppt/slides/_rels/slide34.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54.jpeg"/><Relationship Id="rId4" Type="http://schemas.openxmlformats.org/officeDocument/2006/relationships/image" Target="../media/image53.jpeg"/></Relationships>
</file>

<file path=ppt/slides/_rels/slide35.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56.jpeg"/><Relationship Id="rId4" Type="http://schemas.openxmlformats.org/officeDocument/2006/relationships/image" Target="../media/image55.jpeg"/></Relationships>
</file>

<file path=ppt/slides/_rels/slide36.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58.jpeg"/><Relationship Id="rId4" Type="http://schemas.openxmlformats.org/officeDocument/2006/relationships/image" Target="../media/image57.jpeg"/></Relationships>
</file>

<file path=ppt/slides/_rels/slide3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17.svg"/></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64.jpeg"/><Relationship Id="rId4" Type="http://schemas.openxmlformats.org/officeDocument/2006/relationships/image" Target="../media/image17.svg"/></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17.svg"/></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7.xml"/><Relationship Id="rId4" Type="http://schemas.openxmlformats.org/officeDocument/2006/relationships/image" Target="../media/image72.svg"/></Relationships>
</file>

<file path=ppt/slides/_rels/slide45.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048145" y="1666756"/>
            <a:ext cx="5445902" cy="5447321"/>
            <a:chOff x="0" y="0"/>
            <a:chExt cx="1708150" cy="1708150"/>
          </a:xfrm>
        </p:grpSpPr>
        <p:sp>
          <p:nvSpPr>
            <p:cNvPr id="3" name="Freeform 3"/>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004AAD">
                <a:alpha val="72941"/>
              </a:srgbClr>
            </a:solidFill>
          </p:spPr>
        </p:sp>
      </p:grpSp>
      <p:grpSp>
        <p:nvGrpSpPr>
          <p:cNvPr id="4" name="Group 4"/>
          <p:cNvGrpSpPr>
            <a:grpSpLocks noChangeAspect="1"/>
          </p:cNvGrpSpPr>
          <p:nvPr/>
        </p:nvGrpSpPr>
        <p:grpSpPr>
          <a:xfrm>
            <a:off x="5747714" y="-2528727"/>
            <a:ext cx="4194391" cy="4195484"/>
            <a:chOff x="0" y="0"/>
            <a:chExt cx="1708150" cy="1708150"/>
          </a:xfrm>
        </p:grpSpPr>
        <p:sp>
          <p:nvSpPr>
            <p:cNvPr id="5" name="Freeform 5"/>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004AAD">
                <a:alpha val="72941"/>
              </a:srgbClr>
            </a:solidFill>
          </p:spPr>
        </p:sp>
      </p:grpSp>
      <p:grpSp>
        <p:nvGrpSpPr>
          <p:cNvPr id="6" name="Group 6"/>
          <p:cNvGrpSpPr>
            <a:grpSpLocks noChangeAspect="1"/>
          </p:cNvGrpSpPr>
          <p:nvPr/>
        </p:nvGrpSpPr>
        <p:grpSpPr>
          <a:xfrm>
            <a:off x="5243540" y="-2123407"/>
            <a:ext cx="4194391" cy="4195484"/>
            <a:chOff x="0" y="0"/>
            <a:chExt cx="1708150" cy="1708150"/>
          </a:xfrm>
        </p:grpSpPr>
        <p:sp>
          <p:nvSpPr>
            <p:cNvPr id="7" name="Freeform 7"/>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E01E37">
                <a:alpha val="72941"/>
              </a:srgbClr>
            </a:solidFill>
          </p:spPr>
        </p:sp>
      </p:grpSp>
      <p:grpSp>
        <p:nvGrpSpPr>
          <p:cNvPr id="8" name="Group 8"/>
          <p:cNvGrpSpPr/>
          <p:nvPr/>
        </p:nvGrpSpPr>
        <p:grpSpPr>
          <a:xfrm rot="-6840027">
            <a:off x="5686043" y="2432555"/>
            <a:ext cx="2682599" cy="2346663"/>
            <a:chOff x="0" y="0"/>
            <a:chExt cx="812800" cy="711200"/>
          </a:xfrm>
        </p:grpSpPr>
        <p:sp>
          <p:nvSpPr>
            <p:cNvPr id="9" name="Freeform 9"/>
            <p:cNvSpPr/>
            <p:nvPr/>
          </p:nvSpPr>
          <p:spPr>
            <a:xfrm>
              <a:off x="75710" y="111653"/>
              <a:ext cx="661381" cy="599547"/>
            </a:xfrm>
            <a:custGeom>
              <a:avLst/>
              <a:gdLst/>
              <a:ahLst/>
              <a:cxnLst/>
              <a:rect l="l" t="t" r="r" b="b"/>
              <a:pathLst>
                <a:path w="661381" h="599547">
                  <a:moveTo>
                    <a:pt x="426146" y="55396"/>
                  </a:moveTo>
                  <a:lnTo>
                    <a:pt x="641634" y="432498"/>
                  </a:lnTo>
                  <a:cubicBezTo>
                    <a:pt x="661380" y="467055"/>
                    <a:pt x="661239" y="509511"/>
                    <a:pt x="641261" y="543936"/>
                  </a:cubicBezTo>
                  <a:cubicBezTo>
                    <a:pt x="621284" y="578360"/>
                    <a:pt x="584493" y="599547"/>
                    <a:pt x="544691" y="599547"/>
                  </a:cubicBezTo>
                  <a:lnTo>
                    <a:pt x="116689" y="599547"/>
                  </a:lnTo>
                  <a:cubicBezTo>
                    <a:pt x="76887" y="599547"/>
                    <a:pt x="40096" y="578360"/>
                    <a:pt x="20119" y="543936"/>
                  </a:cubicBezTo>
                  <a:cubicBezTo>
                    <a:pt x="141" y="509511"/>
                    <a:pt x="0" y="467055"/>
                    <a:pt x="19746" y="432498"/>
                  </a:cubicBezTo>
                  <a:lnTo>
                    <a:pt x="235234" y="55396"/>
                  </a:lnTo>
                  <a:cubicBezTo>
                    <a:pt x="254808" y="21141"/>
                    <a:pt x="291237" y="0"/>
                    <a:pt x="330690" y="0"/>
                  </a:cubicBezTo>
                  <a:cubicBezTo>
                    <a:pt x="370143" y="0"/>
                    <a:pt x="406572" y="21141"/>
                    <a:pt x="426146" y="55396"/>
                  </a:cubicBezTo>
                  <a:close/>
                </a:path>
              </a:pathLst>
            </a:custGeom>
            <a:solidFill>
              <a:srgbClr val="CB6CE6">
                <a:alpha val="69804"/>
              </a:srgbClr>
            </a:solidFill>
          </p:spPr>
        </p:sp>
        <p:sp>
          <p:nvSpPr>
            <p:cNvPr id="10" name="TextBox 10"/>
            <p:cNvSpPr txBox="1"/>
            <p:nvPr/>
          </p:nvSpPr>
          <p:spPr>
            <a:xfrm>
              <a:off x="127000" y="292100"/>
              <a:ext cx="558800" cy="368300"/>
            </a:xfrm>
            <a:prstGeom prst="rect">
              <a:avLst/>
            </a:prstGeom>
          </p:spPr>
          <p:txBody>
            <a:bodyPr lIns="50800" tIns="50800" rIns="50800" bIns="50800" rtlCol="0" anchor="ctr"/>
            <a:lstStyle/>
            <a:p>
              <a:pPr algn="ctr">
                <a:lnSpc>
                  <a:spcPts val="1772"/>
                </a:lnSpc>
                <a:spcBef>
                  <a:spcPct val="0"/>
                </a:spcBef>
              </a:pPr>
              <a:endParaRPr lang="vi-VN" dirty="0">
                <a:latin typeface="Arial" pitchFamily="34" charset="0"/>
              </a:endParaRPr>
            </a:p>
          </p:txBody>
        </p:sp>
      </p:grpSp>
      <p:grpSp>
        <p:nvGrpSpPr>
          <p:cNvPr id="11" name="Group 11"/>
          <p:cNvGrpSpPr>
            <a:grpSpLocks noChangeAspect="1"/>
          </p:cNvGrpSpPr>
          <p:nvPr/>
        </p:nvGrpSpPr>
        <p:grpSpPr>
          <a:xfrm>
            <a:off x="8273770" y="1666756"/>
            <a:ext cx="6458868" cy="6460551"/>
            <a:chOff x="0" y="0"/>
            <a:chExt cx="1708150" cy="1708150"/>
          </a:xfrm>
        </p:grpSpPr>
        <p:sp>
          <p:nvSpPr>
            <p:cNvPr id="12" name="Freeform 12"/>
            <p:cNvSpPr/>
            <p:nvPr/>
          </p:nvSpPr>
          <p:spPr>
            <a:xfrm>
              <a:off x="0" y="0"/>
              <a:ext cx="1708150" cy="1708150"/>
            </a:xfrm>
            <a:custGeom>
              <a:avLst/>
              <a:gdLst/>
              <a:ahLst/>
              <a:cxnLst/>
              <a:rect l="l" t="t" r="r" b="b"/>
              <a:pathLst>
                <a:path w="1708150" h="1708150">
                  <a:moveTo>
                    <a:pt x="853440" y="1708150"/>
                  </a:moveTo>
                  <a:cubicBezTo>
                    <a:pt x="383540" y="1708150"/>
                    <a:pt x="0" y="1324610"/>
                    <a:pt x="0" y="853440"/>
                  </a:cubicBezTo>
                  <a:cubicBezTo>
                    <a:pt x="0" y="383540"/>
                    <a:pt x="383540" y="0"/>
                    <a:pt x="853440" y="0"/>
                  </a:cubicBezTo>
                  <a:cubicBezTo>
                    <a:pt x="1324610" y="0"/>
                    <a:pt x="1706880" y="383540"/>
                    <a:pt x="1706880" y="853440"/>
                  </a:cubicBezTo>
                  <a:cubicBezTo>
                    <a:pt x="1708150" y="1324610"/>
                    <a:pt x="1324610" y="1708150"/>
                    <a:pt x="853440" y="1708150"/>
                  </a:cubicBezTo>
                  <a:close/>
                  <a:moveTo>
                    <a:pt x="853440" y="469900"/>
                  </a:moveTo>
                  <a:cubicBezTo>
                    <a:pt x="642620" y="469900"/>
                    <a:pt x="469900" y="642620"/>
                    <a:pt x="469900" y="853440"/>
                  </a:cubicBezTo>
                  <a:cubicBezTo>
                    <a:pt x="469900" y="1064260"/>
                    <a:pt x="642620" y="1236980"/>
                    <a:pt x="853440" y="1236980"/>
                  </a:cubicBezTo>
                  <a:cubicBezTo>
                    <a:pt x="1064260" y="1236980"/>
                    <a:pt x="1236980" y="1064260"/>
                    <a:pt x="1236980" y="853440"/>
                  </a:cubicBezTo>
                  <a:cubicBezTo>
                    <a:pt x="1236980" y="642620"/>
                    <a:pt x="1065530" y="469900"/>
                    <a:pt x="853440" y="469900"/>
                  </a:cubicBezTo>
                  <a:close/>
                </a:path>
              </a:pathLst>
            </a:custGeom>
            <a:solidFill>
              <a:srgbClr val="E01E37">
                <a:alpha val="72941"/>
              </a:srgbClr>
            </a:solidFill>
          </p:spPr>
        </p:sp>
      </p:grpSp>
      <p:grpSp>
        <p:nvGrpSpPr>
          <p:cNvPr id="13" name="Group 13"/>
          <p:cNvGrpSpPr>
            <a:grpSpLocks noChangeAspect="1"/>
          </p:cNvGrpSpPr>
          <p:nvPr/>
        </p:nvGrpSpPr>
        <p:grpSpPr>
          <a:xfrm>
            <a:off x="7027343" y="-1317230"/>
            <a:ext cx="6925094" cy="6926871"/>
            <a:chOff x="0" y="0"/>
            <a:chExt cx="6350000" cy="6349975"/>
          </a:xfrm>
        </p:grpSpPr>
        <p:sp>
          <p:nvSpPr>
            <p:cNvPr id="14" name="Freeform 14"/>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t="-25000"/>
              </a:stretch>
            </a:blipFill>
          </p:spPr>
        </p:sp>
      </p:gr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973556" y="5691311"/>
            <a:ext cx="192955" cy="768824"/>
          </a:xfrm>
          <a:prstGeom prst="rect">
            <a:avLst/>
          </a:prstGeom>
        </p:spPr>
      </p:pic>
      <p:sp>
        <p:nvSpPr>
          <p:cNvPr id="16" name="TextBox 16"/>
          <p:cNvSpPr txBox="1"/>
          <p:nvPr/>
        </p:nvSpPr>
        <p:spPr>
          <a:xfrm>
            <a:off x="268149" y="2057306"/>
            <a:ext cx="6927469" cy="1656094"/>
          </a:xfrm>
          <a:prstGeom prst="rect">
            <a:avLst/>
          </a:prstGeom>
        </p:spPr>
        <p:txBody>
          <a:bodyPr wrap="square" lIns="0" tIns="0" rIns="0" bIns="0" rtlCol="0" anchor="t">
            <a:spAutoFit/>
          </a:bodyPr>
          <a:lstStyle/>
          <a:p>
            <a:pPr>
              <a:lnSpc>
                <a:spcPct val="120000"/>
              </a:lnSpc>
            </a:pPr>
            <a:r>
              <a:rPr lang="vi-VN" sz="4700" b="1" dirty="0">
                <a:solidFill>
                  <a:srgbClr val="000000"/>
                </a:solidFill>
                <a:latin typeface="Arial" pitchFamily="34" charset="0"/>
              </a:rPr>
              <a:t>CHÀO MỪNG CÁC EM</a:t>
            </a:r>
          </a:p>
          <a:p>
            <a:pPr>
              <a:lnSpc>
                <a:spcPct val="120000"/>
              </a:lnSpc>
            </a:pPr>
            <a:r>
              <a:rPr lang="vi-VN" sz="4700" b="1" dirty="0">
                <a:solidFill>
                  <a:srgbClr val="000000"/>
                </a:solidFill>
                <a:latin typeface="Arial" pitchFamily="34" charset="0"/>
              </a:rPr>
              <a:t>ĐẾN VỚI BUỔI HỌC</a:t>
            </a:r>
          </a:p>
        </p:txBody>
      </p:sp>
      <p:sp>
        <p:nvSpPr>
          <p:cNvPr id="17" name="TextBox 17"/>
          <p:cNvSpPr txBox="1"/>
          <p:nvPr/>
        </p:nvSpPr>
        <p:spPr>
          <a:xfrm>
            <a:off x="268150" y="4001649"/>
            <a:ext cx="4090759" cy="951351"/>
          </a:xfrm>
          <a:prstGeom prst="rect">
            <a:avLst/>
          </a:prstGeom>
        </p:spPr>
        <p:txBody>
          <a:bodyPr wrap="square" lIns="0" tIns="0" rIns="0" bIns="0" rtlCol="0" anchor="t">
            <a:spAutoFit/>
          </a:bodyPr>
          <a:lstStyle/>
          <a:p>
            <a:pPr>
              <a:lnSpc>
                <a:spcPct val="120000"/>
              </a:lnSpc>
            </a:pPr>
            <a:r>
              <a:rPr lang="vi-VN" sz="2700" b="1" dirty="0">
                <a:solidFill>
                  <a:srgbClr val="000000"/>
                </a:solidFill>
                <a:latin typeface="Arial" pitchFamily="34" charset="0"/>
              </a:rPr>
              <a:t>KHOA HỌC TỰ NHIÊN 7</a:t>
            </a:r>
          </a:p>
          <a:p>
            <a:pPr>
              <a:lnSpc>
                <a:spcPct val="120000"/>
              </a:lnSpc>
            </a:pPr>
            <a:r>
              <a:rPr lang="vi-VN" sz="2700" b="1" dirty="0">
                <a:solidFill>
                  <a:srgbClr val="000000"/>
                </a:solidFill>
                <a:latin typeface="Arial" pitchFamily="34" charset="0"/>
              </a:rPr>
              <a:t>NĂM HỌC: 2022 - 2023</a:t>
            </a:r>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99499"/>
            <a:ext cx="5820695" cy="1255631"/>
            <a:chOff x="0" y="0"/>
            <a:chExt cx="11644423" cy="2511262"/>
          </a:xfrm>
        </p:grpSpPr>
        <p:grpSp>
          <p:nvGrpSpPr>
            <p:cNvPr id="3" name="Group 3"/>
            <p:cNvGrpSpPr/>
            <p:nvPr/>
          </p:nvGrpSpPr>
          <p:grpSpPr>
            <a:xfrm rot="-10800000">
              <a:off x="0" y="0"/>
              <a:ext cx="11644423" cy="2511262"/>
              <a:chOff x="0" y="0"/>
              <a:chExt cx="14067814" cy="3033896"/>
            </a:xfrm>
          </p:grpSpPr>
          <p:sp>
            <p:nvSpPr>
              <p:cNvPr id="4" name="Freeform 4"/>
              <p:cNvSpPr/>
              <p:nvPr/>
            </p:nvSpPr>
            <p:spPr>
              <a:xfrm>
                <a:off x="0" y="0"/>
                <a:ext cx="14067814" cy="3033896"/>
              </a:xfrm>
              <a:custGeom>
                <a:avLst/>
                <a:gdLst/>
                <a:ahLst/>
                <a:cxnLst/>
                <a:rect l="l" t="t" r="r" b="b"/>
                <a:pathLst>
                  <a:path w="14067814" h="3033896">
                    <a:moveTo>
                      <a:pt x="496570" y="0"/>
                    </a:moveTo>
                    <a:lnTo>
                      <a:pt x="496570" y="3033896"/>
                    </a:lnTo>
                    <a:lnTo>
                      <a:pt x="12321564" y="3033896"/>
                    </a:lnTo>
                    <a:lnTo>
                      <a:pt x="12321564" y="0"/>
                    </a:lnTo>
                    <a:cubicBezTo>
                      <a:pt x="12321564" y="0"/>
                      <a:pt x="496570" y="0"/>
                      <a:pt x="496570" y="0"/>
                    </a:cubicBezTo>
                    <a:close/>
                    <a:moveTo>
                      <a:pt x="12818134" y="485006"/>
                    </a:moveTo>
                    <a:lnTo>
                      <a:pt x="12818134" y="455887"/>
                    </a:lnTo>
                    <a:cubicBezTo>
                      <a:pt x="12818134" y="222250"/>
                      <a:pt x="12595884" y="0"/>
                      <a:pt x="12321564" y="0"/>
                    </a:cubicBezTo>
                    <a:lnTo>
                      <a:pt x="12321564" y="3033896"/>
                    </a:lnTo>
                    <a:cubicBezTo>
                      <a:pt x="12595884" y="3033896"/>
                      <a:pt x="12818134" y="2811646"/>
                      <a:pt x="12818134" y="2537326"/>
                    </a:cubicBezTo>
                    <a:lnTo>
                      <a:pt x="12818134" y="957446"/>
                    </a:lnTo>
                    <a:cubicBezTo>
                      <a:pt x="13326134" y="972686"/>
                      <a:pt x="13830325" y="948556"/>
                      <a:pt x="14067814" y="991736"/>
                    </a:cubicBezTo>
                    <a:cubicBezTo>
                      <a:pt x="13663955" y="805046"/>
                      <a:pt x="13229614" y="669156"/>
                      <a:pt x="12818134"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chemeClr val="accent3">
                  <a:lumMod val="20000"/>
                  <a:lumOff val="80000"/>
                </a:schemeClr>
              </a:solidFill>
            </p:spPr>
          </p:sp>
        </p:grpSp>
        <p:sp>
          <p:nvSpPr>
            <p:cNvPr id="5" name="TextBox 5"/>
            <p:cNvSpPr txBox="1"/>
            <p:nvPr/>
          </p:nvSpPr>
          <p:spPr>
            <a:xfrm>
              <a:off x="1819940" y="422724"/>
              <a:ext cx="9114264" cy="1615444"/>
            </a:xfrm>
            <a:prstGeom prst="rect">
              <a:avLst/>
            </a:prstGeom>
          </p:spPr>
          <p:txBody>
            <a:bodyPr lIns="0" tIns="0" rIns="0" bIns="0" rtlCol="0" anchor="t">
              <a:spAutoFit/>
            </a:bodyPr>
            <a:lstStyle/>
            <a:p>
              <a:pPr algn="just">
                <a:lnSpc>
                  <a:spcPct val="120000"/>
                </a:lnSpc>
                <a:spcBef>
                  <a:spcPct val="0"/>
                </a:spcBef>
              </a:pPr>
              <a:r>
                <a:rPr lang="vi-VN" sz="2300" b="1">
                  <a:solidFill>
                    <a:srgbClr val="000000"/>
                  </a:solidFill>
                  <a:latin typeface="Arial" pitchFamily="34" charset="0"/>
                </a:rPr>
                <a:t>Quan sát hình, mô tả hoạt động của mèo và chuột. </a:t>
              </a:r>
            </a:p>
          </p:txBody>
        </p:sp>
      </p:grpSp>
      <p:pic>
        <p:nvPicPr>
          <p:cNvPr id="6" name="Picture 6"/>
          <p:cNvPicPr>
            <a:picLocks noChangeAspect="1"/>
          </p:cNvPicPr>
          <p:nvPr/>
        </p:nvPicPr>
        <p:blipFill>
          <a:blip r:embed="rId2"/>
          <a:srcRect l="33834" r="1802"/>
          <a:stretch>
            <a:fillRect/>
          </a:stretch>
        </p:blipFill>
        <p:spPr>
          <a:xfrm>
            <a:off x="6094413" y="399499"/>
            <a:ext cx="5795950" cy="5978725"/>
          </a:xfrm>
          <a:prstGeom prst="rect">
            <a:avLst/>
          </a:prstGeom>
        </p:spPr>
      </p:pic>
      <p:pic>
        <p:nvPicPr>
          <p:cNvPr id="7" name="Picture 7"/>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74915" y="2351789"/>
            <a:ext cx="5245781" cy="4026436"/>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99499"/>
            <a:ext cx="5820695" cy="1255631"/>
            <a:chOff x="0" y="0"/>
            <a:chExt cx="11644423" cy="2511262"/>
          </a:xfrm>
        </p:grpSpPr>
        <p:grpSp>
          <p:nvGrpSpPr>
            <p:cNvPr id="3" name="Group 3"/>
            <p:cNvGrpSpPr/>
            <p:nvPr/>
          </p:nvGrpSpPr>
          <p:grpSpPr>
            <a:xfrm rot="-10800000">
              <a:off x="0" y="0"/>
              <a:ext cx="11644423" cy="2511262"/>
              <a:chOff x="0" y="0"/>
              <a:chExt cx="14067814" cy="3033896"/>
            </a:xfrm>
          </p:grpSpPr>
          <p:sp>
            <p:nvSpPr>
              <p:cNvPr id="4" name="Freeform 4"/>
              <p:cNvSpPr/>
              <p:nvPr/>
            </p:nvSpPr>
            <p:spPr>
              <a:xfrm>
                <a:off x="0" y="0"/>
                <a:ext cx="14067814" cy="3033896"/>
              </a:xfrm>
              <a:custGeom>
                <a:avLst/>
                <a:gdLst/>
                <a:ahLst/>
                <a:cxnLst/>
                <a:rect l="l" t="t" r="r" b="b"/>
                <a:pathLst>
                  <a:path w="14067814" h="3033896">
                    <a:moveTo>
                      <a:pt x="496570" y="0"/>
                    </a:moveTo>
                    <a:lnTo>
                      <a:pt x="496570" y="3033896"/>
                    </a:lnTo>
                    <a:lnTo>
                      <a:pt x="12321564" y="3033896"/>
                    </a:lnTo>
                    <a:lnTo>
                      <a:pt x="12321564" y="0"/>
                    </a:lnTo>
                    <a:cubicBezTo>
                      <a:pt x="12321564" y="0"/>
                      <a:pt x="496570" y="0"/>
                      <a:pt x="496570" y="0"/>
                    </a:cubicBezTo>
                    <a:close/>
                    <a:moveTo>
                      <a:pt x="12818134" y="485006"/>
                    </a:moveTo>
                    <a:lnTo>
                      <a:pt x="12818134" y="455887"/>
                    </a:lnTo>
                    <a:cubicBezTo>
                      <a:pt x="12818134" y="222250"/>
                      <a:pt x="12595884" y="0"/>
                      <a:pt x="12321564" y="0"/>
                    </a:cubicBezTo>
                    <a:lnTo>
                      <a:pt x="12321564" y="3033896"/>
                    </a:lnTo>
                    <a:cubicBezTo>
                      <a:pt x="12595884" y="3033896"/>
                      <a:pt x="12818134" y="2811646"/>
                      <a:pt x="12818134" y="2537326"/>
                    </a:cubicBezTo>
                    <a:lnTo>
                      <a:pt x="12818134" y="957446"/>
                    </a:lnTo>
                    <a:cubicBezTo>
                      <a:pt x="13326134" y="972686"/>
                      <a:pt x="13830325" y="948556"/>
                      <a:pt x="14067814" y="991736"/>
                    </a:cubicBezTo>
                    <a:cubicBezTo>
                      <a:pt x="13663955" y="805046"/>
                      <a:pt x="13229614" y="669156"/>
                      <a:pt x="12818134" y="485006"/>
                    </a:cubicBezTo>
                    <a:close/>
                    <a:moveTo>
                      <a:pt x="0" y="455887"/>
                    </a:moveTo>
                    <a:lnTo>
                      <a:pt x="0" y="2537326"/>
                    </a:lnTo>
                    <a:cubicBezTo>
                      <a:pt x="0" y="2811646"/>
                      <a:pt x="222250" y="3033896"/>
                      <a:pt x="496570" y="3033896"/>
                    </a:cubicBezTo>
                    <a:lnTo>
                      <a:pt x="496570" y="0"/>
                    </a:lnTo>
                    <a:cubicBezTo>
                      <a:pt x="222250" y="0"/>
                      <a:pt x="0" y="222250"/>
                      <a:pt x="0" y="455887"/>
                    </a:cubicBezTo>
                    <a:close/>
                  </a:path>
                </a:pathLst>
              </a:custGeom>
              <a:solidFill>
                <a:schemeClr val="accent3">
                  <a:lumMod val="20000"/>
                  <a:lumOff val="80000"/>
                </a:schemeClr>
              </a:solidFill>
            </p:spPr>
          </p:sp>
        </p:grpSp>
        <p:sp>
          <p:nvSpPr>
            <p:cNvPr id="5" name="TextBox 5"/>
            <p:cNvSpPr txBox="1"/>
            <p:nvPr/>
          </p:nvSpPr>
          <p:spPr>
            <a:xfrm>
              <a:off x="1819940" y="422724"/>
              <a:ext cx="9114264" cy="1615444"/>
            </a:xfrm>
            <a:prstGeom prst="rect">
              <a:avLst/>
            </a:prstGeom>
          </p:spPr>
          <p:txBody>
            <a:bodyPr lIns="0" tIns="0" rIns="0" bIns="0" rtlCol="0" anchor="t">
              <a:spAutoFit/>
            </a:bodyPr>
            <a:lstStyle/>
            <a:p>
              <a:pPr algn="just">
                <a:lnSpc>
                  <a:spcPct val="120000"/>
                </a:lnSpc>
                <a:spcBef>
                  <a:spcPct val="0"/>
                </a:spcBef>
              </a:pPr>
              <a:r>
                <a:rPr lang="vi-VN" sz="2300" b="1" dirty="0">
                  <a:solidFill>
                    <a:srgbClr val="000000"/>
                  </a:solidFill>
                  <a:latin typeface="Arial" pitchFamily="34" charset="0"/>
                </a:rPr>
                <a:t>Quan sát hình, mô tả hoạt động của mèo và chuột. </a:t>
              </a:r>
            </a:p>
          </p:txBody>
        </p:sp>
      </p:grpSp>
      <p:pic>
        <p:nvPicPr>
          <p:cNvPr id="6" name="Picture 6"/>
          <p:cNvPicPr>
            <a:picLocks noChangeAspect="1"/>
          </p:cNvPicPr>
          <p:nvPr/>
        </p:nvPicPr>
        <p:blipFill>
          <a:blip r:embed="rId2"/>
          <a:srcRect l="33834" r="1802"/>
          <a:stretch>
            <a:fillRect/>
          </a:stretch>
        </p:blipFill>
        <p:spPr>
          <a:xfrm>
            <a:off x="6094413" y="399499"/>
            <a:ext cx="5795950" cy="5978725"/>
          </a:xfrm>
          <a:prstGeom prst="rect">
            <a:avLst/>
          </a:prstGeom>
        </p:spPr>
      </p:pic>
      <p:sp>
        <p:nvSpPr>
          <p:cNvPr id="9" name="TextBox 8">
            <a:extLst>
              <a:ext uri="{FF2B5EF4-FFF2-40B4-BE49-F238E27FC236}">
                <a16:creationId xmlns:a16="http://schemas.microsoft.com/office/drawing/2014/main" id="{A6479BB0-1933-D3EC-59DB-38BBB7B4C739}"/>
              </a:ext>
            </a:extLst>
          </p:cNvPr>
          <p:cNvSpPr txBox="1"/>
          <p:nvPr/>
        </p:nvSpPr>
        <p:spPr>
          <a:xfrm>
            <a:off x="471154" y="2438400"/>
            <a:ext cx="5486400" cy="3212226"/>
          </a:xfrm>
          <a:prstGeom prst="rect">
            <a:avLst/>
          </a:prstGeom>
          <a:noFill/>
        </p:spPr>
        <p:txBody>
          <a:bodyPr wrap="square">
            <a:spAutoFit/>
          </a:bodyPr>
          <a:lstStyle/>
          <a:p>
            <a:pPr algn="just">
              <a:lnSpc>
                <a:spcPct val="150000"/>
              </a:lnSpc>
            </a:pPr>
            <a:r>
              <a:rPr lang="vi-VN" sz="2300" b="1" i="0" dirty="0">
                <a:effectLst/>
              </a:rPr>
              <a:t>Mèo: </a:t>
            </a:r>
            <a:r>
              <a:rPr lang="vi-VN" sz="2300" b="0" i="0" dirty="0">
                <a:effectLst/>
              </a:rPr>
              <a:t>Co chân, thu người chúi đầu về trước </a:t>
            </a:r>
            <a:r>
              <a:rPr lang="vi-VN" sz="2300" b="0" i="0" dirty="0">
                <a:effectLst/>
                <a:sym typeface="Wingdings" panose="05000000000000000000" pitchFamily="2" charset="2"/>
              </a:rPr>
              <a:t></a:t>
            </a:r>
            <a:r>
              <a:rPr lang="vi-VN" sz="2300" b="0" i="0" dirty="0">
                <a:effectLst/>
              </a:rPr>
              <a:t> Chuẩn bị tư thế để ruọt đuổi con chuột</a:t>
            </a:r>
          </a:p>
          <a:p>
            <a:pPr algn="just">
              <a:lnSpc>
                <a:spcPct val="150000"/>
              </a:lnSpc>
            </a:pPr>
            <a:r>
              <a:rPr lang="vi-VN" sz="2300" b="1" i="0" dirty="0">
                <a:effectLst/>
              </a:rPr>
              <a:t>Chuột: </a:t>
            </a:r>
            <a:r>
              <a:rPr lang="vi-VN" sz="2300" b="0" i="0" dirty="0">
                <a:effectLst/>
              </a:rPr>
              <a:t>Duỗi chân, vươn thân dài ra, đầu chúi về phía trươc </a:t>
            </a:r>
            <a:r>
              <a:rPr lang="vi-VN" sz="2300" b="0" i="0" dirty="0">
                <a:effectLst/>
                <a:sym typeface="Wingdings" panose="05000000000000000000" pitchFamily="2" charset="2"/>
              </a:rPr>
              <a:t></a:t>
            </a:r>
            <a:r>
              <a:rPr lang="vi-VN" sz="2300" b="0" i="0" dirty="0">
                <a:effectLst/>
              </a:rPr>
              <a:t> Để chạy trốn con mèo.</a:t>
            </a:r>
          </a:p>
        </p:txBody>
      </p:sp>
    </p:spTree>
    <p:extLst>
      <p:ext uri="{BB962C8B-B14F-4D97-AF65-F5344CB8AC3E}">
        <p14:creationId xmlns:p14="http://schemas.microsoft.com/office/powerpoint/2010/main" val="21387165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additive="base">
                                        <p:cTn id="14"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99499"/>
            <a:ext cx="5820695" cy="1721713"/>
            <a:chOff x="0" y="0"/>
            <a:chExt cx="11644423" cy="3443426"/>
          </a:xfrm>
        </p:grpSpPr>
        <p:grpSp>
          <p:nvGrpSpPr>
            <p:cNvPr id="3" name="Group 3"/>
            <p:cNvGrpSpPr/>
            <p:nvPr/>
          </p:nvGrpSpPr>
          <p:grpSpPr>
            <a:xfrm rot="-10800000">
              <a:off x="0" y="0"/>
              <a:ext cx="11644423" cy="3443426"/>
              <a:chOff x="0" y="0"/>
              <a:chExt cx="14067814" cy="4160058"/>
            </a:xfrm>
          </p:grpSpPr>
          <p:sp>
            <p:nvSpPr>
              <p:cNvPr id="4" name="Freeform 4"/>
              <p:cNvSpPr/>
              <p:nvPr/>
            </p:nvSpPr>
            <p:spPr>
              <a:xfrm>
                <a:off x="0" y="0"/>
                <a:ext cx="14067814" cy="4160058"/>
              </a:xfrm>
              <a:custGeom>
                <a:avLst/>
                <a:gdLst/>
                <a:ahLst/>
                <a:cxnLst/>
                <a:rect l="l" t="t" r="r" b="b"/>
                <a:pathLst>
                  <a:path w="14067814" h="4160058">
                    <a:moveTo>
                      <a:pt x="496570" y="0"/>
                    </a:moveTo>
                    <a:lnTo>
                      <a:pt x="496570" y="4160058"/>
                    </a:lnTo>
                    <a:lnTo>
                      <a:pt x="12321564" y="4160058"/>
                    </a:lnTo>
                    <a:lnTo>
                      <a:pt x="12321564" y="0"/>
                    </a:lnTo>
                    <a:cubicBezTo>
                      <a:pt x="12321564" y="0"/>
                      <a:pt x="496570" y="0"/>
                      <a:pt x="496570" y="0"/>
                    </a:cubicBezTo>
                    <a:close/>
                    <a:moveTo>
                      <a:pt x="12818134" y="1611168"/>
                    </a:moveTo>
                    <a:lnTo>
                      <a:pt x="12818134" y="478059"/>
                    </a:lnTo>
                    <a:cubicBezTo>
                      <a:pt x="12818134" y="222250"/>
                      <a:pt x="12595884" y="0"/>
                      <a:pt x="12321564" y="0"/>
                    </a:cubicBezTo>
                    <a:lnTo>
                      <a:pt x="12321564" y="4160058"/>
                    </a:lnTo>
                    <a:cubicBezTo>
                      <a:pt x="12595884" y="4160058"/>
                      <a:pt x="12818134" y="3937808"/>
                      <a:pt x="12818134" y="3663488"/>
                    </a:cubicBezTo>
                    <a:lnTo>
                      <a:pt x="12818134" y="2083608"/>
                    </a:lnTo>
                    <a:cubicBezTo>
                      <a:pt x="13326134" y="2098848"/>
                      <a:pt x="13830325" y="2074718"/>
                      <a:pt x="14067814" y="2117898"/>
                    </a:cubicBezTo>
                    <a:cubicBezTo>
                      <a:pt x="13663955" y="1931208"/>
                      <a:pt x="13229614" y="1795318"/>
                      <a:pt x="12818134" y="1611168"/>
                    </a:cubicBezTo>
                    <a:close/>
                    <a:moveTo>
                      <a:pt x="0" y="478059"/>
                    </a:moveTo>
                    <a:lnTo>
                      <a:pt x="0" y="3663488"/>
                    </a:lnTo>
                    <a:cubicBezTo>
                      <a:pt x="0" y="3937808"/>
                      <a:pt x="222250" y="4160058"/>
                      <a:pt x="496570" y="4160058"/>
                    </a:cubicBezTo>
                    <a:lnTo>
                      <a:pt x="496570" y="0"/>
                    </a:lnTo>
                    <a:cubicBezTo>
                      <a:pt x="222250" y="0"/>
                      <a:pt x="0" y="222250"/>
                      <a:pt x="0" y="478059"/>
                    </a:cubicBezTo>
                    <a:close/>
                  </a:path>
                </a:pathLst>
              </a:custGeom>
              <a:solidFill>
                <a:schemeClr val="accent3">
                  <a:lumMod val="20000"/>
                  <a:lumOff val="80000"/>
                </a:schemeClr>
              </a:solidFill>
            </p:spPr>
          </p:sp>
        </p:grpSp>
        <p:sp>
          <p:nvSpPr>
            <p:cNvPr id="5" name="TextBox 5"/>
            <p:cNvSpPr txBox="1"/>
            <p:nvPr/>
          </p:nvSpPr>
          <p:spPr>
            <a:xfrm>
              <a:off x="1840143" y="505928"/>
              <a:ext cx="9114264" cy="2461828"/>
            </a:xfrm>
            <a:prstGeom prst="rect">
              <a:avLst/>
            </a:prstGeom>
          </p:spPr>
          <p:txBody>
            <a:bodyPr lIns="0" tIns="0" rIns="0" bIns="0" rtlCol="0" anchor="t">
              <a:spAutoFit/>
            </a:bodyPr>
            <a:lstStyle/>
            <a:p>
              <a:pPr algn="just">
                <a:lnSpc>
                  <a:spcPct val="120000"/>
                </a:lnSpc>
                <a:spcBef>
                  <a:spcPct val="0"/>
                </a:spcBef>
              </a:pPr>
              <a:r>
                <a:rPr lang="vi-VN" sz="2300" b="1">
                  <a:solidFill>
                    <a:srgbClr val="000000"/>
                  </a:solidFill>
                  <a:latin typeface="Arial" pitchFamily="34" charset="0"/>
                </a:rPr>
                <a:t>Hoạt động đó của mèo và chuột có gọi là cảm ứng không? </a:t>
              </a:r>
            </a:p>
            <a:p>
              <a:pPr algn="just">
                <a:lnSpc>
                  <a:spcPct val="120000"/>
                </a:lnSpc>
                <a:spcBef>
                  <a:spcPct val="0"/>
                </a:spcBef>
              </a:pPr>
              <a:r>
                <a:rPr lang="vi-VN" sz="2300" b="1">
                  <a:solidFill>
                    <a:srgbClr val="000000"/>
                  </a:solidFill>
                  <a:latin typeface="Arial" pitchFamily="34" charset="0"/>
                </a:rPr>
                <a:t>Vì sao?</a:t>
              </a:r>
            </a:p>
          </p:txBody>
        </p:sp>
      </p:grpSp>
      <p:pic>
        <p:nvPicPr>
          <p:cNvPr id="6" name="Picture 6"/>
          <p:cNvPicPr>
            <a:picLocks noChangeAspect="1"/>
          </p:cNvPicPr>
          <p:nvPr/>
        </p:nvPicPr>
        <p:blipFill>
          <a:blip r:embed="rId2"/>
          <a:srcRect l="33834" r="1802"/>
          <a:stretch>
            <a:fillRect/>
          </a:stretch>
        </p:blipFill>
        <p:spPr>
          <a:xfrm>
            <a:off x="6094413" y="399499"/>
            <a:ext cx="5164514" cy="5327377"/>
          </a:xfrm>
          <a:prstGeom prst="rect">
            <a:avLst/>
          </a:prstGeom>
        </p:spPr>
      </p:pic>
      <p:pic>
        <p:nvPicPr>
          <p:cNvPr id="7" name="Picture 7"/>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71325" y="2309177"/>
            <a:ext cx="4452697" cy="3417699"/>
          </a:xfrm>
          <a:prstGeom prst="rect">
            <a:avLst/>
          </a:prstGeom>
        </p:spPr>
      </p:pic>
      <p:sp>
        <p:nvSpPr>
          <p:cNvPr id="9" name="TextBox 8">
            <a:extLst>
              <a:ext uri="{FF2B5EF4-FFF2-40B4-BE49-F238E27FC236}">
                <a16:creationId xmlns:a16="http://schemas.microsoft.com/office/drawing/2014/main" id="{671B39BA-55D9-87D7-73D8-1198333FEC2F}"/>
              </a:ext>
            </a:extLst>
          </p:cNvPr>
          <p:cNvSpPr txBox="1"/>
          <p:nvPr/>
        </p:nvSpPr>
        <p:spPr>
          <a:xfrm>
            <a:off x="877340" y="5922511"/>
            <a:ext cx="10063150" cy="566052"/>
          </a:xfrm>
          <a:prstGeom prst="rect">
            <a:avLst/>
          </a:prstGeom>
          <a:noFill/>
          <a:ln w="19050">
            <a:solidFill>
              <a:schemeClr val="tx1"/>
            </a:solidFill>
            <a:prstDash val="sysDash"/>
          </a:ln>
        </p:spPr>
        <p:txBody>
          <a:bodyPr wrap="square" anchor="ctr">
            <a:spAutoFit/>
          </a:bodyPr>
          <a:lstStyle>
            <a:defPPr>
              <a:defRPr lang="en-US"/>
            </a:defPPr>
            <a:lvl1pPr algn="just">
              <a:lnSpc>
                <a:spcPct val="150000"/>
              </a:lnSpc>
              <a:defRPr sz="2300" b="1" i="0">
                <a:effectLst/>
              </a:defRPr>
            </a:lvl1pPr>
          </a:lstStyle>
          <a:p>
            <a:pPr algn="ctr"/>
            <a:r>
              <a:rPr lang="vi-VN" dirty="0">
                <a:solidFill>
                  <a:srgbClr val="FF0000"/>
                </a:solidFill>
                <a:sym typeface="Wingdings" panose="05000000000000000000" pitchFamily="2" charset="2"/>
              </a:rPr>
              <a:t></a:t>
            </a:r>
            <a:r>
              <a:rPr lang="vi-VN" dirty="0">
                <a:solidFill>
                  <a:srgbClr val="FF0000"/>
                </a:solidFill>
              </a:rPr>
              <a:t> Hoạt động đó của mèo và chuột có được gọi là cảm ứng</a:t>
            </a:r>
            <a:endParaRPr lang="en-US" dirty="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6" y="4914689"/>
            <a:ext cx="12185778" cy="194241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E2DE775-3256-0548-C794-F20095C40A7B}"/>
              </a:ext>
            </a:extLst>
          </p:cNvPr>
          <p:cNvSpPr>
            <a:spLocks noGrp="1"/>
          </p:cNvSpPr>
          <p:nvPr>
            <p:ph type="ctrTitle"/>
          </p:nvPr>
        </p:nvSpPr>
        <p:spPr>
          <a:xfrm>
            <a:off x="379412" y="5308785"/>
            <a:ext cx="7508249" cy="1279828"/>
          </a:xfrm>
        </p:spPr>
        <p:txBody>
          <a:bodyPr anchor="ctr">
            <a:normAutofit fontScale="90000"/>
          </a:bodyPr>
          <a:lstStyle/>
          <a:p>
            <a:pPr algn="r"/>
            <a:r>
              <a:rPr lang="vi-VN" sz="5400" b="1">
                <a:solidFill>
                  <a:srgbClr val="FFFFFF"/>
                </a:solidFill>
                <a:latin typeface="+mn-lt"/>
              </a:rPr>
              <a:t>TẬP TÍNH Ở ĐỘNG VẬT</a:t>
            </a:r>
            <a:endParaRPr lang="en-US" sz="5400" b="1" dirty="0">
              <a:solidFill>
                <a:srgbClr val="FFFFFF"/>
              </a:solidFill>
              <a:latin typeface="+mn-lt"/>
            </a:endParaRPr>
          </a:p>
        </p:txBody>
      </p:sp>
      <p:cxnSp>
        <p:nvCxnSpPr>
          <p:cNvPr id="11" name="Straight Connector 1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0851" y="5760113"/>
            <a:ext cx="118841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Picture 2">
            <a:extLst>
              <a:ext uri="{FF2B5EF4-FFF2-40B4-BE49-F238E27FC236}">
                <a16:creationId xmlns:a16="http://schemas.microsoft.com/office/drawing/2014/main" id="{164BD0E6-0DF5-80FA-94C9-991F023CC7FE}"/>
              </a:ext>
            </a:extLst>
          </p:cNvPr>
          <p:cNvPicPr>
            <a:picLocks noChangeAspect="1"/>
          </p:cNvPicPr>
          <p:nvPr/>
        </p:nvPicPr>
        <p:blipFill rotWithShape="1">
          <a:blip r:embed="rId2">
            <a:alphaModFix amt="80000"/>
          </a:blip>
          <a:srcRect t="24672" b="14836"/>
          <a:stretch/>
        </p:blipFill>
        <p:spPr>
          <a:xfrm>
            <a:off x="0" y="0"/>
            <a:ext cx="12188825" cy="4913786"/>
          </a:xfrm>
          <a:prstGeom prst="rect">
            <a:avLst/>
          </a:prstGeom>
        </p:spPr>
      </p:pic>
      <p:sp>
        <p:nvSpPr>
          <p:cNvPr id="13" name="Subtitle 2">
            <a:extLst>
              <a:ext uri="{FF2B5EF4-FFF2-40B4-BE49-F238E27FC236}">
                <a16:creationId xmlns:a16="http://schemas.microsoft.com/office/drawing/2014/main" id="{59769209-E343-65CF-8469-5FB211ACD8D6}"/>
              </a:ext>
            </a:extLst>
          </p:cNvPr>
          <p:cNvSpPr>
            <a:spLocks noGrp="1"/>
          </p:cNvSpPr>
          <p:nvPr>
            <p:ph type="subTitle" idx="1"/>
          </p:nvPr>
        </p:nvSpPr>
        <p:spPr>
          <a:xfrm>
            <a:off x="379412" y="4406083"/>
            <a:ext cx="3072945" cy="641950"/>
          </a:xfrm>
          <a:solidFill>
            <a:srgbClr val="262626"/>
          </a:solidFill>
          <a:ln>
            <a:solidFill>
              <a:schemeClr val="tx1"/>
            </a:solidFill>
          </a:ln>
        </p:spPr>
        <p:txBody>
          <a:bodyPr anchor="ctr">
            <a:normAutofit/>
          </a:bodyPr>
          <a:lstStyle/>
          <a:p>
            <a:pPr algn="ctr"/>
            <a:r>
              <a:rPr lang="vi-VN" sz="3200" b="1">
                <a:solidFill>
                  <a:srgbClr val="FFFFFF"/>
                </a:solidFill>
              </a:rPr>
              <a:t>Bài 28</a:t>
            </a:r>
            <a:endParaRPr lang="en-US" sz="3200" b="1" dirty="0">
              <a:solidFill>
                <a:srgbClr val="FFFFFF"/>
              </a:solidFill>
            </a:endParaRPr>
          </a:p>
        </p:txBody>
      </p:sp>
    </p:spTree>
    <p:extLst>
      <p:ext uri="{BB962C8B-B14F-4D97-AF65-F5344CB8AC3E}">
        <p14:creationId xmlns:p14="http://schemas.microsoft.com/office/powerpoint/2010/main" val="238699150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3B3B3108-8B72-0D7F-3A3F-7B8BFA7290F9}"/>
              </a:ext>
            </a:extLst>
          </p:cNvPr>
          <p:cNvPicPr>
            <a:picLocks noChangeAspect="1"/>
          </p:cNvPicPr>
          <p:nvPr/>
        </p:nvPicPr>
        <p:blipFill>
          <a:blip r:embed="rId2">
            <a:alphaModFix amt="80000"/>
          </a:blip>
          <a:srcRect t="7786" b="7786"/>
          <a:stretch>
            <a:fillRect/>
          </a:stretch>
        </p:blipFill>
        <p:spPr>
          <a:xfrm>
            <a:off x="0" y="0"/>
            <a:ext cx="12188825" cy="6858000"/>
          </a:xfrm>
          <a:prstGeom prst="rect">
            <a:avLst/>
          </a:prstGeom>
        </p:spPr>
      </p:pic>
      <p:sp>
        <p:nvSpPr>
          <p:cNvPr id="2" name="Rectangle: Rounded Corners 1">
            <a:extLst>
              <a:ext uri="{FF2B5EF4-FFF2-40B4-BE49-F238E27FC236}">
                <a16:creationId xmlns:a16="http://schemas.microsoft.com/office/drawing/2014/main" id="{FB4B0CA7-9A07-F472-13B4-EC55ACD005C4}"/>
              </a:ext>
            </a:extLst>
          </p:cNvPr>
          <p:cNvSpPr/>
          <p:nvPr/>
        </p:nvSpPr>
        <p:spPr>
          <a:xfrm>
            <a:off x="3808412" y="381000"/>
            <a:ext cx="7924800" cy="12192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800" b="1" dirty="0">
                <a:solidFill>
                  <a:schemeClr val="tx2">
                    <a:lumMod val="50000"/>
                  </a:schemeClr>
                </a:solidFill>
              </a:rPr>
              <a:t>TẬP TÍNH Ở ĐỘNG VẬT</a:t>
            </a:r>
            <a:endParaRPr lang="en-US" sz="4800" b="1" dirty="0">
              <a:solidFill>
                <a:schemeClr val="tx2">
                  <a:lumMod val="50000"/>
                </a:schemeClr>
              </a:solidFill>
            </a:endParaRPr>
          </a:p>
        </p:txBody>
      </p:sp>
      <p:sp>
        <p:nvSpPr>
          <p:cNvPr id="5" name="Flowchart: Connector 4">
            <a:extLst>
              <a:ext uri="{FF2B5EF4-FFF2-40B4-BE49-F238E27FC236}">
                <a16:creationId xmlns:a16="http://schemas.microsoft.com/office/drawing/2014/main" id="{462133B5-B41B-7A74-3B95-0B707CD1D5E4}"/>
              </a:ext>
            </a:extLst>
          </p:cNvPr>
          <p:cNvSpPr/>
          <p:nvPr/>
        </p:nvSpPr>
        <p:spPr>
          <a:xfrm>
            <a:off x="2666999" y="304800"/>
            <a:ext cx="1371600" cy="1371600"/>
          </a:xfrm>
          <a:prstGeom prst="flowChart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4800" b="1" dirty="0"/>
              <a:t>28</a:t>
            </a:r>
            <a:endParaRPr lang="en-US" sz="4800" b="1" dirty="0"/>
          </a:p>
        </p:txBody>
      </p:sp>
    </p:spTree>
    <p:extLst>
      <p:ext uri="{BB962C8B-B14F-4D97-AF65-F5344CB8AC3E}">
        <p14:creationId xmlns:p14="http://schemas.microsoft.com/office/powerpoint/2010/main" val="153245876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5396021">
            <a:off x="-2067103" y="3422643"/>
            <a:ext cx="5486404" cy="0"/>
          </a:xfrm>
          <a:prstGeom prst="line">
            <a:avLst/>
          </a:prstGeom>
          <a:ln w="19050" cap="flat">
            <a:solidFill>
              <a:srgbClr val="E01E37"/>
            </a:solidFill>
            <a:prstDash val="solid"/>
            <a:headEnd type="none" w="sm" len="sm"/>
            <a:tailEnd type="none" w="sm" len="sm"/>
          </a:ln>
        </p:spPr>
      </p:sp>
      <p:grpSp>
        <p:nvGrpSpPr>
          <p:cNvPr id="3" name="Group 3"/>
          <p:cNvGrpSpPr/>
          <p:nvPr/>
        </p:nvGrpSpPr>
        <p:grpSpPr>
          <a:xfrm>
            <a:off x="1431825" y="752077"/>
            <a:ext cx="962772" cy="728440"/>
            <a:chOff x="0" y="0"/>
            <a:chExt cx="1926046" cy="1456880"/>
          </a:xfrm>
        </p:grpSpPr>
        <p:grpSp>
          <p:nvGrpSpPr>
            <p:cNvPr id="4" name="Group 4"/>
            <p:cNvGrpSpPr/>
            <p:nvPr/>
          </p:nvGrpSpPr>
          <p:grpSpPr>
            <a:xfrm rot="-5400000">
              <a:off x="-218395" y="218395"/>
              <a:ext cx="1456880" cy="1020089"/>
              <a:chOff x="0" y="0"/>
              <a:chExt cx="2725684" cy="1908491"/>
            </a:xfrm>
          </p:grpSpPr>
          <p:sp>
            <p:nvSpPr>
              <p:cNvPr id="5" name="Freeform 5"/>
              <p:cNvSpPr/>
              <p:nvPr/>
            </p:nvSpPr>
            <p:spPr>
              <a:xfrm>
                <a:off x="0" y="0"/>
                <a:ext cx="2725684" cy="1908491"/>
              </a:xfrm>
              <a:custGeom>
                <a:avLst/>
                <a:gdLst/>
                <a:ahLst/>
                <a:cxnLst/>
                <a:rect l="l" t="t" r="r" b="b"/>
                <a:pathLst>
                  <a:path w="2725684" h="1908491">
                    <a:moveTo>
                      <a:pt x="0" y="0"/>
                    </a:moveTo>
                    <a:lnTo>
                      <a:pt x="1362842" y="1908491"/>
                    </a:lnTo>
                    <a:lnTo>
                      <a:pt x="2725684" y="0"/>
                    </a:lnTo>
                    <a:close/>
                  </a:path>
                </a:pathLst>
              </a:custGeom>
              <a:solidFill>
                <a:srgbClr val="E01E37"/>
              </a:solidFill>
            </p:spPr>
          </p:sp>
        </p:gr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58396" y="222556"/>
              <a:ext cx="867650" cy="736714"/>
            </a:xfrm>
            <a:prstGeom prst="rect">
              <a:avLst/>
            </a:prstGeom>
          </p:spPr>
        </p:pic>
      </p:grpSp>
      <p:sp>
        <p:nvSpPr>
          <p:cNvPr id="7" name="AutoShape 7"/>
          <p:cNvSpPr/>
          <p:nvPr/>
        </p:nvSpPr>
        <p:spPr>
          <a:xfrm>
            <a:off x="1390288" y="5787924"/>
            <a:ext cx="5023395" cy="0"/>
          </a:xfrm>
          <a:prstGeom prst="line">
            <a:avLst/>
          </a:prstGeom>
          <a:ln w="47625" cap="rnd">
            <a:solidFill>
              <a:srgbClr val="E01E37"/>
            </a:solidFill>
            <a:prstDash val="solid"/>
            <a:headEnd type="none" w="sm" len="sm"/>
            <a:tailEnd type="arrow" w="med" len="sm"/>
          </a:ln>
        </p:spPr>
      </p:sp>
      <p:grpSp>
        <p:nvGrpSpPr>
          <p:cNvPr id="8" name="Group 8"/>
          <p:cNvGrpSpPr/>
          <p:nvPr/>
        </p:nvGrpSpPr>
        <p:grpSpPr>
          <a:xfrm>
            <a:off x="1390288" y="1811197"/>
            <a:ext cx="6228123" cy="1617796"/>
            <a:chOff x="0" y="0"/>
            <a:chExt cx="12459491" cy="3235592"/>
          </a:xfrm>
        </p:grpSpPr>
        <p:grpSp>
          <p:nvGrpSpPr>
            <p:cNvPr id="9" name="Group 9"/>
            <p:cNvGrpSpPr/>
            <p:nvPr/>
          </p:nvGrpSpPr>
          <p:grpSpPr>
            <a:xfrm>
              <a:off x="2075625" y="0"/>
              <a:ext cx="10104443" cy="3235592"/>
              <a:chOff x="0" y="0"/>
              <a:chExt cx="4807527" cy="1539441"/>
            </a:xfrm>
          </p:grpSpPr>
          <p:sp>
            <p:nvSpPr>
              <p:cNvPr id="10" name="Freeform 10"/>
              <p:cNvSpPr/>
              <p:nvPr/>
            </p:nvSpPr>
            <p:spPr>
              <a:xfrm>
                <a:off x="0" y="0"/>
                <a:ext cx="4807527" cy="1539441"/>
              </a:xfrm>
              <a:custGeom>
                <a:avLst/>
                <a:gdLst/>
                <a:ahLst/>
                <a:cxnLst/>
                <a:rect l="l" t="t" r="r" b="b"/>
                <a:pathLst>
                  <a:path w="4807527" h="1539441">
                    <a:moveTo>
                      <a:pt x="0" y="0"/>
                    </a:moveTo>
                    <a:lnTo>
                      <a:pt x="4807527" y="0"/>
                    </a:lnTo>
                    <a:lnTo>
                      <a:pt x="4807527" y="1539441"/>
                    </a:lnTo>
                    <a:lnTo>
                      <a:pt x="0" y="1539441"/>
                    </a:lnTo>
                    <a:close/>
                  </a:path>
                </a:pathLst>
              </a:custGeom>
              <a:solidFill>
                <a:srgbClr val="E9E9E9"/>
              </a:solidFill>
            </p:spPr>
          </p:sp>
        </p:grpSp>
        <p:grpSp>
          <p:nvGrpSpPr>
            <p:cNvPr id="11" name="Group 11"/>
            <p:cNvGrpSpPr/>
            <p:nvPr/>
          </p:nvGrpSpPr>
          <p:grpSpPr>
            <a:xfrm>
              <a:off x="0" y="0"/>
              <a:ext cx="2075625" cy="3235592"/>
              <a:chOff x="0" y="0"/>
              <a:chExt cx="464415" cy="723955"/>
            </a:xfrm>
          </p:grpSpPr>
          <p:sp>
            <p:nvSpPr>
              <p:cNvPr id="12" name="Freeform 12"/>
              <p:cNvSpPr/>
              <p:nvPr/>
            </p:nvSpPr>
            <p:spPr>
              <a:xfrm>
                <a:off x="0" y="0"/>
                <a:ext cx="464415" cy="723955"/>
              </a:xfrm>
              <a:custGeom>
                <a:avLst/>
                <a:gdLst/>
                <a:ahLst/>
                <a:cxnLst/>
                <a:rect l="l" t="t" r="r" b="b"/>
                <a:pathLst>
                  <a:path w="464415" h="723955">
                    <a:moveTo>
                      <a:pt x="0" y="0"/>
                    </a:moveTo>
                    <a:lnTo>
                      <a:pt x="464415" y="0"/>
                    </a:lnTo>
                    <a:lnTo>
                      <a:pt x="464415" y="723955"/>
                    </a:lnTo>
                    <a:lnTo>
                      <a:pt x="0" y="723955"/>
                    </a:lnTo>
                    <a:close/>
                  </a:path>
                </a:pathLst>
              </a:custGeom>
              <a:solidFill>
                <a:srgbClr val="E01E37">
                  <a:alpha val="74902"/>
                </a:srgbClr>
              </a:solidFill>
            </p:spPr>
          </p:sp>
        </p:grpSp>
        <p:sp>
          <p:nvSpPr>
            <p:cNvPr id="13" name="TextBox 13"/>
            <p:cNvSpPr txBox="1"/>
            <p:nvPr/>
          </p:nvSpPr>
          <p:spPr>
            <a:xfrm>
              <a:off x="2507477" y="573338"/>
              <a:ext cx="9952014" cy="1902702"/>
            </a:xfrm>
            <a:prstGeom prst="rect">
              <a:avLst/>
            </a:prstGeom>
          </p:spPr>
          <p:txBody>
            <a:bodyPr wrap="square" lIns="0" tIns="0" rIns="0" bIns="0" rtlCol="0" anchor="t">
              <a:spAutoFit/>
            </a:bodyPr>
            <a:lstStyle/>
            <a:p>
              <a:pPr>
                <a:lnSpc>
                  <a:spcPct val="120000"/>
                </a:lnSpc>
              </a:pPr>
              <a:r>
                <a:rPr lang="vi-VN" sz="2700" b="1" dirty="0">
                  <a:solidFill>
                    <a:srgbClr val="0B1B2A"/>
                  </a:solidFill>
                  <a:latin typeface="Arial" pitchFamily="34" charset="0"/>
                </a:rPr>
                <a:t>KHÁI NIỆM VÀ VAI TRÒ CỦA TẬP TÍNH Ở ĐỘNG VẬT</a:t>
              </a:r>
            </a:p>
          </p:txBody>
        </p:sp>
        <p:sp>
          <p:nvSpPr>
            <p:cNvPr id="14" name="TextBox 14"/>
            <p:cNvSpPr txBox="1"/>
            <p:nvPr/>
          </p:nvSpPr>
          <p:spPr>
            <a:xfrm>
              <a:off x="554518" y="910948"/>
              <a:ext cx="966590" cy="1096840"/>
            </a:xfrm>
            <a:prstGeom prst="rect">
              <a:avLst/>
            </a:prstGeom>
          </p:spPr>
          <p:txBody>
            <a:bodyPr lIns="0" tIns="0" rIns="0" bIns="0" rtlCol="0" anchor="t">
              <a:spAutoFit/>
            </a:bodyPr>
            <a:lstStyle/>
            <a:p>
              <a:pPr>
                <a:lnSpc>
                  <a:spcPct val="120000"/>
                </a:lnSpc>
              </a:pPr>
              <a:r>
                <a:rPr lang="vi-VN" sz="3300" b="1" dirty="0">
                  <a:solidFill>
                    <a:srgbClr val="FFFFFF"/>
                  </a:solidFill>
                  <a:latin typeface="Arial" pitchFamily="34" charset="0"/>
                </a:rPr>
                <a:t>01</a:t>
              </a:r>
            </a:p>
          </p:txBody>
        </p:sp>
      </p:grpSp>
      <p:grpSp>
        <p:nvGrpSpPr>
          <p:cNvPr id="15" name="Group 15"/>
          <p:cNvGrpSpPr/>
          <p:nvPr/>
        </p:nvGrpSpPr>
        <p:grpSpPr>
          <a:xfrm>
            <a:off x="1390288" y="3759193"/>
            <a:ext cx="6088448" cy="1617796"/>
            <a:chOff x="0" y="0"/>
            <a:chExt cx="12180068" cy="3235592"/>
          </a:xfrm>
        </p:grpSpPr>
        <p:grpSp>
          <p:nvGrpSpPr>
            <p:cNvPr id="16" name="Group 16"/>
            <p:cNvGrpSpPr/>
            <p:nvPr/>
          </p:nvGrpSpPr>
          <p:grpSpPr>
            <a:xfrm>
              <a:off x="2075625" y="0"/>
              <a:ext cx="10104443" cy="3235592"/>
              <a:chOff x="0" y="0"/>
              <a:chExt cx="4807527" cy="1539441"/>
            </a:xfrm>
          </p:grpSpPr>
          <p:sp>
            <p:nvSpPr>
              <p:cNvPr id="17" name="Freeform 17"/>
              <p:cNvSpPr/>
              <p:nvPr/>
            </p:nvSpPr>
            <p:spPr>
              <a:xfrm>
                <a:off x="0" y="0"/>
                <a:ext cx="4807527" cy="1539441"/>
              </a:xfrm>
              <a:custGeom>
                <a:avLst/>
                <a:gdLst/>
                <a:ahLst/>
                <a:cxnLst/>
                <a:rect l="l" t="t" r="r" b="b"/>
                <a:pathLst>
                  <a:path w="4807527" h="1539441">
                    <a:moveTo>
                      <a:pt x="0" y="0"/>
                    </a:moveTo>
                    <a:lnTo>
                      <a:pt x="4807527" y="0"/>
                    </a:lnTo>
                    <a:lnTo>
                      <a:pt x="4807527" y="1539441"/>
                    </a:lnTo>
                    <a:lnTo>
                      <a:pt x="0" y="1539441"/>
                    </a:lnTo>
                    <a:close/>
                  </a:path>
                </a:pathLst>
              </a:custGeom>
              <a:solidFill>
                <a:srgbClr val="E9E9E9"/>
              </a:solidFill>
            </p:spPr>
          </p:sp>
        </p:grpSp>
        <p:grpSp>
          <p:nvGrpSpPr>
            <p:cNvPr id="18" name="Group 18"/>
            <p:cNvGrpSpPr/>
            <p:nvPr/>
          </p:nvGrpSpPr>
          <p:grpSpPr>
            <a:xfrm>
              <a:off x="0" y="0"/>
              <a:ext cx="2075625" cy="3235592"/>
              <a:chOff x="0" y="0"/>
              <a:chExt cx="464415" cy="723955"/>
            </a:xfrm>
          </p:grpSpPr>
          <p:sp>
            <p:nvSpPr>
              <p:cNvPr id="19" name="Freeform 19"/>
              <p:cNvSpPr/>
              <p:nvPr/>
            </p:nvSpPr>
            <p:spPr>
              <a:xfrm>
                <a:off x="0" y="0"/>
                <a:ext cx="464415" cy="723955"/>
              </a:xfrm>
              <a:custGeom>
                <a:avLst/>
                <a:gdLst/>
                <a:ahLst/>
                <a:cxnLst/>
                <a:rect l="l" t="t" r="r" b="b"/>
                <a:pathLst>
                  <a:path w="464415" h="723955">
                    <a:moveTo>
                      <a:pt x="0" y="0"/>
                    </a:moveTo>
                    <a:lnTo>
                      <a:pt x="464415" y="0"/>
                    </a:lnTo>
                    <a:lnTo>
                      <a:pt x="464415" y="723955"/>
                    </a:lnTo>
                    <a:lnTo>
                      <a:pt x="0" y="723955"/>
                    </a:lnTo>
                    <a:close/>
                  </a:path>
                </a:pathLst>
              </a:custGeom>
              <a:solidFill>
                <a:srgbClr val="E01E37">
                  <a:alpha val="74902"/>
                </a:srgbClr>
              </a:solidFill>
            </p:spPr>
          </p:sp>
        </p:grpSp>
        <p:sp>
          <p:nvSpPr>
            <p:cNvPr id="20" name="TextBox 20"/>
            <p:cNvSpPr txBox="1"/>
            <p:nvPr/>
          </p:nvSpPr>
          <p:spPr>
            <a:xfrm>
              <a:off x="2507479" y="573338"/>
              <a:ext cx="9264773" cy="1902702"/>
            </a:xfrm>
            <a:prstGeom prst="rect">
              <a:avLst/>
            </a:prstGeom>
          </p:spPr>
          <p:txBody>
            <a:bodyPr lIns="0" tIns="0" rIns="0" bIns="0" rtlCol="0" anchor="t">
              <a:spAutoFit/>
            </a:bodyPr>
            <a:lstStyle/>
            <a:p>
              <a:pPr>
                <a:lnSpc>
                  <a:spcPct val="120000"/>
                </a:lnSpc>
              </a:pPr>
              <a:r>
                <a:rPr lang="vi-VN" sz="2700" b="1" dirty="0">
                  <a:solidFill>
                    <a:srgbClr val="0B1B2A"/>
                  </a:solidFill>
                  <a:latin typeface="Arial" pitchFamily="34" charset="0"/>
                </a:rPr>
                <a:t>ỨNG DỤNG HIỂU BIẾT VỀ TẬP TÍNH VÀO THỰC TIỄN</a:t>
              </a:r>
            </a:p>
          </p:txBody>
        </p:sp>
        <p:sp>
          <p:nvSpPr>
            <p:cNvPr id="21" name="TextBox 21"/>
            <p:cNvSpPr txBox="1"/>
            <p:nvPr/>
          </p:nvSpPr>
          <p:spPr>
            <a:xfrm>
              <a:off x="554518" y="910948"/>
              <a:ext cx="966590" cy="1096840"/>
            </a:xfrm>
            <a:prstGeom prst="rect">
              <a:avLst/>
            </a:prstGeom>
          </p:spPr>
          <p:txBody>
            <a:bodyPr lIns="0" tIns="0" rIns="0" bIns="0" rtlCol="0" anchor="t">
              <a:spAutoFit/>
            </a:bodyPr>
            <a:lstStyle/>
            <a:p>
              <a:pPr>
                <a:lnSpc>
                  <a:spcPct val="120000"/>
                </a:lnSpc>
              </a:pPr>
              <a:r>
                <a:rPr lang="vi-VN" sz="3300" b="1" dirty="0">
                  <a:solidFill>
                    <a:srgbClr val="FFFFFF"/>
                  </a:solidFill>
                  <a:latin typeface="Arial" pitchFamily="34" charset="0"/>
                </a:rPr>
                <a:t>02</a:t>
              </a:r>
            </a:p>
          </p:txBody>
        </p:sp>
      </p:grpSp>
      <p:pic>
        <p:nvPicPr>
          <p:cNvPr id="22" name="Picture 22"/>
          <p:cNvPicPr>
            <a:picLocks noChangeAspect="1"/>
          </p:cNvPicPr>
          <p:nvPr/>
        </p:nvPicPr>
        <p:blipFill>
          <a:blip r:embed="rId4"/>
          <a:srcRect t="7842" b="7842"/>
          <a:stretch>
            <a:fillRect/>
          </a:stretch>
        </p:blipFill>
        <p:spPr>
          <a:xfrm>
            <a:off x="7846556" y="863355"/>
            <a:ext cx="4342269" cy="5486400"/>
          </a:xfrm>
          <a:prstGeom prst="rect">
            <a:avLst/>
          </a:prstGeom>
        </p:spPr>
      </p:pic>
      <p:sp>
        <p:nvSpPr>
          <p:cNvPr id="23" name="TextBox 23"/>
          <p:cNvSpPr txBox="1"/>
          <p:nvPr/>
        </p:nvSpPr>
        <p:spPr>
          <a:xfrm>
            <a:off x="2512900" y="753657"/>
            <a:ext cx="4235942" cy="548420"/>
          </a:xfrm>
          <a:prstGeom prst="rect">
            <a:avLst/>
          </a:prstGeom>
        </p:spPr>
        <p:txBody>
          <a:bodyPr lIns="0" tIns="0" rIns="0" bIns="0" rtlCol="0" anchor="t">
            <a:spAutoFit/>
          </a:bodyPr>
          <a:lstStyle/>
          <a:p>
            <a:pPr>
              <a:lnSpc>
                <a:spcPts val="4666"/>
              </a:lnSpc>
            </a:pPr>
            <a:r>
              <a:rPr lang="vi-VN" sz="3300" b="1" dirty="0">
                <a:solidFill>
                  <a:srgbClr val="000000"/>
                </a:solidFill>
                <a:latin typeface="Arial" panose="020B0604020202020204" pitchFamily="34" charset="0"/>
                <a:cs typeface="Arial" panose="020B0604020202020204" pitchFamily="34" charset="0"/>
              </a:rPr>
              <a:t>NỘI DUNG BÀI HỌC</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80000"/>
          </a:blip>
          <a:srcRect t="7786" b="7786"/>
          <a:stretch>
            <a:fillRect/>
          </a:stretch>
        </p:blipFill>
        <p:spPr>
          <a:xfrm>
            <a:off x="0" y="0"/>
            <a:ext cx="12188825" cy="6858000"/>
          </a:xfrm>
          <a:prstGeom prst="rect">
            <a:avLst/>
          </a:prstGeom>
        </p:spPr>
      </p:pic>
      <p:grpSp>
        <p:nvGrpSpPr>
          <p:cNvPr id="3" name="Group 3"/>
          <p:cNvGrpSpPr/>
          <p:nvPr/>
        </p:nvGrpSpPr>
        <p:grpSpPr>
          <a:xfrm>
            <a:off x="0" y="441662"/>
            <a:ext cx="12352377" cy="2178526"/>
            <a:chOff x="0" y="0"/>
            <a:chExt cx="4881223" cy="860652"/>
          </a:xfrm>
        </p:grpSpPr>
        <p:sp>
          <p:nvSpPr>
            <p:cNvPr id="4" name="Freeform 4"/>
            <p:cNvSpPr/>
            <p:nvPr/>
          </p:nvSpPr>
          <p:spPr>
            <a:xfrm>
              <a:off x="0" y="0"/>
              <a:ext cx="4881223" cy="860652"/>
            </a:xfrm>
            <a:custGeom>
              <a:avLst/>
              <a:gdLst/>
              <a:ahLst/>
              <a:cxnLst/>
              <a:rect l="l" t="t" r="r" b="b"/>
              <a:pathLst>
                <a:path w="4881223" h="860652">
                  <a:moveTo>
                    <a:pt x="0" y="0"/>
                  </a:moveTo>
                  <a:lnTo>
                    <a:pt x="4881223" y="0"/>
                  </a:lnTo>
                  <a:lnTo>
                    <a:pt x="4881223" y="860652"/>
                  </a:lnTo>
                  <a:lnTo>
                    <a:pt x="0" y="860652"/>
                  </a:lnTo>
                  <a:close/>
                </a:path>
              </a:pathLst>
            </a:custGeom>
            <a:solidFill>
              <a:srgbClr val="FFFFFF">
                <a:alpha val="80000"/>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397170" y="685800"/>
            <a:ext cx="1756375" cy="1756833"/>
            <a:chOff x="0" y="0"/>
            <a:chExt cx="3513666" cy="3513666"/>
          </a:xfrm>
        </p:grpSpPr>
        <p:grpSp>
          <p:nvGrpSpPr>
            <p:cNvPr id="7" name="Group 7"/>
            <p:cNvGrpSpPr/>
            <p:nvPr/>
          </p:nvGrpSpPr>
          <p:grpSpPr>
            <a:xfrm>
              <a:off x="0" y="0"/>
              <a:ext cx="3513666" cy="3513666"/>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914D"/>
              </a:solidFill>
            </p:spPr>
          </p:sp>
        </p:grpSp>
        <p:grpSp>
          <p:nvGrpSpPr>
            <p:cNvPr id="9" name="Group 9"/>
            <p:cNvGrpSpPr>
              <a:grpSpLocks noChangeAspect="1"/>
            </p:cNvGrpSpPr>
            <p:nvPr/>
          </p:nvGrpSpPr>
          <p:grpSpPr>
            <a:xfrm>
              <a:off x="1026082" y="568012"/>
              <a:ext cx="1461502" cy="2377641"/>
              <a:chOff x="0" y="0"/>
              <a:chExt cx="2062480" cy="3355340"/>
            </a:xfrm>
          </p:grpSpPr>
          <p:sp>
            <p:nvSpPr>
              <p:cNvPr id="10" name="Freeform 10"/>
              <p:cNvSpPr/>
              <p:nvPr/>
            </p:nvSpPr>
            <p:spPr>
              <a:xfrm>
                <a:off x="0" y="0"/>
                <a:ext cx="2062480" cy="3355340"/>
              </a:xfrm>
              <a:custGeom>
                <a:avLst/>
                <a:gdLst/>
                <a:ahLst/>
                <a:cxnLst/>
                <a:rect l="l" t="t" r="r" b="b"/>
                <a:pathLst>
                  <a:path w="2062480" h="3355340">
                    <a:moveTo>
                      <a:pt x="1436370" y="0"/>
                    </a:moveTo>
                    <a:lnTo>
                      <a:pt x="1033780" y="0"/>
                    </a:lnTo>
                    <a:lnTo>
                      <a:pt x="1007110" y="17780"/>
                    </a:lnTo>
                    <a:cubicBezTo>
                      <a:pt x="941070" y="60960"/>
                      <a:pt x="866140" y="101600"/>
                      <a:pt x="786130" y="138430"/>
                    </a:cubicBezTo>
                    <a:cubicBezTo>
                      <a:pt x="704850" y="176530"/>
                      <a:pt x="621030" y="210820"/>
                      <a:pt x="537210" y="241300"/>
                    </a:cubicBezTo>
                    <a:cubicBezTo>
                      <a:pt x="454660" y="270510"/>
                      <a:pt x="373380" y="295910"/>
                      <a:pt x="295910" y="314960"/>
                    </a:cubicBezTo>
                    <a:cubicBezTo>
                      <a:pt x="219710" y="334010"/>
                      <a:pt x="151130" y="346710"/>
                      <a:pt x="93980" y="354330"/>
                    </a:cubicBezTo>
                    <a:lnTo>
                      <a:pt x="0" y="365760"/>
                    </a:lnTo>
                    <a:lnTo>
                      <a:pt x="0" y="935990"/>
                    </a:lnTo>
                    <a:lnTo>
                      <a:pt x="687070" y="935990"/>
                    </a:lnTo>
                    <a:lnTo>
                      <a:pt x="687070" y="2677160"/>
                    </a:lnTo>
                    <a:lnTo>
                      <a:pt x="3810" y="2677160"/>
                    </a:lnTo>
                    <a:lnTo>
                      <a:pt x="3810" y="3355340"/>
                    </a:lnTo>
                    <a:lnTo>
                      <a:pt x="2062480" y="3355340"/>
                    </a:lnTo>
                    <a:lnTo>
                      <a:pt x="2062480" y="2677160"/>
                    </a:lnTo>
                    <a:lnTo>
                      <a:pt x="1436370" y="2677160"/>
                    </a:lnTo>
                    <a:lnTo>
                      <a:pt x="1436370" y="0"/>
                    </a:lnTo>
                    <a:close/>
                  </a:path>
                </a:pathLst>
              </a:custGeom>
              <a:solidFill>
                <a:srgbClr val="FFFFFF"/>
              </a:solidFill>
            </p:spPr>
          </p:sp>
        </p:grpSp>
      </p:grpSp>
      <p:pic>
        <p:nvPicPr>
          <p:cNvPr id="11" name="Picture 11"/>
          <p:cNvPicPr>
            <a:picLocks noChangeAspect="1"/>
          </p:cNvPicPr>
          <p:nvPr/>
        </p:nvPicPr>
        <p:blipFill>
          <a:blip r:embed="rId3"/>
          <a:srcRect/>
          <a:stretch>
            <a:fillRect/>
          </a:stretch>
        </p:blipFill>
        <p:spPr>
          <a:xfrm>
            <a:off x="0" y="2620188"/>
            <a:ext cx="6359037" cy="4237812"/>
          </a:xfrm>
          <a:prstGeom prst="rect">
            <a:avLst/>
          </a:prstGeom>
        </p:spPr>
      </p:pic>
      <p:sp>
        <p:nvSpPr>
          <p:cNvPr id="12" name="TextBox 12"/>
          <p:cNvSpPr txBox="1"/>
          <p:nvPr/>
        </p:nvSpPr>
        <p:spPr>
          <a:xfrm>
            <a:off x="2470295" y="584200"/>
            <a:ext cx="9407889" cy="1867499"/>
          </a:xfrm>
          <a:prstGeom prst="rect">
            <a:avLst/>
          </a:prstGeom>
        </p:spPr>
        <p:txBody>
          <a:bodyPr lIns="0" tIns="0" rIns="0" bIns="0" rtlCol="0" anchor="t">
            <a:spAutoFit/>
          </a:bodyPr>
          <a:lstStyle/>
          <a:p>
            <a:pPr>
              <a:lnSpc>
                <a:spcPct val="120000"/>
              </a:lnSpc>
            </a:pPr>
            <a:r>
              <a:rPr lang="en-US" sz="5300" b="1">
                <a:solidFill>
                  <a:srgbClr val="000000"/>
                </a:solidFill>
                <a:latin typeface="Arial" pitchFamily="34" charset="0"/>
              </a:rPr>
              <a:t>KHÁI NIỆM VÀ VAI TRÒ CỦA TẬP TÍNH Ở ĐỘNG VẬT</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811" y="-870033"/>
            <a:ext cx="9223784" cy="2057400"/>
            <a:chOff x="0" y="0"/>
            <a:chExt cx="3644913" cy="812800"/>
          </a:xfrm>
        </p:grpSpPr>
        <p:sp>
          <p:nvSpPr>
            <p:cNvPr id="3" name="Freeform 3"/>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5" name="Group 5"/>
          <p:cNvGrpSpPr/>
          <p:nvPr/>
        </p:nvGrpSpPr>
        <p:grpSpPr>
          <a:xfrm>
            <a:off x="0" y="1458266"/>
            <a:ext cx="6620236" cy="1064949"/>
            <a:chOff x="0" y="0"/>
            <a:chExt cx="13243920" cy="2129898"/>
          </a:xfrm>
        </p:grpSpPr>
        <p:grpSp>
          <p:nvGrpSpPr>
            <p:cNvPr id="6" name="Group 6"/>
            <p:cNvGrpSpPr/>
            <p:nvPr/>
          </p:nvGrpSpPr>
          <p:grpSpPr>
            <a:xfrm rot="-10800000">
              <a:off x="0" y="0"/>
              <a:ext cx="13243920" cy="2129898"/>
              <a:chOff x="0" y="0"/>
              <a:chExt cx="31714308" cy="5100320"/>
            </a:xfrm>
          </p:grpSpPr>
          <p:sp>
            <p:nvSpPr>
              <p:cNvPr id="7" name="Freeform 7"/>
              <p:cNvSpPr/>
              <p:nvPr/>
            </p:nvSpPr>
            <p:spPr>
              <a:xfrm>
                <a:off x="0" y="0"/>
                <a:ext cx="31714309" cy="5100320"/>
              </a:xfrm>
              <a:custGeom>
                <a:avLst/>
                <a:gdLst/>
                <a:ahLst/>
                <a:cxnLst/>
                <a:rect l="l" t="t" r="r" b="b"/>
                <a:pathLst>
                  <a:path w="31714309" h="5100320">
                    <a:moveTo>
                      <a:pt x="496570" y="0"/>
                    </a:moveTo>
                    <a:lnTo>
                      <a:pt x="496570" y="5100320"/>
                    </a:lnTo>
                    <a:lnTo>
                      <a:pt x="29968059" y="5100320"/>
                    </a:lnTo>
                    <a:lnTo>
                      <a:pt x="29968059" y="0"/>
                    </a:lnTo>
                    <a:cubicBezTo>
                      <a:pt x="29968059" y="0"/>
                      <a:pt x="496570" y="0"/>
                      <a:pt x="496570" y="0"/>
                    </a:cubicBezTo>
                    <a:close/>
                    <a:moveTo>
                      <a:pt x="30464627" y="2551430"/>
                    </a:moveTo>
                    <a:lnTo>
                      <a:pt x="30464627" y="496570"/>
                    </a:lnTo>
                    <a:cubicBezTo>
                      <a:pt x="30464627" y="222250"/>
                      <a:pt x="30242377" y="0"/>
                      <a:pt x="29968059" y="0"/>
                    </a:cubicBezTo>
                    <a:lnTo>
                      <a:pt x="29968059" y="5100320"/>
                    </a:lnTo>
                    <a:cubicBezTo>
                      <a:pt x="30242377" y="5100320"/>
                      <a:pt x="30464627" y="4878070"/>
                      <a:pt x="30464627" y="4603750"/>
                    </a:cubicBezTo>
                    <a:lnTo>
                      <a:pt x="30464627" y="3023870"/>
                    </a:lnTo>
                    <a:cubicBezTo>
                      <a:pt x="30972627" y="3039110"/>
                      <a:pt x="31476817" y="3014980"/>
                      <a:pt x="31714309" y="3058160"/>
                    </a:cubicBezTo>
                    <a:cubicBezTo>
                      <a:pt x="31310449" y="2871470"/>
                      <a:pt x="30876109" y="2735580"/>
                      <a:pt x="30464627" y="2551430"/>
                    </a:cubicBezTo>
                    <a:close/>
                    <a:moveTo>
                      <a:pt x="0" y="496570"/>
                    </a:moveTo>
                    <a:lnTo>
                      <a:pt x="0" y="4603750"/>
                    </a:lnTo>
                    <a:cubicBezTo>
                      <a:pt x="0" y="4878070"/>
                      <a:pt x="222250" y="5100320"/>
                      <a:pt x="496570" y="5100320"/>
                    </a:cubicBezTo>
                    <a:lnTo>
                      <a:pt x="496570" y="0"/>
                    </a:lnTo>
                    <a:cubicBezTo>
                      <a:pt x="222250" y="0"/>
                      <a:pt x="0" y="222250"/>
                      <a:pt x="0" y="496570"/>
                    </a:cubicBezTo>
                    <a:close/>
                  </a:path>
                </a:pathLst>
              </a:custGeom>
              <a:solidFill>
                <a:srgbClr val="C9E265"/>
              </a:solidFill>
            </p:spPr>
          </p:sp>
        </p:grpSp>
        <p:sp>
          <p:nvSpPr>
            <p:cNvPr id="8" name="TextBox 8"/>
            <p:cNvSpPr txBox="1"/>
            <p:nvPr/>
          </p:nvSpPr>
          <p:spPr>
            <a:xfrm>
              <a:off x="1382712" y="644792"/>
              <a:ext cx="10809288" cy="769058"/>
            </a:xfrm>
            <a:prstGeom prst="rect">
              <a:avLst/>
            </a:prstGeom>
          </p:spPr>
          <p:txBody>
            <a:bodyPr lIns="0" tIns="0" rIns="0" bIns="0" rtlCol="0" anchor="t">
              <a:spAutoFit/>
            </a:bodyPr>
            <a:lstStyle/>
            <a:p>
              <a:pPr algn="ctr">
                <a:lnSpc>
                  <a:spcPts val="3266"/>
                </a:lnSpc>
              </a:pPr>
              <a:r>
                <a:rPr lang="vi-VN" sz="2300" b="1" dirty="0">
                  <a:solidFill>
                    <a:srgbClr val="000000"/>
                  </a:solidFill>
                  <a:latin typeface="Arial" pitchFamily="34" charset="0"/>
                </a:rPr>
                <a:t>Theo em, tập tính của động vật là gì?</a:t>
              </a:r>
            </a:p>
          </p:txBody>
        </p:sp>
      </p:grpSp>
      <p:grpSp>
        <p:nvGrpSpPr>
          <p:cNvPr id="9" name="Group 9"/>
          <p:cNvGrpSpPr/>
          <p:nvPr/>
        </p:nvGrpSpPr>
        <p:grpSpPr>
          <a:xfrm>
            <a:off x="286227" y="2674621"/>
            <a:ext cx="6334009" cy="1440180"/>
            <a:chOff x="0" y="0"/>
            <a:chExt cx="3466898" cy="978736"/>
          </a:xfrm>
        </p:grpSpPr>
        <p:sp>
          <p:nvSpPr>
            <p:cNvPr id="10" name="Freeform 10"/>
            <p:cNvSpPr/>
            <p:nvPr/>
          </p:nvSpPr>
          <p:spPr>
            <a:xfrm>
              <a:off x="0" y="0"/>
              <a:ext cx="3466898" cy="978736"/>
            </a:xfrm>
            <a:custGeom>
              <a:avLst/>
              <a:gdLst/>
              <a:ahLst/>
              <a:cxnLst/>
              <a:rect l="l" t="t" r="r" b="b"/>
              <a:pathLst>
                <a:path w="3466898" h="978736">
                  <a:moveTo>
                    <a:pt x="3342438" y="59690"/>
                  </a:moveTo>
                  <a:cubicBezTo>
                    <a:pt x="3377998" y="59690"/>
                    <a:pt x="3407208" y="88900"/>
                    <a:pt x="3407208" y="124460"/>
                  </a:cubicBezTo>
                  <a:lnTo>
                    <a:pt x="3407208" y="854276"/>
                  </a:lnTo>
                  <a:cubicBezTo>
                    <a:pt x="3407208" y="889836"/>
                    <a:pt x="3377998" y="919046"/>
                    <a:pt x="3342438" y="919046"/>
                  </a:cubicBezTo>
                  <a:lnTo>
                    <a:pt x="124460" y="919046"/>
                  </a:lnTo>
                  <a:cubicBezTo>
                    <a:pt x="88900" y="919046"/>
                    <a:pt x="59690" y="889836"/>
                    <a:pt x="59690" y="854276"/>
                  </a:cubicBezTo>
                  <a:lnTo>
                    <a:pt x="59690" y="124460"/>
                  </a:lnTo>
                  <a:cubicBezTo>
                    <a:pt x="59690" y="88900"/>
                    <a:pt x="88900" y="59690"/>
                    <a:pt x="124460" y="59690"/>
                  </a:cubicBezTo>
                  <a:lnTo>
                    <a:pt x="3342438" y="59690"/>
                  </a:lnTo>
                  <a:moveTo>
                    <a:pt x="3342438" y="0"/>
                  </a:moveTo>
                  <a:lnTo>
                    <a:pt x="124460" y="0"/>
                  </a:lnTo>
                  <a:cubicBezTo>
                    <a:pt x="55880" y="0"/>
                    <a:pt x="0" y="55880"/>
                    <a:pt x="0" y="124460"/>
                  </a:cubicBezTo>
                  <a:lnTo>
                    <a:pt x="0" y="854276"/>
                  </a:lnTo>
                  <a:cubicBezTo>
                    <a:pt x="0" y="922856"/>
                    <a:pt x="55880" y="978736"/>
                    <a:pt x="124460" y="978736"/>
                  </a:cubicBezTo>
                  <a:lnTo>
                    <a:pt x="3342439" y="978736"/>
                  </a:lnTo>
                  <a:cubicBezTo>
                    <a:pt x="3411019" y="978736"/>
                    <a:pt x="3466898" y="922856"/>
                    <a:pt x="3466898" y="854276"/>
                  </a:cubicBezTo>
                  <a:lnTo>
                    <a:pt x="3466898" y="124460"/>
                  </a:lnTo>
                  <a:cubicBezTo>
                    <a:pt x="3466898" y="55880"/>
                    <a:pt x="3411019" y="0"/>
                    <a:pt x="3342438" y="0"/>
                  </a:cubicBezTo>
                  <a:close/>
                </a:path>
              </a:pathLst>
            </a:custGeom>
            <a:solidFill>
              <a:srgbClr val="E01E37"/>
            </a:solidFill>
          </p:spPr>
        </p:sp>
      </p:grpSp>
      <p:pic>
        <p:nvPicPr>
          <p:cNvPr id="11" name="Picture 11"/>
          <p:cNvPicPr>
            <a:picLocks noChangeAspect="1"/>
          </p:cNvPicPr>
          <p:nvPr/>
        </p:nvPicPr>
        <p:blipFill>
          <a:blip r:embed="rId2"/>
          <a:srcRect l="18308" r="18308"/>
          <a:stretch>
            <a:fillRect/>
          </a:stretch>
        </p:blipFill>
        <p:spPr>
          <a:xfrm>
            <a:off x="6841389" y="1458266"/>
            <a:ext cx="4859919" cy="5100167"/>
          </a:xfrm>
          <a:prstGeom prst="rect">
            <a:avLst/>
          </a:prstGeom>
        </p:spPr>
      </p:pic>
      <p:pic>
        <p:nvPicPr>
          <p:cNvPr id="12" name="Picture 12"/>
          <p:cNvPicPr>
            <a:picLocks noChangeAspect="1"/>
          </p:cNvPicPr>
          <p:nvPr/>
        </p:nvPicPr>
        <p:blipFill>
          <a:blip r:embed="rId3"/>
          <a:srcRect/>
          <a:stretch>
            <a:fillRect/>
          </a:stretch>
        </p:blipFill>
        <p:spPr>
          <a:xfrm>
            <a:off x="286227" y="4615633"/>
            <a:ext cx="3483937" cy="1942801"/>
          </a:xfrm>
          <a:prstGeom prst="rect">
            <a:avLst/>
          </a:prstGeom>
        </p:spPr>
      </p:pic>
      <p:pic>
        <p:nvPicPr>
          <p:cNvPr id="13" name="Picture 13"/>
          <p:cNvPicPr>
            <a:picLocks noChangeAspect="1"/>
          </p:cNvPicPr>
          <p:nvPr/>
        </p:nvPicPr>
        <p:blipFill>
          <a:blip r:embed="rId4"/>
          <a:srcRect/>
          <a:stretch>
            <a:fillRect/>
          </a:stretch>
        </p:blipFill>
        <p:spPr>
          <a:xfrm>
            <a:off x="4012388" y="4875933"/>
            <a:ext cx="2607847" cy="1682500"/>
          </a:xfrm>
          <a:prstGeom prst="rect">
            <a:avLst/>
          </a:prstGeom>
        </p:spPr>
      </p:pic>
      <p:sp>
        <p:nvSpPr>
          <p:cNvPr id="14" name="TextBox 14"/>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sp>
        <p:nvSpPr>
          <p:cNvPr id="15" name="TextBox 15"/>
          <p:cNvSpPr txBox="1"/>
          <p:nvPr/>
        </p:nvSpPr>
        <p:spPr>
          <a:xfrm>
            <a:off x="545969" y="2971518"/>
            <a:ext cx="5814524" cy="810415"/>
          </a:xfrm>
          <a:prstGeom prst="rect">
            <a:avLst/>
          </a:prstGeom>
        </p:spPr>
        <p:txBody>
          <a:bodyPr wrap="square" lIns="0" tIns="0" rIns="0" bIns="0" rtlCol="0" anchor="t">
            <a:spAutoFit/>
          </a:bodyPr>
          <a:lstStyle/>
          <a:p>
            <a:pPr algn="just">
              <a:lnSpc>
                <a:spcPct val="120000"/>
              </a:lnSpc>
              <a:spcBef>
                <a:spcPct val="0"/>
              </a:spcBef>
            </a:pPr>
            <a:r>
              <a:rPr lang="vi-VN" sz="2300" b="1" dirty="0">
                <a:solidFill>
                  <a:srgbClr val="000000"/>
                </a:solidFill>
                <a:latin typeface="Arial" pitchFamily="34" charset="0"/>
              </a:rPr>
              <a:t>Tập tính là một chuỗi phản ứng của động vật trả lời kích thích của môi trường</a:t>
            </a:r>
          </a:p>
        </p:txBody>
      </p:sp>
      <p:pic>
        <p:nvPicPr>
          <p:cNvPr id="16" name="Picture 16"/>
          <p:cNvPicPr>
            <a:picLocks noChangeAspect="1"/>
          </p:cNvPicPr>
          <p:nvPr/>
        </p:nvPicPr>
        <p:blipFill>
          <a:blip r:embed="rId5"/>
          <a:srcRect/>
          <a:stretch>
            <a:fillRect/>
          </a:stretch>
        </p:blipFill>
        <p:spPr>
          <a:xfrm rot="-8928765">
            <a:off x="9285195" y="-260772"/>
            <a:ext cx="2601580" cy="189314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sp>
        <p:nvSpPr>
          <p:cNvPr id="6" name="TextBox 6"/>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grpSp>
        <p:nvGrpSpPr>
          <p:cNvPr id="7" name="Group 7"/>
          <p:cNvGrpSpPr/>
          <p:nvPr/>
        </p:nvGrpSpPr>
        <p:grpSpPr>
          <a:xfrm>
            <a:off x="685622" y="1328375"/>
            <a:ext cx="10817582" cy="1681939"/>
            <a:chOff x="0" y="0"/>
            <a:chExt cx="21640800" cy="3363877"/>
          </a:xfrm>
        </p:grpSpPr>
        <p:grpSp>
          <p:nvGrpSpPr>
            <p:cNvPr id="8" name="Group 8"/>
            <p:cNvGrpSpPr/>
            <p:nvPr/>
          </p:nvGrpSpPr>
          <p:grpSpPr>
            <a:xfrm>
              <a:off x="0" y="1024628"/>
              <a:ext cx="21640800" cy="2339249"/>
              <a:chOff x="0" y="0"/>
              <a:chExt cx="4274726" cy="462074"/>
            </a:xfrm>
          </p:grpSpPr>
          <p:sp>
            <p:nvSpPr>
              <p:cNvPr id="9" name="Freeform 9"/>
              <p:cNvSpPr/>
              <p:nvPr/>
            </p:nvSpPr>
            <p:spPr>
              <a:xfrm>
                <a:off x="0" y="0"/>
                <a:ext cx="4274726" cy="462074"/>
              </a:xfrm>
              <a:custGeom>
                <a:avLst/>
                <a:gdLst/>
                <a:ahLst/>
                <a:cxnLst/>
                <a:rect l="l" t="t" r="r" b="b"/>
                <a:pathLst>
                  <a:path w="4274726" h="462074">
                    <a:moveTo>
                      <a:pt x="0" y="0"/>
                    </a:moveTo>
                    <a:lnTo>
                      <a:pt x="4274726" y="0"/>
                    </a:lnTo>
                    <a:lnTo>
                      <a:pt x="4274726" y="462074"/>
                    </a:lnTo>
                    <a:lnTo>
                      <a:pt x="0" y="462074"/>
                    </a:lnTo>
                    <a:close/>
                  </a:path>
                </a:pathLst>
              </a:custGeom>
              <a:solidFill>
                <a:srgbClr val="FFDE59"/>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grpSp>
          <p:nvGrpSpPr>
            <p:cNvPr id="11" name="Group 11"/>
            <p:cNvGrpSpPr/>
            <p:nvPr/>
          </p:nvGrpSpPr>
          <p:grpSpPr>
            <a:xfrm>
              <a:off x="13719" y="0"/>
              <a:ext cx="2049257" cy="2049257"/>
              <a:chOff x="0" y="0"/>
              <a:chExt cx="812800"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pic>
          <p:nvPicPr>
            <p:cNvPr id="14" name="Picture 1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000695">
              <a:off x="638061" y="424743"/>
              <a:ext cx="800574" cy="1199770"/>
            </a:xfrm>
            <a:prstGeom prst="rect">
              <a:avLst/>
            </a:prstGeom>
          </p:spPr>
        </p:pic>
        <p:sp>
          <p:nvSpPr>
            <p:cNvPr id="15" name="TextBox 15"/>
            <p:cNvSpPr txBox="1"/>
            <p:nvPr/>
          </p:nvSpPr>
          <p:spPr>
            <a:xfrm>
              <a:off x="439749" y="2157841"/>
              <a:ext cx="20841802" cy="769058"/>
            </a:xfrm>
            <a:prstGeom prst="rect">
              <a:avLst/>
            </a:prstGeom>
          </p:spPr>
          <p:txBody>
            <a:bodyPr lIns="0" tIns="0" rIns="0" bIns="0" rtlCol="0" anchor="t">
              <a:spAutoFit/>
            </a:bodyPr>
            <a:lstStyle/>
            <a:p>
              <a:pPr algn="just">
                <a:lnSpc>
                  <a:spcPts val="3266"/>
                </a:lnSpc>
                <a:spcBef>
                  <a:spcPct val="0"/>
                </a:spcBef>
              </a:pPr>
              <a:r>
                <a:rPr lang="vi-VN" sz="2300" b="1" dirty="0">
                  <a:solidFill>
                    <a:srgbClr val="000000"/>
                  </a:solidFill>
                  <a:latin typeface="Arial" pitchFamily="34" charset="0"/>
                </a:rPr>
                <a:t>Cho ví dụ tập tính ở một số động vật mà em biết</a:t>
              </a:r>
            </a:p>
          </p:txBody>
        </p:sp>
        <p:sp>
          <p:nvSpPr>
            <p:cNvPr id="16" name="AutoShape 16"/>
            <p:cNvSpPr/>
            <p:nvPr/>
          </p:nvSpPr>
          <p:spPr>
            <a:xfrm>
              <a:off x="2186274" y="757579"/>
              <a:ext cx="19454526" cy="0"/>
            </a:xfrm>
            <a:prstGeom prst="line">
              <a:avLst/>
            </a:prstGeom>
            <a:ln w="63500" cap="flat">
              <a:solidFill>
                <a:srgbClr val="000000"/>
              </a:solidFill>
              <a:prstDash val="solid"/>
              <a:headEnd type="none" w="sm" len="sm"/>
              <a:tailEnd type="none" w="sm" len="sm"/>
            </a:ln>
          </p:spPr>
        </p:sp>
      </p:grpSp>
      <p:pic>
        <p:nvPicPr>
          <p:cNvPr id="2050" name="Picture 2" descr="Kỹ năng làm tổ của chim không phải di truyền - KhoaHoc.tv">
            <a:extLst>
              <a:ext uri="{FF2B5EF4-FFF2-40B4-BE49-F238E27FC236}">
                <a16:creationId xmlns:a16="http://schemas.microsoft.com/office/drawing/2014/main" id="{CE7FD980-F57E-53FA-9FD8-52D0DAF088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2390" y="3106755"/>
            <a:ext cx="4801670" cy="36056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ập tính của động vật, trắc nghiệm sinh học lớp 11">
            <a:extLst>
              <a:ext uri="{FF2B5EF4-FFF2-40B4-BE49-F238E27FC236}">
                <a16:creationId xmlns:a16="http://schemas.microsoft.com/office/drawing/2014/main" id="{54A5C5E2-199E-A2A6-A700-CBAB67A63B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5212" y="3143837"/>
            <a:ext cx="5449625" cy="35685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622" y="1630905"/>
            <a:ext cx="10817582" cy="4541295"/>
            <a:chOff x="0" y="0"/>
            <a:chExt cx="4274726" cy="1794092"/>
          </a:xfrm>
        </p:grpSpPr>
        <p:sp>
          <p:nvSpPr>
            <p:cNvPr id="3" name="Freeform 3"/>
            <p:cNvSpPr/>
            <p:nvPr/>
          </p:nvSpPr>
          <p:spPr>
            <a:xfrm>
              <a:off x="0" y="0"/>
              <a:ext cx="4274726" cy="1794092"/>
            </a:xfrm>
            <a:custGeom>
              <a:avLst/>
              <a:gdLst/>
              <a:ahLst/>
              <a:cxnLst/>
              <a:rect l="l" t="t" r="r" b="b"/>
              <a:pathLst>
                <a:path w="4274726" h="1794092">
                  <a:moveTo>
                    <a:pt x="1431" y="0"/>
                  </a:moveTo>
                  <a:lnTo>
                    <a:pt x="4273295" y="0"/>
                  </a:lnTo>
                  <a:cubicBezTo>
                    <a:pt x="4274085" y="0"/>
                    <a:pt x="4274726" y="641"/>
                    <a:pt x="4274726" y="1431"/>
                  </a:cubicBezTo>
                  <a:lnTo>
                    <a:pt x="4274726" y="1792661"/>
                  </a:lnTo>
                  <a:cubicBezTo>
                    <a:pt x="4274726" y="1793451"/>
                    <a:pt x="4274085" y="1794092"/>
                    <a:pt x="4273295" y="1794092"/>
                  </a:cubicBezTo>
                  <a:lnTo>
                    <a:pt x="1431" y="1794092"/>
                  </a:lnTo>
                  <a:cubicBezTo>
                    <a:pt x="641" y="1794092"/>
                    <a:pt x="0" y="1793451"/>
                    <a:pt x="0" y="1792661"/>
                  </a:cubicBezTo>
                  <a:lnTo>
                    <a:pt x="0" y="1431"/>
                  </a:lnTo>
                  <a:cubicBezTo>
                    <a:pt x="0" y="641"/>
                    <a:pt x="641" y="0"/>
                    <a:pt x="1431" y="0"/>
                  </a:cubicBezTo>
                  <a:close/>
                </a:path>
              </a:pathLst>
            </a:custGeom>
            <a:solidFill>
              <a:srgbClr val="FFFFFF"/>
            </a:solidFill>
            <a:ln>
              <a:solidFill>
                <a:srgbClr val="000000"/>
              </a:solidFill>
            </a:ln>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dirty="0">
                <a:latin typeface="Arial" pitchFamily="34" charset="0"/>
              </a:endParaRPr>
            </a:p>
          </p:txBody>
        </p:sp>
      </p:grpSp>
      <p:pic>
        <p:nvPicPr>
          <p:cNvPr id="5" name="Picture 5"/>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6" name="Group 6"/>
          <p:cNvGrpSpPr/>
          <p:nvPr/>
        </p:nvGrpSpPr>
        <p:grpSpPr>
          <a:xfrm>
            <a:off x="-342811" y="-870033"/>
            <a:ext cx="9223784" cy="2057400"/>
            <a:chOff x="0" y="0"/>
            <a:chExt cx="3644913" cy="812800"/>
          </a:xfrm>
        </p:grpSpPr>
        <p:sp>
          <p:nvSpPr>
            <p:cNvPr id="7" name="Freeform 7"/>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8" name="TextBox 8"/>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pic>
        <p:nvPicPr>
          <p:cNvPr id="9" name="Picture 9"/>
          <p:cNvPicPr>
            <a:picLocks noChangeAspect="1"/>
          </p:cNvPicPr>
          <p:nvPr/>
        </p:nvPicPr>
        <p:blipFill>
          <a:blip r:embed="rId3"/>
          <a:srcRect l="4819" r="15880"/>
          <a:stretch>
            <a:fillRect/>
          </a:stretch>
        </p:blipFill>
        <p:spPr>
          <a:xfrm>
            <a:off x="6458604" y="1863739"/>
            <a:ext cx="4844739" cy="4071451"/>
          </a:xfrm>
          <a:prstGeom prst="rect">
            <a:avLst/>
          </a:prstGeom>
        </p:spPr>
      </p:pic>
      <p:pic>
        <p:nvPicPr>
          <p:cNvPr id="10" name="Picture 10"/>
          <p:cNvPicPr>
            <a:picLocks noChangeAspect="1"/>
          </p:cNvPicPr>
          <p:nvPr/>
        </p:nvPicPr>
        <p:blipFill>
          <a:blip r:embed="rId4"/>
          <a:srcRect/>
          <a:stretch>
            <a:fillRect/>
          </a:stretch>
        </p:blipFill>
        <p:spPr>
          <a:xfrm>
            <a:off x="1357901" y="3630068"/>
            <a:ext cx="4478362" cy="2542133"/>
          </a:xfrm>
          <a:prstGeom prst="rect">
            <a:avLst/>
          </a:prstGeom>
        </p:spPr>
      </p:pic>
      <p:sp>
        <p:nvSpPr>
          <p:cNvPr id="11" name="TextBox 11"/>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sp>
        <p:nvSpPr>
          <p:cNvPr id="12" name="TextBox 12"/>
          <p:cNvSpPr txBox="1"/>
          <p:nvPr/>
        </p:nvSpPr>
        <p:spPr>
          <a:xfrm>
            <a:off x="907508" y="1819289"/>
            <a:ext cx="5379149" cy="1692771"/>
          </a:xfrm>
          <a:prstGeom prst="rect">
            <a:avLst/>
          </a:prstGeom>
        </p:spPr>
        <p:txBody>
          <a:bodyPr lIns="0" tIns="0" rIns="0" bIns="0" rtlCol="0" anchor="t">
            <a:spAutoFit/>
          </a:bodyPr>
          <a:lstStyle/>
          <a:p>
            <a:pPr algn="just">
              <a:lnSpc>
                <a:spcPct val="120000"/>
              </a:lnSpc>
              <a:spcBef>
                <a:spcPct val="0"/>
              </a:spcBef>
            </a:pPr>
            <a:r>
              <a:rPr lang="vi-VN" sz="2300" b="1" dirty="0">
                <a:solidFill>
                  <a:srgbClr val="000000"/>
                </a:solidFill>
                <a:latin typeface="Arial" pitchFamily="34" charset="0"/>
              </a:rPr>
              <a:t>Tập tính làm tổ của chim thể hiện qua chuỗi các phản ứng như tìm vị trí làm tổ, tha vật liệu làm tổ (lá cây, cành cây,…), kết tổ</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sp>
        <p:nvSpPr>
          <p:cNvPr id="6" name="TextBox 6"/>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grpSp>
        <p:nvGrpSpPr>
          <p:cNvPr id="7" name="Group 7"/>
          <p:cNvGrpSpPr/>
          <p:nvPr/>
        </p:nvGrpSpPr>
        <p:grpSpPr>
          <a:xfrm>
            <a:off x="685622" y="1328375"/>
            <a:ext cx="10817582" cy="1681939"/>
            <a:chOff x="0" y="0"/>
            <a:chExt cx="21640800" cy="3363877"/>
          </a:xfrm>
        </p:grpSpPr>
        <p:grpSp>
          <p:nvGrpSpPr>
            <p:cNvPr id="8" name="Group 8"/>
            <p:cNvGrpSpPr/>
            <p:nvPr/>
          </p:nvGrpSpPr>
          <p:grpSpPr>
            <a:xfrm>
              <a:off x="0" y="1024628"/>
              <a:ext cx="21640800" cy="2339249"/>
              <a:chOff x="0" y="0"/>
              <a:chExt cx="4274726" cy="462074"/>
            </a:xfrm>
          </p:grpSpPr>
          <p:sp>
            <p:nvSpPr>
              <p:cNvPr id="9" name="Freeform 9"/>
              <p:cNvSpPr/>
              <p:nvPr/>
            </p:nvSpPr>
            <p:spPr>
              <a:xfrm>
                <a:off x="0" y="0"/>
                <a:ext cx="4274726" cy="462074"/>
              </a:xfrm>
              <a:custGeom>
                <a:avLst/>
                <a:gdLst/>
                <a:ahLst/>
                <a:cxnLst/>
                <a:rect l="l" t="t" r="r" b="b"/>
                <a:pathLst>
                  <a:path w="4274726" h="462074">
                    <a:moveTo>
                      <a:pt x="0" y="0"/>
                    </a:moveTo>
                    <a:lnTo>
                      <a:pt x="4274726" y="0"/>
                    </a:lnTo>
                    <a:lnTo>
                      <a:pt x="4274726" y="462074"/>
                    </a:lnTo>
                    <a:lnTo>
                      <a:pt x="0" y="462074"/>
                    </a:lnTo>
                    <a:close/>
                  </a:path>
                </a:pathLst>
              </a:custGeom>
              <a:solidFill>
                <a:srgbClr val="FFDE59"/>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grpSp>
          <p:nvGrpSpPr>
            <p:cNvPr id="11" name="Group 11"/>
            <p:cNvGrpSpPr/>
            <p:nvPr/>
          </p:nvGrpSpPr>
          <p:grpSpPr>
            <a:xfrm>
              <a:off x="13719" y="0"/>
              <a:ext cx="2049257" cy="2049257"/>
              <a:chOff x="0" y="0"/>
              <a:chExt cx="812800"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pic>
          <p:nvPicPr>
            <p:cNvPr id="14" name="Picture 1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000695">
              <a:off x="638061" y="424743"/>
              <a:ext cx="800574" cy="1199770"/>
            </a:xfrm>
            <a:prstGeom prst="rect">
              <a:avLst/>
            </a:prstGeom>
          </p:spPr>
        </p:pic>
        <p:sp>
          <p:nvSpPr>
            <p:cNvPr id="15" name="TextBox 15"/>
            <p:cNvSpPr txBox="1"/>
            <p:nvPr/>
          </p:nvSpPr>
          <p:spPr>
            <a:xfrm>
              <a:off x="439749" y="2157841"/>
              <a:ext cx="20841802" cy="769058"/>
            </a:xfrm>
            <a:prstGeom prst="rect">
              <a:avLst/>
            </a:prstGeom>
          </p:spPr>
          <p:txBody>
            <a:bodyPr lIns="0" tIns="0" rIns="0" bIns="0" rtlCol="0" anchor="t">
              <a:spAutoFit/>
            </a:bodyPr>
            <a:lstStyle/>
            <a:p>
              <a:pPr algn="just">
                <a:lnSpc>
                  <a:spcPts val="3266"/>
                </a:lnSpc>
                <a:spcBef>
                  <a:spcPct val="0"/>
                </a:spcBef>
              </a:pPr>
              <a:r>
                <a:rPr lang="vi-VN" sz="2300" b="1" dirty="0">
                  <a:solidFill>
                    <a:srgbClr val="000000"/>
                  </a:solidFill>
                  <a:latin typeface="Arial" pitchFamily="34" charset="0"/>
                </a:rPr>
                <a:t>Nêu vai trò của tập tính đối với động vật</a:t>
              </a:r>
            </a:p>
          </p:txBody>
        </p:sp>
        <p:sp>
          <p:nvSpPr>
            <p:cNvPr id="16" name="AutoShape 16"/>
            <p:cNvSpPr/>
            <p:nvPr/>
          </p:nvSpPr>
          <p:spPr>
            <a:xfrm>
              <a:off x="2186274" y="757579"/>
              <a:ext cx="19454526" cy="0"/>
            </a:xfrm>
            <a:prstGeom prst="line">
              <a:avLst/>
            </a:prstGeom>
            <a:ln w="63500" cap="flat">
              <a:solidFill>
                <a:srgbClr val="000000"/>
              </a:solidFill>
              <a:prstDash val="solid"/>
              <a:headEnd type="none" w="sm" len="sm"/>
              <a:tailEnd type="none" w="sm" len="sm"/>
            </a:ln>
          </p:spPr>
        </p:sp>
      </p:grpSp>
      <p:sp>
        <p:nvSpPr>
          <p:cNvPr id="17" name="TextBox 17"/>
          <p:cNvSpPr txBox="1"/>
          <p:nvPr/>
        </p:nvSpPr>
        <p:spPr>
          <a:xfrm>
            <a:off x="694765" y="3463158"/>
            <a:ext cx="983696" cy="384529"/>
          </a:xfrm>
          <a:prstGeom prst="rect">
            <a:avLst/>
          </a:prstGeom>
        </p:spPr>
        <p:txBody>
          <a:bodyPr lIns="0" tIns="0" rIns="0" bIns="0" rtlCol="0" anchor="t">
            <a:spAutoFit/>
          </a:bodyPr>
          <a:lstStyle/>
          <a:p>
            <a:pPr algn="just">
              <a:lnSpc>
                <a:spcPts val="3266"/>
              </a:lnSpc>
            </a:pPr>
            <a:r>
              <a:rPr lang="vi-VN" sz="2300" b="1" dirty="0">
                <a:solidFill>
                  <a:srgbClr val="FF0000"/>
                </a:solidFill>
                <a:latin typeface="Arial" pitchFamily="34" charset="0"/>
              </a:rPr>
              <a:t>Trả lời</a:t>
            </a:r>
          </a:p>
        </p:txBody>
      </p:sp>
      <p:sp>
        <p:nvSpPr>
          <p:cNvPr id="19" name="TextBox 18">
            <a:extLst>
              <a:ext uri="{FF2B5EF4-FFF2-40B4-BE49-F238E27FC236}">
                <a16:creationId xmlns:a16="http://schemas.microsoft.com/office/drawing/2014/main" id="{EBA452CF-2BA0-2F03-D5D8-58A2F3C2A8B6}"/>
              </a:ext>
            </a:extLst>
          </p:cNvPr>
          <p:cNvSpPr txBox="1"/>
          <p:nvPr/>
        </p:nvSpPr>
        <p:spPr>
          <a:xfrm>
            <a:off x="678346" y="4113253"/>
            <a:ext cx="5644666" cy="2252733"/>
          </a:xfrm>
          <a:prstGeom prst="rect">
            <a:avLst/>
          </a:prstGeom>
        </p:spPr>
        <p:txBody>
          <a:bodyPr wrap="square" lIns="0" tIns="0" rIns="0" bIns="0" rtlCol="0" anchor="t">
            <a:spAutoFit/>
          </a:bodyPr>
          <a:lstStyle>
            <a:defPPr>
              <a:defRPr lang="en-US"/>
            </a:defPPr>
            <a:lvl1pPr algn="just">
              <a:lnSpc>
                <a:spcPts val="3266"/>
              </a:lnSpc>
              <a:defRPr sz="2300" b="1">
                <a:solidFill>
                  <a:srgbClr val="FF0000"/>
                </a:solidFill>
                <a:latin typeface="Arial" pitchFamily="34" charset="0"/>
              </a:defRPr>
            </a:lvl1pPr>
          </a:lstStyle>
          <a:p>
            <a:pPr>
              <a:lnSpc>
                <a:spcPct val="130000"/>
              </a:lnSpc>
            </a:pPr>
            <a:r>
              <a:rPr lang="vi-VN" dirty="0">
                <a:solidFill>
                  <a:schemeClr val="tx1"/>
                </a:solidFill>
              </a:rPr>
              <a:t>Vai trò của tập tính đối với động vật:</a:t>
            </a:r>
          </a:p>
          <a:p>
            <a:pPr marL="342900" indent="-342900">
              <a:lnSpc>
                <a:spcPct val="130000"/>
              </a:lnSpc>
              <a:buFont typeface="Arial" panose="020B0604020202020204" pitchFamily="34" charset="0"/>
              <a:buChar char="•"/>
            </a:pPr>
            <a:r>
              <a:rPr lang="vi-VN" b="0" dirty="0">
                <a:solidFill>
                  <a:schemeClr val="tx1"/>
                </a:solidFill>
              </a:rPr>
              <a:t>Tập tính có vai trò rất quan trọng đến sự tồn tại và phát triển nòi giống</a:t>
            </a:r>
          </a:p>
          <a:p>
            <a:pPr marL="342900" indent="-342900">
              <a:lnSpc>
                <a:spcPct val="130000"/>
              </a:lnSpc>
              <a:buFont typeface="Arial" panose="020B0604020202020204" pitchFamily="34" charset="0"/>
              <a:buChar char="•"/>
            </a:pPr>
            <a:r>
              <a:rPr lang="vi-VN" b="0" dirty="0">
                <a:solidFill>
                  <a:schemeClr val="tx1"/>
                </a:solidFill>
              </a:rPr>
              <a:t>Đảm bảo cho động vật thích nghi được với môi trường sống</a:t>
            </a:r>
          </a:p>
        </p:txBody>
      </p:sp>
      <p:pic>
        <p:nvPicPr>
          <p:cNvPr id="4102" name="Picture 6" descr="Top 6 Tập Tính Của Đại Bàng Không Phải Ai Cũng Biết">
            <a:extLst>
              <a:ext uri="{FF2B5EF4-FFF2-40B4-BE49-F238E27FC236}">
                <a16:creationId xmlns:a16="http://schemas.microsoft.com/office/drawing/2014/main" id="{F34BD78A-3DC4-DF66-F1F3-422BAE04E1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9957" y="3248441"/>
            <a:ext cx="4964103" cy="34110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685622" y="1680210"/>
            <a:ext cx="10817582" cy="4491990"/>
            <a:chOff x="0" y="0"/>
            <a:chExt cx="5920967" cy="2458035"/>
          </a:xfrm>
        </p:grpSpPr>
        <p:sp>
          <p:nvSpPr>
            <p:cNvPr id="7" name="Freeform 7"/>
            <p:cNvSpPr/>
            <p:nvPr/>
          </p:nvSpPr>
          <p:spPr>
            <a:xfrm>
              <a:off x="0" y="0"/>
              <a:ext cx="5920967" cy="2458035"/>
            </a:xfrm>
            <a:custGeom>
              <a:avLst/>
              <a:gdLst/>
              <a:ahLst/>
              <a:cxnLst/>
              <a:rect l="l" t="t" r="r" b="b"/>
              <a:pathLst>
                <a:path w="5920967" h="2458035">
                  <a:moveTo>
                    <a:pt x="5796507" y="59690"/>
                  </a:moveTo>
                  <a:cubicBezTo>
                    <a:pt x="5832067" y="59690"/>
                    <a:pt x="5861277" y="88900"/>
                    <a:pt x="5861277" y="124460"/>
                  </a:cubicBezTo>
                  <a:lnTo>
                    <a:pt x="5861277" y="2333575"/>
                  </a:lnTo>
                  <a:cubicBezTo>
                    <a:pt x="5861277" y="2369135"/>
                    <a:pt x="5832067" y="2398345"/>
                    <a:pt x="5796507" y="2398345"/>
                  </a:cubicBezTo>
                  <a:lnTo>
                    <a:pt x="124460" y="2398345"/>
                  </a:lnTo>
                  <a:cubicBezTo>
                    <a:pt x="88900" y="2398345"/>
                    <a:pt x="59690" y="2369135"/>
                    <a:pt x="59690" y="2333575"/>
                  </a:cubicBezTo>
                  <a:lnTo>
                    <a:pt x="59690" y="124460"/>
                  </a:lnTo>
                  <a:cubicBezTo>
                    <a:pt x="59690" y="88900"/>
                    <a:pt x="88900" y="59690"/>
                    <a:pt x="124460" y="59690"/>
                  </a:cubicBezTo>
                  <a:lnTo>
                    <a:pt x="5796507" y="59690"/>
                  </a:lnTo>
                  <a:moveTo>
                    <a:pt x="5796507" y="0"/>
                  </a:moveTo>
                  <a:lnTo>
                    <a:pt x="124460" y="0"/>
                  </a:lnTo>
                  <a:cubicBezTo>
                    <a:pt x="55880" y="0"/>
                    <a:pt x="0" y="55880"/>
                    <a:pt x="0" y="124460"/>
                  </a:cubicBezTo>
                  <a:lnTo>
                    <a:pt x="0" y="2333575"/>
                  </a:lnTo>
                  <a:cubicBezTo>
                    <a:pt x="0" y="2402155"/>
                    <a:pt x="55880" y="2458035"/>
                    <a:pt x="124460" y="2458035"/>
                  </a:cubicBezTo>
                  <a:lnTo>
                    <a:pt x="5796507" y="2458035"/>
                  </a:lnTo>
                  <a:cubicBezTo>
                    <a:pt x="5865087" y="2458035"/>
                    <a:pt x="5920967" y="2402155"/>
                    <a:pt x="5920967" y="2333575"/>
                  </a:cubicBezTo>
                  <a:lnTo>
                    <a:pt x="5920967" y="124460"/>
                  </a:lnTo>
                  <a:cubicBezTo>
                    <a:pt x="5920967" y="55880"/>
                    <a:pt x="5865087" y="0"/>
                    <a:pt x="5796507" y="0"/>
                  </a:cubicBezTo>
                  <a:close/>
                </a:path>
              </a:pathLst>
            </a:custGeom>
            <a:solidFill>
              <a:srgbClr val="BC1823"/>
            </a:solidFill>
          </p:spPr>
        </p:sp>
      </p:grpSp>
      <p:sp>
        <p:nvSpPr>
          <p:cNvPr id="8" name="TextBox 8"/>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a:solidFill>
                  <a:srgbClr val="000000"/>
                </a:solidFill>
                <a:latin typeface="Arial" pitchFamily="34" charset="0"/>
              </a:rPr>
              <a:t>I. KHÁI NIỆM VÀ VAI TRÒ CỦA TẬP TÍNH Ở ĐỘNG VẬT</a:t>
            </a:r>
          </a:p>
        </p:txBody>
      </p:sp>
      <p:grpSp>
        <p:nvGrpSpPr>
          <p:cNvPr id="9" name="Group 9"/>
          <p:cNvGrpSpPr/>
          <p:nvPr/>
        </p:nvGrpSpPr>
        <p:grpSpPr>
          <a:xfrm>
            <a:off x="1023077" y="2169346"/>
            <a:ext cx="7960067" cy="834941"/>
            <a:chOff x="-1" y="1"/>
            <a:chExt cx="15924281" cy="1669882"/>
          </a:xfrm>
        </p:grpSpPr>
        <p:grpSp>
          <p:nvGrpSpPr>
            <p:cNvPr id="10" name="Group 10"/>
            <p:cNvGrpSpPr/>
            <p:nvPr/>
          </p:nvGrpSpPr>
          <p:grpSpPr>
            <a:xfrm rot="5400000">
              <a:off x="-104368" y="104368"/>
              <a:ext cx="1669882" cy="1461147"/>
              <a:chOff x="0" y="0"/>
              <a:chExt cx="812800" cy="711200"/>
            </a:xfrm>
          </p:grpSpPr>
          <p:sp>
            <p:nvSpPr>
              <p:cNvPr id="11" name="Freeform 11"/>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2" name="TextBox 12"/>
              <p:cNvSpPr txBox="1"/>
              <p:nvPr/>
            </p:nvSpPr>
            <p:spPr>
              <a:xfrm>
                <a:off x="127000" y="292100"/>
                <a:ext cx="558800" cy="368300"/>
              </a:xfrm>
              <a:prstGeom prst="rect">
                <a:avLst/>
              </a:prstGeom>
            </p:spPr>
            <p:txBody>
              <a:bodyPr lIns="50800" tIns="50800" rIns="50800" bIns="50800" rtlCol="0" anchor="ctr"/>
              <a:lstStyle/>
              <a:p>
                <a:pPr algn="ctr">
                  <a:lnSpc>
                    <a:spcPts val="1772"/>
                  </a:lnSpc>
                  <a:spcBef>
                    <a:spcPct val="0"/>
                  </a:spcBef>
                </a:pPr>
                <a:endParaRPr lang="vi-VN" b="1">
                  <a:latin typeface="Arial" pitchFamily="34" charset="0"/>
                </a:endParaRPr>
              </a:p>
            </p:txBody>
          </p:sp>
        </p:grpSp>
        <p:sp>
          <p:nvSpPr>
            <p:cNvPr id="13" name="TextBox 13"/>
            <p:cNvSpPr txBox="1"/>
            <p:nvPr/>
          </p:nvSpPr>
          <p:spPr>
            <a:xfrm>
              <a:off x="1758749" y="414785"/>
              <a:ext cx="14165531" cy="769058"/>
            </a:xfrm>
            <a:prstGeom prst="rect">
              <a:avLst/>
            </a:prstGeom>
          </p:spPr>
          <p:txBody>
            <a:bodyPr lIns="0" tIns="0" rIns="0" bIns="0" rtlCol="0" anchor="t">
              <a:spAutoFit/>
            </a:bodyPr>
            <a:lstStyle/>
            <a:p>
              <a:pPr algn="just">
                <a:lnSpc>
                  <a:spcPts val="3266"/>
                </a:lnSpc>
                <a:spcBef>
                  <a:spcPct val="0"/>
                </a:spcBef>
              </a:pPr>
              <a:r>
                <a:rPr lang="vi-VN" sz="2300" b="1">
                  <a:solidFill>
                    <a:srgbClr val="000000"/>
                  </a:solidFill>
                  <a:latin typeface="Arial" pitchFamily="34" charset="0"/>
                </a:rPr>
                <a:t>Tập tính của động vật rất đa dạng và phức tạp</a:t>
              </a:r>
            </a:p>
          </p:txBody>
        </p:sp>
      </p:grpSp>
      <p:grpSp>
        <p:nvGrpSpPr>
          <p:cNvPr id="14" name="Group 14"/>
          <p:cNvGrpSpPr/>
          <p:nvPr/>
        </p:nvGrpSpPr>
        <p:grpSpPr>
          <a:xfrm>
            <a:off x="1023077" y="3429001"/>
            <a:ext cx="10289870" cy="834941"/>
            <a:chOff x="-1" y="1"/>
            <a:chExt cx="20585102" cy="1669882"/>
          </a:xfrm>
        </p:grpSpPr>
        <p:grpSp>
          <p:nvGrpSpPr>
            <p:cNvPr id="15" name="Group 15"/>
            <p:cNvGrpSpPr/>
            <p:nvPr/>
          </p:nvGrpSpPr>
          <p:grpSpPr>
            <a:xfrm rot="5400000">
              <a:off x="-104368" y="104368"/>
              <a:ext cx="1669882" cy="1461147"/>
              <a:chOff x="0" y="0"/>
              <a:chExt cx="812800" cy="711200"/>
            </a:xfrm>
          </p:grpSpPr>
          <p:sp>
            <p:nvSpPr>
              <p:cNvPr id="16" name="Freeform 1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17" name="TextBox 17"/>
              <p:cNvSpPr txBox="1"/>
              <p:nvPr/>
            </p:nvSpPr>
            <p:spPr>
              <a:xfrm>
                <a:off x="127000" y="292100"/>
                <a:ext cx="558800" cy="368300"/>
              </a:xfrm>
              <a:prstGeom prst="rect">
                <a:avLst/>
              </a:prstGeom>
            </p:spPr>
            <p:txBody>
              <a:bodyPr lIns="50800" tIns="50800" rIns="50800" bIns="50800" rtlCol="0" anchor="ctr"/>
              <a:lstStyle/>
              <a:p>
                <a:pPr algn="ctr">
                  <a:lnSpc>
                    <a:spcPct val="120000"/>
                  </a:lnSpc>
                  <a:spcBef>
                    <a:spcPct val="0"/>
                  </a:spcBef>
                </a:pPr>
                <a:endParaRPr lang="vi-VN" b="1">
                  <a:latin typeface="Arial" pitchFamily="34" charset="0"/>
                </a:endParaRPr>
              </a:p>
            </p:txBody>
          </p:sp>
        </p:grpSp>
        <p:sp>
          <p:nvSpPr>
            <p:cNvPr id="18" name="TextBox 18"/>
            <p:cNvSpPr txBox="1"/>
            <p:nvPr/>
          </p:nvSpPr>
          <p:spPr>
            <a:xfrm>
              <a:off x="1847526" y="2035"/>
              <a:ext cx="18737575" cy="1615443"/>
            </a:xfrm>
            <a:prstGeom prst="rect">
              <a:avLst/>
            </a:prstGeom>
          </p:spPr>
          <p:txBody>
            <a:bodyPr lIns="0" tIns="0" rIns="0" bIns="0" rtlCol="0" anchor="t">
              <a:spAutoFit/>
            </a:bodyPr>
            <a:lstStyle/>
            <a:p>
              <a:pPr algn="just">
                <a:lnSpc>
                  <a:spcPct val="120000"/>
                </a:lnSpc>
                <a:spcBef>
                  <a:spcPct val="0"/>
                </a:spcBef>
              </a:pPr>
              <a:r>
                <a:rPr lang="vi-VN" sz="2300" b="1">
                  <a:solidFill>
                    <a:srgbClr val="000000"/>
                  </a:solidFill>
                  <a:latin typeface="Arial" pitchFamily="34" charset="0"/>
                </a:rPr>
                <a:t>Tập tính có vai trò quan trọng trong đời sống của động vật vì liên quan mật thiết đến sự tồn tại và phát triển nòi giống</a:t>
              </a:r>
            </a:p>
          </p:txBody>
        </p:sp>
      </p:grpSp>
      <p:grpSp>
        <p:nvGrpSpPr>
          <p:cNvPr id="19" name="Group 19"/>
          <p:cNvGrpSpPr/>
          <p:nvPr/>
        </p:nvGrpSpPr>
        <p:grpSpPr>
          <a:xfrm>
            <a:off x="1023077" y="4689393"/>
            <a:ext cx="10289870" cy="834941"/>
            <a:chOff x="-1" y="1"/>
            <a:chExt cx="20585102" cy="1669882"/>
          </a:xfrm>
        </p:grpSpPr>
        <p:grpSp>
          <p:nvGrpSpPr>
            <p:cNvPr id="20" name="Group 20"/>
            <p:cNvGrpSpPr/>
            <p:nvPr/>
          </p:nvGrpSpPr>
          <p:grpSpPr>
            <a:xfrm rot="5400000">
              <a:off x="-104368" y="104368"/>
              <a:ext cx="1669882" cy="1461147"/>
              <a:chOff x="0" y="0"/>
              <a:chExt cx="812800" cy="711200"/>
            </a:xfrm>
          </p:grpSpPr>
          <p:sp>
            <p:nvSpPr>
              <p:cNvPr id="21" name="Freeform 21"/>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BC1823"/>
              </a:solidFill>
            </p:spPr>
          </p:sp>
          <p:sp>
            <p:nvSpPr>
              <p:cNvPr id="22" name="TextBox 22"/>
              <p:cNvSpPr txBox="1"/>
              <p:nvPr/>
            </p:nvSpPr>
            <p:spPr>
              <a:xfrm>
                <a:off x="127000" y="292100"/>
                <a:ext cx="558800" cy="368300"/>
              </a:xfrm>
              <a:prstGeom prst="rect">
                <a:avLst/>
              </a:prstGeom>
            </p:spPr>
            <p:txBody>
              <a:bodyPr lIns="50800" tIns="50800" rIns="50800" bIns="50800" rtlCol="0" anchor="ctr"/>
              <a:lstStyle/>
              <a:p>
                <a:pPr algn="ctr">
                  <a:lnSpc>
                    <a:spcPts val="1772"/>
                  </a:lnSpc>
                  <a:spcBef>
                    <a:spcPct val="0"/>
                  </a:spcBef>
                </a:pPr>
                <a:endParaRPr lang="vi-VN" b="1">
                  <a:latin typeface="Arial" pitchFamily="34" charset="0"/>
                </a:endParaRPr>
              </a:p>
            </p:txBody>
          </p:sp>
        </p:grpSp>
        <p:sp>
          <p:nvSpPr>
            <p:cNvPr id="23" name="TextBox 23"/>
            <p:cNvSpPr txBox="1"/>
            <p:nvPr/>
          </p:nvSpPr>
          <p:spPr>
            <a:xfrm>
              <a:off x="1847526" y="450411"/>
              <a:ext cx="18737575" cy="769058"/>
            </a:xfrm>
            <a:prstGeom prst="rect">
              <a:avLst/>
            </a:prstGeom>
          </p:spPr>
          <p:txBody>
            <a:bodyPr lIns="0" tIns="0" rIns="0" bIns="0" rtlCol="0" anchor="t">
              <a:spAutoFit/>
            </a:bodyPr>
            <a:lstStyle/>
            <a:p>
              <a:pPr algn="just">
                <a:lnSpc>
                  <a:spcPts val="3266"/>
                </a:lnSpc>
                <a:spcBef>
                  <a:spcPct val="0"/>
                </a:spcBef>
              </a:pPr>
              <a:r>
                <a:rPr lang="vi-VN" sz="2300" b="1">
                  <a:solidFill>
                    <a:srgbClr val="000000"/>
                  </a:solidFill>
                  <a:latin typeface="Arial" pitchFamily="34" charset="0"/>
                </a:rPr>
                <a:t>Các tập tính đảm bảo cho động vật thích nghi với môi trường sống</a:t>
              </a: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685622" y="1393795"/>
            <a:ext cx="5716341" cy="971309"/>
            <a:chOff x="0" y="0"/>
            <a:chExt cx="11435660" cy="1942617"/>
          </a:xfrm>
        </p:grpSpPr>
        <p:grpSp>
          <p:nvGrpSpPr>
            <p:cNvPr id="7" name="Group 7"/>
            <p:cNvGrpSpPr/>
            <p:nvPr/>
          </p:nvGrpSpPr>
          <p:grpSpPr>
            <a:xfrm rot="5400000">
              <a:off x="4746521" y="-4746521"/>
              <a:ext cx="1942617" cy="11435660"/>
              <a:chOff x="0" y="0"/>
              <a:chExt cx="660400" cy="3887595"/>
            </a:xfrm>
          </p:grpSpPr>
          <p:sp>
            <p:nvSpPr>
              <p:cNvPr id="8" name="Freeform 8"/>
              <p:cNvSpPr/>
              <p:nvPr/>
            </p:nvSpPr>
            <p:spPr>
              <a:xfrm>
                <a:off x="0" y="0"/>
                <a:ext cx="660400" cy="3887595"/>
              </a:xfrm>
              <a:custGeom>
                <a:avLst/>
                <a:gdLst/>
                <a:ahLst/>
                <a:cxnLst/>
                <a:rect l="l" t="t" r="r" b="b"/>
                <a:pathLst>
                  <a:path w="660400" h="3887595">
                    <a:moveTo>
                      <a:pt x="220252" y="3868526"/>
                    </a:moveTo>
                    <a:cubicBezTo>
                      <a:pt x="254109" y="3880040"/>
                      <a:pt x="292600" y="3887595"/>
                      <a:pt x="330378" y="3887595"/>
                    </a:cubicBezTo>
                    <a:cubicBezTo>
                      <a:pt x="368157" y="3887595"/>
                      <a:pt x="404509" y="3881119"/>
                      <a:pt x="438009" y="3869605"/>
                    </a:cubicBezTo>
                    <a:cubicBezTo>
                      <a:pt x="438723" y="3869245"/>
                      <a:pt x="439435" y="3869245"/>
                      <a:pt x="440148" y="3868886"/>
                    </a:cubicBezTo>
                    <a:cubicBezTo>
                      <a:pt x="565955" y="3822830"/>
                      <a:pt x="658618" y="3701216"/>
                      <a:pt x="660400" y="3490794"/>
                    </a:cubicBezTo>
                    <a:lnTo>
                      <a:pt x="660400" y="0"/>
                    </a:lnTo>
                    <a:lnTo>
                      <a:pt x="0" y="0"/>
                    </a:lnTo>
                    <a:lnTo>
                      <a:pt x="0" y="3488203"/>
                    </a:lnTo>
                    <a:cubicBezTo>
                      <a:pt x="1782" y="3701935"/>
                      <a:pt x="93019" y="3823550"/>
                      <a:pt x="220252" y="3868526"/>
                    </a:cubicBezTo>
                    <a:close/>
                  </a:path>
                </a:pathLst>
              </a:custGeom>
              <a:solidFill>
                <a:srgbClr val="FF5757">
                  <a:alpha val="80000"/>
                </a:srgbClr>
              </a:solidFill>
            </p:spPr>
          </p:sp>
          <p:sp>
            <p:nvSpPr>
              <p:cNvPr id="9" name="TextBox 9"/>
              <p:cNvSpPr txBox="1"/>
              <p:nvPr/>
            </p:nvSpPr>
            <p:spPr>
              <a:xfrm>
                <a:off x="0" y="-19050"/>
                <a:ext cx="660400" cy="704850"/>
              </a:xfrm>
              <a:prstGeom prst="rect">
                <a:avLst/>
              </a:prstGeom>
            </p:spPr>
            <p:txBody>
              <a:bodyPr lIns="50800" tIns="50800" rIns="50800" bIns="50800" rtlCol="0" anchor="ctr"/>
              <a:lstStyle/>
              <a:p>
                <a:pPr algn="just">
                  <a:lnSpc>
                    <a:spcPts val="615"/>
                  </a:lnSpc>
                  <a:spcBef>
                    <a:spcPct val="0"/>
                  </a:spcBef>
                </a:pPr>
                <a:endParaRPr lang="vi-VN" b="1" dirty="0">
                  <a:latin typeface="Arial" pitchFamily="34" charset="0"/>
                </a:endParaRPr>
              </a:p>
            </p:txBody>
          </p:sp>
        </p:grpSp>
        <p:grpSp>
          <p:nvGrpSpPr>
            <p:cNvPr id="10" name="Group 10"/>
            <p:cNvGrpSpPr/>
            <p:nvPr/>
          </p:nvGrpSpPr>
          <p:grpSpPr>
            <a:xfrm>
              <a:off x="0" y="0"/>
              <a:ext cx="1942617" cy="1942617"/>
              <a:chOff x="0" y="0"/>
              <a:chExt cx="812800" cy="812800"/>
            </a:xfrm>
          </p:grpSpPr>
          <p:sp>
            <p:nvSpPr>
              <p:cNvPr id="11" name="Freeform 1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12" name="TextBox 12"/>
              <p:cNvSpPr txBox="1"/>
              <p:nvPr/>
            </p:nvSpPr>
            <p:spPr>
              <a:xfrm>
                <a:off x="76200" y="57150"/>
                <a:ext cx="660400" cy="679450"/>
              </a:xfrm>
              <a:prstGeom prst="rect">
                <a:avLst/>
              </a:prstGeom>
            </p:spPr>
            <p:txBody>
              <a:bodyPr lIns="50800" tIns="50800" rIns="50800" bIns="50800" rtlCol="0" anchor="ctr"/>
              <a:lstStyle/>
              <a:p>
                <a:pPr algn="just">
                  <a:lnSpc>
                    <a:spcPts val="615"/>
                  </a:lnSpc>
                  <a:spcBef>
                    <a:spcPct val="0"/>
                  </a:spcBef>
                </a:pPr>
                <a:endParaRPr lang="vi-VN" b="1" dirty="0">
                  <a:latin typeface="Arial" pitchFamily="34" charset="0"/>
                </a:endParaRPr>
              </a:p>
            </p:txBody>
          </p:sp>
        </p:grpSp>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4776" y="165815"/>
              <a:ext cx="1425586" cy="1610987"/>
            </a:xfrm>
            <a:prstGeom prst="rect">
              <a:avLst/>
            </a:prstGeom>
          </p:spPr>
        </p:pic>
        <p:sp>
          <p:nvSpPr>
            <p:cNvPr id="14" name="TextBox 14"/>
            <p:cNvSpPr txBox="1"/>
            <p:nvPr/>
          </p:nvSpPr>
          <p:spPr>
            <a:xfrm>
              <a:off x="2365376" y="551150"/>
              <a:ext cx="845502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Một số tập tính của động vật</a:t>
              </a:r>
            </a:p>
          </p:txBody>
        </p:sp>
      </p:grpSp>
      <p:pic>
        <p:nvPicPr>
          <p:cNvPr id="15" name="Picture 15"/>
          <p:cNvPicPr>
            <a:picLocks noChangeAspect="1"/>
          </p:cNvPicPr>
          <p:nvPr/>
        </p:nvPicPr>
        <p:blipFill>
          <a:blip r:embed="rId5"/>
          <a:srcRect t="2781" b="2781"/>
          <a:stretch>
            <a:fillRect/>
          </a:stretch>
        </p:blipFill>
        <p:spPr>
          <a:xfrm>
            <a:off x="685622" y="2574653"/>
            <a:ext cx="5716341" cy="3597547"/>
          </a:xfrm>
          <a:prstGeom prst="rect">
            <a:avLst/>
          </a:prstGeom>
        </p:spPr>
      </p:pic>
      <p:pic>
        <p:nvPicPr>
          <p:cNvPr id="16" name="Picture 16"/>
          <p:cNvPicPr>
            <a:picLocks noChangeAspect="1"/>
          </p:cNvPicPr>
          <p:nvPr/>
        </p:nvPicPr>
        <p:blipFill>
          <a:blip r:embed="rId6"/>
          <a:srcRect l="12356" r="12356"/>
          <a:stretch>
            <a:fillRect/>
          </a:stretch>
        </p:blipFill>
        <p:spPr>
          <a:xfrm>
            <a:off x="6609857" y="1393795"/>
            <a:ext cx="4893347" cy="4778405"/>
          </a:xfrm>
          <a:prstGeom prst="rect">
            <a:avLst/>
          </a:prstGeom>
        </p:spPr>
      </p:pic>
      <p:sp>
        <p:nvSpPr>
          <p:cNvPr id="17" name="TextBox 17"/>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sp>
        <p:nvSpPr>
          <p:cNvPr id="18" name="TextBox 18"/>
          <p:cNvSpPr txBox="1"/>
          <p:nvPr/>
        </p:nvSpPr>
        <p:spPr>
          <a:xfrm>
            <a:off x="2298475" y="6261100"/>
            <a:ext cx="2490635" cy="384529"/>
          </a:xfrm>
          <a:prstGeom prst="rect">
            <a:avLst/>
          </a:prstGeom>
        </p:spPr>
        <p:txBody>
          <a:bodyPr lIns="0" tIns="0" rIns="0" bIns="0" rtlCol="0" anchor="t">
            <a:spAutoFit/>
          </a:bodyPr>
          <a:lstStyle/>
          <a:p>
            <a:pPr algn="ctr">
              <a:lnSpc>
                <a:spcPts val="3266"/>
              </a:lnSpc>
            </a:pPr>
            <a:r>
              <a:rPr lang="vi-VN" sz="2300" b="1" dirty="0">
                <a:solidFill>
                  <a:srgbClr val="000000"/>
                </a:solidFill>
                <a:latin typeface="Arial" pitchFamily="34" charset="0"/>
              </a:rPr>
              <a:t>Tập tính kiếm ăn</a:t>
            </a:r>
          </a:p>
        </p:txBody>
      </p:sp>
      <p:sp>
        <p:nvSpPr>
          <p:cNvPr id="19" name="TextBox 19"/>
          <p:cNvSpPr txBox="1"/>
          <p:nvPr/>
        </p:nvSpPr>
        <p:spPr>
          <a:xfrm>
            <a:off x="7794052" y="6261100"/>
            <a:ext cx="2524956" cy="384529"/>
          </a:xfrm>
          <a:prstGeom prst="rect">
            <a:avLst/>
          </a:prstGeom>
        </p:spPr>
        <p:txBody>
          <a:bodyPr lIns="0" tIns="0" rIns="0" bIns="0" rtlCol="0" anchor="t">
            <a:spAutoFit/>
          </a:bodyPr>
          <a:lstStyle/>
          <a:p>
            <a:pPr algn="ctr">
              <a:lnSpc>
                <a:spcPts val="3266"/>
              </a:lnSpc>
            </a:pPr>
            <a:r>
              <a:rPr lang="vi-VN" sz="2300" b="1" dirty="0">
                <a:solidFill>
                  <a:srgbClr val="000000"/>
                </a:solidFill>
                <a:latin typeface="Arial" pitchFamily="34" charset="0"/>
              </a:rPr>
              <a:t>Tập tính sinh sản</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685622" y="1393795"/>
            <a:ext cx="5716341" cy="971309"/>
            <a:chOff x="0" y="0"/>
            <a:chExt cx="11435660" cy="1942617"/>
          </a:xfrm>
        </p:grpSpPr>
        <p:grpSp>
          <p:nvGrpSpPr>
            <p:cNvPr id="7" name="Group 7"/>
            <p:cNvGrpSpPr/>
            <p:nvPr/>
          </p:nvGrpSpPr>
          <p:grpSpPr>
            <a:xfrm rot="5400000">
              <a:off x="4746521" y="-4746521"/>
              <a:ext cx="1942617" cy="11435660"/>
              <a:chOff x="0" y="0"/>
              <a:chExt cx="660400" cy="3887595"/>
            </a:xfrm>
          </p:grpSpPr>
          <p:sp>
            <p:nvSpPr>
              <p:cNvPr id="8" name="Freeform 8"/>
              <p:cNvSpPr/>
              <p:nvPr/>
            </p:nvSpPr>
            <p:spPr>
              <a:xfrm>
                <a:off x="0" y="0"/>
                <a:ext cx="660400" cy="3887595"/>
              </a:xfrm>
              <a:custGeom>
                <a:avLst/>
                <a:gdLst/>
                <a:ahLst/>
                <a:cxnLst/>
                <a:rect l="l" t="t" r="r" b="b"/>
                <a:pathLst>
                  <a:path w="660400" h="3887595">
                    <a:moveTo>
                      <a:pt x="220252" y="3868526"/>
                    </a:moveTo>
                    <a:cubicBezTo>
                      <a:pt x="254109" y="3880040"/>
                      <a:pt x="292600" y="3887595"/>
                      <a:pt x="330378" y="3887595"/>
                    </a:cubicBezTo>
                    <a:cubicBezTo>
                      <a:pt x="368157" y="3887595"/>
                      <a:pt x="404509" y="3881119"/>
                      <a:pt x="438009" y="3869605"/>
                    </a:cubicBezTo>
                    <a:cubicBezTo>
                      <a:pt x="438723" y="3869245"/>
                      <a:pt x="439435" y="3869245"/>
                      <a:pt x="440148" y="3868886"/>
                    </a:cubicBezTo>
                    <a:cubicBezTo>
                      <a:pt x="565955" y="3822830"/>
                      <a:pt x="658618" y="3701216"/>
                      <a:pt x="660400" y="3490794"/>
                    </a:cubicBezTo>
                    <a:lnTo>
                      <a:pt x="660400" y="0"/>
                    </a:lnTo>
                    <a:lnTo>
                      <a:pt x="0" y="0"/>
                    </a:lnTo>
                    <a:lnTo>
                      <a:pt x="0" y="3488203"/>
                    </a:lnTo>
                    <a:cubicBezTo>
                      <a:pt x="1782" y="3701935"/>
                      <a:pt x="93019" y="3823550"/>
                      <a:pt x="220252" y="3868526"/>
                    </a:cubicBezTo>
                    <a:close/>
                  </a:path>
                </a:pathLst>
              </a:custGeom>
              <a:solidFill>
                <a:srgbClr val="FF5757">
                  <a:alpha val="80000"/>
                </a:srgbClr>
              </a:solidFill>
            </p:spPr>
          </p:sp>
          <p:sp>
            <p:nvSpPr>
              <p:cNvPr id="9" name="TextBox 9"/>
              <p:cNvSpPr txBox="1"/>
              <p:nvPr/>
            </p:nvSpPr>
            <p:spPr>
              <a:xfrm>
                <a:off x="0" y="-19050"/>
                <a:ext cx="660400" cy="704850"/>
              </a:xfrm>
              <a:prstGeom prst="rect">
                <a:avLst/>
              </a:prstGeom>
            </p:spPr>
            <p:txBody>
              <a:bodyPr lIns="50800" tIns="50800" rIns="50800" bIns="50800" rtlCol="0" anchor="ctr"/>
              <a:lstStyle/>
              <a:p>
                <a:pPr algn="just">
                  <a:lnSpc>
                    <a:spcPts val="615"/>
                  </a:lnSpc>
                  <a:spcBef>
                    <a:spcPct val="0"/>
                  </a:spcBef>
                </a:pPr>
                <a:endParaRPr lang="vi-VN" b="1" dirty="0">
                  <a:latin typeface="Arial" pitchFamily="34" charset="0"/>
                </a:endParaRPr>
              </a:p>
            </p:txBody>
          </p:sp>
        </p:grpSp>
        <p:grpSp>
          <p:nvGrpSpPr>
            <p:cNvPr id="10" name="Group 10"/>
            <p:cNvGrpSpPr/>
            <p:nvPr/>
          </p:nvGrpSpPr>
          <p:grpSpPr>
            <a:xfrm>
              <a:off x="0" y="0"/>
              <a:ext cx="1942617" cy="1942617"/>
              <a:chOff x="0" y="0"/>
              <a:chExt cx="812800" cy="812800"/>
            </a:xfrm>
          </p:grpSpPr>
          <p:sp>
            <p:nvSpPr>
              <p:cNvPr id="11" name="Freeform 1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DE59"/>
              </a:solidFill>
            </p:spPr>
          </p:sp>
          <p:sp>
            <p:nvSpPr>
              <p:cNvPr id="12" name="TextBox 12"/>
              <p:cNvSpPr txBox="1"/>
              <p:nvPr/>
            </p:nvSpPr>
            <p:spPr>
              <a:xfrm>
                <a:off x="76200" y="57150"/>
                <a:ext cx="660400" cy="679450"/>
              </a:xfrm>
              <a:prstGeom prst="rect">
                <a:avLst/>
              </a:prstGeom>
            </p:spPr>
            <p:txBody>
              <a:bodyPr lIns="50800" tIns="50800" rIns="50800" bIns="50800" rtlCol="0" anchor="ctr"/>
              <a:lstStyle/>
              <a:p>
                <a:pPr algn="just">
                  <a:lnSpc>
                    <a:spcPts val="615"/>
                  </a:lnSpc>
                  <a:spcBef>
                    <a:spcPct val="0"/>
                  </a:spcBef>
                </a:pPr>
                <a:endParaRPr lang="vi-VN" b="1" dirty="0">
                  <a:latin typeface="Arial" pitchFamily="34" charset="0"/>
                </a:endParaRPr>
              </a:p>
            </p:txBody>
          </p:sp>
        </p:grpSp>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4776" y="165815"/>
              <a:ext cx="1425586" cy="1610987"/>
            </a:xfrm>
            <a:prstGeom prst="rect">
              <a:avLst/>
            </a:prstGeom>
          </p:spPr>
        </p:pic>
        <p:sp>
          <p:nvSpPr>
            <p:cNvPr id="14" name="TextBox 14"/>
            <p:cNvSpPr txBox="1"/>
            <p:nvPr/>
          </p:nvSpPr>
          <p:spPr>
            <a:xfrm>
              <a:off x="2365376" y="551150"/>
              <a:ext cx="845502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Một số tập tính của động vật</a:t>
              </a:r>
            </a:p>
          </p:txBody>
        </p:sp>
      </p:grpSp>
      <p:pic>
        <p:nvPicPr>
          <p:cNvPr id="15" name="Picture 15"/>
          <p:cNvPicPr>
            <a:picLocks noChangeAspect="1"/>
          </p:cNvPicPr>
          <p:nvPr/>
        </p:nvPicPr>
        <p:blipFill>
          <a:blip r:embed="rId5"/>
          <a:srcRect t="2690" b="2690"/>
          <a:stretch>
            <a:fillRect/>
          </a:stretch>
        </p:blipFill>
        <p:spPr>
          <a:xfrm>
            <a:off x="685622" y="2567654"/>
            <a:ext cx="5716341" cy="3604546"/>
          </a:xfrm>
          <a:prstGeom prst="rect">
            <a:avLst/>
          </a:prstGeom>
        </p:spPr>
      </p:pic>
      <p:pic>
        <p:nvPicPr>
          <p:cNvPr id="16" name="Picture 16"/>
          <p:cNvPicPr>
            <a:picLocks noChangeAspect="1"/>
          </p:cNvPicPr>
          <p:nvPr/>
        </p:nvPicPr>
        <p:blipFill>
          <a:blip r:embed="rId6"/>
          <a:srcRect l="15877" r="15877"/>
          <a:stretch>
            <a:fillRect/>
          </a:stretch>
        </p:blipFill>
        <p:spPr>
          <a:xfrm>
            <a:off x="6609857" y="1393795"/>
            <a:ext cx="4893347" cy="4778405"/>
          </a:xfrm>
          <a:prstGeom prst="rect">
            <a:avLst/>
          </a:prstGeom>
        </p:spPr>
      </p:pic>
      <p:sp>
        <p:nvSpPr>
          <p:cNvPr id="17" name="TextBox 17"/>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sp>
        <p:nvSpPr>
          <p:cNvPr id="18" name="TextBox 18"/>
          <p:cNvSpPr txBox="1"/>
          <p:nvPr/>
        </p:nvSpPr>
        <p:spPr>
          <a:xfrm>
            <a:off x="1748995" y="6261100"/>
            <a:ext cx="3589593" cy="384529"/>
          </a:xfrm>
          <a:prstGeom prst="rect">
            <a:avLst/>
          </a:prstGeom>
        </p:spPr>
        <p:txBody>
          <a:bodyPr lIns="0" tIns="0" rIns="0" bIns="0" rtlCol="0" anchor="t">
            <a:spAutoFit/>
          </a:bodyPr>
          <a:lstStyle/>
          <a:p>
            <a:pPr algn="ctr">
              <a:lnSpc>
                <a:spcPts val="3266"/>
              </a:lnSpc>
            </a:pPr>
            <a:r>
              <a:rPr lang="vi-VN" sz="2300" b="1" dirty="0">
                <a:solidFill>
                  <a:srgbClr val="000000"/>
                </a:solidFill>
                <a:latin typeface="Arial" pitchFamily="34" charset="0"/>
              </a:rPr>
              <a:t>Tập tính bảo vệ lãnh thổ</a:t>
            </a:r>
          </a:p>
        </p:txBody>
      </p:sp>
      <p:sp>
        <p:nvSpPr>
          <p:cNvPr id="19" name="TextBox 19"/>
          <p:cNvSpPr txBox="1"/>
          <p:nvPr/>
        </p:nvSpPr>
        <p:spPr>
          <a:xfrm>
            <a:off x="7432842" y="6261100"/>
            <a:ext cx="3247377" cy="384529"/>
          </a:xfrm>
          <a:prstGeom prst="rect">
            <a:avLst/>
          </a:prstGeom>
        </p:spPr>
        <p:txBody>
          <a:bodyPr lIns="0" tIns="0" rIns="0" bIns="0" rtlCol="0" anchor="t">
            <a:spAutoFit/>
          </a:bodyPr>
          <a:lstStyle/>
          <a:p>
            <a:pPr algn="ctr">
              <a:lnSpc>
                <a:spcPts val="3266"/>
              </a:lnSpc>
            </a:pPr>
            <a:r>
              <a:rPr lang="vi-VN" sz="2300" b="1" dirty="0">
                <a:solidFill>
                  <a:srgbClr val="000000"/>
                </a:solidFill>
                <a:latin typeface="Arial" pitchFamily="34" charset="0"/>
              </a:rPr>
              <a:t>Tập tính sống bầy đàn</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50000"/>
          </a:blip>
          <a:srcRect t="16228" b="16228"/>
          <a:stretch>
            <a:fillRect/>
          </a:stretch>
        </p:blipFill>
        <p:spPr>
          <a:xfrm>
            <a:off x="0" y="1371600"/>
            <a:ext cx="12188825" cy="5486400"/>
          </a:xfrm>
          <a:prstGeom prst="rect">
            <a:avLst/>
          </a:prstGeom>
        </p:spPr>
      </p:pic>
      <p:grpSp>
        <p:nvGrpSpPr>
          <p:cNvPr id="3" name="Group 3"/>
          <p:cNvGrpSpPr/>
          <p:nvPr/>
        </p:nvGrpSpPr>
        <p:grpSpPr>
          <a:xfrm>
            <a:off x="685622" y="2169345"/>
            <a:ext cx="10817582" cy="4002855"/>
            <a:chOff x="0" y="0"/>
            <a:chExt cx="4274726" cy="1581375"/>
          </a:xfrm>
        </p:grpSpPr>
        <p:sp>
          <p:nvSpPr>
            <p:cNvPr id="4" name="Freeform 4"/>
            <p:cNvSpPr/>
            <p:nvPr/>
          </p:nvSpPr>
          <p:spPr>
            <a:xfrm>
              <a:off x="0" y="0"/>
              <a:ext cx="4274726" cy="1581375"/>
            </a:xfrm>
            <a:custGeom>
              <a:avLst/>
              <a:gdLst/>
              <a:ahLst/>
              <a:cxnLst/>
              <a:rect l="l" t="t" r="r" b="b"/>
              <a:pathLst>
                <a:path w="4274726" h="1581375">
                  <a:moveTo>
                    <a:pt x="0" y="0"/>
                  </a:moveTo>
                  <a:lnTo>
                    <a:pt x="4274726" y="0"/>
                  </a:lnTo>
                  <a:lnTo>
                    <a:pt x="4274726" y="1581375"/>
                  </a:lnTo>
                  <a:lnTo>
                    <a:pt x="0" y="1581375"/>
                  </a:lnTo>
                  <a:close/>
                </a:path>
              </a:pathLst>
            </a:custGeom>
            <a:solidFill>
              <a:srgbClr val="FFFFFF">
                <a:alpha val="80000"/>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a:latin typeface="Arial" pitchFamily="34" charset="0"/>
              </a:endParaRPr>
            </a:p>
          </p:txBody>
        </p:sp>
      </p:grpSp>
      <p:pic>
        <p:nvPicPr>
          <p:cNvPr id="6" name="Picture 6"/>
          <p:cNvPicPr>
            <a:picLocks noChangeAspect="1"/>
          </p:cNvPicPr>
          <p:nvPr/>
        </p:nvPicPr>
        <p:blipFill>
          <a:blip r:embed="rId3"/>
          <a:srcRect/>
          <a:stretch>
            <a:fillRect/>
          </a:stretch>
        </p:blipFill>
        <p:spPr>
          <a:xfrm rot="-8928765">
            <a:off x="9285195" y="-260772"/>
            <a:ext cx="2601580" cy="1893143"/>
          </a:xfrm>
          <a:prstGeom prst="rect">
            <a:avLst/>
          </a:prstGeom>
        </p:spPr>
      </p:pic>
      <p:grpSp>
        <p:nvGrpSpPr>
          <p:cNvPr id="7" name="Group 7"/>
          <p:cNvGrpSpPr/>
          <p:nvPr/>
        </p:nvGrpSpPr>
        <p:grpSpPr>
          <a:xfrm>
            <a:off x="-342811" y="-870033"/>
            <a:ext cx="9223784" cy="2057400"/>
            <a:chOff x="0" y="0"/>
            <a:chExt cx="3644913" cy="812800"/>
          </a:xfrm>
        </p:grpSpPr>
        <p:sp>
          <p:nvSpPr>
            <p:cNvPr id="8" name="Freeform 8"/>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10" name="Group 10"/>
          <p:cNvGrpSpPr/>
          <p:nvPr/>
        </p:nvGrpSpPr>
        <p:grpSpPr>
          <a:xfrm>
            <a:off x="4872396" y="2490551"/>
            <a:ext cx="2254108" cy="1171736"/>
            <a:chOff x="0" y="0"/>
            <a:chExt cx="4509389" cy="2343472"/>
          </a:xfrm>
        </p:grpSpPr>
        <p:grpSp>
          <p:nvGrpSpPr>
            <p:cNvPr id="11" name="Group 11"/>
            <p:cNvGrpSpPr/>
            <p:nvPr/>
          </p:nvGrpSpPr>
          <p:grpSpPr>
            <a:xfrm>
              <a:off x="0" y="0"/>
              <a:ext cx="4509389" cy="2343472"/>
              <a:chOff x="0" y="0"/>
              <a:chExt cx="1233778" cy="641179"/>
            </a:xfrm>
          </p:grpSpPr>
          <p:sp>
            <p:nvSpPr>
              <p:cNvPr id="12" name="Freeform 12"/>
              <p:cNvSpPr/>
              <p:nvPr/>
            </p:nvSpPr>
            <p:spPr>
              <a:xfrm>
                <a:off x="0" y="0"/>
                <a:ext cx="1233778" cy="641179"/>
              </a:xfrm>
              <a:custGeom>
                <a:avLst/>
                <a:gdLst/>
                <a:ahLst/>
                <a:cxnLst/>
                <a:rect l="l" t="t" r="r" b="b"/>
                <a:pathLst>
                  <a:path w="1233778" h="641179">
                    <a:moveTo>
                      <a:pt x="1109318" y="59690"/>
                    </a:moveTo>
                    <a:cubicBezTo>
                      <a:pt x="1144878" y="59690"/>
                      <a:pt x="1174088" y="88900"/>
                      <a:pt x="1174088" y="124460"/>
                    </a:cubicBezTo>
                    <a:lnTo>
                      <a:pt x="1174088" y="516719"/>
                    </a:lnTo>
                    <a:cubicBezTo>
                      <a:pt x="1174088" y="552279"/>
                      <a:pt x="1144878" y="581489"/>
                      <a:pt x="1109318" y="581489"/>
                    </a:cubicBezTo>
                    <a:lnTo>
                      <a:pt x="124460" y="581489"/>
                    </a:lnTo>
                    <a:cubicBezTo>
                      <a:pt x="88900" y="581489"/>
                      <a:pt x="59690" y="552279"/>
                      <a:pt x="59690" y="516719"/>
                    </a:cubicBezTo>
                    <a:lnTo>
                      <a:pt x="59690" y="124460"/>
                    </a:lnTo>
                    <a:cubicBezTo>
                      <a:pt x="59690" y="88900"/>
                      <a:pt x="88900" y="59690"/>
                      <a:pt x="124460" y="59690"/>
                    </a:cubicBezTo>
                    <a:lnTo>
                      <a:pt x="1109318" y="59690"/>
                    </a:lnTo>
                    <a:moveTo>
                      <a:pt x="1109318" y="0"/>
                    </a:moveTo>
                    <a:lnTo>
                      <a:pt x="124460" y="0"/>
                    </a:lnTo>
                    <a:cubicBezTo>
                      <a:pt x="55880" y="0"/>
                      <a:pt x="0" y="55880"/>
                      <a:pt x="0" y="124460"/>
                    </a:cubicBezTo>
                    <a:lnTo>
                      <a:pt x="0" y="516719"/>
                    </a:lnTo>
                    <a:cubicBezTo>
                      <a:pt x="0" y="585299"/>
                      <a:pt x="55880" y="641179"/>
                      <a:pt x="124460" y="641179"/>
                    </a:cubicBezTo>
                    <a:lnTo>
                      <a:pt x="1109318" y="641179"/>
                    </a:lnTo>
                    <a:cubicBezTo>
                      <a:pt x="1177898" y="641179"/>
                      <a:pt x="1233778" y="585299"/>
                      <a:pt x="1233778" y="516719"/>
                    </a:cubicBezTo>
                    <a:lnTo>
                      <a:pt x="1233778" y="124460"/>
                    </a:lnTo>
                    <a:cubicBezTo>
                      <a:pt x="1233778" y="55880"/>
                      <a:pt x="1177898" y="0"/>
                      <a:pt x="1109318" y="0"/>
                    </a:cubicBezTo>
                    <a:close/>
                  </a:path>
                </a:pathLst>
              </a:custGeom>
              <a:solidFill>
                <a:srgbClr val="175029"/>
              </a:solidFill>
            </p:spPr>
          </p:sp>
        </p:grpSp>
        <p:sp>
          <p:nvSpPr>
            <p:cNvPr id="13" name="TextBox 13"/>
            <p:cNvSpPr txBox="1"/>
            <p:nvPr/>
          </p:nvSpPr>
          <p:spPr>
            <a:xfrm>
              <a:off x="332917" y="338828"/>
              <a:ext cx="3843558" cy="1615444"/>
            </a:xfrm>
            <a:prstGeom prst="rect">
              <a:avLst/>
            </a:prstGeom>
          </p:spPr>
          <p:txBody>
            <a:bodyPr lIns="0" tIns="0" rIns="0" bIns="0" rtlCol="0" anchor="t">
              <a:spAutoFit/>
            </a:bodyPr>
            <a:lstStyle/>
            <a:p>
              <a:pPr algn="ctr">
                <a:lnSpc>
                  <a:spcPts val="3266"/>
                </a:lnSpc>
              </a:pPr>
              <a:r>
                <a:rPr lang="vi-VN" sz="2300" b="1">
                  <a:solidFill>
                    <a:srgbClr val="000000"/>
                  </a:solidFill>
                  <a:latin typeface="Arial" pitchFamily="34" charset="0"/>
                </a:rPr>
                <a:t>Tập tính ở động vật</a:t>
              </a:r>
            </a:p>
          </p:txBody>
        </p:sp>
      </p:grpSp>
      <p:grpSp>
        <p:nvGrpSpPr>
          <p:cNvPr id="14" name="Group 14"/>
          <p:cNvGrpSpPr/>
          <p:nvPr/>
        </p:nvGrpSpPr>
        <p:grpSpPr>
          <a:xfrm>
            <a:off x="7710958" y="4710613"/>
            <a:ext cx="3585423" cy="1021651"/>
            <a:chOff x="0" y="0"/>
            <a:chExt cx="7172715" cy="2043302"/>
          </a:xfrm>
        </p:grpSpPr>
        <p:grpSp>
          <p:nvGrpSpPr>
            <p:cNvPr id="15" name="Group 15"/>
            <p:cNvGrpSpPr/>
            <p:nvPr/>
          </p:nvGrpSpPr>
          <p:grpSpPr>
            <a:xfrm>
              <a:off x="0" y="0"/>
              <a:ext cx="7172715" cy="2043302"/>
              <a:chOff x="0" y="0"/>
              <a:chExt cx="1962469" cy="559051"/>
            </a:xfrm>
          </p:grpSpPr>
          <p:sp>
            <p:nvSpPr>
              <p:cNvPr id="16" name="Freeform 16"/>
              <p:cNvSpPr/>
              <p:nvPr/>
            </p:nvSpPr>
            <p:spPr>
              <a:xfrm>
                <a:off x="0" y="0"/>
                <a:ext cx="1962470" cy="559052"/>
              </a:xfrm>
              <a:custGeom>
                <a:avLst/>
                <a:gdLst/>
                <a:ahLst/>
                <a:cxnLst/>
                <a:rect l="l" t="t" r="r" b="b"/>
                <a:pathLst>
                  <a:path w="1962470" h="559052">
                    <a:moveTo>
                      <a:pt x="1838009" y="59690"/>
                    </a:moveTo>
                    <a:cubicBezTo>
                      <a:pt x="1873569" y="59690"/>
                      <a:pt x="1902779" y="88900"/>
                      <a:pt x="1902779" y="124460"/>
                    </a:cubicBezTo>
                    <a:lnTo>
                      <a:pt x="1902779" y="434592"/>
                    </a:lnTo>
                    <a:cubicBezTo>
                      <a:pt x="1902779" y="470152"/>
                      <a:pt x="1873569" y="499362"/>
                      <a:pt x="1838009" y="499362"/>
                    </a:cubicBezTo>
                    <a:lnTo>
                      <a:pt x="124460" y="499362"/>
                    </a:lnTo>
                    <a:cubicBezTo>
                      <a:pt x="88900" y="499362"/>
                      <a:pt x="59690" y="470152"/>
                      <a:pt x="59690" y="434592"/>
                    </a:cubicBezTo>
                    <a:lnTo>
                      <a:pt x="59690" y="124460"/>
                    </a:lnTo>
                    <a:cubicBezTo>
                      <a:pt x="59690" y="88900"/>
                      <a:pt x="88900" y="59690"/>
                      <a:pt x="124460" y="59690"/>
                    </a:cubicBezTo>
                    <a:lnTo>
                      <a:pt x="1838009" y="59690"/>
                    </a:lnTo>
                    <a:moveTo>
                      <a:pt x="1838009" y="0"/>
                    </a:moveTo>
                    <a:lnTo>
                      <a:pt x="124460" y="0"/>
                    </a:lnTo>
                    <a:cubicBezTo>
                      <a:pt x="55880" y="0"/>
                      <a:pt x="0" y="55880"/>
                      <a:pt x="0" y="124460"/>
                    </a:cubicBezTo>
                    <a:lnTo>
                      <a:pt x="0" y="434592"/>
                    </a:lnTo>
                    <a:cubicBezTo>
                      <a:pt x="0" y="503172"/>
                      <a:pt x="55880" y="559052"/>
                      <a:pt x="124460" y="559052"/>
                    </a:cubicBezTo>
                    <a:lnTo>
                      <a:pt x="1838010" y="559052"/>
                    </a:lnTo>
                    <a:cubicBezTo>
                      <a:pt x="1906589" y="559052"/>
                      <a:pt x="1962470" y="503172"/>
                      <a:pt x="1962470" y="434592"/>
                    </a:cubicBezTo>
                    <a:lnTo>
                      <a:pt x="1962470" y="124460"/>
                    </a:lnTo>
                    <a:cubicBezTo>
                      <a:pt x="1962469" y="55880"/>
                      <a:pt x="1906589" y="0"/>
                      <a:pt x="1838009" y="0"/>
                    </a:cubicBezTo>
                    <a:close/>
                  </a:path>
                </a:pathLst>
              </a:custGeom>
              <a:solidFill>
                <a:srgbClr val="175029"/>
              </a:solidFill>
            </p:spPr>
          </p:sp>
        </p:grpSp>
        <p:sp>
          <p:nvSpPr>
            <p:cNvPr id="17" name="TextBox 17"/>
            <p:cNvSpPr txBox="1"/>
            <p:nvPr/>
          </p:nvSpPr>
          <p:spPr>
            <a:xfrm>
              <a:off x="499374" y="601494"/>
              <a:ext cx="6173969" cy="769058"/>
            </a:xfrm>
            <a:prstGeom prst="rect">
              <a:avLst/>
            </a:prstGeom>
          </p:spPr>
          <p:txBody>
            <a:bodyPr lIns="0" tIns="0" rIns="0" bIns="0" rtlCol="0" anchor="t">
              <a:spAutoFit/>
            </a:bodyPr>
            <a:lstStyle/>
            <a:p>
              <a:pPr algn="ctr">
                <a:lnSpc>
                  <a:spcPts val="3266"/>
                </a:lnSpc>
              </a:pPr>
              <a:r>
                <a:rPr lang="vi-VN" sz="2300" b="1">
                  <a:solidFill>
                    <a:srgbClr val="000000"/>
                  </a:solidFill>
                  <a:latin typeface="Arial" pitchFamily="34" charset="0"/>
                </a:rPr>
                <a:t>Tập tính học được</a:t>
              </a:r>
            </a:p>
          </p:txBody>
        </p:sp>
      </p:grpSp>
      <p:grpSp>
        <p:nvGrpSpPr>
          <p:cNvPr id="18" name="Group 18"/>
          <p:cNvGrpSpPr/>
          <p:nvPr/>
        </p:nvGrpSpPr>
        <p:grpSpPr>
          <a:xfrm>
            <a:off x="892444" y="4717399"/>
            <a:ext cx="3585423" cy="1021651"/>
            <a:chOff x="0" y="0"/>
            <a:chExt cx="7172715" cy="2043302"/>
          </a:xfrm>
        </p:grpSpPr>
        <p:grpSp>
          <p:nvGrpSpPr>
            <p:cNvPr id="19" name="Group 19"/>
            <p:cNvGrpSpPr/>
            <p:nvPr/>
          </p:nvGrpSpPr>
          <p:grpSpPr>
            <a:xfrm>
              <a:off x="0" y="0"/>
              <a:ext cx="7172715" cy="2043302"/>
              <a:chOff x="0" y="0"/>
              <a:chExt cx="1962469" cy="559051"/>
            </a:xfrm>
          </p:grpSpPr>
          <p:sp>
            <p:nvSpPr>
              <p:cNvPr id="20" name="Freeform 20"/>
              <p:cNvSpPr/>
              <p:nvPr/>
            </p:nvSpPr>
            <p:spPr>
              <a:xfrm>
                <a:off x="0" y="0"/>
                <a:ext cx="1962470" cy="559052"/>
              </a:xfrm>
              <a:custGeom>
                <a:avLst/>
                <a:gdLst/>
                <a:ahLst/>
                <a:cxnLst/>
                <a:rect l="l" t="t" r="r" b="b"/>
                <a:pathLst>
                  <a:path w="1962470" h="559052">
                    <a:moveTo>
                      <a:pt x="1838009" y="59690"/>
                    </a:moveTo>
                    <a:cubicBezTo>
                      <a:pt x="1873569" y="59690"/>
                      <a:pt x="1902779" y="88900"/>
                      <a:pt x="1902779" y="124460"/>
                    </a:cubicBezTo>
                    <a:lnTo>
                      <a:pt x="1902779" y="434592"/>
                    </a:lnTo>
                    <a:cubicBezTo>
                      <a:pt x="1902779" y="470152"/>
                      <a:pt x="1873569" y="499362"/>
                      <a:pt x="1838009" y="499362"/>
                    </a:cubicBezTo>
                    <a:lnTo>
                      <a:pt x="124460" y="499362"/>
                    </a:lnTo>
                    <a:cubicBezTo>
                      <a:pt x="88900" y="499362"/>
                      <a:pt x="59690" y="470152"/>
                      <a:pt x="59690" y="434592"/>
                    </a:cubicBezTo>
                    <a:lnTo>
                      <a:pt x="59690" y="124460"/>
                    </a:lnTo>
                    <a:cubicBezTo>
                      <a:pt x="59690" y="88900"/>
                      <a:pt x="88900" y="59690"/>
                      <a:pt x="124460" y="59690"/>
                    </a:cubicBezTo>
                    <a:lnTo>
                      <a:pt x="1838009" y="59690"/>
                    </a:lnTo>
                    <a:moveTo>
                      <a:pt x="1838009" y="0"/>
                    </a:moveTo>
                    <a:lnTo>
                      <a:pt x="124460" y="0"/>
                    </a:lnTo>
                    <a:cubicBezTo>
                      <a:pt x="55880" y="0"/>
                      <a:pt x="0" y="55880"/>
                      <a:pt x="0" y="124460"/>
                    </a:cubicBezTo>
                    <a:lnTo>
                      <a:pt x="0" y="434592"/>
                    </a:lnTo>
                    <a:cubicBezTo>
                      <a:pt x="0" y="503172"/>
                      <a:pt x="55880" y="559052"/>
                      <a:pt x="124460" y="559052"/>
                    </a:cubicBezTo>
                    <a:lnTo>
                      <a:pt x="1838010" y="559052"/>
                    </a:lnTo>
                    <a:cubicBezTo>
                      <a:pt x="1906589" y="559052"/>
                      <a:pt x="1962470" y="503172"/>
                      <a:pt x="1962470" y="434592"/>
                    </a:cubicBezTo>
                    <a:lnTo>
                      <a:pt x="1962470" y="124460"/>
                    </a:lnTo>
                    <a:cubicBezTo>
                      <a:pt x="1962469" y="55880"/>
                      <a:pt x="1906589" y="0"/>
                      <a:pt x="1838009" y="0"/>
                    </a:cubicBezTo>
                    <a:close/>
                  </a:path>
                </a:pathLst>
              </a:custGeom>
              <a:solidFill>
                <a:srgbClr val="175029"/>
              </a:solidFill>
            </p:spPr>
          </p:sp>
        </p:grpSp>
        <p:sp>
          <p:nvSpPr>
            <p:cNvPr id="21" name="TextBox 21"/>
            <p:cNvSpPr txBox="1"/>
            <p:nvPr/>
          </p:nvSpPr>
          <p:spPr>
            <a:xfrm>
              <a:off x="362090" y="601494"/>
              <a:ext cx="6448534" cy="769058"/>
            </a:xfrm>
            <a:prstGeom prst="rect">
              <a:avLst/>
            </a:prstGeom>
          </p:spPr>
          <p:txBody>
            <a:bodyPr lIns="0" tIns="0" rIns="0" bIns="0" rtlCol="0" anchor="t">
              <a:spAutoFit/>
            </a:bodyPr>
            <a:lstStyle/>
            <a:p>
              <a:pPr algn="ctr">
                <a:lnSpc>
                  <a:spcPts val="3266"/>
                </a:lnSpc>
              </a:pPr>
              <a:r>
                <a:rPr lang="vi-VN" sz="2300" b="1">
                  <a:solidFill>
                    <a:srgbClr val="000000"/>
                  </a:solidFill>
                  <a:latin typeface="Arial" pitchFamily="34" charset="0"/>
                </a:rPr>
                <a:t>Tập tính bẩm sinh</a:t>
              </a:r>
            </a:p>
          </p:txBody>
        </p:sp>
      </p:grpSp>
      <p:sp>
        <p:nvSpPr>
          <p:cNvPr id="22" name="AutoShape 22"/>
          <p:cNvSpPr/>
          <p:nvPr/>
        </p:nvSpPr>
        <p:spPr>
          <a:xfrm rot="-1016221">
            <a:off x="2619549" y="4152398"/>
            <a:ext cx="3451500" cy="0"/>
          </a:xfrm>
          <a:prstGeom prst="line">
            <a:avLst/>
          </a:prstGeom>
          <a:ln w="95250" cap="flat">
            <a:solidFill>
              <a:srgbClr val="000000"/>
            </a:solidFill>
            <a:prstDash val="solid"/>
            <a:headEnd type="arrow" w="med" len="med"/>
            <a:tailEnd type="none" w="med" len="med"/>
          </a:ln>
        </p:spPr>
      </p:sp>
      <p:sp>
        <p:nvSpPr>
          <p:cNvPr id="23" name="AutoShape 23"/>
          <p:cNvSpPr/>
          <p:nvPr/>
        </p:nvSpPr>
        <p:spPr>
          <a:xfrm rot="961070">
            <a:off x="5922548" y="4144352"/>
            <a:ext cx="3652016" cy="0"/>
          </a:xfrm>
          <a:prstGeom prst="line">
            <a:avLst/>
          </a:prstGeom>
          <a:ln w="95250" cap="flat">
            <a:solidFill>
              <a:srgbClr val="000000"/>
            </a:solidFill>
            <a:prstDash val="solid"/>
            <a:headEnd type="none" w="med" len="med"/>
            <a:tailEnd type="arrow" w="med" len="med"/>
          </a:ln>
        </p:spPr>
      </p:sp>
      <p:sp>
        <p:nvSpPr>
          <p:cNvPr id="24" name="TextBox 24"/>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a:solidFill>
                  <a:srgbClr val="000000"/>
                </a:solidFill>
                <a:latin typeface="Arial" pitchFamily="34" charset="0"/>
              </a:rPr>
              <a:t>I. KHÁI NIỆM VÀ VAI TRÒ CỦA TẬP TÍNH Ở ĐỘNG VẬT</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685622" y="1395697"/>
            <a:ext cx="6263103" cy="938198"/>
            <a:chOff x="0" y="0"/>
            <a:chExt cx="12529470" cy="1876396"/>
          </a:xfrm>
        </p:grpSpPr>
        <p:grpSp>
          <p:nvGrpSpPr>
            <p:cNvPr id="7" name="Group 7"/>
            <p:cNvGrpSpPr/>
            <p:nvPr/>
          </p:nvGrpSpPr>
          <p:grpSpPr>
            <a:xfrm rot="5400000">
              <a:off x="5328526" y="-5324547"/>
              <a:ext cx="1872417" cy="12529470"/>
              <a:chOff x="0" y="0"/>
              <a:chExt cx="2354580" cy="15755914"/>
            </a:xfrm>
          </p:grpSpPr>
          <p:sp>
            <p:nvSpPr>
              <p:cNvPr id="8" name="Freeform 8"/>
              <p:cNvSpPr/>
              <p:nvPr/>
            </p:nvSpPr>
            <p:spPr>
              <a:xfrm>
                <a:off x="0" y="0"/>
                <a:ext cx="2353310" cy="15755914"/>
              </a:xfrm>
              <a:custGeom>
                <a:avLst/>
                <a:gdLst/>
                <a:ahLst/>
                <a:cxnLst/>
                <a:rect l="l" t="t" r="r" b="b"/>
                <a:pathLst>
                  <a:path w="2353310" h="15755914">
                    <a:moveTo>
                      <a:pt x="784860" y="15688604"/>
                    </a:moveTo>
                    <a:cubicBezTo>
                      <a:pt x="905510" y="15729243"/>
                      <a:pt x="1042670" y="15755914"/>
                      <a:pt x="1177290" y="15755914"/>
                    </a:cubicBezTo>
                    <a:cubicBezTo>
                      <a:pt x="1311910" y="15755914"/>
                      <a:pt x="1441450" y="15733054"/>
                      <a:pt x="1560830" y="15692414"/>
                    </a:cubicBezTo>
                    <a:cubicBezTo>
                      <a:pt x="1563370" y="15691143"/>
                      <a:pt x="1565910" y="15691143"/>
                      <a:pt x="1568450" y="15689873"/>
                    </a:cubicBezTo>
                    <a:cubicBezTo>
                      <a:pt x="2016760" y="15527314"/>
                      <a:pt x="2346960" y="15098054"/>
                      <a:pt x="2353310" y="14556752"/>
                    </a:cubicBezTo>
                    <a:lnTo>
                      <a:pt x="2353310" y="0"/>
                    </a:lnTo>
                    <a:lnTo>
                      <a:pt x="0" y="0"/>
                    </a:lnTo>
                    <a:lnTo>
                      <a:pt x="0" y="14545568"/>
                    </a:lnTo>
                    <a:cubicBezTo>
                      <a:pt x="6350" y="15100593"/>
                      <a:pt x="331470" y="15529854"/>
                      <a:pt x="784860" y="15688604"/>
                    </a:cubicBezTo>
                    <a:close/>
                  </a:path>
                </a:pathLst>
              </a:custGeom>
              <a:solidFill>
                <a:srgbClr val="237952"/>
              </a:solidFill>
            </p:spPr>
          </p:sp>
        </p:grpSp>
        <p:grpSp>
          <p:nvGrpSpPr>
            <p:cNvPr id="9" name="Group 9"/>
            <p:cNvGrpSpPr/>
            <p:nvPr/>
          </p:nvGrpSpPr>
          <p:grpSpPr>
            <a:xfrm>
              <a:off x="0" y="0"/>
              <a:ext cx="1876396" cy="1876396"/>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DE59"/>
              </a:solidFill>
            </p:spPr>
          </p:sp>
        </p:grpSp>
        <p:pic>
          <p:nvPicPr>
            <p:cNvPr id="11" name="Picture 11"/>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4053" y="249950"/>
              <a:ext cx="1408290" cy="1376496"/>
            </a:xfrm>
            <a:prstGeom prst="rect">
              <a:avLst/>
            </a:prstGeom>
          </p:spPr>
        </p:pic>
        <p:sp>
          <p:nvSpPr>
            <p:cNvPr id="12" name="TextBox 12"/>
            <p:cNvSpPr txBox="1"/>
            <p:nvPr/>
          </p:nvSpPr>
          <p:spPr>
            <a:xfrm>
              <a:off x="2318088" y="518040"/>
              <a:ext cx="9139225" cy="769058"/>
            </a:xfrm>
            <a:prstGeom prst="rect">
              <a:avLst/>
            </a:prstGeom>
          </p:spPr>
          <p:txBody>
            <a:bodyPr lIns="0" tIns="0" rIns="0" bIns="0" rtlCol="0" anchor="t">
              <a:spAutoFit/>
            </a:bodyPr>
            <a:lstStyle/>
            <a:p>
              <a:pPr>
                <a:lnSpc>
                  <a:spcPts val="3266"/>
                </a:lnSpc>
              </a:pPr>
              <a:r>
                <a:rPr lang="vi-VN" sz="2300" b="1">
                  <a:solidFill>
                    <a:srgbClr val="FFFFFF"/>
                  </a:solidFill>
                  <a:latin typeface="Arial" pitchFamily="34" charset="0"/>
                </a:rPr>
                <a:t>Phân loại tập tính ở động vật</a:t>
              </a:r>
            </a:p>
          </p:txBody>
        </p:sp>
      </p:grpSp>
      <p:grpSp>
        <p:nvGrpSpPr>
          <p:cNvPr id="13" name="Group 13"/>
          <p:cNvGrpSpPr/>
          <p:nvPr/>
        </p:nvGrpSpPr>
        <p:grpSpPr>
          <a:xfrm>
            <a:off x="7088261" y="1353970"/>
            <a:ext cx="3585423" cy="1021651"/>
            <a:chOff x="0" y="0"/>
            <a:chExt cx="7172715" cy="2043302"/>
          </a:xfrm>
        </p:grpSpPr>
        <p:grpSp>
          <p:nvGrpSpPr>
            <p:cNvPr id="14" name="Group 14"/>
            <p:cNvGrpSpPr/>
            <p:nvPr/>
          </p:nvGrpSpPr>
          <p:grpSpPr>
            <a:xfrm>
              <a:off x="0" y="0"/>
              <a:ext cx="7172715" cy="2043302"/>
              <a:chOff x="0" y="0"/>
              <a:chExt cx="1962469" cy="559051"/>
            </a:xfrm>
          </p:grpSpPr>
          <p:sp>
            <p:nvSpPr>
              <p:cNvPr id="15" name="Freeform 15"/>
              <p:cNvSpPr/>
              <p:nvPr/>
            </p:nvSpPr>
            <p:spPr>
              <a:xfrm>
                <a:off x="0" y="0"/>
                <a:ext cx="1962470" cy="559052"/>
              </a:xfrm>
              <a:custGeom>
                <a:avLst/>
                <a:gdLst/>
                <a:ahLst/>
                <a:cxnLst/>
                <a:rect l="l" t="t" r="r" b="b"/>
                <a:pathLst>
                  <a:path w="1962470" h="559052">
                    <a:moveTo>
                      <a:pt x="1838009" y="59690"/>
                    </a:moveTo>
                    <a:cubicBezTo>
                      <a:pt x="1873569" y="59690"/>
                      <a:pt x="1902779" y="88900"/>
                      <a:pt x="1902779" y="124460"/>
                    </a:cubicBezTo>
                    <a:lnTo>
                      <a:pt x="1902779" y="434592"/>
                    </a:lnTo>
                    <a:cubicBezTo>
                      <a:pt x="1902779" y="470152"/>
                      <a:pt x="1873569" y="499362"/>
                      <a:pt x="1838009" y="499362"/>
                    </a:cubicBezTo>
                    <a:lnTo>
                      <a:pt x="124460" y="499362"/>
                    </a:lnTo>
                    <a:cubicBezTo>
                      <a:pt x="88900" y="499362"/>
                      <a:pt x="59690" y="470152"/>
                      <a:pt x="59690" y="434592"/>
                    </a:cubicBezTo>
                    <a:lnTo>
                      <a:pt x="59690" y="124460"/>
                    </a:lnTo>
                    <a:cubicBezTo>
                      <a:pt x="59690" y="88900"/>
                      <a:pt x="88900" y="59690"/>
                      <a:pt x="124460" y="59690"/>
                    </a:cubicBezTo>
                    <a:lnTo>
                      <a:pt x="1838009" y="59690"/>
                    </a:lnTo>
                    <a:moveTo>
                      <a:pt x="1838009" y="0"/>
                    </a:moveTo>
                    <a:lnTo>
                      <a:pt x="124460" y="0"/>
                    </a:lnTo>
                    <a:cubicBezTo>
                      <a:pt x="55880" y="0"/>
                      <a:pt x="0" y="55880"/>
                      <a:pt x="0" y="124460"/>
                    </a:cubicBezTo>
                    <a:lnTo>
                      <a:pt x="0" y="434592"/>
                    </a:lnTo>
                    <a:cubicBezTo>
                      <a:pt x="0" y="503172"/>
                      <a:pt x="55880" y="559052"/>
                      <a:pt x="124460" y="559052"/>
                    </a:cubicBezTo>
                    <a:lnTo>
                      <a:pt x="1838010" y="559052"/>
                    </a:lnTo>
                    <a:cubicBezTo>
                      <a:pt x="1906589" y="559052"/>
                      <a:pt x="1962470" y="503172"/>
                      <a:pt x="1962470" y="434592"/>
                    </a:cubicBezTo>
                    <a:lnTo>
                      <a:pt x="1962470" y="124460"/>
                    </a:lnTo>
                    <a:cubicBezTo>
                      <a:pt x="1962469" y="55880"/>
                      <a:pt x="1906589" y="0"/>
                      <a:pt x="1838009" y="0"/>
                    </a:cubicBezTo>
                    <a:close/>
                  </a:path>
                </a:pathLst>
              </a:custGeom>
              <a:solidFill>
                <a:srgbClr val="175029"/>
              </a:solidFill>
            </p:spPr>
          </p:sp>
        </p:grpSp>
        <p:sp>
          <p:nvSpPr>
            <p:cNvPr id="16" name="TextBox 16"/>
            <p:cNvSpPr txBox="1"/>
            <p:nvPr/>
          </p:nvSpPr>
          <p:spPr>
            <a:xfrm>
              <a:off x="362090" y="601494"/>
              <a:ext cx="6448534" cy="769058"/>
            </a:xfrm>
            <a:prstGeom prst="rect">
              <a:avLst/>
            </a:prstGeom>
          </p:spPr>
          <p:txBody>
            <a:bodyPr lIns="0" tIns="0" rIns="0" bIns="0" rtlCol="0" anchor="t">
              <a:spAutoFit/>
            </a:bodyPr>
            <a:lstStyle/>
            <a:p>
              <a:pPr algn="ctr">
                <a:lnSpc>
                  <a:spcPts val="3266"/>
                </a:lnSpc>
              </a:pPr>
              <a:r>
                <a:rPr lang="vi-VN" sz="2300" b="1">
                  <a:solidFill>
                    <a:srgbClr val="000000"/>
                  </a:solidFill>
                  <a:latin typeface="Arial" pitchFamily="34" charset="0"/>
                </a:rPr>
                <a:t>Tập tính bẩm sinh</a:t>
              </a:r>
            </a:p>
          </p:txBody>
        </p:sp>
      </p:grpSp>
      <p:grpSp>
        <p:nvGrpSpPr>
          <p:cNvPr id="17" name="Group 17"/>
          <p:cNvGrpSpPr/>
          <p:nvPr/>
        </p:nvGrpSpPr>
        <p:grpSpPr>
          <a:xfrm>
            <a:off x="685621" y="2585171"/>
            <a:ext cx="9988065" cy="864499"/>
            <a:chOff x="0" y="0"/>
            <a:chExt cx="19981332" cy="1728998"/>
          </a:xfrm>
        </p:grpSpPr>
        <p:grpSp>
          <p:nvGrpSpPr>
            <p:cNvPr id="18" name="Group 18"/>
            <p:cNvGrpSpPr>
              <a:grpSpLocks noChangeAspect="1"/>
            </p:cNvGrpSpPr>
            <p:nvPr/>
          </p:nvGrpSpPr>
          <p:grpSpPr>
            <a:xfrm rot="5400000">
              <a:off x="-115843" y="115843"/>
              <a:ext cx="1728998" cy="1497312"/>
              <a:chOff x="0" y="0"/>
              <a:chExt cx="6350000" cy="5499100"/>
            </a:xfrm>
          </p:grpSpPr>
          <p:sp>
            <p:nvSpPr>
              <p:cNvPr id="19" name="Freeform 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C01E27"/>
              </a:solidFill>
            </p:spPr>
          </p:sp>
        </p:grpSp>
        <p:sp>
          <p:nvSpPr>
            <p:cNvPr id="20" name="TextBox 20"/>
            <p:cNvSpPr txBox="1"/>
            <p:nvPr/>
          </p:nvSpPr>
          <p:spPr>
            <a:xfrm>
              <a:off x="1910279" y="31592"/>
              <a:ext cx="18071053" cy="1620830"/>
            </a:xfrm>
            <a:prstGeom prst="rect">
              <a:avLst/>
            </a:prstGeom>
          </p:spPr>
          <p:txBody>
            <a:bodyPr lIns="0" tIns="0" rIns="0" bIns="0" rtlCol="0" anchor="t">
              <a:spAutoFit/>
            </a:bodyPr>
            <a:lstStyle/>
            <a:p>
              <a:pPr>
                <a:lnSpc>
                  <a:spcPct val="120000"/>
                </a:lnSpc>
              </a:pPr>
              <a:r>
                <a:rPr lang="vi-VN" sz="2300" b="1">
                  <a:solidFill>
                    <a:srgbClr val="000000"/>
                  </a:solidFill>
                  <a:latin typeface="Arial" pitchFamily="34" charset="0"/>
                </a:rPr>
                <a:t>Các tập tính của động vật sinh ra đã có, được di truyền từ bố mẹ, đặc trưng cho loài gọi là tập tính bẩm sinh </a:t>
              </a:r>
            </a:p>
          </p:txBody>
        </p:sp>
      </p:grpSp>
      <p:pic>
        <p:nvPicPr>
          <p:cNvPr id="21" name="Picture 21"/>
          <p:cNvPicPr>
            <a:picLocks noChangeAspect="1"/>
          </p:cNvPicPr>
          <p:nvPr/>
        </p:nvPicPr>
        <p:blipFill>
          <a:blip r:embed="rId5"/>
          <a:srcRect t="2416" b="2416"/>
          <a:stretch>
            <a:fillRect/>
          </a:stretch>
        </p:blipFill>
        <p:spPr>
          <a:xfrm>
            <a:off x="685621" y="3659220"/>
            <a:ext cx="4753315" cy="3014597"/>
          </a:xfrm>
          <a:prstGeom prst="rect">
            <a:avLst/>
          </a:prstGeom>
        </p:spPr>
      </p:pic>
      <p:pic>
        <p:nvPicPr>
          <p:cNvPr id="22" name="Picture 22"/>
          <p:cNvPicPr>
            <a:picLocks noChangeAspect="1"/>
          </p:cNvPicPr>
          <p:nvPr/>
        </p:nvPicPr>
        <p:blipFill>
          <a:blip r:embed="rId6"/>
          <a:srcRect t="6427" b="6427"/>
          <a:stretch>
            <a:fillRect/>
          </a:stretch>
        </p:blipFill>
        <p:spPr>
          <a:xfrm>
            <a:off x="5679653" y="3659220"/>
            <a:ext cx="4994032" cy="3014597"/>
          </a:xfrm>
          <a:prstGeom prst="rect">
            <a:avLst/>
          </a:prstGeom>
        </p:spPr>
      </p:pic>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673685" y="2815542"/>
            <a:ext cx="3906996" cy="3858275"/>
          </a:xfrm>
          <a:prstGeom prst="rect">
            <a:avLst/>
          </a:prstGeom>
        </p:spPr>
      </p:pic>
      <p:sp>
        <p:nvSpPr>
          <p:cNvPr id="24" name="TextBox 24"/>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a:solidFill>
                  <a:srgbClr val="000000"/>
                </a:solidFill>
                <a:latin typeface="Arial" pitchFamily="34" charset="0"/>
              </a:rPr>
              <a:t>I. KHÁI NIỆM VÀ VAI TRÒ CỦA TẬP TÍNH Ở ĐỘNG VẬT</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685622" y="1395697"/>
            <a:ext cx="6263103" cy="938198"/>
            <a:chOff x="0" y="0"/>
            <a:chExt cx="12529470" cy="1876396"/>
          </a:xfrm>
        </p:grpSpPr>
        <p:grpSp>
          <p:nvGrpSpPr>
            <p:cNvPr id="7" name="Group 7"/>
            <p:cNvGrpSpPr/>
            <p:nvPr/>
          </p:nvGrpSpPr>
          <p:grpSpPr>
            <a:xfrm rot="5400000">
              <a:off x="5328526" y="-5324547"/>
              <a:ext cx="1872417" cy="12529470"/>
              <a:chOff x="0" y="0"/>
              <a:chExt cx="2354580" cy="15755914"/>
            </a:xfrm>
          </p:grpSpPr>
          <p:sp>
            <p:nvSpPr>
              <p:cNvPr id="8" name="Freeform 8"/>
              <p:cNvSpPr/>
              <p:nvPr/>
            </p:nvSpPr>
            <p:spPr>
              <a:xfrm>
                <a:off x="0" y="0"/>
                <a:ext cx="2353310" cy="15755914"/>
              </a:xfrm>
              <a:custGeom>
                <a:avLst/>
                <a:gdLst/>
                <a:ahLst/>
                <a:cxnLst/>
                <a:rect l="l" t="t" r="r" b="b"/>
                <a:pathLst>
                  <a:path w="2353310" h="15755914">
                    <a:moveTo>
                      <a:pt x="784860" y="15688604"/>
                    </a:moveTo>
                    <a:cubicBezTo>
                      <a:pt x="905510" y="15729243"/>
                      <a:pt x="1042670" y="15755914"/>
                      <a:pt x="1177290" y="15755914"/>
                    </a:cubicBezTo>
                    <a:cubicBezTo>
                      <a:pt x="1311910" y="15755914"/>
                      <a:pt x="1441450" y="15733054"/>
                      <a:pt x="1560830" y="15692414"/>
                    </a:cubicBezTo>
                    <a:cubicBezTo>
                      <a:pt x="1563370" y="15691143"/>
                      <a:pt x="1565910" y="15691143"/>
                      <a:pt x="1568450" y="15689873"/>
                    </a:cubicBezTo>
                    <a:cubicBezTo>
                      <a:pt x="2016760" y="15527314"/>
                      <a:pt x="2346960" y="15098054"/>
                      <a:pt x="2353310" y="14556752"/>
                    </a:cubicBezTo>
                    <a:lnTo>
                      <a:pt x="2353310" y="0"/>
                    </a:lnTo>
                    <a:lnTo>
                      <a:pt x="0" y="0"/>
                    </a:lnTo>
                    <a:lnTo>
                      <a:pt x="0" y="14545568"/>
                    </a:lnTo>
                    <a:cubicBezTo>
                      <a:pt x="6350" y="15100593"/>
                      <a:pt x="331470" y="15529854"/>
                      <a:pt x="784860" y="15688604"/>
                    </a:cubicBezTo>
                    <a:close/>
                  </a:path>
                </a:pathLst>
              </a:custGeom>
              <a:solidFill>
                <a:srgbClr val="237952"/>
              </a:solidFill>
            </p:spPr>
          </p:sp>
        </p:grpSp>
        <p:grpSp>
          <p:nvGrpSpPr>
            <p:cNvPr id="9" name="Group 9"/>
            <p:cNvGrpSpPr/>
            <p:nvPr/>
          </p:nvGrpSpPr>
          <p:grpSpPr>
            <a:xfrm>
              <a:off x="0" y="0"/>
              <a:ext cx="1876396" cy="1876396"/>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DE59"/>
              </a:solidFill>
            </p:spPr>
          </p:sp>
        </p:grpSp>
        <p:pic>
          <p:nvPicPr>
            <p:cNvPr id="11" name="Picture 11"/>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4053" y="249950"/>
              <a:ext cx="1408290" cy="1376496"/>
            </a:xfrm>
            <a:prstGeom prst="rect">
              <a:avLst/>
            </a:prstGeom>
          </p:spPr>
        </p:pic>
        <p:sp>
          <p:nvSpPr>
            <p:cNvPr id="12" name="TextBox 12"/>
            <p:cNvSpPr txBox="1"/>
            <p:nvPr/>
          </p:nvSpPr>
          <p:spPr>
            <a:xfrm>
              <a:off x="2318088" y="518040"/>
              <a:ext cx="9139225" cy="769058"/>
            </a:xfrm>
            <a:prstGeom prst="rect">
              <a:avLst/>
            </a:prstGeom>
          </p:spPr>
          <p:txBody>
            <a:bodyPr lIns="0" tIns="0" rIns="0" bIns="0" rtlCol="0" anchor="t">
              <a:spAutoFit/>
            </a:bodyPr>
            <a:lstStyle/>
            <a:p>
              <a:pPr>
                <a:lnSpc>
                  <a:spcPts val="3266"/>
                </a:lnSpc>
              </a:pPr>
              <a:r>
                <a:rPr lang="vi-VN" sz="2300" b="1">
                  <a:solidFill>
                    <a:srgbClr val="FFFFFF"/>
                  </a:solidFill>
                  <a:latin typeface="Arial" pitchFamily="34" charset="0"/>
                </a:rPr>
                <a:t>Phân loại tập tính ở động vật</a:t>
              </a:r>
            </a:p>
          </p:txBody>
        </p:sp>
      </p:grpSp>
      <p:grpSp>
        <p:nvGrpSpPr>
          <p:cNvPr id="13" name="Group 13"/>
          <p:cNvGrpSpPr/>
          <p:nvPr/>
        </p:nvGrpSpPr>
        <p:grpSpPr>
          <a:xfrm>
            <a:off x="685622" y="2585171"/>
            <a:ext cx="10817582" cy="864499"/>
            <a:chOff x="0" y="0"/>
            <a:chExt cx="21640800" cy="1728998"/>
          </a:xfrm>
        </p:grpSpPr>
        <p:grpSp>
          <p:nvGrpSpPr>
            <p:cNvPr id="14" name="Group 14"/>
            <p:cNvGrpSpPr>
              <a:grpSpLocks noChangeAspect="1"/>
            </p:cNvGrpSpPr>
            <p:nvPr/>
          </p:nvGrpSpPr>
          <p:grpSpPr>
            <a:xfrm rot="5400000">
              <a:off x="-115843" y="115843"/>
              <a:ext cx="1728998" cy="1497312"/>
              <a:chOff x="0" y="0"/>
              <a:chExt cx="6350000" cy="5499100"/>
            </a:xfrm>
          </p:grpSpPr>
          <p:sp>
            <p:nvSpPr>
              <p:cNvPr id="15" name="Freeform 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C01E27"/>
              </a:solidFill>
            </p:spPr>
          </p:sp>
        </p:grpSp>
        <p:sp>
          <p:nvSpPr>
            <p:cNvPr id="16" name="TextBox 16"/>
            <p:cNvSpPr txBox="1"/>
            <p:nvPr/>
          </p:nvSpPr>
          <p:spPr>
            <a:xfrm>
              <a:off x="1910280" y="31592"/>
              <a:ext cx="19730520" cy="1620830"/>
            </a:xfrm>
            <a:prstGeom prst="rect">
              <a:avLst/>
            </a:prstGeom>
          </p:spPr>
          <p:txBody>
            <a:bodyPr lIns="0" tIns="0" rIns="0" bIns="0" rtlCol="0" anchor="t">
              <a:spAutoFit/>
            </a:bodyPr>
            <a:lstStyle/>
            <a:p>
              <a:pPr algn="just">
                <a:lnSpc>
                  <a:spcPct val="120000"/>
                </a:lnSpc>
              </a:pPr>
              <a:r>
                <a:rPr lang="vi-VN" sz="2300" b="1">
                  <a:solidFill>
                    <a:srgbClr val="000000"/>
                  </a:solidFill>
                  <a:latin typeface="Arial" pitchFamily="34" charset="0"/>
                </a:rPr>
                <a:t>Các tập tính được hình thành trong quá trình sống của cá thể, thông qua học tập và rút kinh nghiệm gọi là tập tính học được</a:t>
              </a:r>
            </a:p>
          </p:txBody>
        </p:sp>
      </p:grpSp>
      <p:grpSp>
        <p:nvGrpSpPr>
          <p:cNvPr id="17" name="Group 17"/>
          <p:cNvGrpSpPr/>
          <p:nvPr/>
        </p:nvGrpSpPr>
        <p:grpSpPr>
          <a:xfrm>
            <a:off x="7088261" y="1353970"/>
            <a:ext cx="3585423" cy="1021651"/>
            <a:chOff x="0" y="0"/>
            <a:chExt cx="7172715" cy="2043302"/>
          </a:xfrm>
        </p:grpSpPr>
        <p:grpSp>
          <p:nvGrpSpPr>
            <p:cNvPr id="18" name="Group 18"/>
            <p:cNvGrpSpPr/>
            <p:nvPr/>
          </p:nvGrpSpPr>
          <p:grpSpPr>
            <a:xfrm>
              <a:off x="0" y="0"/>
              <a:ext cx="7172715" cy="2043302"/>
              <a:chOff x="0" y="0"/>
              <a:chExt cx="1962469" cy="559051"/>
            </a:xfrm>
          </p:grpSpPr>
          <p:sp>
            <p:nvSpPr>
              <p:cNvPr id="19" name="Freeform 19"/>
              <p:cNvSpPr/>
              <p:nvPr/>
            </p:nvSpPr>
            <p:spPr>
              <a:xfrm>
                <a:off x="0" y="0"/>
                <a:ext cx="1962470" cy="559052"/>
              </a:xfrm>
              <a:custGeom>
                <a:avLst/>
                <a:gdLst/>
                <a:ahLst/>
                <a:cxnLst/>
                <a:rect l="l" t="t" r="r" b="b"/>
                <a:pathLst>
                  <a:path w="1962470" h="559052">
                    <a:moveTo>
                      <a:pt x="1838009" y="59690"/>
                    </a:moveTo>
                    <a:cubicBezTo>
                      <a:pt x="1873569" y="59690"/>
                      <a:pt x="1902779" y="88900"/>
                      <a:pt x="1902779" y="124460"/>
                    </a:cubicBezTo>
                    <a:lnTo>
                      <a:pt x="1902779" y="434592"/>
                    </a:lnTo>
                    <a:cubicBezTo>
                      <a:pt x="1902779" y="470152"/>
                      <a:pt x="1873569" y="499362"/>
                      <a:pt x="1838009" y="499362"/>
                    </a:cubicBezTo>
                    <a:lnTo>
                      <a:pt x="124460" y="499362"/>
                    </a:lnTo>
                    <a:cubicBezTo>
                      <a:pt x="88900" y="499362"/>
                      <a:pt x="59690" y="470152"/>
                      <a:pt x="59690" y="434592"/>
                    </a:cubicBezTo>
                    <a:lnTo>
                      <a:pt x="59690" y="124460"/>
                    </a:lnTo>
                    <a:cubicBezTo>
                      <a:pt x="59690" y="88900"/>
                      <a:pt x="88900" y="59690"/>
                      <a:pt x="124460" y="59690"/>
                    </a:cubicBezTo>
                    <a:lnTo>
                      <a:pt x="1838009" y="59690"/>
                    </a:lnTo>
                    <a:moveTo>
                      <a:pt x="1838009" y="0"/>
                    </a:moveTo>
                    <a:lnTo>
                      <a:pt x="124460" y="0"/>
                    </a:lnTo>
                    <a:cubicBezTo>
                      <a:pt x="55880" y="0"/>
                      <a:pt x="0" y="55880"/>
                      <a:pt x="0" y="124460"/>
                    </a:cubicBezTo>
                    <a:lnTo>
                      <a:pt x="0" y="434592"/>
                    </a:lnTo>
                    <a:cubicBezTo>
                      <a:pt x="0" y="503172"/>
                      <a:pt x="55880" y="559052"/>
                      <a:pt x="124460" y="559052"/>
                    </a:cubicBezTo>
                    <a:lnTo>
                      <a:pt x="1838010" y="559052"/>
                    </a:lnTo>
                    <a:cubicBezTo>
                      <a:pt x="1906589" y="559052"/>
                      <a:pt x="1962470" y="503172"/>
                      <a:pt x="1962470" y="434592"/>
                    </a:cubicBezTo>
                    <a:lnTo>
                      <a:pt x="1962470" y="124460"/>
                    </a:lnTo>
                    <a:cubicBezTo>
                      <a:pt x="1962469" y="55880"/>
                      <a:pt x="1906589" y="0"/>
                      <a:pt x="1838009" y="0"/>
                    </a:cubicBezTo>
                    <a:close/>
                  </a:path>
                </a:pathLst>
              </a:custGeom>
              <a:solidFill>
                <a:srgbClr val="175029"/>
              </a:solidFill>
            </p:spPr>
          </p:sp>
        </p:grpSp>
        <p:sp>
          <p:nvSpPr>
            <p:cNvPr id="20" name="TextBox 20"/>
            <p:cNvSpPr txBox="1"/>
            <p:nvPr/>
          </p:nvSpPr>
          <p:spPr>
            <a:xfrm>
              <a:off x="499374" y="601494"/>
              <a:ext cx="6173969" cy="769058"/>
            </a:xfrm>
            <a:prstGeom prst="rect">
              <a:avLst/>
            </a:prstGeom>
          </p:spPr>
          <p:txBody>
            <a:bodyPr lIns="0" tIns="0" rIns="0" bIns="0" rtlCol="0" anchor="t">
              <a:spAutoFit/>
            </a:bodyPr>
            <a:lstStyle/>
            <a:p>
              <a:pPr algn="ctr">
                <a:lnSpc>
                  <a:spcPts val="3266"/>
                </a:lnSpc>
              </a:pPr>
              <a:r>
                <a:rPr lang="vi-VN" sz="2300" b="1">
                  <a:solidFill>
                    <a:srgbClr val="000000"/>
                  </a:solidFill>
                  <a:latin typeface="Arial" pitchFamily="34" charset="0"/>
                </a:rPr>
                <a:t>Tập tính học được</a:t>
              </a:r>
            </a:p>
          </p:txBody>
        </p:sp>
      </p:grpSp>
      <p:pic>
        <p:nvPicPr>
          <p:cNvPr id="21" name="Picture 21"/>
          <p:cNvPicPr>
            <a:picLocks noChangeAspect="1"/>
          </p:cNvPicPr>
          <p:nvPr/>
        </p:nvPicPr>
        <p:blipFill>
          <a:blip r:embed="rId5"/>
          <a:srcRect/>
          <a:stretch>
            <a:fillRect/>
          </a:stretch>
        </p:blipFill>
        <p:spPr>
          <a:xfrm>
            <a:off x="685621" y="3600963"/>
            <a:ext cx="5408791" cy="3032991"/>
          </a:xfrm>
          <a:prstGeom prst="rect">
            <a:avLst/>
          </a:prstGeom>
        </p:spPr>
      </p:pic>
      <p:pic>
        <p:nvPicPr>
          <p:cNvPr id="22" name="Picture 22"/>
          <p:cNvPicPr>
            <a:picLocks noChangeAspect="1"/>
          </p:cNvPicPr>
          <p:nvPr/>
        </p:nvPicPr>
        <p:blipFill>
          <a:blip r:embed="rId6"/>
          <a:srcRect l="4330" r="4330"/>
          <a:stretch>
            <a:fillRect/>
          </a:stretch>
        </p:blipFill>
        <p:spPr>
          <a:xfrm>
            <a:off x="6236515" y="3600963"/>
            <a:ext cx="5266689" cy="3018958"/>
          </a:xfrm>
          <a:prstGeom prst="rect">
            <a:avLst/>
          </a:prstGeom>
        </p:spPr>
      </p:pic>
      <p:sp>
        <p:nvSpPr>
          <p:cNvPr id="23" name="TextBox 23"/>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a:solidFill>
                  <a:srgbClr val="000000"/>
                </a:solidFill>
                <a:latin typeface="Arial" pitchFamily="34" charset="0"/>
              </a:rPr>
              <a:t>I. KHÁI NIỆM VÀ VAI TRÒ CỦA TẬP TÍNH Ở ĐỘNG VẬT</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685622" y="1395697"/>
            <a:ext cx="6263103" cy="938198"/>
            <a:chOff x="0" y="0"/>
            <a:chExt cx="12529470" cy="1876396"/>
          </a:xfrm>
        </p:grpSpPr>
        <p:grpSp>
          <p:nvGrpSpPr>
            <p:cNvPr id="7" name="Group 7"/>
            <p:cNvGrpSpPr/>
            <p:nvPr/>
          </p:nvGrpSpPr>
          <p:grpSpPr>
            <a:xfrm rot="5400000">
              <a:off x="5328526" y="-5324547"/>
              <a:ext cx="1872417" cy="12529470"/>
              <a:chOff x="0" y="0"/>
              <a:chExt cx="2354580" cy="15755914"/>
            </a:xfrm>
          </p:grpSpPr>
          <p:sp>
            <p:nvSpPr>
              <p:cNvPr id="8" name="Freeform 8"/>
              <p:cNvSpPr/>
              <p:nvPr/>
            </p:nvSpPr>
            <p:spPr>
              <a:xfrm>
                <a:off x="0" y="0"/>
                <a:ext cx="2353310" cy="15755914"/>
              </a:xfrm>
              <a:custGeom>
                <a:avLst/>
                <a:gdLst/>
                <a:ahLst/>
                <a:cxnLst/>
                <a:rect l="l" t="t" r="r" b="b"/>
                <a:pathLst>
                  <a:path w="2353310" h="15755914">
                    <a:moveTo>
                      <a:pt x="784860" y="15688604"/>
                    </a:moveTo>
                    <a:cubicBezTo>
                      <a:pt x="905510" y="15729243"/>
                      <a:pt x="1042670" y="15755914"/>
                      <a:pt x="1177290" y="15755914"/>
                    </a:cubicBezTo>
                    <a:cubicBezTo>
                      <a:pt x="1311910" y="15755914"/>
                      <a:pt x="1441450" y="15733054"/>
                      <a:pt x="1560830" y="15692414"/>
                    </a:cubicBezTo>
                    <a:cubicBezTo>
                      <a:pt x="1563370" y="15691143"/>
                      <a:pt x="1565910" y="15691143"/>
                      <a:pt x="1568450" y="15689873"/>
                    </a:cubicBezTo>
                    <a:cubicBezTo>
                      <a:pt x="2016760" y="15527314"/>
                      <a:pt x="2346960" y="15098054"/>
                      <a:pt x="2353310" y="14556752"/>
                    </a:cubicBezTo>
                    <a:lnTo>
                      <a:pt x="2353310" y="0"/>
                    </a:lnTo>
                    <a:lnTo>
                      <a:pt x="0" y="0"/>
                    </a:lnTo>
                    <a:lnTo>
                      <a:pt x="0" y="14545568"/>
                    </a:lnTo>
                    <a:cubicBezTo>
                      <a:pt x="6350" y="15100593"/>
                      <a:pt x="331470" y="15529854"/>
                      <a:pt x="784860" y="15688604"/>
                    </a:cubicBezTo>
                    <a:close/>
                  </a:path>
                </a:pathLst>
              </a:custGeom>
              <a:solidFill>
                <a:srgbClr val="237952"/>
              </a:solidFill>
            </p:spPr>
          </p:sp>
        </p:grpSp>
        <p:grpSp>
          <p:nvGrpSpPr>
            <p:cNvPr id="9" name="Group 9"/>
            <p:cNvGrpSpPr/>
            <p:nvPr/>
          </p:nvGrpSpPr>
          <p:grpSpPr>
            <a:xfrm>
              <a:off x="0" y="0"/>
              <a:ext cx="1876396" cy="1876396"/>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DE59"/>
              </a:solidFill>
            </p:spPr>
          </p:sp>
        </p:grpSp>
        <p:pic>
          <p:nvPicPr>
            <p:cNvPr id="11" name="Picture 11"/>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4053" y="249950"/>
              <a:ext cx="1408290" cy="1376496"/>
            </a:xfrm>
            <a:prstGeom prst="rect">
              <a:avLst/>
            </a:prstGeom>
          </p:spPr>
        </p:pic>
        <p:sp>
          <p:nvSpPr>
            <p:cNvPr id="12" name="TextBox 12"/>
            <p:cNvSpPr txBox="1"/>
            <p:nvPr/>
          </p:nvSpPr>
          <p:spPr>
            <a:xfrm>
              <a:off x="2318088" y="518040"/>
              <a:ext cx="9139225" cy="769058"/>
            </a:xfrm>
            <a:prstGeom prst="rect">
              <a:avLst/>
            </a:prstGeom>
          </p:spPr>
          <p:txBody>
            <a:bodyPr lIns="0" tIns="0" rIns="0" bIns="0" rtlCol="0" anchor="t">
              <a:spAutoFit/>
            </a:bodyPr>
            <a:lstStyle/>
            <a:p>
              <a:pPr>
                <a:lnSpc>
                  <a:spcPts val="3266"/>
                </a:lnSpc>
              </a:pPr>
              <a:r>
                <a:rPr lang="vi-VN" sz="2300" b="1">
                  <a:solidFill>
                    <a:srgbClr val="FFFFFF"/>
                  </a:solidFill>
                  <a:latin typeface="Arial" pitchFamily="34" charset="0"/>
                </a:rPr>
                <a:t>Phân loại tập tính ở động vật</a:t>
              </a:r>
            </a:p>
          </p:txBody>
        </p:sp>
      </p:grpSp>
      <p:grpSp>
        <p:nvGrpSpPr>
          <p:cNvPr id="13" name="Group 13"/>
          <p:cNvGrpSpPr/>
          <p:nvPr/>
        </p:nvGrpSpPr>
        <p:grpSpPr>
          <a:xfrm>
            <a:off x="352341" y="2483861"/>
            <a:ext cx="10698886" cy="864499"/>
            <a:chOff x="-30482" y="-259862"/>
            <a:chExt cx="21403347" cy="1728998"/>
          </a:xfrm>
        </p:grpSpPr>
        <p:grpSp>
          <p:nvGrpSpPr>
            <p:cNvPr id="14" name="Group 14"/>
            <p:cNvGrpSpPr>
              <a:grpSpLocks noChangeAspect="1"/>
            </p:cNvGrpSpPr>
            <p:nvPr/>
          </p:nvGrpSpPr>
          <p:grpSpPr>
            <a:xfrm rot="5400000">
              <a:off x="-146325" y="-144019"/>
              <a:ext cx="1728998" cy="1497312"/>
              <a:chOff x="-954381" y="111949"/>
              <a:chExt cx="6350000" cy="5499100"/>
            </a:xfrm>
          </p:grpSpPr>
          <p:sp>
            <p:nvSpPr>
              <p:cNvPr id="15" name="Freeform 15"/>
              <p:cNvSpPr/>
              <p:nvPr/>
            </p:nvSpPr>
            <p:spPr>
              <a:xfrm>
                <a:off x="-954381" y="111949"/>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C01E27"/>
              </a:solidFill>
            </p:spPr>
          </p:sp>
        </p:grpSp>
        <p:sp>
          <p:nvSpPr>
            <p:cNvPr id="16" name="TextBox 16"/>
            <p:cNvSpPr txBox="1"/>
            <p:nvPr/>
          </p:nvSpPr>
          <p:spPr>
            <a:xfrm>
              <a:off x="1642344" y="218952"/>
              <a:ext cx="19730521" cy="771366"/>
            </a:xfrm>
            <a:prstGeom prst="rect">
              <a:avLst/>
            </a:prstGeom>
          </p:spPr>
          <p:txBody>
            <a:bodyPr lIns="0" tIns="0" rIns="0" bIns="0" rtlCol="0" anchor="t">
              <a:spAutoFit/>
            </a:bodyPr>
            <a:lstStyle/>
            <a:p>
              <a:pPr algn="just">
                <a:lnSpc>
                  <a:spcPct val="120000"/>
                </a:lnSpc>
              </a:pPr>
              <a:r>
                <a:rPr lang="vi-VN" sz="2300" b="1" dirty="0">
                  <a:solidFill>
                    <a:srgbClr val="000000"/>
                  </a:solidFill>
                  <a:latin typeface="Arial" pitchFamily="34" charset="0"/>
                </a:rPr>
                <a:t>Bảng so sánh các tập tính ở động vật</a:t>
              </a:r>
            </a:p>
          </p:txBody>
        </p:sp>
      </p:grpSp>
      <p:sp>
        <p:nvSpPr>
          <p:cNvPr id="23" name="TextBox 23"/>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a:solidFill>
                  <a:srgbClr val="000000"/>
                </a:solidFill>
                <a:latin typeface="Arial" pitchFamily="34" charset="0"/>
              </a:rPr>
              <a:t>I. KHÁI NIỆM VÀ VAI TRÒ CỦA TẬP TÍNH Ở ĐỘNG VẬT</a:t>
            </a:r>
          </a:p>
        </p:txBody>
      </p:sp>
      <p:graphicFrame>
        <p:nvGraphicFramePr>
          <p:cNvPr id="24" name="Table 23">
            <a:extLst>
              <a:ext uri="{FF2B5EF4-FFF2-40B4-BE49-F238E27FC236}">
                <a16:creationId xmlns:a16="http://schemas.microsoft.com/office/drawing/2014/main" id="{0447065A-81D5-908B-EF18-D61765BE2F2D}"/>
              </a:ext>
            </a:extLst>
          </p:cNvPr>
          <p:cNvGraphicFramePr>
            <a:graphicFrameLocks noGrp="1"/>
          </p:cNvGraphicFramePr>
          <p:nvPr>
            <p:extLst>
              <p:ext uri="{D42A27DB-BD31-4B8C-83A1-F6EECF244321}">
                <p14:modId xmlns:p14="http://schemas.microsoft.com/office/powerpoint/2010/main" val="1240913477"/>
              </p:ext>
            </p:extLst>
          </p:nvPr>
        </p:nvGraphicFramePr>
        <p:xfrm>
          <a:off x="303211" y="3498830"/>
          <a:ext cx="11582401" cy="2976428"/>
        </p:xfrm>
        <a:graphic>
          <a:graphicData uri="http://schemas.openxmlformats.org/drawingml/2006/table">
            <a:tbl>
              <a:tblPr>
                <a:tableStyleId>{5C22544A-7EE6-4342-B048-85BDC9FD1C3A}</a:tableStyleId>
              </a:tblPr>
              <a:tblGrid>
                <a:gridCol w="4704001">
                  <a:extLst>
                    <a:ext uri="{9D8B030D-6E8A-4147-A177-3AD203B41FA5}">
                      <a16:colId xmlns:a16="http://schemas.microsoft.com/office/drawing/2014/main" val="2811096948"/>
                    </a:ext>
                  </a:extLst>
                </a:gridCol>
                <a:gridCol w="6878400">
                  <a:extLst>
                    <a:ext uri="{9D8B030D-6E8A-4147-A177-3AD203B41FA5}">
                      <a16:colId xmlns:a16="http://schemas.microsoft.com/office/drawing/2014/main" val="1350741591"/>
                    </a:ext>
                  </a:extLst>
                </a:gridCol>
              </a:tblGrid>
              <a:tr h="628415">
                <a:tc>
                  <a:txBody>
                    <a:bodyPr/>
                    <a:lstStyle/>
                    <a:p>
                      <a:pPr algn="ctr">
                        <a:lnSpc>
                          <a:spcPct val="130000"/>
                        </a:lnSpc>
                      </a:pPr>
                      <a:r>
                        <a:rPr lang="vi-VN" sz="2300" b="1" dirty="0">
                          <a:solidFill>
                            <a:srgbClr val="FFFF00"/>
                          </a:solidFill>
                          <a:effectLst/>
                        </a:rPr>
                        <a:t>T</a:t>
                      </a:r>
                      <a:r>
                        <a:rPr lang="vi-VN" sz="2300" b="1" noProof="0" dirty="0">
                          <a:solidFill>
                            <a:srgbClr val="FFFF00"/>
                          </a:solidFill>
                          <a:effectLst/>
                        </a:rPr>
                        <a:t>ập tính bẩm sinh</a:t>
                      </a:r>
                      <a:endParaRPr lang="vi-VN" sz="2300" noProof="0" dirty="0">
                        <a:solidFill>
                          <a:srgbClr val="FFFF00"/>
                        </a:solidFill>
                        <a:effectLst/>
                        <a:latin typeface="Tohoma"/>
                      </a:endParaRPr>
                    </a:p>
                  </a:txBody>
                  <a:tcPr marL="6044" marR="6044" marT="6044" marB="6044" anchor="ctr">
                    <a:solidFill>
                      <a:schemeClr val="tx2">
                        <a:lumMod val="50000"/>
                      </a:schemeClr>
                    </a:solidFill>
                  </a:tcPr>
                </a:tc>
                <a:tc>
                  <a:txBody>
                    <a:bodyPr/>
                    <a:lstStyle/>
                    <a:p>
                      <a:pPr algn="ctr">
                        <a:lnSpc>
                          <a:spcPct val="130000"/>
                        </a:lnSpc>
                      </a:pPr>
                      <a:r>
                        <a:rPr lang="vi-VN" sz="2300" b="1" dirty="0">
                          <a:solidFill>
                            <a:srgbClr val="FFFF00"/>
                          </a:solidFill>
                          <a:effectLst/>
                        </a:rPr>
                        <a:t>Tập tính học được</a:t>
                      </a:r>
                      <a:endParaRPr lang="vi-VN" sz="2300" dirty="0">
                        <a:solidFill>
                          <a:srgbClr val="FFFF00"/>
                        </a:solidFill>
                        <a:effectLst/>
                        <a:latin typeface="Tohoma"/>
                      </a:endParaRPr>
                    </a:p>
                  </a:txBody>
                  <a:tcPr marL="6044" marR="6044" marT="6044" marB="6044" anchor="ctr">
                    <a:solidFill>
                      <a:schemeClr val="tx2">
                        <a:lumMod val="50000"/>
                      </a:schemeClr>
                    </a:solidFill>
                  </a:tcPr>
                </a:tc>
                <a:extLst>
                  <a:ext uri="{0D108BD9-81ED-4DB2-BD59-A6C34878D82A}">
                    <a16:rowId xmlns:a16="http://schemas.microsoft.com/office/drawing/2014/main" val="2117171414"/>
                  </a:ext>
                </a:extLst>
              </a:tr>
              <a:tr h="782671">
                <a:tc>
                  <a:txBody>
                    <a:bodyPr/>
                    <a:lstStyle/>
                    <a:p>
                      <a:pPr algn="ctr">
                        <a:lnSpc>
                          <a:spcPct val="130000"/>
                        </a:lnSpc>
                      </a:pPr>
                      <a:r>
                        <a:rPr lang="vi-VN" sz="2200" noProof="0" dirty="0">
                          <a:effectLst/>
                        </a:rPr>
                        <a:t>Sinh ra đã có.</a:t>
                      </a:r>
                      <a:endParaRPr lang="vi-VN" sz="2200" noProof="0" dirty="0">
                        <a:effectLst/>
                        <a:latin typeface="Tohoma"/>
                      </a:endParaRPr>
                    </a:p>
                  </a:txBody>
                  <a:tcPr marL="6044" marR="6044" marT="6044" marB="6044" anchor="ctr"/>
                </a:tc>
                <a:tc>
                  <a:txBody>
                    <a:bodyPr/>
                    <a:lstStyle/>
                    <a:p>
                      <a:pPr algn="ctr">
                        <a:lnSpc>
                          <a:spcPct val="130000"/>
                        </a:lnSpc>
                      </a:pPr>
                      <a:r>
                        <a:rPr lang="vi-VN" sz="2200" noProof="0" dirty="0">
                          <a:effectLst/>
                        </a:rPr>
                        <a:t>Hình thành trong quá trình sống của cá thể. </a:t>
                      </a:r>
                      <a:endParaRPr lang="vi-VN" sz="2200" noProof="0" dirty="0">
                        <a:effectLst/>
                        <a:latin typeface="Tohoma"/>
                      </a:endParaRPr>
                    </a:p>
                  </a:txBody>
                  <a:tcPr marL="6044" marR="6044" marT="6044" marB="6044" anchor="ctr"/>
                </a:tc>
                <a:extLst>
                  <a:ext uri="{0D108BD9-81ED-4DB2-BD59-A6C34878D82A}">
                    <a16:rowId xmlns:a16="http://schemas.microsoft.com/office/drawing/2014/main" val="2755420117"/>
                  </a:ext>
                </a:extLst>
              </a:tr>
              <a:tr h="782671">
                <a:tc>
                  <a:txBody>
                    <a:bodyPr/>
                    <a:lstStyle/>
                    <a:p>
                      <a:pPr algn="ctr">
                        <a:lnSpc>
                          <a:spcPct val="130000"/>
                        </a:lnSpc>
                      </a:pPr>
                      <a:r>
                        <a:rPr lang="vi-VN" sz="2200" noProof="0" dirty="0">
                          <a:effectLst/>
                        </a:rPr>
                        <a:t>Hình thành do sự di truyền từ bố mẹ.</a:t>
                      </a:r>
                      <a:endParaRPr lang="vi-VN" sz="2200" noProof="0" dirty="0">
                        <a:effectLst/>
                        <a:latin typeface="Tohoma"/>
                      </a:endParaRPr>
                    </a:p>
                  </a:txBody>
                  <a:tcPr marL="6044" marR="6044" marT="6044" marB="6044" anchor="ctr"/>
                </a:tc>
                <a:tc>
                  <a:txBody>
                    <a:bodyPr/>
                    <a:lstStyle/>
                    <a:p>
                      <a:pPr algn="ctr">
                        <a:lnSpc>
                          <a:spcPct val="130000"/>
                        </a:lnSpc>
                      </a:pPr>
                      <a:r>
                        <a:rPr lang="vi-VN" sz="2200" noProof="0" dirty="0">
                          <a:effectLst/>
                        </a:rPr>
                        <a:t>Hình thành thông qua học tập và rút kinh nghiệm.</a:t>
                      </a:r>
                      <a:endParaRPr lang="vi-VN" sz="2200" noProof="0" dirty="0">
                        <a:effectLst/>
                        <a:latin typeface="Tohoma"/>
                      </a:endParaRPr>
                    </a:p>
                  </a:txBody>
                  <a:tcPr marL="6044" marR="6044" marT="6044" marB="6044" anchor="ctr"/>
                </a:tc>
                <a:extLst>
                  <a:ext uri="{0D108BD9-81ED-4DB2-BD59-A6C34878D82A}">
                    <a16:rowId xmlns:a16="http://schemas.microsoft.com/office/drawing/2014/main" val="1908599733"/>
                  </a:ext>
                </a:extLst>
              </a:tr>
              <a:tr h="782671">
                <a:tc>
                  <a:txBody>
                    <a:bodyPr/>
                    <a:lstStyle/>
                    <a:p>
                      <a:pPr algn="ctr">
                        <a:lnSpc>
                          <a:spcPct val="130000"/>
                        </a:lnSpc>
                      </a:pPr>
                      <a:r>
                        <a:rPr lang="vi-VN" sz="2200" dirty="0">
                          <a:effectLst/>
                        </a:rPr>
                        <a:t>Mang tính đặc trưng cho loài. </a:t>
                      </a:r>
                      <a:endParaRPr lang="vi-VN" sz="2200" dirty="0">
                        <a:effectLst/>
                        <a:latin typeface="Tohoma"/>
                      </a:endParaRPr>
                    </a:p>
                  </a:txBody>
                  <a:tcPr marL="6044" marR="6044" marT="6044" marB="6044" anchor="ctr"/>
                </a:tc>
                <a:tc>
                  <a:txBody>
                    <a:bodyPr/>
                    <a:lstStyle/>
                    <a:p>
                      <a:pPr algn="ctr">
                        <a:lnSpc>
                          <a:spcPct val="130000"/>
                        </a:lnSpc>
                      </a:pPr>
                      <a:r>
                        <a:rPr lang="vi-VN" sz="2200" dirty="0">
                          <a:effectLst/>
                        </a:rPr>
                        <a:t>Đặc trưng đời sống cá thể, không đặc trưng cho loài. </a:t>
                      </a:r>
                      <a:endParaRPr lang="vi-VN" sz="2200" dirty="0">
                        <a:effectLst/>
                        <a:latin typeface="Tohoma"/>
                      </a:endParaRPr>
                    </a:p>
                  </a:txBody>
                  <a:tcPr marL="6044" marR="6044" marT="6044" marB="6044" anchor="ctr"/>
                </a:tc>
                <a:extLst>
                  <a:ext uri="{0D108BD9-81ED-4DB2-BD59-A6C34878D82A}">
                    <a16:rowId xmlns:a16="http://schemas.microsoft.com/office/drawing/2014/main" val="2406110260"/>
                  </a:ext>
                </a:extLst>
              </a:tr>
            </a:tbl>
          </a:graphicData>
        </a:graphic>
      </p:graphicFrame>
    </p:spTree>
    <p:extLst>
      <p:ext uri="{BB962C8B-B14F-4D97-AF65-F5344CB8AC3E}">
        <p14:creationId xmlns:p14="http://schemas.microsoft.com/office/powerpoint/2010/main" val="4026056819"/>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685622" y="1328375"/>
            <a:ext cx="10817582" cy="1681939"/>
            <a:chOff x="0" y="0"/>
            <a:chExt cx="21640800" cy="3363877"/>
          </a:xfrm>
        </p:grpSpPr>
        <p:grpSp>
          <p:nvGrpSpPr>
            <p:cNvPr id="7" name="Group 7"/>
            <p:cNvGrpSpPr/>
            <p:nvPr/>
          </p:nvGrpSpPr>
          <p:grpSpPr>
            <a:xfrm>
              <a:off x="0" y="1024628"/>
              <a:ext cx="21640800" cy="2339249"/>
              <a:chOff x="0" y="0"/>
              <a:chExt cx="4274726" cy="462074"/>
            </a:xfrm>
          </p:grpSpPr>
          <p:sp>
            <p:nvSpPr>
              <p:cNvPr id="8" name="Freeform 8"/>
              <p:cNvSpPr/>
              <p:nvPr/>
            </p:nvSpPr>
            <p:spPr>
              <a:xfrm>
                <a:off x="0" y="0"/>
                <a:ext cx="4274726" cy="462074"/>
              </a:xfrm>
              <a:custGeom>
                <a:avLst/>
                <a:gdLst/>
                <a:ahLst/>
                <a:cxnLst/>
                <a:rect l="l" t="t" r="r" b="b"/>
                <a:pathLst>
                  <a:path w="4274726" h="462074">
                    <a:moveTo>
                      <a:pt x="0" y="0"/>
                    </a:moveTo>
                    <a:lnTo>
                      <a:pt x="4274726" y="0"/>
                    </a:lnTo>
                    <a:lnTo>
                      <a:pt x="4274726" y="462074"/>
                    </a:lnTo>
                    <a:lnTo>
                      <a:pt x="0" y="462074"/>
                    </a:lnTo>
                    <a:close/>
                  </a:path>
                </a:pathLst>
              </a:custGeom>
              <a:solidFill>
                <a:srgbClr val="FFDE59"/>
              </a:solidFill>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grpSp>
          <p:nvGrpSpPr>
            <p:cNvPr id="10" name="Group 10"/>
            <p:cNvGrpSpPr/>
            <p:nvPr/>
          </p:nvGrpSpPr>
          <p:grpSpPr>
            <a:xfrm>
              <a:off x="13719" y="0"/>
              <a:ext cx="2049257" cy="2049257"/>
              <a:chOff x="0" y="0"/>
              <a:chExt cx="812800" cy="812800"/>
            </a:xfrm>
          </p:grpSpPr>
          <p:sp>
            <p:nvSpPr>
              <p:cNvPr id="11" name="Freeform 1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000695">
              <a:off x="638061" y="424743"/>
              <a:ext cx="800574" cy="1199770"/>
            </a:xfrm>
            <a:prstGeom prst="rect">
              <a:avLst/>
            </a:prstGeom>
          </p:spPr>
        </p:pic>
        <p:sp>
          <p:nvSpPr>
            <p:cNvPr id="14" name="TextBox 14"/>
            <p:cNvSpPr txBox="1"/>
            <p:nvPr/>
          </p:nvSpPr>
          <p:spPr>
            <a:xfrm>
              <a:off x="439749" y="2157841"/>
              <a:ext cx="20841802" cy="769058"/>
            </a:xfrm>
            <a:prstGeom prst="rect">
              <a:avLst/>
            </a:prstGeom>
          </p:spPr>
          <p:txBody>
            <a:bodyPr lIns="0" tIns="0" rIns="0" bIns="0" rtlCol="0" anchor="t">
              <a:spAutoFit/>
            </a:bodyPr>
            <a:lstStyle/>
            <a:p>
              <a:pPr algn="just">
                <a:lnSpc>
                  <a:spcPts val="3266"/>
                </a:lnSpc>
                <a:spcBef>
                  <a:spcPct val="0"/>
                </a:spcBef>
              </a:pPr>
              <a:r>
                <a:rPr lang="vi-VN" sz="2300" b="1" dirty="0">
                  <a:solidFill>
                    <a:srgbClr val="000000"/>
                  </a:solidFill>
                  <a:latin typeface="Arial" pitchFamily="34" charset="0"/>
                </a:rPr>
                <a:t>Nêu ý nghĩa của tập tính đối với động vật, con người ở hình a, b, c, d</a:t>
              </a:r>
            </a:p>
          </p:txBody>
        </p:sp>
        <p:sp>
          <p:nvSpPr>
            <p:cNvPr id="15" name="AutoShape 15"/>
            <p:cNvSpPr/>
            <p:nvPr/>
          </p:nvSpPr>
          <p:spPr>
            <a:xfrm>
              <a:off x="2186274" y="757579"/>
              <a:ext cx="19454526" cy="0"/>
            </a:xfrm>
            <a:prstGeom prst="line">
              <a:avLst/>
            </a:prstGeom>
            <a:ln w="63500" cap="flat">
              <a:solidFill>
                <a:srgbClr val="000000"/>
              </a:solidFill>
              <a:prstDash val="solid"/>
              <a:headEnd type="none" w="sm" len="sm"/>
              <a:tailEnd type="none" w="sm" len="sm"/>
            </a:ln>
          </p:spPr>
        </p:sp>
      </p:grpSp>
      <p:pic>
        <p:nvPicPr>
          <p:cNvPr id="16" name="Picture 16"/>
          <p:cNvPicPr>
            <a:picLocks noChangeAspect="1"/>
          </p:cNvPicPr>
          <p:nvPr/>
        </p:nvPicPr>
        <p:blipFill>
          <a:blip r:embed="rId5"/>
          <a:srcRect t="7338" b="7338"/>
          <a:stretch>
            <a:fillRect/>
          </a:stretch>
        </p:blipFill>
        <p:spPr>
          <a:xfrm>
            <a:off x="685621" y="3124200"/>
            <a:ext cx="5408791" cy="3115908"/>
          </a:xfrm>
          <a:prstGeom prst="rect">
            <a:avLst/>
          </a:prstGeom>
        </p:spPr>
      </p:pic>
      <p:pic>
        <p:nvPicPr>
          <p:cNvPr id="17" name="Picture 17"/>
          <p:cNvPicPr>
            <a:picLocks noChangeAspect="1"/>
          </p:cNvPicPr>
          <p:nvPr/>
        </p:nvPicPr>
        <p:blipFill>
          <a:blip r:embed="rId6"/>
          <a:srcRect t="6110" b="6110"/>
          <a:stretch>
            <a:fillRect/>
          </a:stretch>
        </p:blipFill>
        <p:spPr>
          <a:xfrm>
            <a:off x="6245704" y="3124200"/>
            <a:ext cx="5257500" cy="3115908"/>
          </a:xfrm>
          <a:prstGeom prst="rect">
            <a:avLst/>
          </a:prstGeom>
        </p:spPr>
      </p:pic>
      <p:sp>
        <p:nvSpPr>
          <p:cNvPr id="18" name="TextBox 18"/>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sp>
        <p:nvSpPr>
          <p:cNvPr id="19" name="TextBox 19"/>
          <p:cNvSpPr txBox="1"/>
          <p:nvPr/>
        </p:nvSpPr>
        <p:spPr>
          <a:xfrm>
            <a:off x="2023139" y="6271859"/>
            <a:ext cx="2721060" cy="384529"/>
          </a:xfrm>
          <a:prstGeom prst="rect">
            <a:avLst/>
          </a:prstGeom>
        </p:spPr>
        <p:txBody>
          <a:bodyPr lIns="0" tIns="0" rIns="0" bIns="0" rtlCol="0" anchor="t">
            <a:spAutoFit/>
          </a:bodyPr>
          <a:lstStyle/>
          <a:p>
            <a:pPr algn="ctr">
              <a:lnSpc>
                <a:spcPts val="3266"/>
              </a:lnSpc>
            </a:pPr>
            <a:r>
              <a:rPr lang="vi-VN" sz="2300" b="1" dirty="0">
                <a:solidFill>
                  <a:srgbClr val="000000"/>
                </a:solidFill>
                <a:latin typeface="Arial" pitchFamily="34" charset="0"/>
              </a:rPr>
              <a:t>a) Nhện giăng lưới</a:t>
            </a:r>
          </a:p>
        </p:txBody>
      </p:sp>
      <p:sp>
        <p:nvSpPr>
          <p:cNvPr id="20" name="TextBox 20"/>
          <p:cNvSpPr txBox="1"/>
          <p:nvPr/>
        </p:nvSpPr>
        <p:spPr>
          <a:xfrm>
            <a:off x="6353714" y="6271859"/>
            <a:ext cx="5041479" cy="384529"/>
          </a:xfrm>
          <a:prstGeom prst="rect">
            <a:avLst/>
          </a:prstGeom>
        </p:spPr>
        <p:txBody>
          <a:bodyPr lIns="0" tIns="0" rIns="0" bIns="0" rtlCol="0" anchor="t">
            <a:spAutoFit/>
          </a:bodyPr>
          <a:lstStyle/>
          <a:p>
            <a:pPr algn="ctr">
              <a:lnSpc>
                <a:spcPts val="3266"/>
              </a:lnSpc>
            </a:pPr>
            <a:r>
              <a:rPr lang="vi-VN" sz="2300" b="1" dirty="0">
                <a:solidFill>
                  <a:srgbClr val="000000"/>
                </a:solidFill>
                <a:latin typeface="Arial" pitchFamily="34" charset="0"/>
              </a:rPr>
              <a:t>b) Khỉ dùng đá đập hạt cứng để ăn</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685622" y="1328375"/>
            <a:ext cx="10817582" cy="1681939"/>
            <a:chOff x="0" y="0"/>
            <a:chExt cx="21640800" cy="3363877"/>
          </a:xfrm>
        </p:grpSpPr>
        <p:grpSp>
          <p:nvGrpSpPr>
            <p:cNvPr id="7" name="Group 7"/>
            <p:cNvGrpSpPr/>
            <p:nvPr/>
          </p:nvGrpSpPr>
          <p:grpSpPr>
            <a:xfrm>
              <a:off x="0" y="1024628"/>
              <a:ext cx="21640800" cy="2339249"/>
              <a:chOff x="0" y="0"/>
              <a:chExt cx="4274726" cy="462074"/>
            </a:xfrm>
          </p:grpSpPr>
          <p:sp>
            <p:nvSpPr>
              <p:cNvPr id="8" name="Freeform 8"/>
              <p:cNvSpPr/>
              <p:nvPr/>
            </p:nvSpPr>
            <p:spPr>
              <a:xfrm>
                <a:off x="0" y="0"/>
                <a:ext cx="4274726" cy="462074"/>
              </a:xfrm>
              <a:custGeom>
                <a:avLst/>
                <a:gdLst/>
                <a:ahLst/>
                <a:cxnLst/>
                <a:rect l="l" t="t" r="r" b="b"/>
                <a:pathLst>
                  <a:path w="4274726" h="462074">
                    <a:moveTo>
                      <a:pt x="0" y="0"/>
                    </a:moveTo>
                    <a:lnTo>
                      <a:pt x="4274726" y="0"/>
                    </a:lnTo>
                    <a:lnTo>
                      <a:pt x="4274726" y="462074"/>
                    </a:lnTo>
                    <a:lnTo>
                      <a:pt x="0" y="462074"/>
                    </a:lnTo>
                    <a:close/>
                  </a:path>
                </a:pathLst>
              </a:custGeom>
              <a:solidFill>
                <a:srgbClr val="FFDE59"/>
              </a:solidFill>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grpSp>
          <p:nvGrpSpPr>
            <p:cNvPr id="10" name="Group 10"/>
            <p:cNvGrpSpPr/>
            <p:nvPr/>
          </p:nvGrpSpPr>
          <p:grpSpPr>
            <a:xfrm>
              <a:off x="13719" y="0"/>
              <a:ext cx="2049257" cy="2049257"/>
              <a:chOff x="0" y="0"/>
              <a:chExt cx="812800" cy="812800"/>
            </a:xfrm>
          </p:grpSpPr>
          <p:sp>
            <p:nvSpPr>
              <p:cNvPr id="11" name="Freeform 1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000695">
              <a:off x="638061" y="424743"/>
              <a:ext cx="800574" cy="1199770"/>
            </a:xfrm>
            <a:prstGeom prst="rect">
              <a:avLst/>
            </a:prstGeom>
          </p:spPr>
        </p:pic>
        <p:sp>
          <p:nvSpPr>
            <p:cNvPr id="14" name="TextBox 14"/>
            <p:cNvSpPr txBox="1"/>
            <p:nvPr/>
          </p:nvSpPr>
          <p:spPr>
            <a:xfrm>
              <a:off x="439749" y="2157841"/>
              <a:ext cx="20841802" cy="769058"/>
            </a:xfrm>
            <a:prstGeom prst="rect">
              <a:avLst/>
            </a:prstGeom>
          </p:spPr>
          <p:txBody>
            <a:bodyPr lIns="0" tIns="0" rIns="0" bIns="0" rtlCol="0" anchor="t">
              <a:spAutoFit/>
            </a:bodyPr>
            <a:lstStyle/>
            <a:p>
              <a:pPr algn="just">
                <a:lnSpc>
                  <a:spcPts val="3266"/>
                </a:lnSpc>
                <a:spcBef>
                  <a:spcPct val="0"/>
                </a:spcBef>
              </a:pPr>
              <a:r>
                <a:rPr lang="vi-VN" sz="2300" b="1" dirty="0">
                  <a:solidFill>
                    <a:srgbClr val="000000"/>
                  </a:solidFill>
                  <a:latin typeface="Arial" pitchFamily="34" charset="0"/>
                </a:rPr>
                <a:t>Nêu ý nghĩa của tập tính đối với động vật, con người ở hình a, b, c, d</a:t>
              </a:r>
            </a:p>
          </p:txBody>
        </p:sp>
        <p:sp>
          <p:nvSpPr>
            <p:cNvPr id="15" name="AutoShape 15"/>
            <p:cNvSpPr/>
            <p:nvPr/>
          </p:nvSpPr>
          <p:spPr>
            <a:xfrm>
              <a:off x="2186274" y="757579"/>
              <a:ext cx="19454526" cy="0"/>
            </a:xfrm>
            <a:prstGeom prst="line">
              <a:avLst/>
            </a:prstGeom>
            <a:ln w="63500" cap="flat">
              <a:solidFill>
                <a:srgbClr val="000000"/>
              </a:solidFill>
              <a:prstDash val="solid"/>
              <a:headEnd type="none" w="sm" len="sm"/>
              <a:tailEnd type="none" w="sm" len="sm"/>
            </a:ln>
          </p:spPr>
        </p:sp>
      </p:grpSp>
      <p:pic>
        <p:nvPicPr>
          <p:cNvPr id="16" name="Picture 16"/>
          <p:cNvPicPr>
            <a:picLocks noChangeAspect="1"/>
          </p:cNvPicPr>
          <p:nvPr/>
        </p:nvPicPr>
        <p:blipFill>
          <a:blip r:embed="rId5"/>
          <a:srcRect t="7258" b="7258"/>
          <a:stretch>
            <a:fillRect/>
          </a:stretch>
        </p:blipFill>
        <p:spPr>
          <a:xfrm>
            <a:off x="685622" y="3124200"/>
            <a:ext cx="5196618" cy="3115908"/>
          </a:xfrm>
          <a:prstGeom prst="rect">
            <a:avLst/>
          </a:prstGeom>
        </p:spPr>
      </p:pic>
      <p:sp>
        <p:nvSpPr>
          <p:cNvPr id="17" name="TextBox 17"/>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sp>
        <p:nvSpPr>
          <p:cNvPr id="18" name="TextBox 18"/>
          <p:cNvSpPr txBox="1"/>
          <p:nvPr/>
        </p:nvSpPr>
        <p:spPr>
          <a:xfrm>
            <a:off x="2323446" y="6271859"/>
            <a:ext cx="2120447" cy="384529"/>
          </a:xfrm>
          <a:prstGeom prst="rect">
            <a:avLst/>
          </a:prstGeom>
        </p:spPr>
        <p:txBody>
          <a:bodyPr lIns="0" tIns="0" rIns="0" bIns="0" rtlCol="0" anchor="t">
            <a:spAutoFit/>
          </a:bodyPr>
          <a:lstStyle/>
          <a:p>
            <a:pPr algn="ctr">
              <a:lnSpc>
                <a:spcPts val="3266"/>
              </a:lnSpc>
            </a:pPr>
            <a:r>
              <a:rPr lang="vi-VN" sz="2300" b="1" dirty="0">
                <a:solidFill>
                  <a:srgbClr val="000000"/>
                </a:solidFill>
                <a:latin typeface="Arial" pitchFamily="34" charset="0"/>
              </a:rPr>
              <a:t>c) Chim làm tổ</a:t>
            </a:r>
          </a:p>
        </p:txBody>
      </p:sp>
      <p:sp>
        <p:nvSpPr>
          <p:cNvPr id="19" name="TextBox 19"/>
          <p:cNvSpPr txBox="1"/>
          <p:nvPr/>
        </p:nvSpPr>
        <p:spPr>
          <a:xfrm>
            <a:off x="5982870" y="6271859"/>
            <a:ext cx="5631876" cy="384529"/>
          </a:xfrm>
          <a:prstGeom prst="rect">
            <a:avLst/>
          </a:prstGeom>
        </p:spPr>
        <p:txBody>
          <a:bodyPr lIns="0" tIns="0" rIns="0" bIns="0" rtlCol="0" anchor="t">
            <a:spAutoFit/>
          </a:bodyPr>
          <a:lstStyle/>
          <a:p>
            <a:pPr algn="ctr">
              <a:lnSpc>
                <a:spcPts val="3266"/>
              </a:lnSpc>
            </a:pPr>
            <a:r>
              <a:rPr lang="vi-VN" sz="2300" b="1" dirty="0">
                <a:solidFill>
                  <a:srgbClr val="000000"/>
                </a:solidFill>
                <a:latin typeface="Arial" pitchFamily="34" charset="0"/>
              </a:rPr>
              <a:t>d) Người đi đường dừng lại khi đèn đỏ</a:t>
            </a:r>
          </a:p>
        </p:txBody>
      </p:sp>
      <p:pic>
        <p:nvPicPr>
          <p:cNvPr id="20" name="Picture 20"/>
          <p:cNvPicPr>
            <a:picLocks noChangeAspect="1"/>
          </p:cNvPicPr>
          <p:nvPr/>
        </p:nvPicPr>
        <p:blipFill>
          <a:blip r:embed="rId6"/>
          <a:srcRect t="6778" b="6778"/>
          <a:stretch>
            <a:fillRect/>
          </a:stretch>
        </p:blipFill>
        <p:spPr>
          <a:xfrm>
            <a:off x="6094413" y="3124200"/>
            <a:ext cx="5408791" cy="311590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685622" y="1328375"/>
            <a:ext cx="10817582" cy="1681939"/>
            <a:chOff x="0" y="0"/>
            <a:chExt cx="21640800" cy="3363877"/>
          </a:xfrm>
        </p:grpSpPr>
        <p:grpSp>
          <p:nvGrpSpPr>
            <p:cNvPr id="7" name="Group 7"/>
            <p:cNvGrpSpPr/>
            <p:nvPr/>
          </p:nvGrpSpPr>
          <p:grpSpPr>
            <a:xfrm>
              <a:off x="0" y="1024628"/>
              <a:ext cx="21640800" cy="2339249"/>
              <a:chOff x="0" y="0"/>
              <a:chExt cx="4274726" cy="462074"/>
            </a:xfrm>
          </p:grpSpPr>
          <p:sp>
            <p:nvSpPr>
              <p:cNvPr id="8" name="Freeform 8"/>
              <p:cNvSpPr/>
              <p:nvPr/>
            </p:nvSpPr>
            <p:spPr>
              <a:xfrm>
                <a:off x="0" y="0"/>
                <a:ext cx="4274726" cy="462074"/>
              </a:xfrm>
              <a:custGeom>
                <a:avLst/>
                <a:gdLst/>
                <a:ahLst/>
                <a:cxnLst/>
                <a:rect l="l" t="t" r="r" b="b"/>
                <a:pathLst>
                  <a:path w="4274726" h="462074">
                    <a:moveTo>
                      <a:pt x="0" y="0"/>
                    </a:moveTo>
                    <a:lnTo>
                      <a:pt x="4274726" y="0"/>
                    </a:lnTo>
                    <a:lnTo>
                      <a:pt x="4274726" y="462074"/>
                    </a:lnTo>
                    <a:lnTo>
                      <a:pt x="0" y="462074"/>
                    </a:lnTo>
                    <a:close/>
                  </a:path>
                </a:pathLst>
              </a:custGeom>
              <a:solidFill>
                <a:srgbClr val="FFDE59"/>
              </a:solidFill>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grpSp>
          <p:nvGrpSpPr>
            <p:cNvPr id="10" name="Group 10"/>
            <p:cNvGrpSpPr/>
            <p:nvPr/>
          </p:nvGrpSpPr>
          <p:grpSpPr>
            <a:xfrm>
              <a:off x="13719" y="0"/>
              <a:ext cx="2049257" cy="2049257"/>
              <a:chOff x="0" y="0"/>
              <a:chExt cx="812800" cy="812800"/>
            </a:xfrm>
          </p:grpSpPr>
          <p:sp>
            <p:nvSpPr>
              <p:cNvPr id="11" name="Freeform 1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000695">
              <a:off x="638061" y="424743"/>
              <a:ext cx="800574" cy="1199770"/>
            </a:xfrm>
            <a:prstGeom prst="rect">
              <a:avLst/>
            </a:prstGeom>
          </p:spPr>
        </p:pic>
        <p:sp>
          <p:nvSpPr>
            <p:cNvPr id="14" name="TextBox 14"/>
            <p:cNvSpPr txBox="1"/>
            <p:nvPr/>
          </p:nvSpPr>
          <p:spPr>
            <a:xfrm>
              <a:off x="439749" y="2157841"/>
              <a:ext cx="20841802" cy="769058"/>
            </a:xfrm>
            <a:prstGeom prst="rect">
              <a:avLst/>
            </a:prstGeom>
          </p:spPr>
          <p:txBody>
            <a:bodyPr lIns="0" tIns="0" rIns="0" bIns="0" rtlCol="0" anchor="t">
              <a:spAutoFit/>
            </a:bodyPr>
            <a:lstStyle/>
            <a:p>
              <a:pPr algn="just">
                <a:lnSpc>
                  <a:spcPts val="3266"/>
                </a:lnSpc>
                <a:spcBef>
                  <a:spcPct val="0"/>
                </a:spcBef>
              </a:pPr>
              <a:r>
                <a:rPr lang="vi-VN" sz="2300" b="1" dirty="0">
                  <a:solidFill>
                    <a:srgbClr val="000000"/>
                  </a:solidFill>
                  <a:latin typeface="Arial" pitchFamily="34" charset="0"/>
                </a:rPr>
                <a:t>Nêu ý nghĩa của tập tính đối với động vật, con người ở hình a, b, c, d</a:t>
              </a:r>
            </a:p>
          </p:txBody>
        </p:sp>
        <p:sp>
          <p:nvSpPr>
            <p:cNvPr id="15" name="AutoShape 15"/>
            <p:cNvSpPr/>
            <p:nvPr/>
          </p:nvSpPr>
          <p:spPr>
            <a:xfrm>
              <a:off x="2186274" y="757579"/>
              <a:ext cx="19454526" cy="0"/>
            </a:xfrm>
            <a:prstGeom prst="line">
              <a:avLst/>
            </a:prstGeom>
            <a:ln w="63500" cap="flat">
              <a:solidFill>
                <a:srgbClr val="000000"/>
              </a:solidFill>
              <a:prstDash val="solid"/>
              <a:headEnd type="none" w="sm" len="sm"/>
              <a:tailEnd type="none" w="sm" len="sm"/>
            </a:ln>
          </p:spPr>
        </p:sp>
      </p:grpSp>
      <p:sp>
        <p:nvSpPr>
          <p:cNvPr id="17" name="TextBox 17"/>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sp>
        <p:nvSpPr>
          <p:cNvPr id="18" name="TextBox 18"/>
          <p:cNvSpPr txBox="1"/>
          <p:nvPr/>
        </p:nvSpPr>
        <p:spPr>
          <a:xfrm>
            <a:off x="607601" y="4898650"/>
            <a:ext cx="2120447"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c) Chim làm tổ</a:t>
            </a:r>
          </a:p>
        </p:txBody>
      </p:sp>
      <p:sp>
        <p:nvSpPr>
          <p:cNvPr id="19" name="TextBox 19"/>
          <p:cNvSpPr txBox="1"/>
          <p:nvPr/>
        </p:nvSpPr>
        <p:spPr>
          <a:xfrm>
            <a:off x="607601" y="5816987"/>
            <a:ext cx="5631876"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d) Người đi đường dừng lại khi đèn đỏ</a:t>
            </a:r>
          </a:p>
        </p:txBody>
      </p:sp>
      <p:sp>
        <p:nvSpPr>
          <p:cNvPr id="21" name="TextBox 19">
            <a:extLst>
              <a:ext uri="{FF2B5EF4-FFF2-40B4-BE49-F238E27FC236}">
                <a16:creationId xmlns:a16="http://schemas.microsoft.com/office/drawing/2014/main" id="{1CC848B8-277F-5EB9-3608-160B7E4E5C96}"/>
              </a:ext>
            </a:extLst>
          </p:cNvPr>
          <p:cNvSpPr txBox="1"/>
          <p:nvPr/>
        </p:nvSpPr>
        <p:spPr>
          <a:xfrm>
            <a:off x="607601" y="3216379"/>
            <a:ext cx="2721060"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a) Nhện giăng lưới</a:t>
            </a:r>
          </a:p>
        </p:txBody>
      </p:sp>
      <p:sp>
        <p:nvSpPr>
          <p:cNvPr id="22" name="TextBox 20">
            <a:extLst>
              <a:ext uri="{FF2B5EF4-FFF2-40B4-BE49-F238E27FC236}">
                <a16:creationId xmlns:a16="http://schemas.microsoft.com/office/drawing/2014/main" id="{1FBC1094-7514-61C9-BD75-DAAFCB08EE77}"/>
              </a:ext>
            </a:extLst>
          </p:cNvPr>
          <p:cNvSpPr txBox="1"/>
          <p:nvPr/>
        </p:nvSpPr>
        <p:spPr>
          <a:xfrm>
            <a:off x="607601" y="3994740"/>
            <a:ext cx="5041479"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b) Khỉ dùng đá đập hạt cứng để ăn</a:t>
            </a:r>
          </a:p>
        </p:txBody>
      </p:sp>
      <p:sp>
        <p:nvSpPr>
          <p:cNvPr id="24" name="TextBox 23">
            <a:extLst>
              <a:ext uri="{FF2B5EF4-FFF2-40B4-BE49-F238E27FC236}">
                <a16:creationId xmlns:a16="http://schemas.microsoft.com/office/drawing/2014/main" id="{10CE3D59-16A1-933D-0C46-2998471B1BD9}"/>
              </a:ext>
            </a:extLst>
          </p:cNvPr>
          <p:cNvSpPr txBox="1"/>
          <p:nvPr/>
        </p:nvSpPr>
        <p:spPr>
          <a:xfrm>
            <a:off x="3501060" y="3216379"/>
            <a:ext cx="7974540" cy="384529"/>
          </a:xfrm>
          <a:prstGeom prst="rect">
            <a:avLst/>
          </a:prstGeom>
        </p:spPr>
        <p:txBody>
          <a:bodyPr wrap="square" lIns="0" tIns="0" rIns="0" bIns="0" rtlCol="0" anchor="t">
            <a:spAutoFit/>
          </a:bodyPr>
          <a:lstStyle>
            <a:defPPr>
              <a:defRPr lang="en-US"/>
            </a:defPPr>
            <a:lvl1pPr algn="just">
              <a:lnSpc>
                <a:spcPts val="3266"/>
              </a:lnSpc>
              <a:defRPr sz="2300" b="1">
                <a:solidFill>
                  <a:srgbClr val="000000"/>
                </a:solidFill>
                <a:latin typeface="Arial" pitchFamily="34" charset="0"/>
              </a:defRPr>
            </a:lvl1pPr>
          </a:lstStyle>
          <a:p>
            <a:r>
              <a:rPr lang="vi-VN" dirty="0">
                <a:solidFill>
                  <a:srgbClr val="0070C0"/>
                </a:solidFill>
              </a:rPr>
              <a:t>để bảo vệ bản thân, tránh kẻ thù</a:t>
            </a:r>
            <a:endParaRPr lang="vi-VN" dirty="0">
              <a:solidFill>
                <a:srgbClr val="FF0000"/>
              </a:solidFill>
            </a:endParaRPr>
          </a:p>
        </p:txBody>
      </p:sp>
      <p:sp>
        <p:nvSpPr>
          <p:cNvPr id="26" name="TextBox 25">
            <a:extLst>
              <a:ext uri="{FF2B5EF4-FFF2-40B4-BE49-F238E27FC236}">
                <a16:creationId xmlns:a16="http://schemas.microsoft.com/office/drawing/2014/main" id="{E45931E2-9C32-1530-A67A-AC1B1C973D64}"/>
              </a:ext>
            </a:extLst>
          </p:cNvPr>
          <p:cNvSpPr txBox="1"/>
          <p:nvPr/>
        </p:nvSpPr>
        <p:spPr>
          <a:xfrm>
            <a:off x="5745400" y="3993078"/>
            <a:ext cx="6271146" cy="384529"/>
          </a:xfrm>
          <a:prstGeom prst="rect">
            <a:avLst/>
          </a:prstGeom>
        </p:spPr>
        <p:txBody>
          <a:bodyPr wrap="square" lIns="0" tIns="0" rIns="0" bIns="0" rtlCol="0" anchor="t">
            <a:spAutoFit/>
          </a:bodyPr>
          <a:lstStyle>
            <a:defPPr>
              <a:defRPr lang="en-US"/>
            </a:defPPr>
            <a:lvl1pPr algn="just">
              <a:lnSpc>
                <a:spcPts val="3266"/>
              </a:lnSpc>
              <a:defRPr sz="2300" b="1">
                <a:solidFill>
                  <a:srgbClr val="0070C0"/>
                </a:solidFill>
                <a:latin typeface="Arial" pitchFamily="34" charset="0"/>
              </a:defRPr>
            </a:lvl1pPr>
          </a:lstStyle>
          <a:p>
            <a:r>
              <a:rPr lang="vi-VN" dirty="0"/>
              <a:t>để tìm kiếm thưc ăn</a:t>
            </a:r>
            <a:endParaRPr lang="en-US" dirty="0">
              <a:solidFill>
                <a:srgbClr val="FF0000"/>
              </a:solidFill>
            </a:endParaRPr>
          </a:p>
        </p:txBody>
      </p:sp>
      <p:sp>
        <p:nvSpPr>
          <p:cNvPr id="28" name="TextBox 27">
            <a:extLst>
              <a:ext uri="{FF2B5EF4-FFF2-40B4-BE49-F238E27FC236}">
                <a16:creationId xmlns:a16="http://schemas.microsoft.com/office/drawing/2014/main" id="{BC0DD890-CCED-2CC4-3690-22D742174D72}"/>
              </a:ext>
            </a:extLst>
          </p:cNvPr>
          <p:cNvSpPr txBox="1"/>
          <p:nvPr/>
        </p:nvSpPr>
        <p:spPr>
          <a:xfrm>
            <a:off x="2907470" y="4898649"/>
            <a:ext cx="8456792" cy="384529"/>
          </a:xfrm>
          <a:prstGeom prst="rect">
            <a:avLst/>
          </a:prstGeom>
        </p:spPr>
        <p:txBody>
          <a:bodyPr wrap="square" lIns="0" tIns="0" rIns="0" bIns="0" rtlCol="0" anchor="t">
            <a:spAutoFit/>
          </a:bodyPr>
          <a:lstStyle>
            <a:defPPr>
              <a:defRPr lang="en-US"/>
            </a:defPPr>
            <a:lvl1pPr algn="just">
              <a:lnSpc>
                <a:spcPts val="3266"/>
              </a:lnSpc>
              <a:defRPr sz="2300" b="1">
                <a:solidFill>
                  <a:srgbClr val="0070C0"/>
                </a:solidFill>
                <a:latin typeface="Arial" pitchFamily="34" charset="0"/>
              </a:defRPr>
            </a:lvl1pPr>
          </a:lstStyle>
          <a:p>
            <a:r>
              <a:rPr lang="vi-VN" dirty="0"/>
              <a:t>để thích nghi với môi trường sống không có nhà cố định </a:t>
            </a:r>
          </a:p>
        </p:txBody>
      </p:sp>
      <p:sp>
        <p:nvSpPr>
          <p:cNvPr id="30" name="TextBox 29">
            <a:extLst>
              <a:ext uri="{FF2B5EF4-FFF2-40B4-BE49-F238E27FC236}">
                <a16:creationId xmlns:a16="http://schemas.microsoft.com/office/drawing/2014/main" id="{70D63CC2-B9FC-8DA6-42F8-FC210A26BE5A}"/>
              </a:ext>
            </a:extLst>
          </p:cNvPr>
          <p:cNvSpPr txBox="1"/>
          <p:nvPr/>
        </p:nvSpPr>
        <p:spPr>
          <a:xfrm>
            <a:off x="6239477" y="5815325"/>
            <a:ext cx="6271146" cy="384529"/>
          </a:xfrm>
          <a:prstGeom prst="rect">
            <a:avLst/>
          </a:prstGeom>
        </p:spPr>
        <p:txBody>
          <a:bodyPr wrap="square" lIns="0" tIns="0" rIns="0" bIns="0" rtlCol="0" anchor="t">
            <a:spAutoFit/>
          </a:bodyPr>
          <a:lstStyle>
            <a:defPPr>
              <a:defRPr lang="en-US"/>
            </a:defPPr>
            <a:lvl1pPr algn="just">
              <a:lnSpc>
                <a:spcPts val="3266"/>
              </a:lnSpc>
              <a:defRPr sz="2300" b="1">
                <a:solidFill>
                  <a:srgbClr val="0070C0"/>
                </a:solidFill>
                <a:latin typeface="Arial" pitchFamily="34" charset="0"/>
              </a:defRPr>
            </a:lvl1pPr>
          </a:lstStyle>
          <a:p>
            <a:r>
              <a:rPr lang="vi-VN" dirty="0"/>
              <a:t>để bảo đảm an toàn cho bản thân </a:t>
            </a:r>
          </a:p>
        </p:txBody>
      </p:sp>
    </p:spTree>
    <p:extLst>
      <p:ext uri="{BB962C8B-B14F-4D97-AF65-F5344CB8AC3E}">
        <p14:creationId xmlns:p14="http://schemas.microsoft.com/office/powerpoint/2010/main" val="197213961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ppt_x"/>
                                          </p:val>
                                        </p:tav>
                                        <p:tav tm="100000">
                                          <p:val>
                                            <p:strVal val="#ppt_x"/>
                                          </p:val>
                                        </p:tav>
                                      </p:tavLst>
                                    </p:anim>
                                    <p:anim calcmode="lin" valueType="num">
                                      <p:cBhvr additive="base">
                                        <p:cTn id="3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ppt_x"/>
                                          </p:val>
                                        </p:tav>
                                        <p:tav tm="100000">
                                          <p:val>
                                            <p:strVal val="#ppt_x"/>
                                          </p:val>
                                        </p:tav>
                                      </p:tavLst>
                                    </p:anim>
                                    <p:anim calcmode="lin" valueType="num">
                                      <p:cBhvr additive="base">
                                        <p:cTn id="4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2" grpId="0"/>
      <p:bldP spid="24" grpId="0"/>
      <p:bldP spid="26" grpId="0"/>
      <p:bldP spid="28"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685622" y="1328375"/>
            <a:ext cx="10817582" cy="1681939"/>
            <a:chOff x="0" y="0"/>
            <a:chExt cx="21640800" cy="3363877"/>
          </a:xfrm>
        </p:grpSpPr>
        <p:grpSp>
          <p:nvGrpSpPr>
            <p:cNvPr id="7" name="Group 7"/>
            <p:cNvGrpSpPr/>
            <p:nvPr/>
          </p:nvGrpSpPr>
          <p:grpSpPr>
            <a:xfrm>
              <a:off x="0" y="1024628"/>
              <a:ext cx="21640800" cy="2339249"/>
              <a:chOff x="0" y="0"/>
              <a:chExt cx="4274726" cy="462074"/>
            </a:xfrm>
          </p:grpSpPr>
          <p:sp>
            <p:nvSpPr>
              <p:cNvPr id="8" name="Freeform 8"/>
              <p:cNvSpPr/>
              <p:nvPr/>
            </p:nvSpPr>
            <p:spPr>
              <a:xfrm>
                <a:off x="0" y="0"/>
                <a:ext cx="4274726" cy="462074"/>
              </a:xfrm>
              <a:custGeom>
                <a:avLst/>
                <a:gdLst/>
                <a:ahLst/>
                <a:cxnLst/>
                <a:rect l="l" t="t" r="r" b="b"/>
                <a:pathLst>
                  <a:path w="4274726" h="462074">
                    <a:moveTo>
                      <a:pt x="0" y="0"/>
                    </a:moveTo>
                    <a:lnTo>
                      <a:pt x="4274726" y="0"/>
                    </a:lnTo>
                    <a:lnTo>
                      <a:pt x="4274726" y="462074"/>
                    </a:lnTo>
                    <a:lnTo>
                      <a:pt x="0" y="462074"/>
                    </a:lnTo>
                    <a:close/>
                  </a:path>
                </a:pathLst>
              </a:custGeom>
              <a:solidFill>
                <a:srgbClr val="FFDE59"/>
              </a:solidFill>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grpSp>
          <p:nvGrpSpPr>
            <p:cNvPr id="10" name="Group 10"/>
            <p:cNvGrpSpPr/>
            <p:nvPr/>
          </p:nvGrpSpPr>
          <p:grpSpPr>
            <a:xfrm>
              <a:off x="13719" y="0"/>
              <a:ext cx="2049257" cy="2049257"/>
              <a:chOff x="0" y="0"/>
              <a:chExt cx="812800" cy="812800"/>
            </a:xfrm>
          </p:grpSpPr>
          <p:sp>
            <p:nvSpPr>
              <p:cNvPr id="11" name="Freeform 1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000695">
              <a:off x="638061" y="424743"/>
              <a:ext cx="800574" cy="1199770"/>
            </a:xfrm>
            <a:prstGeom prst="rect">
              <a:avLst/>
            </a:prstGeom>
          </p:spPr>
        </p:pic>
        <p:sp>
          <p:nvSpPr>
            <p:cNvPr id="14" name="TextBox 14"/>
            <p:cNvSpPr txBox="1"/>
            <p:nvPr/>
          </p:nvSpPr>
          <p:spPr>
            <a:xfrm>
              <a:off x="439749" y="2157841"/>
              <a:ext cx="20841802" cy="769058"/>
            </a:xfrm>
            <a:prstGeom prst="rect">
              <a:avLst/>
            </a:prstGeom>
          </p:spPr>
          <p:txBody>
            <a:bodyPr lIns="0" tIns="0" rIns="0" bIns="0" rtlCol="0" anchor="t">
              <a:spAutoFit/>
            </a:bodyPr>
            <a:lstStyle/>
            <a:p>
              <a:pPr algn="just">
                <a:lnSpc>
                  <a:spcPts val="3266"/>
                </a:lnSpc>
                <a:spcBef>
                  <a:spcPct val="0"/>
                </a:spcBef>
              </a:pPr>
              <a:r>
                <a:rPr lang="vi-VN" sz="2300" b="1" dirty="0">
                  <a:solidFill>
                    <a:srgbClr val="000000"/>
                  </a:solidFill>
                  <a:latin typeface="Arial" pitchFamily="34" charset="0"/>
                </a:rPr>
                <a:t>Cho biết tập tính hình 28.2 nào là bẩm sinh, tập tính nào là học được</a:t>
              </a:r>
            </a:p>
          </p:txBody>
        </p:sp>
        <p:sp>
          <p:nvSpPr>
            <p:cNvPr id="15" name="AutoShape 15"/>
            <p:cNvSpPr/>
            <p:nvPr/>
          </p:nvSpPr>
          <p:spPr>
            <a:xfrm>
              <a:off x="2186274" y="757579"/>
              <a:ext cx="19454526" cy="0"/>
            </a:xfrm>
            <a:prstGeom prst="line">
              <a:avLst/>
            </a:prstGeom>
            <a:ln w="63500" cap="flat">
              <a:solidFill>
                <a:srgbClr val="000000"/>
              </a:solidFill>
              <a:prstDash val="solid"/>
              <a:headEnd type="none" w="sm" len="sm"/>
              <a:tailEnd type="none" w="sm" len="sm"/>
            </a:ln>
          </p:spPr>
        </p:sp>
      </p:grpSp>
      <p:sp>
        <p:nvSpPr>
          <p:cNvPr id="16" name="TextBox 16"/>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sp>
        <p:nvSpPr>
          <p:cNvPr id="18" name="TextBox 18">
            <a:extLst>
              <a:ext uri="{FF2B5EF4-FFF2-40B4-BE49-F238E27FC236}">
                <a16:creationId xmlns:a16="http://schemas.microsoft.com/office/drawing/2014/main" id="{8E3CB04E-A06C-2F14-43E4-D4227A11F352}"/>
              </a:ext>
            </a:extLst>
          </p:cNvPr>
          <p:cNvSpPr txBox="1"/>
          <p:nvPr/>
        </p:nvSpPr>
        <p:spPr>
          <a:xfrm>
            <a:off x="722702" y="4970589"/>
            <a:ext cx="2120447"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c) Chim làm tổ</a:t>
            </a:r>
          </a:p>
        </p:txBody>
      </p:sp>
      <p:sp>
        <p:nvSpPr>
          <p:cNvPr id="19" name="TextBox 19">
            <a:extLst>
              <a:ext uri="{FF2B5EF4-FFF2-40B4-BE49-F238E27FC236}">
                <a16:creationId xmlns:a16="http://schemas.microsoft.com/office/drawing/2014/main" id="{A7C515BE-8232-E417-57E5-777887026F0E}"/>
              </a:ext>
            </a:extLst>
          </p:cNvPr>
          <p:cNvSpPr txBox="1"/>
          <p:nvPr/>
        </p:nvSpPr>
        <p:spPr>
          <a:xfrm>
            <a:off x="722702" y="5888926"/>
            <a:ext cx="5631876"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d) Người đi đường dừng lại khi đèn đỏ</a:t>
            </a:r>
          </a:p>
        </p:txBody>
      </p:sp>
      <p:sp>
        <p:nvSpPr>
          <p:cNvPr id="20" name="TextBox 19">
            <a:extLst>
              <a:ext uri="{FF2B5EF4-FFF2-40B4-BE49-F238E27FC236}">
                <a16:creationId xmlns:a16="http://schemas.microsoft.com/office/drawing/2014/main" id="{BEFDB813-AE3D-8FFD-7BF2-9D1586754E61}"/>
              </a:ext>
            </a:extLst>
          </p:cNvPr>
          <p:cNvSpPr txBox="1"/>
          <p:nvPr/>
        </p:nvSpPr>
        <p:spPr>
          <a:xfrm>
            <a:off x="722702" y="3288318"/>
            <a:ext cx="2721060"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a) Nhện giăng lưới</a:t>
            </a:r>
          </a:p>
        </p:txBody>
      </p:sp>
      <p:sp>
        <p:nvSpPr>
          <p:cNvPr id="21" name="TextBox 20">
            <a:extLst>
              <a:ext uri="{FF2B5EF4-FFF2-40B4-BE49-F238E27FC236}">
                <a16:creationId xmlns:a16="http://schemas.microsoft.com/office/drawing/2014/main" id="{55EA7C41-06CB-5326-4A10-0B8A44DC9F80}"/>
              </a:ext>
            </a:extLst>
          </p:cNvPr>
          <p:cNvSpPr txBox="1"/>
          <p:nvPr/>
        </p:nvSpPr>
        <p:spPr>
          <a:xfrm>
            <a:off x="722702" y="4066679"/>
            <a:ext cx="5041479"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b) Khỉ dùng đá đập hạt cứng để ăn</a:t>
            </a:r>
          </a:p>
        </p:txBody>
      </p:sp>
      <p:sp>
        <p:nvSpPr>
          <p:cNvPr id="22" name="TextBox 21">
            <a:extLst>
              <a:ext uri="{FF2B5EF4-FFF2-40B4-BE49-F238E27FC236}">
                <a16:creationId xmlns:a16="http://schemas.microsoft.com/office/drawing/2014/main" id="{4654EEB4-9A08-6D96-BF8F-0F73308600E0}"/>
              </a:ext>
            </a:extLst>
          </p:cNvPr>
          <p:cNvSpPr txBox="1"/>
          <p:nvPr/>
        </p:nvSpPr>
        <p:spPr>
          <a:xfrm>
            <a:off x="3836851" y="3288318"/>
            <a:ext cx="7974540" cy="384529"/>
          </a:xfrm>
          <a:prstGeom prst="rect">
            <a:avLst/>
          </a:prstGeom>
        </p:spPr>
        <p:txBody>
          <a:bodyPr wrap="square" lIns="0" tIns="0" rIns="0" bIns="0" rtlCol="0" anchor="t">
            <a:spAutoFit/>
          </a:bodyPr>
          <a:lstStyle>
            <a:defPPr>
              <a:defRPr lang="en-US"/>
            </a:defPPr>
            <a:lvl1pPr algn="just">
              <a:lnSpc>
                <a:spcPts val="3266"/>
              </a:lnSpc>
              <a:defRPr sz="2300" b="1">
                <a:solidFill>
                  <a:srgbClr val="000000"/>
                </a:solidFill>
                <a:latin typeface="Arial" pitchFamily="34" charset="0"/>
              </a:defRPr>
            </a:lvl1pPr>
          </a:lstStyle>
          <a:p>
            <a:r>
              <a:rPr lang="vi-VN" dirty="0">
                <a:solidFill>
                  <a:srgbClr val="0070C0"/>
                </a:solidFill>
                <a:sym typeface="Wingdings" panose="05000000000000000000" pitchFamily="2" charset="2"/>
              </a:rPr>
              <a:t> </a:t>
            </a:r>
            <a:r>
              <a:rPr lang="vi-VN" dirty="0">
                <a:solidFill>
                  <a:srgbClr val="0070C0"/>
                </a:solidFill>
              </a:rPr>
              <a:t>là tập tính bẩm sinh</a:t>
            </a:r>
          </a:p>
        </p:txBody>
      </p:sp>
      <p:sp>
        <p:nvSpPr>
          <p:cNvPr id="23" name="TextBox 22">
            <a:extLst>
              <a:ext uri="{FF2B5EF4-FFF2-40B4-BE49-F238E27FC236}">
                <a16:creationId xmlns:a16="http://schemas.microsoft.com/office/drawing/2014/main" id="{40AF4AF3-5245-81E5-2302-B736F2FA4437}"/>
              </a:ext>
            </a:extLst>
          </p:cNvPr>
          <p:cNvSpPr txBox="1"/>
          <p:nvPr/>
        </p:nvSpPr>
        <p:spPr>
          <a:xfrm>
            <a:off x="5860501" y="4065017"/>
            <a:ext cx="6271146" cy="384529"/>
          </a:xfrm>
          <a:prstGeom prst="rect">
            <a:avLst/>
          </a:prstGeom>
        </p:spPr>
        <p:txBody>
          <a:bodyPr wrap="square" lIns="0" tIns="0" rIns="0" bIns="0" rtlCol="0" anchor="t">
            <a:spAutoFit/>
          </a:bodyPr>
          <a:lstStyle>
            <a:defPPr>
              <a:defRPr lang="en-US"/>
            </a:defPPr>
            <a:lvl1pPr algn="just">
              <a:lnSpc>
                <a:spcPts val="3266"/>
              </a:lnSpc>
              <a:defRPr sz="2300" b="1">
                <a:solidFill>
                  <a:srgbClr val="0070C0"/>
                </a:solidFill>
                <a:latin typeface="Arial" pitchFamily="34" charset="0"/>
              </a:defRPr>
            </a:lvl1pPr>
          </a:lstStyle>
          <a:p>
            <a:r>
              <a:rPr lang="vi-VN" dirty="0">
                <a:solidFill>
                  <a:srgbClr val="FF0000"/>
                </a:solidFill>
                <a:sym typeface="Wingdings" panose="05000000000000000000" pitchFamily="2" charset="2"/>
              </a:rPr>
              <a:t></a:t>
            </a:r>
            <a:r>
              <a:rPr lang="vi-VN" dirty="0"/>
              <a:t> </a:t>
            </a:r>
            <a:r>
              <a:rPr lang="vi-VN" dirty="0">
                <a:solidFill>
                  <a:srgbClr val="FF0000"/>
                </a:solidFill>
              </a:rPr>
              <a:t>là tập tính học được</a:t>
            </a:r>
            <a:endParaRPr lang="en-US" dirty="0">
              <a:solidFill>
                <a:srgbClr val="FF0000"/>
              </a:solidFill>
            </a:endParaRPr>
          </a:p>
        </p:txBody>
      </p:sp>
      <p:sp>
        <p:nvSpPr>
          <p:cNvPr id="24" name="TextBox 23">
            <a:extLst>
              <a:ext uri="{FF2B5EF4-FFF2-40B4-BE49-F238E27FC236}">
                <a16:creationId xmlns:a16="http://schemas.microsoft.com/office/drawing/2014/main" id="{AEE1215D-A7CB-A04D-E6F6-79E6E1F0A5AE}"/>
              </a:ext>
            </a:extLst>
          </p:cNvPr>
          <p:cNvSpPr txBox="1"/>
          <p:nvPr/>
        </p:nvSpPr>
        <p:spPr>
          <a:xfrm>
            <a:off x="3161513" y="4970589"/>
            <a:ext cx="8456792" cy="384657"/>
          </a:xfrm>
          <a:prstGeom prst="rect">
            <a:avLst/>
          </a:prstGeom>
        </p:spPr>
        <p:txBody>
          <a:bodyPr wrap="square" lIns="0" tIns="0" rIns="0" bIns="0" rtlCol="0" anchor="t">
            <a:spAutoFit/>
          </a:bodyPr>
          <a:lstStyle>
            <a:defPPr>
              <a:defRPr lang="en-US"/>
            </a:defPPr>
            <a:lvl1pPr algn="just">
              <a:lnSpc>
                <a:spcPts val="3266"/>
              </a:lnSpc>
              <a:defRPr sz="2300" b="1">
                <a:solidFill>
                  <a:srgbClr val="0070C0"/>
                </a:solidFill>
                <a:latin typeface="Arial" pitchFamily="34" charset="0"/>
              </a:defRPr>
            </a:lvl1pPr>
          </a:lstStyle>
          <a:p>
            <a:r>
              <a:rPr lang="vi-VN" dirty="0">
                <a:solidFill>
                  <a:srgbClr val="FF0000"/>
                </a:solidFill>
                <a:sym typeface="Wingdings" panose="05000000000000000000" pitchFamily="2" charset="2"/>
              </a:rPr>
              <a:t></a:t>
            </a:r>
            <a:r>
              <a:rPr lang="vi-VN" dirty="0">
                <a:solidFill>
                  <a:srgbClr val="FF0000"/>
                </a:solidFill>
              </a:rPr>
              <a:t> là tập tính học được</a:t>
            </a:r>
            <a:endParaRPr lang="en-US" dirty="0">
              <a:solidFill>
                <a:srgbClr val="FF0000"/>
              </a:solidFill>
            </a:endParaRPr>
          </a:p>
        </p:txBody>
      </p:sp>
      <p:sp>
        <p:nvSpPr>
          <p:cNvPr id="25" name="TextBox 24">
            <a:extLst>
              <a:ext uri="{FF2B5EF4-FFF2-40B4-BE49-F238E27FC236}">
                <a16:creationId xmlns:a16="http://schemas.microsoft.com/office/drawing/2014/main" id="{02CE4856-198E-D2C3-C42C-35696D6E60B4}"/>
              </a:ext>
            </a:extLst>
          </p:cNvPr>
          <p:cNvSpPr txBox="1"/>
          <p:nvPr/>
        </p:nvSpPr>
        <p:spPr>
          <a:xfrm>
            <a:off x="6384663" y="5893832"/>
            <a:ext cx="5631876" cy="384657"/>
          </a:xfrm>
          <a:prstGeom prst="rect">
            <a:avLst/>
          </a:prstGeom>
        </p:spPr>
        <p:txBody>
          <a:bodyPr wrap="square" lIns="0" tIns="0" rIns="0" bIns="0" rtlCol="0" anchor="t">
            <a:spAutoFit/>
          </a:bodyPr>
          <a:lstStyle>
            <a:defPPr>
              <a:defRPr lang="en-US"/>
            </a:defPPr>
            <a:lvl1pPr algn="just">
              <a:lnSpc>
                <a:spcPts val="3266"/>
              </a:lnSpc>
              <a:defRPr sz="2300" b="1">
                <a:solidFill>
                  <a:srgbClr val="0070C0"/>
                </a:solidFill>
                <a:latin typeface="Arial" pitchFamily="34" charset="0"/>
              </a:defRPr>
            </a:lvl1pPr>
          </a:lstStyle>
          <a:p>
            <a:r>
              <a:rPr lang="vi-VN" dirty="0">
                <a:solidFill>
                  <a:srgbClr val="FF0000"/>
                </a:solidFill>
                <a:sym typeface="Wingdings" panose="05000000000000000000" pitchFamily="2" charset="2"/>
              </a:rPr>
              <a:t></a:t>
            </a:r>
            <a:r>
              <a:rPr lang="vi-VN" dirty="0">
                <a:solidFill>
                  <a:srgbClr val="FF0000"/>
                </a:solidFill>
              </a:rPr>
              <a:t> là tập tính học được</a:t>
            </a:r>
            <a:endParaRPr lang="en-US" dirty="0">
              <a:solidFill>
                <a:srgbClr val="FF0000"/>
              </a:solidFil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ppt_x"/>
                                          </p:val>
                                        </p:tav>
                                        <p:tav tm="100000">
                                          <p:val>
                                            <p:strVal val="#ppt_x"/>
                                          </p:val>
                                        </p:tav>
                                      </p:tavLst>
                                    </p:anim>
                                    <p:anim calcmode="lin" valueType="num">
                                      <p:cBhvr additive="base">
                                        <p:cTn id="1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ppt_x"/>
                                          </p:val>
                                        </p:tav>
                                        <p:tav tm="100000">
                                          <p:val>
                                            <p:strVal val="#ppt_x"/>
                                          </p:val>
                                        </p:tav>
                                      </p:tavLst>
                                    </p:anim>
                                    <p:anim calcmode="lin" valueType="num">
                                      <p:cBhvr additive="base">
                                        <p:cTn id="27"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sp>
        <p:nvSpPr>
          <p:cNvPr id="6" name="TextBox 6"/>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a:solidFill>
                  <a:srgbClr val="000000"/>
                </a:solidFill>
                <a:latin typeface="Arial" pitchFamily="34" charset="0"/>
              </a:rPr>
              <a:t>I. KHÁI NIỆM VÀ VAI TRÒ CỦA TẬP TÍNH Ở ĐỘNG VẬT</a:t>
            </a:r>
          </a:p>
        </p:txBody>
      </p:sp>
      <p:grpSp>
        <p:nvGrpSpPr>
          <p:cNvPr id="7" name="Group 7"/>
          <p:cNvGrpSpPr/>
          <p:nvPr/>
        </p:nvGrpSpPr>
        <p:grpSpPr>
          <a:xfrm>
            <a:off x="685622" y="1364923"/>
            <a:ext cx="10817582" cy="3616431"/>
            <a:chOff x="0" y="0"/>
            <a:chExt cx="21640800" cy="7232863"/>
          </a:xfrm>
        </p:grpSpPr>
        <p:grpSp>
          <p:nvGrpSpPr>
            <p:cNvPr id="8" name="Group 8"/>
            <p:cNvGrpSpPr/>
            <p:nvPr/>
          </p:nvGrpSpPr>
          <p:grpSpPr>
            <a:xfrm>
              <a:off x="0" y="454737"/>
              <a:ext cx="21640800" cy="6778126"/>
              <a:chOff x="0" y="0"/>
              <a:chExt cx="4274726" cy="1338889"/>
            </a:xfrm>
          </p:grpSpPr>
          <p:sp>
            <p:nvSpPr>
              <p:cNvPr id="9" name="Freeform 9"/>
              <p:cNvSpPr/>
              <p:nvPr/>
            </p:nvSpPr>
            <p:spPr>
              <a:xfrm>
                <a:off x="0" y="0"/>
                <a:ext cx="4274726" cy="1338889"/>
              </a:xfrm>
              <a:custGeom>
                <a:avLst/>
                <a:gdLst/>
                <a:ahLst/>
                <a:cxnLst/>
                <a:rect l="l" t="t" r="r" b="b"/>
                <a:pathLst>
                  <a:path w="4274726" h="1338889">
                    <a:moveTo>
                      <a:pt x="23850" y="0"/>
                    </a:moveTo>
                    <a:lnTo>
                      <a:pt x="4250876" y="0"/>
                    </a:lnTo>
                    <a:cubicBezTo>
                      <a:pt x="4257201" y="0"/>
                      <a:pt x="4263268" y="2513"/>
                      <a:pt x="4267741" y="6985"/>
                    </a:cubicBezTo>
                    <a:cubicBezTo>
                      <a:pt x="4272213" y="11458"/>
                      <a:pt x="4274726" y="17524"/>
                      <a:pt x="4274726" y="23850"/>
                    </a:cubicBezTo>
                    <a:lnTo>
                      <a:pt x="4274726" y="1315039"/>
                    </a:lnTo>
                    <a:cubicBezTo>
                      <a:pt x="4274726" y="1328211"/>
                      <a:pt x="4264048" y="1338889"/>
                      <a:pt x="4250876" y="1338889"/>
                    </a:cubicBezTo>
                    <a:lnTo>
                      <a:pt x="23850" y="1338889"/>
                    </a:lnTo>
                    <a:cubicBezTo>
                      <a:pt x="17524" y="1338889"/>
                      <a:pt x="11458" y="1336376"/>
                      <a:pt x="6985" y="1331904"/>
                    </a:cubicBezTo>
                    <a:cubicBezTo>
                      <a:pt x="2513" y="1327431"/>
                      <a:pt x="0" y="1321365"/>
                      <a:pt x="0" y="1315039"/>
                    </a:cubicBezTo>
                    <a:lnTo>
                      <a:pt x="0" y="23850"/>
                    </a:lnTo>
                    <a:cubicBezTo>
                      <a:pt x="0" y="17524"/>
                      <a:pt x="2513" y="11458"/>
                      <a:pt x="6985" y="6985"/>
                    </a:cubicBezTo>
                    <a:cubicBezTo>
                      <a:pt x="11458" y="2513"/>
                      <a:pt x="17524" y="0"/>
                      <a:pt x="23850" y="0"/>
                    </a:cubicBezTo>
                    <a:close/>
                  </a:path>
                </a:pathLst>
              </a:custGeom>
              <a:solidFill>
                <a:srgbClr val="E01E37">
                  <a:alpha val="60000"/>
                </a:srgbClr>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a:latin typeface="Arial" pitchFamily="34" charset="0"/>
                </a:endParaRPr>
              </a:p>
            </p:txBody>
          </p:sp>
        </p:grpSp>
        <p:grpSp>
          <p:nvGrpSpPr>
            <p:cNvPr id="11" name="Group 11"/>
            <p:cNvGrpSpPr/>
            <p:nvPr/>
          </p:nvGrpSpPr>
          <p:grpSpPr>
            <a:xfrm>
              <a:off x="310721" y="0"/>
              <a:ext cx="4525917" cy="1608845"/>
              <a:chOff x="0" y="0"/>
              <a:chExt cx="1703810" cy="605660"/>
            </a:xfrm>
          </p:grpSpPr>
          <p:sp>
            <p:nvSpPr>
              <p:cNvPr id="12" name="Freeform 12"/>
              <p:cNvSpPr/>
              <p:nvPr/>
            </p:nvSpPr>
            <p:spPr>
              <a:xfrm>
                <a:off x="0" y="0"/>
                <a:ext cx="1703810" cy="605660"/>
              </a:xfrm>
              <a:custGeom>
                <a:avLst/>
                <a:gdLst/>
                <a:ahLst/>
                <a:cxnLst/>
                <a:rect l="l" t="t" r="r" b="b"/>
                <a:pathLst>
                  <a:path w="1703810" h="605660">
                    <a:moveTo>
                      <a:pt x="568244" y="19070"/>
                    </a:moveTo>
                    <a:cubicBezTo>
                      <a:pt x="655312" y="7556"/>
                      <a:pt x="754899" y="0"/>
                      <a:pt x="852364" y="0"/>
                    </a:cubicBezTo>
                    <a:cubicBezTo>
                      <a:pt x="949832" y="0"/>
                      <a:pt x="1043620" y="6476"/>
                      <a:pt x="1130049" y="17990"/>
                    </a:cubicBezTo>
                    <a:cubicBezTo>
                      <a:pt x="1131890" y="18350"/>
                      <a:pt x="1133728" y="18350"/>
                      <a:pt x="1135566" y="18710"/>
                    </a:cubicBezTo>
                    <a:cubicBezTo>
                      <a:pt x="1460146" y="64765"/>
                      <a:pt x="1699213" y="186379"/>
                      <a:pt x="1703810" y="323901"/>
                    </a:cubicBezTo>
                    <a:lnTo>
                      <a:pt x="1703810" y="605660"/>
                    </a:lnTo>
                    <a:lnTo>
                      <a:pt x="0" y="605660"/>
                    </a:lnTo>
                    <a:lnTo>
                      <a:pt x="0" y="324110"/>
                    </a:lnTo>
                    <a:cubicBezTo>
                      <a:pt x="4597" y="185660"/>
                      <a:pt x="239986" y="64045"/>
                      <a:pt x="568244" y="19070"/>
                    </a:cubicBezTo>
                    <a:close/>
                  </a:path>
                </a:pathLst>
              </a:custGeom>
              <a:solidFill>
                <a:srgbClr val="C01E27"/>
              </a:solidFill>
            </p:spPr>
          </p:sp>
          <p:sp>
            <p:nvSpPr>
              <p:cNvPr id="13" name="TextBox 13"/>
              <p:cNvSpPr txBox="1"/>
              <p:nvPr/>
            </p:nvSpPr>
            <p:spPr>
              <a:xfrm>
                <a:off x="0" y="88900"/>
                <a:ext cx="660400" cy="723900"/>
              </a:xfrm>
              <a:prstGeom prst="rect">
                <a:avLst/>
              </a:prstGeom>
            </p:spPr>
            <p:txBody>
              <a:bodyPr lIns="50800" tIns="50800" rIns="50800" bIns="50800" rtlCol="0" anchor="ctr"/>
              <a:lstStyle/>
              <a:p>
                <a:pPr algn="ctr">
                  <a:lnSpc>
                    <a:spcPts val="1772"/>
                  </a:lnSpc>
                  <a:spcBef>
                    <a:spcPct val="0"/>
                  </a:spcBef>
                </a:pPr>
                <a:endParaRPr lang="vi-VN" b="1">
                  <a:latin typeface="Arial" pitchFamily="34" charset="0"/>
                </a:endParaRPr>
              </a:p>
            </p:txBody>
          </p:sp>
        </p:grpSp>
        <p:sp>
          <p:nvSpPr>
            <p:cNvPr id="14" name="AutoShape 14"/>
            <p:cNvSpPr/>
            <p:nvPr/>
          </p:nvSpPr>
          <p:spPr>
            <a:xfrm>
              <a:off x="310721" y="1481845"/>
              <a:ext cx="21019405" cy="0"/>
            </a:xfrm>
            <a:prstGeom prst="line">
              <a:avLst/>
            </a:prstGeom>
            <a:ln w="127000" cap="flat">
              <a:solidFill>
                <a:srgbClr val="BC1823"/>
              </a:solidFill>
              <a:prstDash val="solid"/>
              <a:headEnd type="none" w="sm" len="sm"/>
              <a:tailEnd type="none" w="sm" len="sm"/>
            </a:ln>
          </p:spPr>
        </p:sp>
        <p:grpSp>
          <p:nvGrpSpPr>
            <p:cNvPr id="15" name="Group 15"/>
            <p:cNvGrpSpPr/>
            <p:nvPr/>
          </p:nvGrpSpPr>
          <p:grpSpPr>
            <a:xfrm>
              <a:off x="310721" y="1608845"/>
              <a:ext cx="21019405" cy="4942886"/>
              <a:chOff x="0" y="0"/>
              <a:chExt cx="4151981" cy="976373"/>
            </a:xfrm>
          </p:grpSpPr>
          <p:sp>
            <p:nvSpPr>
              <p:cNvPr id="16" name="Freeform 16"/>
              <p:cNvSpPr/>
              <p:nvPr/>
            </p:nvSpPr>
            <p:spPr>
              <a:xfrm>
                <a:off x="0" y="0"/>
                <a:ext cx="4151981" cy="976372"/>
              </a:xfrm>
              <a:custGeom>
                <a:avLst/>
                <a:gdLst/>
                <a:ahLst/>
                <a:cxnLst/>
                <a:rect l="l" t="t" r="r" b="b"/>
                <a:pathLst>
                  <a:path w="4151981" h="976372">
                    <a:moveTo>
                      <a:pt x="0" y="0"/>
                    </a:moveTo>
                    <a:lnTo>
                      <a:pt x="4151981" y="0"/>
                    </a:lnTo>
                    <a:lnTo>
                      <a:pt x="4151981" y="976372"/>
                    </a:lnTo>
                    <a:lnTo>
                      <a:pt x="0" y="976372"/>
                    </a:lnTo>
                    <a:close/>
                  </a:path>
                </a:pathLst>
              </a:custGeom>
              <a:solidFill>
                <a:srgbClr val="FFFFFF"/>
              </a:solidFill>
            </p:spPr>
          </p:sp>
          <p:sp>
            <p:nvSpPr>
              <p:cNvPr id="17" name="TextBox 17"/>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a:latin typeface="Arial" pitchFamily="34" charset="0"/>
                </a:endParaRPr>
              </a:p>
            </p:txBody>
          </p:sp>
        </p:grpSp>
        <p:sp>
          <p:nvSpPr>
            <p:cNvPr id="18" name="TextBox 18"/>
            <p:cNvSpPr txBox="1"/>
            <p:nvPr/>
          </p:nvSpPr>
          <p:spPr>
            <a:xfrm>
              <a:off x="1045414" y="426162"/>
              <a:ext cx="3056532" cy="769058"/>
            </a:xfrm>
            <a:prstGeom prst="rect">
              <a:avLst/>
            </a:prstGeom>
          </p:spPr>
          <p:txBody>
            <a:bodyPr lIns="0" tIns="0" rIns="0" bIns="0" rtlCol="0" anchor="t">
              <a:spAutoFit/>
            </a:bodyPr>
            <a:lstStyle/>
            <a:p>
              <a:pPr algn="ctr">
                <a:lnSpc>
                  <a:spcPts val="3266"/>
                </a:lnSpc>
              </a:pPr>
              <a:r>
                <a:rPr lang="vi-VN" sz="2300" b="1">
                  <a:solidFill>
                    <a:srgbClr val="FFFFFF"/>
                  </a:solidFill>
                  <a:latin typeface="Arial" pitchFamily="34" charset="0"/>
                </a:rPr>
                <a:t>Em có biết</a:t>
              </a:r>
            </a:p>
          </p:txBody>
        </p:sp>
        <p:sp>
          <p:nvSpPr>
            <p:cNvPr id="19" name="TextBox 19"/>
            <p:cNvSpPr txBox="1"/>
            <p:nvPr/>
          </p:nvSpPr>
          <p:spPr>
            <a:xfrm>
              <a:off x="1045414" y="1821570"/>
              <a:ext cx="7181056" cy="769058"/>
            </a:xfrm>
            <a:prstGeom prst="rect">
              <a:avLst/>
            </a:prstGeom>
          </p:spPr>
          <p:txBody>
            <a:bodyPr lIns="0" tIns="0" rIns="0" bIns="0" rtlCol="0" anchor="t">
              <a:spAutoFit/>
            </a:bodyPr>
            <a:lstStyle/>
            <a:p>
              <a:pPr algn="just">
                <a:lnSpc>
                  <a:spcPts val="3266"/>
                </a:lnSpc>
                <a:spcBef>
                  <a:spcPct val="0"/>
                </a:spcBef>
              </a:pPr>
              <a:r>
                <a:rPr lang="vi-VN" sz="2300" b="1">
                  <a:solidFill>
                    <a:srgbClr val="000000"/>
                  </a:solidFill>
                  <a:latin typeface="Arial" pitchFamily="34" charset="0"/>
                </a:rPr>
                <a:t>Tập tính bảo vệ lãnh thổ</a:t>
              </a:r>
            </a:p>
          </p:txBody>
        </p:sp>
        <p:sp>
          <p:nvSpPr>
            <p:cNvPr id="20" name="TextBox 20"/>
            <p:cNvSpPr txBox="1"/>
            <p:nvPr/>
          </p:nvSpPr>
          <p:spPr>
            <a:xfrm>
              <a:off x="1045414" y="2807936"/>
              <a:ext cx="19638853" cy="3385542"/>
            </a:xfrm>
            <a:prstGeom prst="rect">
              <a:avLst/>
            </a:prstGeom>
          </p:spPr>
          <p:txBody>
            <a:bodyPr lIns="0" tIns="0" rIns="0" bIns="0" rtlCol="0" anchor="t">
              <a:spAutoFit/>
            </a:bodyPr>
            <a:lstStyle/>
            <a:p>
              <a:pPr algn="just">
                <a:lnSpc>
                  <a:spcPct val="120000"/>
                </a:lnSpc>
                <a:spcBef>
                  <a:spcPct val="0"/>
                </a:spcBef>
              </a:pPr>
              <a:r>
                <a:rPr lang="vi-VN" sz="2300" b="1">
                  <a:solidFill>
                    <a:srgbClr val="000000"/>
                  </a:solidFill>
                  <a:latin typeface="Arial" pitchFamily="34" charset="0"/>
                </a:rPr>
                <a:t>Một số loài động vật (hổ, chó sói,…) có tập tính dùng mùi, nước tiểu, phân,… để đánh dấu lãnh thổ của mình và cảnh báo các loài khác không được xâm nhập. Khi có đối tượng xâm phạm vào lãnh thổ, chúng có thể chiến đấu quyết liệt để bảo vệ</a:t>
              </a: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aphicFrame>
        <p:nvGraphicFramePr>
          <p:cNvPr id="6" name="Table 6"/>
          <p:cNvGraphicFramePr>
            <a:graphicFrameLocks noGrp="1"/>
          </p:cNvGraphicFramePr>
          <p:nvPr>
            <p:extLst>
              <p:ext uri="{D42A27DB-BD31-4B8C-83A1-F6EECF244321}">
                <p14:modId xmlns:p14="http://schemas.microsoft.com/office/powerpoint/2010/main" val="613219871"/>
              </p:ext>
            </p:extLst>
          </p:nvPr>
        </p:nvGraphicFramePr>
        <p:xfrm>
          <a:off x="685621" y="2287000"/>
          <a:ext cx="10817583" cy="4373896"/>
        </p:xfrm>
        <a:graphic>
          <a:graphicData uri="http://schemas.openxmlformats.org/drawingml/2006/table">
            <a:tbl>
              <a:tblPr/>
              <a:tblGrid>
                <a:gridCol w="5078121">
                  <a:extLst>
                    <a:ext uri="{9D8B030D-6E8A-4147-A177-3AD203B41FA5}">
                      <a16:colId xmlns:a16="http://schemas.microsoft.com/office/drawing/2014/main" val="20000"/>
                    </a:ext>
                  </a:extLst>
                </a:gridCol>
                <a:gridCol w="1924399">
                  <a:extLst>
                    <a:ext uri="{9D8B030D-6E8A-4147-A177-3AD203B41FA5}">
                      <a16:colId xmlns:a16="http://schemas.microsoft.com/office/drawing/2014/main" val="20001"/>
                    </a:ext>
                  </a:extLst>
                </a:gridCol>
                <a:gridCol w="1985999">
                  <a:extLst>
                    <a:ext uri="{9D8B030D-6E8A-4147-A177-3AD203B41FA5}">
                      <a16:colId xmlns:a16="http://schemas.microsoft.com/office/drawing/2014/main" val="20002"/>
                    </a:ext>
                  </a:extLst>
                </a:gridCol>
                <a:gridCol w="1829064">
                  <a:extLst>
                    <a:ext uri="{9D8B030D-6E8A-4147-A177-3AD203B41FA5}">
                      <a16:colId xmlns:a16="http://schemas.microsoft.com/office/drawing/2014/main" val="20003"/>
                    </a:ext>
                  </a:extLst>
                </a:gridCol>
              </a:tblGrid>
              <a:tr h="891355">
                <a:tc>
                  <a:txBody>
                    <a:bodyPr/>
                    <a:lstStyle/>
                    <a:p>
                      <a:pPr algn="ctr">
                        <a:lnSpc>
                          <a:spcPct val="110000"/>
                        </a:lnSpc>
                        <a:defRPr/>
                      </a:pPr>
                      <a:r>
                        <a:rPr lang="vi-VN" sz="2300" b="1" noProof="0" dirty="0">
                          <a:solidFill>
                            <a:srgbClr val="FFFFFF"/>
                          </a:solidFill>
                          <a:latin typeface="Arial" pitchFamily="34" charset="0"/>
                        </a:rPr>
                        <a:t>Tiêu chí so sánh</a:t>
                      </a: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175029"/>
                    </a:solidFill>
                  </a:tcPr>
                </a:tc>
                <a:tc>
                  <a:txBody>
                    <a:bodyPr/>
                    <a:lstStyle/>
                    <a:p>
                      <a:pPr algn="ctr">
                        <a:lnSpc>
                          <a:spcPct val="110000"/>
                        </a:lnSpc>
                        <a:defRPr/>
                      </a:pPr>
                      <a:r>
                        <a:rPr lang="vi-VN" sz="2300" b="1" noProof="0">
                          <a:solidFill>
                            <a:srgbClr val="FFFFFF"/>
                          </a:solidFill>
                          <a:latin typeface="Arial" pitchFamily="34" charset="0"/>
                        </a:rPr>
                        <a:t>Tập tính bẩm sinh</a:t>
                      </a: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175029"/>
                    </a:solidFill>
                  </a:tcPr>
                </a:tc>
                <a:tc>
                  <a:txBody>
                    <a:bodyPr/>
                    <a:lstStyle/>
                    <a:p>
                      <a:pPr algn="ctr">
                        <a:lnSpc>
                          <a:spcPct val="110000"/>
                        </a:lnSpc>
                        <a:defRPr/>
                      </a:pPr>
                      <a:r>
                        <a:rPr lang="vi-VN" sz="2300" b="1" noProof="0">
                          <a:solidFill>
                            <a:srgbClr val="FFFFFF"/>
                          </a:solidFill>
                          <a:latin typeface="Arial" pitchFamily="34" charset="0"/>
                        </a:rPr>
                        <a:t>Tập tính </a:t>
                      </a:r>
                    </a:p>
                    <a:p>
                      <a:pPr algn="ctr">
                        <a:lnSpc>
                          <a:spcPct val="110000"/>
                        </a:lnSpc>
                        <a:defRPr/>
                      </a:pPr>
                      <a:r>
                        <a:rPr lang="vi-VN" sz="2300" b="1" noProof="0">
                          <a:solidFill>
                            <a:srgbClr val="FFFFFF"/>
                          </a:solidFill>
                          <a:latin typeface="Arial" pitchFamily="34" charset="0"/>
                        </a:rPr>
                        <a:t>học được</a:t>
                      </a: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175029"/>
                    </a:solidFill>
                  </a:tcPr>
                </a:tc>
                <a:tc>
                  <a:txBody>
                    <a:bodyPr/>
                    <a:lstStyle/>
                    <a:p>
                      <a:pPr algn="ctr">
                        <a:lnSpc>
                          <a:spcPct val="110000"/>
                        </a:lnSpc>
                        <a:defRPr/>
                      </a:pPr>
                      <a:r>
                        <a:rPr lang="vi-VN" sz="2300" b="1" noProof="0">
                          <a:solidFill>
                            <a:srgbClr val="FFFFFF"/>
                          </a:solidFill>
                          <a:latin typeface="Arial" pitchFamily="34" charset="0"/>
                        </a:rPr>
                        <a:t>Ý nghĩa</a:t>
                      </a: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175029"/>
                    </a:solidFill>
                  </a:tcPr>
                </a:tc>
                <a:extLst>
                  <a:ext uri="{0D108BD9-81ED-4DB2-BD59-A6C34878D82A}">
                    <a16:rowId xmlns:a16="http://schemas.microsoft.com/office/drawing/2014/main" val="10000"/>
                  </a:ext>
                </a:extLst>
              </a:tr>
              <a:tr h="636565">
                <a:tc>
                  <a:txBody>
                    <a:bodyPr/>
                    <a:lstStyle/>
                    <a:p>
                      <a:pPr algn="l">
                        <a:lnSpc>
                          <a:spcPct val="110000"/>
                        </a:lnSpc>
                        <a:defRPr/>
                      </a:pPr>
                      <a:r>
                        <a:rPr lang="vi-VN" sz="2300" b="1" noProof="0" dirty="0">
                          <a:solidFill>
                            <a:srgbClr val="000000"/>
                          </a:solidFill>
                          <a:latin typeface="Arial" pitchFamily="34" charset="0"/>
                        </a:rPr>
                        <a:t>Chim, cá di cư</a:t>
                      </a: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36565">
                <a:tc>
                  <a:txBody>
                    <a:bodyPr/>
                    <a:lstStyle/>
                    <a:p>
                      <a:pPr algn="l">
                        <a:lnSpc>
                          <a:spcPct val="110000"/>
                        </a:lnSpc>
                        <a:defRPr/>
                      </a:pPr>
                      <a:r>
                        <a:rPr lang="vi-VN" sz="2300" b="1" noProof="0">
                          <a:solidFill>
                            <a:srgbClr val="000000"/>
                          </a:solidFill>
                          <a:latin typeface="Arial" pitchFamily="34" charset="0"/>
                        </a:rPr>
                        <a:t>Ong, kiến kiếm sống thành đàn</a:t>
                      </a: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90213">
                <a:tc>
                  <a:txBody>
                    <a:bodyPr/>
                    <a:lstStyle/>
                    <a:p>
                      <a:pPr algn="l">
                        <a:lnSpc>
                          <a:spcPct val="110000"/>
                        </a:lnSpc>
                        <a:defRPr/>
                      </a:pPr>
                      <a:r>
                        <a:rPr lang="vi-VN" sz="2300" b="1" noProof="0" dirty="0">
                          <a:solidFill>
                            <a:srgbClr val="000000"/>
                          </a:solidFill>
                          <a:latin typeface="Arial" pitchFamily="34" charset="0"/>
                        </a:rPr>
                        <a:t>Chó tiết nước bọt khi ngửi thấy mùi thức ăn</a:t>
                      </a: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09599">
                <a:tc>
                  <a:txBody>
                    <a:bodyPr/>
                    <a:lstStyle/>
                    <a:p>
                      <a:pPr algn="l">
                        <a:lnSpc>
                          <a:spcPct val="110000"/>
                        </a:lnSpc>
                        <a:defRPr/>
                      </a:pPr>
                      <a:r>
                        <a:rPr lang="vi-VN" sz="2300" b="1" noProof="0" dirty="0">
                          <a:latin typeface="Arial" pitchFamily="34" charset="0"/>
                        </a:rPr>
                        <a:t>Mèo rình bắt chuột</a:t>
                      </a: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9818898"/>
                  </a:ext>
                </a:extLst>
              </a:tr>
              <a:tr h="609599">
                <a:tc>
                  <a:txBody>
                    <a:bodyPr/>
                    <a:lstStyle/>
                    <a:p>
                      <a:pPr algn="l">
                        <a:lnSpc>
                          <a:spcPct val="110000"/>
                        </a:lnSpc>
                        <a:defRPr/>
                      </a:pPr>
                      <a:r>
                        <a:rPr lang="vi-VN" sz="2300" b="1" noProof="0" dirty="0">
                          <a:latin typeface="Arial" pitchFamily="34" charset="0"/>
                        </a:rPr>
                        <a:t>Chim ấp trứng</a:t>
                      </a: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nSpc>
                          <a:spcPct val="110000"/>
                        </a:lnSpc>
                      </a:pP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2670944"/>
                  </a:ext>
                </a:extLst>
              </a:tr>
            </a:tbl>
          </a:graphicData>
        </a:graphic>
      </p:graphicFrame>
      <p:sp>
        <p:nvSpPr>
          <p:cNvPr id="7" name="TextBox 7"/>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sp>
        <p:nvSpPr>
          <p:cNvPr id="8" name="TextBox 8"/>
          <p:cNvSpPr txBox="1"/>
          <p:nvPr/>
        </p:nvSpPr>
        <p:spPr>
          <a:xfrm>
            <a:off x="685622" y="1358662"/>
            <a:ext cx="10817582" cy="807722"/>
          </a:xfrm>
          <a:prstGeom prst="rect">
            <a:avLst/>
          </a:prstGeom>
        </p:spPr>
        <p:txBody>
          <a:bodyPr lIns="0" tIns="0" rIns="0" bIns="0" rtlCol="0" anchor="t">
            <a:spAutoFit/>
          </a:bodyPr>
          <a:lstStyle/>
          <a:p>
            <a:pPr algn="just">
              <a:lnSpc>
                <a:spcPct val="120000"/>
              </a:lnSpc>
              <a:spcBef>
                <a:spcPct val="0"/>
              </a:spcBef>
            </a:pPr>
            <a:r>
              <a:rPr lang="vi-VN" sz="2300" b="1" dirty="0">
                <a:solidFill>
                  <a:srgbClr val="000000"/>
                </a:solidFill>
                <a:latin typeface="Arial" pitchFamily="34" charset="0"/>
              </a:rPr>
              <a:t>Cho biết những tập tính có trong bảng là tập tính bẩm sinh hay tập tính học được. Nêu ý nghĩa của các tập tính đó đối với động vật</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sp>
        <p:nvSpPr>
          <p:cNvPr id="7" name="TextBox 7"/>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a:solidFill>
                  <a:srgbClr val="000000"/>
                </a:solidFill>
                <a:latin typeface="Arial" pitchFamily="34" charset="0"/>
              </a:rPr>
              <a:t>I. KHÁI NIỆM VÀ VAI TRÒ CỦA TẬP TÍNH Ở ĐỘNG VẬT</a:t>
            </a:r>
          </a:p>
        </p:txBody>
      </p:sp>
      <p:graphicFrame>
        <p:nvGraphicFramePr>
          <p:cNvPr id="9" name="Table 8">
            <a:extLst>
              <a:ext uri="{FF2B5EF4-FFF2-40B4-BE49-F238E27FC236}">
                <a16:creationId xmlns:a16="http://schemas.microsoft.com/office/drawing/2014/main" id="{35F9EA06-4FDA-C61B-2F9F-C7D406819A0A}"/>
              </a:ext>
            </a:extLst>
          </p:cNvPr>
          <p:cNvGraphicFramePr>
            <a:graphicFrameLocks noGrp="1"/>
          </p:cNvGraphicFramePr>
          <p:nvPr>
            <p:extLst>
              <p:ext uri="{D42A27DB-BD31-4B8C-83A1-F6EECF244321}">
                <p14:modId xmlns:p14="http://schemas.microsoft.com/office/powerpoint/2010/main" val="1700210638"/>
              </p:ext>
            </p:extLst>
          </p:nvPr>
        </p:nvGraphicFramePr>
        <p:xfrm>
          <a:off x="227012" y="1371600"/>
          <a:ext cx="11734801" cy="5370036"/>
        </p:xfrm>
        <a:graphic>
          <a:graphicData uri="http://schemas.openxmlformats.org/drawingml/2006/table">
            <a:tbl>
              <a:tblPr>
                <a:tableStyleId>{5940675A-B579-460E-94D1-54222C63F5DA}</a:tableStyleId>
              </a:tblPr>
              <a:tblGrid>
                <a:gridCol w="3215014">
                  <a:extLst>
                    <a:ext uri="{9D8B030D-6E8A-4147-A177-3AD203B41FA5}">
                      <a16:colId xmlns:a16="http://schemas.microsoft.com/office/drawing/2014/main" val="1659001611"/>
                    </a:ext>
                  </a:extLst>
                </a:gridCol>
                <a:gridCol w="1527132">
                  <a:extLst>
                    <a:ext uri="{9D8B030D-6E8A-4147-A177-3AD203B41FA5}">
                      <a16:colId xmlns:a16="http://schemas.microsoft.com/office/drawing/2014/main" val="1071211645"/>
                    </a:ext>
                  </a:extLst>
                </a:gridCol>
                <a:gridCol w="1527132">
                  <a:extLst>
                    <a:ext uri="{9D8B030D-6E8A-4147-A177-3AD203B41FA5}">
                      <a16:colId xmlns:a16="http://schemas.microsoft.com/office/drawing/2014/main" val="3465960992"/>
                    </a:ext>
                  </a:extLst>
                </a:gridCol>
                <a:gridCol w="5465523">
                  <a:extLst>
                    <a:ext uri="{9D8B030D-6E8A-4147-A177-3AD203B41FA5}">
                      <a16:colId xmlns:a16="http://schemas.microsoft.com/office/drawing/2014/main" val="2514621361"/>
                    </a:ext>
                  </a:extLst>
                </a:gridCol>
              </a:tblGrid>
              <a:tr h="826361">
                <a:tc>
                  <a:txBody>
                    <a:bodyPr/>
                    <a:lstStyle/>
                    <a:p>
                      <a:pPr algn="ctr" fontAlgn="t">
                        <a:lnSpc>
                          <a:spcPct val="120000"/>
                        </a:lnSpc>
                      </a:pPr>
                      <a:r>
                        <a:rPr lang="vi-VN" sz="2000" b="1" noProof="0" dirty="0">
                          <a:effectLst/>
                        </a:rPr>
                        <a:t>Tiêu chí so sánh</a:t>
                      </a:r>
                      <a:endParaRPr lang="vi-VN" sz="2000" b="1" noProof="0" dirty="0">
                        <a:effectLst/>
                        <a:latin typeface="Arial" panose="020B0604020202020204" pitchFamily="34" charset="0"/>
                        <a:cs typeface="Arial" panose="020B0604020202020204" pitchFamily="34" charset="0"/>
                      </a:endParaRPr>
                    </a:p>
                  </a:txBody>
                  <a:tcPr marL="27455" marR="27455" marT="27455" marB="27455" anchor="ctr">
                    <a:solidFill>
                      <a:schemeClr val="accent1">
                        <a:lumMod val="20000"/>
                        <a:lumOff val="80000"/>
                      </a:schemeClr>
                    </a:solidFill>
                  </a:tcPr>
                </a:tc>
                <a:tc>
                  <a:txBody>
                    <a:bodyPr/>
                    <a:lstStyle/>
                    <a:p>
                      <a:pPr algn="ctr" fontAlgn="t">
                        <a:lnSpc>
                          <a:spcPct val="120000"/>
                        </a:lnSpc>
                      </a:pPr>
                      <a:r>
                        <a:rPr lang="vi-VN" sz="2000" b="1" noProof="0" dirty="0">
                          <a:effectLst/>
                        </a:rPr>
                        <a:t>Tập tính bẩm sinh</a:t>
                      </a:r>
                      <a:endParaRPr lang="vi-VN" sz="2000" b="1" noProof="0" dirty="0">
                        <a:effectLst/>
                        <a:latin typeface="Arial" panose="020B0604020202020204" pitchFamily="34" charset="0"/>
                        <a:cs typeface="Arial" panose="020B0604020202020204" pitchFamily="34" charset="0"/>
                      </a:endParaRPr>
                    </a:p>
                  </a:txBody>
                  <a:tcPr marL="27455" marR="27455" marT="27455" marB="27455" anchor="ctr">
                    <a:solidFill>
                      <a:schemeClr val="accent3">
                        <a:lumMod val="20000"/>
                        <a:lumOff val="80000"/>
                      </a:schemeClr>
                    </a:solidFill>
                  </a:tcPr>
                </a:tc>
                <a:tc>
                  <a:txBody>
                    <a:bodyPr/>
                    <a:lstStyle/>
                    <a:p>
                      <a:pPr algn="ctr" fontAlgn="t">
                        <a:lnSpc>
                          <a:spcPct val="120000"/>
                        </a:lnSpc>
                      </a:pPr>
                      <a:r>
                        <a:rPr lang="vi-VN" sz="2000" b="1" dirty="0">
                          <a:effectLst/>
                        </a:rPr>
                        <a:t>Tập tính học được</a:t>
                      </a:r>
                      <a:endParaRPr lang="vi-VN" sz="2000" b="1" dirty="0">
                        <a:effectLst/>
                        <a:latin typeface="Arial" panose="020B0604020202020204" pitchFamily="34" charset="0"/>
                        <a:cs typeface="Arial" panose="020B0604020202020204" pitchFamily="34" charset="0"/>
                      </a:endParaRPr>
                    </a:p>
                  </a:txBody>
                  <a:tcPr marL="27455" marR="27455" marT="27455" marB="27455" anchor="ctr">
                    <a:solidFill>
                      <a:schemeClr val="accent3">
                        <a:lumMod val="20000"/>
                        <a:lumOff val="80000"/>
                      </a:schemeClr>
                    </a:solidFill>
                  </a:tcPr>
                </a:tc>
                <a:tc>
                  <a:txBody>
                    <a:bodyPr/>
                    <a:lstStyle/>
                    <a:p>
                      <a:pPr algn="ctr" fontAlgn="t">
                        <a:lnSpc>
                          <a:spcPct val="120000"/>
                        </a:lnSpc>
                      </a:pPr>
                      <a:r>
                        <a:rPr lang="vi-VN" sz="2000" b="1" noProof="0" dirty="0">
                          <a:effectLst/>
                        </a:rPr>
                        <a:t>Ý nghĩa</a:t>
                      </a:r>
                      <a:endParaRPr lang="vi-VN" sz="2000" b="1" noProof="0" dirty="0">
                        <a:effectLst/>
                        <a:latin typeface="Arial" panose="020B0604020202020204" pitchFamily="34" charset="0"/>
                        <a:cs typeface="Arial" panose="020B0604020202020204" pitchFamily="34" charset="0"/>
                      </a:endParaRPr>
                    </a:p>
                  </a:txBody>
                  <a:tcPr marL="27455" marR="27455" marT="27455" marB="27455" anchor="ctr">
                    <a:solidFill>
                      <a:schemeClr val="accent6">
                        <a:lumMod val="20000"/>
                        <a:lumOff val="80000"/>
                      </a:schemeClr>
                    </a:solidFill>
                  </a:tcPr>
                </a:tc>
                <a:extLst>
                  <a:ext uri="{0D108BD9-81ED-4DB2-BD59-A6C34878D82A}">
                    <a16:rowId xmlns:a16="http://schemas.microsoft.com/office/drawing/2014/main" val="2321538184"/>
                  </a:ext>
                </a:extLst>
              </a:tr>
              <a:tr h="1162547">
                <a:tc>
                  <a:txBody>
                    <a:bodyPr/>
                    <a:lstStyle/>
                    <a:p>
                      <a:pPr algn="l" fontAlgn="t">
                        <a:lnSpc>
                          <a:spcPct val="120000"/>
                        </a:lnSpc>
                      </a:pPr>
                      <a:r>
                        <a:rPr lang="vi-VN" sz="2000" b="1" dirty="0">
                          <a:effectLst/>
                        </a:rPr>
                        <a:t>Chim, cá di cư</a:t>
                      </a:r>
                      <a:endParaRPr lang="vi-VN" sz="2000" b="1" dirty="0">
                        <a:effectLst/>
                        <a:latin typeface="Arial" panose="020B0604020202020204" pitchFamily="34" charset="0"/>
                        <a:cs typeface="Arial" panose="020B0604020202020204" pitchFamily="34" charset="0"/>
                      </a:endParaRPr>
                    </a:p>
                  </a:txBody>
                  <a:tcPr marL="27455" marR="27455" marT="27455" marB="27455" anchor="ctr"/>
                </a:tc>
                <a:tc>
                  <a:txBody>
                    <a:bodyPr/>
                    <a:lstStyle/>
                    <a:p>
                      <a:pPr algn="ctr" fontAlgn="t">
                        <a:lnSpc>
                          <a:spcPct val="120000"/>
                        </a:lnSpc>
                      </a:pPr>
                      <a:r>
                        <a:rPr lang="en-US" sz="2400" b="1" dirty="0">
                          <a:effectLst/>
                          <a:latin typeface="Arial" panose="020B0604020202020204" pitchFamily="34" charset="0"/>
                          <a:cs typeface="Arial" panose="020B0604020202020204" pitchFamily="34" charset="0"/>
                        </a:rPr>
                        <a:t>x</a:t>
                      </a:r>
                    </a:p>
                  </a:txBody>
                  <a:tcPr marL="27455" marR="27455" marT="27455" marB="27455" anchor="ctr"/>
                </a:tc>
                <a:tc>
                  <a:txBody>
                    <a:bodyPr/>
                    <a:lstStyle/>
                    <a:p>
                      <a:pPr algn="ctr" fontAlgn="t">
                        <a:lnSpc>
                          <a:spcPct val="120000"/>
                        </a:lnSpc>
                      </a:pPr>
                      <a:r>
                        <a:rPr lang="en-US" sz="2400" b="1" dirty="0">
                          <a:effectLst/>
                          <a:latin typeface="Arial" panose="020B0604020202020204" pitchFamily="34" charset="0"/>
                          <a:cs typeface="Arial" panose="020B0604020202020204" pitchFamily="34" charset="0"/>
                        </a:rPr>
                        <a:t> </a:t>
                      </a:r>
                    </a:p>
                  </a:txBody>
                  <a:tcPr marL="27455" marR="27455" marT="27455" marB="27455" anchor="ctr"/>
                </a:tc>
                <a:tc>
                  <a:txBody>
                    <a:bodyPr/>
                    <a:lstStyle/>
                    <a:p>
                      <a:pPr algn="just" fontAlgn="t">
                        <a:lnSpc>
                          <a:spcPct val="120000"/>
                        </a:lnSpc>
                      </a:pPr>
                      <a:r>
                        <a:rPr lang="vi-VN" sz="2000" dirty="0">
                          <a:effectLst/>
                        </a:rPr>
                        <a:t>Chim di cư để tránh rét, tìm kiếm nguồn thức ăn; Cá di cư chủ yếu liên quan đến sinh sản.</a:t>
                      </a:r>
                      <a:endParaRPr lang="vi-VN" sz="2000" dirty="0">
                        <a:effectLst/>
                        <a:latin typeface="Arial" panose="020B0604020202020204" pitchFamily="34" charset="0"/>
                        <a:cs typeface="Arial" panose="020B0604020202020204" pitchFamily="34" charset="0"/>
                      </a:endParaRPr>
                    </a:p>
                  </a:txBody>
                  <a:tcPr marL="27455" marR="27455" marT="27455" marB="27455" anchor="ctr"/>
                </a:tc>
                <a:extLst>
                  <a:ext uri="{0D108BD9-81ED-4DB2-BD59-A6C34878D82A}">
                    <a16:rowId xmlns:a16="http://schemas.microsoft.com/office/drawing/2014/main" val="2769561664"/>
                  </a:ext>
                </a:extLst>
              </a:tr>
              <a:tr h="627701">
                <a:tc>
                  <a:txBody>
                    <a:bodyPr/>
                    <a:lstStyle/>
                    <a:p>
                      <a:pPr algn="l" fontAlgn="t">
                        <a:lnSpc>
                          <a:spcPct val="120000"/>
                        </a:lnSpc>
                      </a:pPr>
                      <a:r>
                        <a:rPr lang="vi-VN" sz="2000" b="1" noProof="0" dirty="0">
                          <a:effectLst/>
                        </a:rPr>
                        <a:t>Ong, kiến sống thành đàn</a:t>
                      </a:r>
                      <a:endParaRPr lang="vi-VN" sz="2000" b="1" noProof="0" dirty="0">
                        <a:effectLst/>
                        <a:latin typeface="Arial" panose="020B0604020202020204" pitchFamily="34" charset="0"/>
                        <a:cs typeface="Arial" panose="020B0604020202020204" pitchFamily="34" charset="0"/>
                      </a:endParaRPr>
                    </a:p>
                  </a:txBody>
                  <a:tcPr marL="27455" marR="27455" marT="27455" marB="27455" anchor="ctr"/>
                </a:tc>
                <a:tc>
                  <a:txBody>
                    <a:bodyPr/>
                    <a:lstStyle/>
                    <a:p>
                      <a:pPr algn="ctr" fontAlgn="t">
                        <a:lnSpc>
                          <a:spcPct val="120000"/>
                        </a:lnSpc>
                      </a:pPr>
                      <a:r>
                        <a:rPr lang="en-US" sz="2400" b="1" dirty="0">
                          <a:effectLst/>
                          <a:latin typeface="Arial" panose="020B0604020202020204" pitchFamily="34" charset="0"/>
                          <a:cs typeface="Arial" panose="020B0604020202020204" pitchFamily="34" charset="0"/>
                        </a:rPr>
                        <a:t>x</a:t>
                      </a:r>
                    </a:p>
                  </a:txBody>
                  <a:tcPr marL="27455" marR="27455" marT="27455" marB="27455" anchor="ctr"/>
                </a:tc>
                <a:tc>
                  <a:txBody>
                    <a:bodyPr/>
                    <a:lstStyle/>
                    <a:p>
                      <a:pPr algn="ctr" fontAlgn="t">
                        <a:lnSpc>
                          <a:spcPct val="120000"/>
                        </a:lnSpc>
                      </a:pPr>
                      <a:r>
                        <a:rPr lang="en-US" sz="2400" b="1">
                          <a:effectLst/>
                          <a:latin typeface="Arial" panose="020B0604020202020204" pitchFamily="34" charset="0"/>
                          <a:cs typeface="Arial" panose="020B0604020202020204" pitchFamily="34" charset="0"/>
                        </a:rPr>
                        <a:t> </a:t>
                      </a:r>
                    </a:p>
                  </a:txBody>
                  <a:tcPr marL="27455" marR="27455" marT="27455" marB="27455" anchor="ctr"/>
                </a:tc>
                <a:tc>
                  <a:txBody>
                    <a:bodyPr/>
                    <a:lstStyle/>
                    <a:p>
                      <a:pPr algn="just" fontAlgn="t">
                        <a:lnSpc>
                          <a:spcPct val="120000"/>
                        </a:lnSpc>
                      </a:pPr>
                      <a:r>
                        <a:rPr lang="vi-VN" sz="2000" noProof="0" dirty="0">
                          <a:effectLst/>
                        </a:rPr>
                        <a:t>Tập tính nhận biết đồng loại.</a:t>
                      </a:r>
                      <a:endParaRPr lang="vi-VN" sz="2000" noProof="0" dirty="0">
                        <a:effectLst/>
                        <a:latin typeface="Arial" panose="020B0604020202020204" pitchFamily="34" charset="0"/>
                        <a:cs typeface="Arial" panose="020B0604020202020204" pitchFamily="34" charset="0"/>
                      </a:endParaRPr>
                    </a:p>
                  </a:txBody>
                  <a:tcPr marL="27455" marR="27455" marT="27455" marB="27455" anchor="ctr"/>
                </a:tc>
                <a:extLst>
                  <a:ext uri="{0D108BD9-81ED-4DB2-BD59-A6C34878D82A}">
                    <a16:rowId xmlns:a16="http://schemas.microsoft.com/office/drawing/2014/main" val="3696679496"/>
                  </a:ext>
                </a:extLst>
              </a:tr>
              <a:tr h="895124">
                <a:tc>
                  <a:txBody>
                    <a:bodyPr/>
                    <a:lstStyle/>
                    <a:p>
                      <a:pPr algn="l" fontAlgn="t">
                        <a:lnSpc>
                          <a:spcPct val="120000"/>
                        </a:lnSpc>
                      </a:pPr>
                      <a:r>
                        <a:rPr lang="vi-VN" sz="2000" b="1" dirty="0">
                          <a:effectLst/>
                        </a:rPr>
                        <a:t>Chó tiết nước bọt khi ngửi thấy mùi thức ăn</a:t>
                      </a:r>
                      <a:endParaRPr lang="vi-VN" sz="2000" b="1" dirty="0">
                        <a:effectLst/>
                        <a:latin typeface="Arial" panose="020B0604020202020204" pitchFamily="34" charset="0"/>
                        <a:cs typeface="Arial" panose="020B0604020202020204" pitchFamily="34" charset="0"/>
                      </a:endParaRPr>
                    </a:p>
                  </a:txBody>
                  <a:tcPr marL="27455" marR="27455" marT="27455" marB="27455" anchor="ctr"/>
                </a:tc>
                <a:tc>
                  <a:txBody>
                    <a:bodyPr/>
                    <a:lstStyle/>
                    <a:p>
                      <a:pPr algn="ctr" fontAlgn="t">
                        <a:lnSpc>
                          <a:spcPct val="120000"/>
                        </a:lnSpc>
                      </a:pPr>
                      <a:r>
                        <a:rPr lang="en-US" sz="2400" b="1" dirty="0">
                          <a:effectLst/>
                          <a:latin typeface="Arial" panose="020B0604020202020204" pitchFamily="34" charset="0"/>
                          <a:cs typeface="Arial" panose="020B0604020202020204" pitchFamily="34" charset="0"/>
                        </a:rPr>
                        <a:t>x</a:t>
                      </a:r>
                    </a:p>
                  </a:txBody>
                  <a:tcPr marL="27455" marR="27455" marT="27455" marB="27455" anchor="ctr"/>
                </a:tc>
                <a:tc>
                  <a:txBody>
                    <a:bodyPr/>
                    <a:lstStyle/>
                    <a:p>
                      <a:pPr algn="ctr" fontAlgn="t">
                        <a:lnSpc>
                          <a:spcPct val="120000"/>
                        </a:lnSpc>
                      </a:pPr>
                      <a:r>
                        <a:rPr lang="en-US" sz="2400" b="1">
                          <a:effectLst/>
                          <a:latin typeface="Arial" panose="020B0604020202020204" pitchFamily="34" charset="0"/>
                          <a:cs typeface="Arial" panose="020B0604020202020204" pitchFamily="34" charset="0"/>
                        </a:rPr>
                        <a:t> </a:t>
                      </a:r>
                    </a:p>
                  </a:txBody>
                  <a:tcPr marL="27455" marR="27455" marT="27455" marB="27455" anchor="ctr"/>
                </a:tc>
                <a:tc>
                  <a:txBody>
                    <a:bodyPr/>
                    <a:lstStyle/>
                    <a:p>
                      <a:pPr algn="just" fontAlgn="t">
                        <a:lnSpc>
                          <a:spcPct val="120000"/>
                        </a:lnSpc>
                      </a:pPr>
                      <a:r>
                        <a:rPr lang="vi-VN" sz="2000" noProof="0" dirty="0">
                          <a:effectLst/>
                        </a:rPr>
                        <a:t>Phản xạ tự nhiên của động vật khi tiếp xúc với thức ăn</a:t>
                      </a:r>
                      <a:endParaRPr lang="vi-VN" sz="2000" noProof="0" dirty="0">
                        <a:effectLst/>
                        <a:latin typeface="Arial" panose="020B0604020202020204" pitchFamily="34" charset="0"/>
                        <a:cs typeface="Arial" panose="020B0604020202020204" pitchFamily="34" charset="0"/>
                      </a:endParaRPr>
                    </a:p>
                  </a:txBody>
                  <a:tcPr marL="27455" marR="27455" marT="27455" marB="27455" anchor="ctr"/>
                </a:tc>
                <a:extLst>
                  <a:ext uri="{0D108BD9-81ED-4DB2-BD59-A6C34878D82A}">
                    <a16:rowId xmlns:a16="http://schemas.microsoft.com/office/drawing/2014/main" val="3284302173"/>
                  </a:ext>
                </a:extLst>
              </a:tr>
              <a:tr h="1292409">
                <a:tc>
                  <a:txBody>
                    <a:bodyPr/>
                    <a:lstStyle/>
                    <a:p>
                      <a:pPr algn="l" fontAlgn="t">
                        <a:lnSpc>
                          <a:spcPct val="120000"/>
                        </a:lnSpc>
                      </a:pPr>
                      <a:r>
                        <a:rPr lang="vi-VN" sz="2000" b="1" noProof="0">
                          <a:effectLst/>
                        </a:rPr>
                        <a:t>Mèo rình bắt chuột</a:t>
                      </a:r>
                      <a:endParaRPr lang="vi-VN" sz="2000" b="1" noProof="0">
                        <a:effectLst/>
                        <a:latin typeface="Arial" panose="020B0604020202020204" pitchFamily="34" charset="0"/>
                        <a:cs typeface="Arial" panose="020B0604020202020204" pitchFamily="34" charset="0"/>
                      </a:endParaRPr>
                    </a:p>
                  </a:txBody>
                  <a:tcPr marL="27455" marR="27455" marT="27455" marB="27455" anchor="ctr"/>
                </a:tc>
                <a:tc>
                  <a:txBody>
                    <a:bodyPr/>
                    <a:lstStyle/>
                    <a:p>
                      <a:pPr algn="ctr" fontAlgn="t">
                        <a:lnSpc>
                          <a:spcPct val="120000"/>
                        </a:lnSpc>
                      </a:pPr>
                      <a:r>
                        <a:rPr lang="en-US" sz="2400" b="1">
                          <a:effectLst/>
                          <a:latin typeface="Arial" panose="020B0604020202020204" pitchFamily="34" charset="0"/>
                          <a:cs typeface="Arial" panose="020B0604020202020204" pitchFamily="34" charset="0"/>
                        </a:rPr>
                        <a:t>x</a:t>
                      </a:r>
                    </a:p>
                  </a:txBody>
                  <a:tcPr marL="27455" marR="27455" marT="27455" marB="27455" anchor="ctr"/>
                </a:tc>
                <a:tc>
                  <a:txBody>
                    <a:bodyPr/>
                    <a:lstStyle/>
                    <a:p>
                      <a:pPr algn="ctr" fontAlgn="t">
                        <a:lnSpc>
                          <a:spcPct val="120000"/>
                        </a:lnSpc>
                      </a:pPr>
                      <a:r>
                        <a:rPr lang="en-US" sz="2400" b="1" dirty="0">
                          <a:effectLst/>
                          <a:latin typeface="Arial" panose="020B0604020202020204" pitchFamily="34" charset="0"/>
                          <a:cs typeface="Arial" panose="020B0604020202020204" pitchFamily="34" charset="0"/>
                        </a:rPr>
                        <a:t>x</a:t>
                      </a:r>
                    </a:p>
                  </a:txBody>
                  <a:tcPr marL="27455" marR="27455" marT="27455" marB="27455" anchor="ctr"/>
                </a:tc>
                <a:tc>
                  <a:txBody>
                    <a:bodyPr/>
                    <a:lstStyle/>
                    <a:p>
                      <a:pPr algn="just" fontAlgn="t">
                        <a:lnSpc>
                          <a:spcPct val="120000"/>
                        </a:lnSpc>
                      </a:pPr>
                      <a:r>
                        <a:rPr lang="vi-VN" sz="2000" dirty="0">
                          <a:effectLst/>
                        </a:rPr>
                        <a:t>Mèo kiếm thức ăn khi đói là mang tính bẩm sinh, còn việc rình, vồ mồi, cách săn mồi thì do học được</a:t>
                      </a:r>
                      <a:endParaRPr lang="vi-VN" sz="2000" dirty="0">
                        <a:effectLst/>
                        <a:latin typeface="Arial" panose="020B0604020202020204" pitchFamily="34" charset="0"/>
                        <a:cs typeface="Arial" panose="020B0604020202020204" pitchFamily="34" charset="0"/>
                      </a:endParaRPr>
                    </a:p>
                  </a:txBody>
                  <a:tcPr marL="27455" marR="27455" marT="27455" marB="27455" anchor="ctr"/>
                </a:tc>
                <a:extLst>
                  <a:ext uri="{0D108BD9-81ED-4DB2-BD59-A6C34878D82A}">
                    <a16:rowId xmlns:a16="http://schemas.microsoft.com/office/drawing/2014/main" val="820969609"/>
                  </a:ext>
                </a:extLst>
              </a:tr>
              <a:tr h="565894">
                <a:tc>
                  <a:txBody>
                    <a:bodyPr/>
                    <a:lstStyle/>
                    <a:p>
                      <a:pPr algn="l" fontAlgn="t">
                        <a:lnSpc>
                          <a:spcPct val="120000"/>
                        </a:lnSpc>
                      </a:pPr>
                      <a:r>
                        <a:rPr lang="vi-VN" sz="2000" b="1" noProof="0" dirty="0">
                          <a:effectLst/>
                        </a:rPr>
                        <a:t>Chim ấp trứng</a:t>
                      </a:r>
                      <a:endParaRPr lang="vi-VN" sz="2000" b="1" noProof="0" dirty="0">
                        <a:effectLst/>
                        <a:latin typeface="Arial" panose="020B0604020202020204" pitchFamily="34" charset="0"/>
                        <a:cs typeface="Arial" panose="020B0604020202020204" pitchFamily="34" charset="0"/>
                      </a:endParaRPr>
                    </a:p>
                  </a:txBody>
                  <a:tcPr marL="27455" marR="27455" marT="27455" marB="27455" anchor="ctr"/>
                </a:tc>
                <a:tc>
                  <a:txBody>
                    <a:bodyPr/>
                    <a:lstStyle/>
                    <a:p>
                      <a:pPr algn="ctr" fontAlgn="t">
                        <a:lnSpc>
                          <a:spcPct val="120000"/>
                        </a:lnSpc>
                      </a:pPr>
                      <a:r>
                        <a:rPr lang="en-US" sz="2400" b="1">
                          <a:effectLst/>
                          <a:latin typeface="Arial" panose="020B0604020202020204" pitchFamily="34" charset="0"/>
                          <a:cs typeface="Arial" panose="020B0604020202020204" pitchFamily="34" charset="0"/>
                        </a:rPr>
                        <a:t>x</a:t>
                      </a:r>
                    </a:p>
                  </a:txBody>
                  <a:tcPr marL="27455" marR="27455" marT="27455" marB="27455" anchor="ctr"/>
                </a:tc>
                <a:tc>
                  <a:txBody>
                    <a:bodyPr/>
                    <a:lstStyle/>
                    <a:p>
                      <a:pPr algn="ctr" fontAlgn="t">
                        <a:lnSpc>
                          <a:spcPct val="120000"/>
                        </a:lnSpc>
                      </a:pPr>
                      <a:r>
                        <a:rPr lang="en-US" sz="2400" b="1" dirty="0">
                          <a:effectLst/>
                          <a:latin typeface="Arial" panose="020B0604020202020204" pitchFamily="34" charset="0"/>
                          <a:cs typeface="Arial" panose="020B0604020202020204" pitchFamily="34" charset="0"/>
                        </a:rPr>
                        <a:t> </a:t>
                      </a:r>
                    </a:p>
                  </a:txBody>
                  <a:tcPr marL="27455" marR="27455" marT="27455" marB="27455" anchor="ctr"/>
                </a:tc>
                <a:tc>
                  <a:txBody>
                    <a:bodyPr/>
                    <a:lstStyle/>
                    <a:p>
                      <a:pPr marL="109538" indent="-109538" algn="just" fontAlgn="t">
                        <a:lnSpc>
                          <a:spcPct val="120000"/>
                        </a:lnSpc>
                      </a:pPr>
                      <a:r>
                        <a:rPr lang="vi-VN" sz="2000" noProof="0" dirty="0">
                          <a:effectLst/>
                        </a:rPr>
                        <a:t>Bản năng duy trì nòi giống</a:t>
                      </a:r>
                      <a:endParaRPr lang="vi-VN" sz="2000" noProof="0" dirty="0">
                        <a:effectLst/>
                        <a:latin typeface="Arial" panose="020B0604020202020204" pitchFamily="34" charset="0"/>
                        <a:cs typeface="Arial" panose="020B0604020202020204" pitchFamily="34" charset="0"/>
                      </a:endParaRPr>
                    </a:p>
                  </a:txBody>
                  <a:tcPr marL="27455" marR="27455" marT="27455" marB="27455" anchor="ctr"/>
                </a:tc>
                <a:extLst>
                  <a:ext uri="{0D108BD9-81ED-4DB2-BD59-A6C34878D82A}">
                    <a16:rowId xmlns:a16="http://schemas.microsoft.com/office/drawing/2014/main" val="1575777492"/>
                  </a:ext>
                </a:extLst>
              </a:tr>
            </a:tbl>
          </a:graphicData>
        </a:graphic>
      </p:graphicFrame>
    </p:spTree>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sp>
        <p:nvSpPr>
          <p:cNvPr id="6" name="TextBox 6"/>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 KHÁI NIỆM VÀ VAI TRÒ CỦA TẬP TÍNH Ở ĐỘNG VẬT</a:t>
            </a:r>
          </a:p>
        </p:txBody>
      </p:sp>
      <p:grpSp>
        <p:nvGrpSpPr>
          <p:cNvPr id="7" name="Group 7"/>
          <p:cNvGrpSpPr/>
          <p:nvPr/>
        </p:nvGrpSpPr>
        <p:grpSpPr>
          <a:xfrm>
            <a:off x="685622" y="1458151"/>
            <a:ext cx="10817582" cy="1689612"/>
            <a:chOff x="0" y="0"/>
            <a:chExt cx="21640800" cy="3379225"/>
          </a:xfrm>
        </p:grpSpPr>
        <p:grpSp>
          <p:nvGrpSpPr>
            <p:cNvPr id="8" name="Group 8"/>
            <p:cNvGrpSpPr/>
            <p:nvPr/>
          </p:nvGrpSpPr>
          <p:grpSpPr>
            <a:xfrm>
              <a:off x="0" y="1422386"/>
              <a:ext cx="21640800" cy="1956839"/>
              <a:chOff x="0" y="0"/>
              <a:chExt cx="4274726" cy="386536"/>
            </a:xfrm>
          </p:grpSpPr>
          <p:sp>
            <p:nvSpPr>
              <p:cNvPr id="9" name="Freeform 9"/>
              <p:cNvSpPr/>
              <p:nvPr/>
            </p:nvSpPr>
            <p:spPr>
              <a:xfrm>
                <a:off x="0" y="0"/>
                <a:ext cx="4274726" cy="386536"/>
              </a:xfrm>
              <a:custGeom>
                <a:avLst/>
                <a:gdLst/>
                <a:ahLst/>
                <a:cxnLst/>
                <a:rect l="l" t="t" r="r" b="b"/>
                <a:pathLst>
                  <a:path w="4274726" h="386536">
                    <a:moveTo>
                      <a:pt x="0" y="0"/>
                    </a:moveTo>
                    <a:lnTo>
                      <a:pt x="4274726" y="0"/>
                    </a:lnTo>
                    <a:lnTo>
                      <a:pt x="4274726" y="386536"/>
                    </a:lnTo>
                    <a:lnTo>
                      <a:pt x="0" y="386536"/>
                    </a:lnTo>
                    <a:close/>
                  </a:path>
                </a:pathLst>
              </a:custGeom>
              <a:solidFill>
                <a:srgbClr val="FF5757"/>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just">
                  <a:lnSpc>
                    <a:spcPts val="1772"/>
                  </a:lnSpc>
                  <a:spcBef>
                    <a:spcPct val="0"/>
                  </a:spcBef>
                </a:pPr>
                <a:endParaRPr lang="vi-VN" b="1" dirty="0">
                  <a:latin typeface="Arial" pitchFamily="34" charset="0"/>
                </a:endParaRPr>
              </a:p>
            </p:txBody>
          </p:sp>
        </p:grpSp>
        <p:pic>
          <p:nvPicPr>
            <p:cNvPr id="11" name="Picture 11"/>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0" y="0"/>
              <a:ext cx="2179600" cy="3379225"/>
            </a:xfrm>
            <a:prstGeom prst="rect">
              <a:avLst/>
            </a:prstGeom>
          </p:spPr>
        </p:pic>
        <p:sp>
          <p:nvSpPr>
            <p:cNvPr id="12" name="TextBox 12"/>
            <p:cNvSpPr txBox="1"/>
            <p:nvPr/>
          </p:nvSpPr>
          <p:spPr>
            <a:xfrm>
              <a:off x="2534710" y="288434"/>
              <a:ext cx="11201797" cy="769058"/>
            </a:xfrm>
            <a:prstGeom prst="rect">
              <a:avLst/>
            </a:prstGeom>
          </p:spPr>
          <p:txBody>
            <a:bodyPr lIns="0" tIns="0" rIns="0" bIns="0" rtlCol="0" anchor="t">
              <a:spAutoFit/>
            </a:bodyPr>
            <a:lstStyle/>
            <a:p>
              <a:pPr algn="just">
                <a:lnSpc>
                  <a:spcPts val="3266"/>
                </a:lnSpc>
                <a:spcBef>
                  <a:spcPct val="0"/>
                </a:spcBef>
              </a:pPr>
              <a:r>
                <a:rPr lang="vi-VN" sz="2300" b="1" dirty="0">
                  <a:solidFill>
                    <a:srgbClr val="000000"/>
                  </a:solidFill>
                  <a:latin typeface="Arial" pitchFamily="34" charset="0"/>
                </a:rPr>
                <a:t>Tìm hiểu một số tập tính của động vật</a:t>
              </a:r>
            </a:p>
          </p:txBody>
        </p:sp>
        <p:sp>
          <p:nvSpPr>
            <p:cNvPr id="13" name="TextBox 13"/>
            <p:cNvSpPr txBox="1"/>
            <p:nvPr/>
          </p:nvSpPr>
          <p:spPr>
            <a:xfrm>
              <a:off x="2534710" y="1567896"/>
              <a:ext cx="18750979" cy="1615444"/>
            </a:xfrm>
            <a:prstGeom prst="rect">
              <a:avLst/>
            </a:prstGeom>
          </p:spPr>
          <p:txBody>
            <a:bodyPr lIns="0" tIns="0" rIns="0" bIns="0" rtlCol="0" anchor="t">
              <a:spAutoFit/>
            </a:bodyPr>
            <a:lstStyle/>
            <a:p>
              <a:pPr algn="just">
                <a:lnSpc>
                  <a:spcPct val="120000"/>
                </a:lnSpc>
                <a:spcBef>
                  <a:spcPct val="0"/>
                </a:spcBef>
              </a:pPr>
              <a:r>
                <a:rPr lang="vi-VN" sz="2300" b="1" dirty="0">
                  <a:solidFill>
                    <a:srgbClr val="000000"/>
                  </a:solidFill>
                  <a:latin typeface="Arial" pitchFamily="34" charset="0"/>
                </a:rPr>
                <a:t>Quan sát tập tính của một loài động vật có ở địa phương em hoặc xem video về tập tính của động vật</a:t>
              </a:r>
            </a:p>
          </p:txBody>
        </p:sp>
      </p:grpSp>
      <p:sp>
        <p:nvSpPr>
          <p:cNvPr id="14" name="TextBox 17"/>
          <p:cNvSpPr txBox="1"/>
          <p:nvPr/>
        </p:nvSpPr>
        <p:spPr>
          <a:xfrm>
            <a:off x="685621" y="3471185"/>
            <a:ext cx="983696" cy="384529"/>
          </a:xfrm>
          <a:prstGeom prst="rect">
            <a:avLst/>
          </a:prstGeom>
        </p:spPr>
        <p:txBody>
          <a:bodyPr lIns="0" tIns="0" rIns="0" bIns="0" rtlCol="0" anchor="t">
            <a:spAutoFit/>
          </a:bodyPr>
          <a:lstStyle/>
          <a:p>
            <a:pPr algn="ctr">
              <a:lnSpc>
                <a:spcPts val="3266"/>
              </a:lnSpc>
            </a:pPr>
            <a:r>
              <a:rPr lang="vi-VN" sz="2300" b="1" dirty="0">
                <a:solidFill>
                  <a:srgbClr val="C00000"/>
                </a:solidFill>
                <a:latin typeface="Arial" pitchFamily="34" charset="0"/>
              </a:rPr>
              <a:t>Trả lời</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928765">
            <a:off x="9285195" y="-260772"/>
            <a:ext cx="2601580" cy="1893143"/>
          </a:xfrm>
          <a:prstGeom prst="rect">
            <a:avLst/>
          </a:prstGeom>
        </p:spPr>
      </p:pic>
      <p:grpSp>
        <p:nvGrpSpPr>
          <p:cNvPr id="3" name="Group 3"/>
          <p:cNvGrpSpPr/>
          <p:nvPr/>
        </p:nvGrpSpPr>
        <p:grpSpPr>
          <a:xfrm>
            <a:off x="-342811" y="-870033"/>
            <a:ext cx="9223784" cy="2057400"/>
            <a:chOff x="0" y="0"/>
            <a:chExt cx="3644913" cy="812800"/>
          </a:xfrm>
        </p:grpSpPr>
        <p:sp>
          <p:nvSpPr>
            <p:cNvPr id="4" name="Freeform 4"/>
            <p:cNvSpPr/>
            <p:nvPr/>
          </p:nvSpPr>
          <p:spPr>
            <a:xfrm>
              <a:off x="0" y="0"/>
              <a:ext cx="3644913" cy="812800"/>
            </a:xfrm>
            <a:custGeom>
              <a:avLst/>
              <a:gdLst/>
              <a:ahLst/>
              <a:cxnLst/>
              <a:rect l="l" t="t" r="r" b="b"/>
              <a:pathLst>
                <a:path w="3644913" h="812800">
                  <a:moveTo>
                    <a:pt x="0" y="0"/>
                  </a:moveTo>
                  <a:lnTo>
                    <a:pt x="3644913" y="0"/>
                  </a:lnTo>
                  <a:lnTo>
                    <a:pt x="3644913" y="812800"/>
                  </a:lnTo>
                  <a:lnTo>
                    <a:pt x="0" y="812800"/>
                  </a:lnTo>
                  <a:close/>
                </a:path>
              </a:pathLst>
            </a:custGeom>
            <a:solidFill>
              <a:srgbClr val="FF5757">
                <a:alpha val="49804"/>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a:latin typeface="Arial" pitchFamily="34" charset="0"/>
              </a:endParaRPr>
            </a:p>
          </p:txBody>
        </p:sp>
      </p:grpSp>
      <p:grpSp>
        <p:nvGrpSpPr>
          <p:cNvPr id="6" name="Group 6"/>
          <p:cNvGrpSpPr/>
          <p:nvPr/>
        </p:nvGrpSpPr>
        <p:grpSpPr>
          <a:xfrm>
            <a:off x="685622" y="1458151"/>
            <a:ext cx="10817582" cy="1689612"/>
            <a:chOff x="0" y="0"/>
            <a:chExt cx="21640800" cy="3379225"/>
          </a:xfrm>
        </p:grpSpPr>
        <p:grpSp>
          <p:nvGrpSpPr>
            <p:cNvPr id="7" name="Group 7"/>
            <p:cNvGrpSpPr/>
            <p:nvPr/>
          </p:nvGrpSpPr>
          <p:grpSpPr>
            <a:xfrm>
              <a:off x="0" y="1422386"/>
              <a:ext cx="21640800" cy="1956839"/>
              <a:chOff x="0" y="0"/>
              <a:chExt cx="4274726" cy="386536"/>
            </a:xfrm>
          </p:grpSpPr>
          <p:sp>
            <p:nvSpPr>
              <p:cNvPr id="8" name="Freeform 8"/>
              <p:cNvSpPr/>
              <p:nvPr/>
            </p:nvSpPr>
            <p:spPr>
              <a:xfrm>
                <a:off x="0" y="0"/>
                <a:ext cx="4274726" cy="386536"/>
              </a:xfrm>
              <a:custGeom>
                <a:avLst/>
                <a:gdLst/>
                <a:ahLst/>
                <a:cxnLst/>
                <a:rect l="l" t="t" r="r" b="b"/>
                <a:pathLst>
                  <a:path w="4274726" h="386536">
                    <a:moveTo>
                      <a:pt x="0" y="0"/>
                    </a:moveTo>
                    <a:lnTo>
                      <a:pt x="4274726" y="0"/>
                    </a:lnTo>
                    <a:lnTo>
                      <a:pt x="4274726" y="386536"/>
                    </a:lnTo>
                    <a:lnTo>
                      <a:pt x="0" y="386536"/>
                    </a:lnTo>
                    <a:close/>
                  </a:path>
                </a:pathLst>
              </a:custGeom>
              <a:solidFill>
                <a:srgbClr val="FF5757"/>
              </a:solidFill>
            </p:spPr>
          </p:sp>
          <p:sp>
            <p:nvSpPr>
              <p:cNvPr id="9" name="TextBox 9"/>
              <p:cNvSpPr txBox="1"/>
              <p:nvPr/>
            </p:nvSpPr>
            <p:spPr>
              <a:xfrm>
                <a:off x="0" y="-38100"/>
                <a:ext cx="812800" cy="850900"/>
              </a:xfrm>
              <a:prstGeom prst="rect">
                <a:avLst/>
              </a:prstGeom>
            </p:spPr>
            <p:txBody>
              <a:bodyPr lIns="50800" tIns="50800" rIns="50800" bIns="50800" rtlCol="0" anchor="ctr"/>
              <a:lstStyle/>
              <a:p>
                <a:pPr algn="just">
                  <a:lnSpc>
                    <a:spcPts val="1772"/>
                  </a:lnSpc>
                  <a:spcBef>
                    <a:spcPct val="0"/>
                  </a:spcBef>
                </a:pPr>
                <a:endParaRPr b="1">
                  <a:latin typeface="Arial" pitchFamily="34" charset="0"/>
                </a:endParaRPr>
              </a:p>
            </p:txBody>
          </p:sp>
        </p:grpSp>
        <p:pic>
          <p:nvPicPr>
            <p:cNvPr id="10" name="Picture 10"/>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0" y="0"/>
              <a:ext cx="2179600" cy="3379225"/>
            </a:xfrm>
            <a:prstGeom prst="rect">
              <a:avLst/>
            </a:prstGeom>
          </p:spPr>
        </p:pic>
        <p:sp>
          <p:nvSpPr>
            <p:cNvPr id="11" name="TextBox 11"/>
            <p:cNvSpPr txBox="1"/>
            <p:nvPr/>
          </p:nvSpPr>
          <p:spPr>
            <a:xfrm>
              <a:off x="2534710" y="288434"/>
              <a:ext cx="11201797" cy="769058"/>
            </a:xfrm>
            <a:prstGeom prst="rect">
              <a:avLst/>
            </a:prstGeom>
          </p:spPr>
          <p:txBody>
            <a:bodyPr lIns="0" tIns="0" rIns="0" bIns="0" rtlCol="0" anchor="t">
              <a:spAutoFit/>
            </a:bodyPr>
            <a:lstStyle/>
            <a:p>
              <a:pPr algn="just">
                <a:lnSpc>
                  <a:spcPts val="3266"/>
                </a:lnSpc>
                <a:spcBef>
                  <a:spcPct val="0"/>
                </a:spcBef>
              </a:pPr>
              <a:r>
                <a:rPr lang="en-US" sz="2300" b="1">
                  <a:solidFill>
                    <a:srgbClr val="000000"/>
                  </a:solidFill>
                  <a:latin typeface="Arial" pitchFamily="34" charset="0"/>
                </a:rPr>
                <a:t>Tìm hiểu một số tập tính của động vật</a:t>
              </a:r>
            </a:p>
          </p:txBody>
        </p:sp>
        <p:sp>
          <p:nvSpPr>
            <p:cNvPr id="12" name="TextBox 12"/>
            <p:cNvSpPr txBox="1"/>
            <p:nvPr/>
          </p:nvSpPr>
          <p:spPr>
            <a:xfrm>
              <a:off x="2534710" y="1567896"/>
              <a:ext cx="18750979" cy="1698927"/>
            </a:xfrm>
            <a:prstGeom prst="rect">
              <a:avLst/>
            </a:prstGeom>
          </p:spPr>
          <p:txBody>
            <a:bodyPr lIns="0" tIns="0" rIns="0" bIns="0" rtlCol="0" anchor="t">
              <a:spAutoFit/>
            </a:bodyPr>
            <a:lstStyle/>
            <a:p>
              <a:pPr algn="just">
                <a:lnSpc>
                  <a:spcPct val="120000"/>
                </a:lnSpc>
                <a:spcBef>
                  <a:spcPct val="0"/>
                </a:spcBef>
              </a:pPr>
              <a:r>
                <a:rPr lang="en-US" sz="2300" b="1">
                  <a:solidFill>
                    <a:srgbClr val="000000"/>
                  </a:solidFill>
                  <a:latin typeface="Arial" pitchFamily="34" charset="0"/>
                </a:rPr>
                <a:t>Ghi chép thông tin hoặc hình ảnh về tập tính của động vật quan sát được theo mẫu bảng sau</a:t>
              </a:r>
            </a:p>
          </p:txBody>
        </p:sp>
      </p:grpSp>
      <p:graphicFrame>
        <p:nvGraphicFramePr>
          <p:cNvPr id="13" name="Table 13"/>
          <p:cNvGraphicFramePr>
            <a:graphicFrameLocks noGrp="1"/>
          </p:cNvGraphicFramePr>
          <p:nvPr>
            <p:extLst>
              <p:ext uri="{D42A27DB-BD31-4B8C-83A1-F6EECF244321}">
                <p14:modId xmlns:p14="http://schemas.microsoft.com/office/powerpoint/2010/main" val="1338379713"/>
              </p:ext>
            </p:extLst>
          </p:nvPr>
        </p:nvGraphicFramePr>
        <p:xfrm>
          <a:off x="685622" y="3420814"/>
          <a:ext cx="10817583" cy="2254251"/>
        </p:xfrm>
        <a:graphic>
          <a:graphicData uri="http://schemas.openxmlformats.org/drawingml/2006/table">
            <a:tbl>
              <a:tblPr/>
              <a:tblGrid>
                <a:gridCol w="2460135">
                  <a:extLst>
                    <a:ext uri="{9D8B030D-6E8A-4147-A177-3AD203B41FA5}">
                      <a16:colId xmlns:a16="http://schemas.microsoft.com/office/drawing/2014/main" val="20000"/>
                    </a:ext>
                  </a:extLst>
                </a:gridCol>
                <a:gridCol w="2438536">
                  <a:extLst>
                    <a:ext uri="{9D8B030D-6E8A-4147-A177-3AD203B41FA5}">
                      <a16:colId xmlns:a16="http://schemas.microsoft.com/office/drawing/2014/main" val="20001"/>
                    </a:ext>
                  </a:extLst>
                </a:gridCol>
                <a:gridCol w="5918912">
                  <a:extLst>
                    <a:ext uri="{9D8B030D-6E8A-4147-A177-3AD203B41FA5}">
                      <a16:colId xmlns:a16="http://schemas.microsoft.com/office/drawing/2014/main" val="20002"/>
                    </a:ext>
                  </a:extLst>
                </a:gridCol>
              </a:tblGrid>
              <a:tr h="751417">
                <a:tc>
                  <a:txBody>
                    <a:bodyPr/>
                    <a:lstStyle/>
                    <a:p>
                      <a:pPr algn="ctr">
                        <a:defRPr/>
                      </a:pPr>
                      <a:r>
                        <a:rPr lang="vi-VN" sz="2300" b="1" noProof="0">
                          <a:solidFill>
                            <a:srgbClr val="FFFFFF"/>
                          </a:solidFill>
                          <a:latin typeface="Arial" pitchFamily="34" charset="0"/>
                        </a:rPr>
                        <a:t>Tên động vật</a:t>
                      </a: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175029"/>
                    </a:solidFill>
                  </a:tcPr>
                </a:tc>
                <a:tc>
                  <a:txBody>
                    <a:bodyPr/>
                    <a:lstStyle/>
                    <a:p>
                      <a:pPr algn="ctr">
                        <a:defRPr/>
                      </a:pPr>
                      <a:r>
                        <a:rPr lang="vi-VN" sz="2300" b="1" noProof="0">
                          <a:solidFill>
                            <a:srgbClr val="FFFFFF"/>
                          </a:solidFill>
                          <a:latin typeface="Arial" pitchFamily="34" charset="0"/>
                        </a:rPr>
                        <a:t>Tên tập tính</a:t>
                      </a: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175029"/>
                    </a:solidFill>
                  </a:tcPr>
                </a:tc>
                <a:tc>
                  <a:txBody>
                    <a:bodyPr/>
                    <a:lstStyle/>
                    <a:p>
                      <a:pPr algn="ctr">
                        <a:defRPr/>
                      </a:pPr>
                      <a:r>
                        <a:rPr lang="vi-VN" sz="2300" b="1" noProof="0">
                          <a:solidFill>
                            <a:srgbClr val="FFFFFF"/>
                          </a:solidFill>
                          <a:latin typeface="Arial" pitchFamily="34" charset="0"/>
                        </a:rPr>
                        <a:t>Cách thể hiện tập tính</a:t>
                      </a: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175029"/>
                    </a:solidFill>
                  </a:tcPr>
                </a:tc>
                <a:extLst>
                  <a:ext uri="{0D108BD9-81ED-4DB2-BD59-A6C34878D82A}">
                    <a16:rowId xmlns:a16="http://schemas.microsoft.com/office/drawing/2014/main" val="10000"/>
                  </a:ext>
                </a:extLst>
              </a:tr>
              <a:tr h="751417">
                <a:tc>
                  <a:txBody>
                    <a:bodyPr/>
                    <a:lstStyle/>
                    <a:p>
                      <a:pPr algn="ctr">
                        <a:defRPr/>
                      </a:pPr>
                      <a:r>
                        <a:rPr lang="vi-VN" sz="2300" b="1" noProof="0">
                          <a:solidFill>
                            <a:srgbClr val="000000"/>
                          </a:solidFill>
                          <a:latin typeface="Arial" pitchFamily="34" charset="0"/>
                        </a:rPr>
                        <a:t>Con hổ</a:t>
                      </a: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defRPr/>
                      </a:pPr>
                      <a:r>
                        <a:rPr lang="vi-VN" sz="2300" b="1" noProof="0">
                          <a:solidFill>
                            <a:srgbClr val="000000"/>
                          </a:solidFill>
                          <a:latin typeface="Arial" pitchFamily="34" charset="0"/>
                        </a:rPr>
                        <a:t>Săn mồi</a:t>
                      </a: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defRPr/>
                      </a:pPr>
                      <a:r>
                        <a:rPr lang="vi-VN" sz="2300" b="1" noProof="0">
                          <a:solidFill>
                            <a:srgbClr val="000000"/>
                          </a:solidFill>
                          <a:latin typeface="Arial" pitchFamily="34" charset="0"/>
                        </a:rPr>
                        <a:t>Ẩn nấp rình mồi, rượt đuổi, vồ mồi</a:t>
                      </a: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51417">
                <a:tc>
                  <a:txBody>
                    <a:bodyPr/>
                    <a:lstStyle/>
                    <a:p>
                      <a:pPr algn="ct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endParaRPr lang="vi-VN" sz="2300" b="1" noProof="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endParaRPr lang="vi-VN" sz="2300" b="1" noProof="0" dirty="0">
                        <a:latin typeface="Arial" pitchFamily="34" charset="0"/>
                      </a:endParaRPr>
                    </a:p>
                  </a:txBody>
                  <a:tcPr marL="60944" marR="60944" marT="30480" marB="3048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4" name="TextBox 14"/>
          <p:cNvSpPr txBox="1"/>
          <p:nvPr/>
        </p:nvSpPr>
        <p:spPr>
          <a:xfrm>
            <a:off x="685621" y="464609"/>
            <a:ext cx="7672671" cy="384529"/>
          </a:xfrm>
          <a:prstGeom prst="rect">
            <a:avLst/>
          </a:prstGeom>
        </p:spPr>
        <p:txBody>
          <a:bodyPr lIns="0" tIns="0" rIns="0" bIns="0" rtlCol="0" anchor="t">
            <a:spAutoFit/>
          </a:bodyPr>
          <a:lstStyle/>
          <a:p>
            <a:pPr algn="just">
              <a:lnSpc>
                <a:spcPts val="3266"/>
              </a:lnSpc>
            </a:pPr>
            <a:r>
              <a:rPr lang="en-US" sz="2300" b="1">
                <a:solidFill>
                  <a:srgbClr val="000000"/>
                </a:solidFill>
                <a:latin typeface="Arial" pitchFamily="34" charset="0"/>
              </a:rPr>
              <a:t>I. KHÁI NIỆM VÀ VAI TRÒ CỦA TẬP TÍNH Ở ĐỘNG VẬT</a:t>
            </a:r>
          </a:p>
        </p:txBody>
      </p:sp>
      <p:sp>
        <p:nvSpPr>
          <p:cNvPr id="15" name="TextBox 15"/>
          <p:cNvSpPr txBox="1"/>
          <p:nvPr/>
        </p:nvSpPr>
        <p:spPr>
          <a:xfrm>
            <a:off x="685622" y="5903664"/>
            <a:ext cx="4811947" cy="384529"/>
          </a:xfrm>
          <a:prstGeom prst="rect">
            <a:avLst/>
          </a:prstGeom>
        </p:spPr>
        <p:txBody>
          <a:bodyPr lIns="0" tIns="0" rIns="0" bIns="0" rtlCol="0" anchor="t">
            <a:spAutoFit/>
          </a:bodyPr>
          <a:lstStyle/>
          <a:p>
            <a:pPr algn="just">
              <a:lnSpc>
                <a:spcPts val="3266"/>
              </a:lnSpc>
              <a:spcBef>
                <a:spcPct val="0"/>
              </a:spcBef>
            </a:pPr>
            <a:r>
              <a:rPr lang="vi-VN" sz="2300" dirty="0">
                <a:solidFill>
                  <a:srgbClr val="000000"/>
                </a:solidFill>
                <a:latin typeface="Arial" pitchFamily="34" charset="0"/>
              </a:rPr>
              <a:t>Trình bày kết quả quan sát được</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811" y="609600"/>
            <a:ext cx="11503204" cy="1867499"/>
            <a:chOff x="0" y="-152400"/>
            <a:chExt cx="23012400" cy="3734998"/>
          </a:xfrm>
        </p:grpSpPr>
        <p:grpSp>
          <p:nvGrpSpPr>
            <p:cNvPr id="3" name="Group 3"/>
            <p:cNvGrpSpPr/>
            <p:nvPr/>
          </p:nvGrpSpPr>
          <p:grpSpPr>
            <a:xfrm>
              <a:off x="0" y="0"/>
              <a:ext cx="3513666" cy="351366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914D"/>
              </a:solidFill>
            </p:spPr>
          </p:sp>
        </p:grpSp>
        <p:grpSp>
          <p:nvGrpSpPr>
            <p:cNvPr id="5" name="Group 5"/>
            <p:cNvGrpSpPr>
              <a:grpSpLocks noChangeAspect="1"/>
            </p:cNvGrpSpPr>
            <p:nvPr/>
          </p:nvGrpSpPr>
          <p:grpSpPr>
            <a:xfrm>
              <a:off x="1074345" y="568012"/>
              <a:ext cx="1364975" cy="2377641"/>
              <a:chOff x="0" y="0"/>
              <a:chExt cx="1958340" cy="3411220"/>
            </a:xfrm>
          </p:grpSpPr>
          <p:sp>
            <p:nvSpPr>
              <p:cNvPr id="6" name="Freeform 6"/>
              <p:cNvSpPr/>
              <p:nvPr/>
            </p:nvSpPr>
            <p:spPr>
              <a:xfrm>
                <a:off x="0" y="0"/>
                <a:ext cx="1958340" cy="3411220"/>
              </a:xfrm>
              <a:custGeom>
                <a:avLst/>
                <a:gdLst/>
                <a:ahLst/>
                <a:cxnLst/>
                <a:rect l="l" t="t" r="r" b="b"/>
                <a:pathLst>
                  <a:path w="1958340" h="3411220">
                    <a:moveTo>
                      <a:pt x="999490" y="2647950"/>
                    </a:moveTo>
                    <a:cubicBezTo>
                      <a:pt x="1065530" y="2567940"/>
                      <a:pt x="1136650" y="2482850"/>
                      <a:pt x="1214120" y="2392680"/>
                    </a:cubicBezTo>
                    <a:cubicBezTo>
                      <a:pt x="1292860" y="2299970"/>
                      <a:pt x="1375410" y="2199640"/>
                      <a:pt x="1459230" y="2092960"/>
                    </a:cubicBezTo>
                    <a:cubicBezTo>
                      <a:pt x="1545590" y="1983740"/>
                      <a:pt x="1624330" y="1868170"/>
                      <a:pt x="1695450" y="1746250"/>
                    </a:cubicBezTo>
                    <a:cubicBezTo>
                      <a:pt x="1767840" y="1623060"/>
                      <a:pt x="1827530" y="1492250"/>
                      <a:pt x="1873250" y="1357630"/>
                    </a:cubicBezTo>
                    <a:cubicBezTo>
                      <a:pt x="1921510" y="1219200"/>
                      <a:pt x="1945640" y="1071880"/>
                      <a:pt x="1945640" y="922020"/>
                    </a:cubicBezTo>
                    <a:cubicBezTo>
                      <a:pt x="1945640" y="764540"/>
                      <a:pt x="1921510" y="624840"/>
                      <a:pt x="1873250" y="509270"/>
                    </a:cubicBezTo>
                    <a:cubicBezTo>
                      <a:pt x="1824990" y="392430"/>
                      <a:pt x="1756410" y="293370"/>
                      <a:pt x="1671320" y="217170"/>
                    </a:cubicBezTo>
                    <a:cubicBezTo>
                      <a:pt x="1586230" y="143510"/>
                      <a:pt x="1485900" y="87630"/>
                      <a:pt x="1371600" y="52070"/>
                    </a:cubicBezTo>
                    <a:cubicBezTo>
                      <a:pt x="1261110" y="17780"/>
                      <a:pt x="1144270" y="0"/>
                      <a:pt x="1021080" y="0"/>
                    </a:cubicBezTo>
                    <a:cubicBezTo>
                      <a:pt x="891540" y="0"/>
                      <a:pt x="765810" y="20320"/>
                      <a:pt x="647700" y="59690"/>
                    </a:cubicBezTo>
                    <a:cubicBezTo>
                      <a:pt x="527050" y="100330"/>
                      <a:pt x="417830" y="165100"/>
                      <a:pt x="325120" y="252730"/>
                    </a:cubicBezTo>
                    <a:cubicBezTo>
                      <a:pt x="232410" y="340360"/>
                      <a:pt x="158750" y="453390"/>
                      <a:pt x="105410" y="586740"/>
                    </a:cubicBezTo>
                    <a:cubicBezTo>
                      <a:pt x="52070" y="720090"/>
                      <a:pt x="25400" y="878840"/>
                      <a:pt x="25400" y="1060450"/>
                    </a:cubicBezTo>
                    <a:cubicBezTo>
                      <a:pt x="25400" y="1122680"/>
                      <a:pt x="27940" y="1169670"/>
                      <a:pt x="33020" y="1206500"/>
                    </a:cubicBezTo>
                    <a:cubicBezTo>
                      <a:pt x="34290" y="1226820"/>
                      <a:pt x="36830" y="1247140"/>
                      <a:pt x="40640" y="1264920"/>
                    </a:cubicBezTo>
                    <a:lnTo>
                      <a:pt x="57150" y="1352550"/>
                    </a:lnTo>
                    <a:lnTo>
                      <a:pt x="800100" y="1352550"/>
                    </a:lnTo>
                    <a:lnTo>
                      <a:pt x="800100" y="1055370"/>
                    </a:lnTo>
                    <a:cubicBezTo>
                      <a:pt x="800100" y="998220"/>
                      <a:pt x="805180" y="943610"/>
                      <a:pt x="814070" y="892810"/>
                    </a:cubicBezTo>
                    <a:cubicBezTo>
                      <a:pt x="822960" y="847090"/>
                      <a:pt x="836930" y="807720"/>
                      <a:pt x="854710" y="774700"/>
                    </a:cubicBezTo>
                    <a:cubicBezTo>
                      <a:pt x="871220" y="745490"/>
                      <a:pt x="891540" y="723900"/>
                      <a:pt x="915670" y="707390"/>
                    </a:cubicBezTo>
                    <a:cubicBezTo>
                      <a:pt x="937260" y="693420"/>
                      <a:pt x="962660" y="687070"/>
                      <a:pt x="996950" y="687070"/>
                    </a:cubicBezTo>
                    <a:cubicBezTo>
                      <a:pt x="1031240" y="687070"/>
                      <a:pt x="1059180" y="693420"/>
                      <a:pt x="1078230" y="703580"/>
                    </a:cubicBezTo>
                    <a:cubicBezTo>
                      <a:pt x="1099820" y="716280"/>
                      <a:pt x="1116330" y="731520"/>
                      <a:pt x="1127760" y="750570"/>
                    </a:cubicBezTo>
                    <a:cubicBezTo>
                      <a:pt x="1141730" y="773430"/>
                      <a:pt x="1151890" y="798830"/>
                      <a:pt x="1158240" y="825500"/>
                    </a:cubicBezTo>
                    <a:cubicBezTo>
                      <a:pt x="1165860" y="857250"/>
                      <a:pt x="1168400" y="887730"/>
                      <a:pt x="1168400" y="916940"/>
                    </a:cubicBezTo>
                    <a:cubicBezTo>
                      <a:pt x="1168400" y="1010920"/>
                      <a:pt x="1153160" y="1102360"/>
                      <a:pt x="1123950" y="1184910"/>
                    </a:cubicBezTo>
                    <a:cubicBezTo>
                      <a:pt x="1093470" y="1272540"/>
                      <a:pt x="1052830" y="1357630"/>
                      <a:pt x="1002030" y="1440180"/>
                    </a:cubicBezTo>
                    <a:cubicBezTo>
                      <a:pt x="952500" y="1526540"/>
                      <a:pt x="892810" y="1609090"/>
                      <a:pt x="825500" y="1689100"/>
                    </a:cubicBezTo>
                    <a:cubicBezTo>
                      <a:pt x="756920" y="1771650"/>
                      <a:pt x="684530" y="1856740"/>
                      <a:pt x="612140" y="1939290"/>
                    </a:cubicBezTo>
                    <a:cubicBezTo>
                      <a:pt x="537210" y="2024380"/>
                      <a:pt x="463550" y="2113280"/>
                      <a:pt x="393700" y="2200910"/>
                    </a:cubicBezTo>
                    <a:cubicBezTo>
                      <a:pt x="320040" y="2292350"/>
                      <a:pt x="254000" y="2390140"/>
                      <a:pt x="196850" y="2490470"/>
                    </a:cubicBezTo>
                    <a:cubicBezTo>
                      <a:pt x="138430" y="2593340"/>
                      <a:pt x="90170" y="2702560"/>
                      <a:pt x="55880" y="2816860"/>
                    </a:cubicBezTo>
                    <a:cubicBezTo>
                      <a:pt x="19050" y="2934970"/>
                      <a:pt x="0" y="3061970"/>
                      <a:pt x="0" y="3194050"/>
                    </a:cubicBezTo>
                    <a:lnTo>
                      <a:pt x="0" y="3411220"/>
                    </a:lnTo>
                    <a:lnTo>
                      <a:pt x="1958340" y="3411220"/>
                    </a:lnTo>
                    <a:lnTo>
                      <a:pt x="1958340" y="2683510"/>
                    </a:lnTo>
                    <a:lnTo>
                      <a:pt x="971550" y="2683510"/>
                    </a:lnTo>
                    <a:cubicBezTo>
                      <a:pt x="980440" y="2672080"/>
                      <a:pt x="989330" y="2660650"/>
                      <a:pt x="999490" y="2647950"/>
                    </a:cubicBezTo>
                    <a:close/>
                  </a:path>
                </a:pathLst>
              </a:custGeom>
              <a:solidFill>
                <a:srgbClr val="FFFFFF"/>
              </a:solidFill>
            </p:spPr>
          </p:sp>
        </p:grpSp>
        <p:sp>
          <p:nvSpPr>
            <p:cNvPr id="7" name="TextBox 7"/>
            <p:cNvSpPr txBox="1"/>
            <p:nvPr/>
          </p:nvSpPr>
          <p:spPr>
            <a:xfrm>
              <a:off x="4191719" y="-152400"/>
              <a:ext cx="18820681" cy="3734998"/>
            </a:xfrm>
            <a:prstGeom prst="rect">
              <a:avLst/>
            </a:prstGeom>
          </p:spPr>
          <p:txBody>
            <a:bodyPr lIns="0" tIns="0" rIns="0" bIns="0" rtlCol="0" anchor="t">
              <a:spAutoFit/>
            </a:bodyPr>
            <a:lstStyle/>
            <a:p>
              <a:pPr>
                <a:lnSpc>
                  <a:spcPct val="120000"/>
                </a:lnSpc>
              </a:pPr>
              <a:r>
                <a:rPr lang="en-US" sz="5300" b="1" dirty="0">
                  <a:solidFill>
                    <a:srgbClr val="000000"/>
                  </a:solidFill>
                  <a:latin typeface="Arial" pitchFamily="34" charset="0"/>
                </a:rPr>
                <a:t>ỨNG DỤNG HIỂU BIẾT VỀ TẬP TÍNH VÀO THỰC TIỄN</a:t>
              </a:r>
            </a:p>
          </p:txBody>
        </p:sp>
      </p:grpSp>
      <p:pic>
        <p:nvPicPr>
          <p:cNvPr id="9" name="Picture 9"/>
          <p:cNvPicPr>
            <a:picLocks noChangeAspect="1"/>
          </p:cNvPicPr>
          <p:nvPr/>
        </p:nvPicPr>
        <p:blipFill>
          <a:blip r:embed="rId2"/>
          <a:srcRect t="9572" b="1367"/>
          <a:stretch>
            <a:fillRect/>
          </a:stretch>
        </p:blipFill>
        <p:spPr>
          <a:xfrm>
            <a:off x="342811" y="2807814"/>
            <a:ext cx="11503204" cy="4611326"/>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marL="0" marR="0" lvl="0" indent="0" algn="just" defTabSz="609448" rtl="0" eaLnBrk="1" fontAlgn="auto" latinLnBrk="0" hangingPunct="1">
                <a:lnSpc>
                  <a:spcPts val="3266"/>
                </a:lnSpc>
                <a:spcBef>
                  <a:spcPts val="0"/>
                </a:spcBef>
                <a:spcAft>
                  <a:spcPts val="0"/>
                </a:spcAft>
                <a:buClrTx/>
                <a:buSzTx/>
                <a:buFontTx/>
                <a:buNone/>
                <a:tabLst/>
                <a:defRPr/>
              </a:pPr>
              <a:r>
                <a:rPr kumimoji="0" lang="vi-VN" sz="2300" b="1" i="0" u="none" strike="noStrike" kern="1200" cap="none" spc="0" normalizeH="0" baseline="0" noProof="0" dirty="0">
                  <a:ln>
                    <a:noFill/>
                  </a:ln>
                  <a:solidFill>
                    <a:srgbClr val="000000"/>
                  </a:solidFill>
                  <a:effectLst/>
                  <a:uLnTx/>
                  <a:uFillTx/>
                  <a:latin typeface="Arial" pitchFamily="34" charset="0"/>
                  <a:ea typeface="+mn-ea"/>
                  <a:cs typeface="+mn-cs"/>
                </a:rPr>
                <a:t>II. ỨNG DỤNG HIỂU BIẾT VỀ TẬP TÍNH VÀO THỰC TIỄN</a:t>
              </a:r>
            </a:p>
          </p:txBody>
        </p:sp>
      </p:grpSp>
      <p:pic>
        <p:nvPicPr>
          <p:cNvPr id="6" name="Picture 6"/>
          <p:cNvPicPr>
            <a:picLocks noChangeAspect="1"/>
          </p:cNvPicPr>
          <p:nvPr/>
        </p:nvPicPr>
        <p:blipFill>
          <a:blip r:embed="rId2"/>
          <a:srcRect/>
          <a:stretch>
            <a:fillRect/>
          </a:stretch>
        </p:blipFill>
        <p:spPr>
          <a:xfrm rot="7278516">
            <a:off x="9654740" y="-685443"/>
            <a:ext cx="1793367" cy="2742486"/>
          </a:xfrm>
          <a:prstGeom prst="rect">
            <a:avLst/>
          </a:prstGeom>
        </p:spPr>
      </p:pic>
      <p:grpSp>
        <p:nvGrpSpPr>
          <p:cNvPr id="7" name="Group 7"/>
          <p:cNvGrpSpPr/>
          <p:nvPr/>
        </p:nvGrpSpPr>
        <p:grpSpPr>
          <a:xfrm>
            <a:off x="685622" y="1328375"/>
            <a:ext cx="10817582" cy="1681939"/>
            <a:chOff x="0" y="0"/>
            <a:chExt cx="21640800" cy="3363877"/>
          </a:xfrm>
        </p:grpSpPr>
        <p:grpSp>
          <p:nvGrpSpPr>
            <p:cNvPr id="8" name="Group 8"/>
            <p:cNvGrpSpPr/>
            <p:nvPr/>
          </p:nvGrpSpPr>
          <p:grpSpPr>
            <a:xfrm>
              <a:off x="0" y="1024628"/>
              <a:ext cx="21640800" cy="2339249"/>
              <a:chOff x="0" y="0"/>
              <a:chExt cx="4274726" cy="462074"/>
            </a:xfrm>
          </p:grpSpPr>
          <p:sp>
            <p:nvSpPr>
              <p:cNvPr id="9" name="Freeform 9"/>
              <p:cNvSpPr/>
              <p:nvPr/>
            </p:nvSpPr>
            <p:spPr>
              <a:xfrm>
                <a:off x="0" y="0"/>
                <a:ext cx="4274726" cy="462074"/>
              </a:xfrm>
              <a:custGeom>
                <a:avLst/>
                <a:gdLst/>
                <a:ahLst/>
                <a:cxnLst/>
                <a:rect l="l" t="t" r="r" b="b"/>
                <a:pathLst>
                  <a:path w="4274726" h="462074">
                    <a:moveTo>
                      <a:pt x="0" y="0"/>
                    </a:moveTo>
                    <a:lnTo>
                      <a:pt x="4274726" y="0"/>
                    </a:lnTo>
                    <a:lnTo>
                      <a:pt x="4274726" y="462074"/>
                    </a:lnTo>
                    <a:lnTo>
                      <a:pt x="0" y="462074"/>
                    </a:lnTo>
                    <a:close/>
                  </a:path>
                </a:pathLst>
              </a:custGeom>
              <a:solidFill>
                <a:srgbClr val="FFDE59"/>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marL="0" marR="0" lvl="0" indent="0" algn="ctr" defTabSz="609448" rtl="0" eaLnBrk="1" fontAlgn="auto" latinLnBrk="0" hangingPunct="1">
                  <a:lnSpc>
                    <a:spcPts val="1772"/>
                  </a:lnSpc>
                  <a:spcBef>
                    <a:spcPct val="0"/>
                  </a:spcBef>
                  <a:spcAft>
                    <a:spcPts val="0"/>
                  </a:spcAft>
                  <a:buClrTx/>
                  <a:buSzTx/>
                  <a:buFontTx/>
                  <a:buNone/>
                  <a:tabLst/>
                  <a:defRPr/>
                </a:pPr>
                <a:endParaRPr kumimoji="0" lang="vi-VN" sz="1200" b="1"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nvGrpSpPr>
            <p:cNvPr id="11" name="Group 11"/>
            <p:cNvGrpSpPr/>
            <p:nvPr/>
          </p:nvGrpSpPr>
          <p:grpSpPr>
            <a:xfrm>
              <a:off x="13719" y="0"/>
              <a:ext cx="2049257" cy="2049257"/>
              <a:chOff x="0" y="0"/>
              <a:chExt cx="812800"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marL="0" marR="0" lvl="0" indent="0" algn="ctr" defTabSz="609448" rtl="0" eaLnBrk="1" fontAlgn="auto" latinLnBrk="0" hangingPunct="1">
                  <a:lnSpc>
                    <a:spcPts val="1772"/>
                  </a:lnSpc>
                  <a:spcBef>
                    <a:spcPct val="0"/>
                  </a:spcBef>
                  <a:spcAft>
                    <a:spcPts val="0"/>
                  </a:spcAft>
                  <a:buClrTx/>
                  <a:buSzTx/>
                  <a:buFontTx/>
                  <a:buNone/>
                  <a:tabLst/>
                  <a:defRPr/>
                </a:pPr>
                <a:endParaRPr kumimoji="0" lang="vi-VN" sz="1200" b="1"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pic>
          <p:nvPicPr>
            <p:cNvPr id="14" name="Picture 1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000695">
              <a:off x="638061" y="424743"/>
              <a:ext cx="800574" cy="1199770"/>
            </a:xfrm>
            <a:prstGeom prst="rect">
              <a:avLst/>
            </a:prstGeom>
          </p:spPr>
        </p:pic>
        <p:sp>
          <p:nvSpPr>
            <p:cNvPr id="15" name="TextBox 15"/>
            <p:cNvSpPr txBox="1"/>
            <p:nvPr/>
          </p:nvSpPr>
          <p:spPr>
            <a:xfrm>
              <a:off x="439749" y="2157841"/>
              <a:ext cx="20841802" cy="769058"/>
            </a:xfrm>
            <a:prstGeom prst="rect">
              <a:avLst/>
            </a:prstGeom>
          </p:spPr>
          <p:txBody>
            <a:bodyPr lIns="0" tIns="0" rIns="0" bIns="0" rtlCol="0" anchor="t">
              <a:spAutoFit/>
            </a:bodyPr>
            <a:lstStyle/>
            <a:p>
              <a:pPr marL="0" marR="0" lvl="0" indent="0" algn="just" defTabSz="609448" rtl="0" eaLnBrk="1" fontAlgn="auto" latinLnBrk="0" hangingPunct="1">
                <a:lnSpc>
                  <a:spcPts val="3266"/>
                </a:lnSpc>
                <a:spcBef>
                  <a:spcPct val="0"/>
                </a:spcBef>
                <a:spcAft>
                  <a:spcPts val="0"/>
                </a:spcAft>
                <a:buClrTx/>
                <a:buSzTx/>
                <a:buFontTx/>
                <a:buNone/>
                <a:tabLst/>
                <a:defRPr/>
              </a:pPr>
              <a:r>
                <a:rPr kumimoji="0" lang="vi-VN" sz="2300" b="1" i="0" u="none" strike="noStrike" kern="1200" cap="none" spc="0" normalizeH="0" baseline="0" noProof="0" dirty="0">
                  <a:ln>
                    <a:noFill/>
                  </a:ln>
                  <a:solidFill>
                    <a:srgbClr val="000000"/>
                  </a:solidFill>
                  <a:effectLst/>
                  <a:uLnTx/>
                  <a:uFillTx/>
                  <a:latin typeface="Arial" pitchFamily="34" charset="0"/>
                  <a:ea typeface="+mn-ea"/>
                  <a:cs typeface="+mn-cs"/>
                </a:rPr>
                <a:t>Nêu cơ sở của việc ghi âm tiếng mèo để đuổi chuột</a:t>
              </a:r>
            </a:p>
          </p:txBody>
        </p:sp>
        <p:sp>
          <p:nvSpPr>
            <p:cNvPr id="16" name="AutoShape 16"/>
            <p:cNvSpPr/>
            <p:nvPr/>
          </p:nvSpPr>
          <p:spPr>
            <a:xfrm>
              <a:off x="2186274" y="757579"/>
              <a:ext cx="19454526" cy="0"/>
            </a:xfrm>
            <a:prstGeom prst="line">
              <a:avLst/>
            </a:prstGeom>
            <a:ln w="63500" cap="flat">
              <a:solidFill>
                <a:srgbClr val="000000"/>
              </a:solidFill>
              <a:prstDash val="solid"/>
              <a:headEnd type="none" w="sm" len="sm"/>
              <a:tailEnd type="none" w="sm" len="sm"/>
            </a:ln>
          </p:spPr>
        </p:sp>
      </p:grpSp>
      <p:sp>
        <p:nvSpPr>
          <p:cNvPr id="17" name="TextBox 17"/>
          <p:cNvSpPr txBox="1"/>
          <p:nvPr/>
        </p:nvSpPr>
        <p:spPr>
          <a:xfrm>
            <a:off x="685622" y="3207809"/>
            <a:ext cx="983696" cy="384529"/>
          </a:xfrm>
          <a:prstGeom prst="rect">
            <a:avLst/>
          </a:prstGeom>
        </p:spPr>
        <p:txBody>
          <a:bodyPr lIns="0" tIns="0" rIns="0" bIns="0" rtlCol="0" anchor="t">
            <a:spAutoFit/>
          </a:bodyPr>
          <a:lstStyle/>
          <a:p>
            <a:pPr marL="0" marR="0" lvl="0" indent="0" algn="ctr" defTabSz="609448" rtl="0" eaLnBrk="1" fontAlgn="auto" latinLnBrk="0" hangingPunct="1">
              <a:lnSpc>
                <a:spcPts val="3266"/>
              </a:lnSpc>
              <a:spcBef>
                <a:spcPts val="0"/>
              </a:spcBef>
              <a:spcAft>
                <a:spcPts val="0"/>
              </a:spcAft>
              <a:buClrTx/>
              <a:buSzTx/>
              <a:buFontTx/>
              <a:buNone/>
              <a:tabLst/>
              <a:defRPr/>
            </a:pPr>
            <a:r>
              <a:rPr kumimoji="0" lang="vi-VN" sz="2300" b="1" i="0" u="none" strike="noStrike" kern="1200" cap="none" spc="0" normalizeH="0" baseline="0" noProof="0" dirty="0">
                <a:ln>
                  <a:noFill/>
                </a:ln>
                <a:solidFill>
                  <a:srgbClr val="C00000"/>
                </a:solidFill>
                <a:effectLst/>
                <a:uLnTx/>
                <a:uFillTx/>
                <a:latin typeface="Arial" pitchFamily="34" charset="0"/>
                <a:ea typeface="+mn-ea"/>
                <a:cs typeface="+mn-cs"/>
              </a:rPr>
              <a:t>Trả lời</a:t>
            </a:r>
          </a:p>
        </p:txBody>
      </p:sp>
      <p:pic>
        <p:nvPicPr>
          <p:cNvPr id="3074" name="Picture 2" descr="Cách Phòng Chuột Vào Nhà Thời Đại 4.0 - Giang Gia Dụng">
            <a:extLst>
              <a:ext uri="{FF2B5EF4-FFF2-40B4-BE49-F238E27FC236}">
                <a16:creationId xmlns:a16="http://schemas.microsoft.com/office/drawing/2014/main" id="{D2D12537-C5E6-E485-D3FD-1A3F9E7A85E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5850"/>
          <a:stretch/>
        </p:blipFill>
        <p:spPr bwMode="auto">
          <a:xfrm>
            <a:off x="7426325" y="4052642"/>
            <a:ext cx="4762500" cy="280535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4BF1ECB7-163D-4307-8922-167DBCEB9474}"/>
              </a:ext>
            </a:extLst>
          </p:cNvPr>
          <p:cNvSpPr txBox="1"/>
          <p:nvPr/>
        </p:nvSpPr>
        <p:spPr>
          <a:xfrm>
            <a:off x="396591" y="3687493"/>
            <a:ext cx="5469221" cy="2728784"/>
          </a:xfrm>
          <a:prstGeom prst="cloudCallout">
            <a:avLst>
              <a:gd name="adj1" fmla="val 78350"/>
              <a:gd name="adj2" fmla="val 10485"/>
            </a:avLst>
          </a:prstGeom>
          <a:solidFill>
            <a:schemeClr val="accent1">
              <a:lumMod val="20000"/>
              <a:lumOff val="80000"/>
            </a:schemeClr>
          </a:solidFill>
        </p:spPr>
        <p:txBody>
          <a:bodyPr wrap="square" lIns="0" tIns="0" rIns="0" bIns="0" rtlCol="0" anchor="t">
            <a:spAutoFit/>
          </a:bodyPr>
          <a:lstStyle>
            <a:defPPr>
              <a:defRPr lang="en-US"/>
            </a:defPPr>
            <a:lvl1pPr marR="0" lvl="0" indent="0" algn="ctr" fontAlgn="auto">
              <a:lnSpc>
                <a:spcPts val="3266"/>
              </a:lnSpc>
              <a:spcBef>
                <a:spcPts val="0"/>
              </a:spcBef>
              <a:spcAft>
                <a:spcPts val="0"/>
              </a:spcAft>
              <a:buClrTx/>
              <a:buSzTx/>
              <a:buFontTx/>
              <a:buNone/>
              <a:tabLst/>
              <a:defRPr kumimoji="0" sz="2300" b="0" i="0" u="none" strike="noStrike" cap="none" spc="0" normalizeH="0" baseline="0">
                <a:ln>
                  <a:noFill/>
                </a:ln>
                <a:solidFill>
                  <a:srgbClr val="000000"/>
                </a:solidFill>
                <a:effectLst/>
                <a:uLnTx/>
                <a:uFillTx/>
                <a:latin typeface="Arial" pitchFamily="34" charset="0"/>
              </a:defRPr>
            </a:lvl1pPr>
          </a:lstStyle>
          <a:p>
            <a:pPr>
              <a:lnSpc>
                <a:spcPct val="130000"/>
              </a:lnSpc>
            </a:pPr>
            <a:r>
              <a:rPr lang="vi-VN" b="1" dirty="0"/>
              <a:t>Dựa vào tập tính sợ mèo của chuột, khi nghe tiếng mèo kêu chuột thường bỏ chạy.</a:t>
            </a:r>
            <a:endParaRPr lang="en-US" b="1" dirty="0"/>
          </a:p>
        </p:txBody>
      </p:sp>
    </p:spTree>
    <p:extLst>
      <p:ext uri="{BB962C8B-B14F-4D97-AF65-F5344CB8AC3E}">
        <p14:creationId xmlns:p14="http://schemas.microsoft.com/office/powerpoint/2010/main" val="570533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arn(inVertical)">
                                      <p:cBhvr>
                                        <p:cTn id="21" dur="500"/>
                                        <p:tgtEl>
                                          <p:spTgt spid="21"/>
                                        </p:tgtEl>
                                      </p:cBhvr>
                                    </p:animEffect>
                                  </p:childTnLst>
                                </p:cTn>
                              </p:par>
                              <p:par>
                                <p:cTn id="22" presetID="16" presetClass="entr" presetSubtype="21" fill="hold" nodeType="withEffect">
                                  <p:stCondLst>
                                    <p:cond delay="0"/>
                                  </p:stCondLst>
                                  <p:childTnLst>
                                    <p:set>
                                      <p:cBhvr>
                                        <p:cTn id="23" dur="1" fill="hold">
                                          <p:stCondLst>
                                            <p:cond delay="0"/>
                                          </p:stCondLst>
                                        </p:cTn>
                                        <p:tgtEl>
                                          <p:spTgt spid="3074"/>
                                        </p:tgtEl>
                                        <p:attrNameLst>
                                          <p:attrName>style.visibility</p:attrName>
                                        </p:attrNameLst>
                                      </p:cBhvr>
                                      <p:to>
                                        <p:strVal val="visible"/>
                                      </p:to>
                                    </p:set>
                                    <p:animEffect transition="in" filter="barn(inVertical)">
                                      <p:cBhvr>
                                        <p:cTn id="24"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II. ỨNG DỤNG HIỂU BIẾT VỀ TẬP TÍNH VÀO THỰC TIỄN</a:t>
              </a:r>
            </a:p>
          </p:txBody>
        </p:sp>
      </p:grpSp>
      <p:grpSp>
        <p:nvGrpSpPr>
          <p:cNvPr id="6" name="Group 6"/>
          <p:cNvGrpSpPr/>
          <p:nvPr/>
        </p:nvGrpSpPr>
        <p:grpSpPr>
          <a:xfrm>
            <a:off x="685622" y="1328375"/>
            <a:ext cx="10817582" cy="1681939"/>
            <a:chOff x="0" y="0"/>
            <a:chExt cx="21640800" cy="3363877"/>
          </a:xfrm>
        </p:grpSpPr>
        <p:grpSp>
          <p:nvGrpSpPr>
            <p:cNvPr id="7" name="Group 7"/>
            <p:cNvGrpSpPr/>
            <p:nvPr/>
          </p:nvGrpSpPr>
          <p:grpSpPr>
            <a:xfrm>
              <a:off x="0" y="1024628"/>
              <a:ext cx="21640800" cy="2339249"/>
              <a:chOff x="0" y="0"/>
              <a:chExt cx="4274726" cy="462074"/>
            </a:xfrm>
          </p:grpSpPr>
          <p:sp>
            <p:nvSpPr>
              <p:cNvPr id="8" name="Freeform 8"/>
              <p:cNvSpPr/>
              <p:nvPr/>
            </p:nvSpPr>
            <p:spPr>
              <a:xfrm>
                <a:off x="0" y="0"/>
                <a:ext cx="4274726" cy="462074"/>
              </a:xfrm>
              <a:custGeom>
                <a:avLst/>
                <a:gdLst/>
                <a:ahLst/>
                <a:cxnLst/>
                <a:rect l="l" t="t" r="r" b="b"/>
                <a:pathLst>
                  <a:path w="4274726" h="462074">
                    <a:moveTo>
                      <a:pt x="0" y="0"/>
                    </a:moveTo>
                    <a:lnTo>
                      <a:pt x="4274726" y="0"/>
                    </a:lnTo>
                    <a:lnTo>
                      <a:pt x="4274726" y="462074"/>
                    </a:lnTo>
                    <a:lnTo>
                      <a:pt x="0" y="462074"/>
                    </a:lnTo>
                    <a:close/>
                  </a:path>
                </a:pathLst>
              </a:custGeom>
              <a:solidFill>
                <a:srgbClr val="FFDE59"/>
              </a:solidFill>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grpSp>
          <p:nvGrpSpPr>
            <p:cNvPr id="10" name="Group 10"/>
            <p:cNvGrpSpPr/>
            <p:nvPr/>
          </p:nvGrpSpPr>
          <p:grpSpPr>
            <a:xfrm>
              <a:off x="13719" y="0"/>
              <a:ext cx="2049257" cy="2049257"/>
              <a:chOff x="0" y="0"/>
              <a:chExt cx="812800" cy="812800"/>
            </a:xfrm>
          </p:grpSpPr>
          <p:sp>
            <p:nvSpPr>
              <p:cNvPr id="11" name="Freeform 1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pic>
          <p:nvPicPr>
            <p:cNvPr id="13" name="Picture 1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4000695">
              <a:off x="638061" y="424743"/>
              <a:ext cx="800574" cy="1199770"/>
            </a:xfrm>
            <a:prstGeom prst="rect">
              <a:avLst/>
            </a:prstGeom>
          </p:spPr>
        </p:pic>
        <p:sp>
          <p:nvSpPr>
            <p:cNvPr id="14" name="TextBox 14"/>
            <p:cNvSpPr txBox="1"/>
            <p:nvPr/>
          </p:nvSpPr>
          <p:spPr>
            <a:xfrm>
              <a:off x="439749" y="2157841"/>
              <a:ext cx="20841802" cy="769058"/>
            </a:xfrm>
            <a:prstGeom prst="rect">
              <a:avLst/>
            </a:prstGeom>
          </p:spPr>
          <p:txBody>
            <a:bodyPr lIns="0" tIns="0" rIns="0" bIns="0" rtlCol="0" anchor="t">
              <a:spAutoFit/>
            </a:bodyPr>
            <a:lstStyle/>
            <a:p>
              <a:pPr algn="just">
                <a:lnSpc>
                  <a:spcPts val="3266"/>
                </a:lnSpc>
                <a:spcBef>
                  <a:spcPct val="0"/>
                </a:spcBef>
              </a:pPr>
              <a:r>
                <a:rPr lang="vi-VN" sz="2300" b="1" dirty="0">
                  <a:solidFill>
                    <a:srgbClr val="000000"/>
                  </a:solidFill>
                  <a:latin typeface="Arial" pitchFamily="34" charset="0"/>
                </a:rPr>
                <a:t>Kể một số ứng dụng hiểu biết về tập tính của động vật vào thực tiễn</a:t>
              </a:r>
            </a:p>
          </p:txBody>
        </p:sp>
        <p:sp>
          <p:nvSpPr>
            <p:cNvPr id="15" name="AutoShape 15"/>
            <p:cNvSpPr/>
            <p:nvPr/>
          </p:nvSpPr>
          <p:spPr>
            <a:xfrm>
              <a:off x="2186274" y="757579"/>
              <a:ext cx="19454526" cy="0"/>
            </a:xfrm>
            <a:prstGeom prst="line">
              <a:avLst/>
            </a:prstGeom>
            <a:ln w="63500" cap="flat">
              <a:solidFill>
                <a:srgbClr val="000000"/>
              </a:solidFill>
              <a:prstDash val="solid"/>
              <a:headEnd type="none" w="sm" len="sm"/>
              <a:tailEnd type="none" w="sm" len="sm"/>
            </a:ln>
          </p:spPr>
        </p:sp>
      </p:grpSp>
      <p:pic>
        <p:nvPicPr>
          <p:cNvPr id="16" name="Picture 16"/>
          <p:cNvPicPr>
            <a:picLocks noChangeAspect="1"/>
          </p:cNvPicPr>
          <p:nvPr/>
        </p:nvPicPr>
        <p:blipFill>
          <a:blip r:embed="rId4"/>
          <a:srcRect/>
          <a:stretch>
            <a:fillRect/>
          </a:stretch>
        </p:blipFill>
        <p:spPr>
          <a:xfrm rot="7278516">
            <a:off x="9654740" y="-685443"/>
            <a:ext cx="1793367" cy="2742486"/>
          </a:xfrm>
          <a:prstGeom prst="rect">
            <a:avLst/>
          </a:prstGeom>
        </p:spPr>
      </p:pic>
      <p:sp>
        <p:nvSpPr>
          <p:cNvPr id="17" name="TextBox 17"/>
          <p:cNvSpPr txBox="1"/>
          <p:nvPr/>
        </p:nvSpPr>
        <p:spPr>
          <a:xfrm>
            <a:off x="685622" y="3207809"/>
            <a:ext cx="983696" cy="384529"/>
          </a:xfrm>
          <a:prstGeom prst="rect">
            <a:avLst/>
          </a:prstGeom>
        </p:spPr>
        <p:txBody>
          <a:bodyPr lIns="0" tIns="0" rIns="0" bIns="0" rtlCol="0" anchor="t">
            <a:spAutoFit/>
          </a:bodyPr>
          <a:lstStyle/>
          <a:p>
            <a:pPr algn="just">
              <a:lnSpc>
                <a:spcPts val="3266"/>
              </a:lnSpc>
            </a:pPr>
            <a:r>
              <a:rPr lang="vi-VN" sz="2300" b="1" dirty="0">
                <a:solidFill>
                  <a:srgbClr val="C00000"/>
                </a:solidFill>
                <a:latin typeface="Arial" pitchFamily="34" charset="0"/>
              </a:rPr>
              <a:t>Trả lời</a:t>
            </a:r>
          </a:p>
        </p:txBody>
      </p:sp>
      <p:sp>
        <p:nvSpPr>
          <p:cNvPr id="19" name="TextBox 18">
            <a:extLst>
              <a:ext uri="{FF2B5EF4-FFF2-40B4-BE49-F238E27FC236}">
                <a16:creationId xmlns:a16="http://schemas.microsoft.com/office/drawing/2014/main" id="{026445D4-B1D6-C331-6BE6-026594ED6506}"/>
              </a:ext>
            </a:extLst>
          </p:cNvPr>
          <p:cNvSpPr txBox="1"/>
          <p:nvPr/>
        </p:nvSpPr>
        <p:spPr>
          <a:xfrm>
            <a:off x="694765" y="3780734"/>
            <a:ext cx="10808438" cy="2023439"/>
          </a:xfrm>
          <a:prstGeom prst="rect">
            <a:avLst/>
          </a:prstGeom>
        </p:spPr>
        <p:txBody>
          <a:bodyPr wrap="square" lIns="0" tIns="0" rIns="0" bIns="0" rtlCol="0" anchor="t">
            <a:spAutoFit/>
          </a:bodyPr>
          <a:lstStyle>
            <a:defPPr>
              <a:defRPr lang="en-US"/>
            </a:defPPr>
            <a:lvl1pPr algn="just">
              <a:lnSpc>
                <a:spcPts val="3266"/>
              </a:lnSpc>
              <a:spcBef>
                <a:spcPct val="0"/>
              </a:spcBef>
              <a:defRPr sz="2300" b="1">
                <a:solidFill>
                  <a:srgbClr val="000000"/>
                </a:solidFill>
                <a:latin typeface="Arial" pitchFamily="34" charset="0"/>
              </a:defRPr>
            </a:lvl1pPr>
          </a:lstStyle>
          <a:p>
            <a:pPr>
              <a:lnSpc>
                <a:spcPct val="130000"/>
              </a:lnSpc>
              <a:spcAft>
                <a:spcPts val="600"/>
              </a:spcAft>
            </a:pPr>
            <a:r>
              <a:rPr lang="vi-VN" dirty="0"/>
              <a:t>Một số ứng dụng hiểu biết về tập tính của động vật vào thực tiễn:</a:t>
            </a:r>
          </a:p>
          <a:p>
            <a:pPr marL="647624" lvl="1" indent="-342900">
              <a:lnSpc>
                <a:spcPct val="130000"/>
              </a:lnSpc>
              <a:spcAft>
                <a:spcPts val="600"/>
              </a:spcAft>
              <a:buFont typeface="Wingdings" panose="05000000000000000000" pitchFamily="2" charset="2"/>
              <a:buChar char="v"/>
            </a:pPr>
            <a:r>
              <a:rPr lang="vi-VN" sz="2300" dirty="0"/>
              <a:t>Dạy hổ, voi, khỉ làm xiếc, dạy cá heo lao qua vòng trên mặt nước (giải trí)</a:t>
            </a:r>
          </a:p>
          <a:p>
            <a:pPr marL="647624" lvl="1" indent="-342900">
              <a:lnSpc>
                <a:spcPct val="130000"/>
              </a:lnSpc>
              <a:spcAft>
                <a:spcPts val="600"/>
              </a:spcAft>
              <a:buFont typeface="Wingdings" panose="05000000000000000000" pitchFamily="2" charset="2"/>
              <a:buChar char="v"/>
            </a:pPr>
            <a:r>
              <a:rPr lang="vi-VN" sz="2300" dirty="0"/>
              <a:t>Nghe tiếng kẻng, trâu, bò nuôi trở về chuồng</a:t>
            </a:r>
          </a:p>
          <a:p>
            <a:pPr marL="647624" lvl="1" indent="-342900">
              <a:lnSpc>
                <a:spcPct val="130000"/>
              </a:lnSpc>
              <a:spcAft>
                <a:spcPts val="600"/>
              </a:spcAft>
              <a:buFont typeface="Wingdings" panose="05000000000000000000" pitchFamily="2" charset="2"/>
              <a:buChar char="v"/>
            </a:pPr>
            <a:r>
              <a:rPr lang="vi-VN" sz="2300" dirty="0"/>
              <a:t>Dạy vẹt nói</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II. ỨNG DỤNG HIỂU BIẾT VỀ TẬP TÍNH VÀO THỰC TIỄN</a:t>
              </a:r>
            </a:p>
          </p:txBody>
        </p:sp>
      </p:grpSp>
      <p:grpSp>
        <p:nvGrpSpPr>
          <p:cNvPr id="6" name="Group 6"/>
          <p:cNvGrpSpPr/>
          <p:nvPr/>
        </p:nvGrpSpPr>
        <p:grpSpPr>
          <a:xfrm>
            <a:off x="687603" y="1427842"/>
            <a:ext cx="7900657" cy="1001271"/>
            <a:chOff x="-1" y="0"/>
            <a:chExt cx="15805430" cy="2002541"/>
          </a:xfrm>
        </p:grpSpPr>
        <p:grpSp>
          <p:nvGrpSpPr>
            <p:cNvPr id="7" name="Group 7"/>
            <p:cNvGrpSpPr/>
            <p:nvPr/>
          </p:nvGrpSpPr>
          <p:grpSpPr>
            <a:xfrm rot="5400000">
              <a:off x="6837944" y="-6837944"/>
              <a:ext cx="2002540" cy="15678429"/>
              <a:chOff x="0" y="0"/>
              <a:chExt cx="2354580" cy="18434644"/>
            </a:xfrm>
          </p:grpSpPr>
          <p:sp>
            <p:nvSpPr>
              <p:cNvPr id="8" name="Freeform 8"/>
              <p:cNvSpPr/>
              <p:nvPr/>
            </p:nvSpPr>
            <p:spPr>
              <a:xfrm>
                <a:off x="0" y="0"/>
                <a:ext cx="2353310" cy="18434644"/>
              </a:xfrm>
              <a:custGeom>
                <a:avLst/>
                <a:gdLst/>
                <a:ahLst/>
                <a:cxnLst/>
                <a:rect l="l" t="t" r="r" b="b"/>
                <a:pathLst>
                  <a:path w="2353310" h="18434644">
                    <a:moveTo>
                      <a:pt x="784860" y="18367333"/>
                    </a:moveTo>
                    <a:cubicBezTo>
                      <a:pt x="905510" y="18407974"/>
                      <a:pt x="1042670" y="18434644"/>
                      <a:pt x="1177290" y="18434644"/>
                    </a:cubicBezTo>
                    <a:cubicBezTo>
                      <a:pt x="1311910" y="18434644"/>
                      <a:pt x="1441450" y="18411783"/>
                      <a:pt x="1560830" y="18371144"/>
                    </a:cubicBezTo>
                    <a:cubicBezTo>
                      <a:pt x="1563370" y="18369874"/>
                      <a:pt x="1565910" y="18369874"/>
                      <a:pt x="1568450" y="18368604"/>
                    </a:cubicBezTo>
                    <a:cubicBezTo>
                      <a:pt x="2016760" y="18206044"/>
                      <a:pt x="2346960" y="17776783"/>
                      <a:pt x="2353310" y="17227240"/>
                    </a:cubicBezTo>
                    <a:lnTo>
                      <a:pt x="2353310" y="0"/>
                    </a:lnTo>
                    <a:lnTo>
                      <a:pt x="0" y="0"/>
                    </a:lnTo>
                    <a:lnTo>
                      <a:pt x="0" y="17213996"/>
                    </a:lnTo>
                    <a:cubicBezTo>
                      <a:pt x="6350" y="17779324"/>
                      <a:pt x="331470" y="18208583"/>
                      <a:pt x="784860" y="18367333"/>
                    </a:cubicBezTo>
                    <a:close/>
                  </a:path>
                </a:pathLst>
              </a:custGeom>
              <a:solidFill>
                <a:srgbClr val="FFDE59"/>
              </a:solidFill>
            </p:spPr>
          </p:sp>
        </p:grpSp>
        <p:grpSp>
          <p:nvGrpSpPr>
            <p:cNvPr id="9" name="Group 9"/>
            <p:cNvGrpSpPr/>
            <p:nvPr/>
          </p:nvGrpSpPr>
          <p:grpSpPr>
            <a:xfrm>
              <a:off x="0" y="0"/>
              <a:ext cx="2002540" cy="2002540"/>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78A781"/>
              </a:solidFill>
            </p:spPr>
          </p:sp>
        </p:grpSp>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64054" y="260011"/>
              <a:ext cx="1474432" cy="1482518"/>
            </a:xfrm>
            <a:prstGeom prst="rect">
              <a:avLst/>
            </a:prstGeom>
          </p:spPr>
        </p:pic>
        <p:sp>
          <p:nvSpPr>
            <p:cNvPr id="12" name="TextBox 12"/>
            <p:cNvSpPr txBox="1"/>
            <p:nvPr/>
          </p:nvSpPr>
          <p:spPr>
            <a:xfrm>
              <a:off x="2231140" y="581112"/>
              <a:ext cx="13574289" cy="769058"/>
            </a:xfrm>
            <a:prstGeom prst="rect">
              <a:avLst/>
            </a:prstGeom>
          </p:spPr>
          <p:txBody>
            <a:bodyPr lIns="0" tIns="0" rIns="0" bIns="0" rtlCol="0" anchor="t">
              <a:spAutoFit/>
            </a:bodyPr>
            <a:lstStyle/>
            <a:p>
              <a:pPr>
                <a:lnSpc>
                  <a:spcPts val="3266"/>
                </a:lnSpc>
              </a:pPr>
              <a:r>
                <a:rPr lang="vi-VN" sz="2300" b="1" dirty="0">
                  <a:solidFill>
                    <a:srgbClr val="000000"/>
                  </a:solidFill>
                  <a:latin typeface="Arial" pitchFamily="34" charset="0"/>
                </a:rPr>
                <a:t>Một số ứng dụng về tập tính trong thực tiễn</a:t>
              </a:r>
            </a:p>
          </p:txBody>
        </p:sp>
      </p:grpSp>
      <p:pic>
        <p:nvPicPr>
          <p:cNvPr id="13" name="Picture 13"/>
          <p:cNvPicPr>
            <a:picLocks noChangeAspect="1"/>
          </p:cNvPicPr>
          <p:nvPr/>
        </p:nvPicPr>
        <p:blipFill>
          <a:blip r:embed="rId4"/>
          <a:srcRect l="1736" r="1736"/>
          <a:stretch>
            <a:fillRect/>
          </a:stretch>
        </p:blipFill>
        <p:spPr>
          <a:xfrm>
            <a:off x="687604" y="2670412"/>
            <a:ext cx="5406809" cy="3501788"/>
          </a:xfrm>
          <a:prstGeom prst="rect">
            <a:avLst/>
          </a:prstGeom>
        </p:spPr>
      </p:pic>
      <p:pic>
        <p:nvPicPr>
          <p:cNvPr id="14" name="Picture 14"/>
          <p:cNvPicPr>
            <a:picLocks noChangeAspect="1"/>
          </p:cNvPicPr>
          <p:nvPr/>
        </p:nvPicPr>
        <p:blipFill>
          <a:blip r:embed="rId5"/>
          <a:srcRect l="7448" r="7448"/>
          <a:stretch>
            <a:fillRect/>
          </a:stretch>
        </p:blipFill>
        <p:spPr>
          <a:xfrm>
            <a:off x="6206634" y="2670412"/>
            <a:ext cx="5296570" cy="3501788"/>
          </a:xfrm>
          <a:prstGeom prst="rect">
            <a:avLst/>
          </a:prstGeom>
        </p:spPr>
      </p:pic>
      <p:sp>
        <p:nvSpPr>
          <p:cNvPr id="15" name="TextBox 15"/>
          <p:cNvSpPr txBox="1"/>
          <p:nvPr/>
        </p:nvSpPr>
        <p:spPr>
          <a:xfrm>
            <a:off x="2778047" y="6248400"/>
            <a:ext cx="6632732" cy="384529"/>
          </a:xfrm>
          <a:prstGeom prst="rect">
            <a:avLst/>
          </a:prstGeom>
        </p:spPr>
        <p:txBody>
          <a:bodyPr lIns="0" tIns="0" rIns="0" bIns="0" rtlCol="0" anchor="t">
            <a:spAutoFit/>
          </a:bodyPr>
          <a:lstStyle/>
          <a:p>
            <a:pPr algn="ctr">
              <a:lnSpc>
                <a:spcPts val="3266"/>
              </a:lnSpc>
              <a:spcBef>
                <a:spcPct val="0"/>
              </a:spcBef>
            </a:pPr>
            <a:r>
              <a:rPr lang="vi-VN" sz="2300" b="1" dirty="0">
                <a:solidFill>
                  <a:srgbClr val="000000"/>
                </a:solidFill>
                <a:latin typeface="Arial" pitchFamily="34" charset="0"/>
              </a:rPr>
              <a:t>Dạy chó đi săn, bắt kẻ gian, phát hiện ma túy</a:t>
            </a:r>
          </a:p>
        </p:txBody>
      </p:sp>
      <p:pic>
        <p:nvPicPr>
          <p:cNvPr id="16" name="Picture 16"/>
          <p:cNvPicPr>
            <a:picLocks noChangeAspect="1"/>
          </p:cNvPicPr>
          <p:nvPr/>
        </p:nvPicPr>
        <p:blipFill>
          <a:blip r:embed="rId6"/>
          <a:srcRect/>
          <a:stretch>
            <a:fillRect/>
          </a:stretch>
        </p:blipFill>
        <p:spPr>
          <a:xfrm rot="7278516">
            <a:off x="9654740" y="-685443"/>
            <a:ext cx="1793367" cy="2742486"/>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II. ỨNG DỤNG HIỂU BIẾT VỀ TẬP TÍNH VÀO THỰC TIỄN</a:t>
              </a:r>
            </a:p>
          </p:txBody>
        </p:sp>
      </p:grpSp>
      <p:grpSp>
        <p:nvGrpSpPr>
          <p:cNvPr id="6" name="Group 6"/>
          <p:cNvGrpSpPr/>
          <p:nvPr/>
        </p:nvGrpSpPr>
        <p:grpSpPr>
          <a:xfrm>
            <a:off x="687603" y="1427842"/>
            <a:ext cx="7900657" cy="1001271"/>
            <a:chOff x="-1" y="0"/>
            <a:chExt cx="15805430" cy="2002541"/>
          </a:xfrm>
        </p:grpSpPr>
        <p:grpSp>
          <p:nvGrpSpPr>
            <p:cNvPr id="7" name="Group 7"/>
            <p:cNvGrpSpPr/>
            <p:nvPr/>
          </p:nvGrpSpPr>
          <p:grpSpPr>
            <a:xfrm rot="5400000">
              <a:off x="6837944" y="-6837944"/>
              <a:ext cx="2002540" cy="15678429"/>
              <a:chOff x="0" y="0"/>
              <a:chExt cx="2354580" cy="18434644"/>
            </a:xfrm>
          </p:grpSpPr>
          <p:sp>
            <p:nvSpPr>
              <p:cNvPr id="8" name="Freeform 8"/>
              <p:cNvSpPr/>
              <p:nvPr/>
            </p:nvSpPr>
            <p:spPr>
              <a:xfrm>
                <a:off x="0" y="0"/>
                <a:ext cx="2353310" cy="18434644"/>
              </a:xfrm>
              <a:custGeom>
                <a:avLst/>
                <a:gdLst/>
                <a:ahLst/>
                <a:cxnLst/>
                <a:rect l="l" t="t" r="r" b="b"/>
                <a:pathLst>
                  <a:path w="2353310" h="18434644">
                    <a:moveTo>
                      <a:pt x="784860" y="18367333"/>
                    </a:moveTo>
                    <a:cubicBezTo>
                      <a:pt x="905510" y="18407974"/>
                      <a:pt x="1042670" y="18434644"/>
                      <a:pt x="1177290" y="18434644"/>
                    </a:cubicBezTo>
                    <a:cubicBezTo>
                      <a:pt x="1311910" y="18434644"/>
                      <a:pt x="1441450" y="18411783"/>
                      <a:pt x="1560830" y="18371144"/>
                    </a:cubicBezTo>
                    <a:cubicBezTo>
                      <a:pt x="1563370" y="18369874"/>
                      <a:pt x="1565910" y="18369874"/>
                      <a:pt x="1568450" y="18368604"/>
                    </a:cubicBezTo>
                    <a:cubicBezTo>
                      <a:pt x="2016760" y="18206044"/>
                      <a:pt x="2346960" y="17776783"/>
                      <a:pt x="2353310" y="17227240"/>
                    </a:cubicBezTo>
                    <a:lnTo>
                      <a:pt x="2353310" y="0"/>
                    </a:lnTo>
                    <a:lnTo>
                      <a:pt x="0" y="0"/>
                    </a:lnTo>
                    <a:lnTo>
                      <a:pt x="0" y="17213996"/>
                    </a:lnTo>
                    <a:cubicBezTo>
                      <a:pt x="6350" y="17779324"/>
                      <a:pt x="331470" y="18208583"/>
                      <a:pt x="784860" y="18367333"/>
                    </a:cubicBezTo>
                    <a:close/>
                  </a:path>
                </a:pathLst>
              </a:custGeom>
              <a:solidFill>
                <a:srgbClr val="FFDE59"/>
              </a:solidFill>
            </p:spPr>
          </p:sp>
        </p:grpSp>
        <p:grpSp>
          <p:nvGrpSpPr>
            <p:cNvPr id="9" name="Group 9"/>
            <p:cNvGrpSpPr/>
            <p:nvPr/>
          </p:nvGrpSpPr>
          <p:grpSpPr>
            <a:xfrm>
              <a:off x="0" y="0"/>
              <a:ext cx="2002540" cy="2002540"/>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78A781"/>
              </a:solidFill>
            </p:spPr>
          </p:sp>
        </p:grpSp>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64054" y="260011"/>
              <a:ext cx="1474432" cy="1482518"/>
            </a:xfrm>
            <a:prstGeom prst="rect">
              <a:avLst/>
            </a:prstGeom>
          </p:spPr>
        </p:pic>
        <p:sp>
          <p:nvSpPr>
            <p:cNvPr id="12" name="TextBox 12"/>
            <p:cNvSpPr txBox="1"/>
            <p:nvPr/>
          </p:nvSpPr>
          <p:spPr>
            <a:xfrm>
              <a:off x="2231140" y="581112"/>
              <a:ext cx="13574289" cy="769058"/>
            </a:xfrm>
            <a:prstGeom prst="rect">
              <a:avLst/>
            </a:prstGeom>
          </p:spPr>
          <p:txBody>
            <a:bodyPr lIns="0" tIns="0" rIns="0" bIns="0" rtlCol="0" anchor="t">
              <a:spAutoFit/>
            </a:bodyPr>
            <a:lstStyle/>
            <a:p>
              <a:pPr>
                <a:lnSpc>
                  <a:spcPts val="3266"/>
                </a:lnSpc>
              </a:pPr>
              <a:r>
                <a:rPr lang="vi-VN" sz="2300" b="1" dirty="0">
                  <a:solidFill>
                    <a:srgbClr val="000000"/>
                  </a:solidFill>
                  <a:latin typeface="Arial" pitchFamily="34" charset="0"/>
                </a:rPr>
                <a:t>Một số ứng dụng về tập tính trong thực tiễn</a:t>
              </a:r>
            </a:p>
          </p:txBody>
        </p:sp>
      </p:grpSp>
      <p:pic>
        <p:nvPicPr>
          <p:cNvPr id="13" name="Picture 13"/>
          <p:cNvPicPr>
            <a:picLocks noChangeAspect="1"/>
          </p:cNvPicPr>
          <p:nvPr/>
        </p:nvPicPr>
        <p:blipFill>
          <a:blip r:embed="rId4"/>
          <a:srcRect l="5449" r="5449"/>
          <a:stretch>
            <a:fillRect/>
          </a:stretch>
        </p:blipFill>
        <p:spPr>
          <a:xfrm>
            <a:off x="687604" y="2670412"/>
            <a:ext cx="5406809" cy="3501788"/>
          </a:xfrm>
          <a:prstGeom prst="rect">
            <a:avLst/>
          </a:prstGeom>
        </p:spPr>
      </p:pic>
      <p:pic>
        <p:nvPicPr>
          <p:cNvPr id="14" name="Picture 14"/>
          <p:cNvPicPr>
            <a:picLocks noChangeAspect="1"/>
          </p:cNvPicPr>
          <p:nvPr/>
        </p:nvPicPr>
        <p:blipFill>
          <a:blip r:embed="rId5"/>
          <a:srcRect t="7916" b="7916"/>
          <a:stretch>
            <a:fillRect/>
          </a:stretch>
        </p:blipFill>
        <p:spPr>
          <a:xfrm>
            <a:off x="6230709" y="2670412"/>
            <a:ext cx="5272495" cy="3501788"/>
          </a:xfrm>
          <a:prstGeom prst="rect">
            <a:avLst/>
          </a:prstGeom>
        </p:spPr>
      </p:pic>
      <p:sp>
        <p:nvSpPr>
          <p:cNvPr id="15" name="TextBox 15"/>
          <p:cNvSpPr txBox="1"/>
          <p:nvPr/>
        </p:nvSpPr>
        <p:spPr>
          <a:xfrm>
            <a:off x="1483133" y="6248400"/>
            <a:ext cx="9222560" cy="384529"/>
          </a:xfrm>
          <a:prstGeom prst="rect">
            <a:avLst/>
          </a:prstGeom>
        </p:spPr>
        <p:txBody>
          <a:bodyPr lIns="0" tIns="0" rIns="0" bIns="0" rtlCol="0" anchor="t">
            <a:spAutoFit/>
          </a:bodyPr>
          <a:lstStyle/>
          <a:p>
            <a:pPr algn="ctr">
              <a:lnSpc>
                <a:spcPts val="3266"/>
              </a:lnSpc>
              <a:spcBef>
                <a:spcPct val="0"/>
              </a:spcBef>
            </a:pPr>
            <a:r>
              <a:rPr lang="vi-VN" sz="2300" b="1" dirty="0">
                <a:solidFill>
                  <a:srgbClr val="000000"/>
                </a:solidFill>
                <a:latin typeface="Arial" pitchFamily="34" charset="0"/>
              </a:rPr>
              <a:t>Làm bù nhìn ở ruộng, nương để đuổi chim phá hoại mùa màng</a:t>
            </a:r>
          </a:p>
        </p:txBody>
      </p:sp>
      <p:pic>
        <p:nvPicPr>
          <p:cNvPr id="16" name="Picture 16"/>
          <p:cNvPicPr>
            <a:picLocks noChangeAspect="1"/>
          </p:cNvPicPr>
          <p:nvPr/>
        </p:nvPicPr>
        <p:blipFill>
          <a:blip r:embed="rId6"/>
          <a:srcRect/>
          <a:stretch>
            <a:fillRect/>
          </a:stretch>
        </p:blipFill>
        <p:spPr>
          <a:xfrm rot="7278516">
            <a:off x="9654740" y="-685443"/>
            <a:ext cx="1793367" cy="2742486"/>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II. ỨNG DỤNG HIỂU BIẾT VỀ TẬP TÍNH VÀO THỰC TIỄN</a:t>
              </a:r>
            </a:p>
          </p:txBody>
        </p:sp>
      </p:grpSp>
      <p:grpSp>
        <p:nvGrpSpPr>
          <p:cNvPr id="6" name="Group 6"/>
          <p:cNvGrpSpPr/>
          <p:nvPr/>
        </p:nvGrpSpPr>
        <p:grpSpPr>
          <a:xfrm>
            <a:off x="687603" y="1427842"/>
            <a:ext cx="7900657" cy="1001271"/>
            <a:chOff x="-1" y="0"/>
            <a:chExt cx="15805430" cy="2002541"/>
          </a:xfrm>
        </p:grpSpPr>
        <p:grpSp>
          <p:nvGrpSpPr>
            <p:cNvPr id="7" name="Group 7"/>
            <p:cNvGrpSpPr/>
            <p:nvPr/>
          </p:nvGrpSpPr>
          <p:grpSpPr>
            <a:xfrm rot="5400000">
              <a:off x="6837944" y="-6837944"/>
              <a:ext cx="2002540" cy="15678429"/>
              <a:chOff x="0" y="0"/>
              <a:chExt cx="2354580" cy="18434644"/>
            </a:xfrm>
          </p:grpSpPr>
          <p:sp>
            <p:nvSpPr>
              <p:cNvPr id="8" name="Freeform 8"/>
              <p:cNvSpPr/>
              <p:nvPr/>
            </p:nvSpPr>
            <p:spPr>
              <a:xfrm>
                <a:off x="0" y="0"/>
                <a:ext cx="2353310" cy="18434644"/>
              </a:xfrm>
              <a:custGeom>
                <a:avLst/>
                <a:gdLst/>
                <a:ahLst/>
                <a:cxnLst/>
                <a:rect l="l" t="t" r="r" b="b"/>
                <a:pathLst>
                  <a:path w="2353310" h="18434644">
                    <a:moveTo>
                      <a:pt x="784860" y="18367333"/>
                    </a:moveTo>
                    <a:cubicBezTo>
                      <a:pt x="905510" y="18407974"/>
                      <a:pt x="1042670" y="18434644"/>
                      <a:pt x="1177290" y="18434644"/>
                    </a:cubicBezTo>
                    <a:cubicBezTo>
                      <a:pt x="1311910" y="18434644"/>
                      <a:pt x="1441450" y="18411783"/>
                      <a:pt x="1560830" y="18371144"/>
                    </a:cubicBezTo>
                    <a:cubicBezTo>
                      <a:pt x="1563370" y="18369874"/>
                      <a:pt x="1565910" y="18369874"/>
                      <a:pt x="1568450" y="18368604"/>
                    </a:cubicBezTo>
                    <a:cubicBezTo>
                      <a:pt x="2016760" y="18206044"/>
                      <a:pt x="2346960" y="17776783"/>
                      <a:pt x="2353310" y="17227240"/>
                    </a:cubicBezTo>
                    <a:lnTo>
                      <a:pt x="2353310" y="0"/>
                    </a:lnTo>
                    <a:lnTo>
                      <a:pt x="0" y="0"/>
                    </a:lnTo>
                    <a:lnTo>
                      <a:pt x="0" y="17213996"/>
                    </a:lnTo>
                    <a:cubicBezTo>
                      <a:pt x="6350" y="17779324"/>
                      <a:pt x="331470" y="18208583"/>
                      <a:pt x="784860" y="18367333"/>
                    </a:cubicBezTo>
                    <a:close/>
                  </a:path>
                </a:pathLst>
              </a:custGeom>
              <a:solidFill>
                <a:srgbClr val="FFDE59"/>
              </a:solidFill>
            </p:spPr>
          </p:sp>
        </p:grpSp>
        <p:grpSp>
          <p:nvGrpSpPr>
            <p:cNvPr id="9" name="Group 9"/>
            <p:cNvGrpSpPr/>
            <p:nvPr/>
          </p:nvGrpSpPr>
          <p:grpSpPr>
            <a:xfrm>
              <a:off x="0" y="0"/>
              <a:ext cx="2002540" cy="2002540"/>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78A781"/>
              </a:solidFill>
            </p:spPr>
          </p:sp>
        </p:grpSp>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64054" y="260011"/>
              <a:ext cx="1474432" cy="1482518"/>
            </a:xfrm>
            <a:prstGeom prst="rect">
              <a:avLst/>
            </a:prstGeom>
          </p:spPr>
        </p:pic>
        <p:sp>
          <p:nvSpPr>
            <p:cNvPr id="12" name="TextBox 12"/>
            <p:cNvSpPr txBox="1"/>
            <p:nvPr/>
          </p:nvSpPr>
          <p:spPr>
            <a:xfrm>
              <a:off x="2231140" y="581112"/>
              <a:ext cx="13574289" cy="769058"/>
            </a:xfrm>
            <a:prstGeom prst="rect">
              <a:avLst/>
            </a:prstGeom>
          </p:spPr>
          <p:txBody>
            <a:bodyPr lIns="0" tIns="0" rIns="0" bIns="0" rtlCol="0" anchor="t">
              <a:spAutoFit/>
            </a:bodyPr>
            <a:lstStyle/>
            <a:p>
              <a:pPr>
                <a:lnSpc>
                  <a:spcPts val="3266"/>
                </a:lnSpc>
              </a:pPr>
              <a:r>
                <a:rPr lang="vi-VN" sz="2300" b="1" dirty="0">
                  <a:solidFill>
                    <a:srgbClr val="000000"/>
                  </a:solidFill>
                  <a:latin typeface="Arial" pitchFamily="34" charset="0"/>
                </a:rPr>
                <a:t>Một số ứng dụng về tập tính trong thực tiễn</a:t>
              </a:r>
            </a:p>
          </p:txBody>
        </p:sp>
      </p:grpSp>
      <p:pic>
        <p:nvPicPr>
          <p:cNvPr id="13" name="Picture 13"/>
          <p:cNvPicPr>
            <a:picLocks noChangeAspect="1"/>
          </p:cNvPicPr>
          <p:nvPr/>
        </p:nvPicPr>
        <p:blipFill>
          <a:blip r:embed="rId4"/>
          <a:srcRect l="6563" r="6563"/>
          <a:stretch>
            <a:fillRect/>
          </a:stretch>
        </p:blipFill>
        <p:spPr>
          <a:xfrm>
            <a:off x="687604" y="2670412"/>
            <a:ext cx="5406809" cy="3501788"/>
          </a:xfrm>
          <a:prstGeom prst="rect">
            <a:avLst/>
          </a:prstGeom>
        </p:spPr>
      </p:pic>
      <p:pic>
        <p:nvPicPr>
          <p:cNvPr id="14" name="Picture 14"/>
          <p:cNvPicPr>
            <a:picLocks noChangeAspect="1"/>
          </p:cNvPicPr>
          <p:nvPr/>
        </p:nvPicPr>
        <p:blipFill>
          <a:blip r:embed="rId5"/>
          <a:srcRect t="1238" b="1238"/>
          <a:stretch>
            <a:fillRect/>
          </a:stretch>
        </p:blipFill>
        <p:spPr>
          <a:xfrm>
            <a:off x="6225054" y="2670412"/>
            <a:ext cx="5278150" cy="3501119"/>
          </a:xfrm>
          <a:prstGeom prst="rect">
            <a:avLst/>
          </a:prstGeom>
        </p:spPr>
      </p:pic>
      <p:sp>
        <p:nvSpPr>
          <p:cNvPr id="15" name="TextBox 15"/>
          <p:cNvSpPr txBox="1"/>
          <p:nvPr/>
        </p:nvSpPr>
        <p:spPr>
          <a:xfrm>
            <a:off x="2974449" y="6248400"/>
            <a:ext cx="6239929" cy="384529"/>
          </a:xfrm>
          <a:prstGeom prst="rect">
            <a:avLst/>
          </a:prstGeom>
        </p:spPr>
        <p:txBody>
          <a:bodyPr lIns="0" tIns="0" rIns="0" bIns="0" rtlCol="0" anchor="t">
            <a:spAutoFit/>
          </a:bodyPr>
          <a:lstStyle/>
          <a:p>
            <a:pPr algn="ctr">
              <a:lnSpc>
                <a:spcPts val="3266"/>
              </a:lnSpc>
              <a:spcBef>
                <a:spcPct val="0"/>
              </a:spcBef>
            </a:pPr>
            <a:r>
              <a:rPr lang="vi-VN" sz="2300" b="1" dirty="0">
                <a:solidFill>
                  <a:srgbClr val="000000"/>
                </a:solidFill>
                <a:latin typeface="Arial" pitchFamily="34" charset="0"/>
              </a:rPr>
              <a:t>Nuôi ong mắt đổ để diệt sâu hại cây trồng </a:t>
            </a:r>
          </a:p>
        </p:txBody>
      </p:sp>
      <p:pic>
        <p:nvPicPr>
          <p:cNvPr id="16" name="Picture 16"/>
          <p:cNvPicPr>
            <a:picLocks noChangeAspect="1"/>
          </p:cNvPicPr>
          <p:nvPr/>
        </p:nvPicPr>
        <p:blipFill>
          <a:blip r:embed="rId6"/>
          <a:srcRect/>
          <a:stretch>
            <a:fillRect/>
          </a:stretch>
        </p:blipFill>
        <p:spPr>
          <a:xfrm rot="7278516">
            <a:off x="9654740" y="-685443"/>
            <a:ext cx="1793367" cy="2742486"/>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II. ỨNG DỤNG HIỂU BIẾT VỀ TẬP TÍNH VÀO THỰC TIỄN</a:t>
              </a:r>
            </a:p>
          </p:txBody>
        </p:sp>
      </p:grpSp>
      <p:grpSp>
        <p:nvGrpSpPr>
          <p:cNvPr id="6" name="Group 6"/>
          <p:cNvGrpSpPr/>
          <p:nvPr/>
        </p:nvGrpSpPr>
        <p:grpSpPr>
          <a:xfrm>
            <a:off x="687603" y="1427842"/>
            <a:ext cx="7900657" cy="1001271"/>
            <a:chOff x="-1" y="0"/>
            <a:chExt cx="15805430" cy="2002541"/>
          </a:xfrm>
        </p:grpSpPr>
        <p:grpSp>
          <p:nvGrpSpPr>
            <p:cNvPr id="7" name="Group 7"/>
            <p:cNvGrpSpPr/>
            <p:nvPr/>
          </p:nvGrpSpPr>
          <p:grpSpPr>
            <a:xfrm rot="5400000">
              <a:off x="6837944" y="-6837944"/>
              <a:ext cx="2002540" cy="15678429"/>
              <a:chOff x="0" y="0"/>
              <a:chExt cx="2354580" cy="18434644"/>
            </a:xfrm>
          </p:grpSpPr>
          <p:sp>
            <p:nvSpPr>
              <p:cNvPr id="8" name="Freeform 8"/>
              <p:cNvSpPr/>
              <p:nvPr/>
            </p:nvSpPr>
            <p:spPr>
              <a:xfrm>
                <a:off x="0" y="0"/>
                <a:ext cx="2353310" cy="18434644"/>
              </a:xfrm>
              <a:custGeom>
                <a:avLst/>
                <a:gdLst/>
                <a:ahLst/>
                <a:cxnLst/>
                <a:rect l="l" t="t" r="r" b="b"/>
                <a:pathLst>
                  <a:path w="2353310" h="18434644">
                    <a:moveTo>
                      <a:pt x="784860" y="18367333"/>
                    </a:moveTo>
                    <a:cubicBezTo>
                      <a:pt x="905510" y="18407974"/>
                      <a:pt x="1042670" y="18434644"/>
                      <a:pt x="1177290" y="18434644"/>
                    </a:cubicBezTo>
                    <a:cubicBezTo>
                      <a:pt x="1311910" y="18434644"/>
                      <a:pt x="1441450" y="18411783"/>
                      <a:pt x="1560830" y="18371144"/>
                    </a:cubicBezTo>
                    <a:cubicBezTo>
                      <a:pt x="1563370" y="18369874"/>
                      <a:pt x="1565910" y="18369874"/>
                      <a:pt x="1568450" y="18368604"/>
                    </a:cubicBezTo>
                    <a:cubicBezTo>
                      <a:pt x="2016760" y="18206044"/>
                      <a:pt x="2346960" y="17776783"/>
                      <a:pt x="2353310" y="17227240"/>
                    </a:cubicBezTo>
                    <a:lnTo>
                      <a:pt x="2353310" y="0"/>
                    </a:lnTo>
                    <a:lnTo>
                      <a:pt x="0" y="0"/>
                    </a:lnTo>
                    <a:lnTo>
                      <a:pt x="0" y="17213996"/>
                    </a:lnTo>
                    <a:cubicBezTo>
                      <a:pt x="6350" y="17779324"/>
                      <a:pt x="331470" y="18208583"/>
                      <a:pt x="784860" y="18367333"/>
                    </a:cubicBezTo>
                    <a:close/>
                  </a:path>
                </a:pathLst>
              </a:custGeom>
              <a:solidFill>
                <a:srgbClr val="FFDE59"/>
              </a:solidFill>
            </p:spPr>
          </p:sp>
        </p:grpSp>
        <p:grpSp>
          <p:nvGrpSpPr>
            <p:cNvPr id="9" name="Group 9"/>
            <p:cNvGrpSpPr/>
            <p:nvPr/>
          </p:nvGrpSpPr>
          <p:grpSpPr>
            <a:xfrm>
              <a:off x="0" y="0"/>
              <a:ext cx="2002540" cy="2002540"/>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78A781"/>
              </a:solidFill>
            </p:spPr>
          </p:sp>
        </p:grpSp>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64054" y="260011"/>
              <a:ext cx="1474432" cy="1482518"/>
            </a:xfrm>
            <a:prstGeom prst="rect">
              <a:avLst/>
            </a:prstGeom>
          </p:spPr>
        </p:pic>
        <p:sp>
          <p:nvSpPr>
            <p:cNvPr id="12" name="TextBox 12"/>
            <p:cNvSpPr txBox="1"/>
            <p:nvPr/>
          </p:nvSpPr>
          <p:spPr>
            <a:xfrm>
              <a:off x="2231140" y="581112"/>
              <a:ext cx="13574289" cy="769058"/>
            </a:xfrm>
            <a:prstGeom prst="rect">
              <a:avLst/>
            </a:prstGeom>
          </p:spPr>
          <p:txBody>
            <a:bodyPr lIns="0" tIns="0" rIns="0" bIns="0" rtlCol="0" anchor="t">
              <a:spAutoFit/>
            </a:bodyPr>
            <a:lstStyle/>
            <a:p>
              <a:pPr>
                <a:lnSpc>
                  <a:spcPts val="3266"/>
                </a:lnSpc>
              </a:pPr>
              <a:r>
                <a:rPr lang="vi-VN" sz="2300" b="1" dirty="0">
                  <a:solidFill>
                    <a:srgbClr val="000000"/>
                  </a:solidFill>
                  <a:latin typeface="Arial" pitchFamily="34" charset="0"/>
                </a:rPr>
                <a:t>Một số ứng dụng về tập tính trong thực tiễn</a:t>
              </a:r>
            </a:p>
          </p:txBody>
        </p:sp>
      </p:grpSp>
      <p:pic>
        <p:nvPicPr>
          <p:cNvPr id="13" name="Picture 13"/>
          <p:cNvPicPr>
            <a:picLocks noChangeAspect="1"/>
          </p:cNvPicPr>
          <p:nvPr/>
        </p:nvPicPr>
        <p:blipFill>
          <a:blip r:embed="rId4"/>
          <a:srcRect t="1416" b="1416"/>
          <a:stretch>
            <a:fillRect/>
          </a:stretch>
        </p:blipFill>
        <p:spPr>
          <a:xfrm>
            <a:off x="685621" y="2670412"/>
            <a:ext cx="5408791" cy="3501119"/>
          </a:xfrm>
          <a:prstGeom prst="rect">
            <a:avLst/>
          </a:prstGeom>
        </p:spPr>
      </p:pic>
      <p:pic>
        <p:nvPicPr>
          <p:cNvPr id="14" name="Picture 14"/>
          <p:cNvPicPr>
            <a:picLocks noChangeAspect="1"/>
          </p:cNvPicPr>
          <p:nvPr/>
        </p:nvPicPr>
        <p:blipFill>
          <a:blip r:embed="rId5"/>
          <a:srcRect l="11606" r="4066"/>
          <a:stretch>
            <a:fillRect/>
          </a:stretch>
        </p:blipFill>
        <p:spPr>
          <a:xfrm>
            <a:off x="6218853" y="2670412"/>
            <a:ext cx="5284351" cy="3501788"/>
          </a:xfrm>
          <a:prstGeom prst="rect">
            <a:avLst/>
          </a:prstGeom>
        </p:spPr>
      </p:pic>
      <p:sp>
        <p:nvSpPr>
          <p:cNvPr id="15" name="TextBox 15"/>
          <p:cNvSpPr txBox="1"/>
          <p:nvPr/>
        </p:nvSpPr>
        <p:spPr>
          <a:xfrm>
            <a:off x="2836521" y="6248400"/>
            <a:ext cx="6515784" cy="384529"/>
          </a:xfrm>
          <a:prstGeom prst="rect">
            <a:avLst/>
          </a:prstGeom>
        </p:spPr>
        <p:txBody>
          <a:bodyPr lIns="0" tIns="0" rIns="0" bIns="0" rtlCol="0" anchor="t">
            <a:spAutoFit/>
          </a:bodyPr>
          <a:lstStyle/>
          <a:p>
            <a:pPr algn="ctr">
              <a:lnSpc>
                <a:spcPts val="3266"/>
              </a:lnSpc>
              <a:spcBef>
                <a:spcPct val="0"/>
              </a:spcBef>
            </a:pPr>
            <a:r>
              <a:rPr lang="vi-VN" sz="2300" b="1" dirty="0">
                <a:solidFill>
                  <a:srgbClr val="000000"/>
                </a:solidFill>
                <a:latin typeface="Arial" pitchFamily="34" charset="0"/>
              </a:rPr>
              <a:t>Dùng bẫy đèn ban đêm diệt côn trùng có hại</a:t>
            </a:r>
          </a:p>
        </p:txBody>
      </p:sp>
      <p:pic>
        <p:nvPicPr>
          <p:cNvPr id="16" name="Picture 16"/>
          <p:cNvPicPr>
            <a:picLocks noChangeAspect="1"/>
          </p:cNvPicPr>
          <p:nvPr/>
        </p:nvPicPr>
        <p:blipFill>
          <a:blip r:embed="rId6"/>
          <a:srcRect/>
          <a:stretch>
            <a:fillRect/>
          </a:stretch>
        </p:blipFill>
        <p:spPr>
          <a:xfrm rot="7278516">
            <a:off x="9654740" y="-685443"/>
            <a:ext cx="1793367" cy="2742486"/>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II. ỨNG DỤNG HIỂU BIẾT VỀ TẬP TÍNH VÀO THỰC TIỄN</a:t>
              </a:r>
            </a:p>
          </p:txBody>
        </p:sp>
      </p:grpSp>
      <p:grpSp>
        <p:nvGrpSpPr>
          <p:cNvPr id="6" name="Group 6"/>
          <p:cNvGrpSpPr/>
          <p:nvPr/>
        </p:nvGrpSpPr>
        <p:grpSpPr>
          <a:xfrm>
            <a:off x="687604" y="1427842"/>
            <a:ext cx="8173424" cy="1001270"/>
            <a:chOff x="0" y="0"/>
            <a:chExt cx="16351107" cy="2002540"/>
          </a:xfrm>
        </p:grpSpPr>
        <p:grpSp>
          <p:nvGrpSpPr>
            <p:cNvPr id="7" name="Group 7"/>
            <p:cNvGrpSpPr/>
            <p:nvPr/>
          </p:nvGrpSpPr>
          <p:grpSpPr>
            <a:xfrm rot="5400000">
              <a:off x="7174284" y="-7174284"/>
              <a:ext cx="2002540" cy="16351107"/>
              <a:chOff x="0" y="0"/>
              <a:chExt cx="2354580" cy="19225576"/>
            </a:xfrm>
          </p:grpSpPr>
          <p:sp>
            <p:nvSpPr>
              <p:cNvPr id="8" name="Freeform 8"/>
              <p:cNvSpPr/>
              <p:nvPr/>
            </p:nvSpPr>
            <p:spPr>
              <a:xfrm>
                <a:off x="0" y="0"/>
                <a:ext cx="2353310" cy="19225577"/>
              </a:xfrm>
              <a:custGeom>
                <a:avLst/>
                <a:gdLst/>
                <a:ahLst/>
                <a:cxnLst/>
                <a:rect l="l" t="t" r="r" b="b"/>
                <a:pathLst>
                  <a:path w="2353310" h="19225577">
                    <a:moveTo>
                      <a:pt x="784860" y="19158266"/>
                    </a:moveTo>
                    <a:cubicBezTo>
                      <a:pt x="905510" y="19198907"/>
                      <a:pt x="1042670" y="19225577"/>
                      <a:pt x="1177290" y="19225577"/>
                    </a:cubicBezTo>
                    <a:cubicBezTo>
                      <a:pt x="1311910" y="19225577"/>
                      <a:pt x="1441450" y="19202716"/>
                      <a:pt x="1560830" y="19162077"/>
                    </a:cubicBezTo>
                    <a:cubicBezTo>
                      <a:pt x="1563370" y="19160807"/>
                      <a:pt x="1565910" y="19160807"/>
                      <a:pt x="1568450" y="19159536"/>
                    </a:cubicBezTo>
                    <a:cubicBezTo>
                      <a:pt x="2016760" y="18996977"/>
                      <a:pt x="2346960" y="18567716"/>
                      <a:pt x="2353310" y="18015739"/>
                    </a:cubicBezTo>
                    <a:lnTo>
                      <a:pt x="2353310" y="0"/>
                    </a:lnTo>
                    <a:lnTo>
                      <a:pt x="0" y="0"/>
                    </a:lnTo>
                    <a:lnTo>
                      <a:pt x="0" y="18001886"/>
                    </a:lnTo>
                    <a:cubicBezTo>
                      <a:pt x="6350" y="18570257"/>
                      <a:pt x="331470" y="18999516"/>
                      <a:pt x="784860" y="19158266"/>
                    </a:cubicBezTo>
                    <a:close/>
                  </a:path>
                </a:pathLst>
              </a:custGeom>
              <a:solidFill>
                <a:srgbClr val="FFDE59"/>
              </a:solidFill>
            </p:spPr>
          </p:sp>
        </p:grpSp>
        <p:grpSp>
          <p:nvGrpSpPr>
            <p:cNvPr id="9" name="Group 9"/>
            <p:cNvGrpSpPr/>
            <p:nvPr/>
          </p:nvGrpSpPr>
          <p:grpSpPr>
            <a:xfrm>
              <a:off x="0" y="0"/>
              <a:ext cx="2002540" cy="2002540"/>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78A781"/>
              </a:solidFill>
            </p:spPr>
          </p:sp>
        </p:grpSp>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64054" y="260011"/>
              <a:ext cx="1474432" cy="1482518"/>
            </a:xfrm>
            <a:prstGeom prst="rect">
              <a:avLst/>
            </a:prstGeom>
          </p:spPr>
        </p:pic>
        <p:sp>
          <p:nvSpPr>
            <p:cNvPr id="12" name="TextBox 12"/>
            <p:cNvSpPr txBox="1"/>
            <p:nvPr/>
          </p:nvSpPr>
          <p:spPr>
            <a:xfrm>
              <a:off x="2231139" y="581112"/>
              <a:ext cx="13574290" cy="769058"/>
            </a:xfrm>
            <a:prstGeom prst="rect">
              <a:avLst/>
            </a:prstGeom>
          </p:spPr>
          <p:txBody>
            <a:bodyPr lIns="0" tIns="0" rIns="0" bIns="0" rtlCol="0" anchor="t">
              <a:spAutoFit/>
            </a:bodyPr>
            <a:lstStyle/>
            <a:p>
              <a:pPr>
                <a:lnSpc>
                  <a:spcPts val="3266"/>
                </a:lnSpc>
              </a:pPr>
              <a:r>
                <a:rPr lang="vi-VN" sz="2300" b="1" dirty="0">
                  <a:solidFill>
                    <a:srgbClr val="000000"/>
                  </a:solidFill>
                  <a:latin typeface="Arial" pitchFamily="34" charset="0"/>
                </a:rPr>
                <a:t>Có thể xây dựng một số thói quen tốt ở người</a:t>
              </a:r>
            </a:p>
          </p:txBody>
        </p:sp>
      </p:grpSp>
      <p:pic>
        <p:nvPicPr>
          <p:cNvPr id="13" name="Picture 13"/>
          <p:cNvPicPr>
            <a:picLocks noChangeAspect="1"/>
          </p:cNvPicPr>
          <p:nvPr/>
        </p:nvPicPr>
        <p:blipFill>
          <a:blip r:embed="rId4"/>
          <a:srcRect t="1897" b="1897"/>
          <a:stretch>
            <a:fillRect/>
          </a:stretch>
        </p:blipFill>
        <p:spPr>
          <a:xfrm>
            <a:off x="643843" y="2670412"/>
            <a:ext cx="5450570" cy="3501119"/>
          </a:xfrm>
          <a:prstGeom prst="rect">
            <a:avLst/>
          </a:prstGeom>
        </p:spPr>
      </p:pic>
      <p:pic>
        <p:nvPicPr>
          <p:cNvPr id="14" name="Picture 14"/>
          <p:cNvPicPr>
            <a:picLocks noChangeAspect="1"/>
          </p:cNvPicPr>
          <p:nvPr/>
        </p:nvPicPr>
        <p:blipFill>
          <a:blip r:embed="rId5"/>
          <a:srcRect/>
          <a:stretch>
            <a:fillRect/>
          </a:stretch>
        </p:blipFill>
        <p:spPr>
          <a:xfrm>
            <a:off x="6249610" y="2670412"/>
            <a:ext cx="5253594" cy="3501119"/>
          </a:xfrm>
          <a:prstGeom prst="rect">
            <a:avLst/>
          </a:prstGeom>
        </p:spPr>
      </p:pic>
      <p:sp>
        <p:nvSpPr>
          <p:cNvPr id="15" name="TextBox 15"/>
          <p:cNvSpPr txBox="1"/>
          <p:nvPr/>
        </p:nvSpPr>
        <p:spPr>
          <a:xfrm>
            <a:off x="4117597" y="6248400"/>
            <a:ext cx="3953631" cy="384529"/>
          </a:xfrm>
          <a:prstGeom prst="rect">
            <a:avLst/>
          </a:prstGeom>
        </p:spPr>
        <p:txBody>
          <a:bodyPr lIns="0" tIns="0" rIns="0" bIns="0" rtlCol="0" anchor="t">
            <a:spAutoFit/>
          </a:bodyPr>
          <a:lstStyle/>
          <a:p>
            <a:pPr algn="ctr">
              <a:lnSpc>
                <a:spcPts val="3266"/>
              </a:lnSpc>
              <a:spcBef>
                <a:spcPct val="0"/>
              </a:spcBef>
            </a:pPr>
            <a:r>
              <a:rPr lang="vi-VN" sz="2300" b="1" dirty="0">
                <a:solidFill>
                  <a:srgbClr val="000000"/>
                </a:solidFill>
                <a:latin typeface="Arial" pitchFamily="34" charset="0"/>
              </a:rPr>
              <a:t>Giữ gìn vệ sinh môi trường</a:t>
            </a:r>
          </a:p>
        </p:txBody>
      </p:sp>
      <p:pic>
        <p:nvPicPr>
          <p:cNvPr id="16" name="Picture 16"/>
          <p:cNvPicPr>
            <a:picLocks noChangeAspect="1"/>
          </p:cNvPicPr>
          <p:nvPr/>
        </p:nvPicPr>
        <p:blipFill>
          <a:blip r:embed="rId6"/>
          <a:srcRect/>
          <a:stretch>
            <a:fillRect/>
          </a:stretch>
        </p:blipFill>
        <p:spPr>
          <a:xfrm rot="7278516">
            <a:off x="9654740" y="-685443"/>
            <a:ext cx="1793367" cy="2742486"/>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en-US" sz="2300" b="1">
                  <a:solidFill>
                    <a:srgbClr val="000000"/>
                  </a:solidFill>
                  <a:latin typeface="Arial" pitchFamily="34" charset="0"/>
                </a:rPr>
                <a:t>II. ỨNG DỤNG HIỂU BIẾT VỀ TẬP TÍNH VÀO THỰC TIỄN</a:t>
              </a:r>
            </a:p>
          </p:txBody>
        </p:sp>
      </p:grpSp>
      <p:grpSp>
        <p:nvGrpSpPr>
          <p:cNvPr id="6" name="Group 6"/>
          <p:cNvGrpSpPr/>
          <p:nvPr/>
        </p:nvGrpSpPr>
        <p:grpSpPr>
          <a:xfrm>
            <a:off x="687604" y="1427842"/>
            <a:ext cx="8173424" cy="1001270"/>
            <a:chOff x="0" y="0"/>
            <a:chExt cx="16351107" cy="2002540"/>
          </a:xfrm>
        </p:grpSpPr>
        <p:grpSp>
          <p:nvGrpSpPr>
            <p:cNvPr id="7" name="Group 7"/>
            <p:cNvGrpSpPr/>
            <p:nvPr/>
          </p:nvGrpSpPr>
          <p:grpSpPr>
            <a:xfrm rot="5400000">
              <a:off x="7174284" y="-7174284"/>
              <a:ext cx="2002540" cy="16351107"/>
              <a:chOff x="0" y="0"/>
              <a:chExt cx="2354580" cy="19225576"/>
            </a:xfrm>
          </p:grpSpPr>
          <p:sp>
            <p:nvSpPr>
              <p:cNvPr id="8" name="Freeform 8"/>
              <p:cNvSpPr/>
              <p:nvPr/>
            </p:nvSpPr>
            <p:spPr>
              <a:xfrm>
                <a:off x="0" y="0"/>
                <a:ext cx="2353310" cy="19225577"/>
              </a:xfrm>
              <a:custGeom>
                <a:avLst/>
                <a:gdLst/>
                <a:ahLst/>
                <a:cxnLst/>
                <a:rect l="l" t="t" r="r" b="b"/>
                <a:pathLst>
                  <a:path w="2353310" h="19225577">
                    <a:moveTo>
                      <a:pt x="784860" y="19158266"/>
                    </a:moveTo>
                    <a:cubicBezTo>
                      <a:pt x="905510" y="19198907"/>
                      <a:pt x="1042670" y="19225577"/>
                      <a:pt x="1177290" y="19225577"/>
                    </a:cubicBezTo>
                    <a:cubicBezTo>
                      <a:pt x="1311910" y="19225577"/>
                      <a:pt x="1441450" y="19202716"/>
                      <a:pt x="1560830" y="19162077"/>
                    </a:cubicBezTo>
                    <a:cubicBezTo>
                      <a:pt x="1563370" y="19160807"/>
                      <a:pt x="1565910" y="19160807"/>
                      <a:pt x="1568450" y="19159536"/>
                    </a:cubicBezTo>
                    <a:cubicBezTo>
                      <a:pt x="2016760" y="18996977"/>
                      <a:pt x="2346960" y="18567716"/>
                      <a:pt x="2353310" y="18015739"/>
                    </a:cubicBezTo>
                    <a:lnTo>
                      <a:pt x="2353310" y="0"/>
                    </a:lnTo>
                    <a:lnTo>
                      <a:pt x="0" y="0"/>
                    </a:lnTo>
                    <a:lnTo>
                      <a:pt x="0" y="18001886"/>
                    </a:lnTo>
                    <a:cubicBezTo>
                      <a:pt x="6350" y="18570257"/>
                      <a:pt x="331470" y="18999516"/>
                      <a:pt x="784860" y="19158266"/>
                    </a:cubicBezTo>
                    <a:close/>
                  </a:path>
                </a:pathLst>
              </a:custGeom>
              <a:solidFill>
                <a:srgbClr val="FFDE59"/>
              </a:solidFill>
            </p:spPr>
          </p:sp>
        </p:grpSp>
        <p:grpSp>
          <p:nvGrpSpPr>
            <p:cNvPr id="9" name="Group 9"/>
            <p:cNvGrpSpPr/>
            <p:nvPr/>
          </p:nvGrpSpPr>
          <p:grpSpPr>
            <a:xfrm>
              <a:off x="0" y="0"/>
              <a:ext cx="2002540" cy="2002540"/>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78A781"/>
              </a:solidFill>
            </p:spPr>
          </p:sp>
        </p:grpSp>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64054" y="260011"/>
              <a:ext cx="1474432" cy="1482518"/>
            </a:xfrm>
            <a:prstGeom prst="rect">
              <a:avLst/>
            </a:prstGeom>
          </p:spPr>
        </p:pic>
        <p:sp>
          <p:nvSpPr>
            <p:cNvPr id="12" name="TextBox 12"/>
            <p:cNvSpPr txBox="1"/>
            <p:nvPr/>
          </p:nvSpPr>
          <p:spPr>
            <a:xfrm>
              <a:off x="2231139" y="581112"/>
              <a:ext cx="13574290" cy="769058"/>
            </a:xfrm>
            <a:prstGeom prst="rect">
              <a:avLst/>
            </a:prstGeom>
          </p:spPr>
          <p:txBody>
            <a:bodyPr lIns="0" tIns="0" rIns="0" bIns="0" rtlCol="0" anchor="t">
              <a:spAutoFit/>
            </a:bodyPr>
            <a:lstStyle/>
            <a:p>
              <a:pPr>
                <a:lnSpc>
                  <a:spcPts val="3266"/>
                </a:lnSpc>
              </a:pPr>
              <a:r>
                <a:rPr lang="vi-VN" sz="2300" b="1" dirty="0">
                  <a:solidFill>
                    <a:srgbClr val="000000"/>
                  </a:solidFill>
                  <a:latin typeface="Arial" pitchFamily="34" charset="0"/>
                </a:rPr>
                <a:t>Có thể xây dựng một số thói quen tốt ở người</a:t>
              </a:r>
            </a:p>
          </p:txBody>
        </p:sp>
      </p:grpSp>
      <p:pic>
        <p:nvPicPr>
          <p:cNvPr id="13" name="Picture 13"/>
          <p:cNvPicPr>
            <a:picLocks noChangeAspect="1"/>
          </p:cNvPicPr>
          <p:nvPr/>
        </p:nvPicPr>
        <p:blipFill>
          <a:blip r:embed="rId4"/>
          <a:srcRect/>
          <a:stretch>
            <a:fillRect/>
          </a:stretch>
        </p:blipFill>
        <p:spPr>
          <a:xfrm rot="7278516">
            <a:off x="9654740" y="-685443"/>
            <a:ext cx="1793367" cy="2742486"/>
          </a:xfrm>
          <a:prstGeom prst="rect">
            <a:avLst/>
          </a:prstGeom>
        </p:spPr>
      </p:pic>
      <p:pic>
        <p:nvPicPr>
          <p:cNvPr id="14" name="Picture 14"/>
          <p:cNvPicPr>
            <a:picLocks noChangeAspect="1"/>
          </p:cNvPicPr>
          <p:nvPr/>
        </p:nvPicPr>
        <p:blipFill>
          <a:blip r:embed="rId5"/>
          <a:srcRect t="1416" b="1416"/>
          <a:stretch>
            <a:fillRect/>
          </a:stretch>
        </p:blipFill>
        <p:spPr>
          <a:xfrm>
            <a:off x="687604" y="2670412"/>
            <a:ext cx="5406809" cy="3501119"/>
          </a:xfrm>
          <a:prstGeom prst="rect">
            <a:avLst/>
          </a:prstGeom>
        </p:spPr>
      </p:pic>
      <p:pic>
        <p:nvPicPr>
          <p:cNvPr id="15" name="Picture 15"/>
          <p:cNvPicPr>
            <a:picLocks noChangeAspect="1"/>
          </p:cNvPicPr>
          <p:nvPr/>
        </p:nvPicPr>
        <p:blipFill>
          <a:blip r:embed="rId6"/>
          <a:srcRect l="93" r="93"/>
          <a:stretch>
            <a:fillRect/>
          </a:stretch>
        </p:blipFill>
        <p:spPr>
          <a:xfrm>
            <a:off x="6249610" y="2670412"/>
            <a:ext cx="5253594" cy="3501119"/>
          </a:xfrm>
          <a:prstGeom prst="rect">
            <a:avLst/>
          </a:prstGeom>
        </p:spPr>
      </p:pic>
      <p:sp>
        <p:nvSpPr>
          <p:cNvPr id="16" name="TextBox 16"/>
          <p:cNvSpPr txBox="1"/>
          <p:nvPr/>
        </p:nvSpPr>
        <p:spPr>
          <a:xfrm>
            <a:off x="4483123" y="6248400"/>
            <a:ext cx="3222579" cy="384529"/>
          </a:xfrm>
          <a:prstGeom prst="rect">
            <a:avLst/>
          </a:prstGeom>
        </p:spPr>
        <p:txBody>
          <a:bodyPr lIns="0" tIns="0" rIns="0" bIns="0" rtlCol="0" anchor="t">
            <a:spAutoFit/>
          </a:bodyPr>
          <a:lstStyle/>
          <a:p>
            <a:pPr algn="ctr">
              <a:lnSpc>
                <a:spcPts val="3266"/>
              </a:lnSpc>
              <a:spcBef>
                <a:spcPct val="0"/>
              </a:spcBef>
            </a:pPr>
            <a:r>
              <a:rPr lang="vi-VN" sz="2300" b="1" dirty="0">
                <a:solidFill>
                  <a:srgbClr val="000000"/>
                </a:solidFill>
                <a:latin typeface="Arial" pitchFamily="34" charset="0"/>
              </a:rPr>
              <a:t>Tập thể dục buổi sáng</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II. ỨNG DỤNG HIỂU BIẾT VỀ TẬP TÍNH VÀO THỰC TIỄN</a:t>
              </a:r>
            </a:p>
          </p:txBody>
        </p:sp>
      </p:grpSp>
      <p:grpSp>
        <p:nvGrpSpPr>
          <p:cNvPr id="6" name="Group 6"/>
          <p:cNvGrpSpPr/>
          <p:nvPr/>
        </p:nvGrpSpPr>
        <p:grpSpPr>
          <a:xfrm>
            <a:off x="687604" y="1427842"/>
            <a:ext cx="8173424" cy="1001270"/>
            <a:chOff x="0" y="0"/>
            <a:chExt cx="16351107" cy="2002540"/>
          </a:xfrm>
        </p:grpSpPr>
        <p:grpSp>
          <p:nvGrpSpPr>
            <p:cNvPr id="7" name="Group 7"/>
            <p:cNvGrpSpPr/>
            <p:nvPr/>
          </p:nvGrpSpPr>
          <p:grpSpPr>
            <a:xfrm rot="5400000">
              <a:off x="7174284" y="-7174284"/>
              <a:ext cx="2002540" cy="16351107"/>
              <a:chOff x="0" y="0"/>
              <a:chExt cx="2354580" cy="19225576"/>
            </a:xfrm>
          </p:grpSpPr>
          <p:sp>
            <p:nvSpPr>
              <p:cNvPr id="8" name="Freeform 8"/>
              <p:cNvSpPr/>
              <p:nvPr/>
            </p:nvSpPr>
            <p:spPr>
              <a:xfrm>
                <a:off x="0" y="0"/>
                <a:ext cx="2353310" cy="19225577"/>
              </a:xfrm>
              <a:custGeom>
                <a:avLst/>
                <a:gdLst/>
                <a:ahLst/>
                <a:cxnLst/>
                <a:rect l="l" t="t" r="r" b="b"/>
                <a:pathLst>
                  <a:path w="2353310" h="19225577">
                    <a:moveTo>
                      <a:pt x="784860" y="19158266"/>
                    </a:moveTo>
                    <a:cubicBezTo>
                      <a:pt x="905510" y="19198907"/>
                      <a:pt x="1042670" y="19225577"/>
                      <a:pt x="1177290" y="19225577"/>
                    </a:cubicBezTo>
                    <a:cubicBezTo>
                      <a:pt x="1311910" y="19225577"/>
                      <a:pt x="1441450" y="19202716"/>
                      <a:pt x="1560830" y="19162077"/>
                    </a:cubicBezTo>
                    <a:cubicBezTo>
                      <a:pt x="1563370" y="19160807"/>
                      <a:pt x="1565910" y="19160807"/>
                      <a:pt x="1568450" y="19159536"/>
                    </a:cubicBezTo>
                    <a:cubicBezTo>
                      <a:pt x="2016760" y="18996977"/>
                      <a:pt x="2346960" y="18567716"/>
                      <a:pt x="2353310" y="18015739"/>
                    </a:cubicBezTo>
                    <a:lnTo>
                      <a:pt x="2353310" y="0"/>
                    </a:lnTo>
                    <a:lnTo>
                      <a:pt x="0" y="0"/>
                    </a:lnTo>
                    <a:lnTo>
                      <a:pt x="0" y="18001886"/>
                    </a:lnTo>
                    <a:cubicBezTo>
                      <a:pt x="6350" y="18570257"/>
                      <a:pt x="331470" y="18999516"/>
                      <a:pt x="784860" y="19158266"/>
                    </a:cubicBezTo>
                    <a:close/>
                  </a:path>
                </a:pathLst>
              </a:custGeom>
              <a:solidFill>
                <a:srgbClr val="FFDE59"/>
              </a:solidFill>
            </p:spPr>
          </p:sp>
        </p:grpSp>
        <p:grpSp>
          <p:nvGrpSpPr>
            <p:cNvPr id="9" name="Group 9"/>
            <p:cNvGrpSpPr/>
            <p:nvPr/>
          </p:nvGrpSpPr>
          <p:grpSpPr>
            <a:xfrm>
              <a:off x="0" y="0"/>
              <a:ext cx="2002540" cy="2002540"/>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78A781"/>
              </a:solidFill>
            </p:spPr>
          </p:sp>
        </p:grpSp>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64054" y="260011"/>
              <a:ext cx="1474432" cy="1482518"/>
            </a:xfrm>
            <a:prstGeom prst="rect">
              <a:avLst/>
            </a:prstGeom>
          </p:spPr>
        </p:pic>
        <p:sp>
          <p:nvSpPr>
            <p:cNvPr id="12" name="TextBox 12"/>
            <p:cNvSpPr txBox="1"/>
            <p:nvPr/>
          </p:nvSpPr>
          <p:spPr>
            <a:xfrm>
              <a:off x="2231139" y="581112"/>
              <a:ext cx="13574290" cy="769058"/>
            </a:xfrm>
            <a:prstGeom prst="rect">
              <a:avLst/>
            </a:prstGeom>
          </p:spPr>
          <p:txBody>
            <a:bodyPr lIns="0" tIns="0" rIns="0" bIns="0" rtlCol="0" anchor="t">
              <a:spAutoFit/>
            </a:bodyPr>
            <a:lstStyle/>
            <a:p>
              <a:pPr>
                <a:lnSpc>
                  <a:spcPts val="3266"/>
                </a:lnSpc>
              </a:pPr>
              <a:r>
                <a:rPr lang="vi-VN" sz="2300" b="1" dirty="0">
                  <a:solidFill>
                    <a:srgbClr val="000000"/>
                  </a:solidFill>
                  <a:latin typeface="Arial" pitchFamily="34" charset="0"/>
                </a:rPr>
                <a:t>Có thể xây dựng một số thói quen tốt ở người</a:t>
              </a:r>
            </a:p>
          </p:txBody>
        </p:sp>
      </p:grpSp>
      <p:pic>
        <p:nvPicPr>
          <p:cNvPr id="13" name="Picture 13"/>
          <p:cNvPicPr>
            <a:picLocks noChangeAspect="1"/>
          </p:cNvPicPr>
          <p:nvPr/>
        </p:nvPicPr>
        <p:blipFill>
          <a:blip r:embed="rId4"/>
          <a:srcRect/>
          <a:stretch>
            <a:fillRect/>
          </a:stretch>
        </p:blipFill>
        <p:spPr>
          <a:xfrm rot="7278516">
            <a:off x="9654740" y="-685443"/>
            <a:ext cx="1793367" cy="2742486"/>
          </a:xfrm>
          <a:prstGeom prst="rect">
            <a:avLst/>
          </a:prstGeom>
        </p:spPr>
      </p:pic>
      <p:pic>
        <p:nvPicPr>
          <p:cNvPr id="14" name="Picture 14"/>
          <p:cNvPicPr>
            <a:picLocks noChangeAspect="1"/>
          </p:cNvPicPr>
          <p:nvPr/>
        </p:nvPicPr>
        <p:blipFill>
          <a:blip r:embed="rId5"/>
          <a:srcRect t="1424" b="1424"/>
          <a:stretch>
            <a:fillRect/>
          </a:stretch>
        </p:blipFill>
        <p:spPr>
          <a:xfrm>
            <a:off x="696837" y="2670412"/>
            <a:ext cx="5397576" cy="3501119"/>
          </a:xfrm>
          <a:prstGeom prst="rect">
            <a:avLst/>
          </a:prstGeom>
        </p:spPr>
      </p:pic>
      <p:pic>
        <p:nvPicPr>
          <p:cNvPr id="15" name="Picture 15"/>
          <p:cNvPicPr>
            <a:picLocks noChangeAspect="1"/>
          </p:cNvPicPr>
          <p:nvPr/>
        </p:nvPicPr>
        <p:blipFill>
          <a:blip r:embed="rId6"/>
          <a:srcRect l="4033" r="4033"/>
          <a:stretch>
            <a:fillRect/>
          </a:stretch>
        </p:blipFill>
        <p:spPr>
          <a:xfrm>
            <a:off x="6249610" y="2670412"/>
            <a:ext cx="5253594" cy="3501119"/>
          </a:xfrm>
          <a:prstGeom prst="rect">
            <a:avLst/>
          </a:prstGeom>
        </p:spPr>
      </p:pic>
      <p:sp>
        <p:nvSpPr>
          <p:cNvPr id="16" name="TextBox 16"/>
          <p:cNvSpPr txBox="1"/>
          <p:nvPr/>
        </p:nvSpPr>
        <p:spPr>
          <a:xfrm>
            <a:off x="3952491" y="6248400"/>
            <a:ext cx="4283844" cy="384529"/>
          </a:xfrm>
          <a:prstGeom prst="rect">
            <a:avLst/>
          </a:prstGeom>
        </p:spPr>
        <p:txBody>
          <a:bodyPr lIns="0" tIns="0" rIns="0" bIns="0" rtlCol="0" anchor="t">
            <a:spAutoFit/>
          </a:bodyPr>
          <a:lstStyle/>
          <a:p>
            <a:pPr algn="ctr">
              <a:lnSpc>
                <a:spcPts val="3266"/>
              </a:lnSpc>
              <a:spcBef>
                <a:spcPct val="0"/>
              </a:spcBef>
            </a:pPr>
            <a:r>
              <a:rPr lang="vi-VN" sz="2300" b="1" dirty="0">
                <a:solidFill>
                  <a:srgbClr val="000000"/>
                </a:solidFill>
                <a:latin typeface="Arial" pitchFamily="34" charset="0"/>
              </a:rPr>
              <a:t>Học tập và làm việc khoa học</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II. ỨNG DỤNG HIỂU BIẾT VỀ TẬP TÍNH VÀO THỰC TIỄN</a:t>
              </a:r>
            </a:p>
          </p:txBody>
        </p:sp>
      </p:grpSp>
      <p:pic>
        <p:nvPicPr>
          <p:cNvPr id="6" name="Picture 6"/>
          <p:cNvPicPr>
            <a:picLocks noChangeAspect="1"/>
          </p:cNvPicPr>
          <p:nvPr/>
        </p:nvPicPr>
        <p:blipFill>
          <a:blip r:embed="rId2"/>
          <a:srcRect/>
          <a:stretch>
            <a:fillRect/>
          </a:stretch>
        </p:blipFill>
        <p:spPr>
          <a:xfrm rot="7278516">
            <a:off x="9654740" y="-685443"/>
            <a:ext cx="1793367" cy="2742486"/>
          </a:xfrm>
          <a:prstGeom prst="rect">
            <a:avLst/>
          </a:prstGeom>
        </p:spPr>
      </p:pic>
      <p:grpSp>
        <p:nvGrpSpPr>
          <p:cNvPr id="7" name="Group 7"/>
          <p:cNvGrpSpPr/>
          <p:nvPr/>
        </p:nvGrpSpPr>
        <p:grpSpPr>
          <a:xfrm>
            <a:off x="685622" y="1328376"/>
            <a:ext cx="10817582" cy="2100625"/>
            <a:chOff x="0" y="0"/>
            <a:chExt cx="21640800" cy="4201249"/>
          </a:xfrm>
        </p:grpSpPr>
        <p:grpSp>
          <p:nvGrpSpPr>
            <p:cNvPr id="8" name="Group 8"/>
            <p:cNvGrpSpPr/>
            <p:nvPr/>
          </p:nvGrpSpPr>
          <p:grpSpPr>
            <a:xfrm>
              <a:off x="0" y="1024628"/>
              <a:ext cx="21640800" cy="3176621"/>
              <a:chOff x="0" y="0"/>
              <a:chExt cx="4274726" cy="627481"/>
            </a:xfrm>
          </p:grpSpPr>
          <p:sp>
            <p:nvSpPr>
              <p:cNvPr id="9" name="Freeform 9"/>
              <p:cNvSpPr/>
              <p:nvPr/>
            </p:nvSpPr>
            <p:spPr>
              <a:xfrm>
                <a:off x="0" y="0"/>
                <a:ext cx="4274726" cy="627481"/>
              </a:xfrm>
              <a:custGeom>
                <a:avLst/>
                <a:gdLst/>
                <a:ahLst/>
                <a:cxnLst/>
                <a:rect l="l" t="t" r="r" b="b"/>
                <a:pathLst>
                  <a:path w="4274726" h="627481">
                    <a:moveTo>
                      <a:pt x="0" y="0"/>
                    </a:moveTo>
                    <a:lnTo>
                      <a:pt x="4274726" y="0"/>
                    </a:lnTo>
                    <a:lnTo>
                      <a:pt x="4274726" y="627481"/>
                    </a:lnTo>
                    <a:lnTo>
                      <a:pt x="0" y="627481"/>
                    </a:lnTo>
                    <a:close/>
                  </a:path>
                </a:pathLst>
              </a:custGeom>
              <a:solidFill>
                <a:srgbClr val="FFDE59"/>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ct val="120000"/>
                  </a:lnSpc>
                  <a:spcBef>
                    <a:spcPct val="0"/>
                  </a:spcBef>
                </a:pPr>
                <a:endParaRPr lang="vi-VN" b="1" dirty="0">
                  <a:latin typeface="Arial" pitchFamily="34" charset="0"/>
                </a:endParaRPr>
              </a:p>
            </p:txBody>
          </p:sp>
        </p:grpSp>
        <p:grpSp>
          <p:nvGrpSpPr>
            <p:cNvPr id="11" name="Group 11"/>
            <p:cNvGrpSpPr/>
            <p:nvPr/>
          </p:nvGrpSpPr>
          <p:grpSpPr>
            <a:xfrm>
              <a:off x="13719" y="0"/>
              <a:ext cx="2049257" cy="2049257"/>
              <a:chOff x="0" y="0"/>
              <a:chExt cx="812800"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ct val="120000"/>
                  </a:lnSpc>
                  <a:spcBef>
                    <a:spcPct val="0"/>
                  </a:spcBef>
                </a:pPr>
                <a:endParaRPr lang="vi-VN" b="1" dirty="0">
                  <a:latin typeface="Arial" pitchFamily="34" charset="0"/>
                </a:endParaRPr>
              </a:p>
            </p:txBody>
          </p:sp>
        </p:grpSp>
        <p:pic>
          <p:nvPicPr>
            <p:cNvPr id="14" name="Picture 1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000695">
              <a:off x="638061" y="424743"/>
              <a:ext cx="800574" cy="1199770"/>
            </a:xfrm>
            <a:prstGeom prst="rect">
              <a:avLst/>
            </a:prstGeom>
          </p:spPr>
        </p:pic>
        <p:sp>
          <p:nvSpPr>
            <p:cNvPr id="15" name="TextBox 15"/>
            <p:cNvSpPr txBox="1"/>
            <p:nvPr/>
          </p:nvSpPr>
          <p:spPr>
            <a:xfrm>
              <a:off x="439749" y="2157841"/>
              <a:ext cx="20841802" cy="1615444"/>
            </a:xfrm>
            <a:prstGeom prst="rect">
              <a:avLst/>
            </a:prstGeom>
          </p:spPr>
          <p:txBody>
            <a:bodyPr lIns="0" tIns="0" rIns="0" bIns="0" rtlCol="0" anchor="t">
              <a:spAutoFit/>
            </a:bodyPr>
            <a:lstStyle/>
            <a:p>
              <a:pPr algn="just">
                <a:lnSpc>
                  <a:spcPct val="120000"/>
                </a:lnSpc>
                <a:spcBef>
                  <a:spcPct val="0"/>
                </a:spcBef>
              </a:pPr>
              <a:r>
                <a:rPr lang="vi-VN" sz="2300" b="1" dirty="0">
                  <a:solidFill>
                    <a:srgbClr val="000000"/>
                  </a:solidFill>
                  <a:latin typeface="Arial" pitchFamily="34" charset="0"/>
                </a:rPr>
                <a:t>Vì sao người ta có thể dùng biện pháp bẫy đèn ban đêm để diệt côn trùng có hại?</a:t>
              </a:r>
            </a:p>
          </p:txBody>
        </p:sp>
        <p:sp>
          <p:nvSpPr>
            <p:cNvPr id="16" name="AutoShape 16"/>
            <p:cNvSpPr/>
            <p:nvPr/>
          </p:nvSpPr>
          <p:spPr>
            <a:xfrm>
              <a:off x="2186274" y="757579"/>
              <a:ext cx="19454526" cy="0"/>
            </a:xfrm>
            <a:prstGeom prst="line">
              <a:avLst/>
            </a:prstGeom>
            <a:ln w="63500" cap="flat">
              <a:solidFill>
                <a:srgbClr val="000000"/>
              </a:solidFill>
              <a:prstDash val="solid"/>
              <a:headEnd type="none" w="sm" len="sm"/>
              <a:tailEnd type="none" w="sm" len="sm"/>
            </a:ln>
          </p:spPr>
        </p:sp>
      </p:grpSp>
      <p:sp>
        <p:nvSpPr>
          <p:cNvPr id="17" name="TextBox 17"/>
          <p:cNvSpPr txBox="1"/>
          <p:nvPr/>
        </p:nvSpPr>
        <p:spPr>
          <a:xfrm>
            <a:off x="685621" y="3620551"/>
            <a:ext cx="983696" cy="384529"/>
          </a:xfrm>
          <a:prstGeom prst="rect">
            <a:avLst/>
          </a:prstGeom>
        </p:spPr>
        <p:txBody>
          <a:bodyPr lIns="0" tIns="0" rIns="0" bIns="0" rtlCol="0" anchor="t">
            <a:spAutoFit/>
          </a:bodyPr>
          <a:lstStyle/>
          <a:p>
            <a:pPr algn="just">
              <a:lnSpc>
                <a:spcPts val="3266"/>
              </a:lnSpc>
            </a:pPr>
            <a:r>
              <a:rPr lang="vi-VN" sz="2300" b="1" dirty="0">
                <a:solidFill>
                  <a:srgbClr val="C00000"/>
                </a:solidFill>
                <a:latin typeface="Arial" pitchFamily="34" charset="0"/>
              </a:rPr>
              <a:t>Trả lời</a:t>
            </a:r>
          </a:p>
        </p:txBody>
      </p:sp>
      <p:pic>
        <p:nvPicPr>
          <p:cNvPr id="4098" name="Picture 2" descr="Đèn Diệt Muỗi &amp; Bắt Côn Trùng Dân Dụng Navilight">
            <a:extLst>
              <a:ext uri="{FF2B5EF4-FFF2-40B4-BE49-F238E27FC236}">
                <a16:creationId xmlns:a16="http://schemas.microsoft.com/office/drawing/2014/main" id="{FC35E598-48CB-B947-114A-888C102144F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9551"/>
          <a:stretch/>
        </p:blipFill>
        <p:spPr bwMode="auto">
          <a:xfrm>
            <a:off x="6126943" y="2328837"/>
            <a:ext cx="5534026" cy="432568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AC0FAEB7-CC89-DB74-7B7B-35A7E05F4E3E}"/>
              </a:ext>
            </a:extLst>
          </p:cNvPr>
          <p:cNvSpPr txBox="1"/>
          <p:nvPr/>
        </p:nvSpPr>
        <p:spPr>
          <a:xfrm>
            <a:off x="694765" y="4235471"/>
            <a:ext cx="5367117" cy="1659878"/>
          </a:xfrm>
          <a:prstGeom prst="rect">
            <a:avLst/>
          </a:prstGeom>
        </p:spPr>
        <p:txBody>
          <a:bodyPr wrap="square" lIns="0" tIns="0" rIns="0" bIns="0" rtlCol="0" anchor="t">
            <a:spAutoFit/>
          </a:bodyPr>
          <a:lstStyle>
            <a:defPPr>
              <a:defRPr lang="en-US"/>
            </a:defPPr>
            <a:lvl1pPr algn="just">
              <a:lnSpc>
                <a:spcPct val="120000"/>
              </a:lnSpc>
              <a:spcBef>
                <a:spcPct val="0"/>
              </a:spcBef>
              <a:defRPr sz="2300" b="1">
                <a:solidFill>
                  <a:srgbClr val="000000"/>
                </a:solidFill>
                <a:latin typeface="Arial" pitchFamily="34" charset="0"/>
              </a:defRPr>
            </a:lvl1pPr>
          </a:lstStyle>
          <a:p>
            <a:r>
              <a:rPr lang="vi-VN" dirty="0">
                <a:sym typeface="Wingdings" panose="05000000000000000000" pitchFamily="2" charset="2"/>
              </a:rPr>
              <a:t> </a:t>
            </a:r>
            <a:r>
              <a:rPr lang="vi-VN" dirty="0"/>
              <a:t>Có thể dùng đèn để bẫy côn trùng vì người ta dựa vào tập tính của một số loài côn trùng có hại là bị thu hút bởi ánh sáng.</a:t>
            </a:r>
            <a:endParaRPr lang="en-US"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53" presetClass="entr" presetSubtype="16" fill="hold" nodeType="withEffect">
                                  <p:stCondLst>
                                    <p:cond delay="0"/>
                                  </p:stCondLst>
                                  <p:childTnLst>
                                    <p:set>
                                      <p:cBhvr>
                                        <p:cTn id="25" dur="1" fill="hold">
                                          <p:stCondLst>
                                            <p:cond delay="0"/>
                                          </p:stCondLst>
                                        </p:cTn>
                                        <p:tgtEl>
                                          <p:spTgt spid="4098"/>
                                        </p:tgtEl>
                                        <p:attrNameLst>
                                          <p:attrName>style.visibility</p:attrName>
                                        </p:attrNameLst>
                                      </p:cBhvr>
                                      <p:to>
                                        <p:strVal val="visible"/>
                                      </p:to>
                                    </p:set>
                                    <p:anim calcmode="lin" valueType="num">
                                      <p:cBhvr>
                                        <p:cTn id="26" dur="500" fill="hold"/>
                                        <p:tgtEl>
                                          <p:spTgt spid="4098"/>
                                        </p:tgtEl>
                                        <p:attrNameLst>
                                          <p:attrName>ppt_w</p:attrName>
                                        </p:attrNameLst>
                                      </p:cBhvr>
                                      <p:tavLst>
                                        <p:tav tm="0">
                                          <p:val>
                                            <p:fltVal val="0"/>
                                          </p:val>
                                        </p:tav>
                                        <p:tav tm="100000">
                                          <p:val>
                                            <p:strVal val="#ppt_w"/>
                                          </p:val>
                                        </p:tav>
                                      </p:tavLst>
                                    </p:anim>
                                    <p:anim calcmode="lin" valueType="num">
                                      <p:cBhvr>
                                        <p:cTn id="27" dur="500" fill="hold"/>
                                        <p:tgtEl>
                                          <p:spTgt spid="4098"/>
                                        </p:tgtEl>
                                        <p:attrNameLst>
                                          <p:attrName>ppt_h</p:attrName>
                                        </p:attrNameLst>
                                      </p:cBhvr>
                                      <p:tavLst>
                                        <p:tav tm="0">
                                          <p:val>
                                            <p:fltVal val="0"/>
                                          </p:val>
                                        </p:tav>
                                        <p:tav tm="100000">
                                          <p:val>
                                            <p:strVal val="#ppt_h"/>
                                          </p:val>
                                        </p:tav>
                                      </p:tavLst>
                                    </p:anim>
                                    <p:animEffect transition="in" filter="fade">
                                      <p:cBhvr>
                                        <p:cTn id="28"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II. ỨNG DỤNG HIỂU BIẾT VỀ TẬP TÍNH VÀO THỰC TIỄN</a:t>
              </a:r>
            </a:p>
          </p:txBody>
        </p:sp>
      </p:grpSp>
      <p:pic>
        <p:nvPicPr>
          <p:cNvPr id="6" name="Picture 6"/>
          <p:cNvPicPr>
            <a:picLocks noChangeAspect="1"/>
          </p:cNvPicPr>
          <p:nvPr/>
        </p:nvPicPr>
        <p:blipFill>
          <a:blip r:embed="rId2"/>
          <a:srcRect/>
          <a:stretch>
            <a:fillRect/>
          </a:stretch>
        </p:blipFill>
        <p:spPr>
          <a:xfrm rot="7278516">
            <a:off x="9654740" y="-685443"/>
            <a:ext cx="1793367" cy="2742486"/>
          </a:xfrm>
          <a:prstGeom prst="rect">
            <a:avLst/>
          </a:prstGeom>
        </p:spPr>
      </p:pic>
      <p:grpSp>
        <p:nvGrpSpPr>
          <p:cNvPr id="7" name="Group 7"/>
          <p:cNvGrpSpPr/>
          <p:nvPr/>
        </p:nvGrpSpPr>
        <p:grpSpPr>
          <a:xfrm>
            <a:off x="685622" y="1328375"/>
            <a:ext cx="10817582" cy="1681939"/>
            <a:chOff x="0" y="0"/>
            <a:chExt cx="21640800" cy="3363877"/>
          </a:xfrm>
        </p:grpSpPr>
        <p:grpSp>
          <p:nvGrpSpPr>
            <p:cNvPr id="8" name="Group 8"/>
            <p:cNvGrpSpPr/>
            <p:nvPr/>
          </p:nvGrpSpPr>
          <p:grpSpPr>
            <a:xfrm>
              <a:off x="0" y="1024628"/>
              <a:ext cx="21640800" cy="2339249"/>
              <a:chOff x="0" y="0"/>
              <a:chExt cx="4274726" cy="462074"/>
            </a:xfrm>
          </p:grpSpPr>
          <p:sp>
            <p:nvSpPr>
              <p:cNvPr id="9" name="Freeform 9"/>
              <p:cNvSpPr/>
              <p:nvPr/>
            </p:nvSpPr>
            <p:spPr>
              <a:xfrm>
                <a:off x="0" y="0"/>
                <a:ext cx="4274726" cy="462074"/>
              </a:xfrm>
              <a:custGeom>
                <a:avLst/>
                <a:gdLst/>
                <a:ahLst/>
                <a:cxnLst/>
                <a:rect l="l" t="t" r="r" b="b"/>
                <a:pathLst>
                  <a:path w="4274726" h="462074">
                    <a:moveTo>
                      <a:pt x="0" y="0"/>
                    </a:moveTo>
                    <a:lnTo>
                      <a:pt x="4274726" y="0"/>
                    </a:lnTo>
                    <a:lnTo>
                      <a:pt x="4274726" y="462074"/>
                    </a:lnTo>
                    <a:lnTo>
                      <a:pt x="0" y="462074"/>
                    </a:lnTo>
                    <a:close/>
                  </a:path>
                </a:pathLst>
              </a:custGeom>
              <a:solidFill>
                <a:srgbClr val="FFDE59"/>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grpSp>
          <p:nvGrpSpPr>
            <p:cNvPr id="11" name="Group 11"/>
            <p:cNvGrpSpPr/>
            <p:nvPr/>
          </p:nvGrpSpPr>
          <p:grpSpPr>
            <a:xfrm>
              <a:off x="13719" y="0"/>
              <a:ext cx="2049257" cy="2049257"/>
              <a:chOff x="0" y="0"/>
              <a:chExt cx="812800"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pic>
          <p:nvPicPr>
            <p:cNvPr id="14" name="Picture 1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000695">
              <a:off x="638061" y="424743"/>
              <a:ext cx="800574" cy="1199770"/>
            </a:xfrm>
            <a:prstGeom prst="rect">
              <a:avLst/>
            </a:prstGeom>
          </p:spPr>
        </p:pic>
        <p:sp>
          <p:nvSpPr>
            <p:cNvPr id="15" name="TextBox 15"/>
            <p:cNvSpPr txBox="1"/>
            <p:nvPr/>
          </p:nvSpPr>
          <p:spPr>
            <a:xfrm>
              <a:off x="439749" y="2157841"/>
              <a:ext cx="20841802" cy="769058"/>
            </a:xfrm>
            <a:prstGeom prst="rect">
              <a:avLst/>
            </a:prstGeom>
          </p:spPr>
          <p:txBody>
            <a:bodyPr lIns="0" tIns="0" rIns="0" bIns="0" rtlCol="0" anchor="t">
              <a:spAutoFit/>
            </a:bodyPr>
            <a:lstStyle/>
            <a:p>
              <a:pPr algn="just">
                <a:lnSpc>
                  <a:spcPts val="3266"/>
                </a:lnSpc>
                <a:spcBef>
                  <a:spcPct val="0"/>
                </a:spcBef>
              </a:pPr>
              <a:r>
                <a:rPr lang="vi-VN" sz="2300" b="1" dirty="0">
                  <a:solidFill>
                    <a:srgbClr val="000000"/>
                  </a:solidFill>
                  <a:latin typeface="Arial" pitchFamily="34" charset="0"/>
                </a:rPr>
                <a:t>Vì sao người dân miền biển thường câu mực vào ban đêm?</a:t>
              </a:r>
            </a:p>
          </p:txBody>
        </p:sp>
        <p:sp>
          <p:nvSpPr>
            <p:cNvPr id="16" name="AutoShape 16"/>
            <p:cNvSpPr/>
            <p:nvPr/>
          </p:nvSpPr>
          <p:spPr>
            <a:xfrm>
              <a:off x="2186274" y="757579"/>
              <a:ext cx="19454526" cy="0"/>
            </a:xfrm>
            <a:prstGeom prst="line">
              <a:avLst/>
            </a:prstGeom>
            <a:ln w="63500" cap="flat">
              <a:solidFill>
                <a:srgbClr val="000000"/>
              </a:solidFill>
              <a:prstDash val="solid"/>
              <a:headEnd type="none" w="sm" len="sm"/>
              <a:tailEnd type="none" w="sm" len="sm"/>
            </a:ln>
          </p:spPr>
        </p:sp>
      </p:grpSp>
      <p:pic>
        <p:nvPicPr>
          <p:cNvPr id="17" name="Picture 17"/>
          <p:cNvPicPr>
            <a:picLocks noChangeAspect="1"/>
          </p:cNvPicPr>
          <p:nvPr/>
        </p:nvPicPr>
        <p:blipFill>
          <a:blip r:embed="rId5"/>
          <a:srcRect t="2687" b="2687"/>
          <a:stretch>
            <a:fillRect/>
          </a:stretch>
        </p:blipFill>
        <p:spPr>
          <a:xfrm>
            <a:off x="6094413" y="3206458"/>
            <a:ext cx="5408791" cy="3410810"/>
          </a:xfrm>
          <a:prstGeom prst="rect">
            <a:avLst/>
          </a:prstGeom>
        </p:spPr>
      </p:pic>
      <p:sp>
        <p:nvSpPr>
          <p:cNvPr id="18" name="TextBox 18"/>
          <p:cNvSpPr txBox="1"/>
          <p:nvPr/>
        </p:nvSpPr>
        <p:spPr>
          <a:xfrm>
            <a:off x="685622" y="3207809"/>
            <a:ext cx="983696" cy="384529"/>
          </a:xfrm>
          <a:prstGeom prst="rect">
            <a:avLst/>
          </a:prstGeom>
        </p:spPr>
        <p:txBody>
          <a:bodyPr lIns="0" tIns="0" rIns="0" bIns="0" rtlCol="0" anchor="t">
            <a:spAutoFit/>
          </a:bodyPr>
          <a:lstStyle>
            <a:defPPr>
              <a:defRPr lang="en-US"/>
            </a:defPPr>
            <a:lvl1pPr algn="just">
              <a:lnSpc>
                <a:spcPts val="3266"/>
              </a:lnSpc>
              <a:defRPr sz="2300" b="1">
                <a:solidFill>
                  <a:srgbClr val="C00000"/>
                </a:solidFill>
                <a:latin typeface="Arial" pitchFamily="34" charset="0"/>
              </a:defRPr>
            </a:lvl1pPr>
          </a:lstStyle>
          <a:p>
            <a:r>
              <a:rPr lang="vi-VN" dirty="0"/>
              <a:t>Đáp án</a:t>
            </a:r>
          </a:p>
        </p:txBody>
      </p:sp>
      <p:sp>
        <p:nvSpPr>
          <p:cNvPr id="20" name="TextBox 19">
            <a:extLst>
              <a:ext uri="{FF2B5EF4-FFF2-40B4-BE49-F238E27FC236}">
                <a16:creationId xmlns:a16="http://schemas.microsoft.com/office/drawing/2014/main" id="{47ED17CA-AA8C-5AA5-3D88-54CDF31276B4}"/>
              </a:ext>
            </a:extLst>
          </p:cNvPr>
          <p:cNvSpPr txBox="1"/>
          <p:nvPr/>
        </p:nvSpPr>
        <p:spPr>
          <a:xfrm>
            <a:off x="685620" y="4031612"/>
            <a:ext cx="4875391" cy="2084610"/>
          </a:xfrm>
          <a:prstGeom prst="rect">
            <a:avLst/>
          </a:prstGeom>
        </p:spPr>
        <p:txBody>
          <a:bodyPr wrap="square" lIns="0" tIns="0" rIns="0" bIns="0" rtlCol="0" anchor="t">
            <a:spAutoFit/>
          </a:bodyPr>
          <a:lstStyle>
            <a:defPPr>
              <a:defRPr lang="en-US"/>
            </a:defPPr>
            <a:lvl1pPr algn="just">
              <a:lnSpc>
                <a:spcPct val="120000"/>
              </a:lnSpc>
              <a:spcBef>
                <a:spcPct val="0"/>
              </a:spcBef>
              <a:defRPr sz="2300" b="1">
                <a:solidFill>
                  <a:srgbClr val="000000"/>
                </a:solidFill>
                <a:latin typeface="Arial" pitchFamily="34" charset="0"/>
              </a:defRPr>
            </a:lvl1pPr>
          </a:lstStyle>
          <a:p>
            <a:r>
              <a:rPr lang="vi-VN" dirty="0">
                <a:sym typeface="Wingdings" panose="05000000000000000000" pitchFamily="2" charset="2"/>
              </a:rPr>
              <a:t> </a:t>
            </a:r>
            <a:r>
              <a:rPr lang="vi-VN" dirty="0"/>
              <a:t>Người dân vùng biển thường câu mực vào ban đêm vì dựa vào đặc tính của mực là sẽ bơi lại tìm thức ăn khi chúng cảm nhận được vùng ánh sáng</a:t>
            </a:r>
            <a:endParaRPr lang="en-US"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dirty="0">
                  <a:solidFill>
                    <a:srgbClr val="000000"/>
                  </a:solidFill>
                  <a:latin typeface="Arial" pitchFamily="34" charset="0"/>
                </a:rPr>
                <a:t>II. ỨNG DỤNG HIỂU BIẾT VỀ TẬP TÍNH VÀO THỰC TIỄN</a:t>
              </a:r>
            </a:p>
          </p:txBody>
        </p:sp>
      </p:grpSp>
      <p:pic>
        <p:nvPicPr>
          <p:cNvPr id="6" name="Picture 6"/>
          <p:cNvPicPr>
            <a:picLocks noChangeAspect="1"/>
          </p:cNvPicPr>
          <p:nvPr/>
        </p:nvPicPr>
        <p:blipFill>
          <a:blip r:embed="rId2"/>
          <a:srcRect/>
          <a:stretch>
            <a:fillRect/>
          </a:stretch>
        </p:blipFill>
        <p:spPr>
          <a:xfrm rot="7278516">
            <a:off x="9654740" y="-685443"/>
            <a:ext cx="1793367" cy="2742486"/>
          </a:xfrm>
          <a:prstGeom prst="rect">
            <a:avLst/>
          </a:prstGeom>
        </p:spPr>
      </p:pic>
      <p:grpSp>
        <p:nvGrpSpPr>
          <p:cNvPr id="7" name="Group 7"/>
          <p:cNvGrpSpPr/>
          <p:nvPr/>
        </p:nvGrpSpPr>
        <p:grpSpPr>
          <a:xfrm>
            <a:off x="685622" y="1328375"/>
            <a:ext cx="10817582" cy="1681939"/>
            <a:chOff x="0" y="0"/>
            <a:chExt cx="21640800" cy="3363877"/>
          </a:xfrm>
        </p:grpSpPr>
        <p:grpSp>
          <p:nvGrpSpPr>
            <p:cNvPr id="8" name="Group 8"/>
            <p:cNvGrpSpPr/>
            <p:nvPr/>
          </p:nvGrpSpPr>
          <p:grpSpPr>
            <a:xfrm>
              <a:off x="0" y="1024628"/>
              <a:ext cx="21640800" cy="2339249"/>
              <a:chOff x="0" y="0"/>
              <a:chExt cx="4274726" cy="462074"/>
            </a:xfrm>
          </p:grpSpPr>
          <p:sp>
            <p:nvSpPr>
              <p:cNvPr id="9" name="Freeform 9"/>
              <p:cNvSpPr/>
              <p:nvPr/>
            </p:nvSpPr>
            <p:spPr>
              <a:xfrm>
                <a:off x="0" y="0"/>
                <a:ext cx="4274726" cy="462074"/>
              </a:xfrm>
              <a:custGeom>
                <a:avLst/>
                <a:gdLst/>
                <a:ahLst/>
                <a:cxnLst/>
                <a:rect l="l" t="t" r="r" b="b"/>
                <a:pathLst>
                  <a:path w="4274726" h="462074">
                    <a:moveTo>
                      <a:pt x="0" y="0"/>
                    </a:moveTo>
                    <a:lnTo>
                      <a:pt x="4274726" y="0"/>
                    </a:lnTo>
                    <a:lnTo>
                      <a:pt x="4274726" y="462074"/>
                    </a:lnTo>
                    <a:lnTo>
                      <a:pt x="0" y="462074"/>
                    </a:lnTo>
                    <a:close/>
                  </a:path>
                </a:pathLst>
              </a:custGeom>
              <a:solidFill>
                <a:srgbClr val="FFDE59"/>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grpSp>
          <p:nvGrpSpPr>
            <p:cNvPr id="11" name="Group 11"/>
            <p:cNvGrpSpPr/>
            <p:nvPr/>
          </p:nvGrpSpPr>
          <p:grpSpPr>
            <a:xfrm>
              <a:off x="13719" y="0"/>
              <a:ext cx="2049257" cy="2049257"/>
              <a:chOff x="0" y="0"/>
              <a:chExt cx="812800"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1772"/>
                  </a:lnSpc>
                  <a:spcBef>
                    <a:spcPct val="0"/>
                  </a:spcBef>
                </a:pPr>
                <a:endParaRPr lang="vi-VN" b="1" dirty="0">
                  <a:latin typeface="Arial" pitchFamily="34" charset="0"/>
                </a:endParaRPr>
              </a:p>
            </p:txBody>
          </p:sp>
        </p:grpSp>
        <p:pic>
          <p:nvPicPr>
            <p:cNvPr id="14" name="Picture 1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000695">
              <a:off x="638061" y="424743"/>
              <a:ext cx="800574" cy="1199770"/>
            </a:xfrm>
            <a:prstGeom prst="rect">
              <a:avLst/>
            </a:prstGeom>
          </p:spPr>
        </p:pic>
        <p:sp>
          <p:nvSpPr>
            <p:cNvPr id="15" name="TextBox 15"/>
            <p:cNvSpPr txBox="1"/>
            <p:nvPr/>
          </p:nvSpPr>
          <p:spPr>
            <a:xfrm>
              <a:off x="439749" y="2157841"/>
              <a:ext cx="20841802" cy="769058"/>
            </a:xfrm>
            <a:prstGeom prst="rect">
              <a:avLst/>
            </a:prstGeom>
          </p:spPr>
          <p:txBody>
            <a:bodyPr lIns="0" tIns="0" rIns="0" bIns="0" rtlCol="0" anchor="t">
              <a:spAutoFit/>
            </a:bodyPr>
            <a:lstStyle/>
            <a:p>
              <a:pPr algn="just">
                <a:lnSpc>
                  <a:spcPts val="3266"/>
                </a:lnSpc>
                <a:spcBef>
                  <a:spcPct val="0"/>
                </a:spcBef>
              </a:pPr>
              <a:r>
                <a:rPr lang="vi-VN" sz="2300" b="1" dirty="0">
                  <a:solidFill>
                    <a:srgbClr val="000000"/>
                  </a:solidFill>
                  <a:latin typeface="Arial" pitchFamily="34" charset="0"/>
                </a:rPr>
                <a:t>Người ta dạy chó nghiệp vụ dựa trên cơ sở khoa học nào?</a:t>
              </a:r>
            </a:p>
          </p:txBody>
        </p:sp>
        <p:sp>
          <p:nvSpPr>
            <p:cNvPr id="16" name="AutoShape 16"/>
            <p:cNvSpPr/>
            <p:nvPr/>
          </p:nvSpPr>
          <p:spPr>
            <a:xfrm>
              <a:off x="2186274" y="757579"/>
              <a:ext cx="19454526" cy="0"/>
            </a:xfrm>
            <a:prstGeom prst="line">
              <a:avLst/>
            </a:prstGeom>
            <a:ln w="63500" cap="flat">
              <a:solidFill>
                <a:srgbClr val="000000"/>
              </a:solidFill>
              <a:prstDash val="solid"/>
              <a:headEnd type="none" w="sm" len="sm"/>
              <a:tailEnd type="none" w="sm" len="sm"/>
            </a:ln>
          </p:spPr>
        </p:sp>
      </p:grpSp>
      <p:sp>
        <p:nvSpPr>
          <p:cNvPr id="17" name="TextBox 17"/>
          <p:cNvSpPr txBox="1"/>
          <p:nvPr/>
        </p:nvSpPr>
        <p:spPr>
          <a:xfrm>
            <a:off x="685622" y="3207809"/>
            <a:ext cx="983696" cy="384529"/>
          </a:xfrm>
          <a:prstGeom prst="rect">
            <a:avLst/>
          </a:prstGeom>
        </p:spPr>
        <p:txBody>
          <a:bodyPr lIns="0" tIns="0" rIns="0" bIns="0" rtlCol="0" anchor="t">
            <a:spAutoFit/>
          </a:bodyPr>
          <a:lstStyle>
            <a:defPPr>
              <a:defRPr lang="en-US"/>
            </a:defPPr>
            <a:lvl1pPr algn="just">
              <a:lnSpc>
                <a:spcPts val="3266"/>
              </a:lnSpc>
              <a:defRPr sz="2300" b="1">
                <a:solidFill>
                  <a:srgbClr val="C00000"/>
                </a:solidFill>
                <a:latin typeface="Arial" pitchFamily="34" charset="0"/>
              </a:defRPr>
            </a:lvl1pPr>
          </a:lstStyle>
          <a:p>
            <a:r>
              <a:rPr lang="vi-VN" dirty="0"/>
              <a:t>Đáp án</a:t>
            </a:r>
          </a:p>
        </p:txBody>
      </p:sp>
      <p:pic>
        <p:nvPicPr>
          <p:cNvPr id="18" name="Picture 18"/>
          <p:cNvPicPr>
            <a:picLocks noChangeAspect="1"/>
          </p:cNvPicPr>
          <p:nvPr/>
        </p:nvPicPr>
        <p:blipFill>
          <a:blip r:embed="rId5"/>
          <a:srcRect l="7754" r="7754"/>
          <a:stretch>
            <a:fillRect/>
          </a:stretch>
        </p:blipFill>
        <p:spPr>
          <a:xfrm>
            <a:off x="6335122" y="3182409"/>
            <a:ext cx="5168082" cy="3444132"/>
          </a:xfrm>
          <a:prstGeom prst="rect">
            <a:avLst/>
          </a:prstGeom>
        </p:spPr>
      </p:pic>
      <p:sp>
        <p:nvSpPr>
          <p:cNvPr id="20" name="TextBox 19">
            <a:extLst>
              <a:ext uri="{FF2B5EF4-FFF2-40B4-BE49-F238E27FC236}">
                <a16:creationId xmlns:a16="http://schemas.microsoft.com/office/drawing/2014/main" id="{1E5B89CF-C92E-170B-62C7-A52A45339378}"/>
              </a:ext>
            </a:extLst>
          </p:cNvPr>
          <p:cNvSpPr txBox="1"/>
          <p:nvPr/>
        </p:nvSpPr>
        <p:spPr>
          <a:xfrm>
            <a:off x="694765" y="3958068"/>
            <a:ext cx="5399647" cy="810415"/>
          </a:xfrm>
          <a:prstGeom prst="rect">
            <a:avLst/>
          </a:prstGeom>
        </p:spPr>
        <p:txBody>
          <a:bodyPr wrap="square" lIns="0" tIns="0" rIns="0" bIns="0" rtlCol="0" anchor="t">
            <a:spAutoFit/>
          </a:bodyPr>
          <a:lstStyle>
            <a:defPPr>
              <a:defRPr lang="en-US"/>
            </a:defPPr>
            <a:lvl1pPr algn="just">
              <a:lnSpc>
                <a:spcPct val="120000"/>
              </a:lnSpc>
              <a:spcBef>
                <a:spcPct val="0"/>
              </a:spcBef>
              <a:defRPr sz="2300" b="1">
                <a:solidFill>
                  <a:srgbClr val="000000"/>
                </a:solidFill>
                <a:latin typeface="Arial" pitchFamily="34" charset="0"/>
              </a:defRPr>
            </a:lvl1pPr>
          </a:lstStyle>
          <a:p>
            <a:r>
              <a:rPr lang="vi-VN" dirty="0"/>
              <a:t>Người ta dạy chó nghiệp vụ dựa trên cơ sở các tập tính học được</a:t>
            </a:r>
            <a:endParaRPr lang="en-US"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arn(inVertical)">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a:solidFill>
                    <a:srgbClr val="000000"/>
                  </a:solidFill>
                  <a:latin typeface="Arial" pitchFamily="34" charset="0"/>
                </a:rPr>
                <a:t>II. ỨNG DỤNG HIỂU BIẾT VỀ TẬP TÍNH VÀO THỰC TIỄN</a:t>
              </a:r>
            </a:p>
          </p:txBody>
        </p:sp>
      </p:grpSp>
      <p:pic>
        <p:nvPicPr>
          <p:cNvPr id="6" name="Picture 6"/>
          <p:cNvPicPr>
            <a:picLocks noChangeAspect="1"/>
          </p:cNvPicPr>
          <p:nvPr/>
        </p:nvPicPr>
        <p:blipFill>
          <a:blip r:embed="rId2"/>
          <a:srcRect/>
          <a:stretch>
            <a:fillRect/>
          </a:stretch>
        </p:blipFill>
        <p:spPr>
          <a:xfrm rot="7278516">
            <a:off x="9654740" y="-685443"/>
            <a:ext cx="1793367" cy="2742486"/>
          </a:xfrm>
          <a:prstGeom prst="rect">
            <a:avLst/>
          </a:prstGeom>
        </p:spPr>
      </p:pic>
      <p:grpSp>
        <p:nvGrpSpPr>
          <p:cNvPr id="7" name="Group 7"/>
          <p:cNvGrpSpPr/>
          <p:nvPr/>
        </p:nvGrpSpPr>
        <p:grpSpPr>
          <a:xfrm>
            <a:off x="685621" y="1623497"/>
            <a:ext cx="8228401" cy="1036458"/>
            <a:chOff x="0" y="0"/>
            <a:chExt cx="16461088" cy="2072917"/>
          </a:xfrm>
        </p:grpSpPr>
        <p:grpSp>
          <p:nvGrpSpPr>
            <p:cNvPr id="8" name="Group 8"/>
            <p:cNvGrpSpPr/>
            <p:nvPr/>
          </p:nvGrpSpPr>
          <p:grpSpPr>
            <a:xfrm>
              <a:off x="0" y="0"/>
              <a:ext cx="16461088" cy="2072917"/>
              <a:chOff x="0" y="0"/>
              <a:chExt cx="3251573" cy="409465"/>
            </a:xfrm>
          </p:grpSpPr>
          <p:sp>
            <p:nvSpPr>
              <p:cNvPr id="9" name="Freeform 9"/>
              <p:cNvSpPr/>
              <p:nvPr/>
            </p:nvSpPr>
            <p:spPr>
              <a:xfrm>
                <a:off x="0" y="0"/>
                <a:ext cx="3251573" cy="409465"/>
              </a:xfrm>
              <a:custGeom>
                <a:avLst/>
                <a:gdLst/>
                <a:ahLst/>
                <a:cxnLst/>
                <a:rect l="l" t="t" r="r" b="b"/>
                <a:pathLst>
                  <a:path w="3251573" h="409465">
                    <a:moveTo>
                      <a:pt x="0" y="0"/>
                    </a:moveTo>
                    <a:lnTo>
                      <a:pt x="3251573" y="0"/>
                    </a:lnTo>
                    <a:lnTo>
                      <a:pt x="3251573" y="409465"/>
                    </a:lnTo>
                    <a:lnTo>
                      <a:pt x="0" y="409465"/>
                    </a:lnTo>
                    <a:close/>
                  </a:path>
                </a:pathLst>
              </a:custGeom>
              <a:solidFill>
                <a:srgbClr val="FFDE59"/>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a:latin typeface="Arial" pitchFamily="34" charset="0"/>
                </a:endParaRPr>
              </a:p>
            </p:txBody>
          </p:sp>
        </p:grpSp>
        <p:sp>
          <p:nvSpPr>
            <p:cNvPr id="11" name="TextBox 11"/>
            <p:cNvSpPr txBox="1"/>
            <p:nvPr/>
          </p:nvSpPr>
          <p:spPr>
            <a:xfrm>
              <a:off x="705992" y="662164"/>
              <a:ext cx="15049102" cy="769058"/>
            </a:xfrm>
            <a:prstGeom prst="rect">
              <a:avLst/>
            </a:prstGeom>
          </p:spPr>
          <p:txBody>
            <a:bodyPr lIns="0" tIns="0" rIns="0" bIns="0" rtlCol="0" anchor="t">
              <a:spAutoFit/>
            </a:bodyPr>
            <a:lstStyle/>
            <a:p>
              <a:pPr algn="just">
                <a:lnSpc>
                  <a:spcPts val="3266"/>
                </a:lnSpc>
                <a:spcBef>
                  <a:spcPct val="0"/>
                </a:spcBef>
              </a:pPr>
              <a:r>
                <a:rPr lang="vi-VN" sz="2300" b="1">
                  <a:solidFill>
                    <a:srgbClr val="000000"/>
                  </a:solidFill>
                  <a:latin typeface="Arial" pitchFamily="34" charset="0"/>
                </a:rPr>
                <a:t>Xây dựng thói quen học tập khoa học cho bản thân</a:t>
              </a:r>
            </a:p>
          </p:txBody>
        </p:sp>
      </p:gr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85621" y="2856398"/>
            <a:ext cx="4654576" cy="3777008"/>
          </a:xfrm>
          <a:prstGeom prst="rect">
            <a:avLst/>
          </a:prstGeom>
        </p:spPr>
      </p:pic>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94413" y="2856398"/>
            <a:ext cx="4817894" cy="3777008"/>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4147"/>
            <a:ext cx="9275863" cy="1003307"/>
            <a:chOff x="0" y="0"/>
            <a:chExt cx="18556559" cy="2006615"/>
          </a:xfrm>
        </p:grpSpPr>
        <p:grpSp>
          <p:nvGrpSpPr>
            <p:cNvPr id="3" name="Group 3"/>
            <p:cNvGrpSpPr/>
            <p:nvPr/>
          </p:nvGrpSpPr>
          <p:grpSpPr>
            <a:xfrm rot="-5400000">
              <a:off x="8274972" y="-8274972"/>
              <a:ext cx="2006615" cy="18556559"/>
              <a:chOff x="0" y="0"/>
              <a:chExt cx="2771140" cy="25626651"/>
            </a:xfrm>
          </p:grpSpPr>
          <p:sp>
            <p:nvSpPr>
              <p:cNvPr id="4" name="Freeform 4"/>
              <p:cNvSpPr/>
              <p:nvPr/>
            </p:nvSpPr>
            <p:spPr>
              <a:xfrm>
                <a:off x="0" y="0"/>
                <a:ext cx="2771140" cy="25626651"/>
              </a:xfrm>
              <a:custGeom>
                <a:avLst/>
                <a:gdLst/>
                <a:ahLst/>
                <a:cxnLst/>
                <a:rect l="l" t="t" r="r" b="b"/>
                <a:pathLst>
                  <a:path w="2771140" h="25626651">
                    <a:moveTo>
                      <a:pt x="0" y="0"/>
                    </a:moveTo>
                    <a:lnTo>
                      <a:pt x="0" y="24723682"/>
                    </a:lnTo>
                    <a:lnTo>
                      <a:pt x="1384300" y="25626651"/>
                    </a:lnTo>
                    <a:lnTo>
                      <a:pt x="2771140" y="24723682"/>
                    </a:lnTo>
                    <a:lnTo>
                      <a:pt x="2771140" y="0"/>
                    </a:lnTo>
                    <a:close/>
                  </a:path>
                </a:pathLst>
              </a:custGeom>
              <a:solidFill>
                <a:srgbClr val="FF5757">
                  <a:alpha val="89804"/>
                </a:srgbClr>
              </a:solidFill>
            </p:spPr>
          </p:sp>
        </p:grpSp>
        <p:sp>
          <p:nvSpPr>
            <p:cNvPr id="5" name="TextBox 5"/>
            <p:cNvSpPr txBox="1"/>
            <p:nvPr/>
          </p:nvSpPr>
          <p:spPr>
            <a:xfrm>
              <a:off x="1371599" y="583148"/>
              <a:ext cx="15664656" cy="769058"/>
            </a:xfrm>
            <a:prstGeom prst="rect">
              <a:avLst/>
            </a:prstGeom>
          </p:spPr>
          <p:txBody>
            <a:bodyPr lIns="0" tIns="0" rIns="0" bIns="0" rtlCol="0" anchor="t">
              <a:spAutoFit/>
            </a:bodyPr>
            <a:lstStyle/>
            <a:p>
              <a:pPr algn="just">
                <a:lnSpc>
                  <a:spcPts val="3266"/>
                </a:lnSpc>
              </a:pPr>
              <a:r>
                <a:rPr lang="vi-VN" sz="2300" b="1">
                  <a:solidFill>
                    <a:srgbClr val="000000"/>
                  </a:solidFill>
                  <a:latin typeface="Arial" pitchFamily="34" charset="0"/>
                </a:rPr>
                <a:t>II. ỨNG DỤNG HIỂU BIẾT VỀ TẬP TÍNH VÀO THỰC TIỄN</a:t>
              </a:r>
            </a:p>
          </p:txBody>
        </p:sp>
      </p:grpSp>
      <p:pic>
        <p:nvPicPr>
          <p:cNvPr id="6" name="Picture 6"/>
          <p:cNvPicPr>
            <a:picLocks noChangeAspect="1"/>
          </p:cNvPicPr>
          <p:nvPr/>
        </p:nvPicPr>
        <p:blipFill>
          <a:blip r:embed="rId2"/>
          <a:srcRect/>
          <a:stretch>
            <a:fillRect/>
          </a:stretch>
        </p:blipFill>
        <p:spPr>
          <a:xfrm rot="7278516">
            <a:off x="9654740" y="-685443"/>
            <a:ext cx="1793367" cy="2742486"/>
          </a:xfrm>
          <a:prstGeom prst="rect">
            <a:avLst/>
          </a:prstGeom>
        </p:spPr>
      </p:pic>
      <p:grpSp>
        <p:nvGrpSpPr>
          <p:cNvPr id="7" name="Group 7"/>
          <p:cNvGrpSpPr/>
          <p:nvPr/>
        </p:nvGrpSpPr>
        <p:grpSpPr>
          <a:xfrm>
            <a:off x="685622" y="1328376"/>
            <a:ext cx="10817582" cy="2100625"/>
            <a:chOff x="0" y="0"/>
            <a:chExt cx="21640800" cy="4201249"/>
          </a:xfrm>
        </p:grpSpPr>
        <p:grpSp>
          <p:nvGrpSpPr>
            <p:cNvPr id="8" name="Group 8"/>
            <p:cNvGrpSpPr/>
            <p:nvPr/>
          </p:nvGrpSpPr>
          <p:grpSpPr>
            <a:xfrm>
              <a:off x="0" y="1024628"/>
              <a:ext cx="21640800" cy="3176621"/>
              <a:chOff x="0" y="0"/>
              <a:chExt cx="4274726" cy="627481"/>
            </a:xfrm>
          </p:grpSpPr>
          <p:sp>
            <p:nvSpPr>
              <p:cNvPr id="9" name="Freeform 9"/>
              <p:cNvSpPr/>
              <p:nvPr/>
            </p:nvSpPr>
            <p:spPr>
              <a:xfrm>
                <a:off x="0" y="0"/>
                <a:ext cx="4274726" cy="627481"/>
              </a:xfrm>
              <a:custGeom>
                <a:avLst/>
                <a:gdLst/>
                <a:ahLst/>
                <a:cxnLst/>
                <a:rect l="l" t="t" r="r" b="b"/>
                <a:pathLst>
                  <a:path w="4274726" h="627481">
                    <a:moveTo>
                      <a:pt x="0" y="0"/>
                    </a:moveTo>
                    <a:lnTo>
                      <a:pt x="4274726" y="0"/>
                    </a:lnTo>
                    <a:lnTo>
                      <a:pt x="4274726" y="627481"/>
                    </a:lnTo>
                    <a:lnTo>
                      <a:pt x="0" y="627481"/>
                    </a:lnTo>
                    <a:close/>
                  </a:path>
                </a:pathLst>
              </a:custGeom>
              <a:solidFill>
                <a:srgbClr val="FFDE59"/>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1772"/>
                  </a:lnSpc>
                  <a:spcBef>
                    <a:spcPct val="0"/>
                  </a:spcBef>
                </a:pPr>
                <a:endParaRPr lang="vi-VN" b="1">
                  <a:latin typeface="Arial" pitchFamily="34" charset="0"/>
                </a:endParaRPr>
              </a:p>
            </p:txBody>
          </p:sp>
        </p:grpSp>
        <p:grpSp>
          <p:nvGrpSpPr>
            <p:cNvPr id="11" name="Group 11"/>
            <p:cNvGrpSpPr/>
            <p:nvPr/>
          </p:nvGrpSpPr>
          <p:grpSpPr>
            <a:xfrm>
              <a:off x="13719" y="0"/>
              <a:ext cx="2049257" cy="2049257"/>
              <a:chOff x="0" y="0"/>
              <a:chExt cx="812800"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1772"/>
                  </a:lnSpc>
                  <a:spcBef>
                    <a:spcPct val="0"/>
                  </a:spcBef>
                </a:pPr>
                <a:endParaRPr lang="vi-VN" b="1">
                  <a:latin typeface="Arial" pitchFamily="34" charset="0"/>
                </a:endParaRPr>
              </a:p>
            </p:txBody>
          </p:sp>
        </p:grpSp>
        <p:pic>
          <p:nvPicPr>
            <p:cNvPr id="14" name="Picture 1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000695">
              <a:off x="638061" y="424743"/>
              <a:ext cx="800574" cy="1199770"/>
            </a:xfrm>
            <a:prstGeom prst="rect">
              <a:avLst/>
            </a:prstGeom>
          </p:spPr>
        </p:pic>
        <p:sp>
          <p:nvSpPr>
            <p:cNvPr id="15" name="TextBox 15"/>
            <p:cNvSpPr txBox="1"/>
            <p:nvPr/>
          </p:nvSpPr>
          <p:spPr>
            <a:xfrm>
              <a:off x="439749" y="2157841"/>
              <a:ext cx="20841802" cy="1615444"/>
            </a:xfrm>
            <a:prstGeom prst="rect">
              <a:avLst/>
            </a:prstGeom>
          </p:spPr>
          <p:txBody>
            <a:bodyPr lIns="0" tIns="0" rIns="0" bIns="0" rtlCol="0" anchor="t">
              <a:spAutoFit/>
            </a:bodyPr>
            <a:lstStyle/>
            <a:p>
              <a:pPr algn="just">
                <a:lnSpc>
                  <a:spcPts val="3266"/>
                </a:lnSpc>
                <a:spcBef>
                  <a:spcPct val="0"/>
                </a:spcBef>
              </a:pPr>
              <a:r>
                <a:rPr lang="vi-VN" sz="2300" b="1">
                  <a:solidFill>
                    <a:srgbClr val="000000"/>
                  </a:solidFill>
                  <a:latin typeface="Arial" pitchFamily="34" charset="0"/>
                </a:rPr>
                <a:t>Tìm hiểu những tập tính của động vật được ứng dụng trong việc dự báo thời tiết</a:t>
              </a:r>
            </a:p>
          </p:txBody>
        </p:sp>
        <p:sp>
          <p:nvSpPr>
            <p:cNvPr id="16" name="AutoShape 16"/>
            <p:cNvSpPr/>
            <p:nvPr/>
          </p:nvSpPr>
          <p:spPr>
            <a:xfrm>
              <a:off x="2186274" y="757579"/>
              <a:ext cx="19454526" cy="0"/>
            </a:xfrm>
            <a:prstGeom prst="line">
              <a:avLst/>
            </a:prstGeom>
            <a:ln w="63500" cap="flat">
              <a:solidFill>
                <a:srgbClr val="000000"/>
              </a:solidFill>
              <a:prstDash val="solid"/>
              <a:headEnd type="none" w="sm" len="sm"/>
              <a:tailEnd type="none" w="sm" len="sm"/>
            </a:ln>
          </p:spPr>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36" b="14888"/>
          <a:stretch>
            <a:fillRect/>
          </a:stretch>
        </p:blipFill>
        <p:spPr>
          <a:xfrm>
            <a:off x="0" y="0"/>
            <a:ext cx="12188825" cy="6858000"/>
          </a:xfrm>
          <a:prstGeom prst="rect">
            <a:avLst/>
          </a:prstGeom>
        </p:spPr>
      </p:pic>
      <p:grpSp>
        <p:nvGrpSpPr>
          <p:cNvPr id="3" name="Group 3"/>
          <p:cNvGrpSpPr/>
          <p:nvPr/>
        </p:nvGrpSpPr>
        <p:grpSpPr>
          <a:xfrm>
            <a:off x="3851778" y="1997306"/>
            <a:ext cx="4434482" cy="422995"/>
            <a:chOff x="0" y="0"/>
            <a:chExt cx="8871275" cy="845991"/>
          </a:xfrm>
        </p:grpSpPr>
        <p:pic>
          <p:nvPicPr>
            <p:cNvPr id="4" name="Picture 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0"/>
              <a:ext cx="3777349" cy="845991"/>
            </a:xfrm>
            <a:prstGeom prst="rect">
              <a:avLst/>
            </a:prstGeom>
          </p:spPr>
        </p:pic>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205252" y="0"/>
              <a:ext cx="3777349" cy="845991"/>
            </a:xfrm>
            <a:prstGeom prst="rect">
              <a:avLst/>
            </a:prstGeom>
          </p:spPr>
        </p:pic>
        <p:pic>
          <p:nvPicPr>
            <p:cNvPr id="6" name="Picture 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093926" y="0"/>
              <a:ext cx="3777349" cy="845991"/>
            </a:xfrm>
            <a:prstGeom prst="rect">
              <a:avLst/>
            </a:prstGeom>
          </p:spPr>
        </p:pic>
      </p:grpSp>
      <p:sp>
        <p:nvSpPr>
          <p:cNvPr id="7" name="TextBox 7"/>
          <p:cNvSpPr txBox="1"/>
          <p:nvPr/>
        </p:nvSpPr>
        <p:spPr>
          <a:xfrm>
            <a:off x="3586905" y="746175"/>
            <a:ext cx="5015016" cy="983090"/>
          </a:xfrm>
          <a:prstGeom prst="rect">
            <a:avLst/>
          </a:prstGeom>
        </p:spPr>
        <p:txBody>
          <a:bodyPr lIns="0" tIns="0" rIns="0" bIns="0" rtlCol="0" anchor="t">
            <a:spAutoFit/>
          </a:bodyPr>
          <a:lstStyle/>
          <a:p>
            <a:pPr algn="ctr">
              <a:lnSpc>
                <a:spcPts val="8397"/>
              </a:lnSpc>
            </a:pPr>
            <a:r>
              <a:rPr lang="en-US" sz="6000" b="1">
                <a:solidFill>
                  <a:srgbClr val="FFFFFF"/>
                </a:solidFill>
                <a:latin typeface="Arial" pitchFamily="34" charset="0"/>
              </a:rPr>
              <a:t>TÓM LẠI</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622" y="685800"/>
            <a:ext cx="10817582" cy="5486400"/>
            <a:chOff x="0" y="0"/>
            <a:chExt cx="4274726" cy="2167467"/>
          </a:xfrm>
        </p:grpSpPr>
        <p:sp>
          <p:nvSpPr>
            <p:cNvPr id="3" name="Freeform 3"/>
            <p:cNvSpPr/>
            <p:nvPr/>
          </p:nvSpPr>
          <p:spPr>
            <a:xfrm>
              <a:off x="0" y="0"/>
              <a:ext cx="4274726" cy="2167467"/>
            </a:xfrm>
            <a:custGeom>
              <a:avLst/>
              <a:gdLst/>
              <a:ahLst/>
              <a:cxnLst/>
              <a:rect l="l" t="t" r="r" b="b"/>
              <a:pathLst>
                <a:path w="4274726" h="2167467">
                  <a:moveTo>
                    <a:pt x="47700" y="0"/>
                  </a:moveTo>
                  <a:lnTo>
                    <a:pt x="4227026" y="0"/>
                  </a:lnTo>
                  <a:cubicBezTo>
                    <a:pt x="4239677" y="0"/>
                    <a:pt x="4251809" y="5025"/>
                    <a:pt x="4260755" y="13971"/>
                  </a:cubicBezTo>
                  <a:cubicBezTo>
                    <a:pt x="4269700" y="22916"/>
                    <a:pt x="4274726" y="35049"/>
                    <a:pt x="4274726" y="47700"/>
                  </a:cubicBezTo>
                  <a:lnTo>
                    <a:pt x="4274726" y="2119767"/>
                  </a:lnTo>
                  <a:cubicBezTo>
                    <a:pt x="4274726" y="2132418"/>
                    <a:pt x="4269700" y="2144550"/>
                    <a:pt x="4260755" y="2153496"/>
                  </a:cubicBezTo>
                  <a:cubicBezTo>
                    <a:pt x="4251809" y="2162441"/>
                    <a:pt x="4239677" y="2167467"/>
                    <a:pt x="4227026" y="2167467"/>
                  </a:cubicBezTo>
                  <a:lnTo>
                    <a:pt x="47700" y="2167467"/>
                  </a:lnTo>
                  <a:cubicBezTo>
                    <a:pt x="35049" y="2167467"/>
                    <a:pt x="22916" y="2162441"/>
                    <a:pt x="13971" y="2153496"/>
                  </a:cubicBezTo>
                  <a:cubicBezTo>
                    <a:pt x="5025" y="2144550"/>
                    <a:pt x="0" y="2132418"/>
                    <a:pt x="0" y="2119767"/>
                  </a:cubicBezTo>
                  <a:lnTo>
                    <a:pt x="0" y="47700"/>
                  </a:lnTo>
                  <a:cubicBezTo>
                    <a:pt x="0" y="35049"/>
                    <a:pt x="5025" y="22916"/>
                    <a:pt x="13971" y="13971"/>
                  </a:cubicBezTo>
                  <a:cubicBezTo>
                    <a:pt x="22916" y="5025"/>
                    <a:pt x="35049" y="0"/>
                    <a:pt x="47700" y="0"/>
                  </a:cubicBezTo>
                  <a:close/>
                </a:path>
              </a:pathLst>
            </a:custGeom>
            <a:solidFill>
              <a:srgbClr val="F7CDD0">
                <a:alpha val="60000"/>
              </a:srgbClr>
            </a:solidFill>
          </p:spPr>
        </p:sp>
        <p:sp>
          <p:nvSpPr>
            <p:cNvPr id="4" name="TextBox 4"/>
            <p:cNvSpPr txBox="1"/>
            <p:nvPr/>
          </p:nvSpPr>
          <p:spPr>
            <a:xfrm>
              <a:off x="0" y="-57150"/>
              <a:ext cx="812800" cy="869950"/>
            </a:xfrm>
            <a:prstGeom prst="rect">
              <a:avLst/>
            </a:prstGeom>
          </p:spPr>
          <p:txBody>
            <a:bodyPr lIns="50800" tIns="50800" rIns="50800" bIns="50800" rtlCol="0" anchor="ctr"/>
            <a:lstStyle/>
            <a:p>
              <a:pPr algn="ctr">
                <a:lnSpc>
                  <a:spcPts val="2411"/>
                </a:lnSpc>
              </a:pPr>
              <a:endParaRPr lang="vi-VN">
                <a:latin typeface="Arial" pitchFamily="34" charset="0"/>
              </a:endParaRPr>
            </a:p>
          </p:txBody>
        </p:sp>
      </p:grpSp>
      <p:grpSp>
        <p:nvGrpSpPr>
          <p:cNvPr id="5" name="Group 5"/>
          <p:cNvGrpSpPr/>
          <p:nvPr/>
        </p:nvGrpSpPr>
        <p:grpSpPr>
          <a:xfrm>
            <a:off x="685622" y="685801"/>
            <a:ext cx="922791" cy="923031"/>
            <a:chOff x="0" y="0"/>
            <a:chExt cx="1846063" cy="1846063"/>
          </a:xfrm>
        </p:grpSpPr>
        <p:grpSp>
          <p:nvGrpSpPr>
            <p:cNvPr id="6" name="Group 6"/>
            <p:cNvGrpSpPr>
              <a:grpSpLocks noChangeAspect="1"/>
            </p:cNvGrpSpPr>
            <p:nvPr/>
          </p:nvGrpSpPr>
          <p:grpSpPr>
            <a:xfrm>
              <a:off x="0" y="0"/>
              <a:ext cx="1846063" cy="1846063"/>
              <a:chOff x="0" y="0"/>
              <a:chExt cx="6355080" cy="6355080"/>
            </a:xfrm>
          </p:grpSpPr>
          <p:sp>
            <p:nvSpPr>
              <p:cNvPr id="7" name="Freeform 7"/>
              <p:cNvSpPr/>
              <p:nvPr/>
            </p:nvSpPr>
            <p:spPr>
              <a:xfrm>
                <a:off x="0" y="0"/>
                <a:ext cx="6355080" cy="6355080"/>
              </a:xfrm>
              <a:custGeom>
                <a:avLst/>
                <a:gdLst/>
                <a:ahLst/>
                <a:cxnLst/>
                <a:rect l="l" t="t" r="r" b="b"/>
                <a:pathLst>
                  <a:path w="6355080" h="635508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E61F93">
                  <a:alpha val="49804"/>
                </a:srgbClr>
              </a:solidFill>
            </p:spPr>
          </p:sp>
        </p:grpSp>
        <p:pic>
          <p:nvPicPr>
            <p:cNvPr id="8" name="Picture 8"/>
            <p:cNvPicPr>
              <a:picLocks noChangeAspect="1"/>
            </p:cNvPicPr>
            <p:nvPr/>
          </p:nvPicPr>
          <p:blipFill>
            <a:blip r:embed="rId2" cstate="print">
              <a:alphaModFix amt="7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987163" flipH="1">
              <a:off x="650564" y="199085"/>
              <a:ext cx="544934" cy="1447892"/>
            </a:xfrm>
            <a:prstGeom prst="rect">
              <a:avLst/>
            </a:prstGeom>
          </p:spPr>
        </p:pic>
      </p:grpSp>
      <p:grpSp>
        <p:nvGrpSpPr>
          <p:cNvPr id="9" name="Group 9"/>
          <p:cNvGrpSpPr/>
          <p:nvPr/>
        </p:nvGrpSpPr>
        <p:grpSpPr>
          <a:xfrm>
            <a:off x="1147017" y="3195914"/>
            <a:ext cx="10030852" cy="1269578"/>
            <a:chOff x="0" y="-66674"/>
            <a:chExt cx="20066930" cy="2539157"/>
          </a:xfrm>
        </p:grpSpPr>
        <p:grpSp>
          <p:nvGrpSpPr>
            <p:cNvPr id="10" name="Group 10"/>
            <p:cNvGrpSpPr/>
            <p:nvPr/>
          </p:nvGrpSpPr>
          <p:grpSpPr>
            <a:xfrm>
              <a:off x="0" y="786162"/>
              <a:ext cx="785642" cy="785642"/>
              <a:chOff x="0" y="0"/>
              <a:chExt cx="812800" cy="812800"/>
            </a:xfrm>
          </p:grpSpPr>
          <p:sp>
            <p:nvSpPr>
              <p:cNvPr id="11" name="Freeform 1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D123F"/>
              </a:solidFill>
            </p:spPr>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ct val="120000"/>
                  </a:lnSpc>
                </a:pPr>
                <a:endParaRPr lang="vi-VN" b="1">
                  <a:latin typeface="Arial" pitchFamily="34" charset="0"/>
                </a:endParaRPr>
              </a:p>
            </p:txBody>
          </p:sp>
        </p:grpSp>
        <p:sp>
          <p:nvSpPr>
            <p:cNvPr id="13" name="TextBox 13"/>
            <p:cNvSpPr txBox="1"/>
            <p:nvPr/>
          </p:nvSpPr>
          <p:spPr>
            <a:xfrm>
              <a:off x="1315853" y="-66674"/>
              <a:ext cx="18751077" cy="2539157"/>
            </a:xfrm>
            <a:prstGeom prst="rect">
              <a:avLst/>
            </a:prstGeom>
          </p:spPr>
          <p:txBody>
            <a:bodyPr lIns="0" tIns="0" rIns="0" bIns="0" rtlCol="0" anchor="t">
              <a:spAutoFit/>
            </a:bodyPr>
            <a:lstStyle/>
            <a:p>
              <a:pPr algn="just">
                <a:lnSpc>
                  <a:spcPct val="120000"/>
                </a:lnSpc>
                <a:spcBef>
                  <a:spcPct val="0"/>
                </a:spcBef>
              </a:pPr>
              <a:r>
                <a:rPr lang="vi-VN" sz="2300" b="1">
                  <a:solidFill>
                    <a:srgbClr val="000000"/>
                  </a:solidFill>
                  <a:latin typeface="Arial" pitchFamily="34" charset="0"/>
                </a:rPr>
                <a:t>Tập tính có vai trò quan trọng trong đời sống của động vật vì liên quan mật thiết đến sự tồn tại và phát triển nòi giống, đảm bảo cho động vật thích nghi với môi trường sống</a:t>
              </a:r>
            </a:p>
          </p:txBody>
        </p:sp>
      </p:grpSp>
      <p:grpSp>
        <p:nvGrpSpPr>
          <p:cNvPr id="14" name="Group 14"/>
          <p:cNvGrpSpPr/>
          <p:nvPr/>
        </p:nvGrpSpPr>
        <p:grpSpPr>
          <a:xfrm>
            <a:off x="1077625" y="1375745"/>
            <a:ext cx="10030852" cy="1692771"/>
            <a:chOff x="0" y="-66674"/>
            <a:chExt cx="20066930" cy="3385543"/>
          </a:xfrm>
        </p:grpSpPr>
        <p:grpSp>
          <p:nvGrpSpPr>
            <p:cNvPr id="15" name="Group 15"/>
            <p:cNvGrpSpPr/>
            <p:nvPr/>
          </p:nvGrpSpPr>
          <p:grpSpPr>
            <a:xfrm>
              <a:off x="0" y="786162"/>
              <a:ext cx="785642" cy="785642"/>
              <a:chOff x="0" y="0"/>
              <a:chExt cx="812800" cy="812800"/>
            </a:xfrm>
          </p:grpSpPr>
          <p:sp>
            <p:nvSpPr>
              <p:cNvPr id="16" name="Freeform 1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D123F"/>
              </a:solidFill>
            </p:spPr>
          </p:sp>
          <p:sp>
            <p:nvSpPr>
              <p:cNvPr id="17" name="TextBox 17"/>
              <p:cNvSpPr txBox="1"/>
              <p:nvPr/>
            </p:nvSpPr>
            <p:spPr>
              <a:xfrm>
                <a:off x="76200" y="19050"/>
                <a:ext cx="660400" cy="717550"/>
              </a:xfrm>
              <a:prstGeom prst="rect">
                <a:avLst/>
              </a:prstGeom>
            </p:spPr>
            <p:txBody>
              <a:bodyPr lIns="50800" tIns="50800" rIns="50800" bIns="50800" rtlCol="0" anchor="ctr"/>
              <a:lstStyle/>
              <a:p>
                <a:pPr algn="ctr">
                  <a:lnSpc>
                    <a:spcPct val="120000"/>
                  </a:lnSpc>
                </a:pPr>
                <a:endParaRPr lang="vi-VN" b="1">
                  <a:latin typeface="Arial" pitchFamily="34" charset="0"/>
                </a:endParaRPr>
              </a:p>
            </p:txBody>
          </p:sp>
        </p:grpSp>
        <p:sp>
          <p:nvSpPr>
            <p:cNvPr id="18" name="TextBox 18"/>
            <p:cNvSpPr txBox="1"/>
            <p:nvPr/>
          </p:nvSpPr>
          <p:spPr>
            <a:xfrm>
              <a:off x="1315853" y="-66674"/>
              <a:ext cx="18751077" cy="3385543"/>
            </a:xfrm>
            <a:prstGeom prst="rect">
              <a:avLst/>
            </a:prstGeom>
          </p:spPr>
          <p:txBody>
            <a:bodyPr lIns="0" tIns="0" rIns="0" bIns="0" rtlCol="0" anchor="t">
              <a:spAutoFit/>
            </a:bodyPr>
            <a:lstStyle/>
            <a:p>
              <a:pPr algn="just">
                <a:lnSpc>
                  <a:spcPct val="120000"/>
                </a:lnSpc>
                <a:spcBef>
                  <a:spcPct val="0"/>
                </a:spcBef>
              </a:pPr>
              <a:r>
                <a:rPr lang="vi-VN" sz="2300" b="1">
                  <a:solidFill>
                    <a:srgbClr val="000000"/>
                  </a:solidFill>
                  <a:latin typeface="Arial" pitchFamily="34" charset="0"/>
                </a:rPr>
                <a:t>Tập tính là một chuỗi phản ứng của động vật trả lời kích thích của môi trường, nhờ đó động vật thích nghi với môi trường sống. Tập tính của động vật rất đa dạng, có hai loại tập tính là tập tính bẩm sinh và tập tính học được</a:t>
              </a:r>
            </a:p>
          </p:txBody>
        </p:sp>
      </p:grpSp>
      <p:grpSp>
        <p:nvGrpSpPr>
          <p:cNvPr id="19" name="Group 19"/>
          <p:cNvGrpSpPr/>
          <p:nvPr/>
        </p:nvGrpSpPr>
        <p:grpSpPr>
          <a:xfrm>
            <a:off x="1147017" y="4603498"/>
            <a:ext cx="10030852" cy="1274195"/>
            <a:chOff x="0" y="-66674"/>
            <a:chExt cx="20066930" cy="2548390"/>
          </a:xfrm>
        </p:grpSpPr>
        <p:grpSp>
          <p:nvGrpSpPr>
            <p:cNvPr id="20" name="Group 20"/>
            <p:cNvGrpSpPr/>
            <p:nvPr/>
          </p:nvGrpSpPr>
          <p:grpSpPr>
            <a:xfrm>
              <a:off x="0" y="786162"/>
              <a:ext cx="785642" cy="785642"/>
              <a:chOff x="0" y="0"/>
              <a:chExt cx="812800" cy="812800"/>
            </a:xfrm>
          </p:grpSpPr>
          <p:sp>
            <p:nvSpPr>
              <p:cNvPr id="21" name="Freeform 21"/>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D123F"/>
              </a:solidFill>
            </p:spPr>
          </p:sp>
          <p:sp>
            <p:nvSpPr>
              <p:cNvPr id="22" name="TextBox 22"/>
              <p:cNvSpPr txBox="1"/>
              <p:nvPr/>
            </p:nvSpPr>
            <p:spPr>
              <a:xfrm>
                <a:off x="76200" y="19050"/>
                <a:ext cx="660400" cy="717550"/>
              </a:xfrm>
              <a:prstGeom prst="rect">
                <a:avLst/>
              </a:prstGeom>
            </p:spPr>
            <p:txBody>
              <a:bodyPr lIns="50800" tIns="50800" rIns="50800" bIns="50800" rtlCol="0" anchor="ctr"/>
              <a:lstStyle/>
              <a:p>
                <a:pPr algn="ctr">
                  <a:lnSpc>
                    <a:spcPct val="120000"/>
                  </a:lnSpc>
                </a:pPr>
                <a:endParaRPr lang="vi-VN" b="1">
                  <a:latin typeface="Arial" pitchFamily="34" charset="0"/>
                </a:endParaRPr>
              </a:p>
            </p:txBody>
          </p:sp>
        </p:grpSp>
        <p:sp>
          <p:nvSpPr>
            <p:cNvPr id="23" name="TextBox 23"/>
            <p:cNvSpPr txBox="1"/>
            <p:nvPr/>
          </p:nvSpPr>
          <p:spPr>
            <a:xfrm>
              <a:off x="1315853" y="-66674"/>
              <a:ext cx="18751077" cy="2548390"/>
            </a:xfrm>
            <a:prstGeom prst="rect">
              <a:avLst/>
            </a:prstGeom>
          </p:spPr>
          <p:txBody>
            <a:bodyPr lIns="0" tIns="0" rIns="0" bIns="0" rtlCol="0" anchor="t">
              <a:spAutoFit/>
            </a:bodyPr>
            <a:lstStyle/>
            <a:p>
              <a:pPr algn="just">
                <a:lnSpc>
                  <a:spcPct val="120000"/>
                </a:lnSpc>
                <a:spcBef>
                  <a:spcPct val="0"/>
                </a:spcBef>
              </a:pPr>
              <a:r>
                <a:rPr lang="vi-VN" sz="2300" b="1">
                  <a:solidFill>
                    <a:srgbClr val="000000"/>
                  </a:solidFill>
                  <a:latin typeface="Arial" pitchFamily="34" charset="0"/>
                </a:rPr>
                <a:t>Ứng dụng hiểu biết về tập tính trong sản xuất nông nghiệp, truy tìm tội phạm, xây dựng thói quen tốt trong sinh hoạt, làm việc, học tập,…</a:t>
              </a: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725382" y="0"/>
            <a:ext cx="5463443" cy="6858000"/>
            <a:chOff x="0" y="0"/>
            <a:chExt cx="10929732" cy="13716000"/>
          </a:xfrm>
        </p:grpSpPr>
        <p:pic>
          <p:nvPicPr>
            <p:cNvPr id="3" name="Picture 3"/>
            <p:cNvPicPr>
              <a:picLocks noChangeAspect="1"/>
            </p:cNvPicPr>
            <p:nvPr/>
          </p:nvPicPr>
          <p:blipFill>
            <a:blip r:embed="rId2"/>
            <a:srcRect l="23429" r="23429"/>
            <a:stretch>
              <a:fillRect/>
            </a:stretch>
          </p:blipFill>
          <p:spPr>
            <a:xfrm>
              <a:off x="0" y="0"/>
              <a:ext cx="10929732" cy="13716000"/>
            </a:xfrm>
            <a:prstGeom prst="rect">
              <a:avLst/>
            </a:prstGeom>
          </p:spPr>
        </p:pic>
      </p:grpSp>
      <p:sp>
        <p:nvSpPr>
          <p:cNvPr id="4" name="TextBox 4"/>
          <p:cNvSpPr txBox="1"/>
          <p:nvPr/>
        </p:nvSpPr>
        <p:spPr>
          <a:xfrm>
            <a:off x="379412" y="1981200"/>
            <a:ext cx="6030614" cy="2215991"/>
          </a:xfrm>
          <a:prstGeom prst="rect">
            <a:avLst/>
          </a:prstGeom>
        </p:spPr>
        <p:txBody>
          <a:bodyPr wrap="square" lIns="0" tIns="0" rIns="0" bIns="0" rtlCol="0" anchor="t">
            <a:spAutoFit/>
          </a:bodyPr>
          <a:lstStyle/>
          <a:p>
            <a:pPr algn="ctr"/>
            <a:r>
              <a:rPr lang="vi-VN" sz="7200" b="1" dirty="0">
                <a:solidFill>
                  <a:srgbClr val="000000"/>
                </a:solidFill>
                <a:latin typeface="Arial" pitchFamily="34" charset="0"/>
              </a:rPr>
              <a:t>Cám ơn các em lắng nghe</a:t>
            </a:r>
            <a:endParaRPr lang="en-US" sz="7200" b="1" dirty="0">
              <a:solidFill>
                <a:srgbClr val="000000"/>
              </a:solidFill>
              <a:latin typeface="Arial" pitchFamily="34"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trospectVTI">
  <a:themeElements>
    <a:clrScheme name="AnalogousFromRegularSeed_2SEEDS">
      <a:dk1>
        <a:srgbClr val="000000"/>
      </a:dk1>
      <a:lt1>
        <a:srgbClr val="FFFFFF"/>
      </a:lt1>
      <a:dk2>
        <a:srgbClr val="1E3136"/>
      </a:dk2>
      <a:lt2>
        <a:srgbClr val="E8E3E2"/>
      </a:lt2>
      <a:accent1>
        <a:srgbClr val="3B99B1"/>
      </a:accent1>
      <a:accent2>
        <a:srgbClr val="45B19A"/>
      </a:accent2>
      <a:accent3>
        <a:srgbClr val="4D7AC3"/>
      </a:accent3>
      <a:accent4>
        <a:srgbClr val="B1453B"/>
      </a:accent4>
      <a:accent5>
        <a:srgbClr val="C3884D"/>
      </a:accent5>
      <a:accent6>
        <a:srgbClr val="ADA339"/>
      </a:accent6>
      <a:hlink>
        <a:srgbClr val="BF593F"/>
      </a:hlink>
      <a:folHlink>
        <a:srgbClr val="7F7F7F"/>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656</TotalTime>
  <Words>2122</Words>
  <Application>Microsoft Office PowerPoint</Application>
  <PresentationFormat>Custom</PresentationFormat>
  <Paragraphs>206</Paragraphs>
  <Slides>46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46</vt:i4>
      </vt:variant>
    </vt:vector>
  </HeadingPairs>
  <TitlesOfParts>
    <vt:vector size="54" baseType="lpstr">
      <vt:lpstr>Bookman Old Style</vt:lpstr>
      <vt:lpstr>Wingdings</vt:lpstr>
      <vt:lpstr>Arial</vt:lpstr>
      <vt:lpstr>Franklin Gothic Book</vt:lpstr>
      <vt:lpstr>Calibri</vt:lpstr>
      <vt:lpstr>Tohoma</vt:lpstr>
      <vt:lpstr>Office Theme</vt:lpstr>
      <vt:lpstr>RetrospectVTI</vt:lpstr>
      <vt:lpstr>PowerPoint Presentation</vt:lpstr>
      <vt:lpstr>PowerPoint Presentation</vt:lpstr>
      <vt:lpstr>PowerPoint Presentation</vt:lpstr>
      <vt:lpstr>PowerPoint Presentation</vt:lpstr>
      <vt:lpstr>TẬP TÍNH Ở ĐỘNG VẬT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28CD CẢM ỨNG Ở ĐỘNG VẬT</dc:title>
  <cp:lastModifiedBy>DELL</cp:lastModifiedBy>
  <cp:revision>18</cp:revision>
  <dcterms:created xsi:type="dcterms:W3CDTF">2006-08-16T00:00:00Z</dcterms:created>
  <dcterms:modified xsi:type="dcterms:W3CDTF">2022-07-16T13:10:33Z</dcterms:modified>
  <dc:identifier>DAFD2-0t8fY</dc:identifier>
</cp:coreProperties>
</file>