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32"/>
  </p:notesMasterIdLst>
  <p:sldIdLst>
    <p:sldId id="295" r:id="rId2"/>
    <p:sldId id="262" r:id="rId3"/>
    <p:sldId id="258" r:id="rId4"/>
    <p:sldId id="260" r:id="rId5"/>
    <p:sldId id="256" r:id="rId6"/>
    <p:sldId id="264" r:id="rId7"/>
    <p:sldId id="285" r:id="rId8"/>
    <p:sldId id="299" r:id="rId9"/>
    <p:sldId id="259" r:id="rId10"/>
    <p:sldId id="261" r:id="rId11"/>
    <p:sldId id="287" r:id="rId12"/>
    <p:sldId id="300" r:id="rId13"/>
    <p:sldId id="298" r:id="rId14"/>
    <p:sldId id="301" r:id="rId15"/>
    <p:sldId id="302" r:id="rId16"/>
    <p:sldId id="263" r:id="rId17"/>
    <p:sldId id="289" r:id="rId18"/>
    <p:sldId id="290" r:id="rId19"/>
    <p:sldId id="291" r:id="rId20"/>
    <p:sldId id="288" r:id="rId21"/>
    <p:sldId id="303" r:id="rId22"/>
    <p:sldId id="265" r:id="rId23"/>
    <p:sldId id="304" r:id="rId24"/>
    <p:sldId id="292" r:id="rId25"/>
    <p:sldId id="269" r:id="rId26"/>
    <p:sldId id="305" r:id="rId27"/>
    <p:sldId id="293" r:id="rId28"/>
    <p:sldId id="294" r:id="rId29"/>
    <p:sldId id="272" r:id="rId30"/>
    <p:sldId id="297" r:id="rId31"/>
  </p:sldIdLst>
  <p:sldSz cx="9144000" cy="5143500" type="screen16x9"/>
  <p:notesSz cx="6858000" cy="9144000"/>
  <p:embeddedFontLst>
    <p:embeddedFont>
      <p:font typeface="Dosis" pitchFamily="2" charset="0"/>
      <p:regular r:id="rId33"/>
      <p:bold r:id="rId34"/>
    </p:embeddedFont>
    <p:embeddedFont>
      <p:font typeface="Dosis ExtraLight" pitchFamily="2" charset="0"/>
      <p:regular r:id="rId35"/>
      <p:bold r:id="rId36"/>
    </p:embeddedFont>
    <p:embeddedFont>
      <p:font typeface="Pontano Sans" panose="020B0604020202020204" charset="0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912AE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A62C6A-D581-47C8-98FB-61A3E86BF3E5}">
  <a:tblStyle styleId="{D3A62C6A-D581-47C8-98FB-61A3E86BF3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5603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868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3517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5856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45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9507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371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3194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8408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7613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789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230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3407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097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262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39F78-E374-439B-AFC1-08DF28DA32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8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leaves">
  <p:cSld name="BLANK_2">
    <p:bg>
      <p:bgPr>
        <a:solidFill>
          <a:schemeClr val="accen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2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2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2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chemeClr val="accen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3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4ECF5-20D0-41D5-AD49-0BB54D680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388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96C23A8-1919-4D81-9258-63345F46E351}" type="datetimeFigureOut">
              <a:rPr lang="en-US" smtClean="0"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85E84-D0D2-4DA2-87B5-137B6C343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9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avLst/>
            <a:gdLst/>
            <a:ahLst/>
            <a:cxnLst/>
            <a:rect l="l" t="t" r="r" b="b"/>
            <a:pathLst>
              <a:path w="19646" h="12944" extrusionOk="0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avLst/>
            <a:gdLst/>
            <a:ahLst/>
            <a:cxnLst/>
            <a:rect l="l" t="t" r="r" b="b"/>
            <a:pathLst>
              <a:path w="11196" h="10385" extrusionOk="0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avLst/>
            <a:gdLst/>
            <a:ahLst/>
            <a:cxnLst/>
            <a:rect l="l" t="t" r="r" b="b"/>
            <a:pathLst>
              <a:path w="19960" h="25777" extrusionOk="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avLst/>
            <a:gdLst/>
            <a:ahLst/>
            <a:cxnLst/>
            <a:rect l="l" t="t" r="r" b="b"/>
            <a:pathLst>
              <a:path w="15375" h="12668" extrusionOk="0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528548" y="1071451"/>
            <a:ext cx="1164582" cy="1832524"/>
          </a:xfrm>
          <a:custGeom>
            <a:avLst/>
            <a:gdLst/>
            <a:ahLst/>
            <a:cxnLst/>
            <a:rect l="l" t="t" r="r" b="b"/>
            <a:pathLst>
              <a:path w="12006" h="18892" extrusionOk="0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1192991" y="0"/>
            <a:ext cx="2343229" cy="1357321"/>
          </a:xfrm>
          <a:custGeom>
            <a:avLst/>
            <a:gdLst/>
            <a:ahLst/>
            <a:cxnLst/>
            <a:rect l="l" t="t" r="r" b="b"/>
            <a:pathLst>
              <a:path w="24157" h="13993" extrusionOk="0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350346"/>
            <a:ext cx="1257314" cy="1793142"/>
          </a:xfrm>
          <a:custGeom>
            <a:avLst/>
            <a:gdLst/>
            <a:ahLst/>
            <a:cxnLst/>
            <a:rect l="l" t="t" r="r" b="b"/>
            <a:pathLst>
              <a:path w="12962" h="18486" extrusionOk="0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3792682" y="-62346"/>
            <a:ext cx="4062845" cy="550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0000"/>
                </a:solidFill>
                <a:latin typeface="+mj-lt"/>
              </a:rPr>
              <a:t>Kiểm tra bài cũ</a:t>
            </a:r>
            <a:endParaRPr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426027" y="253354"/>
            <a:ext cx="8905009" cy="920819"/>
          </a:xfrm>
        </p:spPr>
        <p:txBody>
          <a:bodyPr/>
          <a:lstStyle/>
          <a:p>
            <a:pPr marL="114300" indent="0">
              <a:buNone/>
            </a:pP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14300" indent="0">
              <a:buNone/>
            </a:pP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lỵ</a:t>
            </a:r>
            <a:r>
              <a:rPr lang="en-US" sz="2400" dirty="0">
                <a:solidFill>
                  <a:srgbClr val="010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426027" y="1185950"/>
            <a:ext cx="825038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lỵ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</a:t>
            </a:r>
            <a:endParaRPr lang="e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853" y="1970780"/>
            <a:ext cx="6915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b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b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muỗi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Anophen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b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159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4089197" y="664625"/>
            <a:ext cx="4597678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j-lt"/>
              </a:rPr>
              <a:t>Quan sát Hình 18.4, 18.5, 18.6</a:t>
            </a:r>
            <a:endParaRPr sz="2400" b="1" dirty="0">
              <a:latin typeface="+mj-lt"/>
            </a:endParaRPr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4320074" y="1465582"/>
            <a:ext cx="4772719" cy="11313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just" rtl="0"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Em hãy lập bảng để phân biệt các nhóm nấm (tên nhóm nấm, đặc điểm, ví dụ đại diện).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623" y="2692450"/>
            <a:ext cx="5012170" cy="2281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-85123" y="490950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Bảng phân biệt các nhóm nấm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529403"/>
              </p:ext>
            </p:extLst>
          </p:nvPr>
        </p:nvGraphicFramePr>
        <p:xfrm>
          <a:off x="387706" y="1841856"/>
          <a:ext cx="8405163" cy="2397760"/>
        </p:xfrm>
        <a:graphic>
          <a:graphicData uri="http://schemas.openxmlformats.org/drawingml/2006/table">
            <a:tbl>
              <a:tblPr firstRow="1" bandRow="1">
                <a:tableStyleId>{D3A62C6A-D581-47C8-98FB-61A3E86BF3E5}</a:tableStyleId>
              </a:tblPr>
              <a:tblGrid>
                <a:gridCol w="2015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1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Tên</a:t>
                      </a:r>
                      <a:r>
                        <a:rPr lang="en-US" sz="2000" b="1" baseline="0" dirty="0"/>
                        <a:t> nhóm nấm</a:t>
                      </a:r>
                      <a:endParaRPr lang="en-US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Đặc</a:t>
                      </a:r>
                      <a:r>
                        <a:rPr lang="en-US" sz="2000" b="1" baseline="0" dirty="0"/>
                        <a:t> điểm</a:t>
                      </a:r>
                      <a:endParaRPr lang="en-US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Ví</a:t>
                      </a:r>
                      <a:r>
                        <a:rPr lang="en-US" sz="2000" b="1" baseline="0" dirty="0"/>
                        <a:t> dụ đại diện</a:t>
                      </a:r>
                      <a:endParaRPr lang="en-US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Placeholder 1"/>
          <p:cNvSpPr txBox="1">
            <a:spLocks/>
          </p:cNvSpPr>
          <p:nvPr/>
        </p:nvSpPr>
        <p:spPr>
          <a:xfrm>
            <a:off x="2351818" y="2418862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túi</a:t>
            </a:r>
            <a:endParaRPr lang="en-US" sz="20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572344" y="2497645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bụng</a:t>
            </a:r>
            <a:r>
              <a:rPr lang="en-US" sz="2000" dirty="0"/>
              <a:t> </a:t>
            </a:r>
            <a:r>
              <a:rPr lang="en-US" sz="2000" dirty="0" err="1"/>
              <a:t>dê</a:t>
            </a:r>
            <a:r>
              <a:rPr lang="en-US" sz="2000" dirty="0"/>
              <a:t>, </a:t>
            </a: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cục</a:t>
            </a:r>
            <a:r>
              <a:rPr lang="en-US" sz="2000" dirty="0"/>
              <a:t>,…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362576" y="2955096"/>
            <a:ext cx="3220526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mũ</a:t>
            </a:r>
            <a:endParaRPr lang="en-US" sz="2000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5572344" y="3007198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hương</a:t>
            </a:r>
            <a:r>
              <a:rPr lang="en-US" sz="2000" dirty="0"/>
              <a:t>, </a:t>
            </a: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rơm</a:t>
            </a:r>
            <a:r>
              <a:rPr lang="en-US" sz="2000" dirty="0"/>
              <a:t>,…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2351818" y="3508444"/>
            <a:ext cx="3220526" cy="9853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nhánh</a:t>
            </a:r>
            <a:r>
              <a:rPr lang="en-US" sz="2000" dirty="0"/>
              <a:t>, </a:t>
            </a:r>
            <a:r>
              <a:rPr lang="en-US" sz="2000" dirty="0" err="1"/>
              <a:t>màu</a:t>
            </a:r>
            <a:r>
              <a:rPr lang="en-US" sz="2000" dirty="0"/>
              <a:t> </a:t>
            </a:r>
            <a:r>
              <a:rPr lang="en-US" sz="2000" dirty="0" err="1"/>
              <a:t>nâu</a:t>
            </a:r>
            <a:r>
              <a:rPr lang="en-US" sz="2000" dirty="0"/>
              <a:t> </a:t>
            </a:r>
            <a:r>
              <a:rPr lang="en-US" sz="2000" dirty="0" err="1"/>
              <a:t>xám</a:t>
            </a:r>
            <a:r>
              <a:rPr lang="en-US" sz="2000" dirty="0"/>
              <a:t>, </a:t>
            </a:r>
            <a:r>
              <a:rPr lang="en-US" sz="2000" dirty="0" err="1"/>
              <a:t>trắng</a:t>
            </a:r>
            <a:endParaRPr lang="en-US" sz="2000" dirty="0"/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5587937" y="3539030"/>
            <a:ext cx="3301754" cy="9853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mốc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bánh</a:t>
            </a:r>
            <a:r>
              <a:rPr lang="en-US" sz="2000" dirty="0"/>
              <a:t> </a:t>
            </a:r>
            <a:r>
              <a:rPr lang="en-US" sz="2000" dirty="0" err="1"/>
              <a:t>mì</a:t>
            </a:r>
            <a:r>
              <a:rPr lang="en-US" sz="2000" dirty="0"/>
              <a:t>,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loại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,…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94573" y="2385193"/>
            <a:ext cx="1219721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túi</a:t>
            </a:r>
            <a:endParaRPr lang="en-US" sz="2000" dirty="0"/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387706" y="2968355"/>
            <a:ext cx="1467146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đảm</a:t>
            </a:r>
            <a:endParaRPr lang="en-US" sz="2000" dirty="0"/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348675" y="3504589"/>
            <a:ext cx="2243282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endParaRPr lang="en-US" sz="2000" dirty="0"/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-85123" y="4454002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Có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mấy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nhóm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?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Là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những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nhóm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rgbClr val="1912AE"/>
                </a:solidFill>
                <a:latin typeface="+mj-lt"/>
              </a:rPr>
              <a:t>nào</a:t>
            </a:r>
            <a:r>
              <a:rPr lang="en-US" sz="2200" b="1" dirty="0">
                <a:solidFill>
                  <a:srgbClr val="1912AE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642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723479" y="1441861"/>
            <a:ext cx="8420521" cy="19199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       +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Có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3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nhóm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lớn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là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</a:t>
            </a: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túi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endParaRPr lang="en-US" sz="2600" b="1" dirty="0">
              <a:solidFill>
                <a:srgbClr val="1912AE"/>
              </a:solidFill>
              <a:latin typeface="+mj-lt"/>
            </a:endParaRP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đảm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mũ</a:t>
            </a:r>
            <a:endParaRPr lang="en-US" sz="2600" b="1" dirty="0">
              <a:solidFill>
                <a:srgbClr val="1912AE"/>
              </a:solidFill>
              <a:latin typeface="+mj-lt"/>
            </a:endParaRP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tiếp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hợp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sợi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phân</a:t>
            </a:r>
            <a:r>
              <a:rPr lang="en-US" sz="2800" dirty="0"/>
              <a:t> </a:t>
            </a:r>
            <a:r>
              <a:rPr lang="en-US" sz="2800" dirty="0" err="1"/>
              <a:t>nhánh</a:t>
            </a:r>
            <a:r>
              <a:rPr lang="en-US" sz="2800" dirty="0"/>
              <a:t>,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nâu</a:t>
            </a:r>
            <a:r>
              <a:rPr lang="en-US" sz="2800" dirty="0"/>
              <a:t> </a:t>
            </a:r>
            <a:r>
              <a:rPr lang="en-US" sz="2800" dirty="0" err="1"/>
              <a:t>xám</a:t>
            </a:r>
            <a:r>
              <a:rPr lang="en-US" sz="2800" dirty="0"/>
              <a:t>, </a:t>
            </a:r>
            <a:r>
              <a:rPr lang="en-US" sz="2800" dirty="0" err="1"/>
              <a:t>trắng</a:t>
            </a:r>
            <a:endParaRPr lang="en-US" sz="2800" dirty="0"/>
          </a:p>
          <a:p>
            <a:endParaRPr lang="en-US" sz="2600" b="1" dirty="0">
              <a:solidFill>
                <a:srgbClr val="1912AE"/>
              </a:solidFill>
              <a:latin typeface="+mj-lt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23479" y="470724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36701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229600" cy="5143500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778624"/>
            <a:ext cx="2072525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481418" y="2280814"/>
            <a:ext cx="2094019" cy="415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thân cây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541" y="778624"/>
            <a:ext cx="1995923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2571751" y="2260643"/>
            <a:ext cx="2148623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700" y="767030"/>
            <a:ext cx="1943100" cy="14936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442" y="778624"/>
            <a:ext cx="1974109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4857751" y="2286000"/>
            <a:ext cx="1558683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52316" y="2294751"/>
            <a:ext cx="72909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660" y="2972683"/>
            <a:ext cx="2080638" cy="14346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028700" y="4457700"/>
            <a:ext cx="744281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6875" y="2972683"/>
            <a:ext cx="2081589" cy="143467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676730" y="4443368"/>
            <a:ext cx="1780970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442" y="2985561"/>
            <a:ext cx="2031259" cy="14217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720373" y="4496287"/>
            <a:ext cx="2023327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2966" y="2972683"/>
            <a:ext cx="1853834" cy="14346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7038382" y="4523601"/>
            <a:ext cx="130551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71750" y="57151"/>
            <a:ext cx="4400550" cy="4478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err="1">
                <a:solidFill>
                  <a:schemeClr val="tx1"/>
                </a:solidFill>
              </a:rPr>
              <a:t>Một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vài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loại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nấm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khác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5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2619719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2114550"/>
            <a:ext cx="8901112" cy="289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0"/>
          <p:cNvSpPr txBox="1">
            <a:spLocks noChangeArrowheads="1"/>
          </p:cNvSpPr>
          <p:nvPr/>
        </p:nvSpPr>
        <p:spPr bwMode="auto">
          <a:xfrm>
            <a:off x="457200" y="1400175"/>
            <a:ext cx="8229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en-US" sz="4000" dirty="0">
              <a:solidFill>
                <a:srgbClr val="0000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10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3792682" y="-62346"/>
            <a:ext cx="4062845" cy="550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0000"/>
                </a:solidFill>
                <a:latin typeface="+mj-lt"/>
              </a:rPr>
              <a:t>Kiểm tra bài cũ</a:t>
            </a:r>
            <a:endParaRPr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426028" y="253354"/>
            <a:ext cx="8395244" cy="920819"/>
          </a:xfrm>
        </p:spPr>
        <p:txBody>
          <a:bodyPr/>
          <a:lstStyle/>
          <a:p>
            <a:pPr marL="114300" indent="0"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  <a:p>
            <a:pPr marL="114300" indent="0"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mấy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nào</a:t>
            </a:r>
            <a:endParaRPr lang="en-US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027" y="1274721"/>
            <a:ext cx="82503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+ </a:t>
            </a:r>
            <a:r>
              <a:rPr lang="en-US" sz="2400" dirty="0" err="1"/>
              <a:t>Đặc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: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,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kitin</a:t>
            </a:r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dị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,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hữu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: </a:t>
            </a:r>
            <a:r>
              <a:rPr lang="en-US" sz="2400" dirty="0" err="1"/>
              <a:t>cộng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kí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ẩm</a:t>
            </a:r>
            <a:r>
              <a:rPr lang="en-US" sz="2400" dirty="0"/>
              <a:t>,…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.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gồm</a:t>
            </a:r>
            <a:r>
              <a:rPr lang="en-US" sz="2400" dirty="0"/>
              <a:t> </a:t>
            </a:r>
            <a:r>
              <a:rPr lang="en-US" sz="2400" dirty="0" err="1"/>
              <a:t>mũ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sợi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26027" y="3952377"/>
            <a:ext cx="6915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túi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đảm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79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>
          <a:xfrm>
            <a:off x="1616659" y="526173"/>
            <a:ext cx="5826557" cy="5332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j-lt"/>
              </a:rPr>
              <a:t>II. VAI TRÒ VÀ TÁC HẠI CỦA NẤM</a:t>
            </a:r>
            <a:endParaRPr sz="2400" b="1" dirty="0">
              <a:latin typeface="+mj-lt"/>
            </a:endParaRPr>
          </a:p>
        </p:txBody>
      </p:sp>
      <p:sp>
        <p:nvSpPr>
          <p:cNvPr id="171" name="Google Shape;171;p2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184052" y="958291"/>
            <a:ext cx="6170370" cy="870996"/>
          </a:xfrm>
        </p:spPr>
        <p:txBody>
          <a:bodyPr/>
          <a:lstStyle/>
          <a:p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Quan sát Hình 18.7, 18.8,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nghiên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cứu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thông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tin em hãy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nêu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lợi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ích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và tác hại của nấm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" y="1829287"/>
            <a:ext cx="5559552" cy="32563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237" y="1829287"/>
            <a:ext cx="3699197" cy="3057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9" y="510342"/>
            <a:ext cx="3489349" cy="4134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163" y="510342"/>
            <a:ext cx="4425544" cy="413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4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74" y="651053"/>
            <a:ext cx="3130752" cy="35940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479" y="651053"/>
            <a:ext cx="3364296" cy="35940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09575" y="4442074"/>
            <a:ext cx="6715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Nấm mộc nhĩ, nấm rơm làm thức ăn cho người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7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09" y="490117"/>
            <a:ext cx="5581497" cy="38697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84908" y="4510009"/>
            <a:ext cx="5581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Nấm linh chi làm dược liệu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90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148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154" name="Google Shape;154;p20"/>
          <p:cNvGrpSpPr/>
          <p:nvPr/>
        </p:nvGrpSpPr>
        <p:grpSpPr>
          <a:xfrm>
            <a:off x="463496" y="418193"/>
            <a:ext cx="1417581" cy="1380759"/>
            <a:chOff x="5926225" y="921350"/>
            <a:chExt cx="517800" cy="504350"/>
          </a:xfrm>
        </p:grpSpPr>
        <p:sp>
          <p:nvSpPr>
            <p:cNvPr id="155" name="Google Shape;155;p2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20"/>
          <p:cNvSpPr/>
          <p:nvPr/>
        </p:nvSpPr>
        <p:spPr>
          <a:xfrm>
            <a:off x="2027271" y="916449"/>
            <a:ext cx="1417580" cy="80076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20"/>
          <p:cNvGrpSpPr/>
          <p:nvPr/>
        </p:nvGrpSpPr>
        <p:grpSpPr>
          <a:xfrm>
            <a:off x="146630" y="3537082"/>
            <a:ext cx="1128571" cy="1471014"/>
            <a:chOff x="2624850" y="4296000"/>
            <a:chExt cx="380400" cy="495825"/>
          </a:xfrm>
        </p:grpSpPr>
        <p:sp>
          <p:nvSpPr>
            <p:cNvPr id="159" name="Google Shape;159;p20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0"/>
          <p:cNvSpPr/>
          <p:nvPr/>
        </p:nvSpPr>
        <p:spPr>
          <a:xfrm>
            <a:off x="92318" y="2941125"/>
            <a:ext cx="820160" cy="580591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3404615" y="595000"/>
            <a:ext cx="696695" cy="393592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51;p20"/>
          <p:cNvSpPr txBox="1">
            <a:spLocks/>
          </p:cNvSpPr>
          <p:nvPr/>
        </p:nvSpPr>
        <p:spPr>
          <a:xfrm>
            <a:off x="-83127" y="2797655"/>
            <a:ext cx="9144000" cy="926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algn="ctr"/>
            <a:r>
              <a:rPr lang="en-US" sz="5000" b="1" dirty="0">
                <a:solidFill>
                  <a:srgbClr val="0070C0"/>
                </a:solidFill>
                <a:latin typeface="+mj-lt"/>
              </a:rPr>
              <a:t>BÀI 18: ĐA DẠNG NẤM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64" y="409909"/>
            <a:ext cx="4366800" cy="533239"/>
          </a:xfrm>
        </p:spPr>
        <p:txBody>
          <a:bodyPr/>
          <a:lstStyle/>
          <a:p>
            <a:r>
              <a:rPr lang="en-US" sz="2400" b="1" dirty="0">
                <a:latin typeface="+mj-lt"/>
              </a:rPr>
              <a:t>Vai trò của nấm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4" name="Freeform 3"/>
          <p:cNvSpPr/>
          <p:nvPr/>
        </p:nvSpPr>
        <p:spPr>
          <a:xfrm>
            <a:off x="2587465" y="809987"/>
            <a:ext cx="3239803" cy="1557199"/>
          </a:xfrm>
          <a:custGeom>
            <a:avLst/>
            <a:gdLst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936750 w 2209800"/>
              <a:gd name="connsiteY4" fmla="*/ 38100 h 1104900"/>
              <a:gd name="connsiteX5" fmla="*/ 1409700 w 2209800"/>
              <a:gd name="connsiteY5" fmla="*/ 107950 h 1104900"/>
              <a:gd name="connsiteX6" fmla="*/ 685800 w 2209800"/>
              <a:gd name="connsiteY6" fmla="*/ 254000 h 1104900"/>
              <a:gd name="connsiteX7" fmla="*/ 0 w 2209800"/>
              <a:gd name="connsiteY7" fmla="*/ 704850 h 1104900"/>
              <a:gd name="connsiteX8" fmla="*/ 260350 w 2209800"/>
              <a:gd name="connsiteY8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09700 w 2209800"/>
              <a:gd name="connsiteY4" fmla="*/ 107950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26369 w 2209800"/>
              <a:gd name="connsiteY4" fmla="*/ 91281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49945 h 1149945"/>
              <a:gd name="connsiteX1" fmla="*/ 1797050 w 2209800"/>
              <a:gd name="connsiteY1" fmla="*/ 1149945 h 1149945"/>
              <a:gd name="connsiteX2" fmla="*/ 2209800 w 2209800"/>
              <a:gd name="connsiteY2" fmla="*/ 635595 h 1149945"/>
              <a:gd name="connsiteX3" fmla="*/ 2012950 w 2209800"/>
              <a:gd name="connsiteY3" fmla="*/ 45045 h 1149945"/>
              <a:gd name="connsiteX4" fmla="*/ 1426369 w 2209800"/>
              <a:gd name="connsiteY4" fmla="*/ 136326 h 1149945"/>
              <a:gd name="connsiteX5" fmla="*/ 685800 w 2209800"/>
              <a:gd name="connsiteY5" fmla="*/ 299045 h 1149945"/>
              <a:gd name="connsiteX6" fmla="*/ 0 w 2209800"/>
              <a:gd name="connsiteY6" fmla="*/ 749895 h 1149945"/>
              <a:gd name="connsiteX7" fmla="*/ 260350 w 2209800"/>
              <a:gd name="connsiteY7" fmla="*/ 1149945 h 1149945"/>
              <a:gd name="connsiteX0" fmla="*/ 260350 w 2209800"/>
              <a:gd name="connsiteY0" fmla="*/ 1151694 h 1151694"/>
              <a:gd name="connsiteX1" fmla="*/ 1797050 w 2209800"/>
              <a:gd name="connsiteY1" fmla="*/ 1151694 h 1151694"/>
              <a:gd name="connsiteX2" fmla="*/ 2209800 w 2209800"/>
              <a:gd name="connsiteY2" fmla="*/ 637344 h 1151694"/>
              <a:gd name="connsiteX3" fmla="*/ 2022475 w 2209800"/>
              <a:gd name="connsiteY3" fmla="*/ 42032 h 1151694"/>
              <a:gd name="connsiteX4" fmla="*/ 1426369 w 2209800"/>
              <a:gd name="connsiteY4" fmla="*/ 138075 h 1151694"/>
              <a:gd name="connsiteX5" fmla="*/ 685800 w 2209800"/>
              <a:gd name="connsiteY5" fmla="*/ 300794 h 1151694"/>
              <a:gd name="connsiteX6" fmla="*/ 0 w 2209800"/>
              <a:gd name="connsiteY6" fmla="*/ 751644 h 1151694"/>
              <a:gd name="connsiteX7" fmla="*/ 260350 w 2209800"/>
              <a:gd name="connsiteY7" fmla="*/ 1151694 h 1151694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16944"/>
              <a:gd name="connsiteY0" fmla="*/ 1205145 h 1205145"/>
              <a:gd name="connsiteX1" fmla="*/ 1797050 w 2216944"/>
              <a:gd name="connsiteY1" fmla="*/ 1205145 h 1205145"/>
              <a:gd name="connsiteX2" fmla="*/ 2216944 w 2216944"/>
              <a:gd name="connsiteY2" fmla="*/ 705083 h 1205145"/>
              <a:gd name="connsiteX3" fmla="*/ 2022475 w 2216944"/>
              <a:gd name="connsiteY3" fmla="*/ 95483 h 1205145"/>
              <a:gd name="connsiteX4" fmla="*/ 1426369 w 2216944"/>
              <a:gd name="connsiteY4" fmla="*/ 191526 h 1205145"/>
              <a:gd name="connsiteX5" fmla="*/ 685800 w 2216944"/>
              <a:gd name="connsiteY5" fmla="*/ 354245 h 1205145"/>
              <a:gd name="connsiteX6" fmla="*/ 0 w 2216944"/>
              <a:gd name="connsiteY6" fmla="*/ 805095 h 1205145"/>
              <a:gd name="connsiteX7" fmla="*/ 260350 w 221694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390126 w 2328995"/>
              <a:gd name="connsiteY0" fmla="*/ 1157520 h 1164664"/>
              <a:gd name="connsiteX1" fmla="*/ 1900632 w 2328995"/>
              <a:gd name="connsiteY1" fmla="*/ 1164664 h 1164664"/>
              <a:gd name="connsiteX2" fmla="*/ 2318145 w 2328995"/>
              <a:gd name="connsiteY2" fmla="*/ 705083 h 1164664"/>
              <a:gd name="connsiteX3" fmla="*/ 2123676 w 2328995"/>
              <a:gd name="connsiteY3" fmla="*/ 95483 h 1164664"/>
              <a:gd name="connsiteX4" fmla="*/ 1527570 w 2328995"/>
              <a:gd name="connsiteY4" fmla="*/ 191526 h 1164664"/>
              <a:gd name="connsiteX5" fmla="*/ 787001 w 2328995"/>
              <a:gd name="connsiteY5" fmla="*/ 354245 h 1164664"/>
              <a:gd name="connsiteX6" fmla="*/ 101201 w 2328995"/>
              <a:gd name="connsiteY6" fmla="*/ 805095 h 1164664"/>
              <a:gd name="connsiteX7" fmla="*/ 390126 w 2328995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8397" h="1164664">
                <a:moveTo>
                  <a:pt x="399528" y="1157520"/>
                </a:moveTo>
                <a:lnTo>
                  <a:pt x="1910034" y="1164664"/>
                </a:lnTo>
                <a:cubicBezTo>
                  <a:pt x="2016661" y="1128946"/>
                  <a:pt x="2266163" y="1043220"/>
                  <a:pt x="2327547" y="705083"/>
                </a:cubicBezTo>
                <a:cubicBezTo>
                  <a:pt x="2336542" y="575703"/>
                  <a:pt x="2390783" y="351070"/>
                  <a:pt x="2133078" y="95483"/>
                </a:cubicBezTo>
                <a:cubicBezTo>
                  <a:pt x="2004226" y="-24109"/>
                  <a:pt x="1708686" y="-69882"/>
                  <a:pt x="1536972" y="191526"/>
                </a:cubicBezTo>
                <a:cubicBezTo>
                  <a:pt x="1252016" y="79078"/>
                  <a:pt x="983728" y="114267"/>
                  <a:pt x="796403" y="354245"/>
                </a:cubicBezTo>
                <a:cubicBezTo>
                  <a:pt x="439215" y="199728"/>
                  <a:pt x="53453" y="485743"/>
                  <a:pt x="110603" y="805095"/>
                </a:cubicBezTo>
                <a:cubicBezTo>
                  <a:pt x="-116939" y="979720"/>
                  <a:pt x="19851" y="1149582"/>
                  <a:pt x="399528" y="115752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726462" y="2079527"/>
            <a:ext cx="369888" cy="647700"/>
            <a:chOff x="2057400" y="2332412"/>
            <a:chExt cx="324766" cy="568896"/>
          </a:xfrm>
        </p:grpSpPr>
        <p:sp>
          <p:nvSpPr>
            <p:cNvPr id="6" name="Oval 5"/>
            <p:cNvSpPr/>
            <p:nvPr/>
          </p:nvSpPr>
          <p:spPr>
            <a:xfrm>
              <a:off x="2057400" y="2743747"/>
              <a:ext cx="157505" cy="15756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214905" y="2562481"/>
              <a:ext cx="158898" cy="15756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224661" y="2332412"/>
              <a:ext cx="157505" cy="157562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9" name="Rectangle 31"/>
          <p:cNvSpPr>
            <a:spLocks noChangeArrowheads="1"/>
          </p:cNvSpPr>
          <p:nvPr/>
        </p:nvSpPr>
        <p:spPr bwMode="auto">
          <a:xfrm>
            <a:off x="2975947" y="1231316"/>
            <a:ext cx="275051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Phân hủy xác thực vật, động vật, làm sạch môi trường</a:t>
            </a:r>
          </a:p>
        </p:txBody>
      </p:sp>
      <p:sp>
        <p:nvSpPr>
          <p:cNvPr id="11" name="Freeform 10"/>
          <p:cNvSpPr/>
          <p:nvPr/>
        </p:nvSpPr>
        <p:spPr>
          <a:xfrm>
            <a:off x="208865" y="3087060"/>
            <a:ext cx="3302432" cy="1294745"/>
          </a:xfrm>
          <a:custGeom>
            <a:avLst/>
            <a:gdLst>
              <a:gd name="connsiteX0" fmla="*/ 257175 w 2320925"/>
              <a:gd name="connsiteY0" fmla="*/ 1203325 h 1203325"/>
              <a:gd name="connsiteX1" fmla="*/ 2070100 w 2320925"/>
              <a:gd name="connsiteY1" fmla="*/ 1203325 h 1203325"/>
              <a:gd name="connsiteX2" fmla="*/ 2320925 w 2320925"/>
              <a:gd name="connsiteY2" fmla="*/ 508000 h 1203325"/>
              <a:gd name="connsiteX3" fmla="*/ 2089150 w 2320925"/>
              <a:gd name="connsiteY3" fmla="*/ 349250 h 1203325"/>
              <a:gd name="connsiteX4" fmla="*/ 1863725 w 2320925"/>
              <a:gd name="connsiteY4" fmla="*/ 123825 h 1203325"/>
              <a:gd name="connsiteX5" fmla="*/ 1435100 w 2320925"/>
              <a:gd name="connsiteY5" fmla="*/ 0 h 1203325"/>
              <a:gd name="connsiteX6" fmla="*/ 936625 w 2320925"/>
              <a:gd name="connsiteY6" fmla="*/ 31750 h 1203325"/>
              <a:gd name="connsiteX7" fmla="*/ 650875 w 2320925"/>
              <a:gd name="connsiteY7" fmla="*/ 177800 h 1203325"/>
              <a:gd name="connsiteX8" fmla="*/ 0 w 2320925"/>
              <a:gd name="connsiteY8" fmla="*/ 415925 h 1203325"/>
              <a:gd name="connsiteX9" fmla="*/ 82550 w 2320925"/>
              <a:gd name="connsiteY9" fmla="*/ 1111250 h 1203325"/>
              <a:gd name="connsiteX10" fmla="*/ 257175 w 2320925"/>
              <a:gd name="connsiteY10" fmla="*/ 1203325 h 1203325"/>
              <a:gd name="connsiteX0" fmla="*/ 366911 w 2430661"/>
              <a:gd name="connsiteY0" fmla="*/ 1203325 h 1203325"/>
              <a:gd name="connsiteX1" fmla="*/ 2179836 w 2430661"/>
              <a:gd name="connsiteY1" fmla="*/ 1203325 h 1203325"/>
              <a:gd name="connsiteX2" fmla="*/ 2430661 w 2430661"/>
              <a:gd name="connsiteY2" fmla="*/ 508000 h 1203325"/>
              <a:gd name="connsiteX3" fmla="*/ 2198886 w 2430661"/>
              <a:gd name="connsiteY3" fmla="*/ 349250 h 1203325"/>
              <a:gd name="connsiteX4" fmla="*/ 1973461 w 2430661"/>
              <a:gd name="connsiteY4" fmla="*/ 123825 h 1203325"/>
              <a:gd name="connsiteX5" fmla="*/ 1544836 w 2430661"/>
              <a:gd name="connsiteY5" fmla="*/ 0 h 1203325"/>
              <a:gd name="connsiteX6" fmla="*/ 1046361 w 2430661"/>
              <a:gd name="connsiteY6" fmla="*/ 31750 h 1203325"/>
              <a:gd name="connsiteX7" fmla="*/ 760611 w 2430661"/>
              <a:gd name="connsiteY7" fmla="*/ 177800 h 1203325"/>
              <a:gd name="connsiteX8" fmla="*/ 109736 w 2430661"/>
              <a:gd name="connsiteY8" fmla="*/ 415925 h 1203325"/>
              <a:gd name="connsiteX9" fmla="*/ 192286 w 2430661"/>
              <a:gd name="connsiteY9" fmla="*/ 1111250 h 1203325"/>
              <a:gd name="connsiteX10" fmla="*/ 366911 w 2430661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23825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10965 h 1210965"/>
              <a:gd name="connsiteX1" fmla="*/ 2236737 w 2487562"/>
              <a:gd name="connsiteY1" fmla="*/ 1210965 h 1210965"/>
              <a:gd name="connsiteX2" fmla="*/ 2487562 w 2487562"/>
              <a:gd name="connsiteY2" fmla="*/ 515640 h 1210965"/>
              <a:gd name="connsiteX3" fmla="*/ 2255787 w 2487562"/>
              <a:gd name="connsiteY3" fmla="*/ 356890 h 1210965"/>
              <a:gd name="connsiteX4" fmla="*/ 2030362 w 2487562"/>
              <a:gd name="connsiteY4" fmla="*/ 131465 h 1210965"/>
              <a:gd name="connsiteX5" fmla="*/ 1601737 w 2487562"/>
              <a:gd name="connsiteY5" fmla="*/ 7640 h 1210965"/>
              <a:gd name="connsiteX6" fmla="*/ 1103262 w 2487562"/>
              <a:gd name="connsiteY6" fmla="*/ 39390 h 1210965"/>
              <a:gd name="connsiteX7" fmla="*/ 817512 w 2487562"/>
              <a:gd name="connsiteY7" fmla="*/ 131465 h 1210965"/>
              <a:gd name="connsiteX8" fmla="*/ 166637 w 2487562"/>
              <a:gd name="connsiteY8" fmla="*/ 423565 h 1210965"/>
              <a:gd name="connsiteX9" fmla="*/ 249187 w 2487562"/>
              <a:gd name="connsiteY9" fmla="*/ 1118890 h 1210965"/>
              <a:gd name="connsiteX10" fmla="*/ 423812 w 2487562"/>
              <a:gd name="connsiteY10" fmla="*/ 1210965 h 1210965"/>
              <a:gd name="connsiteX0" fmla="*/ 423812 w 2487562"/>
              <a:gd name="connsiteY0" fmla="*/ 1224763 h 1224763"/>
              <a:gd name="connsiteX1" fmla="*/ 2236737 w 2487562"/>
              <a:gd name="connsiteY1" fmla="*/ 1224763 h 1224763"/>
              <a:gd name="connsiteX2" fmla="*/ 2487562 w 2487562"/>
              <a:gd name="connsiteY2" fmla="*/ 529438 h 1224763"/>
              <a:gd name="connsiteX3" fmla="*/ 2255787 w 2487562"/>
              <a:gd name="connsiteY3" fmla="*/ 370688 h 1224763"/>
              <a:gd name="connsiteX4" fmla="*/ 2030362 w 2487562"/>
              <a:gd name="connsiteY4" fmla="*/ 145263 h 1224763"/>
              <a:gd name="connsiteX5" fmla="*/ 1601737 w 2487562"/>
              <a:gd name="connsiteY5" fmla="*/ 21438 h 1224763"/>
              <a:gd name="connsiteX6" fmla="*/ 1112787 w 2487562"/>
              <a:gd name="connsiteY6" fmla="*/ 30963 h 1224763"/>
              <a:gd name="connsiteX7" fmla="*/ 817512 w 2487562"/>
              <a:gd name="connsiteY7" fmla="*/ 145263 h 1224763"/>
              <a:gd name="connsiteX8" fmla="*/ 166637 w 2487562"/>
              <a:gd name="connsiteY8" fmla="*/ 437363 h 1224763"/>
              <a:gd name="connsiteX9" fmla="*/ 249187 w 2487562"/>
              <a:gd name="connsiteY9" fmla="*/ 1132688 h 1224763"/>
              <a:gd name="connsiteX10" fmla="*/ 423812 w 2487562"/>
              <a:gd name="connsiteY10" fmla="*/ 1224763 h 1224763"/>
              <a:gd name="connsiteX0" fmla="*/ 423812 w 2487562"/>
              <a:gd name="connsiteY0" fmla="*/ 1276040 h 1276040"/>
              <a:gd name="connsiteX1" fmla="*/ 2236737 w 2487562"/>
              <a:gd name="connsiteY1" fmla="*/ 1276040 h 1276040"/>
              <a:gd name="connsiteX2" fmla="*/ 2487562 w 2487562"/>
              <a:gd name="connsiteY2" fmla="*/ 580715 h 1276040"/>
              <a:gd name="connsiteX3" fmla="*/ 2255787 w 2487562"/>
              <a:gd name="connsiteY3" fmla="*/ 421965 h 1276040"/>
              <a:gd name="connsiteX4" fmla="*/ 2030362 w 2487562"/>
              <a:gd name="connsiteY4" fmla="*/ 196540 h 1276040"/>
              <a:gd name="connsiteX5" fmla="*/ 1601737 w 2487562"/>
              <a:gd name="connsiteY5" fmla="*/ 72715 h 1276040"/>
              <a:gd name="connsiteX6" fmla="*/ 1112787 w 2487562"/>
              <a:gd name="connsiteY6" fmla="*/ 82240 h 1276040"/>
              <a:gd name="connsiteX7" fmla="*/ 817512 w 2487562"/>
              <a:gd name="connsiteY7" fmla="*/ 196540 h 1276040"/>
              <a:gd name="connsiteX8" fmla="*/ 166637 w 2487562"/>
              <a:gd name="connsiteY8" fmla="*/ 488640 h 1276040"/>
              <a:gd name="connsiteX9" fmla="*/ 249187 w 2487562"/>
              <a:gd name="connsiteY9" fmla="*/ 1183965 h 1276040"/>
              <a:gd name="connsiteX10" fmla="*/ 423812 w 2487562"/>
              <a:gd name="connsiteY10" fmla="*/ 1276040 h 1276040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8256"/>
              <a:gd name="connsiteY0" fmla="*/ 1359584 h 1359584"/>
              <a:gd name="connsiteX1" fmla="*/ 2236737 w 2488256"/>
              <a:gd name="connsiteY1" fmla="*/ 1359584 h 1359584"/>
              <a:gd name="connsiteX2" fmla="*/ 2487562 w 2488256"/>
              <a:gd name="connsiteY2" fmla="*/ 664259 h 1359584"/>
              <a:gd name="connsiteX3" fmla="*/ 2255787 w 2488256"/>
              <a:gd name="connsiteY3" fmla="*/ 505509 h 1359584"/>
              <a:gd name="connsiteX4" fmla="*/ 2030362 w 2488256"/>
              <a:gd name="connsiteY4" fmla="*/ 280084 h 1359584"/>
              <a:gd name="connsiteX5" fmla="*/ 1601737 w 2488256"/>
              <a:gd name="connsiteY5" fmla="*/ 156259 h 1359584"/>
              <a:gd name="connsiteX6" fmla="*/ 1112787 w 2488256"/>
              <a:gd name="connsiteY6" fmla="*/ 165784 h 1359584"/>
              <a:gd name="connsiteX7" fmla="*/ 817512 w 2488256"/>
              <a:gd name="connsiteY7" fmla="*/ 280084 h 1359584"/>
              <a:gd name="connsiteX8" fmla="*/ 166637 w 2488256"/>
              <a:gd name="connsiteY8" fmla="*/ 572184 h 1359584"/>
              <a:gd name="connsiteX9" fmla="*/ 249187 w 2488256"/>
              <a:gd name="connsiteY9" fmla="*/ 1267509 h 1359584"/>
              <a:gd name="connsiteX10" fmla="*/ 423812 w 2488256"/>
              <a:gd name="connsiteY10" fmla="*/ 1359584 h 1359584"/>
              <a:gd name="connsiteX0" fmla="*/ 423812 w 2613718"/>
              <a:gd name="connsiteY0" fmla="*/ 1359584 h 1359584"/>
              <a:gd name="connsiteX1" fmla="*/ 2236737 w 2613718"/>
              <a:gd name="connsiteY1" fmla="*/ 1359584 h 1359584"/>
              <a:gd name="connsiteX2" fmla="*/ 2487562 w 2613718"/>
              <a:gd name="connsiteY2" fmla="*/ 664259 h 1359584"/>
              <a:gd name="connsiteX3" fmla="*/ 2255787 w 2613718"/>
              <a:gd name="connsiteY3" fmla="*/ 505509 h 1359584"/>
              <a:gd name="connsiteX4" fmla="*/ 2030362 w 2613718"/>
              <a:gd name="connsiteY4" fmla="*/ 280084 h 1359584"/>
              <a:gd name="connsiteX5" fmla="*/ 1601737 w 2613718"/>
              <a:gd name="connsiteY5" fmla="*/ 156259 h 1359584"/>
              <a:gd name="connsiteX6" fmla="*/ 1112787 w 2613718"/>
              <a:gd name="connsiteY6" fmla="*/ 165784 h 1359584"/>
              <a:gd name="connsiteX7" fmla="*/ 817512 w 2613718"/>
              <a:gd name="connsiteY7" fmla="*/ 280084 h 1359584"/>
              <a:gd name="connsiteX8" fmla="*/ 166637 w 2613718"/>
              <a:gd name="connsiteY8" fmla="*/ 572184 h 1359584"/>
              <a:gd name="connsiteX9" fmla="*/ 249187 w 2613718"/>
              <a:gd name="connsiteY9" fmla="*/ 1267509 h 1359584"/>
              <a:gd name="connsiteX10" fmla="*/ 423812 w 2613718"/>
              <a:gd name="connsiteY10" fmla="*/ 1359584 h 1359584"/>
              <a:gd name="connsiteX0" fmla="*/ 423812 w 2679088"/>
              <a:gd name="connsiteY0" fmla="*/ 1359584 h 1359584"/>
              <a:gd name="connsiteX1" fmla="*/ 2236737 w 2679088"/>
              <a:gd name="connsiteY1" fmla="*/ 1359584 h 1359584"/>
              <a:gd name="connsiteX2" fmla="*/ 2487562 w 2679088"/>
              <a:gd name="connsiteY2" fmla="*/ 664259 h 1359584"/>
              <a:gd name="connsiteX3" fmla="*/ 2255787 w 2679088"/>
              <a:gd name="connsiteY3" fmla="*/ 505509 h 1359584"/>
              <a:gd name="connsiteX4" fmla="*/ 2030362 w 2679088"/>
              <a:gd name="connsiteY4" fmla="*/ 280084 h 1359584"/>
              <a:gd name="connsiteX5" fmla="*/ 1601737 w 2679088"/>
              <a:gd name="connsiteY5" fmla="*/ 156259 h 1359584"/>
              <a:gd name="connsiteX6" fmla="*/ 1112787 w 2679088"/>
              <a:gd name="connsiteY6" fmla="*/ 165784 h 1359584"/>
              <a:gd name="connsiteX7" fmla="*/ 817512 w 2679088"/>
              <a:gd name="connsiteY7" fmla="*/ 280084 h 1359584"/>
              <a:gd name="connsiteX8" fmla="*/ 166637 w 2679088"/>
              <a:gd name="connsiteY8" fmla="*/ 572184 h 1359584"/>
              <a:gd name="connsiteX9" fmla="*/ 249187 w 2679088"/>
              <a:gd name="connsiteY9" fmla="*/ 1267509 h 1359584"/>
              <a:gd name="connsiteX10" fmla="*/ 423812 w 2679088"/>
              <a:gd name="connsiteY10" fmla="*/ 1359584 h 135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9088" h="1359584">
                <a:moveTo>
                  <a:pt x="423812" y="1359584"/>
                </a:moveTo>
                <a:lnTo>
                  <a:pt x="2236737" y="1359584"/>
                </a:lnTo>
                <a:cubicBezTo>
                  <a:pt x="2656895" y="1356409"/>
                  <a:pt x="2851629" y="896034"/>
                  <a:pt x="2487562" y="664259"/>
                </a:cubicBezTo>
                <a:cubicBezTo>
                  <a:pt x="2492854" y="595467"/>
                  <a:pt x="2472745" y="428251"/>
                  <a:pt x="2255787" y="505509"/>
                </a:cubicBezTo>
                <a:cubicBezTo>
                  <a:pt x="2253670" y="392267"/>
                  <a:pt x="2242029" y="279026"/>
                  <a:pt x="2030362" y="280084"/>
                </a:cubicBezTo>
                <a:cubicBezTo>
                  <a:pt x="2004962" y="137209"/>
                  <a:pt x="1795412" y="-21541"/>
                  <a:pt x="1601737" y="156259"/>
                </a:cubicBezTo>
                <a:cubicBezTo>
                  <a:pt x="1470504" y="-88216"/>
                  <a:pt x="1209095" y="-15191"/>
                  <a:pt x="1112787" y="165784"/>
                </a:cubicBezTo>
                <a:cubicBezTo>
                  <a:pt x="1008012" y="122392"/>
                  <a:pt x="865137" y="98051"/>
                  <a:pt x="817512" y="280084"/>
                </a:cubicBezTo>
                <a:cubicBezTo>
                  <a:pt x="568804" y="70534"/>
                  <a:pt x="53395" y="245159"/>
                  <a:pt x="166637" y="572184"/>
                </a:cubicBezTo>
                <a:cubicBezTo>
                  <a:pt x="-110646" y="775384"/>
                  <a:pt x="-13280" y="1102409"/>
                  <a:pt x="249187" y="1267509"/>
                </a:cubicBezTo>
                <a:cubicBezTo>
                  <a:pt x="288345" y="1352176"/>
                  <a:pt x="346554" y="1357467"/>
                  <a:pt x="423812" y="1359584"/>
                </a:cubicBezTo>
                <a:close/>
              </a:path>
            </a:pathLst>
          </a:custGeom>
          <a:solidFill>
            <a:schemeClr val="accent2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 rot="21164505">
            <a:off x="3544764" y="4035168"/>
            <a:ext cx="369802" cy="647785"/>
            <a:chOff x="2057400" y="2332412"/>
            <a:chExt cx="324766" cy="568896"/>
          </a:xfrm>
          <a:solidFill>
            <a:schemeClr val="accent2"/>
          </a:solidFill>
        </p:grpSpPr>
        <p:sp>
          <p:nvSpPr>
            <p:cNvPr id="17" name="Oval 16"/>
            <p:cNvSpPr/>
            <p:nvPr/>
          </p:nvSpPr>
          <p:spPr>
            <a:xfrm>
              <a:off x="2057400" y="2743200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15508" y="2562301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224058" y="2332412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1" name="Rectangle 31"/>
          <p:cNvSpPr>
            <a:spLocks noChangeArrowheads="1"/>
          </p:cNvSpPr>
          <p:nvPr/>
        </p:nvSpPr>
        <p:spPr bwMode="auto">
          <a:xfrm>
            <a:off x="651575" y="3518458"/>
            <a:ext cx="23371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Dùng làm thức ăn cho người</a:t>
            </a:r>
          </a:p>
        </p:txBody>
      </p:sp>
      <p:sp>
        <p:nvSpPr>
          <p:cNvPr id="40" name="Freeform 39"/>
          <p:cNvSpPr/>
          <p:nvPr/>
        </p:nvSpPr>
        <p:spPr>
          <a:xfrm>
            <a:off x="4581944" y="2879957"/>
            <a:ext cx="3154362" cy="1622425"/>
          </a:xfrm>
          <a:custGeom>
            <a:avLst/>
            <a:gdLst>
              <a:gd name="connsiteX0" fmla="*/ 171450 w 2209800"/>
              <a:gd name="connsiteY0" fmla="*/ 1162050 h 1162050"/>
              <a:gd name="connsiteX1" fmla="*/ 2076450 w 2209800"/>
              <a:gd name="connsiteY1" fmla="*/ 1162050 h 1162050"/>
              <a:gd name="connsiteX2" fmla="*/ 2209800 w 2209800"/>
              <a:gd name="connsiteY2" fmla="*/ 476250 h 1162050"/>
              <a:gd name="connsiteX3" fmla="*/ 1701800 w 2209800"/>
              <a:gd name="connsiteY3" fmla="*/ 0 h 1162050"/>
              <a:gd name="connsiteX4" fmla="*/ 1235075 w 2209800"/>
              <a:gd name="connsiteY4" fmla="*/ 63500 h 1162050"/>
              <a:gd name="connsiteX5" fmla="*/ 720725 w 2209800"/>
              <a:gd name="connsiteY5" fmla="*/ 79375 h 1162050"/>
              <a:gd name="connsiteX6" fmla="*/ 177800 w 2209800"/>
              <a:gd name="connsiteY6" fmla="*/ 320675 h 1162050"/>
              <a:gd name="connsiteX7" fmla="*/ 6350 w 2209800"/>
              <a:gd name="connsiteY7" fmla="*/ 552450 h 1162050"/>
              <a:gd name="connsiteX8" fmla="*/ 0 w 2209800"/>
              <a:gd name="connsiteY8" fmla="*/ 790575 h 1162050"/>
              <a:gd name="connsiteX9" fmla="*/ 171450 w 2209800"/>
              <a:gd name="connsiteY9" fmla="*/ 1162050 h 1162050"/>
              <a:gd name="connsiteX0" fmla="*/ 171450 w 2273864"/>
              <a:gd name="connsiteY0" fmla="*/ 1162050 h 1162050"/>
              <a:gd name="connsiteX1" fmla="*/ 2076450 w 2273864"/>
              <a:gd name="connsiteY1" fmla="*/ 1162050 h 1162050"/>
              <a:gd name="connsiteX2" fmla="*/ 2209800 w 2273864"/>
              <a:gd name="connsiteY2" fmla="*/ 476250 h 1162050"/>
              <a:gd name="connsiteX3" fmla="*/ 1701800 w 2273864"/>
              <a:gd name="connsiteY3" fmla="*/ 0 h 1162050"/>
              <a:gd name="connsiteX4" fmla="*/ 1235075 w 2273864"/>
              <a:gd name="connsiteY4" fmla="*/ 63500 h 1162050"/>
              <a:gd name="connsiteX5" fmla="*/ 720725 w 2273864"/>
              <a:gd name="connsiteY5" fmla="*/ 79375 h 1162050"/>
              <a:gd name="connsiteX6" fmla="*/ 177800 w 2273864"/>
              <a:gd name="connsiteY6" fmla="*/ 320675 h 1162050"/>
              <a:gd name="connsiteX7" fmla="*/ 6350 w 2273864"/>
              <a:gd name="connsiteY7" fmla="*/ 552450 h 1162050"/>
              <a:gd name="connsiteX8" fmla="*/ 0 w 2273864"/>
              <a:gd name="connsiteY8" fmla="*/ 790575 h 1162050"/>
              <a:gd name="connsiteX9" fmla="*/ 171450 w 2273864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39825 h 1139825"/>
              <a:gd name="connsiteX1" fmla="*/ 2076450 w 2413593"/>
              <a:gd name="connsiteY1" fmla="*/ 1139825 h 1139825"/>
              <a:gd name="connsiteX2" fmla="*/ 2209800 w 2413593"/>
              <a:gd name="connsiteY2" fmla="*/ 454025 h 1139825"/>
              <a:gd name="connsiteX3" fmla="*/ 1704975 w 2413593"/>
              <a:gd name="connsiteY3" fmla="*/ 0 h 1139825"/>
              <a:gd name="connsiteX4" fmla="*/ 1235075 w 2413593"/>
              <a:gd name="connsiteY4" fmla="*/ 41275 h 1139825"/>
              <a:gd name="connsiteX5" fmla="*/ 720725 w 2413593"/>
              <a:gd name="connsiteY5" fmla="*/ 57150 h 1139825"/>
              <a:gd name="connsiteX6" fmla="*/ 177800 w 2413593"/>
              <a:gd name="connsiteY6" fmla="*/ 298450 h 1139825"/>
              <a:gd name="connsiteX7" fmla="*/ 6350 w 2413593"/>
              <a:gd name="connsiteY7" fmla="*/ 530225 h 1139825"/>
              <a:gd name="connsiteX8" fmla="*/ 0 w 2413593"/>
              <a:gd name="connsiteY8" fmla="*/ 768350 h 1139825"/>
              <a:gd name="connsiteX9" fmla="*/ 171450 w 2413593"/>
              <a:gd name="connsiteY9" fmla="*/ 1139825 h 1139825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6648 w 2468791"/>
              <a:gd name="connsiteY0" fmla="*/ 1319019 h 1319019"/>
              <a:gd name="connsiteX1" fmla="*/ 2131648 w 2468791"/>
              <a:gd name="connsiteY1" fmla="*/ 1319019 h 1319019"/>
              <a:gd name="connsiteX2" fmla="*/ 2264998 w 2468791"/>
              <a:gd name="connsiteY2" fmla="*/ 633219 h 1319019"/>
              <a:gd name="connsiteX3" fmla="*/ 1760173 w 2468791"/>
              <a:gd name="connsiteY3" fmla="*/ 179194 h 1319019"/>
              <a:gd name="connsiteX4" fmla="*/ 1290273 w 2468791"/>
              <a:gd name="connsiteY4" fmla="*/ 220469 h 1319019"/>
              <a:gd name="connsiteX5" fmla="*/ 775923 w 2468791"/>
              <a:gd name="connsiteY5" fmla="*/ 236344 h 1319019"/>
              <a:gd name="connsiteX6" fmla="*/ 232998 w 2468791"/>
              <a:gd name="connsiteY6" fmla="*/ 477644 h 1319019"/>
              <a:gd name="connsiteX7" fmla="*/ 61548 w 2468791"/>
              <a:gd name="connsiteY7" fmla="*/ 709419 h 1319019"/>
              <a:gd name="connsiteX8" fmla="*/ 55198 w 2468791"/>
              <a:gd name="connsiteY8" fmla="*/ 947544 h 1319019"/>
              <a:gd name="connsiteX9" fmla="*/ 226648 w 2468791"/>
              <a:gd name="connsiteY9" fmla="*/ 1319019 h 1319019"/>
              <a:gd name="connsiteX0" fmla="*/ 282836 w 2524979"/>
              <a:gd name="connsiteY0" fmla="*/ 1319019 h 1319019"/>
              <a:gd name="connsiteX1" fmla="*/ 2187836 w 2524979"/>
              <a:gd name="connsiteY1" fmla="*/ 1319019 h 1319019"/>
              <a:gd name="connsiteX2" fmla="*/ 2321186 w 2524979"/>
              <a:gd name="connsiteY2" fmla="*/ 633219 h 1319019"/>
              <a:gd name="connsiteX3" fmla="*/ 1816361 w 2524979"/>
              <a:gd name="connsiteY3" fmla="*/ 179194 h 1319019"/>
              <a:gd name="connsiteX4" fmla="*/ 1346461 w 2524979"/>
              <a:gd name="connsiteY4" fmla="*/ 220469 h 1319019"/>
              <a:gd name="connsiteX5" fmla="*/ 832111 w 2524979"/>
              <a:gd name="connsiteY5" fmla="*/ 236344 h 1319019"/>
              <a:gd name="connsiteX6" fmla="*/ 289186 w 2524979"/>
              <a:gd name="connsiteY6" fmla="*/ 477644 h 1319019"/>
              <a:gd name="connsiteX7" fmla="*/ 117736 w 2524979"/>
              <a:gd name="connsiteY7" fmla="*/ 709419 h 1319019"/>
              <a:gd name="connsiteX8" fmla="*/ 111386 w 2524979"/>
              <a:gd name="connsiteY8" fmla="*/ 947544 h 1319019"/>
              <a:gd name="connsiteX9" fmla="*/ 282836 w 2524979"/>
              <a:gd name="connsiteY9" fmla="*/ 1319019 h 1319019"/>
              <a:gd name="connsiteX0" fmla="*/ 336258 w 2578401"/>
              <a:gd name="connsiteY0" fmla="*/ 1319019 h 1319019"/>
              <a:gd name="connsiteX1" fmla="*/ 2241258 w 2578401"/>
              <a:gd name="connsiteY1" fmla="*/ 1319019 h 1319019"/>
              <a:gd name="connsiteX2" fmla="*/ 2374608 w 2578401"/>
              <a:gd name="connsiteY2" fmla="*/ 633219 h 1319019"/>
              <a:gd name="connsiteX3" fmla="*/ 1869783 w 2578401"/>
              <a:gd name="connsiteY3" fmla="*/ 179194 h 1319019"/>
              <a:gd name="connsiteX4" fmla="*/ 1399883 w 2578401"/>
              <a:gd name="connsiteY4" fmla="*/ 220469 h 1319019"/>
              <a:gd name="connsiteX5" fmla="*/ 885533 w 2578401"/>
              <a:gd name="connsiteY5" fmla="*/ 236344 h 1319019"/>
              <a:gd name="connsiteX6" fmla="*/ 342608 w 2578401"/>
              <a:gd name="connsiteY6" fmla="*/ 477644 h 1319019"/>
              <a:gd name="connsiteX7" fmla="*/ 171158 w 2578401"/>
              <a:gd name="connsiteY7" fmla="*/ 709419 h 1319019"/>
              <a:gd name="connsiteX8" fmla="*/ 164808 w 2578401"/>
              <a:gd name="connsiteY8" fmla="*/ 947544 h 1319019"/>
              <a:gd name="connsiteX9" fmla="*/ 336258 w 2578401"/>
              <a:gd name="connsiteY9" fmla="*/ 1319019 h 1319019"/>
              <a:gd name="connsiteX0" fmla="*/ 323711 w 2565854"/>
              <a:gd name="connsiteY0" fmla="*/ 1319019 h 1319019"/>
              <a:gd name="connsiteX1" fmla="*/ 2228711 w 2565854"/>
              <a:gd name="connsiteY1" fmla="*/ 1319019 h 1319019"/>
              <a:gd name="connsiteX2" fmla="*/ 2362061 w 2565854"/>
              <a:gd name="connsiteY2" fmla="*/ 633219 h 1319019"/>
              <a:gd name="connsiteX3" fmla="*/ 1857236 w 2565854"/>
              <a:gd name="connsiteY3" fmla="*/ 179194 h 1319019"/>
              <a:gd name="connsiteX4" fmla="*/ 1387336 w 2565854"/>
              <a:gd name="connsiteY4" fmla="*/ 220469 h 1319019"/>
              <a:gd name="connsiteX5" fmla="*/ 872986 w 2565854"/>
              <a:gd name="connsiteY5" fmla="*/ 236344 h 1319019"/>
              <a:gd name="connsiteX6" fmla="*/ 330061 w 2565854"/>
              <a:gd name="connsiteY6" fmla="*/ 477644 h 1319019"/>
              <a:gd name="connsiteX7" fmla="*/ 158611 w 2565854"/>
              <a:gd name="connsiteY7" fmla="*/ 709419 h 1319019"/>
              <a:gd name="connsiteX8" fmla="*/ 152261 w 2565854"/>
              <a:gd name="connsiteY8" fmla="*/ 947544 h 1319019"/>
              <a:gd name="connsiteX9" fmla="*/ 323711 w 2565854"/>
              <a:gd name="connsiteY9" fmla="*/ 1319019 h 131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5854" h="1319019">
                <a:moveTo>
                  <a:pt x="323711" y="1319019"/>
                </a:moveTo>
                <a:lnTo>
                  <a:pt x="2228711" y="1319019"/>
                </a:lnTo>
                <a:cubicBezTo>
                  <a:pt x="2606536" y="1287269"/>
                  <a:pt x="2689086" y="814194"/>
                  <a:pt x="2362061" y="633219"/>
                </a:cubicBezTo>
                <a:cubicBezTo>
                  <a:pt x="2659453" y="331594"/>
                  <a:pt x="2283744" y="-176406"/>
                  <a:pt x="1857236" y="179194"/>
                </a:cubicBezTo>
                <a:cubicBezTo>
                  <a:pt x="1719653" y="50077"/>
                  <a:pt x="1540794" y="32086"/>
                  <a:pt x="1387336" y="220469"/>
                </a:cubicBezTo>
                <a:cubicBezTo>
                  <a:pt x="1247636" y="-148889"/>
                  <a:pt x="936486" y="8802"/>
                  <a:pt x="872986" y="236344"/>
                </a:cubicBezTo>
                <a:cubicBezTo>
                  <a:pt x="609461" y="94527"/>
                  <a:pt x="301486" y="241636"/>
                  <a:pt x="330061" y="477644"/>
                </a:cubicBezTo>
                <a:cubicBezTo>
                  <a:pt x="104636" y="466002"/>
                  <a:pt x="41136" y="613111"/>
                  <a:pt x="158611" y="709419"/>
                </a:cubicBezTo>
                <a:cubicBezTo>
                  <a:pt x="70769" y="788794"/>
                  <a:pt x="84528" y="880869"/>
                  <a:pt x="152261" y="947544"/>
                </a:cubicBezTo>
                <a:cubicBezTo>
                  <a:pt x="-127139" y="1033269"/>
                  <a:pt x="6211" y="1299969"/>
                  <a:pt x="323711" y="131901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 rot="20620448">
            <a:off x="7819488" y="3815681"/>
            <a:ext cx="369802" cy="647785"/>
            <a:chOff x="2057400" y="2332412"/>
            <a:chExt cx="324766" cy="568896"/>
          </a:xfrm>
          <a:solidFill>
            <a:schemeClr val="accent2">
              <a:lumMod val="75000"/>
            </a:schemeClr>
          </a:solidFill>
        </p:grpSpPr>
        <p:sp>
          <p:nvSpPr>
            <p:cNvPr id="42" name="Oval 41"/>
            <p:cNvSpPr/>
            <p:nvPr/>
          </p:nvSpPr>
          <p:spPr>
            <a:xfrm>
              <a:off x="2057400" y="2743200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2215508" y="2562301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2224058" y="2332412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5" name="Rectangle 31"/>
          <p:cNvSpPr>
            <a:spLocks noChangeArrowheads="1"/>
          </p:cNvSpPr>
          <p:nvPr/>
        </p:nvSpPr>
        <p:spPr bwMode="auto">
          <a:xfrm>
            <a:off x="4798551" y="3589715"/>
            <a:ext cx="27211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Dùng làm dược liệu</a:t>
            </a:r>
          </a:p>
        </p:txBody>
      </p:sp>
    </p:spTree>
    <p:extLst>
      <p:ext uri="{BB962C8B-B14F-4D97-AF65-F5344CB8AC3E}">
        <p14:creationId xmlns:p14="http://schemas.microsoft.com/office/powerpoint/2010/main" val="14333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1" grpId="0" animBg="1"/>
      <p:bldP spid="21" grpId="0"/>
      <p:bldP spid="40" grpId="0" animBg="1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524435" y="783372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Lợi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ích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201706" y="1319049"/>
            <a:ext cx="8780929" cy="14779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164696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69603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latin typeface="+mj-lt"/>
              </a:rPr>
              <a:t>Tác hại của nấm</a:t>
            </a:r>
            <a:endParaRPr sz="2600" b="1" dirty="0">
              <a:latin typeface="+mj-lt"/>
            </a:endParaRPr>
          </a:p>
        </p:txBody>
      </p:sp>
      <p:sp>
        <p:nvSpPr>
          <p:cNvPr id="187" name="Google Shape;187;p2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893869" y="2020921"/>
            <a:ext cx="3939335" cy="2100600"/>
          </a:xfrm>
        </p:spPr>
        <p:txBody>
          <a:bodyPr/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Ăn phải nấm độc bị ngộ độc, thâm chí tử vong.</a:t>
            </a:r>
          </a:p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Một số loại nấm sống kí sinh có thể gây bệnh cho thực vật, động vật, con người.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1147270" y="462903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Lợi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ích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350559" y="998580"/>
            <a:ext cx="8780929" cy="14779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-23562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  <p:sp>
        <p:nvSpPr>
          <p:cNvPr id="6" name="Google Shape;185;p23"/>
          <p:cNvSpPr txBox="1">
            <a:spLocks/>
          </p:cNvSpPr>
          <p:nvPr/>
        </p:nvSpPr>
        <p:spPr>
          <a:xfrm>
            <a:off x="1296123" y="2529148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Tác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hại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7" name="Google Shape;185;p23"/>
          <p:cNvSpPr txBox="1">
            <a:spLocks/>
          </p:cNvSpPr>
          <p:nvPr/>
        </p:nvSpPr>
        <p:spPr>
          <a:xfrm>
            <a:off x="350558" y="3076070"/>
            <a:ext cx="8780929" cy="14296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latin typeface="+mj-lt"/>
              </a:rPr>
              <a:t>Mở rộng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3454303" y="2377586"/>
            <a:ext cx="47826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Nấm độc chứa nhiều độc tố tự nhiên.</a:t>
            </a:r>
          </a:p>
          <a:p>
            <a:pPr marL="342900" indent="-34290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Nhìn bằng mắt thường, nấm độc thường có màu sắc sặc sỡ, nổi bật, có đốm màu đen, đỏ, trắng nổi lên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505" y="138925"/>
            <a:ext cx="2110879" cy="2004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30" y="1741018"/>
            <a:ext cx="2992758" cy="300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/>
          <p:nvPr/>
        </p:nvSpPr>
        <p:spPr>
          <a:xfrm>
            <a:off x="4586631" y="188211"/>
            <a:ext cx="4476902" cy="1428447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title" idx="4294967295"/>
          </p:nvPr>
        </p:nvSpPr>
        <p:spPr>
          <a:xfrm>
            <a:off x="0" y="207425"/>
            <a:ext cx="91440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Thảo luận và trả lời câu hỏi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27" name="Google Shape;227;p2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335358" y="1246310"/>
            <a:ext cx="7128662" cy="77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</a:rPr>
              <a:t>Để phòng tránh bị ngộ độc nấm và mắc phải các bệnh do nấm gây ra, em cần thực hiện những việc gì?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4909" y="2245766"/>
            <a:ext cx="4283590" cy="114848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/>
              <a:t>Không ăn nấm lạ. Nếu bị ngộ độc nấm, cần đến ngay bệnh viện để rửa ruột và điều trị.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69226" y="3614585"/>
            <a:ext cx="4283590" cy="135243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/>
              <a:t>Vệ sinh cơ thể sạch sẽ, không dùng chung đồ cá nhân. Khi bị nấm da, cần đến cơ sở y tế khám, điều trị bệnh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/>
      <p:bldP spid="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524434" y="783372"/>
            <a:ext cx="6219265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Biện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pháp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phòng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tránh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độc</a:t>
            </a:r>
            <a:endParaRPr lang="en-US" sz="2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187037" y="1393732"/>
            <a:ext cx="8780929" cy="22280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ăn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lạ</a:t>
            </a:r>
            <a:r>
              <a:rPr lang="en-US" sz="2800" dirty="0"/>
              <a:t>. </a:t>
            </a:r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ngộ</a:t>
            </a:r>
            <a:r>
              <a:rPr lang="en-US" sz="2800" dirty="0"/>
              <a:t> </a:t>
            </a:r>
            <a:r>
              <a:rPr lang="en-US" sz="2800" dirty="0" err="1"/>
              <a:t>độc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,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ngay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viện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rửa</a:t>
            </a:r>
            <a:r>
              <a:rPr lang="en-US" sz="2800" dirty="0"/>
              <a:t> </a:t>
            </a:r>
            <a:r>
              <a:rPr lang="en-US" sz="2800" dirty="0" err="1"/>
              <a:t>ruột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-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sạch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,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chung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.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da,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sở</a:t>
            </a:r>
            <a:r>
              <a:rPr lang="en-US" sz="2800" dirty="0"/>
              <a:t> y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khám</a:t>
            </a:r>
            <a:r>
              <a:rPr lang="en-US" sz="2800" dirty="0"/>
              <a:t>,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hướng</a:t>
            </a:r>
            <a:r>
              <a:rPr lang="en-US" sz="2800" dirty="0"/>
              <a:t> </a:t>
            </a:r>
            <a:r>
              <a:rPr lang="en-US" sz="2800" dirty="0" err="1"/>
              <a:t>dẫn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bác</a:t>
            </a:r>
            <a:r>
              <a:rPr lang="en-US" sz="2800" dirty="0"/>
              <a:t> </a:t>
            </a:r>
            <a:r>
              <a:rPr lang="en-US" sz="2800" dirty="0" err="1"/>
              <a:t>sỹ</a:t>
            </a:r>
            <a:r>
              <a:rPr lang="en-US" sz="2800" dirty="0"/>
              <a:t>.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164696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275892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03481" y="262896"/>
            <a:ext cx="3859200" cy="607613"/>
          </a:xfrm>
        </p:spPr>
        <p:txBody>
          <a:bodyPr/>
          <a:lstStyle/>
          <a:p>
            <a:r>
              <a:rPr lang="en-US" b="1" i="0" dirty="0">
                <a:latin typeface="+mj-lt"/>
              </a:rPr>
              <a:t>Luyện tập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3322628" y="1196223"/>
            <a:ext cx="5492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Vì sao nói 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</a:rPr>
              <a:t>nấm có vai trò quan trọng trong việc làm sạch môi trường sống trên Trái Đất?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939" y="2091644"/>
            <a:ext cx="5076749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 loại nấm hoại sinh có vai trò quan trọng trong chu trình hoàn vật chất và năng lượng trong tự nhiên - phân hóa các phế thải trong nông nghiệp và công nghiệp làm ô nhiễm môi trường.</a:t>
            </a:r>
          </a:p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Sử dụng hệ men của các loài nấm hoại sinh chuyển thành phân bón hữu cơ làm tăng độ phì nhiêu của đất.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179" y="344585"/>
            <a:ext cx="4366800" cy="690900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Luyện tập mở rộng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2489641" y="1152528"/>
            <a:ext cx="6204550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Hiện nay, để phục vụ nhu cầu con người, nấm được trồng rất nhiều.</a:t>
            </a:r>
          </a:p>
          <a:p>
            <a:pPr marL="342900" indent="-342900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Theo em, để nấm có thể phát triển tốt, cần đảm bảo những điều kiện gì?</a:t>
            </a:r>
            <a:endParaRPr lang="en-US" sz="2000" i="1" dirty="0"/>
          </a:p>
        </p:txBody>
      </p:sp>
      <p:sp>
        <p:nvSpPr>
          <p:cNvPr id="5" name="Rectangle 4"/>
          <p:cNvSpPr/>
          <p:nvPr/>
        </p:nvSpPr>
        <p:spPr>
          <a:xfrm>
            <a:off x="3551528" y="2930715"/>
            <a:ext cx="533643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</a:t>
            </a:r>
            <a:r>
              <a:rPr lang="vi-VN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ần treo ở nơi thông thoáng, không bị gió lùa, giữ được ẩm, có ánh sáng đủ để đọc sách.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vi-VN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Cần thu hái khi nấm còn hơi non, đường kính mũ khoảng 3 cm, tâm nấm còn trũng chưa lồi lên…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428" y="2384755"/>
            <a:ext cx="1588674" cy="182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latin typeface="+mj-lt"/>
              </a:rPr>
              <a:t>Hướng dẫn về nhà</a:t>
            </a:r>
            <a:endParaRPr sz="2600" b="1" dirty="0">
              <a:latin typeface="+mj-lt"/>
            </a:endParaRPr>
          </a:p>
        </p:txBody>
      </p:sp>
      <p:sp>
        <p:nvSpPr>
          <p:cNvPr id="257" name="Google Shape;257;p3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grpSp>
        <p:nvGrpSpPr>
          <p:cNvPr id="258" name="Google Shape;258;p30"/>
          <p:cNvGrpSpPr/>
          <p:nvPr/>
        </p:nvGrpSpPr>
        <p:grpSpPr>
          <a:xfrm>
            <a:off x="1755648" y="2048525"/>
            <a:ext cx="3143074" cy="1180591"/>
            <a:chOff x="137762" y="1986811"/>
            <a:chExt cx="3137876" cy="1289700"/>
          </a:xfrm>
        </p:grpSpPr>
        <p:sp>
          <p:nvSpPr>
            <p:cNvPr id="259" name="Google Shape;259;p30"/>
            <p:cNvSpPr txBox="1"/>
            <p:nvPr/>
          </p:nvSpPr>
          <p:spPr>
            <a:xfrm>
              <a:off x="137762" y="1986811"/>
              <a:ext cx="2393071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accent2">
                      <a:lumMod val="50000"/>
                    </a:schemeClr>
                  </a:solidFill>
                  <a:latin typeface="+mj-lt"/>
                  <a:ea typeface="Pontano Sans"/>
                  <a:cs typeface="Pontano Sans"/>
                  <a:sym typeface="Pontano Sans"/>
                </a:rPr>
                <a:t>Trả lời các câu hỏi luyện tập, vận dụng SGK trang 105</a:t>
              </a:r>
              <a:endParaRPr sz="1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0" name="Google Shape;260;p30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B8F567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1" name="Google Shape;261;p30"/>
          <p:cNvGrpSpPr/>
          <p:nvPr/>
        </p:nvGrpSpPr>
        <p:grpSpPr>
          <a:xfrm>
            <a:off x="6364488" y="1755796"/>
            <a:ext cx="2852664" cy="1180591"/>
            <a:chOff x="5209838" y="1060358"/>
            <a:chExt cx="3116304" cy="1289700"/>
          </a:xfrm>
        </p:grpSpPr>
        <p:sp>
          <p:nvSpPr>
            <p:cNvPr id="262" name="Google Shape;262;p30"/>
            <p:cNvSpPr txBox="1"/>
            <p:nvPr/>
          </p:nvSpPr>
          <p:spPr>
            <a:xfrm>
              <a:off x="6613249" y="1060358"/>
              <a:ext cx="1712893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accent2">
                      <a:lumMod val="50000"/>
                    </a:schemeClr>
                  </a:solidFill>
                  <a:latin typeface="+mj-lt"/>
                  <a:ea typeface="Pontano Sans"/>
                  <a:cs typeface="Pontano Sans"/>
                  <a:sym typeface="Pontano Sans"/>
                </a:rPr>
                <a:t>Sưu tầm tranh, ảnh các loại nấm</a:t>
              </a:r>
              <a:endParaRPr sz="1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3" name="Google Shape;263;p30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51B148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4" name="Google Shape;264;p30"/>
          <p:cNvGrpSpPr/>
          <p:nvPr/>
        </p:nvGrpSpPr>
        <p:grpSpPr>
          <a:xfrm>
            <a:off x="4914071" y="3550071"/>
            <a:ext cx="4017789" cy="1180591"/>
            <a:chOff x="5209838" y="3020457"/>
            <a:chExt cx="2434216" cy="1289700"/>
          </a:xfrm>
        </p:grpSpPr>
        <p:sp>
          <p:nvSpPr>
            <p:cNvPr id="265" name="Google Shape;265;p30"/>
            <p:cNvSpPr txBox="1"/>
            <p:nvPr/>
          </p:nvSpPr>
          <p:spPr>
            <a:xfrm>
              <a:off x="6613254" y="3020457"/>
              <a:ext cx="1030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accent2">
                      <a:lumMod val="50000"/>
                    </a:schemeClr>
                  </a:solidFill>
                  <a:latin typeface="+mj-lt"/>
                  <a:ea typeface="Pontano Sans"/>
                  <a:cs typeface="Pontano Sans"/>
                  <a:sym typeface="Pontano Sans"/>
                </a:rPr>
                <a:t>Đọc trước Bài 19 – Đa dạng thực vật</a:t>
              </a:r>
              <a:endParaRPr sz="1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6" name="Google Shape;266;p30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9BCF63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7" name="Google Shape;267;p30"/>
          <p:cNvGrpSpPr/>
          <p:nvPr/>
        </p:nvGrpSpPr>
        <p:grpSpPr>
          <a:xfrm>
            <a:off x="4260993" y="1451981"/>
            <a:ext cx="3492100" cy="3469912"/>
            <a:chOff x="2662213" y="676344"/>
            <a:chExt cx="3814835" cy="3790597"/>
          </a:xfrm>
        </p:grpSpPr>
        <p:sp>
          <p:nvSpPr>
            <p:cNvPr id="268" name="Google Shape;268;p30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51B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9BCF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" name="Google Shape;271;p30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72" name="Google Shape;272;p30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B8F567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0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B8F5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4" name="Google Shape;274;p30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75" name="Google Shape;275;p30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51B148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51B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" name="Google Shape;277;p30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78" name="Google Shape;278;p30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9BCF6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0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9BCF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0" name="Google Shape;280;p30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03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1" name="Google Shape;281;p30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51B148"/>
                  </a:solidFill>
                  <a:latin typeface="Dosis"/>
                  <a:ea typeface="Dosis"/>
                  <a:cs typeface="Dosis"/>
                  <a:sym typeface="Dosis"/>
                </a:rPr>
                <a:t>01 </a:t>
              </a:r>
              <a:endParaRPr sz="1600">
                <a:solidFill>
                  <a:srgbClr val="51B14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2" name="Google Shape;282;p30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02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>
            <a:spLocks noGrp="1"/>
          </p:cNvSpPr>
          <p:nvPr>
            <p:ph type="ctrTitle" idx="4294967295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9600" dirty="0">
                <a:solidFill>
                  <a:srgbClr val="51B148"/>
                </a:solidFill>
              </a:rPr>
            </a:br>
            <a:endParaRPr sz="9600" dirty="0">
              <a:solidFill>
                <a:srgbClr val="51B148"/>
              </a:solidFill>
            </a:endParaRPr>
          </a:p>
        </p:txBody>
      </p:sp>
      <p:sp>
        <p:nvSpPr>
          <p:cNvPr id="123" name="Google Shape;123;p16"/>
          <p:cNvSpPr txBox="1">
            <a:spLocks noGrp="1"/>
          </p:cNvSpPr>
          <p:nvPr>
            <p:ph type="subTitle" idx="4294967295"/>
          </p:nvPr>
        </p:nvSpPr>
        <p:spPr>
          <a:xfrm>
            <a:off x="228138" y="748233"/>
            <a:ext cx="5149452" cy="112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FFFFFF"/>
                </a:solidFill>
                <a:latin typeface="+mj-lt"/>
              </a:rPr>
              <a:t>Hãy nói tên mỗi loại nấm trong Hình 18.1</a:t>
            </a:r>
          </a:p>
          <a:p>
            <a:pPr marL="342900" lvl="0" indent="-342900" algn="just" rtl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FFFFFF"/>
                </a:solidFill>
                <a:latin typeface="+mj-lt"/>
              </a:rPr>
              <a:t>Vì sao nấm không thuộc về giới Thực vật hay giới Động vật?</a:t>
            </a:r>
            <a:endParaRPr sz="2000" i="1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124" name="Google Shape;124;p16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782894">
            <a:off x="5535744" y="728720"/>
            <a:ext cx="1193575" cy="1166962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pic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26" name="Google Shape;126;p16"/>
          <p:cNvSpPr/>
          <p:nvPr/>
        </p:nvSpPr>
        <p:spPr>
          <a:xfrm rot="1553879">
            <a:off x="6337783" y="3906779"/>
            <a:ext cx="1651751" cy="1002497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6"/>
          <p:cNvSpPr/>
          <p:nvPr/>
        </p:nvSpPr>
        <p:spPr>
          <a:xfrm rot="-7428817">
            <a:off x="7606849" y="3029768"/>
            <a:ext cx="640974" cy="998333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09" y="2169936"/>
            <a:ext cx="5717370" cy="2852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tock-photo--colorful-tulips-with-blank-note-isolated-on-white-background-50469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2286001" y="4868466"/>
            <a:ext cx="4664075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vi-VN"/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1447801" y="1714500"/>
            <a:ext cx="690926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chemeClr val="hlink"/>
                </a:solidFill>
              </a:rPr>
              <a:t>- CHÚC CÁC THẦY CÔ SỨC KHỎE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048000" y="1085850"/>
            <a:ext cx="45961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A50021"/>
                </a:solidFill>
              </a:rPr>
              <a:t>BÀI HỌC KẾT THÚC</a:t>
            </a:r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2133601" y="2286000"/>
            <a:ext cx="5312673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9900CC"/>
                </a:solidFill>
              </a:rPr>
              <a:t>- 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2917288384"/>
      </p:ext>
    </p:extLst>
  </p:cSld>
  <p:clrMapOvr>
    <a:masterClrMapping/>
  </p:clrMapOvr>
  <p:transition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3681074" y="511613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 b="1" i="0" dirty="0">
                <a:latin typeface="+mj-lt"/>
              </a:rPr>
              <a:t>NỘI DUNG BÀI HỌC</a:t>
            </a:r>
            <a:endParaRPr sz="2800" b="1" i="0" dirty="0">
              <a:latin typeface="+mj-lt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Rounded Rectangle 1"/>
          <p:cNvSpPr/>
          <p:nvPr/>
        </p:nvSpPr>
        <p:spPr>
          <a:xfrm>
            <a:off x="2909751" y="1850745"/>
            <a:ext cx="3087015" cy="907085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Sự đa dạng của nấm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53259" y="3019958"/>
            <a:ext cx="3087015" cy="907085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Vai trò và tác haị</a:t>
            </a:r>
          </a:p>
          <a:p>
            <a:pPr algn="ctr"/>
            <a:r>
              <a:rPr lang="en-US" sz="2000" b="1" dirty="0"/>
              <a:t>của nấm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build="p"/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ctrTitle"/>
          </p:nvPr>
        </p:nvSpPr>
        <p:spPr>
          <a:xfrm>
            <a:off x="4652467" y="2196676"/>
            <a:ext cx="4655105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latin typeface="+mj-lt"/>
              </a:rPr>
              <a:t>I. SỰ ĐA DẠNG CỦA NẤM</a:t>
            </a:r>
            <a:endParaRPr sz="2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>
            <a:spLocks noGrp="1"/>
          </p:cNvSpPr>
          <p:nvPr>
            <p:ph type="title"/>
          </p:nvPr>
        </p:nvSpPr>
        <p:spPr>
          <a:xfrm>
            <a:off x="1342148" y="315324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j-lt"/>
              </a:rPr>
              <a:t>Quan sát Hình 18.2, 18.3</a:t>
            </a:r>
            <a:endParaRPr sz="2400" b="1" dirty="0">
              <a:latin typeface="+mj-lt"/>
            </a:endParaRPr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2222085" y="1040064"/>
            <a:ext cx="5718542" cy="788736"/>
          </a:xfrm>
        </p:spPr>
        <p:txBody>
          <a:bodyPr/>
          <a:lstStyle/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Em hãy nêu các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đặc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điểm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để nhận biết nấm, cách dinh dưỡng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của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nấm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085" y="2004365"/>
            <a:ext cx="6717089" cy="2745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305023"/>
            <a:ext cx="9144000" cy="519600"/>
          </a:xfrm>
        </p:spPr>
        <p:txBody>
          <a:bodyPr/>
          <a:lstStyle/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Các đặc điểm nhận biết nấm và cách dinh dưỡng của nấm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Rounded Rectangle 3"/>
          <p:cNvSpPr/>
          <p:nvPr/>
        </p:nvSpPr>
        <p:spPr>
          <a:xfrm>
            <a:off x="3379623" y="1110632"/>
            <a:ext cx="3686860" cy="88514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Là sinh vật nhân thực, thành tế bào cấu tạo bằng chất kitin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7978" y="2231414"/>
            <a:ext cx="4162349" cy="8851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Là sinh vật dị dưỡng, thức ăn là các chất hữu cơ trong môi trường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90161" y="2782723"/>
            <a:ext cx="3686860" cy="88514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Môi trường sống đa dạng: cộng sinh, kí sinh, đất ẩm,…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9" y="3953872"/>
            <a:ext cx="5581496" cy="88514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Cơ thể dạng đơn bào và đa bào. Cấu tạo nấm đa bào gồm mũ nấm, thân nấm, sợi nấm</a:t>
            </a:r>
          </a:p>
        </p:txBody>
      </p:sp>
    </p:spTree>
    <p:extLst>
      <p:ext uri="{BB962C8B-B14F-4D97-AF65-F5344CB8AC3E}">
        <p14:creationId xmlns:p14="http://schemas.microsoft.com/office/powerpoint/2010/main" val="147346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0" y="1172589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+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Các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đặc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điểm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nấm</a:t>
            </a:r>
            <a:endParaRPr lang="en-US" sz="22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365759" y="1763803"/>
            <a:ext cx="8608119" cy="51960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,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kitin</a:t>
            </a:r>
            <a:endParaRPr lang="en-US" sz="2400" dirty="0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50558" y="2283403"/>
            <a:ext cx="8608119" cy="76442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dị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,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hữu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endParaRPr lang="en-US" sz="24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65759" y="3191052"/>
            <a:ext cx="8608119" cy="51960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: </a:t>
            </a:r>
            <a:r>
              <a:rPr lang="en-US" sz="2400" dirty="0" err="1"/>
              <a:t>cộng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kí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ẩm</a:t>
            </a:r>
            <a:r>
              <a:rPr lang="en-US" sz="2400" dirty="0"/>
              <a:t>,…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50558" y="3710652"/>
            <a:ext cx="8608119" cy="89597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.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gồm</a:t>
            </a:r>
            <a:r>
              <a:rPr lang="en-US" sz="2400" dirty="0"/>
              <a:t> </a:t>
            </a:r>
            <a:r>
              <a:rPr lang="en-US" sz="2400" dirty="0" err="1"/>
              <a:t>mũ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sợi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endParaRPr lang="en-US" sz="24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5759" y="321768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232137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>
            <a:spLocks noGrp="1"/>
          </p:cNvSpPr>
          <p:nvPr>
            <p:ph type="ctrTitle"/>
          </p:nvPr>
        </p:nvSpPr>
        <p:spPr>
          <a:xfrm>
            <a:off x="4881003" y="969483"/>
            <a:ext cx="3108900" cy="5081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latin typeface="+mj-lt"/>
              </a:rPr>
              <a:t>Mở rộng</a:t>
            </a:r>
            <a:endParaRPr sz="2600" dirty="0">
              <a:latin typeface="+mj-lt"/>
            </a:endParaRPr>
          </a:p>
        </p:txBody>
      </p:sp>
      <p:sp>
        <p:nvSpPr>
          <p:cNvPr id="133" name="Google Shape;133;p17"/>
          <p:cNvSpPr txBox="1">
            <a:spLocks noGrp="1"/>
          </p:cNvSpPr>
          <p:nvPr>
            <p:ph type="subTitle" idx="1"/>
          </p:nvPr>
        </p:nvSpPr>
        <p:spPr>
          <a:xfrm>
            <a:off x="4301339" y="1706806"/>
            <a:ext cx="4550054" cy="27554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000" dirty="0">
                <a:latin typeface="+mj-lt"/>
              </a:rPr>
              <a:t>Kitin là một thành phần đặc trưng làm cho nấm có thành tế bào cứng và không thấm nước.</a:t>
            </a:r>
          </a:p>
          <a:p>
            <a:pPr marL="342900" lvl="0" indent="-342900" algn="just" rtl="0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000" dirty="0">
                <a:latin typeface="+mj-lt"/>
              </a:rPr>
              <a:t>Là thành phần cấu tạo bộ xương ngoài của một số động vật (tôm, cua, côn trùng,...).</a:t>
            </a:r>
          </a:p>
          <a:p>
            <a:pPr marL="342900" lvl="0" indent="-342900" algn="just" rtl="0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000" dirty="0">
                <a:latin typeface="+mj-lt"/>
              </a:rPr>
              <a:t>Y học sử dụng các sợi kitin làm chỉ tự tiêu trong các ca phẫu thuật.</a:t>
            </a:r>
          </a:p>
          <a:p>
            <a:pPr marL="285750" lvl="0" indent="-285750" algn="l" rtl="0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</p:bldLst>
  </p:timing>
</p:sld>
</file>

<file path=ppt/theme/theme1.xml><?xml version="1.0" encoding="utf-8"?>
<a:theme xmlns:a="http://schemas.openxmlformats.org/drawingml/2006/main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1399</Words>
  <Application>Microsoft Office PowerPoint</Application>
  <PresentationFormat>On-screen Show (16:9)</PresentationFormat>
  <Paragraphs>152</Paragraphs>
  <Slides>30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Dosis ExtraLight</vt:lpstr>
      <vt:lpstr>Pontano Sans</vt:lpstr>
      <vt:lpstr>Dosis</vt:lpstr>
      <vt:lpstr>Arial</vt:lpstr>
      <vt:lpstr>Wingdings</vt:lpstr>
      <vt:lpstr>Times New Roman</vt:lpstr>
      <vt:lpstr>Solanio template</vt:lpstr>
      <vt:lpstr>PowerPoint Presentation</vt:lpstr>
      <vt:lpstr>PowerPoint Presentation</vt:lpstr>
      <vt:lpstr> </vt:lpstr>
      <vt:lpstr>PowerPoint Presentation</vt:lpstr>
      <vt:lpstr>I. SỰ ĐA DẠNG CỦA NẤM</vt:lpstr>
      <vt:lpstr>Quan sát Hình 18.2, 18.3</vt:lpstr>
      <vt:lpstr>PowerPoint Presentation</vt:lpstr>
      <vt:lpstr>PowerPoint Presentation</vt:lpstr>
      <vt:lpstr>Mở rộng</vt:lpstr>
      <vt:lpstr>Quan sát Hình 18.4, 18.5, 18.6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VAI TRÒ VÀ TÁC HẠI CỦA NẤM</vt:lpstr>
      <vt:lpstr>PowerPoint Presentation</vt:lpstr>
      <vt:lpstr>PowerPoint Presentation</vt:lpstr>
      <vt:lpstr>PowerPoint Presentation</vt:lpstr>
      <vt:lpstr>Vai trò của nấm</vt:lpstr>
      <vt:lpstr>PowerPoint Presentation</vt:lpstr>
      <vt:lpstr>Tác hại của nấm</vt:lpstr>
      <vt:lpstr>PowerPoint Presentation</vt:lpstr>
      <vt:lpstr>PowerPoint Presentation</vt:lpstr>
      <vt:lpstr>Thảo luận và trả lời câu hỏi</vt:lpstr>
      <vt:lpstr>PowerPoint Presentation</vt:lpstr>
      <vt:lpstr>PowerPoint Presentation</vt:lpstr>
      <vt:lpstr>Luyện tập mở rộng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Trần Bích Hà</dc:creator>
  <cp:lastModifiedBy>TrGiang</cp:lastModifiedBy>
  <cp:revision>30</cp:revision>
  <dcterms:modified xsi:type="dcterms:W3CDTF">2022-12-20T09:00:05Z</dcterms:modified>
</cp:coreProperties>
</file>