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59" r:id="rId4"/>
    <p:sldId id="261" r:id="rId5"/>
    <p:sldId id="260" r:id="rId6"/>
    <p:sldId id="262" r:id="rId7"/>
    <p:sldId id="265" r:id="rId8"/>
    <p:sldId id="266" r:id="rId9"/>
    <p:sldId id="263" r:id="rId10"/>
    <p:sldId id="267" r:id="rId11"/>
    <p:sldId id="268" r:id="rId12"/>
    <p:sldId id="269" r:id="rId13"/>
    <p:sldId id="270" r:id="rId14"/>
    <p:sldId id="271" r:id="rId15"/>
    <p:sldId id="272" r:id="rId16"/>
    <p:sldId id="273" r:id="rId17"/>
    <p:sldId id="274" r:id="rId18"/>
    <p:sldId id="275" r:id="rId19"/>
    <p:sldId id="277" r:id="rId20"/>
    <p:sldId id="278" r:id="rId21"/>
    <p:sldId id="279" r:id="rId22"/>
    <p:sldId id="276" r:id="rId23"/>
    <p:sldId id="281" r:id="rId24"/>
    <p:sldId id="282" r:id="rId25"/>
    <p:sldId id="280" r:id="rId26"/>
    <p:sldId id="283" r:id="rId27"/>
    <p:sldId id="284" r:id="rId28"/>
    <p:sldId id="285" r:id="rId29"/>
    <p:sldId id="286" r:id="rId30"/>
    <p:sldId id="287" r:id="rId31"/>
    <p:sldId id="289" r:id="rId32"/>
    <p:sldId id="288" r:id="rId33"/>
    <p:sldId id="298" r:id="rId34"/>
    <p:sldId id="290" r:id="rId35"/>
    <p:sldId id="291" r:id="rId36"/>
    <p:sldId id="292" r:id="rId37"/>
    <p:sldId id="294" r:id="rId38"/>
    <p:sldId id="293" r:id="rId39"/>
    <p:sldId id="295" r:id="rId40"/>
    <p:sldId id="29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4660"/>
  </p:normalViewPr>
  <p:slideViewPr>
    <p:cSldViewPr snapToGrid="0">
      <p:cViewPr varScale="1">
        <p:scale>
          <a:sx n="69" d="100"/>
          <a:sy n="69" d="100"/>
        </p:scale>
        <p:origin x="6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A20E8A-E0AC-4DE6-A908-0CC52F1C784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9FA20E8A-E0AC-4DE6-A908-0CC52F1C784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9FA20E8A-E0AC-4DE6-A908-0CC52F1C784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9FA20E8A-E0AC-4DE6-A908-0CC52F1C784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9FA20E8A-E0AC-4DE6-A908-0CC52F1C784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9FA20E8A-E0AC-4DE6-A908-0CC52F1C784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9FA20E8A-E0AC-4DE6-A908-0CC52F1C784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A20E8A-E0AC-4DE6-A908-0CC52F1C784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A20E8A-E0AC-4DE6-A908-0CC52F1C784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9FA20E8A-E0AC-4DE6-A908-0CC52F1C784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9FA20E8A-E0AC-4DE6-A908-0CC52F1C784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DACDA-0110-4F08-A439-DFE54D9E84E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20E8A-E0AC-4DE6-A908-0CC52F1C7840}"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DACDA-0110-4F08-A439-DFE54D9E84E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3.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GI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12188540" cy="6858000"/>
          </a:xfrm>
        </p:spPr>
      </p:pic>
      <p:sp>
        <p:nvSpPr>
          <p:cNvPr id="5" name="Rectangle 4"/>
          <p:cNvSpPr/>
          <p:nvPr/>
        </p:nvSpPr>
        <p:spPr>
          <a:xfrm>
            <a:off x="729673" y="1161633"/>
            <a:ext cx="10624127" cy="2651125"/>
          </a:xfrm>
          <a:prstGeom prst="rect">
            <a:avLst/>
          </a:prstGeom>
        </p:spPr>
        <p:txBody>
          <a:bodyPr wrap="square">
            <a:spAutoFit/>
          </a:bodyPr>
          <a:lstStyle/>
          <a:p>
            <a:pPr algn="ctr">
              <a:lnSpc>
                <a:spcPct val="130000"/>
              </a:lnSpc>
              <a:spcAft>
                <a:spcPts val="0"/>
              </a:spcAft>
            </a:pP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Tiết</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123,124: VIẾT: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30000"/>
              </a:lnSpc>
              <a:spcAft>
                <a:spcPts val="0"/>
              </a:spcAft>
            </a:pPr>
            <a:r>
              <a:rPr lang="en-US" sz="32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VIẾT VĂN BẢN THUYẾT MINH GIẢI THÍCH MỘT HIỆN TƯỢNG TỰ NHIÊN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30000"/>
              </a:lnSpc>
              <a:spcAft>
                <a:spcPts val="0"/>
              </a:spcAft>
            </a:pPr>
            <a:r>
              <a:rPr lang="en-US" sz="32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88818" y="1699638"/>
          <a:ext cx="10515599" cy="4992624"/>
        </p:xfrm>
        <a:graphic>
          <a:graphicData uri="http://schemas.openxmlformats.org/drawingml/2006/table">
            <a:tbl>
              <a:tblPr firstRow="1" firstCol="1" bandRow="1">
                <a:tableStyleId>{E8B1032C-EA38-4F05-BA0D-38AFFFC7BED3}</a:tableStyleId>
              </a:tblPr>
              <a:tblGrid>
                <a:gridCol w="10515599"/>
              </a:tblGrid>
              <a:tr h="0">
                <a:tc>
                  <a:txBody>
                    <a:bodyPr/>
                    <a:lstStyle/>
                    <a:p>
                      <a:pPr algn="ctr">
                        <a:lnSpc>
                          <a:spcPct val="130000"/>
                        </a:lnSpc>
                        <a:spcAft>
                          <a:spcPts val="0"/>
                        </a:spcAft>
                        <a:tabLst>
                          <a:tab pos="1386840" algn="l"/>
                        </a:tabLst>
                      </a:pPr>
                      <a:r>
                        <a:rPr lang="en-US" sz="2800" b="1" dirty="0">
                          <a:effectLst/>
                          <a:latin typeface="Times New Roman" panose="02020603050405020304" pitchFamily="18" charset="0"/>
                          <a:cs typeface="Times New Roman" panose="02020603050405020304" pitchFamily="18" charset="0"/>
                        </a:rPr>
                        <a:t>PHIẾU HT  01: </a:t>
                      </a:r>
                      <a:r>
                        <a:rPr lang="en-US" sz="2800" b="1" dirty="0" err="1">
                          <a:effectLst/>
                          <a:latin typeface="Times New Roman" panose="02020603050405020304" pitchFamily="18" charset="0"/>
                          <a:cs typeface="Times New Roman" panose="02020603050405020304" pitchFamily="18" charset="0"/>
                        </a:rPr>
                        <a:t>Phân</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tích</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viết</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tham</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khảo</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30000"/>
                        </a:lnSpc>
                        <a:spcAft>
                          <a:spcPts val="0"/>
                        </a:spcAft>
                      </a:pPr>
                      <a:r>
                        <a:rPr lang="en-US" sz="2800" b="0" dirty="0">
                          <a:effectLst/>
                          <a:latin typeface="Times New Roman" panose="02020603050405020304" pitchFamily="18" charset="0"/>
                          <a:cs typeface="Times New Roman" panose="02020603050405020304" pitchFamily="18" charset="0"/>
                        </a:rPr>
                        <a:t>1. </a:t>
                      </a:r>
                      <a:r>
                        <a:rPr lang="en-US" sz="2800" b="0" dirty="0" err="1">
                          <a:effectLst/>
                          <a:latin typeface="Times New Roman" panose="02020603050405020304" pitchFamily="18" charset="0"/>
                          <a:cs typeface="Times New Roman" panose="02020603050405020304" pitchFamily="18" charset="0"/>
                        </a:rPr>
                        <a:t>Người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viết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giới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thiệu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hiện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tượng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nhiên</a:t>
                      </a:r>
                      <a:r>
                        <a:rPr lang="en-US" sz="2800" b="0" dirty="0">
                          <a:effectLst/>
                          <a:latin typeface="Times New Roman" panose="02020603050405020304" pitchFamily="18" charset="0"/>
                          <a:cs typeface="Times New Roman" panose="02020603050405020304" pitchFamily="18" charset="0"/>
                        </a:rPr>
                        <a:t> ở </a:t>
                      </a:r>
                      <a:r>
                        <a:rPr lang="en-US" sz="2800" b="0" dirty="0" err="1">
                          <a:effectLst/>
                          <a:latin typeface="Times New Roman" panose="02020603050405020304" pitchFamily="18" charset="0"/>
                          <a:cs typeface="Times New Roman" panose="02020603050405020304" pitchFamily="18" charset="0"/>
                        </a:rPr>
                        <a:t>đoạn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nào</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Giới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thiệu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những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gì</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cs typeface="Times New Roman" panose="02020603050405020304" pitchFamily="18" charset="0"/>
                      </a:endParaRPr>
                    </a:p>
                    <a:p>
                      <a:pPr algn="just">
                        <a:lnSpc>
                          <a:spcPct val="130000"/>
                        </a:lnSpc>
                        <a:spcAft>
                          <a:spcPts val="0"/>
                        </a:spcAft>
                      </a:pPr>
                      <a:r>
                        <a:rPr lang="en-US" sz="2800" b="0" dirty="0">
                          <a:effectLst/>
                          <a:latin typeface="Times New Roman" panose="02020603050405020304" pitchFamily="18" charset="0"/>
                          <a:cs typeface="Times New Roman" panose="02020603050405020304" pitchFamily="18" charset="0"/>
                        </a:rPr>
                        <a:t>2. </a:t>
                      </a:r>
                      <a:r>
                        <a:rPr lang="en-US" sz="2800" b="0" dirty="0" err="1">
                          <a:effectLst/>
                          <a:latin typeface="Times New Roman" panose="02020603050405020304" pitchFamily="18" charset="0"/>
                          <a:cs typeface="Times New Roman" panose="02020603050405020304" pitchFamily="18" charset="0"/>
                        </a:rPr>
                        <a:t>Ghềnh</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Đá</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Đĩa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được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miêu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tả</a:t>
                      </a:r>
                      <a:r>
                        <a:rPr lang="en-US" sz="2800" b="0" dirty="0">
                          <a:effectLst/>
                          <a:latin typeface="Times New Roman" panose="02020603050405020304" pitchFamily="18" charset="0"/>
                          <a:cs typeface="Times New Roman" panose="02020603050405020304" pitchFamily="18" charset="0"/>
                        </a:rPr>
                        <a:t> qua </a:t>
                      </a:r>
                      <a:r>
                        <a:rPr lang="en-US" sz="2800" b="0" dirty="0" err="1">
                          <a:effectLst/>
                          <a:latin typeface="Times New Roman" panose="02020603050405020304" pitchFamily="18" charset="0"/>
                          <a:cs typeface="Times New Roman" panose="02020603050405020304" pitchFamily="18" charset="0"/>
                        </a:rPr>
                        <a:t>những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biểu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hiện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nổi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bật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nào</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cs typeface="Times New Roman" panose="02020603050405020304" pitchFamily="18" charset="0"/>
                      </a:endParaRPr>
                    </a:p>
                    <a:p>
                      <a:pPr algn="just">
                        <a:lnSpc>
                          <a:spcPct val="130000"/>
                        </a:lnSpc>
                        <a:spcAft>
                          <a:spcPts val="0"/>
                        </a:spcAft>
                      </a:pPr>
                      <a:r>
                        <a:rPr lang="en-US" sz="2800" b="0" dirty="0">
                          <a:effectLst/>
                          <a:latin typeface="Times New Roman" panose="02020603050405020304" pitchFamily="18" charset="0"/>
                          <a:cs typeface="Times New Roman" panose="02020603050405020304" pitchFamily="18" charset="0"/>
                        </a:rPr>
                        <a:t>3. </a:t>
                      </a:r>
                      <a:r>
                        <a:rPr lang="en-US" sz="2800" b="0" dirty="0" err="1">
                          <a:effectLst/>
                          <a:latin typeface="Times New Roman" panose="02020603050405020304" pitchFamily="18" charset="0"/>
                          <a:cs typeface="Times New Roman" panose="02020603050405020304" pitchFamily="18" charset="0"/>
                        </a:rPr>
                        <a:t>Khoa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đã</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giải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thích</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hiện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tượng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đặc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điểm</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nổi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bật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ghềnh</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Đá</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Đĩa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như</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thế</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nào</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cs typeface="Times New Roman" panose="02020603050405020304" pitchFamily="18" charset="0"/>
                      </a:endParaRPr>
                    </a:p>
                    <a:p>
                      <a:pPr algn="just">
                        <a:lnSpc>
                          <a:spcPct val="130000"/>
                        </a:lnSpc>
                        <a:spcAft>
                          <a:spcPts val="0"/>
                        </a:spcAft>
                      </a:pPr>
                      <a:r>
                        <a:rPr lang="en-US" sz="2800" b="0" dirty="0">
                          <a:effectLst/>
                          <a:latin typeface="Times New Roman" panose="02020603050405020304" pitchFamily="18" charset="0"/>
                          <a:cs typeface="Times New Roman" panose="02020603050405020304" pitchFamily="18" charset="0"/>
                        </a:rPr>
                        <a:t>4. </a:t>
                      </a:r>
                      <a:r>
                        <a:rPr lang="en-US" sz="2800" b="0" dirty="0" err="1">
                          <a:effectLst/>
                          <a:latin typeface="Times New Roman" panose="02020603050405020304" pitchFamily="18" charset="0"/>
                          <a:cs typeface="Times New Roman" panose="02020603050405020304" pitchFamily="18" charset="0"/>
                        </a:rPr>
                        <a:t>Người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viết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nêu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thái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độ</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hành</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động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gì</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con </a:t>
                      </a:r>
                      <a:r>
                        <a:rPr lang="en-US" sz="2800" b="0" dirty="0" err="1">
                          <a:effectLst/>
                          <a:latin typeface="Times New Roman" panose="02020603050405020304" pitchFamily="18" charset="0"/>
                          <a:cs typeface="Times New Roman" panose="02020603050405020304" pitchFamily="18" charset="0"/>
                        </a:rPr>
                        <a:t>người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trước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hiện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tượng</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ghềnh</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Đá</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Đĩa</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cs typeface="Times New Roman" panose="02020603050405020304" pitchFamily="18" charset="0"/>
                      </a:endParaRPr>
                    </a:p>
                    <a:p>
                      <a:pPr indent="254000" algn="just">
                        <a:lnSpc>
                          <a:spcPct val="130000"/>
                        </a:lnSpc>
                        <a:spcAft>
                          <a:spcPts val="0"/>
                        </a:spcAft>
                      </a:pPr>
                      <a:r>
                        <a:rPr lang="en-US" sz="2800" b="0" dirty="0">
                          <a:effectLst/>
                          <a:latin typeface="Times New Roman" panose="02020603050405020304" pitchFamily="18" charset="0"/>
                          <a:cs typeface="Times New Roman" panose="02020603050405020304" pitchFamily="18" charset="0"/>
                        </a:rPr>
                        <a:t> </a:t>
                      </a:r>
                      <a:endPar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60084" y="405082"/>
            <a:ext cx="6864703" cy="7771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927" y="301625"/>
            <a:ext cx="11436927" cy="4351338"/>
          </a:xfrm>
        </p:spPr>
        <p:txBody>
          <a:bodyPr>
            <a:noAutofit/>
          </a:bodyPr>
          <a:lstStyle/>
          <a:p>
            <a:pPr marL="0" indent="0" algn="just">
              <a:buNone/>
            </a:pPr>
            <a:r>
              <a:rPr lang="en-US" b="1" dirty="0">
                <a:solidFill>
                  <a:srgbClr val="0070C0"/>
                </a:solidFill>
                <a:latin typeface="Times New Roman" panose="02020603050405020304" pitchFamily="18" charset="0"/>
                <a:cs typeface="Times New Roman" panose="02020603050405020304" pitchFamily="18" charset="0"/>
              </a:rPr>
              <a:t>*</a:t>
            </a:r>
            <a:r>
              <a:rPr lang="en-US" b="1" dirty="0" err="1">
                <a:solidFill>
                  <a:srgbClr val="0070C0"/>
                </a:solidFill>
                <a:latin typeface="Times New Roman" panose="02020603050405020304" pitchFamily="18" charset="0"/>
                <a:cs typeface="Times New Roman" panose="02020603050405020304" pitchFamily="18" charset="0"/>
              </a:rPr>
              <a:t>Bài</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viết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tham</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khảo</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Ghềnh</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Đá</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Đĩa</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b="1" i="1" dirty="0">
                <a:solidFill>
                  <a:srgbClr val="0070C0"/>
                </a:solidFill>
                <a:latin typeface="Times New Roman" panose="02020603050405020304" pitchFamily="18" charset="0"/>
                <a:cs typeface="Times New Roman" panose="02020603050405020304" pitchFamily="18" charset="0"/>
              </a:rPr>
              <a:t>*</a:t>
            </a:r>
            <a:r>
              <a:rPr lang="en-US" b="1" dirty="0" err="1">
                <a:solidFill>
                  <a:srgbClr val="0070C0"/>
                </a:solidFill>
                <a:latin typeface="Times New Roman" panose="02020603050405020304" pitchFamily="18" charset="0"/>
                <a:cs typeface="Times New Roman" panose="02020603050405020304" pitchFamily="18" charset="0"/>
              </a:rPr>
              <a:t>Phân</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tích</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bố</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cục</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của</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bài</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viết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tham</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khảo</a:t>
            </a:r>
            <a:r>
              <a:rPr lang="en-US" b="1"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Mở</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bài</a:t>
            </a:r>
            <a:r>
              <a:rPr lang="en-US" b="1"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Giới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thiệu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hiện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tượng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ghềnh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Đĩa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địa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điểm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không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gian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tọa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Thân</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bài</a:t>
            </a:r>
            <a:r>
              <a:rPr lang="en-US" b="1"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Miêu</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tả</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các</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biểu</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hiện</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nổi</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bật</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của</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hiện</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tượng</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ghềnh</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Đá</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Đĩa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rộng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hơn</a:t>
            </a:r>
            <a:r>
              <a:rPr lang="en-US" dirty="0">
                <a:solidFill>
                  <a:srgbClr val="0070C0"/>
                </a:solidFill>
                <a:latin typeface="Times New Roman" panose="02020603050405020304" pitchFamily="18" charset="0"/>
                <a:cs typeface="Times New Roman" panose="02020603050405020304" pitchFamily="18" charset="0"/>
              </a:rPr>
              <a:t> 50m, </a:t>
            </a:r>
            <a:r>
              <a:rPr lang="en-US" dirty="0" err="1">
                <a:solidFill>
                  <a:srgbClr val="0070C0"/>
                </a:solidFill>
                <a:latin typeface="Times New Roman" panose="02020603050405020304" pitchFamily="18" charset="0"/>
                <a:cs typeface="Times New Roman" panose="02020603050405020304" pitchFamily="18" charset="0"/>
              </a:rPr>
              <a:t>dài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khoảng</a:t>
            </a:r>
            <a:r>
              <a:rPr lang="en-US" dirty="0">
                <a:solidFill>
                  <a:srgbClr val="0070C0"/>
                </a:solidFill>
                <a:latin typeface="Times New Roman" panose="02020603050405020304" pitchFamily="18" charset="0"/>
                <a:cs typeface="Times New Roman" panose="02020603050405020304" pitchFamily="18" charset="0"/>
              </a:rPr>
              <a:t> 200m; </a:t>
            </a:r>
            <a:r>
              <a:rPr lang="en-US" dirty="0" err="1">
                <a:solidFill>
                  <a:srgbClr val="0070C0"/>
                </a:solidFill>
                <a:latin typeface="Times New Roman" panose="02020603050405020304" pitchFamily="18" charset="0"/>
                <a:cs typeface="Times New Roman" panose="02020603050405020304" pitchFamily="18" charset="0"/>
              </a:rPr>
              <a:t>hàng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chục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nghìn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cột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lục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giác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vuông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tròn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xếp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nối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từng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lớp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lớp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nọ</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lớp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kia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tiếp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nối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vươn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mình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ra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biển</a:t>
            </a:r>
            <a:r>
              <a:rPr lang="en-US"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Giải</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thích</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hiện</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tượng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ở </a:t>
            </a:r>
            <a:r>
              <a:rPr lang="en-US" dirty="0" err="1">
                <a:solidFill>
                  <a:srgbClr val="0070C0"/>
                </a:solidFill>
                <a:latin typeface="Times New Roman" panose="02020603050405020304" pitchFamily="18" charset="0"/>
                <a:cs typeface="Times New Roman" panose="02020603050405020304" pitchFamily="18" charset="0"/>
              </a:rPr>
              <a:t>đây</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là</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loại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badan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hình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thành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trong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quá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trình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hoạt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của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núi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lửa</a:t>
            </a:r>
            <a:r>
              <a:rPr lang="en-US" dirty="0">
                <a:solidFill>
                  <a:srgbClr val="0070C0"/>
                </a:solidFill>
                <a:latin typeface="Times New Roman" panose="02020603050405020304" pitchFamily="18" charset="0"/>
                <a:cs typeface="Times New Roman" panose="02020603050405020304" pitchFamily="18" charset="0"/>
              </a:rPr>
              <a:t> ở </a:t>
            </a:r>
            <a:r>
              <a:rPr lang="en-US" dirty="0" err="1">
                <a:solidFill>
                  <a:srgbClr val="0070C0"/>
                </a:solidFill>
                <a:latin typeface="Times New Roman" panose="02020603050405020304" pitchFamily="18" charset="0"/>
                <a:cs typeface="Times New Roman" panose="02020603050405020304" pitchFamily="18" charset="0"/>
              </a:rPr>
              <a:t>vùng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cao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nguyên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Vân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Hòa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cách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đây</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gần</a:t>
            </a:r>
            <a:r>
              <a:rPr lang="en-US" dirty="0">
                <a:solidFill>
                  <a:srgbClr val="0070C0"/>
                </a:solidFill>
                <a:latin typeface="Times New Roman" panose="02020603050405020304" pitchFamily="18" charset="0"/>
                <a:cs typeface="Times New Roman" panose="02020603050405020304" pitchFamily="18" charset="0"/>
              </a:rPr>
              <a:t> 200 </a:t>
            </a:r>
            <a:r>
              <a:rPr lang="en-US" dirty="0" err="1">
                <a:solidFill>
                  <a:srgbClr val="0070C0"/>
                </a:solidFill>
                <a:latin typeface="Times New Roman" panose="02020603050405020304" pitchFamily="18" charset="0"/>
                <a:cs typeface="Times New Roman" panose="02020603050405020304" pitchFamily="18" charset="0"/>
              </a:rPr>
              <a:t>triệu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năm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và</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cách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trí</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ghềnh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30km. </a:t>
            </a:r>
            <a:r>
              <a:rPr lang="en-US" dirty="0" err="1">
                <a:solidFill>
                  <a:srgbClr val="0070C0"/>
                </a:solidFill>
                <a:latin typeface="Times New Roman" panose="02020603050405020304" pitchFamily="18" charset="0"/>
                <a:cs typeface="Times New Roman" panose="02020603050405020304" pitchFamily="18" charset="0"/>
              </a:rPr>
              <a:t>Nêu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bằng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chứng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ghềnh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khác</a:t>
            </a:r>
            <a:r>
              <a:rPr lang="en-US" dirty="0">
                <a:solidFill>
                  <a:srgbClr val="0070C0"/>
                </a:solidFill>
                <a:latin typeface="Times New Roman" panose="02020603050405020304" pitchFamily="18" charset="0"/>
                <a:cs typeface="Times New Roman" panose="02020603050405020304" pitchFamily="18" charset="0"/>
              </a:rPr>
              <a:t> ở </a:t>
            </a:r>
            <a:r>
              <a:rPr lang="en-US" dirty="0" err="1">
                <a:solidFill>
                  <a:srgbClr val="0070C0"/>
                </a:solidFill>
                <a:latin typeface="Times New Roman" panose="02020603050405020304" pitchFamily="18" charset="0"/>
                <a:cs typeface="Times New Roman" panose="02020603050405020304" pitchFamily="18" charset="0"/>
              </a:rPr>
              <a:t>một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số</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nước</a:t>
            </a:r>
            <a:r>
              <a:rPr lang="en-US"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lgn="just">
              <a:buNone/>
            </a:pPr>
            <a:r>
              <a:rPr lang="en-US"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Kết</a:t>
            </a:r>
            <a:r>
              <a:rPr lang="en-US" b="1" dirty="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bài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Nêu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thái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hành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công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nhận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danh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thắng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cấp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quốc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đưa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vào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khai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thác</a:t>
            </a:r>
            <a:r>
              <a:rPr lang="en-US" dirty="0">
                <a:solidFill>
                  <a:srgbClr val="0070C0"/>
                </a:solidFill>
                <a:latin typeface="Times New Roman" panose="02020603050405020304" pitchFamily="18" charset="0"/>
                <a:cs typeface="Times New Roman" panose="02020603050405020304" pitchFamily="18" charset="0"/>
              </a:rPr>
              <a:t> du </a:t>
            </a:r>
            <a:r>
              <a:rPr lang="en-US" dirty="0" err="1">
                <a:solidFill>
                  <a:srgbClr val="0070C0"/>
                </a:solidFill>
                <a:latin typeface="Times New Roman" panose="02020603050405020304" pitchFamily="18" charset="0"/>
                <a:cs typeface="Times New Roman" panose="02020603050405020304" pitchFamily="18" charset="0"/>
              </a:rPr>
              <a:t>lịch</a:t>
            </a:r>
            <a:r>
              <a:rPr lang="en-US"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algn="just"/>
            <a:endParaRPr lang="en-US"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1597431"/>
            <a:ext cx="12192000" cy="5260568"/>
          </a:xfrm>
        </p:spPr>
      </p:pic>
      <p:sp>
        <p:nvSpPr>
          <p:cNvPr id="5" name="TextBox 4"/>
          <p:cNvSpPr txBox="1"/>
          <p:nvPr/>
        </p:nvSpPr>
        <p:spPr>
          <a:xfrm>
            <a:off x="646545" y="212436"/>
            <a:ext cx="10898910" cy="1569660"/>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Thao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3: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dẫn</a:t>
            </a:r>
            <a:r>
              <a:rPr lang="en-US" sz="3200" b="1" dirty="0">
                <a:solidFill>
                  <a:srgbClr val="FF0000"/>
                </a:solidFill>
                <a:latin typeface="Times New Roman" panose="02020603050405020304" pitchFamily="18" charset="0"/>
                <a:cs typeface="Times New Roman" panose="02020603050405020304" pitchFamily="18" charset="0"/>
              </a:rPr>
              <a:t> HS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viết</a:t>
            </a:r>
            <a:r>
              <a:rPr lang="en-US" sz="3200" b="1" dirty="0">
                <a:solidFill>
                  <a:srgbClr val="FF0000"/>
                </a:solidFill>
                <a:latin typeface="Times New Roman" panose="02020603050405020304" pitchFamily="18" charset="0"/>
                <a:cs typeface="Times New Roman" panose="02020603050405020304" pitchFamily="18" charset="0"/>
              </a:rPr>
              <a:t> VB </a:t>
            </a:r>
            <a:r>
              <a:rPr lang="en-US" sz="3200" b="1" dirty="0" err="1">
                <a:solidFill>
                  <a:srgbClr val="FF0000"/>
                </a:solidFill>
                <a:latin typeface="Times New Roman" panose="02020603050405020304" pitchFamily="18" charset="0"/>
                <a:cs typeface="Times New Roman" panose="02020603050405020304" pitchFamily="18" charset="0"/>
              </a:rPr>
              <a:t>thuyết</a:t>
            </a:r>
            <a:r>
              <a:rPr lang="en-US" sz="3200" b="1" dirty="0">
                <a:solidFill>
                  <a:srgbClr val="FF0000"/>
                </a:solidFill>
                <a:latin typeface="Times New Roman" panose="02020603050405020304" pitchFamily="18" charset="0"/>
                <a:cs typeface="Times New Roman" panose="02020603050405020304" pitchFamily="18" charset="0"/>
              </a:rPr>
              <a:t> minh </a:t>
            </a:r>
            <a:r>
              <a:rPr lang="en-US" sz="3200" b="1" dirty="0" err="1">
                <a:solidFill>
                  <a:srgbClr val="FF0000"/>
                </a:solidFill>
                <a:latin typeface="Times New Roman" panose="02020603050405020304" pitchFamily="18" charset="0"/>
                <a:cs typeface="Times New Roman" panose="02020603050405020304" pitchFamily="18" charset="0"/>
              </a:rPr>
              <a:t>giải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thích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hiện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nhiên</a:t>
            </a:r>
            <a:endParaRPr lang="en-US" sz="3200" dirty="0">
              <a:solidFill>
                <a:srgbClr val="FF0000"/>
              </a:solidFill>
              <a:latin typeface="Times New Roman" panose="02020603050405020304" pitchFamily="18" charset="0"/>
              <a:cs typeface="Times New Roman" panose="02020603050405020304" pitchFamily="18" charset="0"/>
            </a:endParaRPr>
          </a:p>
          <a:p>
            <a:pPr algn="ctr"/>
            <a:endParaRPr lang="en-US" sz="32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rot="1326419">
            <a:off x="8552198" y="1363692"/>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Content Placeholder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027145">
            <a:off x="4640599" y="3243911"/>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Content Placeholder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20397627">
            <a:off x="344831" y="3617984"/>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Rectangle 6"/>
          <p:cNvSpPr/>
          <p:nvPr/>
        </p:nvSpPr>
        <p:spPr>
          <a:xfrm>
            <a:off x="947749" y="210202"/>
            <a:ext cx="9251315" cy="953135"/>
          </a:xfrm>
          <a:prstGeom prst="rect">
            <a:avLst/>
          </a:prstGeom>
        </p:spPr>
        <p:txBody>
          <a:bodyPr wrap="none">
            <a:spAutoFit/>
          </a:body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III. QUY TRÌNH VIẾT VB THUYẾT MINH GIẢI THÍCH </a:t>
            </a:r>
            <a:endParaRPr lang="en-US" sz="2800" b="1" dirty="0" smtClean="0">
              <a:solidFill>
                <a:srgbClr val="FF0000"/>
              </a:solidFill>
              <a:latin typeface="Times New Roman" panose="02020603050405020304" pitchFamily="18" charset="0"/>
              <a:cs typeface="Times New Roman" panose="02020603050405020304" pitchFamily="18" charset="0"/>
            </a:endParaRPr>
          </a:p>
          <a:p>
            <a:pPr algn="ctr"/>
            <a:r>
              <a:rPr lang="en-US" sz="2800" b="1" dirty="0" smtClean="0">
                <a:solidFill>
                  <a:srgbClr val="FF0000"/>
                </a:solidFill>
                <a:latin typeface="Times New Roman" panose="02020603050405020304" pitchFamily="18" charset="0"/>
                <a:cs typeface="Times New Roman" panose="02020603050405020304" pitchFamily="18" charset="0"/>
              </a:rPr>
              <a:t>MỘT HIỆN TƯỢNG TỰ NHIÊN</a:t>
            </a: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40145" y="488257"/>
          <a:ext cx="11663219" cy="5349240"/>
        </p:xfrm>
        <a:graphic>
          <a:graphicData uri="http://schemas.openxmlformats.org/drawingml/2006/table">
            <a:tbl>
              <a:tblPr firstRow="1" firstCol="1" bandRow="1">
                <a:tableStyleId>{ED083AE6-46FA-4A59-8FB0-9F97EB10719F}</a:tableStyleId>
              </a:tblPr>
              <a:tblGrid>
                <a:gridCol w="2035810"/>
                <a:gridCol w="4808336"/>
                <a:gridCol w="4819073"/>
              </a:tblGrid>
              <a:tr h="448214">
                <a:tc>
                  <a:txBody>
                    <a:bodyPr/>
                    <a:lstStyle/>
                    <a:p>
                      <a:pPr marL="457200" marR="197485" algn="ctr">
                        <a:lnSpc>
                          <a:spcPct val="130000"/>
                        </a:lnSpc>
                        <a:spcAft>
                          <a:spcPts val="0"/>
                        </a:spcAft>
                        <a:tabLst>
                          <a:tab pos="424815" algn="l"/>
                        </a:tabLst>
                      </a:pPr>
                      <a:r>
                        <a:rPr lang="en-US" sz="2700" dirty="0" err="1">
                          <a:effectLst/>
                          <a:latin typeface="Times New Roman" panose="02020603050405020304" pitchFamily="18" charset="0"/>
                          <a:cs typeface="Times New Roman" panose="02020603050405020304" pitchFamily="18" charset="0"/>
                        </a:rPr>
                        <a:t>Bước</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ctr">
                        <a:lnSpc>
                          <a:spcPct val="130000"/>
                        </a:lnSpc>
                        <a:spcAft>
                          <a:spcPts val="0"/>
                        </a:spcAft>
                        <a:tabLst>
                          <a:tab pos="424815" algn="l"/>
                        </a:tabLst>
                      </a:pPr>
                      <a:r>
                        <a:rPr lang="en-US" sz="2700">
                          <a:effectLst/>
                          <a:latin typeface="Times New Roman" panose="02020603050405020304" pitchFamily="18" charset="0"/>
                          <a:cs typeface="Times New Roman" panose="02020603050405020304" pitchFamily="18" charset="0"/>
                        </a:rPr>
                        <a:t>Công việc</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ctr">
                        <a:lnSpc>
                          <a:spcPct val="130000"/>
                        </a:lnSpc>
                        <a:spcAft>
                          <a:spcPts val="0"/>
                        </a:spcAft>
                        <a:tabLst>
                          <a:tab pos="424815" algn="l"/>
                        </a:tabLst>
                      </a:pPr>
                      <a:r>
                        <a:rPr lang="en-US" sz="2700">
                          <a:effectLst/>
                          <a:latin typeface="Times New Roman" panose="02020603050405020304" pitchFamily="18" charset="0"/>
                          <a:cs typeface="Times New Roman" panose="02020603050405020304" pitchFamily="18" charset="0"/>
                        </a:rPr>
                        <a:t>Tác dụng</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r h="1254440">
                <a:tc>
                  <a:txBody>
                    <a:bodyPr/>
                    <a:lstStyle/>
                    <a:p>
                      <a:pPr marL="457200" marR="197485" algn="l">
                        <a:lnSpc>
                          <a:spcPct val="100000"/>
                        </a:lnSpc>
                        <a:spcAft>
                          <a:spcPts val="0"/>
                        </a:spcAft>
                        <a:tabLst>
                          <a:tab pos="424815" algn="l"/>
                        </a:tabLst>
                      </a:pPr>
                      <a:r>
                        <a:rPr lang="en-US" sz="2700" dirty="0" err="1">
                          <a:effectLst/>
                          <a:latin typeface="Times New Roman" panose="02020603050405020304" pitchFamily="18" charset="0"/>
                          <a:cs typeface="Times New Roman" panose="02020603050405020304" pitchFamily="18" charset="0"/>
                        </a:rPr>
                        <a:t>Bước</a:t>
                      </a:r>
                      <a:r>
                        <a:rPr lang="en-US" sz="2700" dirty="0">
                          <a:effectLst/>
                          <a:latin typeface="Times New Roman" panose="02020603050405020304" pitchFamily="18" charset="0"/>
                          <a:cs typeface="Times New Roman" panose="02020603050405020304" pitchFamily="18" charset="0"/>
                        </a:rPr>
                        <a:t> 1: </a:t>
                      </a:r>
                      <a:r>
                        <a:rPr lang="en-US" sz="2700" dirty="0" err="1">
                          <a:effectLst/>
                          <a:latin typeface="Times New Roman" panose="02020603050405020304" pitchFamily="18" charset="0"/>
                          <a:cs typeface="Times New Roman" panose="02020603050405020304" pitchFamily="18" charset="0"/>
                        </a:rPr>
                        <a:t>Chuẩn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bị</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a:lnSpc>
                          <a:spcPct val="130000"/>
                        </a:lnSpc>
                        <a:spcAft>
                          <a:spcPts val="0"/>
                        </a:spcAft>
                        <a:tabLst>
                          <a:tab pos="424815" algn="l"/>
                        </a:tabLst>
                      </a:pP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Lựa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chọn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đề</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tài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mục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đích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đọc</a:t>
                      </a:r>
                      <a:endParaRPr lang="en-US" sz="2700" dirty="0">
                        <a:effectLst/>
                        <a:latin typeface="Times New Roman" panose="02020603050405020304" pitchFamily="18" charset="0"/>
                        <a:cs typeface="Times New Roman" panose="02020603050405020304" pitchFamily="18" charset="0"/>
                      </a:endParaRPr>
                    </a:p>
                    <a:p>
                      <a:pPr marL="457200">
                        <a:lnSpc>
                          <a:spcPct val="130000"/>
                        </a:lnSpc>
                        <a:spcAft>
                          <a:spcPts val="0"/>
                        </a:spcAft>
                        <a:tabLst>
                          <a:tab pos="424815" algn="l"/>
                        </a:tabLst>
                      </a:pP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Tìm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hiểu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về</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hiện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tượng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tự</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nhiên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cần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giải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thíchhu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thập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liệu</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 pos="659765" algn="l"/>
                        </a:tabLst>
                      </a:pPr>
                      <a:r>
                        <a:rPr lang="en-US" sz="2700">
                          <a:effectLst/>
                          <a:latin typeface="Times New Roman" panose="02020603050405020304" pitchFamily="18" charset="0"/>
                          <a:cs typeface="Times New Roman" panose="02020603050405020304" pitchFamily="18" charset="0"/>
                        </a:rPr>
                        <a:t>- Giúp định</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hình</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được</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nội</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dung</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giao</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tiếp,</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cách</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giao</a:t>
                      </a:r>
                      <a:r>
                        <a:rPr lang="en-US" sz="2700" spc="-15">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tiếp.</a:t>
                      </a:r>
                      <a:r>
                        <a:rPr lang="en-US" sz="2700" spc="-15">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cs typeface="Times New Roman" panose="02020603050405020304" pitchFamily="18" charset="0"/>
                      </a:endParaRPr>
                    </a:p>
                    <a:p>
                      <a:pPr marL="457200" marR="197485">
                        <a:lnSpc>
                          <a:spcPct val="130000"/>
                        </a:lnSpc>
                        <a:spcAft>
                          <a:spcPts val="0"/>
                        </a:spcAft>
                        <a:tabLst>
                          <a:tab pos="424815" algn="l"/>
                        </a:tabLst>
                      </a:pPr>
                      <a:r>
                        <a:rPr lang="en-US" sz="2700" spc="-15">
                          <a:effectLst/>
                          <a:latin typeface="Times New Roman" panose="02020603050405020304" pitchFamily="18" charset="0"/>
                          <a:cs typeface="Times New Roman" panose="02020603050405020304" pitchFamily="18" charset="0"/>
                        </a:rPr>
                        <a:t>- G</a:t>
                      </a:r>
                      <a:r>
                        <a:rPr lang="en-US" sz="2700">
                          <a:effectLst/>
                          <a:latin typeface="Times New Roman" panose="02020603050405020304" pitchFamily="18" charset="0"/>
                          <a:cs typeface="Times New Roman" panose="02020603050405020304" pitchFamily="18" charset="0"/>
                        </a:rPr>
                        <a:t>iúp nâng cao chất lượng bài viết.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r h="1332842">
                <a:tc>
                  <a:txBody>
                    <a:bodyPr/>
                    <a:lstStyle/>
                    <a:p>
                      <a:pPr marL="457200" marR="197485" algn="l">
                        <a:lnSpc>
                          <a:spcPct val="100000"/>
                        </a:lnSpc>
                        <a:spcAft>
                          <a:spcPts val="0"/>
                        </a:spcAft>
                        <a:tabLst>
                          <a:tab pos="424815" algn="l"/>
                        </a:tabLst>
                      </a:pPr>
                      <a:r>
                        <a:rPr lang="en-US" sz="2700" dirty="0" err="1">
                          <a:effectLst/>
                          <a:latin typeface="Times New Roman" panose="02020603050405020304" pitchFamily="18" charset="0"/>
                          <a:cs typeface="Times New Roman" panose="02020603050405020304" pitchFamily="18" charset="0"/>
                        </a:rPr>
                        <a:t>Bước</a:t>
                      </a:r>
                      <a:r>
                        <a:rPr lang="en-US" sz="2700" dirty="0">
                          <a:effectLst/>
                          <a:latin typeface="Times New Roman" panose="02020603050405020304" pitchFamily="18" charset="0"/>
                          <a:cs typeface="Times New Roman" panose="02020603050405020304" pitchFamily="18" charset="0"/>
                        </a:rPr>
                        <a:t> 2: </a:t>
                      </a:r>
                      <a:r>
                        <a:rPr lang="en-US" sz="2700" dirty="0" err="1">
                          <a:effectLst/>
                          <a:latin typeface="Times New Roman" panose="02020603050405020304" pitchFamily="18" charset="0"/>
                          <a:cs typeface="Times New Roman" panose="02020603050405020304" pitchFamily="18" charset="0"/>
                        </a:rPr>
                        <a:t>Tìm</a:t>
                      </a:r>
                      <a:r>
                        <a:rPr lang="en-US" sz="2700" dirty="0">
                          <a:effectLst/>
                          <a:latin typeface="Times New Roman" panose="02020603050405020304" pitchFamily="18" charset="0"/>
                          <a:cs typeface="Times New Roman" panose="02020603050405020304" pitchFamily="18" charset="0"/>
                        </a:rPr>
                        <a:t> ý, </a:t>
                      </a:r>
                      <a:r>
                        <a:rPr lang="en-US" sz="2700" dirty="0" err="1">
                          <a:effectLst/>
                          <a:latin typeface="Times New Roman" panose="02020603050405020304" pitchFamily="18" charset="0"/>
                          <a:cs typeface="Times New Roman" panose="02020603050405020304" pitchFamily="18" charset="0"/>
                        </a:rPr>
                        <a:t>lập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dàn</a:t>
                      </a:r>
                      <a:r>
                        <a:rPr lang="en-US" sz="2700" dirty="0">
                          <a:effectLst/>
                          <a:latin typeface="Times New Roman" panose="02020603050405020304" pitchFamily="18" charset="0"/>
                          <a:cs typeface="Times New Roman" panose="02020603050405020304" pitchFamily="18" charset="0"/>
                        </a:rPr>
                        <a:t> ý</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700">
                          <a:effectLst/>
                          <a:latin typeface="Times New Roman" panose="02020603050405020304" pitchFamily="18" charset="0"/>
                          <a:cs typeface="Times New Roman" panose="02020603050405020304" pitchFamily="18" charset="0"/>
                        </a:rPr>
                        <a:t>- Tìm ý</a:t>
                      </a:r>
                      <a:endParaRPr lang="en-US" sz="2700">
                        <a:effectLst/>
                        <a:latin typeface="Times New Roman" panose="02020603050405020304" pitchFamily="18" charset="0"/>
                        <a:cs typeface="Times New Roman" panose="02020603050405020304" pitchFamily="18" charset="0"/>
                      </a:endParaRPr>
                    </a:p>
                    <a:p>
                      <a:pPr marL="457200" marR="197485" algn="just">
                        <a:lnSpc>
                          <a:spcPct val="130000"/>
                        </a:lnSpc>
                        <a:spcAft>
                          <a:spcPts val="0"/>
                        </a:spcAft>
                        <a:tabLst>
                          <a:tab pos="424815" algn="l"/>
                        </a:tabLst>
                      </a:pPr>
                      <a:r>
                        <a:rPr lang="en-US" sz="2700">
                          <a:effectLst/>
                          <a:latin typeface="Times New Roman" panose="02020603050405020304" pitchFamily="18" charset="0"/>
                          <a:cs typeface="Times New Roman" panose="02020603050405020304" pitchFamily="18" charset="0"/>
                        </a:rPr>
                        <a:t>- Lựa chọn, sắp xếp các ý đã tìm thành một dàn ý theo bố cục mạch lạc gồm 3 phần: MB – TB - KB</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700" dirty="0" err="1">
                          <a:effectLst/>
                          <a:latin typeface="Times New Roman" panose="02020603050405020304" pitchFamily="18" charset="0"/>
                          <a:cs typeface="Times New Roman" panose="02020603050405020304" pitchFamily="18" charset="0"/>
                        </a:rPr>
                        <a:t>Giúp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định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hình</a:t>
                      </a:r>
                      <a:r>
                        <a:rPr lang="en-US" sz="2700" dirty="0">
                          <a:effectLst/>
                          <a:latin typeface="Times New Roman" panose="02020603050405020304" pitchFamily="18" charset="0"/>
                          <a:cs typeface="Times New Roman" panose="02020603050405020304" pitchFamily="18" charset="0"/>
                        </a:rPr>
                        <a:t> ý </a:t>
                      </a:r>
                      <a:r>
                        <a:rPr lang="en-US" sz="2700" dirty="0" err="1">
                          <a:effectLst/>
                          <a:latin typeface="Times New Roman" panose="02020603050405020304" pitchFamily="18" charset="0"/>
                          <a:cs typeface="Times New Roman" panose="02020603050405020304" pitchFamily="18" charset="0"/>
                        </a:rPr>
                        <a:t>tưởng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trước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khi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sắp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xếp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các</a:t>
                      </a:r>
                      <a:r>
                        <a:rPr lang="en-US" sz="2700" dirty="0">
                          <a:effectLst/>
                          <a:latin typeface="Times New Roman" panose="02020603050405020304" pitchFamily="18" charset="0"/>
                          <a:cs typeface="Times New Roman" panose="02020603050405020304" pitchFamily="18" charset="0"/>
                        </a:rPr>
                        <a:t> ý </a:t>
                      </a:r>
                      <a:r>
                        <a:rPr lang="en-US" sz="2700" dirty="0" err="1">
                          <a:effectLst/>
                          <a:latin typeface="Times New Roman" panose="02020603050405020304" pitchFamily="18" charset="0"/>
                          <a:cs typeface="Times New Roman" panose="02020603050405020304" pitchFamily="18" charset="0"/>
                        </a:rPr>
                        <a:t>tưởng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theo</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một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trình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lô-gíc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đảm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bảo</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không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đê</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bỏ</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sót</a:t>
                      </a:r>
                      <a:r>
                        <a:rPr lang="en-US" sz="2700" dirty="0">
                          <a:effectLst/>
                          <a:latin typeface="Times New Roman" panose="02020603050405020304" pitchFamily="18" charset="0"/>
                          <a:cs typeface="Times New Roman" panose="02020603050405020304" pitchFamily="18" charset="0"/>
                        </a:rPr>
                        <a:t> ý.</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799" y="1967345"/>
          <a:ext cx="11663219" cy="4352544"/>
        </p:xfrm>
        <a:graphic>
          <a:graphicData uri="http://schemas.openxmlformats.org/drawingml/2006/table">
            <a:tbl>
              <a:tblPr firstRow="1" firstCol="1" bandRow="1">
                <a:tableStyleId>{ED083AE6-46FA-4A59-8FB0-9F97EB10719F}</a:tableStyleId>
              </a:tblPr>
              <a:tblGrid>
                <a:gridCol w="2198255"/>
                <a:gridCol w="4645891"/>
                <a:gridCol w="4819073"/>
              </a:tblGrid>
              <a:tr h="411269">
                <a:tc>
                  <a:txBody>
                    <a:bodyPr/>
                    <a:lstStyle/>
                    <a:p>
                      <a:pPr marL="457200" marR="197485" algn="ctr">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ctr">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Công việc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ctr">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Tác dụng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r h="588019">
                <a:tc>
                  <a:txBody>
                    <a:bodyPr/>
                    <a:lstStyle/>
                    <a:p>
                      <a:pPr marL="457200" marR="197485" algn="l">
                        <a:lnSpc>
                          <a:spcPct val="100000"/>
                        </a:lnSpc>
                        <a:spcAft>
                          <a:spcPts val="0"/>
                        </a:spcAft>
                        <a:tabLst>
                          <a:tab pos="424815" algn="l"/>
                        </a:tabLst>
                      </a:pPr>
                      <a:r>
                        <a:rPr lang="en-US" sz="2800" dirty="0" err="1">
                          <a:effectLst/>
                          <a:latin typeface="Times New Roman" panose="02020603050405020304" pitchFamily="18" charset="0"/>
                          <a:cs typeface="Times New Roman" panose="02020603050405020304" pitchFamily="18" charset="0"/>
                        </a:rPr>
                        <a:t>Bước</a:t>
                      </a:r>
                      <a:r>
                        <a:rPr lang="en-US" sz="2800" spc="-5" dirty="0">
                          <a:effectLst/>
                          <a:latin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cs typeface="Times New Roman" panose="02020603050405020304" pitchFamily="18" charset="0"/>
                        </a:rPr>
                        <a:t>3: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 Dựa vào dàn ý để viết bài.</a:t>
                      </a:r>
                      <a:endParaRPr lang="en-US" sz="2800">
                        <a:effectLst/>
                        <a:latin typeface="Times New Roman" panose="02020603050405020304" pitchFamily="18" charset="0"/>
                        <a:cs typeface="Times New Roman" panose="02020603050405020304" pitchFamily="18" charset="0"/>
                      </a:endParaRPr>
                    </a:p>
                    <a:p>
                      <a:pPr marL="457200" marR="197485" algn="just">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 Chú ý diễn đạt, dùng từ, viết 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Giúp triển khai</a:t>
                      </a:r>
                      <a:r>
                        <a:rPr lang="en-US" sz="2800" spc="-5">
                          <a:effectLst/>
                          <a:latin typeface="Times New Roman" panose="02020603050405020304" pitchFamily="18" charset="0"/>
                          <a:cs typeface="Times New Roman" panose="02020603050405020304" pitchFamily="18" charset="0"/>
                        </a:rPr>
                        <a:t> </a:t>
                      </a:r>
                      <a:r>
                        <a:rPr lang="en-US" sz="2800">
                          <a:effectLst/>
                          <a:latin typeface="Times New Roman" panose="02020603050405020304" pitchFamily="18" charset="0"/>
                          <a:cs typeface="Times New Roman" panose="02020603050405020304" pitchFamily="18" charset="0"/>
                        </a:rPr>
                        <a:t>các ý thành bài </a:t>
                      </a:r>
                      <a:r>
                        <a:rPr lang="en-US" sz="2800" spc="-10">
                          <a:effectLst/>
                          <a:latin typeface="Times New Roman" panose="02020603050405020304" pitchFamily="18" charset="0"/>
                          <a:cs typeface="Times New Roman" panose="02020603050405020304" pitchFamily="18" charset="0"/>
                        </a:rPr>
                        <a:t>viết.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r h="1019232">
                <a:tc>
                  <a:txBody>
                    <a:bodyPr/>
                    <a:lstStyle/>
                    <a:p>
                      <a:pPr marL="457200" marR="197485" algn="l">
                        <a:lnSpc>
                          <a:spcPct val="100000"/>
                        </a:lnSpc>
                        <a:spcAft>
                          <a:spcPts val="0"/>
                        </a:spcAft>
                        <a:tabLst>
                          <a:tab pos="424815" algn="l"/>
                        </a:tabLs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 </a:t>
                      </a:r>
                      <a:r>
                        <a:rPr lang="en-US" sz="2800" dirty="0" err="1">
                          <a:effectLst/>
                          <a:latin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800">
                          <a:effectLst/>
                          <a:latin typeface="Times New Roman" panose="02020603050405020304" pitchFamily="18" charset="0"/>
                          <a:cs typeface="Times New Roman" panose="02020603050405020304" pitchFamily="18" charset="0"/>
                        </a:rPr>
                        <a:t>Đọc lại bài viết và chỉnh sửa (dựa vào bảng hướng dẫn).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c>
                  <a:txBody>
                    <a:bodyPr/>
                    <a:lstStyle/>
                    <a:p>
                      <a:pPr marL="457200" marR="197485" algn="just">
                        <a:lnSpc>
                          <a:spcPct val="130000"/>
                        </a:lnSpc>
                        <a:spcAft>
                          <a:spcPts val="0"/>
                        </a:spcAft>
                        <a:tabLst>
                          <a:tab pos="424815" algn="l"/>
                        </a:tabLst>
                      </a:pPr>
                      <a:r>
                        <a:rPr lang="en-US" sz="2800" dirty="0" err="1">
                          <a:effectLst/>
                          <a:latin typeface="Times New Roman" panose="02020603050405020304" pitchFamily="18" charset="0"/>
                          <a:cs typeface="Times New Roman" panose="02020603050405020304" pitchFamily="18" charset="0"/>
                        </a:rPr>
                        <a:t>Giúp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người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tư</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sót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giúp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hoàn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438" marR="10438" marT="0" marB="0"/>
                </a:tc>
              </a:tr>
            </a:tbl>
          </a:graphicData>
        </a:graphic>
      </p:graphicFrame>
      <p:sp>
        <p:nvSpPr>
          <p:cNvPr id="3" name="Rectangle 2"/>
          <p:cNvSpPr/>
          <p:nvPr/>
        </p:nvSpPr>
        <p:spPr>
          <a:xfrm>
            <a:off x="1199844" y="210202"/>
            <a:ext cx="8747125" cy="953135"/>
          </a:xfrm>
          <a:prstGeom prst="rect">
            <a:avLst/>
          </a:prstGeom>
        </p:spPr>
        <p:txBody>
          <a:bodyPr wrap="none">
            <a:spAutoFit/>
          </a:body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 QUY TRÌNH VIẾT VB THUYẾT MINH GIẢI THÍCH </a:t>
            </a:r>
            <a:endParaRPr lang="en-US" sz="2800" b="1" dirty="0" smtClean="0">
              <a:solidFill>
                <a:srgbClr val="FF0000"/>
              </a:solidFill>
              <a:latin typeface="Times New Roman" panose="02020603050405020304" pitchFamily="18" charset="0"/>
              <a:cs typeface="Times New Roman" panose="02020603050405020304" pitchFamily="18" charset="0"/>
            </a:endParaRPr>
          </a:p>
          <a:p>
            <a:pPr algn="ctr"/>
            <a:r>
              <a:rPr lang="en-US" sz="2800" b="1" dirty="0" smtClean="0">
                <a:solidFill>
                  <a:srgbClr val="FF0000"/>
                </a:solidFill>
                <a:latin typeface="Times New Roman" panose="02020603050405020304" pitchFamily="18" charset="0"/>
                <a:cs typeface="Times New Roman" panose="02020603050405020304" pitchFamily="18" charset="0"/>
              </a:rPr>
              <a:t>MỘT HIỆN TƯỢNG TỰ NHIÊN</a:t>
            </a: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5457"/>
          </a:xfrm>
        </p:spPr>
        <p:txBody>
          <a:bodyPr>
            <a:norm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DÀN Ý CHUNG</a:t>
            </a:r>
            <a:endParaRPr lang="en-US" sz="32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323273" y="1145310"/>
          <a:ext cx="11545454" cy="5317430"/>
        </p:xfrm>
        <a:graphic>
          <a:graphicData uri="http://schemas.openxmlformats.org/drawingml/2006/table">
            <a:tbl>
              <a:tblPr firstRow="1" firstCol="1" bandRow="1">
                <a:tableStyleId>{ED083AE6-46FA-4A59-8FB0-9F97EB10719F}</a:tableStyleId>
              </a:tblPr>
              <a:tblGrid>
                <a:gridCol w="1457471"/>
                <a:gridCol w="10087983"/>
              </a:tblGrid>
              <a:tr h="1057481">
                <a:tc>
                  <a:txBody>
                    <a:bodyPr/>
                    <a:lstStyle/>
                    <a:p>
                      <a:pPr marL="457200" marR="24765">
                        <a:lnSpc>
                          <a:spcPct val="130000"/>
                        </a:lnSpc>
                        <a:spcAft>
                          <a:spcPts val="0"/>
                        </a:spcAft>
                        <a:tabLst>
                          <a:tab pos="399415" algn="l"/>
                        </a:tabLst>
                      </a:pPr>
                      <a:r>
                        <a:rPr lang="en-US" sz="2600">
                          <a:effectLst/>
                          <a:latin typeface="Times New Roman" panose="02020603050405020304" pitchFamily="18" charset="0"/>
                          <a:cs typeface="Times New Roman" panose="02020603050405020304" pitchFamily="18" charset="0"/>
                        </a:rPr>
                        <a:t>Mở đoạn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375" marR="37375" marT="0" marB="0"/>
                </a:tc>
                <a:tc>
                  <a:txBody>
                    <a:bodyPr/>
                    <a:lstStyle/>
                    <a:p>
                      <a:pPr marR="91440">
                        <a:lnSpc>
                          <a:spcPct val="130000"/>
                        </a:lnSpc>
                        <a:spcAft>
                          <a:spcPts val="0"/>
                        </a:spcAft>
                      </a:pPr>
                      <a:r>
                        <a:rPr lang="en-US" sz="2600" dirty="0" err="1">
                          <a:effectLst/>
                          <a:latin typeface="Times New Roman" panose="02020603050405020304" pitchFamily="18" charset="0"/>
                          <a:cs typeface="Times New Roman" panose="02020603050405020304" pitchFamily="18" charset="0"/>
                        </a:rPr>
                        <a:t>Nêu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hiện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tự</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cái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nhìn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bao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quát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hiện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này</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cs typeface="Times New Roman" panose="02020603050405020304" pitchFamily="18" charset="0"/>
                      </a:endParaRPr>
                    </a:p>
                    <a:p>
                      <a:pPr marR="91440">
                        <a:lnSpc>
                          <a:spcPct val="130000"/>
                        </a:lnSpc>
                        <a:spcAft>
                          <a:spcPts val="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375" marR="37375" marT="0" marB="0"/>
                </a:tc>
              </a:tr>
              <a:tr h="561463">
                <a:tc rowSpan="3">
                  <a:txBody>
                    <a:bodyPr/>
                    <a:lstStyle/>
                    <a:p>
                      <a:pPr marL="457200" marR="24765">
                        <a:lnSpc>
                          <a:spcPct val="130000"/>
                        </a:lnSpc>
                        <a:spcAft>
                          <a:spcPts val="0"/>
                        </a:spcAft>
                        <a:tabLst>
                          <a:tab pos="399415" algn="l"/>
                        </a:tabLst>
                      </a:pPr>
                      <a:r>
                        <a:rPr lang="en-US" sz="2600">
                          <a:effectLst/>
                          <a:latin typeface="Times New Roman" panose="02020603050405020304" pitchFamily="18" charset="0"/>
                          <a:cs typeface="Times New Roman" panose="02020603050405020304" pitchFamily="18" charset="0"/>
                        </a:rPr>
                        <a:t>Thân đoạn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375" marR="37375" marT="0" marB="0"/>
                </a:tc>
                <a:tc>
                  <a:txBody>
                    <a:bodyPr/>
                    <a:lstStyle/>
                    <a:p>
                      <a:pPr marR="91440">
                        <a:lnSpc>
                          <a:spcPct val="130000"/>
                        </a:lnSpc>
                        <a:spcAft>
                          <a:spcPts val="0"/>
                        </a:spcAft>
                      </a:pPr>
                      <a:r>
                        <a:rPr lang="en-US" sz="2600">
                          <a:effectLst/>
                          <a:latin typeface="Times New Roman" panose="02020603050405020304" pitchFamily="18" charset="0"/>
                          <a:cs typeface="Times New Roman" panose="02020603050405020304" pitchFamily="18" charset="0"/>
                        </a:rPr>
                        <a:t>Miêu tả hay trần thuật lại các biểu hiện điển hình của hiện tượng tự nhiên.</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37375" marR="37375" marT="0" marB="0"/>
                </a:tc>
              </a:tr>
              <a:tr h="1122926">
                <a:tc vMerge="1">
                  <a:tcPr/>
                </a:tc>
                <a:tc>
                  <a:txBody>
                    <a:bodyPr/>
                    <a:lstStyle/>
                    <a:p>
                      <a:pPr>
                        <a:lnSpc>
                          <a:spcPct val="130000"/>
                        </a:lnSpc>
                        <a:spcAft>
                          <a:spcPts val="0"/>
                        </a:spcAft>
                      </a:pPr>
                      <a:r>
                        <a:rPr lang="en-US" sz="2600">
                          <a:effectLst/>
                          <a:latin typeface="Times New Roman" panose="02020603050405020304" pitchFamily="18" charset="0"/>
                          <a:cs typeface="Times New Roman" panose="02020603050405020304" pitchFamily="18" charset="0"/>
                        </a:rPr>
                        <a:t>Nêu lần lượt các nguyên nhân dẫn đến hiện tượng; kết hợp trích dẫn của các chuyên gia và bổ sung trên cơ sở một số tài liệu được cập nhật.</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37375" marR="37375" marT="0" marB="0"/>
                </a:tc>
              </a:tr>
              <a:tr h="1263292">
                <a:tc vMerge="1">
                  <a:tcPr/>
                </a:tc>
                <a:tc>
                  <a:txBody>
                    <a:bodyPr/>
                    <a:lstStyle/>
                    <a:p>
                      <a:pPr>
                        <a:lnSpc>
                          <a:spcPct val="130000"/>
                        </a:lnSpc>
                        <a:spcAft>
                          <a:spcPts val="0"/>
                        </a:spcAft>
                      </a:pPr>
                      <a:r>
                        <a:rPr lang="en-US" sz="2600">
                          <a:effectLst/>
                          <a:latin typeface="Times New Roman" panose="02020603050405020304" pitchFamily="18" charset="0"/>
                          <a:cs typeface="Times New Roman" panose="02020603050405020304" pitchFamily="18" charset="0"/>
                        </a:rPr>
                        <a:t>Xác định mối quan hệ  giữa hiện tượng tự nhiên với đời sống con người; nêu, đánh giá khái quát về thái độ và những việc con người đã làm trước hiện tượng tự nhiên đó.</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37375" marR="37375" marT="0" marB="0"/>
                </a:tc>
              </a:tr>
              <a:tr h="701829">
                <a:tc>
                  <a:txBody>
                    <a:bodyPr/>
                    <a:lstStyle/>
                    <a:p>
                      <a:pPr marL="457200" marR="24765">
                        <a:lnSpc>
                          <a:spcPct val="130000"/>
                        </a:lnSpc>
                        <a:spcAft>
                          <a:spcPts val="0"/>
                        </a:spcAft>
                        <a:tabLst>
                          <a:tab pos="399415" algn="l"/>
                        </a:tabLst>
                      </a:pPr>
                      <a:r>
                        <a:rPr lang="en-US" sz="2600">
                          <a:effectLst/>
                          <a:latin typeface="Times New Roman" panose="02020603050405020304" pitchFamily="18" charset="0"/>
                          <a:cs typeface="Times New Roman" panose="02020603050405020304" pitchFamily="18" charset="0"/>
                        </a:rPr>
                        <a:t>Kết bài</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375" marR="37375" marT="0" marB="0"/>
                </a:tc>
                <a:tc>
                  <a:txBody>
                    <a:bodyPr/>
                    <a:lstStyle/>
                    <a:p>
                      <a:pPr>
                        <a:lnSpc>
                          <a:spcPct val="130000"/>
                        </a:lnSpc>
                        <a:spcAft>
                          <a:spcPts val="0"/>
                        </a:spcAft>
                      </a:pPr>
                      <a:r>
                        <a:rPr lang="en-US" sz="2600" dirty="0" err="1">
                          <a:effectLst/>
                          <a:latin typeface="Times New Roman" panose="02020603050405020304" pitchFamily="18" charset="0"/>
                          <a:cs typeface="Times New Roman" panose="02020603050405020304" pitchFamily="18" charset="0"/>
                        </a:rPr>
                        <a:t>Nêu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ấn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cs typeface="Times New Roman" panose="02020603050405020304" pitchFamily="18" charset="0"/>
                        </a:rPr>
                        <a:t> hay </a:t>
                      </a:r>
                      <a:r>
                        <a:rPr lang="en-US" sz="2600" dirty="0" err="1">
                          <a:effectLst/>
                          <a:latin typeface="Times New Roman" panose="02020603050405020304" pitchFamily="18" charset="0"/>
                          <a:cs typeface="Times New Roman" panose="02020603050405020304" pitchFamily="18" charset="0"/>
                        </a:rPr>
                        <a:t>đánh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giá</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chung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thân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hiện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tự</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cập</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375" marR="37375" marT="0" marB="0"/>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203200"/>
            <a:ext cx="11877964" cy="6585528"/>
          </a:xfrm>
          <a:prstGeom prst="rect">
            <a:avLst/>
          </a:prstGeom>
          <a:ln w="228600" cap="sq" cmpd="thickThin">
            <a:solidFill>
              <a:srgbClr val="000000"/>
            </a:solidFill>
            <a:prstDash val="solid"/>
            <a:miter lim="800000"/>
            <a:headEnd/>
            <a:tailEnd/>
          </a:ln>
          <a:effectLst>
            <a:innerShdw blurRad="76200">
              <a:srgbClr val="000000"/>
            </a:innerShdw>
          </a:effectLst>
        </p:spPr>
      </p:pic>
      <p:sp>
        <p:nvSpPr>
          <p:cNvPr id="5" name="Rectangle 4"/>
          <p:cNvSpPr/>
          <p:nvPr/>
        </p:nvSpPr>
        <p:spPr>
          <a:xfrm>
            <a:off x="1212201" y="2048238"/>
            <a:ext cx="9221755" cy="2185214"/>
          </a:xfrm>
          <a:prstGeom prst="rect">
            <a:avLst/>
          </a:prstGeom>
        </p:spPr>
        <p:txBody>
          <a:bodyPr wrap="none">
            <a:spAutoFit/>
          </a:bodyPr>
          <a:lstStyle/>
          <a:p>
            <a:pPr algn="ctr"/>
            <a:r>
              <a:rPr lang="en-US" sz="4800" b="1" dirty="0">
                <a:solidFill>
                  <a:srgbClr val="FF0000"/>
                </a:solidFill>
                <a:latin typeface="Times New Roman" panose="02020603050405020304" pitchFamily="18" charset="0"/>
                <a:cs typeface="Times New Roman" panose="02020603050405020304" pitchFamily="18" charset="0"/>
              </a:rPr>
              <a:t>HOẠT ĐỘNG </a:t>
            </a:r>
            <a:r>
              <a:rPr lang="en-US" sz="4800" b="1" dirty="0" smtClean="0">
                <a:solidFill>
                  <a:srgbClr val="FF0000"/>
                </a:solidFill>
                <a:latin typeface="Times New Roman" panose="02020603050405020304" pitchFamily="18" charset="0"/>
                <a:cs typeface="Times New Roman" panose="02020603050405020304" pitchFamily="18" charset="0"/>
              </a:rPr>
              <a:t>3:</a:t>
            </a:r>
            <a:endParaRPr lang="en-US" sz="4800" b="1" dirty="0" smtClean="0">
              <a:solidFill>
                <a:srgbClr val="FF0000"/>
              </a:solidFill>
              <a:latin typeface="Times New Roman" panose="02020603050405020304" pitchFamily="18" charset="0"/>
              <a:cs typeface="Times New Roman" panose="02020603050405020304" pitchFamily="18" charset="0"/>
            </a:endParaRPr>
          </a:p>
          <a:p>
            <a:pPr algn="ctr"/>
            <a:r>
              <a:rPr lang="en-US" sz="4800" b="1" dirty="0" smtClean="0">
                <a:solidFill>
                  <a:srgbClr val="FF0000"/>
                </a:solidFill>
                <a:latin typeface="Times New Roman" panose="02020603050405020304" pitchFamily="18" charset="0"/>
                <a:cs typeface="Times New Roman" panose="02020603050405020304" pitchFamily="18" charset="0"/>
              </a:rPr>
              <a:t> </a:t>
            </a:r>
            <a:r>
              <a:rPr lang="nl-NL" sz="4000" b="1" dirty="0">
                <a:solidFill>
                  <a:srgbClr val="FF0000"/>
                </a:solidFill>
                <a:latin typeface="Times New Roman" panose="02020603050405020304" pitchFamily="18" charset="0"/>
                <a:cs typeface="Times New Roman" panose="02020603050405020304" pitchFamily="18" charset="0"/>
              </a:rPr>
              <a:t>LUYỆN TẬP </a:t>
            </a:r>
            <a:r>
              <a:rPr lang="nl-NL" sz="4000" b="1" dirty="0" smtClean="0">
                <a:solidFill>
                  <a:srgbClr val="FF0000"/>
                </a:solidFill>
                <a:latin typeface="Times New Roman" panose="02020603050405020304" pitchFamily="18" charset="0"/>
                <a:cs typeface="Times New Roman" panose="02020603050405020304" pitchFamily="18" charset="0"/>
              </a:rPr>
              <a:t> </a:t>
            </a:r>
            <a:endParaRPr lang="nl-NL" sz="4000" b="1" dirty="0" smtClean="0">
              <a:solidFill>
                <a:srgbClr val="FF0000"/>
              </a:solidFill>
              <a:latin typeface="Times New Roman" panose="02020603050405020304" pitchFamily="18" charset="0"/>
              <a:cs typeface="Times New Roman" panose="02020603050405020304" pitchFamily="18" charset="0"/>
            </a:endParaRPr>
          </a:p>
          <a:p>
            <a:pPr algn="ctr"/>
            <a:r>
              <a:rPr lang="nl-NL" sz="4000" b="1" dirty="0" smtClean="0">
                <a:solidFill>
                  <a:srgbClr val="FF0000"/>
                </a:solidFill>
                <a:latin typeface="Times New Roman" panose="02020603050405020304" pitchFamily="18" charset="0"/>
                <a:cs typeface="Times New Roman" panose="02020603050405020304" pitchFamily="18" charset="0"/>
              </a:rPr>
              <a:t>THỰC </a:t>
            </a:r>
            <a:r>
              <a:rPr lang="nl-NL" sz="4000" b="1" dirty="0">
                <a:solidFill>
                  <a:srgbClr val="FF0000"/>
                </a:solidFill>
                <a:latin typeface="Times New Roman" panose="02020603050405020304" pitchFamily="18" charset="0"/>
                <a:cs typeface="Times New Roman" panose="02020603050405020304" pitchFamily="18" charset="0"/>
              </a:rPr>
              <a:t>HÀNH VIẾT THEO CÁC BƯỚC</a:t>
            </a:r>
            <a:endParaRPr lang="en-US" sz="40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028190" y="-502920"/>
            <a:ext cx="15435580" cy="7440295"/>
          </a:xfrm>
        </p:spPr>
      </p:pic>
      <p:sp>
        <p:nvSpPr>
          <p:cNvPr id="5" name="Rectangle 4"/>
          <p:cNvSpPr/>
          <p:nvPr/>
        </p:nvSpPr>
        <p:spPr>
          <a:xfrm>
            <a:off x="1764030" y="1059898"/>
            <a:ext cx="7361381" cy="3449955"/>
          </a:xfrm>
          <a:prstGeom prst="rect">
            <a:avLst/>
          </a:prstGeom>
        </p:spPr>
        <p:txBody>
          <a:bodyPr wrap="square">
            <a:spAutoFit/>
          </a:bodyPr>
          <a:lstStyle/>
          <a:p>
            <a:pPr algn="just">
              <a:lnSpc>
                <a:spcPct val="130000"/>
              </a:lnSpc>
              <a:spcAft>
                <a:spcPts val="0"/>
              </a:spcAft>
            </a:pPr>
            <a:r>
              <a:rPr lang="vi-VN" sz="2800" b="1" dirty="0">
                <a:solidFill>
                  <a:srgbClr val="7030A0"/>
                </a:solidFill>
                <a:latin typeface="Times New Roman" panose="02020603050405020304" pitchFamily="18" charset="0"/>
                <a:ea typeface="Times New Roman" panose="02020603050405020304" pitchFamily="18" charset="0"/>
              </a:rPr>
              <a:t>Đề bài:</a:t>
            </a:r>
            <a:r>
              <a:rPr lang="vi-VN" sz="2800" b="1" dirty="0">
                <a:solidFill>
                  <a:srgbClr val="7030A0"/>
                </a:solidFill>
                <a:latin typeface="Times New Roman" panose="02020603050405020304" pitchFamily="18" charset="0"/>
                <a:ea typeface="MS Mincho"/>
              </a:rPr>
              <a:t> </a:t>
            </a:r>
            <a:r>
              <a:rPr lang="vi-VN" sz="2800" b="1" i="1" dirty="0">
                <a:solidFill>
                  <a:srgbClr val="7030A0"/>
                </a:solidFill>
                <a:latin typeface="Times New Roman" panose="02020603050405020304" pitchFamily="18" charset="0"/>
                <a:ea typeface="MS Mincho"/>
              </a:rPr>
              <a:t>Trường em tổ chức tuần lễ “Nhà khoa học tương lai” để học sinh tìm hiểu về những bí ẩn của thế giới tự nhiên. Em hãy viết văn bản thuyết minh giải thích một hiện tượng tự nhiên mà bản thân quan tâm để tham gia tuần lễ này</a:t>
            </a:r>
            <a:endParaRPr lang="en-US" sz="2800" b="1" dirty="0" smtClean="0">
              <a:solidFill>
                <a:srgbClr val="7030A0"/>
              </a:solidFill>
              <a:effectLst/>
              <a:latin typeface="Times New Roman" panose="02020603050405020304" pitchFamily="18" charset="0"/>
              <a:ea typeface="Times New Roman" panose="02020603050405020304" pitchFamily="18" charset="0"/>
            </a:endParaRPr>
          </a:p>
          <a:p>
            <a:pPr algn="ctr">
              <a:lnSpc>
                <a:spcPct val="130000"/>
              </a:lnSpc>
              <a:spcAft>
                <a:spcPts val="0"/>
              </a:spcAft>
            </a:pPr>
            <a:r>
              <a:rPr lang="en-US" sz="2800" b="1" dirty="0" err="1">
                <a:solidFill>
                  <a:srgbClr val="FF0000"/>
                </a:solidFill>
                <a:latin typeface="Times New Roman" panose="02020603050405020304" pitchFamily="18" charset="0"/>
                <a:ea typeface="MS Mincho"/>
              </a:rPr>
              <a:t>Ví</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dụ</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Giới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thiệu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hiện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tượng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núi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lửa</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 y="0"/>
            <a:ext cx="12192001" cy="6791738"/>
          </a:xfrm>
        </p:spPr>
      </p:pic>
      <p:sp>
        <p:nvSpPr>
          <p:cNvPr id="5" name="Rectangle 4"/>
          <p:cNvSpPr/>
          <p:nvPr/>
        </p:nvSpPr>
        <p:spPr>
          <a:xfrm>
            <a:off x="1627909" y="1545275"/>
            <a:ext cx="9725891" cy="2589170"/>
          </a:xfrm>
          <a:prstGeom prst="rect">
            <a:avLst/>
          </a:prstGeom>
        </p:spPr>
        <p:txBody>
          <a:bodyPr wrap="square">
            <a:spAutoFit/>
          </a:bodyPr>
          <a:lstStyle/>
          <a:p>
            <a:pPr algn="just">
              <a:lnSpc>
                <a:spcPct val="130000"/>
              </a:lnSpc>
              <a:spcAft>
                <a:spcPts val="0"/>
              </a:spcAft>
            </a:pP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Thao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TRƯỚC KHI VIẾT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0000"/>
              </a:lnSpc>
              <a:spcAft>
                <a:spcPts val="0"/>
              </a:spcAft>
              <a:tabLst>
                <a:tab pos="553085" algn="l"/>
              </a:tabLst>
            </a:pPr>
            <a:r>
              <a:rPr lang="vi-VN" sz="32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r>
              <a:rPr lang="vi-VN"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nhằm</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mục</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đích</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tới</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 đọc sẽ là ai?</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0000"/>
              </a:lnSpc>
              <a:spcAft>
                <a:spcPts val="0"/>
              </a:spcAft>
              <a:tabLst>
                <a:tab pos="456565" algn="l"/>
              </a:tabLst>
            </a:pPr>
            <a:r>
              <a:rPr lang="vi-VN"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đảm</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bảo</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cầu</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57018" y="138545"/>
            <a:ext cx="11877964" cy="6585528"/>
          </a:xfrm>
          <a:prstGeom prst="rect">
            <a:avLst/>
          </a:prstGeom>
          <a:ln w="228600" cap="sq" cmpd="thickThin">
            <a:solidFill>
              <a:srgbClr val="000000"/>
            </a:solidFill>
            <a:prstDash val="solid"/>
            <a:miter lim="800000"/>
            <a:headEnd/>
            <a:tailEnd/>
          </a:ln>
          <a:effectLst>
            <a:innerShdw blurRad="76200">
              <a:srgbClr val="000000"/>
            </a:innerShdw>
          </a:effectLst>
        </p:spPr>
      </p:pic>
      <p:sp>
        <p:nvSpPr>
          <p:cNvPr id="5" name="Rectangle 4"/>
          <p:cNvSpPr/>
          <p:nvPr/>
        </p:nvSpPr>
        <p:spPr>
          <a:xfrm>
            <a:off x="2174356" y="2768675"/>
            <a:ext cx="8026941" cy="897875"/>
          </a:xfrm>
          <a:prstGeom prst="rect">
            <a:avLst/>
          </a:prstGeom>
        </p:spPr>
        <p:txBody>
          <a:bodyPr wrap="none">
            <a:spAutoFit/>
          </a:bodyPr>
          <a:lstStyle/>
          <a:p>
            <a:pPr marR="91440">
              <a:lnSpc>
                <a:spcPct val="130000"/>
              </a:lnSpc>
              <a:spcAft>
                <a:spcPts val="0"/>
              </a:spcAft>
            </a:pP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ĐỘNG 1: KHỞI ĐỘNG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 y="0"/>
            <a:ext cx="12192001" cy="6791738"/>
          </a:xfrm>
        </p:spPr>
      </p:pic>
      <p:sp>
        <p:nvSpPr>
          <p:cNvPr id="5" name="Rectangle 4"/>
          <p:cNvSpPr/>
          <p:nvPr/>
        </p:nvSpPr>
        <p:spPr>
          <a:xfrm>
            <a:off x="1089892" y="446148"/>
            <a:ext cx="10476346" cy="6112443"/>
          </a:xfrm>
          <a:prstGeom prst="rect">
            <a:avLst/>
          </a:prstGeom>
        </p:spPr>
        <p:txBody>
          <a:bodyPr wrap="square">
            <a:spAutoFit/>
          </a:bodyPr>
          <a:lstStyle/>
          <a:p>
            <a:pPr algn="ctr">
              <a:lnSpc>
                <a:spcPct val="130000"/>
              </a:lnSpc>
              <a:spcAft>
                <a:spcPts val="0"/>
              </a:spcAft>
            </a:pP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TRƯỚC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 VIẾT</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tài</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endParaRPr lang="en-US" sz="28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cs typeface="Times New Roman" panose="02020603050405020304" pitchFamily="18" charset="0"/>
              </a:rPr>
              <a:t> tri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bè</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huynh</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rõ</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thuyết</a:t>
            </a:r>
            <a:r>
              <a:rPr lang="en-US" sz="2800" dirty="0">
                <a:latin typeface="Times New Roman" panose="02020603050405020304" pitchFamily="18" charset="0"/>
                <a:cs typeface="Times New Roman" panose="02020603050405020304" pitchFamily="18" charset="0"/>
              </a:rPr>
              <a:t> minh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Phạm</a:t>
            </a:r>
            <a:r>
              <a:rPr lang="en-US" sz="2800" dirty="0">
                <a:latin typeface="Times New Roman" panose="02020603050405020304" pitchFamily="18" charset="0"/>
                <a:cs typeface="Times New Roman" panose="02020603050405020304" pitchFamily="18" charset="0"/>
              </a:rPr>
              <a:t> vi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lnSpc>
                <a:spcPct val="130000"/>
              </a:lnSpc>
              <a:spcAft>
                <a:spcPts val="0"/>
              </a:spcAft>
              <a:tabLst>
                <a:tab pos="553085" algn="l"/>
              </a:tabLs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barn(inVertical)">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barn(inVertical)">
                                      <p:cBhvr>
                                        <p:cTn id="19" dur="5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barn(inVertical)">
                                      <p:cBhvr>
                                        <p:cTn id="24" dur="5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barn(inVertical)">
                                      <p:cBhvr>
                                        <p:cTn id="29" dur="500"/>
                                        <p:tgtEl>
                                          <p:spTgt spid="5">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circle(in)">
                                      <p:cBhvr>
                                        <p:cTn id="34" dur="2000"/>
                                        <p:tgtEl>
                                          <p:spTgt spid="5">
                                            <p:txEl>
                                              <p:pRg st="5" end="5"/>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circle(in)">
                                      <p:cBhvr>
                                        <p:cTn id="37" dur="2000"/>
                                        <p:tgtEl>
                                          <p:spTgt spid="5">
                                            <p:txEl>
                                              <p:pRg st="6" end="6"/>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animEffect transition="in" filter="circle(in)">
                                      <p:cBhvr>
                                        <p:cTn id="40" dur="2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06400" y="200253"/>
          <a:ext cx="11443854" cy="6656832"/>
        </p:xfrm>
        <a:graphic>
          <a:graphicData uri="http://schemas.openxmlformats.org/drawingml/2006/table">
            <a:tbl>
              <a:tblPr firstRow="1" firstCol="1" bandRow="1">
                <a:tableStyleId>{E8B1032C-EA38-4F05-BA0D-38AFFFC7BED3}</a:tableStyleId>
              </a:tblPr>
              <a:tblGrid>
                <a:gridCol w="8737600"/>
                <a:gridCol w="2706254"/>
              </a:tblGrid>
              <a:tr h="0">
                <a:tc gridSpan="2">
                  <a:txBody>
                    <a:bodyPr/>
                    <a:lstStyle/>
                    <a:p>
                      <a:pPr algn="ctr">
                        <a:lnSpc>
                          <a:spcPct val="130000"/>
                        </a:lnSpc>
                        <a:spcAft>
                          <a:spcPts val="0"/>
                        </a:spcAft>
                      </a:pPr>
                      <a:r>
                        <a:rPr lang="en-US" sz="2800" b="1" dirty="0">
                          <a:solidFill>
                            <a:srgbClr val="FF0000"/>
                          </a:solidFill>
                          <a:effectLst/>
                          <a:latin typeface="Times New Roman" panose="02020603050405020304" pitchFamily="18" charset="0"/>
                          <a:cs typeface="Times New Roman" panose="02020603050405020304" pitchFamily="18" charset="0"/>
                        </a:rPr>
                        <a:t>PHIẾU HỌC TẬP 02 - PHIẾU TÌM Ý</a:t>
                      </a:r>
                      <a:endParaRPr lang="en-US" sz="2800" b="1" dirty="0">
                        <a:solidFill>
                          <a:srgbClr val="FF0000"/>
                        </a:solidFill>
                        <a:effectLst/>
                        <a:latin typeface="Times New Roman" panose="02020603050405020304" pitchFamily="18" charset="0"/>
                        <a:cs typeface="Times New Roman" panose="02020603050405020304" pitchFamily="18" charset="0"/>
                      </a:endParaRPr>
                    </a:p>
                    <a:p>
                      <a:pPr algn="ctr">
                        <a:lnSpc>
                          <a:spcPct val="130000"/>
                        </a:lnSpc>
                        <a:spcAft>
                          <a:spcPts val="0"/>
                        </a:spcAft>
                      </a:pPr>
                      <a:r>
                        <a:rPr lang="en-US" sz="2800" b="1" dirty="0" err="1">
                          <a:solidFill>
                            <a:srgbClr val="FF0000"/>
                          </a:solidFill>
                          <a:effectLst/>
                          <a:latin typeface="Times New Roman" panose="02020603050405020304" pitchFamily="18" charset="0"/>
                          <a:cs typeface="Times New Roman" panose="02020603050405020304" pitchFamily="18" charset="0"/>
                        </a:rPr>
                        <a:t>Đề</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bài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Giới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thiệu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hiện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tượng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núi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lửa</a:t>
                      </a:r>
                      <a:r>
                        <a:rPr lang="en-US" sz="2800" b="1" dirty="0">
                          <a:solidFill>
                            <a:srgbClr val="FF0000"/>
                          </a:solidFill>
                          <a:effectLst/>
                          <a:latin typeface="Times New Roman" panose="02020603050405020304" pitchFamily="18" charset="0"/>
                          <a:cs typeface="Times New Roman" panose="02020603050405020304" pitchFamily="18" charset="0"/>
                        </a:rPr>
                        <a:t>.</a:t>
                      </a:r>
                      <a:endPar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cPr/>
                </a:tc>
              </a:tr>
              <a:tr h="0">
                <a:tc>
                  <a:txBody>
                    <a:bodyPr/>
                    <a:lstStyle/>
                    <a:p>
                      <a:pPr algn="just">
                        <a:lnSpc>
                          <a:spcPct val="130000"/>
                        </a:lnSpc>
                        <a:spcAft>
                          <a:spcPts val="0"/>
                        </a:spcAft>
                      </a:pPr>
                      <a:r>
                        <a:rPr lang="nl-NL" sz="2800" b="0">
                          <a:effectLst/>
                          <a:latin typeface="Times New Roman" panose="02020603050405020304" pitchFamily="18" charset="0"/>
                          <a:cs typeface="Times New Roman" panose="02020603050405020304" pitchFamily="18" charset="0"/>
                        </a:rPr>
                        <a:t>1. Hiện tượng núi lửa là gì?</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30000"/>
                        </a:lnSpc>
                        <a:spcAft>
                          <a:spcPts val="0"/>
                        </a:spcAft>
                      </a:pPr>
                      <a:r>
                        <a:rPr lang="nl-NL" sz="2800" b="0">
                          <a:effectLst/>
                          <a:latin typeface="Times New Roman" panose="02020603050405020304" pitchFamily="18" charset="0"/>
                          <a:cs typeface="Times New Roman" panose="02020603050405020304" pitchFamily="18" charset="0"/>
                        </a:rPr>
                        <a:t> </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30000"/>
                        </a:lnSpc>
                        <a:spcAft>
                          <a:spcPts val="0"/>
                        </a:spcAft>
                      </a:pPr>
                      <a:r>
                        <a:rPr lang="nl-NL" sz="2800" b="0">
                          <a:effectLst/>
                          <a:latin typeface="Times New Roman" panose="02020603050405020304" pitchFamily="18" charset="0"/>
                          <a:cs typeface="Times New Roman" panose="02020603050405020304" pitchFamily="18" charset="0"/>
                        </a:rPr>
                        <a:t>5. Nêu những biểu hiện của hiện tượng núi lửa</a:t>
                      </a:r>
                      <a:endParaRPr lang="en-US" sz="2800" b="0">
                        <a:effectLst/>
                        <a:latin typeface="Times New Roman" panose="02020603050405020304" pitchFamily="18" charset="0"/>
                        <a:cs typeface="Times New Roman" panose="02020603050405020304" pitchFamily="18" charset="0"/>
                      </a:endParaRPr>
                    </a:p>
                    <a:p>
                      <a:pPr algn="just">
                        <a:lnSpc>
                          <a:spcPct val="130000"/>
                        </a:lnSpc>
                        <a:spcAft>
                          <a:spcPts val="0"/>
                        </a:spcAft>
                      </a:pPr>
                      <a:r>
                        <a:rPr lang="nl-NL" sz="2800" b="0">
                          <a:effectLst/>
                          <a:latin typeface="Times New Roman" panose="02020603050405020304" pitchFamily="18" charset="0"/>
                          <a:cs typeface="Times New Roman" panose="02020603050405020304" pitchFamily="18" charset="0"/>
                        </a:rPr>
                        <a:t>(Hiện tượng có đặc điểm nào nổi bật? Nó có gì khác thường so với những ghi nhận từng có trước đây?)</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 </a:t>
                      </a:r>
                      <a:endParaRPr lang="en-US" sz="2800" b="0">
                        <a:effectLst/>
                        <a:latin typeface="Times New Roman" panose="02020603050405020304" pitchFamily="18" charset="0"/>
                        <a:cs typeface="Times New Roman" panose="02020603050405020304" pitchFamily="18" charset="0"/>
                      </a:endParaRPr>
                    </a:p>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30000"/>
                        </a:lnSpc>
                        <a:spcAft>
                          <a:spcPts val="0"/>
                        </a:spcAft>
                      </a:pPr>
                      <a:r>
                        <a:rPr lang="en-US" sz="2800" b="0">
                          <a:effectLst/>
                          <a:latin typeface="Times New Roman" panose="02020603050405020304" pitchFamily="18" charset="0"/>
                          <a:cs typeface="Times New Roman" panose="02020603050405020304" pitchFamily="18" charset="0"/>
                        </a:rPr>
                        <a:t>3. </a:t>
                      </a:r>
                      <a:r>
                        <a:rPr lang="vi-VN" sz="2800" b="0">
                          <a:effectLst/>
                          <a:latin typeface="Times New Roman" panose="02020603050405020304" pitchFamily="18" charset="0"/>
                          <a:cs typeface="Times New Roman" panose="02020603050405020304" pitchFamily="18" charset="0"/>
                        </a:rPr>
                        <a:t>Vì sao có hiện tượng núi lửa phun trào?</a:t>
                      </a:r>
                      <a:endParaRPr lang="en-US" sz="28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 </a:t>
                      </a:r>
                      <a:endParaRPr lang="en-US" sz="2800" b="0">
                        <a:effectLst/>
                        <a:latin typeface="Times New Roman" panose="02020603050405020304" pitchFamily="18" charset="0"/>
                        <a:cs typeface="Times New Roman" panose="02020603050405020304" pitchFamily="18" charset="0"/>
                      </a:endParaRPr>
                    </a:p>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30000"/>
                        </a:lnSpc>
                        <a:spcAft>
                          <a:spcPts val="0"/>
                        </a:spcAft>
                      </a:pPr>
                      <a:r>
                        <a:rPr lang="en-US" sz="2800" b="0">
                          <a:effectLst/>
                          <a:latin typeface="Times New Roman" panose="02020603050405020304" pitchFamily="18" charset="0"/>
                          <a:cs typeface="Times New Roman" panose="02020603050405020304" pitchFamily="18" charset="0"/>
                        </a:rPr>
                        <a:t>4. </a:t>
                      </a:r>
                      <a:r>
                        <a:rPr lang="vi-VN" sz="2800" b="0">
                          <a:effectLst/>
                          <a:latin typeface="Times New Roman" panose="02020603050405020304" pitchFamily="18" charset="0"/>
                          <a:cs typeface="Times New Roman" panose="02020603050405020304" pitchFamily="18" charset="0"/>
                        </a:rPr>
                        <a:t>Núi lửa phun trào mang lại những lợi ích và tác hại gì?</a:t>
                      </a:r>
                      <a:endParaRPr lang="en-US" sz="28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 </a:t>
                      </a:r>
                      <a:endParaRPr lang="en-US" sz="2800" b="0">
                        <a:effectLst/>
                        <a:latin typeface="Times New Roman" panose="02020603050405020304" pitchFamily="18" charset="0"/>
                        <a:cs typeface="Times New Roman" panose="02020603050405020304" pitchFamily="18" charset="0"/>
                      </a:endParaRPr>
                    </a:p>
                    <a:p>
                      <a:pPr algn="ctr">
                        <a:lnSpc>
                          <a:spcPct val="130000"/>
                        </a:lnSpc>
                        <a:spcAft>
                          <a:spcPts val="0"/>
                        </a:spcAft>
                      </a:pPr>
                      <a:r>
                        <a:rPr lang="nl-NL" sz="2800" b="0">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68020">
                <a:tc>
                  <a:txBody>
                    <a:bodyPr/>
                    <a:lstStyle/>
                    <a:p>
                      <a:pPr algn="just">
                        <a:lnSpc>
                          <a:spcPct val="130000"/>
                        </a:lnSpc>
                        <a:spcAft>
                          <a:spcPts val="0"/>
                        </a:spcAft>
                      </a:pPr>
                      <a:r>
                        <a:rPr lang="nl-NL" sz="2800" b="0">
                          <a:effectLst/>
                          <a:latin typeface="Times New Roman" panose="02020603050405020304" pitchFamily="18" charset="0"/>
                          <a:cs typeface="Times New Roman" panose="02020603050405020304" pitchFamily="18" charset="0"/>
                        </a:rPr>
                        <a:t>5. Con người đã bày tỏ thái độ và thực hiện hành động gì trước hiện tượng núi lửa phun trào?</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0"/>
                        </a:spcAft>
                      </a:pPr>
                      <a:r>
                        <a:rPr lang="nl-NL" sz="2800" b="0" dirty="0">
                          <a:effectLst/>
                          <a:latin typeface="Times New Roman" panose="02020603050405020304" pitchFamily="18" charset="0"/>
                          <a:cs typeface="Times New Roman" panose="02020603050405020304" pitchFamily="18" charset="0"/>
                        </a:rPr>
                        <a:t> </a:t>
                      </a:r>
                      <a:endParaRPr lang="en-US" sz="2800" b="0" dirty="0">
                        <a:effectLst/>
                        <a:latin typeface="Times New Roman" panose="02020603050405020304" pitchFamily="18" charset="0"/>
                        <a:cs typeface="Times New Roman" panose="02020603050405020304" pitchFamily="18" charset="0"/>
                      </a:endParaRPr>
                    </a:p>
                    <a:p>
                      <a:pPr algn="ctr">
                        <a:lnSpc>
                          <a:spcPct val="130000"/>
                        </a:lnSpc>
                        <a:spcAft>
                          <a:spcPts val="0"/>
                        </a:spcAft>
                      </a:pPr>
                      <a:r>
                        <a:rPr lang="nl-NL"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 y="0"/>
            <a:ext cx="12192001" cy="6791738"/>
          </a:xfrm>
        </p:spPr>
      </p:pic>
      <p:sp>
        <p:nvSpPr>
          <p:cNvPr id="5" name="Rectangle 4"/>
          <p:cNvSpPr/>
          <p:nvPr/>
        </p:nvSpPr>
        <p:spPr>
          <a:xfrm>
            <a:off x="838200" y="279894"/>
            <a:ext cx="10919691" cy="8051435"/>
          </a:xfrm>
          <a:prstGeom prst="rect">
            <a:avLst/>
          </a:prstGeom>
        </p:spPr>
        <p:txBody>
          <a:bodyPr wrap="square">
            <a:spAutoFit/>
          </a:bodyPr>
          <a:lstStyle/>
          <a:p>
            <a:pPr algn="ctr">
              <a:lnSpc>
                <a:spcPct val="130000"/>
              </a:lnSpc>
              <a:spcAft>
                <a:spcPts val="0"/>
              </a:spcAft>
            </a:pP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TRƯỚC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 VIẾT</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vi-VN" sz="2800" b="1" dirty="0">
                <a:latin typeface="Times New Roman" panose="02020603050405020304" pitchFamily="18" charset="0"/>
                <a:cs typeface="Times New Roman" panose="02020603050405020304" pitchFamily="18" charset="0"/>
              </a:rPr>
              <a:t>b. Tìm ý: </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phép</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mắc</a:t>
            </a:r>
            <a:r>
              <a:rPr lang="en-US" sz="2800" dirty="0">
                <a:latin typeface="Times New Roman" panose="02020603050405020304" pitchFamily="18" charset="0"/>
                <a:cs typeface="Times New Roman" panose="02020603050405020304" pitchFamily="18" charset="0"/>
              </a:rPr>
              <a:t> ma ở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chóp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khiên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chết</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lnSpc>
                <a:spcPct val="130000"/>
              </a:lnSpc>
              <a:spcAft>
                <a:spcPts val="0"/>
              </a:spcAft>
              <a:tabLst>
                <a:tab pos="553085" algn="l"/>
              </a:tabLs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barn(inVertical)">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barn(inVertical)">
                                      <p:cBhvr>
                                        <p:cTn id="19" dur="500"/>
                                        <p:tgtEl>
                                          <p:spTgt spid="5">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barn(inVertical)">
                                      <p:cBhvr>
                                        <p:cTn id="30" dur="500"/>
                                        <p:tgtEl>
                                          <p:spTgt spid="5">
                                            <p:txEl>
                                              <p:pRg st="5" end="5"/>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barn(inVertical)">
                                      <p:cBhvr>
                                        <p:cTn id="3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47782" y="-203200"/>
            <a:ext cx="12192001" cy="6791738"/>
          </a:xfrm>
        </p:spPr>
      </p:pic>
      <p:sp>
        <p:nvSpPr>
          <p:cNvPr id="5" name="Rectangle 4"/>
          <p:cNvSpPr/>
          <p:nvPr/>
        </p:nvSpPr>
        <p:spPr>
          <a:xfrm>
            <a:off x="434109" y="446148"/>
            <a:ext cx="11132129" cy="7201972"/>
          </a:xfrm>
          <a:prstGeom prst="rect">
            <a:avLst/>
          </a:prstGeom>
        </p:spPr>
        <p:txBody>
          <a:bodyPr wrap="square">
            <a:spAutoFit/>
          </a:bodyPr>
          <a:lstStyle/>
          <a:p>
            <a:pPr algn="ctr">
              <a:lnSpc>
                <a:spcPct val="150000"/>
              </a:lnSpc>
              <a:spcAft>
                <a:spcPts val="0"/>
              </a:spcAft>
            </a:pP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TRƯỚC </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 VIẾT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vi-VN" sz="2800" b="1" dirty="0">
                <a:latin typeface="Times New Roman" panose="02020603050405020304" pitchFamily="18" charset="0"/>
                <a:cs typeface="Times New Roman" panose="02020603050405020304" pitchFamily="18" charset="0"/>
              </a:rPr>
              <a:t>b. Tìm ý: </a:t>
            </a:r>
            <a:endParaRPr lang="en-US" sz="2800" dirty="0">
              <a:latin typeface="Times New Roman" panose="02020603050405020304" pitchFamily="18" charset="0"/>
              <a:cs typeface="Times New Roman" panose="02020603050405020304" pitchFamily="18" charset="0"/>
            </a:endParaRPr>
          </a:p>
          <a:p>
            <a:pPr>
              <a:lnSpc>
                <a:spcPct val="150000"/>
              </a:lnSpc>
            </a:pPr>
            <a:r>
              <a:rPr lang="vi-VN" sz="2800" dirty="0">
                <a:latin typeface="Times New Roman" panose="02020603050405020304" pitchFamily="18" charset="0"/>
                <a:cs typeface="Times New Roman" panose="02020603050405020304" pitchFamily="18" charset="0"/>
              </a:rPr>
              <a:t>+ Vì sao có hiện tượng núi lửa phun trào?</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mắc</a:t>
            </a:r>
            <a:r>
              <a:rPr lang="en-US" sz="2800" dirty="0">
                <a:latin typeface="Times New Roman" panose="02020603050405020304" pitchFamily="18" charset="0"/>
                <a:cs typeface="Times New Roman" panose="02020603050405020304" pitchFamily="18" charset="0"/>
              </a:rPr>
              <a:t> ma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miệng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xốp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mỡ</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pPr>
            <a:endParaRPr lang="en-US" sz="2800" dirty="0" smtClean="0">
              <a:latin typeface="Times New Roman" panose="02020603050405020304" pitchFamily="18" charset="0"/>
              <a:cs typeface="Times New Roman" panose="02020603050405020304" pitchFamily="18" charset="0"/>
            </a:endParaRPr>
          </a:p>
          <a:p>
            <a:pPr algn="just">
              <a:lnSpc>
                <a:spcPct val="150000"/>
              </a:lnSpc>
              <a:spcAft>
                <a:spcPts val="0"/>
              </a:spcAft>
              <a:tabLst>
                <a:tab pos="553085"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barn(inVertical)">
                                      <p:cBhvr>
                                        <p:cTn id="14" dur="500"/>
                                        <p:tgtEl>
                                          <p:spTgt spid="5">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inVertical)">
                                      <p:cBhvr>
                                        <p:cTn id="19" dur="500"/>
                                        <p:tgtEl>
                                          <p:spTgt spid="5">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barn(inVertical)">
                                      <p:cBhvr>
                                        <p:cTn id="24" dur="500"/>
                                        <p:tgtEl>
                                          <p:spTgt spid="5">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47782" y="-203200"/>
            <a:ext cx="12192001" cy="6791738"/>
          </a:xfrm>
        </p:spPr>
      </p:pic>
      <p:sp>
        <p:nvSpPr>
          <p:cNvPr id="5" name="Rectangle 4"/>
          <p:cNvSpPr/>
          <p:nvPr/>
        </p:nvSpPr>
        <p:spPr>
          <a:xfrm>
            <a:off x="434109" y="446148"/>
            <a:ext cx="11132129" cy="5853910"/>
          </a:xfrm>
          <a:prstGeom prst="rect">
            <a:avLst/>
          </a:prstGeom>
        </p:spPr>
        <p:txBody>
          <a:bodyPr wrap="square">
            <a:spAutoFit/>
          </a:bodyPr>
          <a:lstStyle/>
          <a:p>
            <a:pPr algn="ctr">
              <a:lnSpc>
                <a:spcPct val="130000"/>
              </a:lnSpc>
              <a:spcAft>
                <a:spcPts val="0"/>
              </a:spcAft>
            </a:pP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TRƯỚC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 VIẾT</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0000"/>
              </a:lnSpc>
            </a:pPr>
            <a:r>
              <a:rPr lang="vi-VN" sz="2800" b="1" dirty="0">
                <a:latin typeface="Times New Roman" panose="02020603050405020304" pitchFamily="18" charset="0"/>
                <a:cs typeface="Times New Roman" panose="02020603050405020304" pitchFamily="18" charset="0"/>
              </a:rPr>
              <a:t>b. Tìm ý: </a:t>
            </a:r>
            <a:endParaRPr lang="en-US" sz="2800" dirty="0">
              <a:latin typeface="Times New Roman" panose="02020603050405020304" pitchFamily="18" charset="0"/>
              <a:cs typeface="Times New Roman" panose="02020603050405020304" pitchFamily="18" charset="0"/>
            </a:endParaRPr>
          </a:p>
          <a:p>
            <a:pPr algn="just">
              <a:lnSpc>
                <a:spcPct val="130000"/>
              </a:lnSpc>
            </a:pPr>
            <a:r>
              <a:rPr lang="en-US" sz="2800" dirty="0" smtClean="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tai </a:t>
            </a:r>
            <a:r>
              <a:rPr lang="en-US" sz="2800" dirty="0" err="1">
                <a:latin typeface="Times New Roman" panose="02020603050405020304" pitchFamily="18" charset="0"/>
                <a:cs typeface="Times New Roman" panose="02020603050405020304" pitchFamily="18" charset="0"/>
              </a:rPr>
              <a:t>nguy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mòn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lnSpc>
                <a:spcPct val="13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endParaRPr lang="en-US" sz="2800" dirty="0">
              <a:latin typeface="Times New Roman" panose="02020603050405020304" pitchFamily="18" charset="0"/>
              <a:cs typeface="Times New Roman" panose="02020603050405020304" pitchFamily="18" charset="0"/>
            </a:endParaRPr>
          </a:p>
          <a:p>
            <a:pPr algn="just">
              <a:lnSpc>
                <a:spcPct val="13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nơi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nơi</a:t>
            </a:r>
            <a:r>
              <a:rPr lang="en-US" sz="2800" dirty="0">
                <a:latin typeface="Times New Roman" panose="02020603050405020304" pitchFamily="18" charset="0"/>
                <a:cs typeface="Times New Roman" panose="02020603050405020304" pitchFamily="18" charset="0"/>
              </a:rPr>
              <a:t> an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an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lnSpc>
                <a:spcPct val="130000"/>
              </a:lnSpc>
              <a:spcAft>
                <a:spcPts val="0"/>
              </a:spcAft>
              <a:tabLst>
                <a:tab pos="553085" algn="l"/>
              </a:tabLs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barn(inVertical)">
                                      <p:cBhvr>
                                        <p:cTn id="21" dur="500"/>
                                        <p:tgtEl>
                                          <p:spTgt spid="5">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barn(inVertical)">
                                      <p:cBhvr>
                                        <p:cTn id="24"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47782" y="-203200"/>
            <a:ext cx="12192001" cy="6791738"/>
          </a:xfrm>
        </p:spPr>
      </p:pic>
      <p:sp>
        <p:nvSpPr>
          <p:cNvPr id="5" name="Rectangle 4"/>
          <p:cNvSpPr/>
          <p:nvPr/>
        </p:nvSpPr>
        <p:spPr>
          <a:xfrm>
            <a:off x="434109" y="446148"/>
            <a:ext cx="11132129" cy="2363724"/>
          </a:xfrm>
          <a:prstGeom prst="rect">
            <a:avLst/>
          </a:prstGeom>
        </p:spPr>
        <p:txBody>
          <a:bodyPr wrap="square">
            <a:spAutoFit/>
          </a:bodyPr>
          <a:lstStyle/>
          <a:p>
            <a:pPr algn="ctr">
              <a:lnSpc>
                <a:spcPct val="130000"/>
              </a:lnSpc>
              <a:spcAft>
                <a:spcPts val="0"/>
              </a:spcAft>
            </a:pP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TRƯỚC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 VIẾT</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0000"/>
              </a:lnSpc>
            </a:pPr>
            <a:r>
              <a:rPr lang="vi-VN" sz="2800" b="1" dirty="0">
                <a:latin typeface="Times New Roman" panose="02020603050405020304" pitchFamily="18" charset="0"/>
                <a:cs typeface="Times New Roman" panose="02020603050405020304" pitchFamily="18" charset="0"/>
              </a:rPr>
              <a:t>b. Tìm ý: </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Lập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dàn</a:t>
            </a:r>
            <a:r>
              <a:rPr lang="en-US" sz="2800" b="1" dirty="0">
                <a:latin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a:p>
            <a:pPr algn="just">
              <a:lnSpc>
                <a:spcPct val="130000"/>
              </a:lnSpc>
              <a:spcAft>
                <a:spcPts val="0"/>
              </a:spcAft>
              <a:tabLst>
                <a:tab pos="553085" algn="l"/>
              </a:tabLs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barn(inVertical)">
                                      <p:cBhvr>
                                        <p:cTn id="1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8015" y="-1"/>
            <a:ext cx="12093985" cy="6883615"/>
          </a:xfrm>
        </p:spPr>
      </p:pic>
      <p:sp>
        <p:nvSpPr>
          <p:cNvPr id="5" name="Rectangle 4"/>
          <p:cNvSpPr/>
          <p:nvPr/>
        </p:nvSpPr>
        <p:spPr>
          <a:xfrm>
            <a:off x="4331606" y="3101184"/>
            <a:ext cx="3528787" cy="956800"/>
          </a:xfrm>
          <a:prstGeom prst="rect">
            <a:avLst/>
          </a:prstGeom>
        </p:spPr>
        <p:txBody>
          <a:bodyPr wrap="none">
            <a:spAutoFit/>
          </a:bodyPr>
          <a:lstStyle/>
          <a:p>
            <a:pPr>
              <a:lnSpc>
                <a:spcPct val="130000"/>
              </a:lnSpc>
              <a:spcAft>
                <a:spcPts val="0"/>
              </a:spcAft>
            </a:pPr>
            <a:r>
              <a:rPr lang="vi-VN" sz="4800" b="1" dirty="0">
                <a:solidFill>
                  <a:srgbClr val="0070C0"/>
                </a:solidFill>
                <a:latin typeface="Times New Roman" panose="02020603050405020304" pitchFamily="18" charset="0"/>
                <a:ea typeface="MS Mincho"/>
              </a:rPr>
              <a:t>2. </a:t>
            </a:r>
            <a:r>
              <a:rPr lang="en-US" sz="4800" b="1" dirty="0">
                <a:solidFill>
                  <a:srgbClr val="0070C0"/>
                </a:solidFill>
                <a:latin typeface="Times New Roman" panose="02020603050405020304" pitchFamily="18" charset="0"/>
                <a:ea typeface="MS Mincho"/>
              </a:rPr>
              <a:t>VIẾT BÀI</a:t>
            </a:r>
            <a:endParaRPr lang="en-US" sz="4800" dirty="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12192001" cy="6801234"/>
          </a:xfrm>
        </p:spPr>
      </p:pic>
      <p:sp>
        <p:nvSpPr>
          <p:cNvPr id="5" name="Rectangle 4"/>
          <p:cNvSpPr/>
          <p:nvPr/>
        </p:nvSpPr>
        <p:spPr>
          <a:xfrm>
            <a:off x="4507344" y="2662637"/>
            <a:ext cx="6846456" cy="2285369"/>
          </a:xfrm>
          <a:prstGeom prst="rect">
            <a:avLst/>
          </a:prstGeom>
        </p:spPr>
        <p:txBody>
          <a:bodyPr wrap="square">
            <a:spAutoFit/>
          </a:bodyPr>
          <a:lstStyle/>
          <a:p>
            <a:pPr algn="just">
              <a:lnSpc>
                <a:spcPct val="130000"/>
              </a:lnSpc>
              <a:spcAft>
                <a:spcPts val="0"/>
              </a:spcAft>
            </a:pPr>
            <a:r>
              <a:rPr lang="vi-VN" sz="2800" i="1" dirty="0">
                <a:latin typeface="Times New Roman" panose="02020603050405020304" pitchFamily="18" charset="0"/>
                <a:ea typeface="Calibri" panose="020F0502020204030204" pitchFamily="34" charset="0"/>
                <a:cs typeface="Times New Roman" panose="02020603050405020304" pitchFamily="18" charset="0"/>
              </a:rPr>
              <a:t>? Để viết triển khai đầy đủ các ý trong dàn ý</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em</a:t>
            </a:r>
            <a:r>
              <a:rPr lang="vi-VN" sz="2800" i="1" dirty="0">
                <a:latin typeface="Times New Roman" panose="02020603050405020304" pitchFamily="18" charset="0"/>
                <a:ea typeface="Calibri" panose="020F0502020204030204" pitchFamily="34" charset="0"/>
                <a:cs typeface="Times New Roman" panose="02020603050405020304" pitchFamily="18" charset="0"/>
              </a:rPr>
              <a:t> cần viết từng phần như thế nào?</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sẽ</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hợp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ngôn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ngữ</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phương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tiện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 phi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ngôn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ngữ</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viết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flipH="1">
            <a:off x="-446923" y="1939636"/>
            <a:ext cx="4954268" cy="48158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 y="-59748"/>
            <a:ext cx="12192001" cy="6801234"/>
          </a:xfrm>
        </p:spPr>
      </p:pic>
      <p:sp>
        <p:nvSpPr>
          <p:cNvPr id="3" name="Rectangle 2"/>
          <p:cNvSpPr/>
          <p:nvPr/>
        </p:nvSpPr>
        <p:spPr>
          <a:xfrm>
            <a:off x="600361" y="213859"/>
            <a:ext cx="10991273" cy="6254020"/>
          </a:xfrm>
          <a:prstGeom prst="rect">
            <a:avLst/>
          </a:prstGeom>
        </p:spPr>
        <p:txBody>
          <a:bodyPr wrap="square">
            <a:spAutoFit/>
          </a:bodyPr>
          <a:lstStyle/>
          <a:p>
            <a:pPr algn="just">
              <a:lnSpc>
                <a:spcPct val="130000"/>
              </a:lnSpc>
              <a:spcAft>
                <a:spcPts val="0"/>
              </a:spcAft>
            </a:pPr>
            <a:r>
              <a:rPr lang="vi-VN" sz="2800" b="1" dirty="0">
                <a:solidFill>
                  <a:srgbClr val="0070C0"/>
                </a:solidFill>
                <a:latin typeface="Times New Roman" panose="02020603050405020304" pitchFamily="18" charset="0"/>
                <a:ea typeface="MS Mincho"/>
              </a:rPr>
              <a:t>2. </a:t>
            </a:r>
            <a:r>
              <a:rPr lang="en-US" sz="2800" b="1" dirty="0">
                <a:solidFill>
                  <a:srgbClr val="0070C0"/>
                </a:solidFill>
                <a:latin typeface="Times New Roman" panose="02020603050405020304" pitchFamily="18" charset="0"/>
                <a:ea typeface="MS Mincho"/>
              </a:rPr>
              <a:t>VIẾT BÀI</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Dựa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dàn</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tập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năng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số</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lưu</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khi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thuyết</a:t>
            </a:r>
            <a:r>
              <a:rPr lang="en-US" sz="2800" dirty="0">
                <a:solidFill>
                  <a:srgbClr val="0D0D0D"/>
                </a:solidFill>
                <a:latin typeface="Times New Roman" panose="02020603050405020304" pitchFamily="18" charset="0"/>
                <a:ea typeface="MS Mincho"/>
              </a:rPr>
              <a:t> minh </a:t>
            </a:r>
            <a:r>
              <a:rPr lang="en-US" sz="2800" dirty="0" err="1">
                <a:solidFill>
                  <a:srgbClr val="0D0D0D"/>
                </a:solidFill>
                <a:latin typeface="Times New Roman" panose="02020603050405020304" pitchFamily="18" charset="0"/>
                <a:ea typeface="MS Mincho"/>
              </a:rPr>
              <a:t>giải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tượng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nhiên</a:t>
            </a:r>
            <a:r>
              <a:rPr lang="en-US" sz="2800" dirty="0">
                <a:solidFill>
                  <a:srgbClr val="0D0D0D"/>
                </a:solidFill>
                <a:latin typeface="Times New Roman" panose="02020603050405020304" pitchFamily="18" charset="0"/>
                <a:ea typeface="MS Mincho"/>
              </a:rPr>
              <a:t>:</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Triển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mỗi</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thành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đoạn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Tránh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chủ</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rườm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dùng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thán</a:t>
            </a:r>
            <a:r>
              <a:rPr lang="en-US" sz="2800" dirty="0">
                <a:solidFill>
                  <a:srgbClr val="0D0D0D"/>
                </a:solidFill>
                <a:latin typeface="Times New Roman" panose="02020603050405020304" pitchFamily="18" charset="0"/>
                <a:ea typeface="MS Mincho"/>
              </a:rPr>
              <a:t>;...)</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thật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tường</a:t>
            </a:r>
            <a:r>
              <a:rPr lang="en-US" sz="2800" dirty="0">
                <a:solidFill>
                  <a:srgbClr val="0D0D0D"/>
                </a:solidFill>
                <a:latin typeface="Times New Roman" panose="02020603050405020304" pitchFamily="18" charset="0"/>
                <a:ea typeface="MS Mincho"/>
              </a:rPr>
              <a:t> minh,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lẽ</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a:t>
            </a:r>
            <a:endParaRPr lang="en-US" sz="2800" dirty="0" smtClean="0">
              <a:effectLst/>
              <a:latin typeface="Times New Roman" panose="02020603050405020304" pitchFamily="18" charset="0"/>
              <a:ea typeface="Times New Roman" panose="02020603050405020304" pitchFamily="18" charset="0"/>
            </a:endParaRPr>
          </a:p>
          <a:p>
            <a:pPr marL="457200" algn="just">
              <a:lnSpc>
                <a:spcPct val="130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phượng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tiện</a:t>
            </a:r>
            <a:r>
              <a:rPr lang="en-US" sz="2800" dirty="0">
                <a:solidFill>
                  <a:srgbClr val="0D0D0D"/>
                </a:solidFill>
                <a:latin typeface="Times New Roman" panose="02020603050405020304" pitchFamily="18" charset="0"/>
                <a:ea typeface="MS Mincho"/>
              </a:rPr>
              <a:t> phi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phù</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đồ</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đồ</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ircle(in)">
                                      <p:cBhvr>
                                        <p:cTn id="15" dur="2000"/>
                                        <p:tgtEl>
                                          <p:spTgt spid="3">
                                            <p:txEl>
                                              <p:pRg st="4" end="4"/>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circle(in)">
                                      <p:cBhvr>
                                        <p:cTn id="18" dur="20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arn(inVertical)">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8015" y="-1"/>
            <a:ext cx="12093985" cy="6883615"/>
          </a:xfrm>
        </p:spPr>
      </p:pic>
      <p:sp>
        <p:nvSpPr>
          <p:cNvPr id="5" name="Rectangle 4"/>
          <p:cNvSpPr/>
          <p:nvPr/>
        </p:nvSpPr>
        <p:spPr>
          <a:xfrm>
            <a:off x="4331606" y="3101184"/>
            <a:ext cx="3334695" cy="1052596"/>
          </a:xfrm>
          <a:prstGeom prst="rect">
            <a:avLst/>
          </a:prstGeom>
        </p:spPr>
        <p:txBody>
          <a:bodyPr wrap="none">
            <a:spAutoFit/>
          </a:bodyPr>
          <a:lstStyle/>
          <a:p>
            <a:pPr>
              <a:lnSpc>
                <a:spcPct val="130000"/>
              </a:lnSpc>
              <a:spcAft>
                <a:spcPts val="0"/>
              </a:spcAft>
            </a:pPr>
            <a:r>
              <a:rPr lang="en-US" sz="4800" b="1" dirty="0" smtClean="0">
                <a:solidFill>
                  <a:srgbClr val="0070C0"/>
                </a:solidFill>
                <a:latin typeface="Times New Roman" panose="02020603050405020304" pitchFamily="18" charset="0"/>
                <a:ea typeface="MS Mincho"/>
              </a:rPr>
              <a:t>3</a:t>
            </a:r>
            <a:r>
              <a:rPr lang="vi-VN" sz="4800" b="1" dirty="0" smtClean="0">
                <a:solidFill>
                  <a:srgbClr val="0070C0"/>
                </a:solidFill>
                <a:latin typeface="Times New Roman" panose="02020603050405020304" pitchFamily="18" charset="0"/>
                <a:ea typeface="MS Mincho"/>
              </a:rPr>
              <a:t>. </a:t>
            </a:r>
            <a:r>
              <a:rPr lang="en-US" sz="4800" b="1" dirty="0" smtClean="0">
                <a:solidFill>
                  <a:srgbClr val="0070C0"/>
                </a:solidFill>
                <a:latin typeface="Times New Roman" panose="02020603050405020304" pitchFamily="18" charset="0"/>
                <a:ea typeface="MS Mincho"/>
              </a:rPr>
              <a:t>TRẢ </a:t>
            </a:r>
            <a:r>
              <a:rPr lang="en-US" sz="4800" b="1" dirty="0">
                <a:solidFill>
                  <a:srgbClr val="0070C0"/>
                </a:solidFill>
                <a:latin typeface="Times New Roman" panose="02020603050405020304" pitchFamily="18" charset="0"/>
                <a:ea typeface="MS Mincho"/>
              </a:rPr>
              <a:t>BÀI</a:t>
            </a:r>
            <a:endParaRPr lang="en-US" sz="4800" dirty="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12192000" cy="6724073"/>
          </a:xfrm>
        </p:spPr>
      </p:pic>
      <p:sp>
        <p:nvSpPr>
          <p:cNvPr id="5" name="Rectangle 4"/>
          <p:cNvSpPr/>
          <p:nvPr/>
        </p:nvSpPr>
        <p:spPr>
          <a:xfrm>
            <a:off x="3418610" y="1635409"/>
            <a:ext cx="5891645" cy="3453253"/>
          </a:xfrm>
          <a:prstGeom prst="rect">
            <a:avLst/>
          </a:prstGeom>
        </p:spPr>
        <p:txBody>
          <a:bodyPr wrap="square">
            <a:spAutoFit/>
          </a:bodyPr>
          <a:lstStyle/>
          <a:p>
            <a:pPr algn="just">
              <a:lnSpc>
                <a:spcPct val="130000"/>
              </a:lnSpc>
              <a:spcAft>
                <a:spcPts val="0"/>
              </a:spcAft>
              <a:tabLst>
                <a:tab pos="1386840" algn="l"/>
              </a:tabLst>
            </a:pP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Yêu</a:t>
            </a:r>
            <a:r>
              <a:rPr lang="en-US" sz="2800" b="1"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cầu</a:t>
            </a:r>
            <a:r>
              <a:rPr lang="en-US" sz="2800" dirty="0">
                <a:solidFill>
                  <a:srgbClr val="FF0000"/>
                </a:solidFill>
                <a:latin typeface="Times New Roman" panose="02020603050405020304" pitchFamily="18" charset="0"/>
                <a:ea typeface="MS Mincho"/>
                <a:cs typeface="Times New Roman" panose="02020603050405020304" pitchFamily="18" charset="0"/>
              </a:rPr>
              <a:t>: </a:t>
            </a:r>
            <a:endParaRPr lang="en-US"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tabLst>
                <a:tab pos="1386840" algn="l"/>
              </a:tabLst>
            </a:pPr>
            <a:r>
              <a:rPr lang="en-US" sz="2800" dirty="0">
                <a:solidFill>
                  <a:srgbClr val="FF0000"/>
                </a:solidFill>
                <a:latin typeface="Times New Roman" panose="02020603050405020304" pitchFamily="18" charset="0"/>
                <a:ea typeface="MS Mincho"/>
                <a:cs typeface="Times New Roman" panose="02020603050405020304" pitchFamily="18" charset="0"/>
              </a:rPr>
              <a:t>- Chia </a:t>
            </a:r>
            <a:r>
              <a:rPr lang="en-US" sz="2800" dirty="0" err="1">
                <a:solidFill>
                  <a:srgbClr val="FF0000"/>
                </a:solidFill>
                <a:latin typeface="Times New Roman" panose="02020603050405020304" pitchFamily="18" charset="0"/>
                <a:ea typeface="MS Mincho"/>
                <a:cs typeface="Times New Roman" panose="02020603050405020304" pitchFamily="18" charset="0"/>
              </a:rPr>
              <a:t>sẻ</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hiểu</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biết</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về</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một</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hiện</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tượng</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tự</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nhiên</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mà</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em</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thấy</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thú</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dirty="0" err="1">
                <a:solidFill>
                  <a:srgbClr val="FF0000"/>
                </a:solidFill>
                <a:latin typeface="Times New Roman" panose="02020603050405020304" pitchFamily="18" charset="0"/>
                <a:ea typeface="MS Mincho"/>
                <a:cs typeface="Times New Roman" panose="02020603050405020304" pitchFamily="18" charset="0"/>
              </a:rPr>
              <a:t>vị</a:t>
            </a: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Đó</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là</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hiện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tượng</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gì</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Hiện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tượng</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đó</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thường</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diễn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ra</a:t>
            </a:r>
            <a:r>
              <a:rPr lang="en-US" sz="2800" i="1" dirty="0">
                <a:solidFill>
                  <a:srgbClr val="FF0000"/>
                </a:solidFill>
                <a:latin typeface="Times New Roman" panose="02020603050405020304" pitchFamily="18" charset="0"/>
                <a:ea typeface="MS Mincho"/>
                <a:cs typeface="Times New Roman" panose="02020603050405020304" pitchFamily="18" charset="0"/>
              </a:rPr>
              <a:t> ở </a:t>
            </a:r>
            <a:r>
              <a:rPr lang="en-US" sz="2800" i="1" dirty="0" err="1">
                <a:solidFill>
                  <a:srgbClr val="FF0000"/>
                </a:solidFill>
                <a:latin typeface="Times New Roman" panose="02020603050405020304" pitchFamily="18" charset="0"/>
                <a:ea typeface="MS Mincho"/>
                <a:cs typeface="Times New Roman" panose="02020603050405020304" pitchFamily="18" charset="0"/>
              </a:rPr>
              <a:t>đâu</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khi</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nào</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Nguyên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nhân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hậu</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quả</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của</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hiện</a:t>
            </a:r>
            <a:r>
              <a:rPr lang="en-US" sz="2800" i="1" dirty="0">
                <a:solidFill>
                  <a:srgbClr val="FF0000"/>
                </a:solidFill>
                <a:latin typeface="Times New Roman" panose="02020603050405020304" pitchFamily="18" charset="0"/>
                <a:ea typeface="MS Mincho"/>
                <a:cs typeface="Times New Roman" panose="02020603050405020304" pitchFamily="18" charset="0"/>
              </a:rPr>
              <a:t> </a:t>
            </a:r>
            <a:r>
              <a:rPr lang="en-US" sz="2800" i="1" dirty="0" err="1">
                <a:solidFill>
                  <a:srgbClr val="FF0000"/>
                </a:solidFill>
                <a:latin typeface="Times New Roman" panose="02020603050405020304" pitchFamily="18" charset="0"/>
                <a:ea typeface="MS Mincho"/>
                <a:cs typeface="Times New Roman" panose="02020603050405020304" pitchFamily="18" charset="0"/>
              </a:rPr>
              <a:t>tượng</a:t>
            </a:r>
            <a:r>
              <a:rPr lang="en-US" sz="2800" i="1" dirty="0">
                <a:solidFill>
                  <a:srgbClr val="FF0000"/>
                </a:solidFill>
                <a:latin typeface="Times New Roman" panose="02020603050405020304" pitchFamily="18" charset="0"/>
                <a:ea typeface="MS Mincho"/>
                <a:cs typeface="Times New Roman" panose="02020603050405020304" pitchFamily="18" charset="0"/>
              </a:rPr>
              <a:t>?,...)</a:t>
            </a:r>
            <a:endParaRPr lang="en-US" sz="2800" dirty="0">
              <a:solidFill>
                <a:srgbClr val="FF0000"/>
              </a:solidFill>
            </a:endParaRPr>
          </a:p>
        </p:txBody>
      </p:sp>
      <p:pic>
        <p:nvPicPr>
          <p:cNvPr id="6" name="Picture 5"/>
          <p:cNvPicPr>
            <a:picLocks noChangeAspect="1"/>
          </p:cNvPicPr>
          <p:nvPr/>
        </p:nvPicPr>
        <p:blipFill>
          <a:blip r:embed="rId2"/>
          <a:stretch>
            <a:fillRect/>
          </a:stretch>
        </p:blipFill>
        <p:spPr>
          <a:xfrm flipH="1">
            <a:off x="-105549" y="1496291"/>
            <a:ext cx="3785570" cy="45303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 y="-59748"/>
            <a:ext cx="12192001" cy="6801234"/>
          </a:xfrm>
        </p:spPr>
      </p:pic>
      <p:sp>
        <p:nvSpPr>
          <p:cNvPr id="3" name="Rectangle 2"/>
          <p:cNvSpPr/>
          <p:nvPr/>
        </p:nvSpPr>
        <p:spPr>
          <a:xfrm>
            <a:off x="1062180" y="490950"/>
            <a:ext cx="10991273" cy="3970318"/>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3. TRẢ BÀI</a:t>
            </a:r>
            <a:endParaRPr lang="en-US"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a. Yêu cầu của kiểu bài</a:t>
            </a:r>
            <a:endParaRPr lang="en-US"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b. Nhận xét</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Ưu điểm:</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Hạn chế</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c. Chỉnh sửa và hoàn thiện</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Rà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ý SHS/ </a:t>
            </a:r>
            <a:r>
              <a:rPr lang="en-US" sz="2800" dirty="0" err="1">
                <a:latin typeface="Times New Roman" panose="02020603050405020304" pitchFamily="18" charset="0"/>
                <a:cs typeface="Times New Roman" panose="02020603050405020304" pitchFamily="18" charset="0"/>
              </a:rPr>
              <a:t>Tr</a:t>
            </a:r>
            <a:r>
              <a:rPr lang="en-US" sz="2800" dirty="0">
                <a:latin typeface="Times New Roman" panose="02020603050405020304" pitchFamily="18" charset="0"/>
                <a:cs typeface="Times New Roman" panose="02020603050405020304" pitchFamily="18" charset="0"/>
              </a:rPr>
              <a:t> 105.</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arn(inVertical)">
                                      <p:cBhvr>
                                        <p:cTn id="34" dur="500"/>
                                        <p:tgtEl>
                                          <p:spTgt spid="3">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60216" y="1219204"/>
          <a:ext cx="11379201" cy="5518675"/>
        </p:xfrm>
        <a:graphic>
          <a:graphicData uri="http://schemas.openxmlformats.org/drawingml/2006/table">
            <a:tbl>
              <a:tblPr firstRow="1" firstCol="1" bandRow="1">
                <a:tableStyleId>{ED083AE6-46FA-4A59-8FB0-9F97EB10719F}</a:tableStyleId>
              </a:tblPr>
              <a:tblGrid>
                <a:gridCol w="1366984"/>
                <a:gridCol w="8331200"/>
                <a:gridCol w="726698"/>
                <a:gridCol w="954319"/>
              </a:tblGrid>
              <a:tr h="375442">
                <a:tc>
                  <a:txBody>
                    <a:bodyPr/>
                    <a:lstStyle/>
                    <a:p>
                      <a:pPr algn="ct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Phương diện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gn="ct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Nội dung kiểm tra</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gn="ct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Đạt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gn="ctr">
                        <a:lnSpc>
                          <a:spcPct val="130000"/>
                        </a:lnSpc>
                        <a:spcAft>
                          <a:spcPts val="0"/>
                        </a:spcAft>
                        <a:tabLst>
                          <a:tab pos="1386840" algn="l"/>
                        </a:tabLst>
                      </a:pPr>
                      <a:r>
                        <a:rPr lang="en-US" sz="1800" dirty="0" smtClean="0">
                          <a:effectLst/>
                          <a:latin typeface="Times New Roman" panose="02020603050405020304" pitchFamily="18" charset="0"/>
                          <a:cs typeface="Times New Roman" panose="02020603050405020304" pitchFamily="18" charset="0"/>
                        </a:rPr>
                        <a:t>CĐ</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187721">
                <a:tc rowSpan="2">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Mở bài</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Nêu tên của hiện tượng tự nhiên.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Giới thiệu khái quát về hiện tượng tự nhiên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rowSpan="3">
                  <a:txBody>
                    <a:bodyPr/>
                    <a:lstStyle/>
                    <a:p>
                      <a:pP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Thân bài</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Miêu tả hay thuật lại các biểu hiện điển hình của hiện tượng tự nhiên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Giải thích nguyên nhân dẫn đến sự xuất hiện của hiện tượng tự nhiên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Nêu tác động của hiện tượng tự nhiên</a:t>
                      </a:r>
                      <a:r>
                        <a:rPr lang="en-US" sz="1800">
                          <a:effectLst/>
                          <a:latin typeface="Times New Roman" panose="02020603050405020304" pitchFamily="18" charset="0"/>
                          <a:cs typeface="Times New Roman" panose="02020603050405020304" pitchFamily="18" charset="0"/>
                        </a:rPr>
                        <a:t> đối với đời sống con người.</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a:txBody>
                    <a:bodyPr/>
                    <a:lstStyle/>
                    <a:p>
                      <a:pP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K</a:t>
                      </a:r>
                      <a:r>
                        <a:rPr lang="vi-VN" sz="1800">
                          <a:effectLst/>
                          <a:latin typeface="Times New Roman" panose="02020603050405020304" pitchFamily="18" charset="0"/>
                          <a:cs typeface="Times New Roman" panose="02020603050405020304" pitchFamily="18" charset="0"/>
                        </a:rPr>
                        <a:t>ết bài</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Nêu ấn tượng hay đánh giá chung của bản thân về hiện tượng tự nhiên.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563163">
                <a:tc rowSpan="5">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Hình thức</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Có</a:t>
                      </a:r>
                      <a:r>
                        <a:rPr lang="en-US" sz="1800">
                          <a:effectLst/>
                          <a:latin typeface="Times New Roman" panose="02020603050405020304" pitchFamily="18" charset="0"/>
                          <a:cs typeface="Times New Roman" panose="02020603050405020304" pitchFamily="18" charset="0"/>
                        </a:rPr>
                        <a:t> thể bổ sung</a:t>
                      </a:r>
                      <a:r>
                        <a:rPr lang="vi-VN" sz="1800">
                          <a:effectLst/>
                          <a:latin typeface="Times New Roman" panose="02020603050405020304" pitchFamily="18" charset="0"/>
                          <a:cs typeface="Times New Roman" panose="02020603050405020304" pitchFamily="18" charset="0"/>
                        </a:rPr>
                        <a:t> nhan đề và các đề mục, các đề mục nêu được thông tin chính của phần/đoạn bài viết.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563163">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Sử dụng hiệu quả phương tiện phi ngôn ngữ để làm rõ thông tin quan trọng và trích dẫn nguồn (nếu có).</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264735">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Kết hợp (các) cách trình bày thông tin.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750885">
                <a:tc vMerge="1">
                  <a:tcPr/>
                </a:tc>
                <a:tc>
                  <a:txBody>
                    <a:bodyPr/>
                    <a:lstStyle/>
                    <a:p>
                      <a:pPr>
                        <a:lnSpc>
                          <a:spcPct val="130000"/>
                        </a:lnSpc>
                        <a:spcAft>
                          <a:spcPts val="0"/>
                        </a:spcAft>
                        <a:tabLst>
                          <a:tab pos="1386840" algn="l"/>
                        </a:tabLst>
                      </a:pPr>
                      <a:r>
                        <a:rPr lang="en-US" sz="1800">
                          <a:effectLst/>
                          <a:latin typeface="Times New Roman" panose="02020603050405020304" pitchFamily="18" charset="0"/>
                          <a:cs typeface="Times New Roman" panose="02020603050405020304" pitchFamily="18" charset="0"/>
                        </a:rPr>
                        <a:t>Các trích dẫn (nếu có) đảm bảo tính chính xác, trung thực (ghi chú nguồn đầy đủ); sử dụng </a:t>
                      </a:r>
                      <a:r>
                        <a:rPr lang="vi-VN" sz="1800">
                          <a:effectLst/>
                          <a:latin typeface="Times New Roman" panose="02020603050405020304" pitchFamily="18" charset="0"/>
                          <a:cs typeface="Times New Roman" panose="02020603050405020304" pitchFamily="18" charset="0"/>
                        </a:rPr>
                        <a:t>một số từ ngữ chuyên ngành.</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r h="375442">
                <a:tc vMerge="1">
                  <a:tcPr/>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Diễn đạt mạch lạc, không mắc lỗi chính tả, dùng từ, viết câu.</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c>
                  <a:txBody>
                    <a:bodyPr/>
                    <a:lstStyle/>
                    <a:p>
                      <a:pPr>
                        <a:lnSpc>
                          <a:spcPct val="130000"/>
                        </a:lnSpc>
                        <a:spcAft>
                          <a:spcPts val="0"/>
                        </a:spcAft>
                        <a:tabLst>
                          <a:tab pos="1386840" algn="l"/>
                        </a:tabLst>
                      </a:pPr>
                      <a:r>
                        <a:rPr lang="vi-VN"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871" marR="43871" marT="0" marB="0"/>
                </a:tc>
              </a:tr>
            </a:tbl>
          </a:graphicData>
        </a:graphic>
      </p:graphicFrame>
      <p:sp>
        <p:nvSpPr>
          <p:cNvPr id="5" name="Rectangle 4"/>
          <p:cNvSpPr/>
          <p:nvPr/>
        </p:nvSpPr>
        <p:spPr>
          <a:xfrm>
            <a:off x="591128" y="-394599"/>
            <a:ext cx="9929090" cy="1532727"/>
          </a:xfrm>
          <a:prstGeom prst="rect">
            <a:avLst/>
          </a:prstGeom>
        </p:spPr>
        <p:txBody>
          <a:bodyPr wrap="square">
            <a:spAutoFit/>
          </a:bodyPr>
          <a:lstStyle/>
          <a:p>
            <a:pPr algn="ctr">
              <a:lnSpc>
                <a:spcPct val="130000"/>
              </a:lnSpc>
              <a:spcAft>
                <a:spcPts val="0"/>
              </a:spcAft>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30000"/>
              </a:lnSpc>
              <a:spcAft>
                <a:spcPts val="0"/>
              </a:spcAft>
              <a:tabLst>
                <a:tab pos="1386840" algn="l"/>
              </a:tabLst>
            </a:pPr>
            <a:r>
              <a:rPr lang="vi-VN" sz="2400" b="1" dirty="0">
                <a:solidFill>
                  <a:srgbClr val="FF0000"/>
                </a:solidFill>
                <a:latin typeface="Times New Roman" panose="02020603050405020304" pitchFamily="18" charset="0"/>
                <a:ea typeface="MS Mincho"/>
                <a:cs typeface="Times New Roman" panose="02020603050405020304" pitchFamily="18" charset="0"/>
              </a:rPr>
              <a:t>BẢNG KIỂM KĨ NĂNG VIẾT BÀI VĂN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30000"/>
              </a:lnSpc>
              <a:spcAft>
                <a:spcPts val="0"/>
              </a:spcAft>
              <a:tabLst>
                <a:tab pos="1386840" algn="l"/>
              </a:tabLst>
            </a:pPr>
            <a:r>
              <a:rPr lang="vi-VN" sz="2400" b="1" dirty="0">
                <a:solidFill>
                  <a:srgbClr val="FF0000"/>
                </a:solidFill>
                <a:latin typeface="Times New Roman" panose="02020603050405020304" pitchFamily="18" charset="0"/>
                <a:ea typeface="MS Mincho"/>
                <a:cs typeface="Times New Roman" panose="02020603050405020304" pitchFamily="18" charset="0"/>
              </a:rPr>
              <a:t>THUYẾT MINH GIẢI THÍCH MỘT HIỆN TƯỢNG TỰ NHIÊN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6908" y="-10373"/>
            <a:ext cx="12125091" cy="6784200"/>
          </a:xfrm>
        </p:spPr>
      </p:pic>
      <p:pic>
        <p:nvPicPr>
          <p:cNvPr id="1026" name="Picture 2" descr="Tài liệu VietJ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218" y="1588655"/>
            <a:ext cx="9947563" cy="463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02891" y="722258"/>
            <a:ext cx="8077853" cy="652486"/>
          </a:xfrm>
          <a:prstGeom prst="rect">
            <a:avLst/>
          </a:prstGeom>
        </p:spPr>
        <p:txBody>
          <a:bodyPr wrap="none">
            <a:spAutoFit/>
          </a:bodyPr>
          <a:lstStyle/>
          <a:p>
            <a:pPr algn="ctr">
              <a:lnSpc>
                <a:spcPct val="130000"/>
              </a:lnSpc>
              <a:spcAft>
                <a:spcPts val="0"/>
              </a:spcAft>
            </a:pP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minh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núi</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lửa</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70701"/>
            <a:ext cx="12154408" cy="6928701"/>
          </a:xfrm>
        </p:spPr>
      </p:pic>
      <p:sp>
        <p:nvSpPr>
          <p:cNvPr id="6" name="Rectangle 5"/>
          <p:cNvSpPr/>
          <p:nvPr/>
        </p:nvSpPr>
        <p:spPr>
          <a:xfrm>
            <a:off x="838200" y="502045"/>
            <a:ext cx="10698018" cy="5813194"/>
          </a:xfrm>
          <a:prstGeom prst="rect">
            <a:avLst/>
          </a:prstGeom>
        </p:spPr>
        <p:txBody>
          <a:bodyPr wrap="square">
            <a:spAutoFit/>
          </a:bodyPr>
          <a:lstStyle/>
          <a:p>
            <a:pPr algn="ctr">
              <a:lnSpc>
                <a:spcPct val="130000"/>
              </a:lnSpc>
              <a:spcAft>
                <a:spcPts val="0"/>
              </a:spcAft>
            </a:pP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minh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thảm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gây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hậu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nặng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nề</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gây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miệng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đỉnh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khoáng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áp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hay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vẫn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còn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vỏ</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thạch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dịch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lõi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khoáng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ẩn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sâu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lòng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bộ</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phận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dẫn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ngưỡng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lỗ</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thoát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ống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dẫn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miệng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sản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bụi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dòng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khói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0701" y="-70701"/>
            <a:ext cx="12154408" cy="6928701"/>
          </a:xfrm>
        </p:spPr>
      </p:pic>
      <p:sp>
        <p:nvSpPr>
          <p:cNvPr id="3" name="Rectangle 2"/>
          <p:cNvSpPr/>
          <p:nvPr/>
        </p:nvSpPr>
        <p:spPr>
          <a:xfrm>
            <a:off x="838200" y="0"/>
            <a:ext cx="10825018" cy="5806013"/>
          </a:xfrm>
          <a:prstGeom prst="rect">
            <a:avLst/>
          </a:prstGeom>
        </p:spPr>
        <p:txBody>
          <a:bodyPr wrap="square">
            <a:spAutoFit/>
          </a:bodyPr>
          <a:lstStyle/>
          <a:p>
            <a:pPr algn="just">
              <a:lnSpc>
                <a:spcPct val="130000"/>
              </a:lnSpc>
              <a:spcAft>
                <a:spcPts val="0"/>
              </a:spcAft>
            </a:pPr>
            <a:r>
              <a:rPr lang="en-US" sz="2400"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dựa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dáng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chóp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dựa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ngủ</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dẫn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magma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nằm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sâu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lòng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tuôn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nứt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lục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đun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dãn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nở</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vực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tục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nâng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Áp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hay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còn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gọi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mắc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chảy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tục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đẩy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tục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tăng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0701" y="-70701"/>
            <a:ext cx="12154408" cy="6928701"/>
          </a:xfrm>
        </p:spPr>
      </p:pic>
      <p:sp>
        <p:nvSpPr>
          <p:cNvPr id="3" name="Rectangle 2"/>
          <p:cNvSpPr/>
          <p:nvPr/>
        </p:nvSpPr>
        <p:spPr>
          <a:xfrm>
            <a:off x="838200" y="0"/>
            <a:ext cx="10825018" cy="6254020"/>
          </a:xfrm>
          <a:prstGeom prst="rect">
            <a:avLst/>
          </a:prstGeom>
        </p:spPr>
        <p:txBody>
          <a:bodyPr wrap="square">
            <a:spAutoFit/>
          </a:bodyPr>
          <a:lstStyle/>
          <a:p>
            <a:pPr algn="just">
              <a:lnSpc>
                <a:spcPct val="130000"/>
              </a:lnSpc>
              <a:spcAft>
                <a:spcPts val="0"/>
              </a:spcAft>
            </a:pPr>
            <a:r>
              <a:rPr lang="en-US" sz="2800"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mắc</a:t>
            </a:r>
            <a:r>
              <a:rPr lang="en-US" sz="2800" dirty="0">
                <a:latin typeface="Times New Roman" panose="02020603050405020304" pitchFamily="18" charset="0"/>
                <a:cs typeface="Times New Roman" panose="02020603050405020304" pitchFamily="18" charset="0"/>
              </a:rPr>
              <a:t> ma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mắc</a:t>
            </a:r>
            <a:r>
              <a:rPr lang="en-US" sz="2800" dirty="0">
                <a:latin typeface="Times New Roman" panose="02020603050405020304" pitchFamily="18" charset="0"/>
                <a:cs typeface="Times New Roman" panose="02020603050405020304" pitchFamily="18" charset="0"/>
              </a:rPr>
              <a:t> ma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miệng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miệng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sườn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rõ</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rõ</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kèm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0701" y="-70701"/>
            <a:ext cx="12154408" cy="6928701"/>
          </a:xfrm>
        </p:spPr>
      </p:pic>
      <p:sp>
        <p:nvSpPr>
          <p:cNvPr id="3" name="Rectangle 2"/>
          <p:cNvSpPr/>
          <p:nvPr/>
        </p:nvSpPr>
        <p:spPr>
          <a:xfrm>
            <a:off x="748145" y="365125"/>
            <a:ext cx="10915073" cy="5607689"/>
          </a:xfrm>
          <a:prstGeom prst="rect">
            <a:avLst/>
          </a:prstGeom>
        </p:spPr>
        <p:txBody>
          <a:bodyPr wrap="square">
            <a:spAutoFit/>
          </a:bodyPr>
          <a:lstStyle/>
          <a:p>
            <a:pPr algn="just">
              <a:lnSpc>
                <a:spcPct val="130000"/>
              </a:lnSpc>
              <a:spcAft>
                <a:spcPts val="0"/>
              </a:spcAft>
            </a:pPr>
            <a:r>
              <a:rPr lang="en-US" sz="2800"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Từ</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lún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vòm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Bên</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tiềm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du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mắc</a:t>
            </a:r>
            <a:r>
              <a:rPr lang="en-US" sz="2800" dirty="0">
                <a:latin typeface="Times New Roman" panose="02020603050405020304" pitchFamily="18" charset="0"/>
                <a:cs typeface="Times New Roman" panose="02020603050405020304" pitchFamily="18" charset="0"/>
              </a:rPr>
              <a:t>-ma </a:t>
            </a:r>
            <a:r>
              <a:rPr lang="en-US" sz="2800" dirty="0" err="1">
                <a:latin typeface="Times New Roman" panose="02020603050405020304" pitchFamily="18" charset="0"/>
                <a:cs typeface="Times New Roman" panose="02020603050405020304" pitchFamily="18" charset="0"/>
              </a:rPr>
              <a:t>phun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0701" y="-70701"/>
            <a:ext cx="12154408" cy="6928701"/>
          </a:xfrm>
        </p:spPr>
      </p:pic>
      <p:sp>
        <p:nvSpPr>
          <p:cNvPr id="3" name="Rectangle 2"/>
          <p:cNvSpPr/>
          <p:nvPr/>
        </p:nvSpPr>
        <p:spPr>
          <a:xfrm>
            <a:off x="838200" y="0"/>
            <a:ext cx="10825018" cy="6614118"/>
          </a:xfrm>
          <a:prstGeom prst="rect">
            <a:avLst/>
          </a:prstGeom>
        </p:spPr>
        <p:txBody>
          <a:bodyPr wrap="square">
            <a:spAutoFit/>
          </a:bodyPr>
          <a:lstStyle/>
          <a:p>
            <a:pPr algn="just">
              <a:lnSpc>
                <a:spcPct val="130000"/>
              </a:lnSpc>
              <a:spcAft>
                <a:spcPts val="0"/>
              </a:spcAft>
            </a:pPr>
            <a:r>
              <a:rPr lang="en-US" sz="2600"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khoáng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sản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gồm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thiếc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thậm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núi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Đây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coi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tưởng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triển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ngành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nghiệp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mỏ</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động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mỏ</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nhỏ</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lẻ</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hoặc</a:t>
            </a:r>
            <a:r>
              <a:rPr lang="en-US" sz="2600" dirty="0">
                <a:latin typeface="Times New Roman" panose="02020603050405020304" pitchFamily="18" charset="0"/>
                <a:cs typeface="Times New Roman" panose="02020603050405020304" pitchFamily="18" charset="0"/>
              </a:rPr>
              <a:t> do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nhóm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nhỏ</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địa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tay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thác</a:t>
            </a:r>
            <a:r>
              <a:rPr lang="en-US"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algn="just"/>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mùa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ngọn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núi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hút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triệu</a:t>
            </a:r>
            <a:r>
              <a:rPr lang="en-US" sz="2600" dirty="0">
                <a:latin typeface="Times New Roman" panose="02020603050405020304" pitchFamily="18" charset="0"/>
                <a:cs typeface="Times New Roman" panose="02020603050405020304" pitchFamily="18" charset="0"/>
              </a:rPr>
              <a:t> du </a:t>
            </a:r>
            <a:r>
              <a:rPr lang="en-US" sz="2600" dirty="0" err="1">
                <a:latin typeface="Times New Roman" panose="02020603050405020304" pitchFamily="18" charset="0"/>
                <a:cs typeface="Times New Roman" panose="02020603050405020304" pitchFamily="18" charset="0"/>
              </a:rPr>
              <a:t>khách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phần</a:t>
            </a:r>
            <a:r>
              <a:rPr lang="en-US" sz="2600" dirty="0">
                <a:latin typeface="Times New Roman" panose="02020603050405020304" pitchFamily="18" charset="0"/>
                <a:cs typeface="Times New Roman" panose="02020603050405020304" pitchFamily="18" charset="0"/>
              </a:rPr>
              <a:t> du </a:t>
            </a:r>
            <a:r>
              <a:rPr lang="en-US" sz="2600" dirty="0" err="1">
                <a:latin typeface="Times New Roman" panose="02020603050405020304" pitchFamily="18" charset="0"/>
                <a:cs typeface="Times New Roman" panose="02020603050405020304" pitchFamily="18" charset="0"/>
              </a:rPr>
              <a:t>khách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chờ</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khắc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tận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mắt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ngắm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nhìn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bụi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nóng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đỏ</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bắn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tung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bầu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ngọn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núi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động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hút</a:t>
            </a:r>
            <a:r>
              <a:rPr lang="en-US" sz="2600" dirty="0">
                <a:latin typeface="Times New Roman" panose="02020603050405020304" pitchFamily="18" charset="0"/>
                <a:cs typeface="Times New Roman" panose="02020603050405020304" pitchFamily="18" charset="0"/>
              </a:rPr>
              <a:t> du </a:t>
            </a:r>
            <a:r>
              <a:rPr lang="en-US" sz="2600" dirty="0" err="1">
                <a:latin typeface="Times New Roman" panose="02020603050405020304" pitchFamily="18" charset="0"/>
                <a:cs typeface="Times New Roman" panose="02020603050405020304" pitchFamily="18" charset="0"/>
              </a:rPr>
              <a:t>khách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bởi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chiêm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ngưỡng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khói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từ</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lỗ</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mặt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đất</a:t>
            </a:r>
            <a:r>
              <a:rPr lang="en-US"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algn="just"/>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Tóm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ta </a:t>
            </a:r>
            <a:r>
              <a:rPr lang="en-US" sz="2600" dirty="0" err="1">
                <a:latin typeface="Times New Roman" panose="02020603050405020304" pitchFamily="18" charset="0"/>
                <a:cs typeface="Times New Roman" panose="02020603050405020304" pitchFamily="18" charset="0"/>
              </a:rPr>
              <a:t>thấy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sức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ảnh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hưởng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lao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núi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biệt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vùng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gần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núi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phun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động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vừa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vẫn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tồn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mặt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algn="ctr"/>
            <a:r>
              <a:rPr lang="en-US" sz="2600" dirty="0">
                <a:latin typeface="Times New Roman" panose="02020603050405020304" pitchFamily="18" charset="0"/>
                <a:cs typeface="Times New Roman" panose="02020603050405020304" pitchFamily="18" charset="0"/>
              </a:rPr>
              <a:t>                                                                                                                            </a:t>
            </a:r>
            <a:r>
              <a:rPr lang="en-US" sz="2600" dirty="0">
                <a:solidFill>
                  <a:srgbClr val="FF0000"/>
                </a:solidFill>
                <a:latin typeface="Times New Roman" panose="02020603050405020304" pitchFamily="18" charset="0"/>
                <a:cs typeface="Times New Roman" panose="02020603050405020304" pitchFamily="18" charset="0"/>
              </a:rPr>
              <a:t>(</a:t>
            </a:r>
            <a:r>
              <a:rPr lang="en-US" sz="2600" dirty="0" err="1">
                <a:solidFill>
                  <a:srgbClr val="FF0000"/>
                </a:solidFill>
                <a:latin typeface="Times New Roman" panose="02020603050405020304" pitchFamily="18" charset="0"/>
                <a:cs typeface="Times New Roman" panose="02020603050405020304" pitchFamily="18" charset="0"/>
              </a:rPr>
              <a:t>Sưu</a:t>
            </a:r>
            <a:r>
              <a:rPr lang="en-US" sz="2600" dirty="0">
                <a:solidFill>
                  <a:srgbClr val="FF0000"/>
                </a:solidFill>
                <a:latin typeface="Times New Roman" panose="02020603050405020304" pitchFamily="18" charset="0"/>
                <a:cs typeface="Times New Roman" panose="02020603050405020304" pitchFamily="18" charset="0"/>
              </a:rPr>
              <a:t> </a:t>
            </a:r>
            <a:r>
              <a:rPr lang="en-US" sz="2600" dirty="0" err="1">
                <a:solidFill>
                  <a:srgbClr val="FF0000"/>
                </a:solidFill>
                <a:latin typeface="Times New Roman" panose="02020603050405020304" pitchFamily="18" charset="0"/>
                <a:cs typeface="Times New Roman" panose="02020603050405020304" pitchFamily="18" charset="0"/>
              </a:rPr>
              <a:t>tầm</a:t>
            </a:r>
            <a:r>
              <a:rPr lang="en-US" sz="2600" dirty="0">
                <a:solidFill>
                  <a:srgbClr val="FF0000"/>
                </a:solidFill>
                <a:latin typeface="Times New Roman" panose="02020603050405020304" pitchFamily="18" charset="0"/>
                <a:cs typeface="Times New Roman" panose="02020603050405020304" pitchFamily="18" charset="0"/>
              </a:rPr>
              <a:t>)</a:t>
            </a:r>
            <a:endParaRPr lang="en-US" sz="26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203200"/>
            <a:ext cx="11877964" cy="6585528"/>
          </a:xfrm>
          <a:prstGeom prst="rect">
            <a:avLst/>
          </a:prstGeom>
          <a:ln w="228600" cap="sq" cmpd="thickThin">
            <a:solidFill>
              <a:srgbClr val="000000"/>
            </a:solidFill>
            <a:prstDash val="solid"/>
            <a:miter lim="800000"/>
            <a:headEnd/>
            <a:tailEnd/>
          </a:ln>
          <a:effectLst>
            <a:innerShdw blurRad="76200">
              <a:srgbClr val="000000"/>
            </a:innerShdw>
          </a:effectLst>
        </p:spPr>
      </p:pic>
      <p:sp>
        <p:nvSpPr>
          <p:cNvPr id="5" name="Rectangle 4"/>
          <p:cNvSpPr/>
          <p:nvPr/>
        </p:nvSpPr>
        <p:spPr>
          <a:xfrm>
            <a:off x="3259331" y="2048238"/>
            <a:ext cx="5127494" cy="1846659"/>
          </a:xfrm>
          <a:prstGeom prst="rect">
            <a:avLst/>
          </a:prstGeom>
        </p:spPr>
        <p:txBody>
          <a:bodyPr wrap="none">
            <a:spAutoFit/>
          </a:bodyPr>
          <a:lstStyle/>
          <a:p>
            <a:pPr algn="ctr"/>
            <a:r>
              <a:rPr lang="en-US" sz="4800" b="1" dirty="0">
                <a:solidFill>
                  <a:srgbClr val="FF0000"/>
                </a:solidFill>
                <a:latin typeface="Times New Roman" panose="02020603050405020304" pitchFamily="18" charset="0"/>
                <a:cs typeface="Times New Roman" panose="02020603050405020304" pitchFamily="18" charset="0"/>
              </a:rPr>
              <a:t>HOẠT ĐỘNG </a:t>
            </a:r>
            <a:r>
              <a:rPr lang="en-US" sz="4800" b="1" dirty="0" smtClean="0">
                <a:solidFill>
                  <a:srgbClr val="FF0000"/>
                </a:solidFill>
                <a:latin typeface="Times New Roman" panose="02020603050405020304" pitchFamily="18" charset="0"/>
                <a:cs typeface="Times New Roman" panose="02020603050405020304" pitchFamily="18" charset="0"/>
              </a:rPr>
              <a:t>4:</a:t>
            </a:r>
            <a:endParaRPr lang="en-US" sz="4800" b="1" dirty="0" smtClean="0">
              <a:solidFill>
                <a:srgbClr val="FF0000"/>
              </a:solidFill>
              <a:latin typeface="Times New Roman" panose="02020603050405020304" pitchFamily="18" charset="0"/>
              <a:cs typeface="Times New Roman" panose="02020603050405020304" pitchFamily="18" charset="0"/>
            </a:endParaRPr>
          </a:p>
          <a:p>
            <a:pPr algn="ctr"/>
            <a:r>
              <a:rPr lang="en-US" sz="6600" b="1" dirty="0" smtClean="0">
                <a:solidFill>
                  <a:srgbClr val="FF0000"/>
                </a:solidFill>
                <a:latin typeface="Times New Roman" panose="02020603050405020304" pitchFamily="18" charset="0"/>
                <a:cs typeface="Times New Roman" panose="02020603050405020304" pitchFamily="18" charset="0"/>
              </a:rPr>
              <a:t> </a:t>
            </a:r>
            <a:r>
              <a:rPr lang="nl-NL" sz="6600" b="1" dirty="0" smtClean="0">
                <a:solidFill>
                  <a:srgbClr val="FF0000"/>
                </a:solidFill>
                <a:latin typeface="Times New Roman" panose="02020603050405020304" pitchFamily="18" charset="0"/>
                <a:cs typeface="Times New Roman" panose="02020603050405020304" pitchFamily="18" charset="0"/>
              </a:rPr>
              <a:t>VẬN DỤNG </a:t>
            </a:r>
            <a:endParaRPr lang="en-US" sz="6600" dirty="0">
              <a:solidFill>
                <a:srgbClr val="FF0000"/>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969818" y="4285673"/>
            <a:ext cx="9735127" cy="207818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a:latin typeface="Times New Roman" panose="02020603050405020304" pitchFamily="18" charset="0"/>
                <a:cs typeface="Times New Roman" panose="02020603050405020304" pitchFamily="18" charset="0"/>
              </a:rPr>
              <a:t>- Dựa vào những góp ý của bạn theo nhóm đôi, hãy tự chỉnh sửa bài viết của bản thân.</a:t>
            </a:r>
            <a:endParaRPr lang="en-US"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 Tự thực hiện các bước chuẩn bị, tìm ý, lập dàn ý rồi viết bài cho một đề tài khác tự chọn.</a:t>
            </a:r>
            <a:endParaRPr lang="en-US"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091" y="246591"/>
            <a:ext cx="11665527" cy="6490879"/>
          </a:xfrm>
          <a:prstGeom prst="rect">
            <a:avLst/>
          </a:prstGeom>
        </p:spPr>
        <p:txBody>
          <a:bodyPr wrap="square">
            <a:spAutoFit/>
          </a:bodyPr>
          <a:lstStyle/>
          <a:p>
            <a:pPr algn="ctr">
              <a:lnSpc>
                <a:spcPct val="130000"/>
              </a:lnSpc>
              <a:spcAft>
                <a:spcPts val="0"/>
              </a:spcAft>
            </a:pP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Gợi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sản</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phẩm</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Đề</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tài</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Giới</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thiệu</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về</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nhật</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0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Mở</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Giới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thiệu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quát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thượng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nhật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Light" panose="020F030202020403020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xảy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Light" panose="020F030202020403020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loại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Light" panose="020F030202020403020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khuyên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lai</a:t>
            </a:r>
            <a:endParaRPr lang="en-US" sz="20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30000"/>
              </a:lnSpc>
              <a:spcBef>
                <a:spcPts val="120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xem</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an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Calibri Light" panose="020F0302020204030204"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3.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Khẳng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nhật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kì</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thú</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hút</a:t>
            </a:r>
            <a:r>
              <a:rPr lang="en-US" sz="2000" dirty="0">
                <a:latin typeface="Times New Roman" panose="02020603050405020304" pitchFamily="18" charset="0"/>
                <a:ea typeface="Calibri" panose="020F0502020204030204" pitchFamily="34" charset="0"/>
                <a:cs typeface="Times New Roman" panose="02020603050405020304" pitchFamily="18" charset="0"/>
              </a:rPr>
              <a:t> con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203200"/>
            <a:ext cx="11877964" cy="6585528"/>
          </a:xfrm>
          <a:prstGeom prst="rect">
            <a:avLst/>
          </a:prstGeom>
          <a:ln w="228600" cap="sq" cmpd="thickThin">
            <a:solidFill>
              <a:srgbClr val="000000"/>
            </a:solidFill>
            <a:prstDash val="solid"/>
            <a:miter lim="800000"/>
            <a:headEnd/>
            <a:tailEnd/>
          </a:ln>
          <a:effectLst>
            <a:innerShdw blurRad="76200">
              <a:srgbClr val="000000"/>
            </a:innerShdw>
          </a:effectLst>
        </p:spPr>
      </p:pic>
      <p:sp>
        <p:nvSpPr>
          <p:cNvPr id="5" name="Rectangle 4"/>
          <p:cNvSpPr/>
          <p:nvPr/>
        </p:nvSpPr>
        <p:spPr>
          <a:xfrm>
            <a:off x="3496095" y="2048238"/>
            <a:ext cx="4653966" cy="2308324"/>
          </a:xfrm>
          <a:prstGeom prst="rect">
            <a:avLst/>
          </a:prstGeom>
        </p:spPr>
        <p:txBody>
          <a:bodyPr wrap="none">
            <a:spAutoFit/>
          </a:bodyPr>
          <a:lstStyle/>
          <a:p>
            <a:pPr algn="ctr"/>
            <a:r>
              <a:rPr lang="en-US" sz="4800" b="1" dirty="0">
                <a:solidFill>
                  <a:srgbClr val="FF0000"/>
                </a:solidFill>
                <a:latin typeface="Times New Roman" panose="02020603050405020304" pitchFamily="18" charset="0"/>
                <a:cs typeface="Times New Roman" panose="02020603050405020304" pitchFamily="18" charset="0"/>
              </a:rPr>
              <a:t>HOẠT ĐỘNG 2</a:t>
            </a:r>
            <a:r>
              <a:rPr lang="en-US" sz="4800" b="1" dirty="0" smtClean="0">
                <a:solidFill>
                  <a:srgbClr val="FF0000"/>
                </a:solidFill>
                <a:latin typeface="Times New Roman" panose="02020603050405020304" pitchFamily="18" charset="0"/>
                <a:cs typeface="Times New Roman" panose="02020603050405020304" pitchFamily="18" charset="0"/>
              </a:rPr>
              <a:t>:</a:t>
            </a:r>
            <a:endParaRPr lang="en-US" sz="4800" b="1" dirty="0" smtClean="0">
              <a:solidFill>
                <a:srgbClr val="FF0000"/>
              </a:solidFill>
              <a:latin typeface="Times New Roman" panose="02020603050405020304" pitchFamily="18" charset="0"/>
              <a:cs typeface="Times New Roman" panose="02020603050405020304" pitchFamily="18" charset="0"/>
            </a:endParaRPr>
          </a:p>
          <a:p>
            <a:pPr algn="ct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a:solidFill>
                  <a:srgbClr val="FF0000"/>
                </a:solidFill>
                <a:latin typeface="Times New Roman" panose="02020603050405020304" pitchFamily="18" charset="0"/>
                <a:cs typeface="Times New Roman" panose="02020603050405020304" pitchFamily="18" charset="0"/>
              </a:rPr>
              <a:t>HÌNH </a:t>
            </a:r>
            <a:r>
              <a:rPr lang="en-US" sz="4800" b="1" dirty="0" smtClean="0">
                <a:solidFill>
                  <a:srgbClr val="FF0000"/>
                </a:solidFill>
                <a:latin typeface="Times New Roman" panose="02020603050405020304" pitchFamily="18" charset="0"/>
                <a:cs typeface="Times New Roman" panose="02020603050405020304" pitchFamily="18" charset="0"/>
              </a:rPr>
              <a:t>THÀNH</a:t>
            </a:r>
            <a:endParaRPr lang="en-US" sz="4800" b="1" dirty="0" smtClean="0">
              <a:solidFill>
                <a:srgbClr val="FF0000"/>
              </a:solidFill>
              <a:latin typeface="Times New Roman" panose="02020603050405020304" pitchFamily="18" charset="0"/>
              <a:cs typeface="Times New Roman" panose="02020603050405020304" pitchFamily="18" charset="0"/>
            </a:endParaRPr>
          </a:p>
          <a:p>
            <a:pPr algn="ct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a:solidFill>
                  <a:srgbClr val="FF0000"/>
                </a:solidFill>
                <a:latin typeface="Times New Roman" panose="02020603050405020304" pitchFamily="18" charset="0"/>
                <a:cs typeface="Times New Roman" panose="02020603050405020304" pitchFamily="18" charset="0"/>
              </a:rPr>
              <a:t>KIẾN THỨC</a:t>
            </a:r>
            <a:endParaRPr lang="en-US" sz="4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1597431"/>
            <a:ext cx="12192000" cy="5260568"/>
          </a:xfrm>
        </p:spPr>
      </p:pic>
      <p:sp>
        <p:nvSpPr>
          <p:cNvPr id="5" name="TextBox 4"/>
          <p:cNvSpPr txBox="1"/>
          <p:nvPr/>
        </p:nvSpPr>
        <p:spPr>
          <a:xfrm>
            <a:off x="646545" y="212436"/>
            <a:ext cx="10898910" cy="150810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Thao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1: </a:t>
            </a:r>
            <a:r>
              <a:rPr lang="en-US" sz="3200" b="1" dirty="0" err="1">
                <a:solidFill>
                  <a:srgbClr val="FF0000"/>
                </a:solidFill>
                <a:latin typeface="Times New Roman" panose="02020603050405020304" pitchFamily="18" charset="0"/>
                <a:cs typeface="Times New Roman" panose="02020603050405020304" pitchFamily="18" charset="0"/>
              </a:rPr>
              <a:t>Tìm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yêu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cầu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của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thuyết</a:t>
            </a:r>
            <a:r>
              <a:rPr lang="en-US" sz="3200" b="1" dirty="0">
                <a:solidFill>
                  <a:srgbClr val="FF0000"/>
                </a:solidFill>
                <a:latin typeface="Times New Roman" panose="02020603050405020304" pitchFamily="18" charset="0"/>
                <a:cs typeface="Times New Roman" panose="02020603050405020304" pitchFamily="18" charset="0"/>
              </a:rPr>
              <a:t> minh </a:t>
            </a:r>
            <a:r>
              <a:rPr lang="en-US" sz="3200" b="1" dirty="0" err="1">
                <a:solidFill>
                  <a:srgbClr val="FF0000"/>
                </a:solidFill>
                <a:latin typeface="Times New Roman" panose="02020603050405020304" pitchFamily="18" charset="0"/>
                <a:cs typeface="Times New Roman" panose="02020603050405020304" pitchFamily="18" charset="0"/>
              </a:rPr>
              <a:t>giải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thích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hiện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nhiên</a:t>
            </a:r>
            <a:r>
              <a:rPr lang="en-US" sz="3200" b="1" dirty="0">
                <a:solidFill>
                  <a:srgbClr val="FF0000"/>
                </a:solidFill>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cs typeface="Times New Roman" panose="02020603050405020304" pitchFamily="18" charset="0"/>
            </a:endParaRPr>
          </a:p>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847"/>
            <a:ext cx="12099636" cy="6854568"/>
          </a:xfrm>
        </p:spPr>
      </p:pic>
      <p:sp>
        <p:nvSpPr>
          <p:cNvPr id="5" name="Rectangle 4"/>
          <p:cNvSpPr/>
          <p:nvPr/>
        </p:nvSpPr>
        <p:spPr>
          <a:xfrm>
            <a:off x="3953164" y="2056660"/>
            <a:ext cx="6927272" cy="3453253"/>
          </a:xfrm>
          <a:prstGeom prst="rect">
            <a:avLst/>
          </a:prstGeom>
        </p:spPr>
        <p:txBody>
          <a:bodyPr wrap="square">
            <a:spAutoFit/>
          </a:bodyPr>
          <a:lstStyle/>
          <a:p>
            <a:pPr>
              <a:lnSpc>
                <a:spcPct val="130000"/>
              </a:lnSpc>
              <a:spcAft>
                <a:spcPts val="0"/>
              </a:spcAft>
            </a:pPr>
            <a:r>
              <a:rPr lang="en-US" sz="2800" dirty="0">
                <a:solidFill>
                  <a:srgbClr val="000000"/>
                </a:solidFill>
                <a:latin typeface="Times New Roman" panose="02020603050405020304" pitchFamily="18" charset="0"/>
                <a:ea typeface="MS Mincho"/>
              </a:rPr>
              <a:t>+ </a:t>
            </a:r>
            <a:r>
              <a:rPr lang="vi-VN" sz="2800" i="1" dirty="0">
                <a:latin typeface="Times New Roman" panose="02020603050405020304" pitchFamily="18" charset="0"/>
                <a:ea typeface="MS Mincho"/>
              </a:rPr>
              <a:t>Thế nào là viết </a:t>
            </a:r>
            <a:r>
              <a:rPr lang="vi-VN" sz="2800" b="1" dirty="0">
                <a:latin typeface="Times New Roman" panose="02020603050405020304" pitchFamily="18" charset="0"/>
                <a:ea typeface="Calibri" panose="020F0502020204030204" pitchFamily="34" charset="0"/>
              </a:rPr>
              <a:t>văn bản thuyết minh giải thích một hiện tượng tự nhiên?</a:t>
            </a:r>
            <a:endParaRPr lang="en-US" sz="2800" dirty="0" smtClean="0">
              <a:effectLst/>
              <a:latin typeface="Times New Roman" panose="02020603050405020304" pitchFamily="18" charset="0"/>
              <a:ea typeface="Times New Roman" panose="02020603050405020304" pitchFamily="18" charset="0"/>
            </a:endParaRPr>
          </a:p>
          <a:p>
            <a:pPr>
              <a:lnSpc>
                <a:spcPct val="130000"/>
              </a:lnSpc>
              <a:spcAft>
                <a:spcPts val="0"/>
              </a:spcAft>
            </a:pPr>
            <a:r>
              <a:rPr lang="vi-VN" sz="2800" i="1" dirty="0">
                <a:solidFill>
                  <a:srgbClr val="0D0D0D"/>
                </a:solidFill>
                <a:latin typeface="Times New Roman" panose="02020603050405020304" pitchFamily="18" charset="0"/>
                <a:ea typeface="MS Mincho"/>
              </a:rPr>
              <a:t>+Nêu các yêu cầu đối với kiểu </a:t>
            </a:r>
            <a:r>
              <a:rPr lang="en-US" sz="2800" i="1" dirty="0" err="1">
                <a:solidFill>
                  <a:srgbClr val="0D0D0D"/>
                </a:solidFill>
                <a:latin typeface="Times New Roman" panose="02020603050405020304" pitchFamily="18" charset="0"/>
                <a:ea typeface="MS Mincho"/>
              </a:rPr>
              <a:t>văn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bản</a:t>
            </a:r>
            <a:r>
              <a:rPr lang="en-US" sz="2800" i="1" dirty="0">
                <a:solidFill>
                  <a:srgbClr val="0D0D0D"/>
                </a:solidFill>
                <a:latin typeface="Times New Roman" panose="02020603050405020304" pitchFamily="18" charset="0"/>
                <a:ea typeface="MS Mincho"/>
              </a:rPr>
              <a:t> </a:t>
            </a:r>
            <a:r>
              <a:rPr lang="vi-VN" sz="2800" i="1" dirty="0">
                <a:solidFill>
                  <a:srgbClr val="0D0D0D"/>
                </a:solidFill>
                <a:latin typeface="Times New Roman" panose="02020603050405020304" pitchFamily="18" charset="0"/>
                <a:ea typeface="MS Mincho"/>
              </a:rPr>
              <a:t>thuyết minh giải thích một hiện tượng tự nhiên?</a:t>
            </a:r>
            <a:endParaRPr lang="en-US" sz="2800" dirty="0" smtClean="0">
              <a:effectLst/>
              <a:latin typeface="Times New Roman" panose="02020603050405020304" pitchFamily="18" charset="0"/>
              <a:ea typeface="Times New Roman" panose="02020603050405020304" pitchFamily="18" charset="0"/>
            </a:endParaRPr>
          </a:p>
          <a:p>
            <a:pPr>
              <a:lnSpc>
                <a:spcPct val="130000"/>
              </a:lnSpc>
              <a:spcAft>
                <a:spcPts val="0"/>
              </a:spcAft>
              <a:tabLst>
                <a:tab pos="1386840" algn="l"/>
              </a:tabLst>
            </a:pPr>
            <a:r>
              <a:rPr lang="vi-VN" sz="2800" i="1" dirty="0">
                <a:latin typeface="Times New Roman" panose="02020603050405020304" pitchFamily="18" charset="0"/>
                <a:ea typeface="MS Mincho"/>
                <a:cs typeface="Times New Roman" panose="02020603050405020304" pitchFamily="18" charset="0"/>
              </a:rPr>
              <a:t>+ Cấu trúc của bài văn gồm mấy phần? Nêu nội dung của từng phần?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flipH="1">
            <a:off x="0" y="2198255"/>
            <a:ext cx="4479636" cy="421403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48966" y="401607"/>
            <a:ext cx="7407275" cy="730885"/>
          </a:xfrm>
          <a:prstGeom prst="rect">
            <a:avLst/>
          </a:prstGeom>
        </p:spPr>
        <p:txBody>
          <a:bodyPr wrap="none">
            <a:spAutoFit/>
          </a:bodyPr>
          <a:lstStyle/>
          <a:p>
            <a:pPr>
              <a:lnSpc>
                <a:spcPct val="130000"/>
              </a:lnSpc>
              <a:spcAft>
                <a:spcPts val="0"/>
              </a:spcAft>
              <a:tabLst>
                <a:tab pos="1386840" algn="l"/>
              </a:tabLst>
            </a:pP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 KHÁI NIỆM VÀ YÊU CẦU KIỂU BÀI</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764921" y="1102181"/>
            <a:ext cx="11251588" cy="5688965"/>
          </a:xfrm>
          <a:prstGeom prst="rect">
            <a:avLst/>
          </a:prstGeom>
        </p:spPr>
        <p:txBody>
          <a:bodyPr wrap="square">
            <a:spAutoFit/>
          </a:bodyPr>
          <a:lstStyle/>
          <a:p>
            <a:pPr indent="317500" algn="just">
              <a:lnSpc>
                <a:spcPct val="130000"/>
              </a:lnSpc>
              <a:spcAft>
                <a:spcPts val="0"/>
              </a:spcAft>
            </a:pPr>
            <a:r>
              <a:rPr lang="en-US" sz="2800" b="1" dirty="0">
                <a:solidFill>
                  <a:srgbClr val="0070C0"/>
                </a:solidFill>
                <a:latin typeface="Arial" panose="020B0604020202020204" pitchFamily="34" charset="0"/>
                <a:ea typeface="Arial" panose="020B0604020202020204" pitchFamily="34" charset="0"/>
              </a:rPr>
              <a:t>1</a:t>
            </a:r>
            <a:r>
              <a:rPr lang="en-US" sz="2800" dirty="0">
                <a:solidFill>
                  <a:srgbClr val="0070C0"/>
                </a:solidFill>
                <a:latin typeface="Arial" panose="020B0604020202020204" pitchFamily="34"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Khái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niệm</a:t>
            </a:r>
            <a:endParaRPr lang="en-US" sz="2800" dirty="0" smtClean="0">
              <a:effectLst/>
              <a:latin typeface="Arial" panose="020B0604020202020204" pitchFamily="34" charset="0"/>
              <a:ea typeface="Arial" panose="020B0604020202020204" pitchFamily="34" charset="0"/>
            </a:endParaRPr>
          </a:p>
          <a:p>
            <a:pPr indent="317500" algn="just">
              <a:lnSpc>
                <a:spcPct val="130000"/>
              </a:lnSpc>
              <a:spcAft>
                <a:spcPts val="0"/>
              </a:spcAft>
            </a:pPr>
            <a:r>
              <a:rPr lang="en-US" sz="2800" dirty="0">
                <a:solidFill>
                  <a:srgbClr val="0D0D0D"/>
                </a:solidFill>
                <a:latin typeface="Times New Roman" panose="02020603050405020304" pitchFamily="18" charset="0"/>
                <a:ea typeface="Arial" panose="020B0604020202020204" pitchFamily="34" charset="0"/>
              </a:rPr>
              <a:t>VB </a:t>
            </a:r>
            <a:r>
              <a:rPr lang="en-US" sz="2800" dirty="0" err="1">
                <a:solidFill>
                  <a:srgbClr val="0D0D0D"/>
                </a:solidFill>
                <a:latin typeface="Times New Roman" panose="02020603050405020304" pitchFamily="18" charset="0"/>
                <a:ea typeface="Arial" panose="020B0604020202020204" pitchFamily="34" charset="0"/>
              </a:rPr>
              <a:t>thuyết</a:t>
            </a:r>
            <a:r>
              <a:rPr lang="en-US" sz="2800" dirty="0">
                <a:solidFill>
                  <a:srgbClr val="0D0D0D"/>
                </a:solidFill>
                <a:latin typeface="Times New Roman" panose="02020603050405020304" pitchFamily="18" charset="0"/>
                <a:ea typeface="Arial" panose="020B0604020202020204" pitchFamily="34" charset="0"/>
              </a:rPr>
              <a:t> minh </a:t>
            </a:r>
            <a:r>
              <a:rPr lang="en-US" sz="2800" dirty="0" err="1">
                <a:solidFill>
                  <a:srgbClr val="0D0D0D"/>
                </a:solidFill>
                <a:latin typeface="Times New Roman" panose="02020603050405020304" pitchFamily="18" charset="0"/>
                <a:ea typeface="Arial" panose="020B0604020202020204" pitchFamily="34" charset="0"/>
              </a:rPr>
              <a:t>giải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thích</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một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hiện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tượng</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tự</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nhiên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là</a:t>
            </a:r>
            <a:r>
              <a:rPr lang="en-US" sz="2800" dirty="0">
                <a:solidFill>
                  <a:srgbClr val="0D0D0D"/>
                </a:solidFill>
                <a:latin typeface="Times New Roman" panose="02020603050405020304" pitchFamily="18" charset="0"/>
                <a:ea typeface="Arial" panose="020B0604020202020204" pitchFamily="34" charset="0"/>
              </a:rPr>
              <a:t> VB </a:t>
            </a:r>
            <a:r>
              <a:rPr lang="en-US" sz="2800" dirty="0" err="1">
                <a:solidFill>
                  <a:srgbClr val="0D0D0D"/>
                </a:solidFill>
                <a:latin typeface="Times New Roman" panose="02020603050405020304" pitchFamily="18" charset="0"/>
                <a:ea typeface="Arial" panose="020B0604020202020204" pitchFamily="34" charset="0"/>
              </a:rPr>
              <a:t>thông</a:t>
            </a:r>
            <a:r>
              <a:rPr lang="en-US" sz="2800" dirty="0">
                <a:solidFill>
                  <a:srgbClr val="0D0D0D"/>
                </a:solidFill>
                <a:latin typeface="Times New Roman" panose="02020603050405020304" pitchFamily="18" charset="0"/>
                <a:ea typeface="Arial" panose="020B0604020202020204" pitchFamily="34" charset="0"/>
              </a:rPr>
              <a:t> tin </a:t>
            </a:r>
            <a:r>
              <a:rPr lang="en-US" sz="2800" dirty="0" err="1">
                <a:solidFill>
                  <a:srgbClr val="0D0D0D"/>
                </a:solidFill>
                <a:latin typeface="Times New Roman" panose="02020603050405020304" pitchFamily="18" charset="0"/>
                <a:ea typeface="Arial" panose="020B0604020202020204" pitchFamily="34" charset="0"/>
              </a:rPr>
              <a:t>nhằm</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làm</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sáng</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tỏ</a:t>
            </a:r>
            <a:r>
              <a:rPr lang="en-US" sz="2800" dirty="0">
                <a:solidFill>
                  <a:srgbClr val="0D0D0D"/>
                </a:solidFill>
                <a:latin typeface="Times New Roman" panose="02020603050405020304" pitchFamily="18" charset="0"/>
                <a:ea typeface="Arial" panose="020B0604020202020204" pitchFamily="34" charset="0"/>
              </a:rPr>
              <a:t> </a:t>
            </a:r>
            <a:r>
              <a:rPr lang="vi-VN" sz="2800" dirty="0">
                <a:latin typeface="Times New Roman" panose="02020603050405020304" pitchFamily="18" charset="0"/>
                <a:ea typeface="Arial" panose="020B0604020202020204" pitchFamily="34" charset="0"/>
              </a:rPr>
              <a:t>bản chất, nguyên nhân xuất hiện và những  </a:t>
            </a:r>
            <a:r>
              <a:rPr lang="en-US" sz="2800" dirty="0" err="1">
                <a:latin typeface="Times New Roman" panose="02020603050405020304" pitchFamily="18" charset="0"/>
                <a:ea typeface="Arial" panose="020B0604020202020204" pitchFamily="34" charset="0"/>
              </a:rPr>
              <a:t>ảnh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hưởng</a:t>
            </a:r>
            <a:r>
              <a:rPr lang="en-US" sz="2800" dirty="0">
                <a:latin typeface="Times New Roman" panose="02020603050405020304" pitchFamily="18" charset="0"/>
                <a:ea typeface="Arial" panose="020B0604020202020204" pitchFamily="34" charset="0"/>
              </a:rPr>
              <a:t>, </a:t>
            </a:r>
            <a:r>
              <a:rPr lang="vi-VN" sz="2800" dirty="0">
                <a:latin typeface="Times New Roman" panose="02020603050405020304" pitchFamily="18" charset="0"/>
                <a:ea typeface="Arial" panose="020B0604020202020204" pitchFamily="34" charset="0"/>
              </a:rPr>
              <a:t>tác động có thể có đối với đời sống con người của một hiện tượng tự nhiên nào đó.</a:t>
            </a:r>
            <a:endParaRPr lang="en-US" sz="2800" dirty="0" smtClean="0">
              <a:effectLst/>
              <a:latin typeface="Arial" panose="020B0604020202020204" pitchFamily="34" charset="0"/>
              <a:ea typeface="Arial" panose="020B0604020202020204" pitchFamily="34" charset="0"/>
            </a:endParaRPr>
          </a:p>
          <a:p>
            <a:pPr indent="317500" algn="just">
              <a:lnSpc>
                <a:spcPct val="130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Yêu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cầu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endParaRPr lang="en-US" sz="2800" dirty="0" smtClean="0">
              <a:effectLst/>
              <a:latin typeface="Arial" panose="020B0604020202020204" pitchFamily="34" charset="0"/>
              <a:ea typeface="Arial" panose="020B0604020202020204" pitchFamily="34" charset="0"/>
            </a:endParaRPr>
          </a:p>
          <a:p>
            <a:pPr algn="just">
              <a:lnSpc>
                <a:spcPct val="130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bày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đáng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rõ</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4" descr="979084a5ntsqaagf"/>
          <p:cNvPicPr>
            <a:picLocks noChangeAspect="1" noChangeArrowheads="1" noCrop="1"/>
          </p:cNvPicPr>
          <p:nvPr/>
        </p:nvPicPr>
        <p:blipFill>
          <a:blip r:embed="rId1"/>
          <a:srcRect/>
          <a:stretch>
            <a:fillRect/>
          </a:stretch>
        </p:blipFill>
        <p:spPr bwMode="auto">
          <a:xfrm rot="1898979">
            <a:off x="10850245" y="-80645"/>
            <a:ext cx="1016000" cy="197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979084a5ntsqaagf"/>
          <p:cNvPicPr>
            <a:picLocks noChangeAspect="1" noChangeArrowheads="1" noCrop="1"/>
          </p:cNvPicPr>
          <p:nvPr/>
        </p:nvPicPr>
        <p:blipFill>
          <a:blip r:embed="rId1"/>
          <a:srcRect/>
          <a:stretch>
            <a:fillRect/>
          </a:stretch>
        </p:blipFill>
        <p:spPr bwMode="auto">
          <a:xfrm rot="20044260">
            <a:off x="180340" y="131445"/>
            <a:ext cx="1016000" cy="1807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979084a5ntsqaagf"/>
          <p:cNvPicPr>
            <a:picLocks noChangeAspect="1" noChangeArrowheads="1" noCrop="1"/>
          </p:cNvPicPr>
          <p:nvPr/>
        </p:nvPicPr>
        <p:blipFill>
          <a:blip r:embed="rId1"/>
          <a:srcRect/>
          <a:stretch>
            <a:fillRect/>
          </a:stretch>
        </p:blipFill>
        <p:spPr bwMode="auto">
          <a:xfrm rot="2955428">
            <a:off x="9870106" y="-511296"/>
            <a:ext cx="1016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979084a5ntsqaagf"/>
          <p:cNvPicPr>
            <a:picLocks noChangeAspect="1" noChangeArrowheads="1" noCrop="1"/>
          </p:cNvPicPr>
          <p:nvPr/>
        </p:nvPicPr>
        <p:blipFill>
          <a:blip r:embed="rId1"/>
          <a:srcRect/>
          <a:stretch>
            <a:fillRect/>
          </a:stretch>
        </p:blipFill>
        <p:spPr bwMode="auto">
          <a:xfrm rot="17816814">
            <a:off x="491490" y="-189230"/>
            <a:ext cx="1016000" cy="1613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80">
                                          <p:stCondLst>
                                            <p:cond delay="0"/>
                                          </p:stCondLst>
                                        </p:cTn>
                                        <p:tgtEl>
                                          <p:spTgt spid="3">
                                            <p:txEl>
                                              <p:pRg st="3" end="3"/>
                                            </p:txEl>
                                          </p:spTgt>
                                        </p:tgtEl>
                                      </p:cBhvr>
                                    </p:animEffect>
                                    <p:anim calcmode="lin" valueType="num">
                                      <p:cBhvr>
                                        <p:cTn id="2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3" end="3"/>
                                            </p:txEl>
                                          </p:spTgt>
                                        </p:tgtEl>
                                      </p:cBhvr>
                                      <p:to x="100000" y="60000"/>
                                    </p:animScale>
                                    <p:animScale>
                                      <p:cBhvr>
                                        <p:cTn id="34" dur="166" decel="50000">
                                          <p:stCondLst>
                                            <p:cond delay="676"/>
                                          </p:stCondLst>
                                        </p:cTn>
                                        <p:tgtEl>
                                          <p:spTgt spid="3">
                                            <p:txEl>
                                              <p:pRg st="3" end="3"/>
                                            </p:txEl>
                                          </p:spTgt>
                                        </p:tgtEl>
                                      </p:cBhvr>
                                      <p:to x="100000" y="100000"/>
                                    </p:animScale>
                                    <p:animScale>
                                      <p:cBhvr>
                                        <p:cTn id="35" dur="26">
                                          <p:stCondLst>
                                            <p:cond delay="1312"/>
                                          </p:stCondLst>
                                        </p:cTn>
                                        <p:tgtEl>
                                          <p:spTgt spid="3">
                                            <p:txEl>
                                              <p:pRg st="3" end="3"/>
                                            </p:txEl>
                                          </p:spTgt>
                                        </p:tgtEl>
                                      </p:cBhvr>
                                      <p:to x="100000" y="80000"/>
                                    </p:animScale>
                                    <p:animScale>
                                      <p:cBhvr>
                                        <p:cTn id="36" dur="166" decel="50000">
                                          <p:stCondLst>
                                            <p:cond delay="1338"/>
                                          </p:stCondLst>
                                        </p:cTn>
                                        <p:tgtEl>
                                          <p:spTgt spid="3">
                                            <p:txEl>
                                              <p:pRg st="3" end="3"/>
                                            </p:txEl>
                                          </p:spTgt>
                                        </p:tgtEl>
                                      </p:cBhvr>
                                      <p:to x="100000" y="100000"/>
                                    </p:animScale>
                                    <p:animScale>
                                      <p:cBhvr>
                                        <p:cTn id="37" dur="26">
                                          <p:stCondLst>
                                            <p:cond delay="1642"/>
                                          </p:stCondLst>
                                        </p:cTn>
                                        <p:tgtEl>
                                          <p:spTgt spid="3">
                                            <p:txEl>
                                              <p:pRg st="3" end="3"/>
                                            </p:txEl>
                                          </p:spTgt>
                                        </p:tgtEl>
                                      </p:cBhvr>
                                      <p:to x="100000" y="90000"/>
                                    </p:animScale>
                                    <p:animScale>
                                      <p:cBhvr>
                                        <p:cTn id="38" dur="166" decel="50000">
                                          <p:stCondLst>
                                            <p:cond delay="1668"/>
                                          </p:stCondLst>
                                        </p:cTn>
                                        <p:tgtEl>
                                          <p:spTgt spid="3">
                                            <p:txEl>
                                              <p:pRg st="3" end="3"/>
                                            </p:txEl>
                                          </p:spTgt>
                                        </p:tgtEl>
                                      </p:cBhvr>
                                      <p:to x="100000" y="100000"/>
                                    </p:animScale>
                                    <p:animScale>
                                      <p:cBhvr>
                                        <p:cTn id="39" dur="26">
                                          <p:stCondLst>
                                            <p:cond delay="1808"/>
                                          </p:stCondLst>
                                        </p:cTn>
                                        <p:tgtEl>
                                          <p:spTgt spid="3">
                                            <p:txEl>
                                              <p:pRg st="3" end="3"/>
                                            </p:txEl>
                                          </p:spTgt>
                                        </p:tgtEl>
                                      </p:cBhvr>
                                      <p:to x="100000" y="95000"/>
                                    </p:animScale>
                                    <p:animScale>
                                      <p:cBhvr>
                                        <p:cTn id="40" dur="166" decel="50000">
                                          <p:stCondLst>
                                            <p:cond delay="1834"/>
                                          </p:stCondLst>
                                        </p:cTn>
                                        <p:tgtEl>
                                          <p:spTgt spid="3">
                                            <p:txEl>
                                              <p:pRg st="3" end="3"/>
                                            </p:txEl>
                                          </p:spTgt>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3">
                                            <p:txEl>
                                              <p:pRg st="5" end="5"/>
                                            </p:txEl>
                                          </p:spTgt>
                                        </p:tgtEl>
                                        <p:attrNameLst>
                                          <p:attrName>style.visibility</p:attrName>
                                        </p:attrNameLst>
                                      </p:cBhvr>
                                      <p:to>
                                        <p:strVal val="visible"/>
                                      </p:to>
                                    </p:set>
                                    <p:animEffect transition="in" filter="wipe(down)">
                                      <p:cBhvr>
                                        <p:cTn id="59" dur="580">
                                          <p:stCondLst>
                                            <p:cond delay="0"/>
                                          </p:stCondLst>
                                        </p:cTn>
                                        <p:tgtEl>
                                          <p:spTgt spid="3">
                                            <p:txEl>
                                              <p:pRg st="5" end="5"/>
                                            </p:txEl>
                                          </p:spTgt>
                                        </p:tgtEl>
                                      </p:cBhvr>
                                    </p:animEffect>
                                    <p:anim calcmode="lin" valueType="num">
                                      <p:cBhvr>
                                        <p:cTn id="6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5" dur="26">
                                          <p:stCondLst>
                                            <p:cond delay="650"/>
                                          </p:stCondLst>
                                        </p:cTn>
                                        <p:tgtEl>
                                          <p:spTgt spid="3">
                                            <p:txEl>
                                              <p:pRg st="5" end="5"/>
                                            </p:txEl>
                                          </p:spTgt>
                                        </p:tgtEl>
                                      </p:cBhvr>
                                      <p:to x="100000" y="60000"/>
                                    </p:animScale>
                                    <p:animScale>
                                      <p:cBhvr>
                                        <p:cTn id="66" dur="166" decel="50000">
                                          <p:stCondLst>
                                            <p:cond delay="676"/>
                                          </p:stCondLst>
                                        </p:cTn>
                                        <p:tgtEl>
                                          <p:spTgt spid="3">
                                            <p:txEl>
                                              <p:pRg st="5" end="5"/>
                                            </p:txEl>
                                          </p:spTgt>
                                        </p:tgtEl>
                                      </p:cBhvr>
                                      <p:to x="100000" y="100000"/>
                                    </p:animScale>
                                    <p:animScale>
                                      <p:cBhvr>
                                        <p:cTn id="67" dur="26">
                                          <p:stCondLst>
                                            <p:cond delay="1312"/>
                                          </p:stCondLst>
                                        </p:cTn>
                                        <p:tgtEl>
                                          <p:spTgt spid="3">
                                            <p:txEl>
                                              <p:pRg st="5" end="5"/>
                                            </p:txEl>
                                          </p:spTgt>
                                        </p:tgtEl>
                                      </p:cBhvr>
                                      <p:to x="100000" y="80000"/>
                                    </p:animScale>
                                    <p:animScale>
                                      <p:cBhvr>
                                        <p:cTn id="68" dur="166" decel="50000">
                                          <p:stCondLst>
                                            <p:cond delay="1338"/>
                                          </p:stCondLst>
                                        </p:cTn>
                                        <p:tgtEl>
                                          <p:spTgt spid="3">
                                            <p:txEl>
                                              <p:pRg st="5" end="5"/>
                                            </p:txEl>
                                          </p:spTgt>
                                        </p:tgtEl>
                                      </p:cBhvr>
                                      <p:to x="100000" y="100000"/>
                                    </p:animScale>
                                    <p:animScale>
                                      <p:cBhvr>
                                        <p:cTn id="69" dur="26">
                                          <p:stCondLst>
                                            <p:cond delay="1642"/>
                                          </p:stCondLst>
                                        </p:cTn>
                                        <p:tgtEl>
                                          <p:spTgt spid="3">
                                            <p:txEl>
                                              <p:pRg st="5" end="5"/>
                                            </p:txEl>
                                          </p:spTgt>
                                        </p:tgtEl>
                                      </p:cBhvr>
                                      <p:to x="100000" y="90000"/>
                                    </p:animScale>
                                    <p:animScale>
                                      <p:cBhvr>
                                        <p:cTn id="70" dur="166" decel="50000">
                                          <p:stCondLst>
                                            <p:cond delay="1668"/>
                                          </p:stCondLst>
                                        </p:cTn>
                                        <p:tgtEl>
                                          <p:spTgt spid="3">
                                            <p:txEl>
                                              <p:pRg st="5" end="5"/>
                                            </p:txEl>
                                          </p:spTgt>
                                        </p:tgtEl>
                                      </p:cBhvr>
                                      <p:to x="100000" y="100000"/>
                                    </p:animScale>
                                    <p:animScale>
                                      <p:cBhvr>
                                        <p:cTn id="71" dur="26">
                                          <p:stCondLst>
                                            <p:cond delay="1808"/>
                                          </p:stCondLst>
                                        </p:cTn>
                                        <p:tgtEl>
                                          <p:spTgt spid="3">
                                            <p:txEl>
                                              <p:pRg st="5" end="5"/>
                                            </p:txEl>
                                          </p:spTgt>
                                        </p:tgtEl>
                                      </p:cBhvr>
                                      <p:to x="100000" y="95000"/>
                                    </p:animScale>
                                    <p:animScale>
                                      <p:cBhvr>
                                        <p:cTn id="72" dur="166" decel="50000">
                                          <p:stCondLst>
                                            <p:cond delay="1834"/>
                                          </p:stCondLst>
                                        </p:cTn>
                                        <p:tgtEl>
                                          <p:spTgt spid="3">
                                            <p:txEl>
                                              <p:pRg st="5" end="5"/>
                                            </p:txEl>
                                          </p:spTgt>
                                        </p:tgtEl>
                                      </p:cBhvr>
                                      <p:to x="100000" y="100000"/>
                                    </p:animScale>
                                  </p:childTnLst>
                                </p:cTn>
                              </p:par>
                              <p:par>
                                <p:cTn id="73" presetID="26" presetClass="entr" presetSubtype="0" fill="hold" nodeType="withEffect">
                                  <p:stCondLst>
                                    <p:cond delay="0"/>
                                  </p:stCondLst>
                                  <p:childTnLst>
                                    <p:set>
                                      <p:cBhvr>
                                        <p:cTn id="74" dur="1" fill="hold">
                                          <p:stCondLst>
                                            <p:cond delay="0"/>
                                          </p:stCondLst>
                                        </p:cTn>
                                        <p:tgtEl>
                                          <p:spTgt spid="3">
                                            <p:txEl>
                                              <p:pRg st="6" end="6"/>
                                            </p:txEl>
                                          </p:spTgt>
                                        </p:tgtEl>
                                        <p:attrNameLst>
                                          <p:attrName>style.visibility</p:attrName>
                                        </p:attrNameLst>
                                      </p:cBhvr>
                                      <p:to>
                                        <p:strVal val="visible"/>
                                      </p:to>
                                    </p:set>
                                    <p:animEffect transition="in" filter="wipe(down)">
                                      <p:cBhvr>
                                        <p:cTn id="75" dur="580">
                                          <p:stCondLst>
                                            <p:cond delay="0"/>
                                          </p:stCondLst>
                                        </p:cTn>
                                        <p:tgtEl>
                                          <p:spTgt spid="3">
                                            <p:txEl>
                                              <p:pRg st="6" end="6"/>
                                            </p:txEl>
                                          </p:spTgt>
                                        </p:tgtEl>
                                      </p:cBhvr>
                                    </p:animEffect>
                                    <p:anim calcmode="lin" valueType="num">
                                      <p:cBhvr>
                                        <p:cTn id="7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xEl>
                                              <p:pRg st="6" end="6"/>
                                            </p:txEl>
                                          </p:spTgt>
                                        </p:tgtEl>
                                      </p:cBhvr>
                                      <p:to x="100000" y="60000"/>
                                    </p:animScale>
                                    <p:animScale>
                                      <p:cBhvr>
                                        <p:cTn id="82" dur="166" decel="50000">
                                          <p:stCondLst>
                                            <p:cond delay="676"/>
                                          </p:stCondLst>
                                        </p:cTn>
                                        <p:tgtEl>
                                          <p:spTgt spid="3">
                                            <p:txEl>
                                              <p:pRg st="6" end="6"/>
                                            </p:txEl>
                                          </p:spTgt>
                                        </p:tgtEl>
                                      </p:cBhvr>
                                      <p:to x="100000" y="100000"/>
                                    </p:animScale>
                                    <p:animScale>
                                      <p:cBhvr>
                                        <p:cTn id="83" dur="26">
                                          <p:stCondLst>
                                            <p:cond delay="1312"/>
                                          </p:stCondLst>
                                        </p:cTn>
                                        <p:tgtEl>
                                          <p:spTgt spid="3">
                                            <p:txEl>
                                              <p:pRg st="6" end="6"/>
                                            </p:txEl>
                                          </p:spTgt>
                                        </p:tgtEl>
                                      </p:cBhvr>
                                      <p:to x="100000" y="80000"/>
                                    </p:animScale>
                                    <p:animScale>
                                      <p:cBhvr>
                                        <p:cTn id="84" dur="166" decel="50000">
                                          <p:stCondLst>
                                            <p:cond delay="1338"/>
                                          </p:stCondLst>
                                        </p:cTn>
                                        <p:tgtEl>
                                          <p:spTgt spid="3">
                                            <p:txEl>
                                              <p:pRg st="6" end="6"/>
                                            </p:txEl>
                                          </p:spTgt>
                                        </p:tgtEl>
                                      </p:cBhvr>
                                      <p:to x="100000" y="100000"/>
                                    </p:animScale>
                                    <p:animScale>
                                      <p:cBhvr>
                                        <p:cTn id="85" dur="26">
                                          <p:stCondLst>
                                            <p:cond delay="1642"/>
                                          </p:stCondLst>
                                        </p:cTn>
                                        <p:tgtEl>
                                          <p:spTgt spid="3">
                                            <p:txEl>
                                              <p:pRg st="6" end="6"/>
                                            </p:txEl>
                                          </p:spTgt>
                                        </p:tgtEl>
                                      </p:cBhvr>
                                      <p:to x="100000" y="90000"/>
                                    </p:animScale>
                                    <p:animScale>
                                      <p:cBhvr>
                                        <p:cTn id="86" dur="166" decel="50000">
                                          <p:stCondLst>
                                            <p:cond delay="1668"/>
                                          </p:stCondLst>
                                        </p:cTn>
                                        <p:tgtEl>
                                          <p:spTgt spid="3">
                                            <p:txEl>
                                              <p:pRg st="6" end="6"/>
                                            </p:txEl>
                                          </p:spTgt>
                                        </p:tgtEl>
                                      </p:cBhvr>
                                      <p:to x="100000" y="100000"/>
                                    </p:animScale>
                                    <p:animScale>
                                      <p:cBhvr>
                                        <p:cTn id="87" dur="26">
                                          <p:stCondLst>
                                            <p:cond delay="1808"/>
                                          </p:stCondLst>
                                        </p:cTn>
                                        <p:tgtEl>
                                          <p:spTgt spid="3">
                                            <p:txEl>
                                              <p:pRg st="6" end="6"/>
                                            </p:txEl>
                                          </p:spTgt>
                                        </p:tgtEl>
                                      </p:cBhvr>
                                      <p:to x="100000" y="95000"/>
                                    </p:animScale>
                                    <p:animScale>
                                      <p:cBhvr>
                                        <p:cTn id="88"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1597431"/>
            <a:ext cx="12192000" cy="5260568"/>
          </a:xfrm>
        </p:spPr>
      </p:pic>
      <p:sp>
        <p:nvSpPr>
          <p:cNvPr id="5" name="TextBox 4"/>
          <p:cNvSpPr txBox="1"/>
          <p:nvPr/>
        </p:nvSpPr>
        <p:spPr>
          <a:xfrm>
            <a:off x="646545" y="212436"/>
            <a:ext cx="10898910" cy="1938992"/>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Thao </a:t>
            </a:r>
            <a:r>
              <a:rPr lang="en-US" sz="4000" b="1" dirty="0" err="1">
                <a:solidFill>
                  <a:srgbClr val="FF0000"/>
                </a:solidFill>
                <a:latin typeface="Times New Roman" panose="02020603050405020304" pitchFamily="18" charset="0"/>
                <a:cs typeface="Times New Roman" panose="02020603050405020304" pitchFamily="18" charset="0"/>
              </a:rPr>
              <a:t>tác</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err="1">
                <a:solidFill>
                  <a:srgbClr val="FF0000"/>
                </a:solidFill>
                <a:latin typeface="Times New Roman" panose="02020603050405020304" pitchFamily="18" charset="0"/>
                <a:cs typeface="Times New Roman" panose="02020603050405020304" pitchFamily="18" charset="0"/>
              </a:rPr>
              <a:t>Hướng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dẫn</a:t>
            </a:r>
            <a:r>
              <a:rPr lang="en-US" sz="4000" b="1" dirty="0">
                <a:solidFill>
                  <a:srgbClr val="FF0000"/>
                </a:solidFill>
                <a:latin typeface="Times New Roman" panose="02020603050405020304" pitchFamily="18" charset="0"/>
                <a:cs typeface="Times New Roman" panose="02020603050405020304" pitchFamily="18" charset="0"/>
              </a:rPr>
              <a:t> HS </a:t>
            </a:r>
            <a:r>
              <a:rPr lang="en-US" sz="4000" b="1" dirty="0" err="1">
                <a:solidFill>
                  <a:srgbClr val="FF0000"/>
                </a:solidFill>
                <a:latin typeface="Times New Roman" panose="02020603050405020304" pitchFamily="18" charset="0"/>
                <a:cs typeface="Times New Roman" panose="02020603050405020304" pitchFamily="18" charset="0"/>
              </a:rPr>
              <a:t>đọc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và</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phân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tích</a:t>
            </a:r>
            <a:r>
              <a:rPr lang="en-US" sz="4000" b="1" dirty="0">
                <a:solidFill>
                  <a:srgbClr val="FF0000"/>
                </a:solidFill>
                <a:latin typeface="Times New Roman" panose="02020603050405020304" pitchFamily="18" charset="0"/>
                <a:cs typeface="Times New Roman" panose="02020603050405020304" pitchFamily="18" charset="0"/>
              </a:rPr>
              <a:t> </a:t>
            </a:r>
            <a:endParaRPr lang="en-US" sz="4000" b="1" dirty="0" smtClean="0">
              <a:solidFill>
                <a:srgbClr val="FF0000"/>
              </a:solidFill>
              <a:latin typeface="Times New Roman" panose="02020603050405020304" pitchFamily="18" charset="0"/>
              <a:cs typeface="Times New Roman" panose="02020603050405020304" pitchFamily="18" charset="0"/>
            </a:endParaRPr>
          </a:p>
          <a:p>
            <a:pPr algn="ctr"/>
            <a:r>
              <a:rPr lang="en-US" sz="4000" b="1" dirty="0" err="1" smtClean="0">
                <a:solidFill>
                  <a:srgbClr val="FF0000"/>
                </a:solidFill>
                <a:latin typeface="Times New Roman" panose="02020603050405020304" pitchFamily="18" charset="0"/>
                <a:cs typeface="Times New Roman" panose="02020603050405020304" pitchFamily="18" charset="0"/>
              </a:rPr>
              <a:t>bài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viết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tham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khảo</a:t>
            </a:r>
            <a:endParaRPr lang="en-US" sz="4000" dirty="0">
              <a:solidFill>
                <a:srgbClr val="FF0000"/>
              </a:solidFill>
              <a:latin typeface="Times New Roman" panose="02020603050405020304" pitchFamily="18" charset="0"/>
              <a:cs typeface="Times New Roman" panose="02020603050405020304" pitchFamily="18" charset="0"/>
            </a:endParaRPr>
          </a:p>
          <a:p>
            <a:pPr algn="ctr"/>
            <a:endParaRPr lang="en-US" sz="40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rot="1326419">
            <a:off x="8552198" y="1363692"/>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Content Placeholder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027145">
            <a:off x="4640599" y="3243911"/>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Content Placeholder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20397627">
            <a:off x="344831" y="3617984"/>
            <a:ext cx="3510492" cy="263286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Rectangle 6"/>
          <p:cNvSpPr/>
          <p:nvPr/>
        </p:nvSpPr>
        <p:spPr>
          <a:xfrm>
            <a:off x="1218369" y="376457"/>
            <a:ext cx="8140700" cy="521970"/>
          </a:xfrm>
          <a:prstGeom prst="rect">
            <a:avLst/>
          </a:prstGeom>
        </p:spPr>
        <p:txBody>
          <a:bodyPr wrap="non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II. ĐỌC VÀ PHÂN TÍCH BÀI VIẾT THAM KHẢO</a:t>
            </a: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13675</Words>
  <Application>WPS Presentation</Application>
  <PresentationFormat>Widescreen</PresentationFormat>
  <Paragraphs>377</Paragraphs>
  <Slides>39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39</vt:i4>
      </vt:variant>
    </vt:vector>
  </HeadingPairs>
  <TitlesOfParts>
    <vt:vector size="50" baseType="lpstr">
      <vt:lpstr>Arial</vt:lpstr>
      <vt:lpstr>SimSun</vt:lpstr>
      <vt:lpstr>Wingdings</vt:lpstr>
      <vt:lpstr>Times New Roman</vt:lpstr>
      <vt:lpstr>Calibri</vt:lpstr>
      <vt:lpstr>MS Mincho</vt:lpstr>
      <vt:lpstr>Segoe Print</vt:lpstr>
      <vt:lpstr>Calibri Light</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DÀN Ý CHUNG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HP</cp:lastModifiedBy>
  <cp:revision>39</cp:revision>
  <dcterms:created xsi:type="dcterms:W3CDTF">2024-02-08T14:45:00Z</dcterms:created>
  <dcterms:modified xsi:type="dcterms:W3CDTF">2024-04-26T02:51:47Z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E6A36BC5602840ABA15046DBF6CF62CF_13</vt:lpwstr>
  </property>
  <property fmtid="{D5CDD505-2E9C-101B-9397-08002B2CF9AE}" pid="3" name="KSOProductBuildVer">
    <vt:lpwstr>1033-12.2.0.16731</vt:lpwstr>
  </property>
</Properties>
</file>