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14" r:id="rId2"/>
    <p:sldMasterId id="2147483916" r:id="rId3"/>
  </p:sldMasterIdLst>
  <p:notesMasterIdLst>
    <p:notesMasterId r:id="rId40"/>
  </p:notesMasterIdLst>
  <p:handoutMasterIdLst>
    <p:handoutMasterId r:id="rId41"/>
  </p:handoutMasterIdLst>
  <p:sldIdLst>
    <p:sldId id="326" r:id="rId4"/>
    <p:sldId id="257" r:id="rId5"/>
    <p:sldId id="282" r:id="rId6"/>
    <p:sldId id="291" r:id="rId7"/>
    <p:sldId id="258" r:id="rId8"/>
    <p:sldId id="259" r:id="rId9"/>
    <p:sldId id="260" r:id="rId10"/>
    <p:sldId id="261" r:id="rId11"/>
    <p:sldId id="262" r:id="rId12"/>
    <p:sldId id="292" r:id="rId13"/>
    <p:sldId id="294" r:id="rId14"/>
    <p:sldId id="319" r:id="rId15"/>
    <p:sldId id="295" r:id="rId16"/>
    <p:sldId id="298" r:id="rId17"/>
    <p:sldId id="296" r:id="rId18"/>
    <p:sldId id="297" r:id="rId19"/>
    <p:sldId id="306" r:id="rId20"/>
    <p:sldId id="320" r:id="rId21"/>
    <p:sldId id="321" r:id="rId22"/>
    <p:sldId id="318" r:id="rId23"/>
    <p:sldId id="299" r:id="rId24"/>
    <p:sldId id="300" r:id="rId25"/>
    <p:sldId id="302" r:id="rId26"/>
    <p:sldId id="303" r:id="rId27"/>
    <p:sldId id="310" r:id="rId28"/>
    <p:sldId id="316" r:id="rId29"/>
    <p:sldId id="329" r:id="rId30"/>
    <p:sldId id="330" r:id="rId31"/>
    <p:sldId id="331" r:id="rId32"/>
    <p:sldId id="335" r:id="rId33"/>
    <p:sldId id="336" r:id="rId34"/>
    <p:sldId id="338" r:id="rId35"/>
    <p:sldId id="314" r:id="rId36"/>
    <p:sldId id="309" r:id="rId37"/>
    <p:sldId id="339" r:id="rId38"/>
    <p:sldId id="325"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D60093"/>
    <a:srgbClr val="CC0000"/>
    <a:srgbClr val="0066CC"/>
    <a:srgbClr val="FF0000"/>
    <a:srgbClr val="FFCC00"/>
    <a:srgbClr val="9900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0" autoAdjust="0"/>
    <p:restoredTop sz="87974" autoAdjust="0"/>
  </p:normalViewPr>
  <p:slideViewPr>
    <p:cSldViewPr>
      <p:cViewPr varScale="1">
        <p:scale>
          <a:sx n="60" d="100"/>
          <a:sy n="60" d="100"/>
        </p:scale>
        <p:origin x="1336"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emf"/><Relationship Id="rId1" Type="http://schemas.openxmlformats.org/officeDocument/2006/relationships/image" Target="../media/image35.e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emf"/><Relationship Id="rId5" Type="http://schemas.openxmlformats.org/officeDocument/2006/relationships/image" Target="../media/image26.wmf"/><Relationship Id="rId4"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1187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5BC4C5E2-F7E1-4441-A969-8B214B49F31B}" type="datetimeFigureOut">
              <a:rPr lang="en-US"/>
              <a:pPr>
                <a:defRPr/>
              </a:pPr>
              <a:t>05/04/2023</a:t>
            </a:fld>
            <a:endParaRPr lang="en-US"/>
          </a:p>
        </p:txBody>
      </p:sp>
      <p:sp>
        <p:nvSpPr>
          <p:cNvPr id="1187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1187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7551EBA8-CA30-4E8C-A3AD-C1F101C92589}" type="slidenum">
              <a:rPr lang="en-US"/>
              <a:pPr>
                <a:defRPr/>
              </a:pPr>
              <a:t>‹#›</a:t>
            </a:fld>
            <a:endParaRPr lang="en-US"/>
          </a:p>
        </p:txBody>
      </p:sp>
    </p:spTree>
    <p:extLst>
      <p:ext uri="{BB962C8B-B14F-4D97-AF65-F5344CB8AC3E}">
        <p14:creationId xmlns:p14="http://schemas.microsoft.com/office/powerpoint/2010/main" val="2183121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290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12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290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FBC30C0C-251D-4E17-8ECA-F8206AA778F6}" type="slidenum">
              <a:rPr lang="en-US"/>
              <a:pPr>
                <a:defRPr/>
              </a:pPr>
              <a:t>‹#›</a:t>
            </a:fld>
            <a:endParaRPr lang="en-US"/>
          </a:p>
        </p:txBody>
      </p:sp>
    </p:spTree>
    <p:extLst>
      <p:ext uri="{BB962C8B-B14F-4D97-AF65-F5344CB8AC3E}">
        <p14:creationId xmlns:p14="http://schemas.microsoft.com/office/powerpoint/2010/main" val="20783960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16298E6-544B-413D-9153-C100EB7FAAEF}" type="slidenum">
              <a:rPr lang="en-US" smtClean="0"/>
              <a:pPr eaLnBrk="1" hangingPunct="1"/>
              <a:t>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BC30C0C-251D-4E17-8ECA-F8206AA778F6}" type="slidenum">
              <a:rPr lang="en-US" smtClean="0"/>
              <a:pPr>
                <a:defRPr/>
              </a:pPr>
              <a:t>27</a:t>
            </a:fld>
            <a:endParaRPr lang="en-US"/>
          </a:p>
        </p:txBody>
      </p:sp>
    </p:spTree>
    <p:extLst>
      <p:ext uri="{BB962C8B-B14F-4D97-AF65-F5344CB8AC3E}">
        <p14:creationId xmlns:p14="http://schemas.microsoft.com/office/powerpoint/2010/main" val="1474177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1425BA-A617-4134-A2E6-73CA920A72EA}" type="slidenum">
              <a:rPr lang="en-US" smtClean="0"/>
              <a:pPr eaLnBrk="1" hangingPunct="1"/>
              <a:t>29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D5D16F-2657-430D-928D-C02DB9466CD7}" type="slidenum">
              <a:rPr lang="en-US" smtClean="0">
                <a:cs typeface="Arial" pitchFamily="34" charset="0"/>
              </a:rPr>
              <a:pPr eaLnBrk="1" hangingPunct="1"/>
              <a:t>36</a:t>
            </a:fld>
            <a:endParaRPr lang="en-US" smtClean="0">
              <a:cs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E2DAB1-3B8F-41E4-B7E2-A0F1D7D94982}" type="slidenum">
              <a:rPr lang="en-US"/>
              <a:pPr>
                <a:defRPr/>
              </a:pPr>
              <a:t>‹#›</a:t>
            </a:fld>
            <a:endParaRPr lang="en-US"/>
          </a:p>
        </p:txBody>
      </p:sp>
    </p:spTree>
    <p:extLst>
      <p:ext uri="{BB962C8B-B14F-4D97-AF65-F5344CB8AC3E}">
        <p14:creationId xmlns:p14="http://schemas.microsoft.com/office/powerpoint/2010/main" val="39315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C23C9E-6553-4034-B4B3-8909AD235BC3}" type="slidenum">
              <a:rPr lang="en-US"/>
              <a:pPr>
                <a:defRPr/>
              </a:pPr>
              <a:t>‹#›</a:t>
            </a:fld>
            <a:endParaRPr lang="en-US"/>
          </a:p>
        </p:txBody>
      </p:sp>
    </p:spTree>
    <p:extLst>
      <p:ext uri="{BB962C8B-B14F-4D97-AF65-F5344CB8AC3E}">
        <p14:creationId xmlns:p14="http://schemas.microsoft.com/office/powerpoint/2010/main" val="1878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A4E9EA-63DE-4747-B2C3-89303DF38D2D}" type="slidenum">
              <a:rPr lang="en-US"/>
              <a:pPr>
                <a:defRPr/>
              </a:pPr>
              <a:t>‹#›</a:t>
            </a:fld>
            <a:endParaRPr lang="en-US"/>
          </a:p>
        </p:txBody>
      </p:sp>
    </p:spTree>
    <p:extLst>
      <p:ext uri="{BB962C8B-B14F-4D97-AF65-F5344CB8AC3E}">
        <p14:creationId xmlns:p14="http://schemas.microsoft.com/office/powerpoint/2010/main" val="2616276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fld id="{FD1F0B83-D254-435D-8B9F-2882067955F1}" type="datetime8">
              <a:rPr lang="en-US"/>
              <a:pPr>
                <a:defRPr/>
              </a:pPr>
              <a:t>05/04/2023 6:49 AM</a:t>
            </a:fld>
            <a:endParaRPr lang="en-US"/>
          </a:p>
        </p:txBody>
      </p:sp>
      <p:sp>
        <p:nvSpPr>
          <p:cNvPr id="4" name="Rectangle 5"/>
          <p:cNvSpPr>
            <a:spLocks noGrp="1" noChangeArrowheads="1"/>
          </p:cNvSpPr>
          <p:nvPr>
            <p:ph type="ftr" sz="quarter" idx="11"/>
          </p:nvPr>
        </p:nvSpPr>
        <p:spPr/>
        <p:txBody>
          <a:bodyPr/>
          <a:lstStyle>
            <a:lvl1pPr>
              <a:defRPr/>
            </a:lvl1pPr>
          </a:lstStyle>
          <a:p>
            <a:pPr>
              <a:defRPr/>
            </a:pPr>
            <a:r>
              <a:rPr lang="en-US"/>
              <a:t>Lê Văn Thơ</a:t>
            </a:r>
          </a:p>
        </p:txBody>
      </p:sp>
      <p:sp>
        <p:nvSpPr>
          <p:cNvPr id="5" name="Rectangle 6"/>
          <p:cNvSpPr>
            <a:spLocks noGrp="1" noChangeArrowheads="1"/>
          </p:cNvSpPr>
          <p:nvPr>
            <p:ph type="sldNum" sz="quarter" idx="12"/>
          </p:nvPr>
        </p:nvSpPr>
        <p:spPr/>
        <p:txBody>
          <a:bodyPr/>
          <a:lstStyle>
            <a:lvl1pPr>
              <a:defRPr/>
            </a:lvl1pPr>
          </a:lstStyle>
          <a:p>
            <a:pPr>
              <a:defRPr/>
            </a:pPr>
            <a:fld id="{F7009A36-ED2B-4345-A1F1-5F79BBE17529}" type="slidenum">
              <a:rPr lang="en-US"/>
              <a:pPr>
                <a:defRPr/>
              </a:pPr>
              <a:t>‹#›</a:t>
            </a:fld>
            <a:endParaRPr lang="en-US"/>
          </a:p>
        </p:txBody>
      </p:sp>
    </p:spTree>
    <p:extLst>
      <p:ext uri="{BB962C8B-B14F-4D97-AF65-F5344CB8AC3E}">
        <p14:creationId xmlns:p14="http://schemas.microsoft.com/office/powerpoint/2010/main" val="3408568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vi-VN"/>
            </a:p>
          </p:txBody>
        </p:sp>
      </p:grpSp>
      <p:sp>
        <p:nvSpPr>
          <p:cNvPr id="293900"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29390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p:txBody>
          <a:bodyPr/>
          <a:lstStyle>
            <a:lvl1pPr>
              <a:defRPr>
                <a:solidFill>
                  <a:schemeClr val="bg2"/>
                </a:solidFill>
              </a:defRPr>
            </a:lvl1pPr>
          </a:lstStyle>
          <a:p>
            <a:pPr>
              <a:defRPr/>
            </a:pPr>
            <a:fld id="{B2868E4D-B1E8-4D22-9F72-326D407CF39B}" type="slidenum">
              <a:rPr lang="en-US"/>
              <a:pPr>
                <a:defRPr/>
              </a:pPr>
              <a:t>‹#›</a:t>
            </a:fld>
            <a:endParaRPr lang="en-US"/>
          </a:p>
        </p:txBody>
      </p:sp>
    </p:spTree>
    <p:extLst>
      <p:ext uri="{BB962C8B-B14F-4D97-AF65-F5344CB8AC3E}">
        <p14:creationId xmlns:p14="http://schemas.microsoft.com/office/powerpoint/2010/main" val="2601671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gd name="T0" fmla="*/ 5902 w 5740"/>
                <a:gd name="T1" fmla="*/ 1 h 4316"/>
                <a:gd name="T2" fmla="*/ 0 w 5740"/>
                <a:gd name="T3" fmla="*/ 1 h 4316"/>
                <a:gd name="T4" fmla="*/ 0 w 5740"/>
                <a:gd name="T5" fmla="*/ 0 h 4316"/>
                <a:gd name="T6" fmla="*/ 5902 w 5740"/>
                <a:gd name="T7" fmla="*/ 0 h 4316"/>
                <a:gd name="T8" fmla="*/ 5902 w 5740"/>
                <a:gd name="T9" fmla="*/ 1 h 4316"/>
                <a:gd name="T10" fmla="*/ 5902 w 5740"/>
                <a:gd name="T11" fmla="*/ 1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vi-VN">
                  <a:latin typeface="Arial"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vi-VN">
                  <a:latin typeface="Arial"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vi-VN">
                  <a:latin typeface="Arial"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vi-VN">
                  <a:latin typeface="Arial"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vi-VN">
                  <a:latin typeface="Arial"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vi-VN">
                  <a:latin typeface="Arial"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vi-VN">
                  <a:latin typeface="Arial"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vi-VN">
                  <a:latin typeface="Arial"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vi-VN">
                  <a:latin typeface="Arial"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vi-VN">
                  <a:latin typeface="Arial"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vi-VN">
                  <a:latin typeface="Arial" charset="0"/>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vi-VN">
                  <a:latin typeface="Arial" charset="0"/>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vi-VN">
                  <a:latin typeface="Arial" charset="0"/>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vi-VN">
                  <a:latin typeface="Arial"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vi-VN">
                  <a:latin typeface="Arial"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vi-VN">
                  <a:latin typeface="Arial"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vi-VN">
                  <a:latin typeface="Arial"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vi-VN">
                  <a:latin typeface="Arial"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8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8 w 382"/>
                  <a:gd name="T19" fmla="*/ 96 h 96"/>
                  <a:gd name="T20" fmla="*/ 272 w 382"/>
                  <a:gd name="T21" fmla="*/ 90 h 96"/>
                  <a:gd name="T22" fmla="*/ 320 w 382"/>
                  <a:gd name="T23" fmla="*/ 84 h 96"/>
                  <a:gd name="T24" fmla="*/ 361 w 382"/>
                  <a:gd name="T25" fmla="*/ 66 h 96"/>
                  <a:gd name="T26" fmla="*/ 391 w 382"/>
                  <a:gd name="T27" fmla="*/ 42 h 96"/>
                  <a:gd name="T28" fmla="*/ 385 w 382"/>
                  <a:gd name="T29" fmla="*/ 42 h 96"/>
                  <a:gd name="T30" fmla="*/ 355 w 382"/>
                  <a:gd name="T31" fmla="*/ 66 h 96"/>
                  <a:gd name="T32" fmla="*/ 314 w 382"/>
                  <a:gd name="T33" fmla="*/ 78 h 96"/>
                  <a:gd name="T34" fmla="*/ 272 w 382"/>
                  <a:gd name="T35" fmla="*/ 90 h 96"/>
                  <a:gd name="T36" fmla="*/ 218 w 382"/>
                  <a:gd name="T37" fmla="*/ 96 h 96"/>
                  <a:gd name="T38" fmla="*/ 218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8 w 185"/>
                  <a:gd name="T5" fmla="*/ 36 h 210"/>
                  <a:gd name="T6" fmla="*/ 164 w 185"/>
                  <a:gd name="T7" fmla="*/ 72 h 210"/>
                  <a:gd name="T8" fmla="*/ 170 w 185"/>
                  <a:gd name="T9" fmla="*/ 90 h 210"/>
                  <a:gd name="T10" fmla="*/ 176 w 185"/>
                  <a:gd name="T11" fmla="*/ 114 h 210"/>
                  <a:gd name="T12" fmla="*/ 170 w 185"/>
                  <a:gd name="T13" fmla="*/ 138 h 210"/>
                  <a:gd name="T14" fmla="*/ 158 w 185"/>
                  <a:gd name="T15" fmla="*/ 162 h 210"/>
                  <a:gd name="T16" fmla="*/ 128 w 185"/>
                  <a:gd name="T17" fmla="*/ 180 h 210"/>
                  <a:gd name="T18" fmla="*/ 90 w 185"/>
                  <a:gd name="T19" fmla="*/ 198 h 210"/>
                  <a:gd name="T20" fmla="*/ 105 w 185"/>
                  <a:gd name="T21" fmla="*/ 210 h 210"/>
                  <a:gd name="T22" fmla="*/ 140 w 185"/>
                  <a:gd name="T23" fmla="*/ 192 h 210"/>
                  <a:gd name="T24" fmla="*/ 170 w 185"/>
                  <a:gd name="T25" fmla="*/ 168 h 210"/>
                  <a:gd name="T26" fmla="*/ 188 w 185"/>
                  <a:gd name="T27" fmla="*/ 144 h 210"/>
                  <a:gd name="T28" fmla="*/ 194 w 185"/>
                  <a:gd name="T29" fmla="*/ 114 h 210"/>
                  <a:gd name="T30" fmla="*/ 188 w 185"/>
                  <a:gd name="T31" fmla="*/ 90 h 210"/>
                  <a:gd name="T32" fmla="*/ 182 w 185"/>
                  <a:gd name="T33" fmla="*/ 66 h 210"/>
                  <a:gd name="T34" fmla="*/ 164 w 185"/>
                  <a:gd name="T35" fmla="*/ 48 h 210"/>
                  <a:gd name="T36" fmla="*/ 140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sp>
        <p:nvSpPr>
          <p:cNvPr id="34310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34310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68" name="Rectangle 68"/>
          <p:cNvSpPr>
            <a:spLocks noGrp="1" noChangeArrowheads="1"/>
          </p:cNvSpPr>
          <p:nvPr>
            <p:ph type="dt" sz="quarter" idx="10"/>
          </p:nvPr>
        </p:nvSpPr>
        <p:spPr/>
        <p:txBody>
          <a:bodyPr/>
          <a:lstStyle>
            <a:lvl1pPr>
              <a:defRPr/>
            </a:lvl1pPr>
          </a:lstStyle>
          <a:p>
            <a:pPr>
              <a:defRPr/>
            </a:pPr>
            <a:endParaRPr lang="en-US"/>
          </a:p>
        </p:txBody>
      </p:sp>
      <p:sp>
        <p:nvSpPr>
          <p:cNvPr id="69" name="Rectangle 69"/>
          <p:cNvSpPr>
            <a:spLocks noGrp="1" noChangeArrowheads="1"/>
          </p:cNvSpPr>
          <p:nvPr>
            <p:ph type="ftr" sz="quarter" idx="11"/>
          </p:nvPr>
        </p:nvSpPr>
        <p:spPr/>
        <p:txBody>
          <a:bodyPr/>
          <a:lstStyle>
            <a:lvl1pPr>
              <a:defRPr/>
            </a:lvl1pPr>
          </a:lstStyle>
          <a:p>
            <a:pPr>
              <a:defRPr/>
            </a:pPr>
            <a:endParaRPr lang="en-US"/>
          </a:p>
        </p:txBody>
      </p:sp>
      <p:sp>
        <p:nvSpPr>
          <p:cNvPr id="70" name="Rectangle 70"/>
          <p:cNvSpPr>
            <a:spLocks noGrp="1" noChangeArrowheads="1"/>
          </p:cNvSpPr>
          <p:nvPr>
            <p:ph type="sldNum" sz="quarter" idx="12"/>
          </p:nvPr>
        </p:nvSpPr>
        <p:spPr/>
        <p:txBody>
          <a:bodyPr/>
          <a:lstStyle>
            <a:lvl1pPr>
              <a:defRPr/>
            </a:lvl1pPr>
          </a:lstStyle>
          <a:p>
            <a:pPr>
              <a:defRPr/>
            </a:pPr>
            <a:fld id="{12C7D325-A688-44E8-9A75-2193DCC5F325}" type="slidenum">
              <a:rPr lang="en-US"/>
              <a:pPr>
                <a:defRPr/>
              </a:pPr>
              <a:t>‹#›</a:t>
            </a:fld>
            <a:endParaRPr lang="en-US"/>
          </a:p>
        </p:txBody>
      </p:sp>
    </p:spTree>
    <p:extLst>
      <p:ext uri="{BB962C8B-B14F-4D97-AF65-F5344CB8AC3E}">
        <p14:creationId xmlns:p14="http://schemas.microsoft.com/office/powerpoint/2010/main" val="177662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776F6B-C425-4FA9-B800-9210CE10425C}" type="slidenum">
              <a:rPr lang="en-US"/>
              <a:pPr>
                <a:defRPr/>
              </a:pPr>
              <a:t>‹#›</a:t>
            </a:fld>
            <a:endParaRPr lang="en-US"/>
          </a:p>
        </p:txBody>
      </p:sp>
    </p:spTree>
    <p:extLst>
      <p:ext uri="{BB962C8B-B14F-4D97-AF65-F5344CB8AC3E}">
        <p14:creationId xmlns:p14="http://schemas.microsoft.com/office/powerpoint/2010/main" val="2369376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AC7599-234C-4F26-9DA1-97F7A6550921}" type="slidenum">
              <a:rPr lang="en-US"/>
              <a:pPr>
                <a:defRPr/>
              </a:pPr>
              <a:t>‹#›</a:t>
            </a:fld>
            <a:endParaRPr lang="en-US"/>
          </a:p>
        </p:txBody>
      </p:sp>
    </p:spTree>
    <p:extLst>
      <p:ext uri="{BB962C8B-B14F-4D97-AF65-F5344CB8AC3E}">
        <p14:creationId xmlns:p14="http://schemas.microsoft.com/office/powerpoint/2010/main" val="217481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1FE5F6-21FA-42CD-95F4-1C09032E5C82}" type="slidenum">
              <a:rPr lang="en-US"/>
              <a:pPr>
                <a:defRPr/>
              </a:pPr>
              <a:t>‹#›</a:t>
            </a:fld>
            <a:endParaRPr lang="en-US"/>
          </a:p>
        </p:txBody>
      </p:sp>
    </p:spTree>
    <p:extLst>
      <p:ext uri="{BB962C8B-B14F-4D97-AF65-F5344CB8AC3E}">
        <p14:creationId xmlns:p14="http://schemas.microsoft.com/office/powerpoint/2010/main" val="257986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C72A44-8E47-45B9-9295-6103287B7824}" type="slidenum">
              <a:rPr lang="en-US"/>
              <a:pPr>
                <a:defRPr/>
              </a:pPr>
              <a:t>‹#›</a:t>
            </a:fld>
            <a:endParaRPr lang="en-US"/>
          </a:p>
        </p:txBody>
      </p:sp>
    </p:spTree>
    <p:extLst>
      <p:ext uri="{BB962C8B-B14F-4D97-AF65-F5344CB8AC3E}">
        <p14:creationId xmlns:p14="http://schemas.microsoft.com/office/powerpoint/2010/main" val="426791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E4CC68E-1563-4401-A600-E21F5647417F}" type="slidenum">
              <a:rPr lang="en-US"/>
              <a:pPr>
                <a:defRPr/>
              </a:pPr>
              <a:t>‹#›</a:t>
            </a:fld>
            <a:endParaRPr lang="en-US"/>
          </a:p>
        </p:txBody>
      </p:sp>
    </p:spTree>
    <p:extLst>
      <p:ext uri="{BB962C8B-B14F-4D97-AF65-F5344CB8AC3E}">
        <p14:creationId xmlns:p14="http://schemas.microsoft.com/office/powerpoint/2010/main" val="38666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EE3349-05C8-4C53-9A64-BF4F6EBEBA94}" type="slidenum">
              <a:rPr lang="en-US"/>
              <a:pPr>
                <a:defRPr/>
              </a:pPr>
              <a:t>‹#›</a:t>
            </a:fld>
            <a:endParaRPr lang="en-US"/>
          </a:p>
        </p:txBody>
      </p:sp>
    </p:spTree>
    <p:extLst>
      <p:ext uri="{BB962C8B-B14F-4D97-AF65-F5344CB8AC3E}">
        <p14:creationId xmlns:p14="http://schemas.microsoft.com/office/powerpoint/2010/main" val="3801949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9996E2-7943-4366-843B-84693F7F9E76}" type="slidenum">
              <a:rPr lang="en-US"/>
              <a:pPr>
                <a:defRPr/>
              </a:pPr>
              <a:t>‹#›</a:t>
            </a:fld>
            <a:endParaRPr lang="en-US"/>
          </a:p>
        </p:txBody>
      </p:sp>
    </p:spTree>
    <p:extLst>
      <p:ext uri="{BB962C8B-B14F-4D97-AF65-F5344CB8AC3E}">
        <p14:creationId xmlns:p14="http://schemas.microsoft.com/office/powerpoint/2010/main" val="246717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BDA08B-5789-43E0-A4B3-1A55B456C905}" type="slidenum">
              <a:rPr lang="en-US"/>
              <a:pPr>
                <a:defRPr/>
              </a:pPr>
              <a:t>‹#›</a:t>
            </a:fld>
            <a:endParaRPr lang="en-US"/>
          </a:p>
        </p:txBody>
      </p:sp>
    </p:spTree>
    <p:extLst>
      <p:ext uri="{BB962C8B-B14F-4D97-AF65-F5344CB8AC3E}">
        <p14:creationId xmlns:p14="http://schemas.microsoft.com/office/powerpoint/2010/main" val="1320151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66FF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ED74824B-6E8B-47D1-8DBB-CAFAC5DB2C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 id="214748408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1"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Rectangle 14"/>
          <p:cNvSpPr>
            <a:spLocks noGrp="1" noChangeArrowheads="1"/>
          </p:cNvSpPr>
          <p:nvPr>
            <p:ph type="dt" sz="half" idx="2"/>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pPr>
              <a:defRPr/>
            </a:pPr>
            <a:endParaRPr lang="en-US"/>
          </a:p>
        </p:txBody>
      </p:sp>
      <p:sp>
        <p:nvSpPr>
          <p:cNvPr id="25" name="Rectangle 15"/>
          <p:cNvSpPr>
            <a:spLocks noGrp="1" noChangeArrowheads="1"/>
          </p:cNvSpPr>
          <p:nvPr>
            <p:ph type="ftr" sz="quarter" idx="3"/>
          </p:nvPr>
        </p:nvSpPr>
        <p:spPr bwMode="auto">
          <a:xfrm>
            <a:off x="34290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solidFill>
                  <a:schemeClr val="bg2"/>
                </a:solidFill>
                <a:latin typeface="+mn-lt"/>
              </a:defRPr>
            </a:lvl1pPr>
          </a:lstStyle>
          <a:p>
            <a:pPr>
              <a:defRPr/>
            </a:pPr>
            <a:endParaRPr lang="en-US"/>
          </a:p>
        </p:txBody>
      </p:sp>
      <p:sp>
        <p:nvSpPr>
          <p:cNvPr id="26" name="Rectangle 16"/>
          <p:cNvSpPr>
            <a:spLocks noGrp="1" noChangeArrowheads="1"/>
          </p:cNvSpPr>
          <p:nvPr>
            <p:ph type="sldNum" sz="quarter" idx="4"/>
          </p:nvPr>
        </p:nvSpPr>
        <p:spPr bwMode="auto">
          <a:xfrm>
            <a:off x="68580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chemeClr val="bg2"/>
                </a:solidFill>
                <a:latin typeface="+mn-lt"/>
              </a:defRPr>
            </a:lvl1pPr>
          </a:lstStyle>
          <a:p>
            <a:pPr>
              <a:defRPr/>
            </a:pPr>
            <a:fld id="{474D62D6-684C-48BA-B299-13D8059E021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5" r:id="rId1"/>
  </p:sldLayoutIdLst>
  <p:txStyles>
    <p:titleStyle>
      <a:lvl1pPr algn="l" rtl="0" eaLnBrk="0" fontAlgn="base" hangingPunct="0">
        <a:spcBef>
          <a:spcPct val="0"/>
        </a:spcBef>
        <a:spcAft>
          <a:spcPct val="0"/>
        </a:spcAft>
        <a:defRPr sz="4400">
          <a:solidFill>
            <a:schemeClr val="tx2"/>
          </a:solidFill>
          <a:latin typeface="Arial" charset="0"/>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Arial" charset="0"/>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Arial" charset="0"/>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Arial" charset="0"/>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Arial" charset="0"/>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208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34208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6" name="Rectangle 68"/>
          <p:cNvSpPr>
            <a:spLocks noGrp="1" noChangeArrowheads="1"/>
          </p:cNvSpPr>
          <p:nvPr>
            <p:ph type="dt" sz="quarter" idx="2"/>
          </p:nvPr>
        </p:nvSpPr>
        <p:spPr bwMode="auto">
          <a:xfrm>
            <a:off x="457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137" name="Rectangle 69"/>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138" name="Rectangle 70"/>
          <p:cNvSpPr>
            <a:spLocks noGrp="1" noChangeArrowheads="1"/>
          </p:cNvSpPr>
          <p:nvPr>
            <p:ph type="sldNum" sz="quarter" idx="4"/>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F20B0661-29FE-4CF6-997D-C5FF8233F8F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86"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Arial" charset="0"/>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Arial" charset="0"/>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Arial" charset="0"/>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Arial" charset="0"/>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Arial" charset="0"/>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w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16.gif"/><Relationship Id="rId5" Type="http://schemas.openxmlformats.org/officeDocument/2006/relationships/image" Target="../media/image28.gif"/><Relationship Id="rId4" Type="http://schemas.openxmlformats.org/officeDocument/2006/relationships/image" Target="../media/image27.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0.wmf"/><Relationship Id="rId5" Type="http://schemas.openxmlformats.org/officeDocument/2006/relationships/oleObject" Target="../embeddings/oleObject23.bin"/><Relationship Id="rId4" Type="http://schemas.openxmlformats.org/officeDocument/2006/relationships/image" Target="../media/image29.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32.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34.wmf"/><Relationship Id="rId5" Type="http://schemas.openxmlformats.org/officeDocument/2006/relationships/oleObject" Target="../embeddings/oleObject26.bin"/><Relationship Id="rId4" Type="http://schemas.openxmlformats.org/officeDocument/2006/relationships/image" Target="../media/image33.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39.wmf"/><Relationship Id="rId3" Type="http://schemas.openxmlformats.org/officeDocument/2006/relationships/slideLayout" Target="../slideLayouts/slideLayout7.xml"/><Relationship Id="rId7" Type="http://schemas.openxmlformats.org/officeDocument/2006/relationships/image" Target="../media/image36.emf"/><Relationship Id="rId12" Type="http://schemas.openxmlformats.org/officeDocument/2006/relationships/oleObject" Target="../embeddings/oleObject31.bin"/><Relationship Id="rId2" Type="http://schemas.openxmlformats.org/officeDocument/2006/relationships/tags" Target="../tags/tag2.xml"/><Relationship Id="rId1" Type="http://schemas.openxmlformats.org/officeDocument/2006/relationships/vmlDrawing" Target="../drawings/vmlDrawing12.vml"/><Relationship Id="rId6" Type="http://schemas.openxmlformats.org/officeDocument/2006/relationships/oleObject" Target="../embeddings/oleObject28.bin"/><Relationship Id="rId11" Type="http://schemas.openxmlformats.org/officeDocument/2006/relationships/image" Target="../media/image38.wmf"/><Relationship Id="rId5" Type="http://schemas.openxmlformats.org/officeDocument/2006/relationships/image" Target="../media/image35.emf"/><Relationship Id="rId15" Type="http://schemas.openxmlformats.org/officeDocument/2006/relationships/image" Target="../media/image40.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37.wmf"/><Relationship Id="rId14" Type="http://schemas.openxmlformats.org/officeDocument/2006/relationships/oleObject" Target="../embeddings/oleObject32.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2.bin"/><Relationship Id="rId4" Type="http://schemas.openxmlformats.org/officeDocument/2006/relationships/image" Target="../media/image7.wmf"/><Relationship Id="rId9" Type="http://schemas.openxmlformats.org/officeDocument/2006/relationships/oleObject" Target="../embeddings/oleObject5.bin"/></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VINH/THIET%20KE%20BAI%20DAY/CONGTODINH/bai%20hoi%20giang%20Av8.ppt#-1,20,Slide 20" TargetMode="External"/><Relationship Id="rId3" Type="http://schemas.openxmlformats.org/officeDocument/2006/relationships/slide" Target="slide28.xml"/><Relationship Id="rId7" Type="http://schemas.openxmlformats.org/officeDocument/2006/relationships/image" Target="../media/image50.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slide" Target="slide30.xml"/><Relationship Id="rId10" Type="http://schemas.openxmlformats.org/officeDocument/2006/relationships/slide" Target="slide32.xml"/><Relationship Id="rId4" Type="http://schemas.openxmlformats.org/officeDocument/2006/relationships/slide" Target="slide29.xml"/><Relationship Id="rId9" Type="http://schemas.openxmlformats.org/officeDocument/2006/relationships/image" Target="../media/image51.gif"/></Relationships>
</file>

<file path=ppt/slides/_rels/slide28.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audio" Target="../media/audio1.wav"/><Relationship Id="rId7" Type="http://schemas.openxmlformats.org/officeDocument/2006/relationships/image" Target="../media/image52.gif"/><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27.xml"/><Relationship Id="rId5" Type="http://schemas.openxmlformats.org/officeDocument/2006/relationships/audio" Target="../media/audio3.wav"/><Relationship Id="rId10" Type="http://schemas.openxmlformats.org/officeDocument/2006/relationships/image" Target="../media/image55.gif"/><Relationship Id="rId4" Type="http://schemas.openxmlformats.org/officeDocument/2006/relationships/audio" Target="../media/audio2.wav"/><Relationship Id="rId9" Type="http://schemas.openxmlformats.org/officeDocument/2006/relationships/image" Target="../media/image54.wmf"/></Relationships>
</file>

<file path=ppt/slides/_rels/slide29.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image" Target="../media/image54.wmf"/><Relationship Id="rId3" Type="http://schemas.openxmlformats.org/officeDocument/2006/relationships/slideLayout" Target="../slideLayouts/slideLayout2.xml"/><Relationship Id="rId7" Type="http://schemas.openxmlformats.org/officeDocument/2006/relationships/audio" Target="../media/audio3.wav"/><Relationship Id="rId12" Type="http://schemas.openxmlformats.org/officeDocument/2006/relationships/image" Target="../media/image56.wmf"/><Relationship Id="rId2" Type="http://schemas.openxmlformats.org/officeDocument/2006/relationships/tags" Target="../tags/tag8.xml"/><Relationship Id="rId1" Type="http://schemas.openxmlformats.org/officeDocument/2006/relationships/vmlDrawing" Target="../drawings/vmlDrawing13.vml"/><Relationship Id="rId6" Type="http://schemas.openxmlformats.org/officeDocument/2006/relationships/audio" Target="../media/audio2.wav"/><Relationship Id="rId11" Type="http://schemas.openxmlformats.org/officeDocument/2006/relationships/oleObject" Target="../embeddings/oleObject33.bin"/><Relationship Id="rId5" Type="http://schemas.openxmlformats.org/officeDocument/2006/relationships/audio" Target="../media/audio1.wav"/><Relationship Id="rId10" Type="http://schemas.openxmlformats.org/officeDocument/2006/relationships/image" Target="../media/image57.wmf"/><Relationship Id="rId4" Type="http://schemas.openxmlformats.org/officeDocument/2006/relationships/notesSlide" Target="../notesSlides/notesSlide4.xml"/><Relationship Id="rId9" Type="http://schemas.openxmlformats.org/officeDocument/2006/relationships/image" Target="../media/image52.gif"/><Relationship Id="rId14" Type="http://schemas.openxmlformats.org/officeDocument/2006/relationships/image" Target="../media/image55.gif"/></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audio" Target="../media/audio1.wav"/><Relationship Id="rId7" Type="http://schemas.openxmlformats.org/officeDocument/2006/relationships/image" Target="../media/image52.gif"/><Relationship Id="rId12" Type="http://schemas.openxmlformats.org/officeDocument/2006/relationships/image" Target="../media/image55.gi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slide" Target="slide27.xml"/><Relationship Id="rId11" Type="http://schemas.openxmlformats.org/officeDocument/2006/relationships/image" Target="../media/image56.wmf"/><Relationship Id="rId5" Type="http://schemas.openxmlformats.org/officeDocument/2006/relationships/audio" Target="../media/audio3.wav"/><Relationship Id="rId10" Type="http://schemas.openxmlformats.org/officeDocument/2006/relationships/oleObject" Target="../embeddings/oleObject34.bin"/><Relationship Id="rId4" Type="http://schemas.openxmlformats.org/officeDocument/2006/relationships/audio" Target="../media/audio2.wav"/><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audio" Target="../media/audio1.wav"/><Relationship Id="rId7" Type="http://schemas.openxmlformats.org/officeDocument/2006/relationships/oleObject" Target="../embeddings/oleObject35.bin"/><Relationship Id="rId12" Type="http://schemas.openxmlformats.org/officeDocument/2006/relationships/image" Target="../media/image59.JP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54.wmf"/><Relationship Id="rId11" Type="http://schemas.openxmlformats.org/officeDocument/2006/relationships/image" Target="../media/image55.gif"/><Relationship Id="rId5" Type="http://schemas.openxmlformats.org/officeDocument/2006/relationships/audio" Target="../media/audio3.wav"/><Relationship Id="rId10" Type="http://schemas.openxmlformats.org/officeDocument/2006/relationships/image" Target="../media/image52.gif"/><Relationship Id="rId4" Type="http://schemas.openxmlformats.org/officeDocument/2006/relationships/audio" Target="../media/audio2.wav"/><Relationship Id="rId9" Type="http://schemas.openxmlformats.org/officeDocument/2006/relationships/slide" Target="slide27.xml"/></Relationships>
</file>

<file path=ppt/slides/_rels/slide32.xml.rels><?xml version="1.0" encoding="UTF-8" standalone="yes"?>
<Relationships xmlns="http://schemas.openxmlformats.org/package/2006/relationships"><Relationship Id="rId8" Type="http://schemas.openxmlformats.org/officeDocument/2006/relationships/hyperlink" Target="https://vi.wikipedia.org/wiki/2003" TargetMode="External"/><Relationship Id="rId3" Type="http://schemas.openxmlformats.org/officeDocument/2006/relationships/hyperlink" Target="https://vi.wikipedia.org/wiki/L%C3%A0o" TargetMode="External"/><Relationship Id="rId7" Type="http://schemas.openxmlformats.org/officeDocument/2006/relationships/hyperlink" Target="https://vi.wikipedia.org/w/index.php?title=B%E1%BA%A3o_t%C3%A0ng_thu%E1%BB%91c_phi%E1%BB%87n&amp;action=edit&amp;redlink=1" TargetMode="External"/><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hyperlink" Target="https://vi.wikipedia.org/wiki/Thu%E1%BB%91c_phi%E1%BB%87n" TargetMode="External"/><Relationship Id="rId5" Type="http://schemas.openxmlformats.org/officeDocument/2006/relationships/hyperlink" Target="https://vi.wikipedia.org/wiki/Myanma" TargetMode="External"/><Relationship Id="rId10" Type="http://schemas.openxmlformats.org/officeDocument/2006/relationships/image" Target="../media/image60.jpeg"/><Relationship Id="rId4" Type="http://schemas.openxmlformats.org/officeDocument/2006/relationships/hyperlink" Target="https://vi.wikipedia.org/wiki/Th%C3%A1i_Lan" TargetMode="External"/><Relationship Id="rId9" Type="http://schemas.openxmlformats.org/officeDocument/2006/relationships/hyperlink" Target="https://vi.wikipedia.org/wiki/200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63.wmf"/></Relationships>
</file>

<file path=ppt/slides/_rels/slide36.xml.rels><?xml version="1.0" encoding="UTF-8" standalone="yes"?>
<Relationships xmlns="http://schemas.openxmlformats.org/package/2006/relationships"><Relationship Id="rId8" Type="http://schemas.openxmlformats.org/officeDocument/2006/relationships/image" Target="../media/image68.gif"/><Relationship Id="rId3" Type="http://schemas.openxmlformats.org/officeDocument/2006/relationships/image" Target="../media/image64.wmf"/><Relationship Id="rId7" Type="http://schemas.openxmlformats.org/officeDocument/2006/relationships/image" Target="../media/image67.gi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6.gif"/><Relationship Id="rId5" Type="http://schemas.openxmlformats.org/officeDocument/2006/relationships/hyperlink" Target="http://www.glitter-graphics.com/" TargetMode="External"/><Relationship Id="rId4" Type="http://schemas.openxmlformats.org/officeDocument/2006/relationships/image" Target="../media/image65.gi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4.wmf"/><Relationship Id="rId3" Type="http://schemas.openxmlformats.org/officeDocument/2006/relationships/notesSlide" Target="../notesSlides/notesSlide1.xml"/><Relationship Id="rId7" Type="http://schemas.openxmlformats.org/officeDocument/2006/relationships/image" Target="../media/image11.wmf"/><Relationship Id="rId12" Type="http://schemas.openxmlformats.org/officeDocument/2006/relationships/oleObject" Target="../embeddings/oleObject10.bin"/><Relationship Id="rId2" Type="http://schemas.openxmlformats.org/officeDocument/2006/relationships/slideLayout" Target="../slideLayouts/slideLayout12.xml"/><Relationship Id="rId16" Type="http://schemas.openxmlformats.org/officeDocument/2006/relationships/image" Target="../media/image16.gif"/><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13.wmf"/><Relationship Id="rId5" Type="http://schemas.openxmlformats.org/officeDocument/2006/relationships/image" Target="../media/image10.wmf"/><Relationship Id="rId15" Type="http://schemas.openxmlformats.org/officeDocument/2006/relationships/image" Target="../media/image15.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2.wmf"/><Relationship Id="rId14" Type="http://schemas.openxmlformats.org/officeDocument/2006/relationships/oleObject" Target="../embeddings/oleObject11.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8.emf"/><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9.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26.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3.wmf"/><Relationship Id="rId11" Type="http://schemas.openxmlformats.org/officeDocument/2006/relationships/oleObject" Target="../embeddings/oleObject20.bin"/><Relationship Id="rId5" Type="http://schemas.openxmlformats.org/officeDocument/2006/relationships/oleObject" Target="../embeddings/oleObject17.bin"/><Relationship Id="rId10" Type="http://schemas.openxmlformats.org/officeDocument/2006/relationships/image" Target="../media/image25.wmf"/><Relationship Id="rId4" Type="http://schemas.openxmlformats.org/officeDocument/2006/relationships/image" Target="../media/image22.emf"/><Relationship Id="rId9" Type="http://schemas.openxmlformats.org/officeDocument/2006/relationships/oleObject" Target="../embeddings/oleObject1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625"/>
            <a:ext cx="9144000" cy="6753225"/>
          </a:xfrm>
          <a:prstGeom prst="rect">
            <a:avLst/>
          </a:prstGeom>
          <a:solidFill>
            <a:srgbClr val="000099"/>
          </a:solidFill>
          <a:ln w="9525">
            <a:solidFill>
              <a:srgbClr val="FF00FF"/>
            </a:solidFill>
            <a:miter lim="800000"/>
            <a:headEnd/>
            <a:tailEnd/>
          </a:ln>
        </p:spPr>
      </p:pic>
      <p:pic>
        <p:nvPicPr>
          <p:cNvPr id="7171" name="Picture 3" descr="smalborg[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B0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6602413"/>
            <a:ext cx="9001125"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140200"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956550" y="260350"/>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sun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188913"/>
            <a:ext cx="9080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Rectangle 18"/>
          <p:cNvSpPr>
            <a:spLocks noChangeArrowheads="1"/>
          </p:cNvSpPr>
          <p:nvPr/>
        </p:nvSpPr>
        <p:spPr bwMode="auto">
          <a:xfrm>
            <a:off x="1981200" y="381000"/>
            <a:ext cx="716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u="sng">
                <a:solidFill>
                  <a:schemeClr val="bg1"/>
                </a:solidFill>
                <a:latin typeface=".VnBlackH" pitchFamily="34" charset="0"/>
              </a:rPr>
              <a:t>Phßng gi¸o dôc vµ ®µo t¹o Ba V×</a:t>
            </a:r>
          </a:p>
        </p:txBody>
      </p:sp>
      <p:sp>
        <p:nvSpPr>
          <p:cNvPr id="106514" name="AutoShape 18"/>
          <p:cNvSpPr>
            <a:spLocks noChangeArrowheads="1"/>
          </p:cNvSpPr>
          <p:nvPr/>
        </p:nvSpPr>
        <p:spPr bwMode="auto">
          <a:xfrm>
            <a:off x="1371600" y="304800"/>
            <a:ext cx="723900" cy="685800"/>
          </a:xfrm>
          <a:prstGeom prst="star5">
            <a:avLst/>
          </a:prstGeom>
          <a:solidFill>
            <a:srgbClr val="FFFF00"/>
          </a:solidFill>
          <a:ln w="9525">
            <a:solidFill>
              <a:srgbClr val="FFFF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sz="2400">
              <a:solidFill>
                <a:srgbClr val="FFFF00"/>
              </a:solidFill>
              <a:latin typeface=".VnTime" pitchFamily="34" charset="0"/>
            </a:endParaRPr>
          </a:p>
        </p:txBody>
      </p:sp>
      <p:pic>
        <p:nvPicPr>
          <p:cNvPr id="7180" name="Picture 20" descr="th_54"/>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1854200"/>
            <a:ext cx="3529013"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WordArt 41"/>
          <p:cNvSpPr>
            <a:spLocks noChangeArrowheads="1" noChangeShapeType="1" noTextEdit="1"/>
          </p:cNvSpPr>
          <p:nvPr/>
        </p:nvSpPr>
        <p:spPr bwMode="auto">
          <a:xfrm>
            <a:off x="2024063" y="1676400"/>
            <a:ext cx="6858000" cy="1143000"/>
          </a:xfrm>
          <a:prstGeom prst="rect">
            <a:avLst/>
          </a:prstGeom>
        </p:spPr>
        <p:txBody>
          <a:bodyPr wrap="none" fromWordArt="1">
            <a:prstTxWarp prst="textPlain">
              <a:avLst>
                <a:gd name="adj" fmla="val 49690"/>
              </a:avLst>
            </a:prstTxWarp>
          </a:bodyPr>
          <a:lstStyle/>
          <a:p>
            <a:pPr algn="ct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Nhiệt liệt chào mừng quý</a:t>
            </a:r>
          </a:p>
          <a:p>
            <a:pPr algn="ct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 thầy cô về dự </a:t>
            </a:r>
          </a:p>
          <a:p>
            <a:pPr algn="ctr"/>
            <a:r>
              <a:rPr lang="en-US" sz="3600" kern="10">
                <a:ln w="19050" cap="sq">
                  <a:solidFill>
                    <a:srgbClr val="99CCFF"/>
                  </a:solidFill>
                  <a:round/>
                  <a:headEnd type="none" w="sm" len="sm"/>
                  <a:tailEnd type="none" w="sm" len="sm"/>
                </a:ln>
                <a:solidFill>
                  <a:srgbClr val="FF0000"/>
                </a:solidFill>
                <a:effectLst>
                  <a:outerShdw dist="35921" dir="2700000" algn="ctr" rotWithShape="0">
                    <a:srgbClr val="990000"/>
                  </a:outerShdw>
                </a:effectLst>
                <a:latin typeface="Times New Roman"/>
                <a:cs typeface="Times New Roman"/>
              </a:rPr>
              <a:t>giờ hội thi giáo viên giỏi</a:t>
            </a:r>
          </a:p>
        </p:txBody>
      </p:sp>
      <p:pic>
        <p:nvPicPr>
          <p:cNvPr id="7183" name="Picture 14" descr="GEOMTR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5513" y="4727575"/>
            <a:ext cx="28527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Isosceles Triangle 1"/>
          <p:cNvSpPr/>
          <p:nvPr/>
        </p:nvSpPr>
        <p:spPr>
          <a:xfrm>
            <a:off x="5307805" y="4953000"/>
            <a:ext cx="1108869" cy="1158875"/>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n>
                <a:solidFill>
                  <a:srgbClr val="FF0000"/>
                </a:solidFill>
              </a:ln>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repeatCount="indefinite" fill="remove" grpId="0" nodeType="withEffect">
                                  <p:stCondLst>
                                    <p:cond delay="0"/>
                                  </p:stCondLst>
                                  <p:childTnLst>
                                    <p:animClr clrSpc="rgb" dir="cw">
                                      <p:cBhvr override="childStyle">
                                        <p:cTn id="6" dur="250" autoRev="1" fill="remove"/>
                                        <p:tgtEl>
                                          <p:spTgt spid="21"/>
                                        </p:tgtEl>
                                        <p:attrNameLst>
                                          <p:attrName>style.color</p:attrName>
                                        </p:attrNameLst>
                                      </p:cBhvr>
                                      <p:to>
                                        <a:schemeClr val="bg1"/>
                                      </p:to>
                                    </p:animClr>
                                    <p:animClr clrSpc="rgb" dir="cw">
                                      <p:cBhvr>
                                        <p:cTn id="7" dur="250" autoRev="1" fill="remove"/>
                                        <p:tgtEl>
                                          <p:spTgt spid="21"/>
                                        </p:tgtEl>
                                        <p:attrNameLst>
                                          <p:attrName>fillcolor</p:attrName>
                                        </p:attrNameLst>
                                      </p:cBhvr>
                                      <p:to>
                                        <a:schemeClr val="bg1"/>
                                      </p:to>
                                    </p:animClr>
                                    <p:set>
                                      <p:cBhvr>
                                        <p:cTn id="8" dur="250" autoRev="1" fill="remove"/>
                                        <p:tgtEl>
                                          <p:spTgt spid="21"/>
                                        </p:tgtEl>
                                        <p:attrNameLst>
                                          <p:attrName>fill.type</p:attrName>
                                        </p:attrNameLst>
                                      </p:cBhvr>
                                      <p:to>
                                        <p:strVal val="solid"/>
                                      </p:to>
                                    </p:set>
                                    <p:set>
                                      <p:cBhvr>
                                        <p:cTn id="9" dur="250" autoRev="1" fill="remove"/>
                                        <p:tgtEl>
                                          <p:spTgt spid="2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33475" name="Group 3"/>
          <p:cNvGrpSpPr>
            <a:grpSpLocks/>
          </p:cNvGrpSpPr>
          <p:nvPr/>
        </p:nvGrpSpPr>
        <p:grpSpPr bwMode="auto">
          <a:xfrm>
            <a:off x="1143000" y="4343400"/>
            <a:ext cx="2133600" cy="1697038"/>
            <a:chOff x="764" y="2016"/>
            <a:chExt cx="1344" cy="1069"/>
          </a:xfrm>
        </p:grpSpPr>
        <p:sp>
          <p:nvSpPr>
            <p:cNvPr id="16401" name="Line 4"/>
            <p:cNvSpPr>
              <a:spLocks noChangeShapeType="1"/>
            </p:cNvSpPr>
            <p:nvPr/>
          </p:nvSpPr>
          <p:spPr bwMode="auto">
            <a:xfrm flipH="1">
              <a:off x="764" y="2016"/>
              <a:ext cx="432" cy="7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2" name="Line 5"/>
            <p:cNvSpPr>
              <a:spLocks noChangeShapeType="1"/>
            </p:cNvSpPr>
            <p:nvPr/>
          </p:nvSpPr>
          <p:spPr bwMode="auto">
            <a:xfrm>
              <a:off x="1196" y="2016"/>
              <a:ext cx="912" cy="7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3" name="Line 6"/>
            <p:cNvSpPr>
              <a:spLocks noChangeShapeType="1"/>
            </p:cNvSpPr>
            <p:nvPr/>
          </p:nvSpPr>
          <p:spPr bwMode="auto">
            <a:xfrm>
              <a:off x="764" y="2784"/>
              <a:ext cx="134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4" name="Line 7"/>
            <p:cNvSpPr>
              <a:spLocks noChangeShapeType="1"/>
            </p:cNvSpPr>
            <p:nvPr/>
          </p:nvSpPr>
          <p:spPr bwMode="auto">
            <a:xfrm>
              <a:off x="1196" y="2016"/>
              <a:ext cx="0" cy="7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5" name="Rectangle 8"/>
            <p:cNvSpPr>
              <a:spLocks noChangeArrowheads="1"/>
            </p:cNvSpPr>
            <p:nvPr/>
          </p:nvSpPr>
          <p:spPr bwMode="auto">
            <a:xfrm>
              <a:off x="1196" y="2640"/>
              <a:ext cx="144" cy="144"/>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6" name="Text Box 9"/>
            <p:cNvSpPr txBox="1">
              <a:spLocks noChangeArrowheads="1"/>
            </p:cNvSpPr>
            <p:nvPr/>
          </p:nvSpPr>
          <p:spPr bwMode="auto">
            <a:xfrm>
              <a:off x="1584" y="2797"/>
              <a:ext cx="4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b="1">
                  <a:latin typeface="Tahoma" pitchFamily="34" charset="0"/>
                </a:rPr>
                <a:t>a</a:t>
              </a:r>
            </a:p>
          </p:txBody>
        </p:sp>
        <p:sp>
          <p:nvSpPr>
            <p:cNvPr id="16407" name="Text Box 10"/>
            <p:cNvSpPr txBox="1">
              <a:spLocks noChangeArrowheads="1"/>
            </p:cNvSpPr>
            <p:nvPr/>
          </p:nvSpPr>
          <p:spPr bwMode="auto">
            <a:xfrm>
              <a:off x="1200" y="2269"/>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b="1">
                  <a:latin typeface="Tahoma" pitchFamily="34" charset="0"/>
                </a:rPr>
                <a:t>h</a:t>
              </a:r>
            </a:p>
          </p:txBody>
        </p:sp>
      </p:grpSp>
      <p:sp>
        <p:nvSpPr>
          <p:cNvPr id="233487" name="AutoShape 15"/>
          <p:cNvSpPr>
            <a:spLocks noChangeArrowheads="1"/>
          </p:cNvSpPr>
          <p:nvPr/>
        </p:nvSpPr>
        <p:spPr bwMode="auto">
          <a:xfrm>
            <a:off x="3581400" y="4897438"/>
            <a:ext cx="1371600" cy="304800"/>
          </a:xfrm>
          <a:prstGeom prst="notchedRightArrow">
            <a:avLst>
              <a:gd name="adj1" fmla="val 50000"/>
              <a:gd name="adj2" fmla="val 112500"/>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33495" name="Group 23"/>
          <p:cNvGrpSpPr>
            <a:grpSpLocks/>
          </p:cNvGrpSpPr>
          <p:nvPr/>
        </p:nvGrpSpPr>
        <p:grpSpPr bwMode="auto">
          <a:xfrm>
            <a:off x="5334000" y="4668838"/>
            <a:ext cx="2609850" cy="1066800"/>
            <a:chOff x="3360" y="2592"/>
            <a:chExt cx="1644" cy="672"/>
          </a:xfrm>
        </p:grpSpPr>
        <p:sp>
          <p:nvSpPr>
            <p:cNvPr id="16398" name="Rectangle 12"/>
            <p:cNvSpPr>
              <a:spLocks noChangeArrowheads="1"/>
            </p:cNvSpPr>
            <p:nvPr/>
          </p:nvSpPr>
          <p:spPr bwMode="auto">
            <a:xfrm>
              <a:off x="3360" y="2685"/>
              <a:ext cx="1352" cy="29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9" name="Text Box 13"/>
            <p:cNvSpPr txBox="1">
              <a:spLocks noChangeArrowheads="1"/>
            </p:cNvSpPr>
            <p:nvPr/>
          </p:nvSpPr>
          <p:spPr bwMode="auto">
            <a:xfrm>
              <a:off x="3684" y="2976"/>
              <a:ext cx="7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b="1">
                  <a:latin typeface="Tahoma" pitchFamily="34" charset="0"/>
                </a:rPr>
                <a:t>a</a:t>
              </a:r>
            </a:p>
          </p:txBody>
        </p:sp>
        <p:graphicFrame>
          <p:nvGraphicFramePr>
            <p:cNvPr id="16400" name="Object 21"/>
            <p:cNvGraphicFramePr>
              <a:graphicFrameLocks noChangeAspect="1"/>
            </p:cNvGraphicFramePr>
            <p:nvPr/>
          </p:nvGraphicFramePr>
          <p:xfrm>
            <a:off x="4800" y="2592"/>
            <a:ext cx="204" cy="528"/>
          </p:xfrm>
          <a:graphic>
            <a:graphicData uri="http://schemas.openxmlformats.org/presentationml/2006/ole">
              <mc:AlternateContent xmlns:mc="http://schemas.openxmlformats.org/markup-compatibility/2006">
                <mc:Choice xmlns:v="urn:schemas-microsoft-com:vml" Requires="v">
                  <p:oleObj spid="_x0000_s16470" name="Equation" r:id="rId3" imgW="152334" imgH="393529" progId="Equation.3">
                    <p:embed/>
                  </p:oleObj>
                </mc:Choice>
                <mc:Fallback>
                  <p:oleObj name="Equation" r:id="rId3" imgW="152334" imgH="393529" progId="Equation.3">
                    <p:embed/>
                    <p:pic>
                      <p:nvPicPr>
                        <p:cNvPr id="0"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 y="2592"/>
                          <a:ext cx="204" cy="5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6389" name="Rectangle 19"/>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21" name="Text Box 20"/>
          <p:cNvSpPr txBox="1">
            <a:spLocks noChangeArrowheads="1"/>
          </p:cNvSpPr>
          <p:nvPr/>
        </p:nvSpPr>
        <p:spPr bwMode="auto">
          <a:xfrm>
            <a:off x="415925" y="1158875"/>
            <a:ext cx="83931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2. Tìm hiểu các cách chứng minh khác về diện tích tam giác</a:t>
            </a:r>
          </a:p>
        </p:txBody>
      </p:sp>
      <p:sp>
        <p:nvSpPr>
          <p:cNvPr id="23" name="Text Box 2"/>
          <p:cNvSpPr txBox="1">
            <a:spLocks noChangeArrowheads="1"/>
          </p:cNvSpPr>
          <p:nvPr/>
        </p:nvSpPr>
        <p:spPr bwMode="auto">
          <a:xfrm>
            <a:off x="741363" y="1752600"/>
            <a:ext cx="806767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rPr>
              <a:t> Hãy cắt một tam giác thành 3 mảnh </a:t>
            </a:r>
            <a:r>
              <a:rPr lang="vi-VN" sz="2400">
                <a:solidFill>
                  <a:srgbClr val="0000FF"/>
                </a:solidFill>
                <a:latin typeface="Times New Roman" pitchFamily="18" charset="0"/>
              </a:rPr>
              <a:t>đ</a:t>
            </a:r>
            <a:r>
              <a:rPr lang="en-US" sz="2400">
                <a:solidFill>
                  <a:srgbClr val="0000FF"/>
                </a:solidFill>
                <a:latin typeface="Times New Roman" pitchFamily="18" charset="0"/>
              </a:rPr>
              <a:t>ể ghép lại thành một hình chữ nhật.</a:t>
            </a:r>
          </a:p>
        </p:txBody>
      </p:sp>
      <p:pic>
        <p:nvPicPr>
          <p:cNvPr id="24" name="Picture 18" descr="Cau hoi"/>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8738" y="1739900"/>
            <a:ext cx="12017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grpSp>
        <p:nvGrpSpPr>
          <p:cNvPr id="20" name="Group 19"/>
          <p:cNvGrpSpPr>
            <a:grpSpLocks/>
          </p:cNvGrpSpPr>
          <p:nvPr/>
        </p:nvGrpSpPr>
        <p:grpSpPr bwMode="auto">
          <a:xfrm>
            <a:off x="152400" y="2743200"/>
            <a:ext cx="8839200" cy="736600"/>
            <a:chOff x="152400" y="-76200"/>
            <a:chExt cx="8839200" cy="736601"/>
          </a:xfrm>
        </p:grpSpPr>
        <p:pic>
          <p:nvPicPr>
            <p:cNvPr id="16395" name="Picture 155" descr="matcuoi (3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11113"/>
              <a:ext cx="16764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55" descr="matcuoi (3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9687"/>
              <a:ext cx="16764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p:cNvSpPr/>
            <p:nvPr/>
          </p:nvSpPr>
          <p:spPr>
            <a:xfrm>
              <a:off x="1295400" y="-76200"/>
              <a:ext cx="6347545" cy="707886"/>
            </a:xfrm>
            <a:prstGeom prst="rect">
              <a:avLst/>
            </a:prstGeom>
            <a:noFill/>
          </p:spPr>
          <p:txBody>
            <a:bodyPr>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nodeType="clickEffect">
                                  <p:stCondLst>
                                    <p:cond delay="0"/>
                                  </p:stCondLst>
                                  <p:childTnLst>
                                    <p:set>
                                      <p:cBhvr>
                                        <p:cTn id="17" dur="1" fill="hold">
                                          <p:stCondLst>
                                            <p:cond delay="0"/>
                                          </p:stCondLst>
                                        </p:cTn>
                                        <p:tgtEl>
                                          <p:spTgt spid="233475"/>
                                        </p:tgtEl>
                                        <p:attrNameLst>
                                          <p:attrName>style.visibility</p:attrName>
                                        </p:attrNameLst>
                                      </p:cBhvr>
                                      <p:to>
                                        <p:strVal val="visible"/>
                                      </p:to>
                                    </p:set>
                                    <p:anim calcmode="lin" valueType="num">
                                      <p:cBhvr>
                                        <p:cTn id="18" dur="2000" fill="hold"/>
                                        <p:tgtEl>
                                          <p:spTgt spid="233475"/>
                                        </p:tgtEl>
                                        <p:attrNameLst>
                                          <p:attrName>ppt_w</p:attrName>
                                        </p:attrNameLst>
                                      </p:cBhvr>
                                      <p:tavLst>
                                        <p:tav tm="0">
                                          <p:val>
                                            <p:fltVal val="0"/>
                                          </p:val>
                                        </p:tav>
                                        <p:tav tm="100000">
                                          <p:val>
                                            <p:strVal val="#ppt_w"/>
                                          </p:val>
                                        </p:tav>
                                      </p:tavLst>
                                    </p:anim>
                                    <p:anim calcmode="lin" valueType="num">
                                      <p:cBhvr>
                                        <p:cTn id="19" dur="2000" fill="hold"/>
                                        <p:tgtEl>
                                          <p:spTgt spid="233475"/>
                                        </p:tgtEl>
                                        <p:attrNameLst>
                                          <p:attrName>ppt_h</p:attrName>
                                        </p:attrNameLst>
                                      </p:cBhvr>
                                      <p:tavLst>
                                        <p:tav tm="0">
                                          <p:val>
                                            <p:fltVal val="0"/>
                                          </p:val>
                                        </p:tav>
                                        <p:tav tm="100000">
                                          <p:val>
                                            <p:strVal val="#ppt_h"/>
                                          </p:val>
                                        </p:tav>
                                      </p:tavLst>
                                    </p:anim>
                                    <p:animEffect transition="in" filter="fade">
                                      <p:cBhvr>
                                        <p:cTn id="20" dur="2000"/>
                                        <p:tgtEl>
                                          <p:spTgt spid="233475"/>
                                        </p:tgtEl>
                                      </p:cBhvr>
                                    </p:animEffect>
                                  </p:childTnLst>
                                </p:cTn>
                              </p:par>
                              <p:par>
                                <p:cTn id="21" presetID="4" presetClass="entr" presetSubtype="16" fill="hold" nodeType="withEffect">
                                  <p:stCondLst>
                                    <p:cond delay="0"/>
                                  </p:stCondLst>
                                  <p:childTnLst>
                                    <p:set>
                                      <p:cBhvr>
                                        <p:cTn id="22" dur="1" fill="hold">
                                          <p:stCondLst>
                                            <p:cond delay="0"/>
                                          </p:stCondLst>
                                        </p:cTn>
                                        <p:tgtEl>
                                          <p:spTgt spid="233495"/>
                                        </p:tgtEl>
                                        <p:attrNameLst>
                                          <p:attrName>style.visibility</p:attrName>
                                        </p:attrNameLst>
                                      </p:cBhvr>
                                      <p:to>
                                        <p:strVal val="visible"/>
                                      </p:to>
                                    </p:set>
                                    <p:animEffect transition="in" filter="box(in)">
                                      <p:cBhvr>
                                        <p:cTn id="23" dur="500"/>
                                        <p:tgtEl>
                                          <p:spTgt spid="233495"/>
                                        </p:tgtEl>
                                      </p:cBhvr>
                                    </p:animEffect>
                                  </p:childTnLst>
                                </p:cTn>
                              </p:par>
                              <p:par>
                                <p:cTn id="24" presetID="29" presetClass="entr" presetSubtype="0" fill="hold" grpId="0" nodeType="withEffect">
                                  <p:stCondLst>
                                    <p:cond delay="0"/>
                                  </p:stCondLst>
                                  <p:childTnLst>
                                    <p:set>
                                      <p:cBhvr>
                                        <p:cTn id="25" dur="1" fill="hold">
                                          <p:stCondLst>
                                            <p:cond delay="0"/>
                                          </p:stCondLst>
                                        </p:cTn>
                                        <p:tgtEl>
                                          <p:spTgt spid="233487"/>
                                        </p:tgtEl>
                                        <p:attrNameLst>
                                          <p:attrName>style.visibility</p:attrName>
                                        </p:attrNameLst>
                                      </p:cBhvr>
                                      <p:to>
                                        <p:strVal val="visible"/>
                                      </p:to>
                                    </p:set>
                                    <p:anim calcmode="lin" valueType="num">
                                      <p:cBhvr>
                                        <p:cTn id="26" dur="2000" fill="hold"/>
                                        <p:tgtEl>
                                          <p:spTgt spid="233487"/>
                                        </p:tgtEl>
                                        <p:attrNameLst>
                                          <p:attrName>ppt_x</p:attrName>
                                        </p:attrNameLst>
                                      </p:cBhvr>
                                      <p:tavLst>
                                        <p:tav tm="0">
                                          <p:val>
                                            <p:strVal val="#ppt_x-.2"/>
                                          </p:val>
                                        </p:tav>
                                        <p:tav tm="100000">
                                          <p:val>
                                            <p:strVal val="#ppt_x"/>
                                          </p:val>
                                        </p:tav>
                                      </p:tavLst>
                                    </p:anim>
                                    <p:anim calcmode="lin" valueType="num">
                                      <p:cBhvr>
                                        <p:cTn id="27" dur="2000" fill="hold"/>
                                        <p:tgtEl>
                                          <p:spTgt spid="233487"/>
                                        </p:tgtEl>
                                        <p:attrNameLst>
                                          <p:attrName>ppt_y</p:attrName>
                                        </p:attrNameLst>
                                      </p:cBhvr>
                                      <p:tavLst>
                                        <p:tav tm="0">
                                          <p:val>
                                            <p:strVal val="#ppt_y"/>
                                          </p:val>
                                        </p:tav>
                                        <p:tav tm="100000">
                                          <p:val>
                                            <p:strVal val="#ppt_y"/>
                                          </p:val>
                                        </p:tav>
                                      </p:tavLst>
                                    </p:anim>
                                    <p:animEffect transition="in" filter="wipe(right)" prLst="gradientSize: 0.1">
                                      <p:cBhvr>
                                        <p:cTn id="28" dur="2000"/>
                                        <p:tgtEl>
                                          <p:spTgt spid="23348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87" grpId="0" animBg="1"/>
      <p:bldP spid="21"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4"/>
          <p:cNvSpPr>
            <a:spLocks noChangeArrowheads="1"/>
          </p:cNvSpPr>
          <p:nvPr/>
        </p:nvSpPr>
        <p:spPr bwMode="auto">
          <a:xfrm>
            <a:off x="990600" y="3200400"/>
            <a:ext cx="3006725" cy="2092325"/>
          </a:xfrm>
          <a:prstGeom prst="triangle">
            <a:avLst>
              <a:gd name="adj" fmla="val 34477"/>
            </a:avLst>
          </a:prstGeom>
          <a:solidFill>
            <a:schemeClr val="bg1"/>
          </a:solidFill>
          <a:ln w="28575">
            <a:solidFill>
              <a:srgbClr val="FFC000"/>
            </a:solidFill>
            <a:miter lim="800000"/>
            <a:headEnd/>
            <a:tailEnd/>
          </a:ln>
        </p:spPr>
        <p:txBody>
          <a:bodyPr wrap="none" anchor="ctr"/>
          <a:lstStyle/>
          <a:p>
            <a:endParaRPr lang="en-US" sz="2000">
              <a:solidFill>
                <a:srgbClr val="0000FF"/>
              </a:solidFill>
              <a:latin typeface="Times New Roman" pitchFamily="18" charset="0"/>
              <a:cs typeface="Times New Roman" pitchFamily="18" charset="0"/>
            </a:endParaRPr>
          </a:p>
        </p:txBody>
      </p:sp>
      <p:sp>
        <p:nvSpPr>
          <p:cNvPr id="144391" name="AutoShape 7"/>
          <p:cNvSpPr>
            <a:spLocks noChangeArrowheads="1"/>
          </p:cNvSpPr>
          <p:nvPr/>
        </p:nvSpPr>
        <p:spPr bwMode="auto">
          <a:xfrm>
            <a:off x="2057400" y="3200400"/>
            <a:ext cx="990600" cy="1066800"/>
          </a:xfrm>
          <a:prstGeom prst="rtTriangle">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144392" name="Line 8"/>
          <p:cNvSpPr>
            <a:spLocks noChangeShapeType="1"/>
          </p:cNvSpPr>
          <p:nvPr/>
        </p:nvSpPr>
        <p:spPr bwMode="auto">
          <a:xfrm>
            <a:off x="1503363" y="4267200"/>
            <a:ext cx="1524000" cy="0"/>
          </a:xfrm>
          <a:prstGeom prst="line">
            <a:avLst/>
          </a:prstGeom>
          <a:noFill/>
          <a:ln w="25400">
            <a:solidFill>
              <a:srgbClr val="CC00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3" name="AutoShape 9"/>
          <p:cNvSpPr>
            <a:spLocks noChangeArrowheads="1"/>
          </p:cNvSpPr>
          <p:nvPr/>
        </p:nvSpPr>
        <p:spPr bwMode="auto">
          <a:xfrm flipH="1">
            <a:off x="1524000" y="3194050"/>
            <a:ext cx="514350" cy="1052513"/>
          </a:xfrm>
          <a:prstGeom prst="rtTriangle">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144394" name="Line 10"/>
          <p:cNvSpPr>
            <a:spLocks noChangeShapeType="1"/>
          </p:cNvSpPr>
          <p:nvPr/>
        </p:nvSpPr>
        <p:spPr bwMode="auto">
          <a:xfrm>
            <a:off x="2036763" y="3219450"/>
            <a:ext cx="0" cy="2057400"/>
          </a:xfrm>
          <a:prstGeom prst="line">
            <a:avLst/>
          </a:prstGeom>
          <a:noFill/>
          <a:ln w="25400">
            <a:solidFill>
              <a:srgbClr val="99FF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396" name="Text Box 12"/>
          <p:cNvSpPr txBox="1">
            <a:spLocks noChangeArrowheads="1"/>
          </p:cNvSpPr>
          <p:nvPr/>
        </p:nvSpPr>
        <p:spPr bwMode="auto">
          <a:xfrm>
            <a:off x="4475163" y="1671638"/>
            <a:ext cx="4333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a:solidFill>
                  <a:srgbClr val="0000FF"/>
                </a:solidFill>
                <a:latin typeface="Times New Roman" pitchFamily="18" charset="0"/>
                <a:cs typeface="Times New Roman" pitchFamily="18" charset="0"/>
              </a:rPr>
              <a:t>. Cắt theo đường trung bình MN.</a:t>
            </a:r>
          </a:p>
        </p:txBody>
      </p:sp>
      <p:grpSp>
        <p:nvGrpSpPr>
          <p:cNvPr id="2" name="Group 13"/>
          <p:cNvGrpSpPr>
            <a:grpSpLocks/>
          </p:cNvGrpSpPr>
          <p:nvPr/>
        </p:nvGrpSpPr>
        <p:grpSpPr bwMode="auto">
          <a:xfrm>
            <a:off x="1066800" y="3886200"/>
            <a:ext cx="2286000" cy="414338"/>
            <a:chOff x="672" y="1968"/>
            <a:chExt cx="1440" cy="261"/>
          </a:xfrm>
        </p:grpSpPr>
        <p:sp>
          <p:nvSpPr>
            <p:cNvPr id="17453" name="Text Box 14"/>
            <p:cNvSpPr txBox="1">
              <a:spLocks noChangeArrowheads="1"/>
            </p:cNvSpPr>
            <p:nvPr/>
          </p:nvSpPr>
          <p:spPr bwMode="auto">
            <a:xfrm>
              <a:off x="1872" y="1977"/>
              <a:ext cx="24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N</a:t>
              </a:r>
            </a:p>
          </p:txBody>
        </p:sp>
        <p:sp>
          <p:nvSpPr>
            <p:cNvPr id="17454" name="Text Box 15"/>
            <p:cNvSpPr txBox="1">
              <a:spLocks noChangeArrowheads="1"/>
            </p:cNvSpPr>
            <p:nvPr/>
          </p:nvSpPr>
          <p:spPr bwMode="auto">
            <a:xfrm>
              <a:off x="672" y="1968"/>
              <a:ext cx="24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M</a:t>
              </a:r>
            </a:p>
          </p:txBody>
        </p:sp>
      </p:grpSp>
      <p:sp>
        <p:nvSpPr>
          <p:cNvPr id="17417" name="Text Box 16"/>
          <p:cNvSpPr txBox="1">
            <a:spLocks noChangeArrowheads="1"/>
          </p:cNvSpPr>
          <p:nvPr/>
        </p:nvSpPr>
        <p:spPr bwMode="auto">
          <a:xfrm>
            <a:off x="3962400" y="52578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C</a:t>
            </a:r>
          </a:p>
        </p:txBody>
      </p:sp>
      <p:sp>
        <p:nvSpPr>
          <p:cNvPr id="17418" name="Text Box 17"/>
          <p:cNvSpPr txBox="1">
            <a:spLocks noChangeArrowheads="1"/>
          </p:cNvSpPr>
          <p:nvPr/>
        </p:nvSpPr>
        <p:spPr bwMode="auto">
          <a:xfrm>
            <a:off x="671513" y="5237163"/>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B</a:t>
            </a:r>
          </a:p>
        </p:txBody>
      </p:sp>
      <p:sp>
        <p:nvSpPr>
          <p:cNvPr id="17419" name="Text Box 18"/>
          <p:cNvSpPr txBox="1">
            <a:spLocks noChangeArrowheads="1"/>
          </p:cNvSpPr>
          <p:nvPr/>
        </p:nvSpPr>
        <p:spPr bwMode="auto">
          <a:xfrm>
            <a:off x="1866900" y="287655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A</a:t>
            </a:r>
          </a:p>
        </p:txBody>
      </p:sp>
      <p:sp>
        <p:nvSpPr>
          <p:cNvPr id="144403" name="Text Box 19"/>
          <p:cNvSpPr txBox="1">
            <a:spLocks noChangeArrowheads="1"/>
          </p:cNvSpPr>
          <p:nvPr/>
        </p:nvSpPr>
        <p:spPr bwMode="auto">
          <a:xfrm>
            <a:off x="1879600" y="5348288"/>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H</a:t>
            </a:r>
          </a:p>
        </p:txBody>
      </p:sp>
      <p:sp>
        <p:nvSpPr>
          <p:cNvPr id="144404" name="Text Box 20"/>
          <p:cNvSpPr txBox="1">
            <a:spLocks noChangeArrowheads="1"/>
          </p:cNvSpPr>
          <p:nvPr/>
        </p:nvSpPr>
        <p:spPr bwMode="auto">
          <a:xfrm>
            <a:off x="4554538" y="2132013"/>
            <a:ext cx="4267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a:solidFill>
                  <a:srgbClr val="0000FF"/>
                </a:solidFill>
                <a:latin typeface="Times New Roman" pitchFamily="18" charset="0"/>
                <a:cs typeface="Times New Roman" pitchFamily="18" charset="0"/>
              </a:rPr>
              <a:t>. Cắt theo đường AK (AH vuông góc với MN tại K).</a:t>
            </a:r>
          </a:p>
        </p:txBody>
      </p:sp>
      <p:sp>
        <p:nvSpPr>
          <p:cNvPr id="144405" name="Text Box 21"/>
          <p:cNvSpPr txBox="1">
            <a:spLocks noChangeArrowheads="1"/>
          </p:cNvSpPr>
          <p:nvPr/>
        </p:nvSpPr>
        <p:spPr bwMode="auto">
          <a:xfrm>
            <a:off x="4505325" y="2828925"/>
            <a:ext cx="4572000"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nSpc>
                <a:spcPct val="150000"/>
              </a:lnSpc>
              <a:spcBef>
                <a:spcPct val="50000"/>
              </a:spcBef>
            </a:pPr>
            <a:r>
              <a:rPr lang="en-US" sz="2400" b="1">
                <a:solidFill>
                  <a:srgbClr val="0000FF"/>
                </a:solidFill>
                <a:latin typeface="Times New Roman" pitchFamily="18" charset="0"/>
                <a:cs typeface="Times New Roman" pitchFamily="18" charset="0"/>
              </a:rPr>
              <a:t>. </a:t>
            </a:r>
            <a:r>
              <a:rPr lang="en-US" sz="2400">
                <a:solidFill>
                  <a:srgbClr val="0000FF"/>
                </a:solidFill>
                <a:latin typeface="Times New Roman" pitchFamily="18" charset="0"/>
                <a:cs typeface="Times New Roman" pitchFamily="18" charset="0"/>
              </a:rPr>
              <a:t>Ghép </a:t>
            </a:r>
            <a:r>
              <a:rPr lang="el-GR" sz="2400">
                <a:solidFill>
                  <a:srgbClr val="0000FF"/>
                </a:solidFill>
                <a:latin typeface="Times New Roman" pitchFamily="18" charset="0"/>
                <a:cs typeface="Times New Roman" pitchFamily="18" charset="0"/>
              </a:rPr>
              <a:t>Δ</a:t>
            </a:r>
            <a:r>
              <a:rPr lang="en-US" sz="2400">
                <a:solidFill>
                  <a:srgbClr val="0000FF"/>
                </a:solidFill>
                <a:latin typeface="Times New Roman" pitchFamily="18" charset="0"/>
                <a:cs typeface="Times New Roman" pitchFamily="18" charset="0"/>
              </a:rPr>
              <a:t>AKN vào bên phải, </a:t>
            </a:r>
            <a:r>
              <a:rPr lang="el-GR" sz="2400">
                <a:solidFill>
                  <a:srgbClr val="0000FF"/>
                </a:solidFill>
                <a:latin typeface="Times New Roman" pitchFamily="18" charset="0"/>
                <a:cs typeface="Times New Roman" pitchFamily="18" charset="0"/>
              </a:rPr>
              <a:t>Δ</a:t>
            </a:r>
            <a:r>
              <a:rPr lang="en-US" sz="2400">
                <a:solidFill>
                  <a:srgbClr val="0000FF"/>
                </a:solidFill>
                <a:latin typeface="Times New Roman" pitchFamily="18" charset="0"/>
                <a:cs typeface="Times New Roman" pitchFamily="18" charset="0"/>
              </a:rPr>
              <a:t>AKM vào bên trái hình thang MNCB ta được hình chữ nhật BEFC có một cạnh bằng BC và cạnh kia bằng </a:t>
            </a:r>
          </a:p>
        </p:txBody>
      </p:sp>
      <p:grpSp>
        <p:nvGrpSpPr>
          <p:cNvPr id="3" name="Group 22"/>
          <p:cNvGrpSpPr>
            <a:grpSpLocks/>
          </p:cNvGrpSpPr>
          <p:nvPr/>
        </p:nvGrpSpPr>
        <p:grpSpPr bwMode="auto">
          <a:xfrm>
            <a:off x="630238" y="4114800"/>
            <a:ext cx="3727450" cy="400050"/>
            <a:chOff x="397" y="2112"/>
            <a:chExt cx="2348" cy="252"/>
          </a:xfrm>
        </p:grpSpPr>
        <p:sp>
          <p:nvSpPr>
            <p:cNvPr id="17451" name="Text Box 23"/>
            <p:cNvSpPr txBox="1">
              <a:spLocks noChangeArrowheads="1"/>
            </p:cNvSpPr>
            <p:nvPr/>
          </p:nvSpPr>
          <p:spPr bwMode="auto">
            <a:xfrm>
              <a:off x="397" y="2112"/>
              <a:ext cx="19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E</a:t>
              </a:r>
            </a:p>
          </p:txBody>
        </p:sp>
        <p:sp>
          <p:nvSpPr>
            <p:cNvPr id="17452" name="Text Box 24"/>
            <p:cNvSpPr txBox="1">
              <a:spLocks noChangeArrowheads="1"/>
            </p:cNvSpPr>
            <p:nvPr/>
          </p:nvSpPr>
          <p:spPr bwMode="auto">
            <a:xfrm>
              <a:off x="2553" y="2112"/>
              <a:ext cx="19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F</a:t>
              </a:r>
            </a:p>
          </p:txBody>
        </p:sp>
      </p:grpSp>
      <p:grpSp>
        <p:nvGrpSpPr>
          <p:cNvPr id="4" name="Group 25"/>
          <p:cNvGrpSpPr>
            <a:grpSpLocks/>
          </p:cNvGrpSpPr>
          <p:nvPr/>
        </p:nvGrpSpPr>
        <p:grpSpPr bwMode="auto">
          <a:xfrm>
            <a:off x="990600" y="4267200"/>
            <a:ext cx="3028950" cy="1025525"/>
            <a:chOff x="624" y="2208"/>
            <a:chExt cx="1889" cy="646"/>
          </a:xfrm>
        </p:grpSpPr>
        <p:sp>
          <p:nvSpPr>
            <p:cNvPr id="17447" name="Line 26"/>
            <p:cNvSpPr>
              <a:spLocks noChangeShapeType="1"/>
            </p:cNvSpPr>
            <p:nvPr/>
          </p:nvSpPr>
          <p:spPr bwMode="auto">
            <a:xfrm rot="5400000">
              <a:off x="2194" y="2527"/>
              <a:ext cx="637"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8" name="Line 27"/>
            <p:cNvSpPr>
              <a:spLocks noChangeShapeType="1"/>
            </p:cNvSpPr>
            <p:nvPr/>
          </p:nvSpPr>
          <p:spPr bwMode="auto">
            <a:xfrm>
              <a:off x="624" y="2208"/>
              <a:ext cx="188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9" name="Line 28"/>
            <p:cNvSpPr>
              <a:spLocks noChangeShapeType="1"/>
            </p:cNvSpPr>
            <p:nvPr/>
          </p:nvSpPr>
          <p:spPr bwMode="auto">
            <a:xfrm>
              <a:off x="624" y="2854"/>
              <a:ext cx="188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50" name="Line 29"/>
            <p:cNvSpPr>
              <a:spLocks noChangeShapeType="1"/>
            </p:cNvSpPr>
            <p:nvPr/>
          </p:nvSpPr>
          <p:spPr bwMode="auto">
            <a:xfrm rot="5400000">
              <a:off x="305" y="2527"/>
              <a:ext cx="637"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4414" name="Text Box 30"/>
          <p:cNvSpPr txBox="1">
            <a:spLocks noChangeArrowheads="1"/>
          </p:cNvSpPr>
          <p:nvPr/>
        </p:nvSpPr>
        <p:spPr bwMode="auto">
          <a:xfrm>
            <a:off x="2092325" y="426085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solidFill>
                  <a:srgbClr val="0000FF"/>
                </a:solidFill>
                <a:latin typeface="Times New Roman" pitchFamily="18" charset="0"/>
                <a:cs typeface="Times New Roman" pitchFamily="18" charset="0"/>
              </a:rPr>
              <a:t>K</a:t>
            </a:r>
          </a:p>
        </p:txBody>
      </p:sp>
      <p:sp>
        <p:nvSpPr>
          <p:cNvPr id="17426" name="Line 32"/>
          <p:cNvSpPr>
            <a:spLocks noChangeShapeType="1"/>
          </p:cNvSpPr>
          <p:nvPr/>
        </p:nvSpPr>
        <p:spPr bwMode="auto">
          <a:xfrm>
            <a:off x="4343400" y="1855788"/>
            <a:ext cx="38100" cy="35814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20" name="Text Box 36"/>
          <p:cNvSpPr txBox="1">
            <a:spLocks noChangeArrowheads="1"/>
          </p:cNvSpPr>
          <p:nvPr/>
        </p:nvSpPr>
        <p:spPr bwMode="auto">
          <a:xfrm>
            <a:off x="1879600" y="5867400"/>
            <a:ext cx="566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b="1">
                <a:solidFill>
                  <a:srgbClr val="0000FF"/>
                </a:solidFill>
                <a:latin typeface="Times New Roman" pitchFamily="18" charset="0"/>
                <a:cs typeface="Times New Roman" pitchFamily="18" charset="0"/>
              </a:rPr>
              <a:t>Ta có: S</a:t>
            </a:r>
            <a:r>
              <a:rPr lang="en-US" sz="2000" b="1" baseline="-25000">
                <a:solidFill>
                  <a:srgbClr val="0000FF"/>
                </a:solidFill>
                <a:latin typeface="Times New Roman" pitchFamily="18" charset="0"/>
                <a:cs typeface="Times New Roman" pitchFamily="18" charset="0"/>
                <a:sym typeface="Symbol" pitchFamily="18" charset="2"/>
              </a:rPr>
              <a:t>ABC</a:t>
            </a:r>
            <a:r>
              <a:rPr lang="en-US" sz="2000">
                <a:solidFill>
                  <a:srgbClr val="0000FF"/>
                </a:solidFill>
                <a:latin typeface="Times New Roman" pitchFamily="18" charset="0"/>
                <a:cs typeface="Times New Roman" pitchFamily="18" charset="0"/>
                <a:sym typeface="Symbol" pitchFamily="18" charset="2"/>
              </a:rPr>
              <a:t> = </a:t>
            </a:r>
            <a:r>
              <a:rPr lang="en-US" sz="2000" b="1">
                <a:solidFill>
                  <a:srgbClr val="0000FF"/>
                </a:solidFill>
                <a:latin typeface="Times New Roman" pitchFamily="18" charset="0"/>
                <a:cs typeface="Times New Roman" pitchFamily="18" charset="0"/>
                <a:sym typeface="Symbol" pitchFamily="18" charset="2"/>
              </a:rPr>
              <a:t>S</a:t>
            </a:r>
            <a:r>
              <a:rPr lang="en-US" sz="2000" b="1" baseline="-25000">
                <a:solidFill>
                  <a:srgbClr val="0000FF"/>
                </a:solidFill>
                <a:latin typeface="Times New Roman" pitchFamily="18" charset="0"/>
                <a:cs typeface="Times New Roman" pitchFamily="18" charset="0"/>
                <a:sym typeface="Symbol" pitchFamily="18" charset="2"/>
              </a:rPr>
              <a:t>BEFC</a:t>
            </a:r>
            <a:r>
              <a:rPr lang="en-US" sz="2000">
                <a:solidFill>
                  <a:srgbClr val="0000FF"/>
                </a:solidFill>
                <a:latin typeface="Times New Roman" pitchFamily="18" charset="0"/>
                <a:cs typeface="Times New Roman" pitchFamily="18" charset="0"/>
                <a:sym typeface="Symbol" pitchFamily="18" charset="2"/>
              </a:rPr>
              <a:t> = BC.BE = BC.</a:t>
            </a:r>
          </a:p>
        </p:txBody>
      </p:sp>
      <p:grpSp>
        <p:nvGrpSpPr>
          <p:cNvPr id="5" name="Group 49"/>
          <p:cNvGrpSpPr>
            <a:grpSpLocks/>
          </p:cNvGrpSpPr>
          <p:nvPr/>
        </p:nvGrpSpPr>
        <p:grpSpPr bwMode="auto">
          <a:xfrm>
            <a:off x="2486025" y="3633788"/>
            <a:ext cx="204788" cy="233362"/>
            <a:chOff x="1566" y="1809"/>
            <a:chExt cx="129" cy="147"/>
          </a:xfrm>
        </p:grpSpPr>
        <p:sp>
          <p:nvSpPr>
            <p:cNvPr id="17445" name="Line 44"/>
            <p:cNvSpPr>
              <a:spLocks noChangeShapeType="1"/>
            </p:cNvSpPr>
            <p:nvPr/>
          </p:nvSpPr>
          <p:spPr bwMode="auto">
            <a:xfrm flipH="1">
              <a:off x="1566" y="1809"/>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6" name="Line 45"/>
            <p:cNvSpPr>
              <a:spLocks noChangeShapeType="1"/>
            </p:cNvSpPr>
            <p:nvPr/>
          </p:nvSpPr>
          <p:spPr bwMode="auto">
            <a:xfrm flipH="1">
              <a:off x="1599" y="186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48"/>
          <p:cNvGrpSpPr>
            <a:grpSpLocks/>
          </p:cNvGrpSpPr>
          <p:nvPr/>
        </p:nvGrpSpPr>
        <p:grpSpPr bwMode="auto">
          <a:xfrm>
            <a:off x="3276600" y="4572000"/>
            <a:ext cx="219075" cy="190500"/>
            <a:chOff x="2064" y="2400"/>
            <a:chExt cx="138" cy="120"/>
          </a:xfrm>
        </p:grpSpPr>
        <p:sp>
          <p:nvSpPr>
            <p:cNvPr id="17443" name="Line 46"/>
            <p:cNvSpPr>
              <a:spLocks noChangeShapeType="1"/>
            </p:cNvSpPr>
            <p:nvPr/>
          </p:nvSpPr>
          <p:spPr bwMode="auto">
            <a:xfrm flipH="1">
              <a:off x="2064" y="2400"/>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4" name="Line 47"/>
            <p:cNvSpPr>
              <a:spLocks noChangeShapeType="1"/>
            </p:cNvSpPr>
            <p:nvPr/>
          </p:nvSpPr>
          <p:spPr bwMode="auto">
            <a:xfrm flipH="1">
              <a:off x="2106" y="2424"/>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44436" name="Line 52"/>
          <p:cNvSpPr>
            <a:spLocks noChangeShapeType="1"/>
          </p:cNvSpPr>
          <p:nvPr/>
        </p:nvSpPr>
        <p:spPr bwMode="auto">
          <a:xfrm>
            <a:off x="1609725" y="3810000"/>
            <a:ext cx="1524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4437" name="Line 53"/>
          <p:cNvSpPr>
            <a:spLocks noChangeShapeType="1"/>
          </p:cNvSpPr>
          <p:nvPr/>
        </p:nvSpPr>
        <p:spPr bwMode="auto">
          <a:xfrm>
            <a:off x="1204913" y="4724400"/>
            <a:ext cx="1524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7" name="Group 56"/>
          <p:cNvGrpSpPr>
            <a:grpSpLocks/>
          </p:cNvGrpSpPr>
          <p:nvPr/>
        </p:nvGrpSpPr>
        <p:grpSpPr bwMode="auto">
          <a:xfrm>
            <a:off x="2038350" y="5048250"/>
            <a:ext cx="152400" cy="228600"/>
            <a:chOff x="1296" y="2724"/>
            <a:chExt cx="96" cy="144"/>
          </a:xfrm>
        </p:grpSpPr>
        <p:sp>
          <p:nvSpPr>
            <p:cNvPr id="17441" name="Line 54"/>
            <p:cNvSpPr>
              <a:spLocks noChangeShapeType="1"/>
            </p:cNvSpPr>
            <p:nvPr/>
          </p:nvSpPr>
          <p:spPr bwMode="auto">
            <a:xfrm>
              <a:off x="1296" y="2727"/>
              <a:ext cx="96" cy="0"/>
            </a:xfrm>
            <a:prstGeom prst="line">
              <a:avLst/>
            </a:prstGeom>
            <a:noFill/>
            <a:ln w="9525">
              <a:solidFill>
                <a:srgbClr val="FFC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2" name="Line 55"/>
            <p:cNvSpPr>
              <a:spLocks noChangeShapeType="1"/>
            </p:cNvSpPr>
            <p:nvPr/>
          </p:nvSpPr>
          <p:spPr bwMode="auto">
            <a:xfrm>
              <a:off x="1386" y="2724"/>
              <a:ext cx="0" cy="144"/>
            </a:xfrm>
            <a:prstGeom prst="line">
              <a:avLst/>
            </a:prstGeom>
            <a:noFill/>
            <a:ln w="9525">
              <a:solidFill>
                <a:srgbClr val="FFC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57"/>
          <p:cNvGrpSpPr>
            <a:grpSpLocks/>
          </p:cNvGrpSpPr>
          <p:nvPr/>
        </p:nvGrpSpPr>
        <p:grpSpPr bwMode="auto">
          <a:xfrm>
            <a:off x="2057400" y="4014788"/>
            <a:ext cx="152400" cy="233362"/>
            <a:chOff x="1296" y="2727"/>
            <a:chExt cx="96" cy="147"/>
          </a:xfrm>
        </p:grpSpPr>
        <p:sp>
          <p:nvSpPr>
            <p:cNvPr id="17439" name="Line 58"/>
            <p:cNvSpPr>
              <a:spLocks noChangeShapeType="1"/>
            </p:cNvSpPr>
            <p:nvPr/>
          </p:nvSpPr>
          <p:spPr bwMode="auto">
            <a:xfrm>
              <a:off x="1296" y="2727"/>
              <a:ext cx="96" cy="0"/>
            </a:xfrm>
            <a:prstGeom prst="line">
              <a:avLst/>
            </a:prstGeom>
            <a:noFill/>
            <a:ln w="9525">
              <a:solidFill>
                <a:srgbClr val="FFC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0" name="Line 59"/>
            <p:cNvSpPr>
              <a:spLocks noChangeShapeType="1"/>
            </p:cNvSpPr>
            <p:nvPr/>
          </p:nvSpPr>
          <p:spPr bwMode="auto">
            <a:xfrm>
              <a:off x="1386" y="2730"/>
              <a:ext cx="0" cy="144"/>
            </a:xfrm>
            <a:prstGeom prst="line">
              <a:avLst/>
            </a:prstGeom>
            <a:noFill/>
            <a:ln w="9525">
              <a:solidFill>
                <a:srgbClr val="FFC000"/>
              </a:solidFill>
              <a:round/>
              <a:headEnd/>
              <a:tailEnd/>
            </a:ln>
            <a:extLst>
              <a:ext uri="{909E8E84-426E-40DD-AFC4-6F175D3DCCD1}">
                <a14:hiddenFill xmlns:a14="http://schemas.microsoft.com/office/drawing/2010/main">
                  <a:noFill/>
                </a14:hiddenFill>
              </a:ext>
            </a:extLst>
          </p:spPr>
          <p:txBody>
            <a:bodyPr/>
            <a:lstStyle/>
            <a:p>
              <a:endParaRPr lang="en-US"/>
            </a:p>
          </p:txBody>
        </p:sp>
      </p:grpSp>
      <p:graphicFrame>
        <p:nvGraphicFramePr>
          <p:cNvPr id="57" name="Object 54"/>
          <p:cNvGraphicFramePr>
            <a:graphicFrameLocks noChangeAspect="1"/>
          </p:cNvGraphicFramePr>
          <p:nvPr/>
        </p:nvGraphicFramePr>
        <p:xfrm>
          <a:off x="6354763" y="5162550"/>
          <a:ext cx="419100" cy="565150"/>
        </p:xfrm>
        <a:graphic>
          <a:graphicData uri="http://schemas.openxmlformats.org/presentationml/2006/ole">
            <mc:AlternateContent xmlns:mc="http://schemas.openxmlformats.org/markup-compatibility/2006">
              <mc:Choice xmlns:v="urn:schemas-microsoft-com:vml" Requires="v">
                <p:oleObj spid="_x0000_s17579" name="Equation" r:id="rId3" imgW="291973" imgH="393529" progId="Equation.DSMT4">
                  <p:embed/>
                </p:oleObj>
              </mc:Choice>
              <mc:Fallback>
                <p:oleObj name="Equation" r:id="rId3" imgW="291973" imgH="393529" progId="Equation.DSMT4">
                  <p:embed/>
                  <p:pic>
                    <p:nvPicPr>
                      <p:cNvPr id="0" name="Object 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4763" y="5162550"/>
                        <a:ext cx="4191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8" name="Object 3"/>
          <p:cNvGraphicFramePr>
            <a:graphicFrameLocks noChangeAspect="1"/>
          </p:cNvGraphicFramePr>
          <p:nvPr/>
        </p:nvGraphicFramePr>
        <p:xfrm>
          <a:off x="5940425" y="5832475"/>
          <a:ext cx="463550" cy="623888"/>
        </p:xfrm>
        <a:graphic>
          <a:graphicData uri="http://schemas.openxmlformats.org/presentationml/2006/ole">
            <mc:AlternateContent xmlns:mc="http://schemas.openxmlformats.org/markup-compatibility/2006">
              <mc:Choice xmlns:v="urn:schemas-microsoft-com:vml" Requires="v">
                <p:oleObj spid="_x0000_s17580" name="Equation" r:id="rId5" imgW="291973" imgH="393529" progId="Equation.DSMT4">
                  <p:embed/>
                </p:oleObj>
              </mc:Choice>
              <mc:Fallback>
                <p:oleObj name="Equation" r:id="rId5" imgW="291973" imgH="393529"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425" y="5832475"/>
                        <a:ext cx="4635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36" name="Rectangle 53"/>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55" name="Text Box 20"/>
          <p:cNvSpPr txBox="1">
            <a:spLocks noChangeArrowheads="1"/>
          </p:cNvSpPr>
          <p:nvPr/>
        </p:nvSpPr>
        <p:spPr bwMode="auto">
          <a:xfrm>
            <a:off x="415925" y="1158875"/>
            <a:ext cx="7585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2. Tìm hiểu các cách chứng minh khác về diện tích tam giác</a:t>
            </a:r>
          </a:p>
        </p:txBody>
      </p:sp>
      <p:sp>
        <p:nvSpPr>
          <p:cNvPr id="56" name="Rectangle 55"/>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randombar(horizontal)">
                                      <p:cBhvr>
                                        <p:cTn id="7" dur="500"/>
                                        <p:tgtEl>
                                          <p:spTgt spid="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44396"/>
                                        </p:tgtEl>
                                        <p:attrNameLst>
                                          <p:attrName>style.visibility</p:attrName>
                                        </p:attrNameLst>
                                      </p:cBhvr>
                                      <p:to>
                                        <p:strVal val="visible"/>
                                      </p:to>
                                    </p:set>
                                    <p:anim calcmode="discrete" valueType="clr">
                                      <p:cBhvr override="childStyle">
                                        <p:cTn id="12" dur="80"/>
                                        <p:tgtEl>
                                          <p:spTgt spid="144396"/>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44396"/>
                                        </p:tgtEl>
                                        <p:attrNameLst>
                                          <p:attrName>fillcolor</p:attrName>
                                        </p:attrNameLst>
                                      </p:cBhvr>
                                      <p:tavLst>
                                        <p:tav tm="0">
                                          <p:val>
                                            <p:clrVal>
                                              <a:schemeClr val="accent2"/>
                                            </p:clrVal>
                                          </p:val>
                                        </p:tav>
                                        <p:tav tm="50000">
                                          <p:val>
                                            <p:clrVal>
                                              <a:schemeClr val="hlink"/>
                                            </p:clrVal>
                                          </p:val>
                                        </p:tav>
                                      </p:tavLst>
                                    </p:anim>
                                    <p:set>
                                      <p:cBhvr>
                                        <p:cTn id="14" dur="80"/>
                                        <p:tgtEl>
                                          <p:spTgt spid="144396"/>
                                        </p:tgtEl>
                                        <p:attrNameLst>
                                          <p:attrName>fill.type</p:attrName>
                                        </p:attrNameLst>
                                      </p:cBhvr>
                                      <p:to>
                                        <p:strVal val="solid"/>
                                      </p:to>
                                    </p:set>
                                  </p:childTnLst>
                                </p:cTn>
                              </p:par>
                              <p:par>
                                <p:cTn id="15" presetID="1" presetClass="entr" presetSubtype="0" fill="hold" grpId="0" nodeType="withEffect">
                                  <p:stCondLst>
                                    <p:cond delay="0"/>
                                  </p:stCondLst>
                                  <p:childTnLst>
                                    <p:set>
                                      <p:cBhvr>
                                        <p:cTn id="16" dur="1" fill="hold">
                                          <p:stCondLst>
                                            <p:cond delay="0"/>
                                          </p:stCondLst>
                                        </p:cTn>
                                        <p:tgtEl>
                                          <p:spTgt spid="144437"/>
                                        </p:tgtEl>
                                        <p:attrNameLst>
                                          <p:attrName>style.visibility</p:attrName>
                                        </p:attrNameLst>
                                      </p:cBhvr>
                                      <p:to>
                                        <p:strVal val="visible"/>
                                      </p:to>
                                    </p:set>
                                  </p:childTnLst>
                                </p:cTn>
                              </p:par>
                            </p:childTnLst>
                          </p:cTn>
                        </p:par>
                        <p:par>
                          <p:cTn id="17" fill="hold" nodeType="afterGroup">
                            <p:stCondLst>
                              <p:cond delay="104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4436"/>
                                        </p:tgtEl>
                                        <p:attrNameLst>
                                          <p:attrName>style.visibility</p:attrName>
                                        </p:attrNameLst>
                                      </p:cBhvr>
                                      <p:to>
                                        <p:strVal val="visible"/>
                                      </p:to>
                                    </p:set>
                                  </p:childTnLst>
                                </p:cTn>
                              </p:par>
                              <p:par>
                                <p:cTn id="27" presetID="2" presetClass="entr" presetSubtype="8" fill="hold" grpId="0" nodeType="withEffect">
                                  <p:stCondLst>
                                    <p:cond delay="0"/>
                                  </p:stCondLst>
                                  <p:childTnLst>
                                    <p:set>
                                      <p:cBhvr>
                                        <p:cTn id="28" dur="1" fill="hold">
                                          <p:stCondLst>
                                            <p:cond delay="0"/>
                                          </p:stCondLst>
                                        </p:cTn>
                                        <p:tgtEl>
                                          <p:spTgt spid="144392"/>
                                        </p:tgtEl>
                                        <p:attrNameLst>
                                          <p:attrName>style.visibility</p:attrName>
                                        </p:attrNameLst>
                                      </p:cBhvr>
                                      <p:to>
                                        <p:strVal val="visible"/>
                                      </p:to>
                                    </p:set>
                                    <p:anim calcmode="lin" valueType="num">
                                      <p:cBhvr additive="base">
                                        <p:cTn id="29" dur="500" fill="hold"/>
                                        <p:tgtEl>
                                          <p:spTgt spid="144392"/>
                                        </p:tgtEl>
                                        <p:attrNameLst>
                                          <p:attrName>ppt_x</p:attrName>
                                        </p:attrNameLst>
                                      </p:cBhvr>
                                      <p:tavLst>
                                        <p:tav tm="0">
                                          <p:val>
                                            <p:strVal val="0-#ppt_w/2"/>
                                          </p:val>
                                        </p:tav>
                                        <p:tav tm="100000">
                                          <p:val>
                                            <p:strVal val="#ppt_x"/>
                                          </p:val>
                                        </p:tav>
                                      </p:tavLst>
                                    </p:anim>
                                    <p:anim calcmode="lin" valueType="num">
                                      <p:cBhvr additive="base">
                                        <p:cTn id="30" dur="500" fill="hold"/>
                                        <p:tgtEl>
                                          <p:spTgt spid="144392"/>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44404"/>
                                        </p:tgtEl>
                                        <p:attrNameLst>
                                          <p:attrName>style.visibility</p:attrName>
                                        </p:attrNameLst>
                                      </p:cBhvr>
                                      <p:to>
                                        <p:strVal val="visible"/>
                                      </p:to>
                                    </p:set>
                                    <p:anim calcmode="discrete" valueType="clr">
                                      <p:cBhvr override="childStyle">
                                        <p:cTn id="35" dur="80"/>
                                        <p:tgtEl>
                                          <p:spTgt spid="144404"/>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44404"/>
                                        </p:tgtEl>
                                        <p:attrNameLst>
                                          <p:attrName>fillcolor</p:attrName>
                                        </p:attrNameLst>
                                      </p:cBhvr>
                                      <p:tavLst>
                                        <p:tav tm="0">
                                          <p:val>
                                            <p:clrVal>
                                              <a:schemeClr val="accent2"/>
                                            </p:clrVal>
                                          </p:val>
                                        </p:tav>
                                        <p:tav tm="50000">
                                          <p:val>
                                            <p:clrVal>
                                              <a:schemeClr val="hlink"/>
                                            </p:clrVal>
                                          </p:val>
                                        </p:tav>
                                      </p:tavLst>
                                    </p:anim>
                                    <p:set>
                                      <p:cBhvr>
                                        <p:cTn id="37" dur="80"/>
                                        <p:tgtEl>
                                          <p:spTgt spid="144404"/>
                                        </p:tgtEl>
                                        <p:attrNameLst>
                                          <p:attrName>fill.type</p:attrName>
                                        </p:attrNameLst>
                                      </p:cBhvr>
                                      <p:to>
                                        <p:strVal val="solid"/>
                                      </p:to>
                                    </p:set>
                                  </p:childTnLst>
                                </p:cTn>
                              </p:par>
                              <p:par>
                                <p:cTn id="38" presetID="2" presetClass="entr" presetSubtype="1" fill="hold" grpId="0" nodeType="withEffect">
                                  <p:stCondLst>
                                    <p:cond delay="0"/>
                                  </p:stCondLst>
                                  <p:childTnLst>
                                    <p:set>
                                      <p:cBhvr>
                                        <p:cTn id="39" dur="1" fill="hold">
                                          <p:stCondLst>
                                            <p:cond delay="0"/>
                                          </p:stCondLst>
                                        </p:cTn>
                                        <p:tgtEl>
                                          <p:spTgt spid="144394"/>
                                        </p:tgtEl>
                                        <p:attrNameLst>
                                          <p:attrName>style.visibility</p:attrName>
                                        </p:attrNameLst>
                                      </p:cBhvr>
                                      <p:to>
                                        <p:strVal val="visible"/>
                                      </p:to>
                                    </p:set>
                                    <p:anim calcmode="lin" valueType="num">
                                      <p:cBhvr additive="base">
                                        <p:cTn id="40" dur="500" fill="hold"/>
                                        <p:tgtEl>
                                          <p:spTgt spid="144394"/>
                                        </p:tgtEl>
                                        <p:attrNameLst>
                                          <p:attrName>ppt_x</p:attrName>
                                        </p:attrNameLst>
                                      </p:cBhvr>
                                      <p:tavLst>
                                        <p:tav tm="0">
                                          <p:val>
                                            <p:strVal val="#ppt_x"/>
                                          </p:val>
                                        </p:tav>
                                        <p:tav tm="100000">
                                          <p:val>
                                            <p:strVal val="#ppt_x"/>
                                          </p:val>
                                        </p:tav>
                                      </p:tavLst>
                                    </p:anim>
                                    <p:anim calcmode="lin" valueType="num">
                                      <p:cBhvr additive="base">
                                        <p:cTn id="41" dur="500" fill="hold"/>
                                        <p:tgtEl>
                                          <p:spTgt spid="144394"/>
                                        </p:tgtEl>
                                        <p:attrNameLst>
                                          <p:attrName>ppt_y</p:attrName>
                                        </p:attrNameLst>
                                      </p:cBhvr>
                                      <p:tavLst>
                                        <p:tav tm="0">
                                          <p:val>
                                            <p:strVal val="0-#ppt_h/2"/>
                                          </p:val>
                                        </p:tav>
                                        <p:tav tm="100000">
                                          <p:val>
                                            <p:strVal val="#ppt_y"/>
                                          </p:val>
                                        </p:tav>
                                      </p:tavLst>
                                    </p:anim>
                                  </p:childTnLst>
                                </p:cTn>
                              </p:par>
                              <p:par>
                                <p:cTn id="42" presetID="1"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childTnLst>
                          </p:cTn>
                        </p:par>
                        <p:par>
                          <p:cTn id="46" fill="hold" nodeType="afterGroup">
                            <p:stCondLst>
                              <p:cond delay="1520"/>
                            </p:stCondLst>
                            <p:childTnLst>
                              <p:par>
                                <p:cTn id="47" presetID="10" presetClass="entr" presetSubtype="0" fill="hold" grpId="0" nodeType="afterEffect">
                                  <p:stCondLst>
                                    <p:cond delay="0"/>
                                  </p:stCondLst>
                                  <p:childTnLst>
                                    <p:set>
                                      <p:cBhvr>
                                        <p:cTn id="48" dur="1" fill="hold">
                                          <p:stCondLst>
                                            <p:cond delay="0"/>
                                          </p:stCondLst>
                                        </p:cTn>
                                        <p:tgtEl>
                                          <p:spTgt spid="144403"/>
                                        </p:tgtEl>
                                        <p:attrNameLst>
                                          <p:attrName>style.visibility</p:attrName>
                                        </p:attrNameLst>
                                      </p:cBhvr>
                                      <p:to>
                                        <p:strVal val="visible"/>
                                      </p:to>
                                    </p:set>
                                    <p:animEffect transition="in" filter="fade">
                                      <p:cBhvr>
                                        <p:cTn id="49" dur="500"/>
                                        <p:tgtEl>
                                          <p:spTgt spid="144403"/>
                                        </p:tgtEl>
                                      </p:cBhvr>
                                    </p:animEffect>
                                  </p:childTnLst>
                                </p:cTn>
                              </p:par>
                            </p:childTnLst>
                          </p:cTn>
                        </p:par>
                        <p:par>
                          <p:cTn id="50" fill="hold" nodeType="afterGroup">
                            <p:stCondLst>
                              <p:cond delay="2020"/>
                            </p:stCondLst>
                            <p:childTnLst>
                              <p:par>
                                <p:cTn id="51" presetID="10" presetClass="entr" presetSubtype="0" fill="hold" grpId="0" nodeType="afterEffect">
                                  <p:stCondLst>
                                    <p:cond delay="0"/>
                                  </p:stCondLst>
                                  <p:childTnLst>
                                    <p:set>
                                      <p:cBhvr>
                                        <p:cTn id="52" dur="1" fill="hold">
                                          <p:stCondLst>
                                            <p:cond delay="0"/>
                                          </p:stCondLst>
                                        </p:cTn>
                                        <p:tgtEl>
                                          <p:spTgt spid="144414"/>
                                        </p:tgtEl>
                                        <p:attrNameLst>
                                          <p:attrName>style.visibility</p:attrName>
                                        </p:attrNameLst>
                                      </p:cBhvr>
                                      <p:to>
                                        <p:strVal val="visible"/>
                                      </p:to>
                                    </p:set>
                                    <p:animEffect transition="in" filter="fade">
                                      <p:cBhvr>
                                        <p:cTn id="53" dur="500"/>
                                        <p:tgtEl>
                                          <p:spTgt spid="1444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iterate type="lt">
                                    <p:tmAbs val="0"/>
                                  </p:iterate>
                                  <p:childTnLst>
                                    <p:set>
                                      <p:cBhvr>
                                        <p:cTn id="57" dur="1" fill="hold">
                                          <p:stCondLst>
                                            <p:cond delay="0"/>
                                          </p:stCondLst>
                                        </p:cTn>
                                        <p:tgtEl>
                                          <p:spTgt spid="144405"/>
                                        </p:tgtEl>
                                        <p:attrNameLst>
                                          <p:attrName>style.visibility</p:attrName>
                                        </p:attrNameLst>
                                      </p:cBhvr>
                                      <p:to>
                                        <p:strVal val="visible"/>
                                      </p:to>
                                    </p:set>
                                  </p:childTnLst>
                                </p:cTn>
                              </p:par>
                            </p:childTnLst>
                          </p:cTn>
                        </p:par>
                        <p:par>
                          <p:cTn id="58" fill="hold" nodeType="afterGroup">
                            <p:stCondLst>
                              <p:cond delay="0"/>
                            </p:stCondLst>
                            <p:childTnLst>
                              <p:par>
                                <p:cTn id="59" presetID="4" presetClass="entr" presetSubtype="16" fill="hold" grpId="0" nodeType="afterEffect">
                                  <p:stCondLst>
                                    <p:cond delay="0"/>
                                  </p:stCondLst>
                                  <p:childTnLst>
                                    <p:set>
                                      <p:cBhvr>
                                        <p:cTn id="60" dur="1" fill="hold">
                                          <p:stCondLst>
                                            <p:cond delay="0"/>
                                          </p:stCondLst>
                                        </p:cTn>
                                        <p:tgtEl>
                                          <p:spTgt spid="144391"/>
                                        </p:tgtEl>
                                        <p:attrNameLst>
                                          <p:attrName>style.visibility</p:attrName>
                                        </p:attrNameLst>
                                      </p:cBhvr>
                                      <p:to>
                                        <p:strVal val="visible"/>
                                      </p:to>
                                    </p:set>
                                    <p:animEffect transition="in" filter="box(in)">
                                      <p:cBhvr>
                                        <p:cTn id="61" dur="3000"/>
                                        <p:tgtEl>
                                          <p:spTgt spid="144391"/>
                                        </p:tgtEl>
                                      </p:cBhvr>
                                    </p:animEffect>
                                  </p:childTnLst>
                                </p:cTn>
                              </p:par>
                            </p:childTnLst>
                          </p:cTn>
                        </p:par>
                        <p:par>
                          <p:cTn id="62" fill="hold" nodeType="afterGroup">
                            <p:stCondLst>
                              <p:cond delay="3000"/>
                            </p:stCondLst>
                            <p:childTnLst>
                              <p:par>
                                <p:cTn id="63" presetID="8" presetClass="emph" presetSubtype="0" fill="hold" grpId="1" nodeType="afterEffect">
                                  <p:stCondLst>
                                    <p:cond delay="0"/>
                                  </p:stCondLst>
                                  <p:childTnLst>
                                    <p:animRot by="10800000">
                                      <p:cBhvr>
                                        <p:cTn id="64" dur="3000" fill="hold"/>
                                        <p:tgtEl>
                                          <p:spTgt spid="144391"/>
                                        </p:tgtEl>
                                        <p:attrNameLst>
                                          <p:attrName>r</p:attrName>
                                        </p:attrNameLst>
                                      </p:cBhvr>
                                    </p:animRot>
                                  </p:childTnLst>
                                </p:cTn>
                              </p:par>
                            </p:childTnLst>
                          </p:cTn>
                        </p:par>
                        <p:par>
                          <p:cTn id="65" fill="hold" nodeType="afterGroup">
                            <p:stCondLst>
                              <p:cond delay="6000"/>
                            </p:stCondLst>
                            <p:childTnLst>
                              <p:par>
                                <p:cTn id="66" presetID="4" presetClass="entr" presetSubtype="16" fill="hold" grpId="0" nodeType="afterEffect">
                                  <p:stCondLst>
                                    <p:cond delay="0"/>
                                  </p:stCondLst>
                                  <p:childTnLst>
                                    <p:set>
                                      <p:cBhvr>
                                        <p:cTn id="67" dur="1" fill="hold">
                                          <p:stCondLst>
                                            <p:cond delay="0"/>
                                          </p:stCondLst>
                                        </p:cTn>
                                        <p:tgtEl>
                                          <p:spTgt spid="144393"/>
                                        </p:tgtEl>
                                        <p:attrNameLst>
                                          <p:attrName>style.visibility</p:attrName>
                                        </p:attrNameLst>
                                      </p:cBhvr>
                                      <p:to>
                                        <p:strVal val="visible"/>
                                      </p:to>
                                    </p:set>
                                    <p:animEffect transition="in" filter="box(in)">
                                      <p:cBhvr>
                                        <p:cTn id="68" dur="3000"/>
                                        <p:tgtEl>
                                          <p:spTgt spid="144393"/>
                                        </p:tgtEl>
                                      </p:cBhvr>
                                    </p:animEffect>
                                  </p:childTnLst>
                                </p:cTn>
                              </p:par>
                            </p:childTnLst>
                          </p:cTn>
                        </p:par>
                        <p:par>
                          <p:cTn id="69" fill="hold" nodeType="afterGroup">
                            <p:stCondLst>
                              <p:cond delay="9000"/>
                            </p:stCondLst>
                            <p:childTnLst>
                              <p:par>
                                <p:cTn id="70" presetID="49" presetClass="path" presetSubtype="0" accel="50000" decel="50000" fill="hold" grpId="2" nodeType="afterEffect">
                                  <p:stCondLst>
                                    <p:cond delay="0"/>
                                  </p:stCondLst>
                                  <p:childTnLst>
                                    <p:animMotion origin="layout" path="M 0.00416 -4.44444E-6 L 0.10833 0.15579 " pathEditMode="relative" rAng="0" ptsTypes="AA">
                                      <p:cBhvr>
                                        <p:cTn id="71" dur="3000" fill="hold"/>
                                        <p:tgtEl>
                                          <p:spTgt spid="144391"/>
                                        </p:tgtEl>
                                        <p:attrNameLst>
                                          <p:attrName>ppt_x</p:attrName>
                                          <p:attrName>ppt_y</p:attrName>
                                        </p:attrNameLst>
                                      </p:cBhvr>
                                      <p:rCtr x="5208" y="7778"/>
                                    </p:animMotion>
                                  </p:childTnLst>
                                </p:cTn>
                              </p:par>
                            </p:childTnLst>
                          </p:cTn>
                        </p:par>
                        <p:par>
                          <p:cTn id="72" fill="hold" nodeType="afterGroup">
                            <p:stCondLst>
                              <p:cond delay="12000"/>
                            </p:stCondLst>
                            <p:childTnLst>
                              <p:par>
                                <p:cTn id="73" presetID="8" presetClass="emph" presetSubtype="0" fill="hold" grpId="1" nodeType="afterEffect">
                                  <p:stCondLst>
                                    <p:cond delay="0"/>
                                  </p:stCondLst>
                                  <p:childTnLst>
                                    <p:animRot by="10800000">
                                      <p:cBhvr>
                                        <p:cTn id="74" dur="3000" fill="hold"/>
                                        <p:tgtEl>
                                          <p:spTgt spid="144393"/>
                                        </p:tgtEl>
                                        <p:attrNameLst>
                                          <p:attrName>r</p:attrName>
                                        </p:attrNameLst>
                                      </p:cBhvr>
                                    </p:animRot>
                                  </p:childTnLst>
                                </p:cTn>
                              </p:par>
                            </p:childTnLst>
                          </p:cTn>
                        </p:par>
                        <p:par>
                          <p:cTn id="75" fill="hold" nodeType="afterGroup">
                            <p:stCondLst>
                              <p:cond delay="15000"/>
                            </p:stCondLst>
                            <p:childTnLst>
                              <p:par>
                                <p:cTn id="76" presetID="0" presetClass="path" presetSubtype="0" accel="50000" decel="50000" fill="hold" grpId="2" nodeType="afterEffect">
                                  <p:stCondLst>
                                    <p:cond delay="0"/>
                                  </p:stCondLst>
                                  <p:childTnLst>
                                    <p:animMotion origin="layout" path="M 0.00156 0.00811 L -0.05764 0.15488 " pathEditMode="relative" rAng="0" ptsTypes="AA">
                                      <p:cBhvr>
                                        <p:cTn id="77" dur="3000" fill="hold"/>
                                        <p:tgtEl>
                                          <p:spTgt spid="144393"/>
                                        </p:tgtEl>
                                        <p:attrNameLst>
                                          <p:attrName>ppt_x</p:attrName>
                                          <p:attrName>ppt_y</p:attrName>
                                        </p:attrNameLst>
                                      </p:cBhvr>
                                      <p:rCtr x="-2969" y="7327"/>
                                    </p:animMotion>
                                  </p:childTnLst>
                                </p:cTn>
                              </p:par>
                            </p:childTnLst>
                          </p:cTn>
                        </p:par>
                        <p:par>
                          <p:cTn id="78" fill="hold" nodeType="afterGroup">
                            <p:stCondLst>
                              <p:cond delay="18000"/>
                            </p:stCondLst>
                            <p:childTnLst>
                              <p:par>
                                <p:cTn id="79" presetID="15" presetClass="entr" presetSubtype="0" fill="hold" nodeType="afterEffect">
                                  <p:stCondLst>
                                    <p:cond delay="0"/>
                                  </p:stCondLst>
                                  <p:childTnLst>
                                    <p:set>
                                      <p:cBhvr>
                                        <p:cTn id="80" dur="1" fill="hold">
                                          <p:stCondLst>
                                            <p:cond delay="0"/>
                                          </p:stCondLst>
                                        </p:cTn>
                                        <p:tgtEl>
                                          <p:spTgt spid="3"/>
                                        </p:tgtEl>
                                        <p:attrNameLst>
                                          <p:attrName>style.visibility</p:attrName>
                                        </p:attrNameLst>
                                      </p:cBhvr>
                                      <p:to>
                                        <p:strVal val="visible"/>
                                      </p:to>
                                    </p:set>
                                    <p:anim calcmode="lin" valueType="num">
                                      <p:cBhvr>
                                        <p:cTn id="81" dur="1000" fill="hold"/>
                                        <p:tgtEl>
                                          <p:spTgt spid="3"/>
                                        </p:tgtEl>
                                        <p:attrNameLst>
                                          <p:attrName>ppt_w</p:attrName>
                                        </p:attrNameLst>
                                      </p:cBhvr>
                                      <p:tavLst>
                                        <p:tav tm="0">
                                          <p:val>
                                            <p:fltVal val="0"/>
                                          </p:val>
                                        </p:tav>
                                        <p:tav tm="100000">
                                          <p:val>
                                            <p:strVal val="#ppt_w"/>
                                          </p:val>
                                        </p:tav>
                                      </p:tavLst>
                                    </p:anim>
                                    <p:anim calcmode="lin" valueType="num">
                                      <p:cBhvr>
                                        <p:cTn id="82" dur="1000" fill="hold"/>
                                        <p:tgtEl>
                                          <p:spTgt spid="3"/>
                                        </p:tgtEl>
                                        <p:attrNameLst>
                                          <p:attrName>ppt_h</p:attrName>
                                        </p:attrNameLst>
                                      </p:cBhvr>
                                      <p:tavLst>
                                        <p:tav tm="0">
                                          <p:val>
                                            <p:fltVal val="0"/>
                                          </p:val>
                                        </p:tav>
                                        <p:tav tm="100000">
                                          <p:val>
                                            <p:strVal val="#ppt_h"/>
                                          </p:val>
                                        </p:tav>
                                      </p:tavLst>
                                    </p:anim>
                                    <p:anim calcmode="lin" valueType="num">
                                      <p:cBhvr>
                                        <p:cTn id="83"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84"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85" fill="hold" nodeType="afterGroup">
                            <p:stCondLst>
                              <p:cond delay="19000"/>
                            </p:stCondLst>
                            <p:childTnLst>
                              <p:par>
                                <p:cTn id="86" presetID="4" presetClass="entr" presetSubtype="16" fill="hold" nodeType="after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box(in)">
                                      <p:cBhvr>
                                        <p:cTn id="88" dur="500"/>
                                        <p:tgtEl>
                                          <p:spTgt spid="4"/>
                                        </p:tgtEl>
                                      </p:cBhvr>
                                    </p:animEffect>
                                  </p:childTnLst>
                                </p:cTn>
                              </p:par>
                            </p:childTnLst>
                          </p:cTn>
                        </p:par>
                        <p:par>
                          <p:cTn id="89" fill="hold" nodeType="afterGroup">
                            <p:stCondLst>
                              <p:cond delay="19500"/>
                            </p:stCondLst>
                            <p:childTnLst>
                              <p:par>
                                <p:cTn id="90" presetID="10" presetClass="entr" presetSubtype="0" fill="hold" nodeType="after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par>
                                <p:cTn id="93" presetID="1" presetClass="entr" presetSubtype="0" fill="hold" grpId="0" nodeType="withEffect">
                                  <p:stCondLst>
                                    <p:cond delay="0"/>
                                  </p:stCondLst>
                                  <p:childTnLst>
                                    <p:set>
                                      <p:cBhvr>
                                        <p:cTn id="94" dur="1" fill="hold">
                                          <p:stCondLst>
                                            <p:cond delay="0"/>
                                          </p:stCondLst>
                                        </p:cTn>
                                        <p:tgtEl>
                                          <p:spTgt spid="144420"/>
                                        </p:tgtEl>
                                        <p:attrNameLst>
                                          <p:attrName>style.visibility</p:attrName>
                                        </p:attrNameLst>
                                      </p:cBhvr>
                                      <p:to>
                                        <p:strVal val="visible"/>
                                      </p:to>
                                    </p:set>
                                  </p:childTnLst>
                                </p:cTn>
                              </p:par>
                            </p:childTnLst>
                          </p:cTn>
                        </p:par>
                        <p:par>
                          <p:cTn id="95" fill="hold" nodeType="afterGroup">
                            <p:stCondLst>
                              <p:cond delay="20000"/>
                            </p:stCondLst>
                            <p:childTnLst>
                              <p:par>
                                <p:cTn id="96" presetID="10" presetClass="entr" presetSubtype="0" fill="hold" nodeType="after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fade">
                                      <p:cBhvr>
                                        <p:cTn id="9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1" grpId="0" animBg="1"/>
      <p:bldP spid="144391" grpId="1" animBg="1"/>
      <p:bldP spid="144391" grpId="2" animBg="1"/>
      <p:bldP spid="144392" grpId="0" animBg="1"/>
      <p:bldP spid="144393" grpId="0" animBg="1"/>
      <p:bldP spid="144393" grpId="1" animBg="1"/>
      <p:bldP spid="144393" grpId="2" animBg="1"/>
      <p:bldP spid="144394" grpId="0" animBg="1"/>
      <p:bldP spid="144396" grpId="0"/>
      <p:bldP spid="144403" grpId="0"/>
      <p:bldP spid="144405" grpId="0"/>
      <p:bldP spid="144414" grpId="0"/>
      <p:bldP spid="144420" grpId="0"/>
      <p:bldP spid="144436" grpId="0" animBg="1"/>
      <p:bldP spid="144437" grpId="0" animBg="1"/>
      <p:bldP spid="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p:cNvSpPr/>
          <p:nvPr/>
        </p:nvSpPr>
        <p:spPr>
          <a:xfrm>
            <a:off x="2527300" y="2057400"/>
            <a:ext cx="4330700" cy="3352800"/>
          </a:xfrm>
          <a:prstGeom prst="triangle">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Horizontal Scroll 2"/>
          <p:cNvSpPr/>
          <p:nvPr/>
        </p:nvSpPr>
        <p:spPr>
          <a:xfrm>
            <a:off x="685800" y="533400"/>
            <a:ext cx="7315200" cy="10668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a:solidFill>
                  <a:srgbClr val="FF3300"/>
                </a:solidFill>
                <a:latin typeface="Times New Roman" pitchFamily="18" charset="0"/>
                <a:cs typeface="Times New Roman" pitchFamily="18" charset="0"/>
              </a:rPr>
              <a:t>Em còn tìm được cách cắt và ghép nào khác không ?</a:t>
            </a:r>
            <a:endParaRPr lang="en-US" sz="2400"/>
          </a:p>
        </p:txBody>
      </p:sp>
      <p:sp>
        <p:nvSpPr>
          <p:cNvPr id="18436" name="TextBox 12"/>
          <p:cNvSpPr txBox="1">
            <a:spLocks noChangeArrowheads="1"/>
          </p:cNvSpPr>
          <p:nvPr/>
        </p:nvSpPr>
        <p:spPr bwMode="auto">
          <a:xfrm>
            <a:off x="4495800" y="5384800"/>
            <a:ext cx="45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0000"/>
                </a:solidFill>
              </a:rPr>
              <a:t>a</a:t>
            </a:r>
          </a:p>
        </p:txBody>
      </p:sp>
      <p:sp>
        <p:nvSpPr>
          <p:cNvPr id="18437" name="TextBox 13"/>
          <p:cNvSpPr txBox="1">
            <a:spLocks noChangeArrowheads="1"/>
          </p:cNvSpPr>
          <p:nvPr/>
        </p:nvSpPr>
        <p:spPr bwMode="auto">
          <a:xfrm>
            <a:off x="4724400" y="4114800"/>
            <a:ext cx="45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CC00"/>
                </a:solidFill>
              </a:rPr>
              <a:t>h</a:t>
            </a:r>
          </a:p>
        </p:txBody>
      </p:sp>
      <p:cxnSp>
        <p:nvCxnSpPr>
          <p:cNvPr id="5" name="Straight Connector 4"/>
          <p:cNvCxnSpPr>
            <a:stCxn id="2" idx="0"/>
            <a:endCxn id="2" idx="3"/>
          </p:cNvCxnSpPr>
          <p:nvPr/>
        </p:nvCxnSpPr>
        <p:spPr>
          <a:xfrm>
            <a:off x="4692650" y="2057400"/>
            <a:ext cx="0" cy="3352800"/>
          </a:xfrm>
          <a:prstGeom prst="line">
            <a:avLst/>
          </a:prstGeom>
        </p:spPr>
        <p:style>
          <a:lnRef idx="2">
            <a:schemeClr val="accent6"/>
          </a:lnRef>
          <a:fillRef idx="0">
            <a:schemeClr val="accent6"/>
          </a:fillRef>
          <a:effectRef idx="1">
            <a:schemeClr val="accent6"/>
          </a:effectRef>
          <a:fontRef idx="minor">
            <a:schemeClr val="tx1"/>
          </a:fontRef>
        </p:style>
      </p:cxnSp>
    </p:spTree>
  </p:cSld>
  <p:clrMapOvr>
    <a:masterClrMapping/>
  </p:clrMapOvr>
  <p:transition spd="med">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2"/>
          <p:cNvSpPr>
            <a:spLocks/>
          </p:cNvSpPr>
          <p:nvPr/>
        </p:nvSpPr>
        <p:spPr bwMode="auto">
          <a:xfrm>
            <a:off x="1892300" y="2057400"/>
            <a:ext cx="2743200" cy="3657600"/>
          </a:xfrm>
          <a:custGeom>
            <a:avLst/>
            <a:gdLst>
              <a:gd name="T0" fmla="*/ 0 w 1728"/>
              <a:gd name="T1" fmla="*/ 2147483647 h 2304"/>
              <a:gd name="T2" fmla="*/ 2147483647 w 1728"/>
              <a:gd name="T3" fmla="*/ 2147483647 h 2304"/>
              <a:gd name="T4" fmla="*/ 2147483647 w 1728"/>
              <a:gd name="T5" fmla="*/ 2147483647 h 2304"/>
              <a:gd name="T6" fmla="*/ 2147483647 w 1728"/>
              <a:gd name="T7" fmla="*/ 0 h 2304"/>
              <a:gd name="T8" fmla="*/ 0 w 1728"/>
              <a:gd name="T9" fmla="*/ 2147483647 h 2304"/>
              <a:gd name="T10" fmla="*/ 0 w 1728"/>
              <a:gd name="T11" fmla="*/ 2147483647 h 2304"/>
              <a:gd name="T12" fmla="*/ 0 60000 65536"/>
              <a:gd name="T13" fmla="*/ 0 60000 65536"/>
              <a:gd name="T14" fmla="*/ 0 60000 65536"/>
              <a:gd name="T15" fmla="*/ 0 60000 65536"/>
              <a:gd name="T16" fmla="*/ 0 60000 65536"/>
              <a:gd name="T17" fmla="*/ 0 60000 65536"/>
              <a:gd name="T18" fmla="*/ 0 w 1728"/>
              <a:gd name="T19" fmla="*/ 0 h 2304"/>
              <a:gd name="T20" fmla="*/ 1728 w 1728"/>
              <a:gd name="T21" fmla="*/ 2304 h 2304"/>
            </a:gdLst>
            <a:ahLst/>
            <a:cxnLst>
              <a:cxn ang="T12">
                <a:pos x="T0" y="T1"/>
              </a:cxn>
              <a:cxn ang="T13">
                <a:pos x="T2" y="T3"/>
              </a:cxn>
              <a:cxn ang="T14">
                <a:pos x="T4" y="T5"/>
              </a:cxn>
              <a:cxn ang="T15">
                <a:pos x="T6" y="T7"/>
              </a:cxn>
              <a:cxn ang="T16">
                <a:pos x="T8" y="T9"/>
              </a:cxn>
              <a:cxn ang="T17">
                <a:pos x="T10" y="T11"/>
              </a:cxn>
            </a:cxnLst>
            <a:rect l="T18" t="T19" r="T20" b="T21"/>
            <a:pathLst>
              <a:path w="1728" h="2304">
                <a:moveTo>
                  <a:pt x="0" y="2304"/>
                </a:moveTo>
                <a:lnTo>
                  <a:pt x="1728" y="2304"/>
                </a:lnTo>
                <a:lnTo>
                  <a:pt x="1728" y="1152"/>
                </a:lnTo>
                <a:lnTo>
                  <a:pt x="576" y="0"/>
                </a:lnTo>
                <a:lnTo>
                  <a:pt x="0" y="1152"/>
                </a:lnTo>
                <a:lnTo>
                  <a:pt x="0" y="2304"/>
                </a:lnTo>
                <a:close/>
              </a:path>
            </a:pathLst>
          </a:custGeom>
          <a:solidFill>
            <a:srgbClr val="CC00FF"/>
          </a:solidFill>
          <a:ln w="28575">
            <a:solidFill>
              <a:schemeClr val="tx1"/>
            </a:solidFill>
            <a:round/>
            <a:headEnd/>
            <a:tailEnd/>
          </a:ln>
        </p:spPr>
        <p:txBody>
          <a:bodyPr/>
          <a:lstStyle/>
          <a:p>
            <a:endParaRPr lang="en-US"/>
          </a:p>
        </p:txBody>
      </p:sp>
      <p:sp>
        <p:nvSpPr>
          <p:cNvPr id="7171" name="Freeform 3"/>
          <p:cNvSpPr>
            <a:spLocks/>
          </p:cNvSpPr>
          <p:nvPr/>
        </p:nvSpPr>
        <p:spPr bwMode="auto">
          <a:xfrm>
            <a:off x="990600" y="3886200"/>
            <a:ext cx="914400" cy="1828800"/>
          </a:xfrm>
          <a:custGeom>
            <a:avLst/>
            <a:gdLst>
              <a:gd name="T0" fmla="*/ 2147483647 w 576"/>
              <a:gd name="T1" fmla="*/ 0 h 1152"/>
              <a:gd name="T2" fmla="*/ 0 w 576"/>
              <a:gd name="T3" fmla="*/ 2147483647 h 1152"/>
              <a:gd name="T4" fmla="*/ 2147483647 w 576"/>
              <a:gd name="T5" fmla="*/ 2147483647 h 1152"/>
              <a:gd name="T6" fmla="*/ 2147483647 w 576"/>
              <a:gd name="T7" fmla="*/ 0 h 1152"/>
              <a:gd name="T8" fmla="*/ 0 60000 65536"/>
              <a:gd name="T9" fmla="*/ 0 60000 65536"/>
              <a:gd name="T10" fmla="*/ 0 60000 65536"/>
              <a:gd name="T11" fmla="*/ 0 60000 65536"/>
              <a:gd name="T12" fmla="*/ 0 w 576"/>
              <a:gd name="T13" fmla="*/ 0 h 1152"/>
              <a:gd name="T14" fmla="*/ 576 w 576"/>
              <a:gd name="T15" fmla="*/ 1152 h 1152"/>
            </a:gdLst>
            <a:ahLst/>
            <a:cxnLst>
              <a:cxn ang="T8">
                <a:pos x="T0" y="T1"/>
              </a:cxn>
              <a:cxn ang="T9">
                <a:pos x="T2" y="T3"/>
              </a:cxn>
              <a:cxn ang="T10">
                <a:pos x="T4" y="T5"/>
              </a:cxn>
              <a:cxn ang="T11">
                <a:pos x="T6" y="T7"/>
              </a:cxn>
            </a:cxnLst>
            <a:rect l="T12" t="T13" r="T14" b="T15"/>
            <a:pathLst>
              <a:path w="576" h="1152">
                <a:moveTo>
                  <a:pt x="576" y="0"/>
                </a:moveTo>
                <a:lnTo>
                  <a:pt x="0" y="1152"/>
                </a:lnTo>
                <a:lnTo>
                  <a:pt x="576" y="1152"/>
                </a:lnTo>
                <a:lnTo>
                  <a:pt x="576" y="0"/>
                </a:lnTo>
                <a:close/>
              </a:path>
            </a:pathLst>
          </a:custGeom>
          <a:solidFill>
            <a:srgbClr val="CC00FF"/>
          </a:solidFill>
          <a:ln w="28575">
            <a:solidFill>
              <a:schemeClr val="tx1"/>
            </a:solidFill>
            <a:round/>
            <a:headEnd/>
            <a:tailEnd/>
          </a:ln>
        </p:spPr>
        <p:txBody>
          <a:bodyPr/>
          <a:lstStyle/>
          <a:p>
            <a:endParaRPr lang="en-US"/>
          </a:p>
        </p:txBody>
      </p:sp>
      <p:sp>
        <p:nvSpPr>
          <p:cNvPr id="7172" name="Freeform 4"/>
          <p:cNvSpPr>
            <a:spLocks/>
          </p:cNvSpPr>
          <p:nvPr/>
        </p:nvSpPr>
        <p:spPr bwMode="auto">
          <a:xfrm>
            <a:off x="4622800" y="3886200"/>
            <a:ext cx="1828800" cy="1828800"/>
          </a:xfrm>
          <a:custGeom>
            <a:avLst/>
            <a:gdLst>
              <a:gd name="T0" fmla="*/ 0 w 1152"/>
              <a:gd name="T1" fmla="*/ 0 h 1152"/>
              <a:gd name="T2" fmla="*/ 2147483647 w 1152"/>
              <a:gd name="T3" fmla="*/ 2147483647 h 1152"/>
              <a:gd name="T4" fmla="*/ 0 w 1152"/>
              <a:gd name="T5" fmla="*/ 2147483647 h 1152"/>
              <a:gd name="T6" fmla="*/ 0 w 1152"/>
              <a:gd name="T7" fmla="*/ 0 h 1152"/>
              <a:gd name="T8" fmla="*/ 0 60000 65536"/>
              <a:gd name="T9" fmla="*/ 0 60000 65536"/>
              <a:gd name="T10" fmla="*/ 0 60000 65536"/>
              <a:gd name="T11" fmla="*/ 0 60000 65536"/>
              <a:gd name="T12" fmla="*/ 0 w 1152"/>
              <a:gd name="T13" fmla="*/ 0 h 1152"/>
              <a:gd name="T14" fmla="*/ 1152 w 1152"/>
              <a:gd name="T15" fmla="*/ 1152 h 1152"/>
            </a:gdLst>
            <a:ahLst/>
            <a:cxnLst>
              <a:cxn ang="T8">
                <a:pos x="T0" y="T1"/>
              </a:cxn>
              <a:cxn ang="T9">
                <a:pos x="T2" y="T3"/>
              </a:cxn>
              <a:cxn ang="T10">
                <a:pos x="T4" y="T5"/>
              </a:cxn>
              <a:cxn ang="T11">
                <a:pos x="T6" y="T7"/>
              </a:cxn>
            </a:cxnLst>
            <a:rect l="T12" t="T13" r="T14" b="T15"/>
            <a:pathLst>
              <a:path w="1152" h="1152">
                <a:moveTo>
                  <a:pt x="0" y="0"/>
                </a:moveTo>
                <a:lnTo>
                  <a:pt x="1152" y="1152"/>
                </a:lnTo>
                <a:lnTo>
                  <a:pt x="0" y="1152"/>
                </a:lnTo>
                <a:lnTo>
                  <a:pt x="0" y="0"/>
                </a:lnTo>
                <a:close/>
              </a:path>
            </a:pathLst>
          </a:custGeom>
          <a:solidFill>
            <a:srgbClr val="CC00FF"/>
          </a:solidFill>
          <a:ln w="28575">
            <a:solidFill>
              <a:schemeClr val="tx1"/>
            </a:solidFill>
            <a:round/>
            <a:headEnd/>
            <a:tailEnd/>
          </a:ln>
        </p:spPr>
        <p:txBody>
          <a:bodyPr/>
          <a:lstStyle/>
          <a:p>
            <a:endParaRPr lang="en-US"/>
          </a:p>
        </p:txBody>
      </p:sp>
      <p:sp>
        <p:nvSpPr>
          <p:cNvPr id="7173" name="Line 5"/>
          <p:cNvSpPr>
            <a:spLocks noChangeShapeType="1"/>
          </p:cNvSpPr>
          <p:nvPr/>
        </p:nvSpPr>
        <p:spPr bwMode="auto">
          <a:xfrm>
            <a:off x="1892300" y="3886200"/>
            <a:ext cx="0" cy="18288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4" name="Line 6"/>
          <p:cNvSpPr>
            <a:spLocks noChangeShapeType="1"/>
          </p:cNvSpPr>
          <p:nvPr/>
        </p:nvSpPr>
        <p:spPr bwMode="auto">
          <a:xfrm>
            <a:off x="4635500" y="3886200"/>
            <a:ext cx="0" cy="18288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7175" name="Picture 7" descr="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283494" y="5412582"/>
            <a:ext cx="117633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037806" y="5412582"/>
            <a:ext cx="117633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Text Box 9"/>
          <p:cNvSpPr txBox="1">
            <a:spLocks noChangeArrowheads="1"/>
          </p:cNvSpPr>
          <p:nvPr/>
        </p:nvSpPr>
        <p:spPr bwMode="auto">
          <a:xfrm>
            <a:off x="1076325" y="688975"/>
            <a:ext cx="5903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800" b="1">
                <a:solidFill>
                  <a:srgbClr val="FF3300"/>
                </a:solidFill>
                <a:latin typeface="Times New Roman" pitchFamily="18" charset="0"/>
                <a:cs typeface="Times New Roman" pitchFamily="18" charset="0"/>
              </a:rPr>
              <a:t>Cách cắt và ghép khác</a:t>
            </a:r>
          </a:p>
        </p:txBody>
      </p:sp>
      <p:sp>
        <p:nvSpPr>
          <p:cNvPr id="7178" name="Text Box 10"/>
          <p:cNvSpPr txBox="1">
            <a:spLocks noChangeArrowheads="1"/>
          </p:cNvSpPr>
          <p:nvPr/>
        </p:nvSpPr>
        <p:spPr bwMode="auto">
          <a:xfrm>
            <a:off x="2166938" y="6162675"/>
            <a:ext cx="3724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CC0000"/>
                </a:solidFill>
                <a:latin typeface="Times New Roman" pitchFamily="18" charset="0"/>
                <a:cs typeface="Times New Roman" pitchFamily="18" charset="0"/>
              </a:rPr>
              <a:t>Giữ nguyên độ dài chiều cao</a:t>
            </a:r>
          </a:p>
        </p:txBody>
      </p:sp>
      <p:cxnSp>
        <p:nvCxnSpPr>
          <p:cNvPr id="3" name="Straight Connector 2"/>
          <p:cNvCxnSpPr/>
          <p:nvPr/>
        </p:nvCxnSpPr>
        <p:spPr>
          <a:xfrm>
            <a:off x="2819400" y="2057400"/>
            <a:ext cx="76200" cy="3651250"/>
          </a:xfrm>
          <a:prstGeom prst="line">
            <a:avLst/>
          </a:prstGeom>
        </p:spPr>
        <p:style>
          <a:lnRef idx="2">
            <a:schemeClr val="accent6"/>
          </a:lnRef>
          <a:fillRef idx="0">
            <a:schemeClr val="accent6"/>
          </a:fillRef>
          <a:effectRef idx="1">
            <a:schemeClr val="accent6"/>
          </a:effectRef>
          <a:fontRef idx="minor">
            <a:schemeClr val="tx1"/>
          </a:fontRef>
        </p:style>
      </p:cxnSp>
      <p:sp>
        <p:nvSpPr>
          <p:cNvPr id="19468" name="TextBox 3"/>
          <p:cNvSpPr txBox="1">
            <a:spLocks noChangeArrowheads="1"/>
          </p:cNvSpPr>
          <p:nvPr/>
        </p:nvSpPr>
        <p:spPr bwMode="auto">
          <a:xfrm>
            <a:off x="2933700" y="4038600"/>
            <a:ext cx="45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a:solidFill>
                  <a:srgbClr val="FFCC00"/>
                </a:solidFill>
              </a:rPr>
              <a:t>h</a:t>
            </a:r>
          </a:p>
        </p:txBody>
      </p:sp>
    </p:spTree>
  </p:cSld>
  <p:clrMapOvr>
    <a:masterClrMapping/>
  </p:clrMapOvr>
  <p:transition spd="med">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wipe(up)">
                                      <p:cBhvr>
                                        <p:cTn id="7" dur="2000"/>
                                        <p:tgtEl>
                                          <p:spTgt spid="7173"/>
                                        </p:tgtEl>
                                      </p:cBhvr>
                                    </p:animEffect>
                                  </p:childTnLst>
                                </p:cTn>
                              </p:par>
                            </p:childTnLst>
                          </p:cTn>
                        </p:par>
                        <p:par>
                          <p:cTn id="8" fill="hold" nodeType="afterGroup">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wipe(up)">
                                      <p:cBhvr>
                                        <p:cTn id="11" dur="1000"/>
                                        <p:tgtEl>
                                          <p:spTgt spid="7174"/>
                                        </p:tgtEl>
                                      </p:cBhvr>
                                    </p:animEffect>
                                  </p:childTnLst>
                                </p:cTn>
                              </p:par>
                            </p:childTnLst>
                          </p:cTn>
                        </p:par>
                        <p:par>
                          <p:cTn id="12" fill="hold" nodeType="afterGroup">
                            <p:stCondLst>
                              <p:cond delay="3000"/>
                            </p:stCondLst>
                            <p:childTnLst>
                              <p:par>
                                <p:cTn id="13" presetID="10" presetClass="entr" presetSubtype="0" fill="hold" nodeType="afterEffect">
                                  <p:stCondLst>
                                    <p:cond delay="0"/>
                                  </p:stCondLst>
                                  <p:childTnLst>
                                    <p:set>
                                      <p:cBhvr>
                                        <p:cTn id="14" dur="1" fill="hold">
                                          <p:stCondLst>
                                            <p:cond delay="0"/>
                                          </p:stCondLst>
                                        </p:cTn>
                                        <p:tgtEl>
                                          <p:spTgt spid="7175"/>
                                        </p:tgtEl>
                                        <p:attrNameLst>
                                          <p:attrName>style.visibility</p:attrName>
                                        </p:attrNameLst>
                                      </p:cBhvr>
                                      <p:to>
                                        <p:strVal val="visible"/>
                                      </p:to>
                                    </p:set>
                                    <p:animEffect transition="in" filter="fade">
                                      <p:cBhvr>
                                        <p:cTn id="15" dur="1000"/>
                                        <p:tgtEl>
                                          <p:spTgt spid="7175"/>
                                        </p:tgtEl>
                                      </p:cBhvr>
                                    </p:animEffect>
                                  </p:childTnLst>
                                </p:cTn>
                              </p:par>
                            </p:childTnLst>
                          </p:cTn>
                        </p:par>
                        <p:par>
                          <p:cTn id="16" fill="hold" nodeType="afterGroup">
                            <p:stCondLst>
                              <p:cond delay="4000"/>
                            </p:stCondLst>
                            <p:childTnLst>
                              <p:par>
                                <p:cTn id="17" presetID="64" presetClass="path" presetSubtype="0" accel="50000" decel="50000" fill="hold" nodeType="afterEffect">
                                  <p:stCondLst>
                                    <p:cond delay="0"/>
                                  </p:stCondLst>
                                  <p:childTnLst>
                                    <p:animMotion origin="layout" path="M 0.00226 1.84971E-6 L 0.00452 -0.3096 " pathEditMode="relative" rAng="0" ptsTypes="AA">
                                      <p:cBhvr>
                                        <p:cTn id="18" dur="1000" fill="hold"/>
                                        <p:tgtEl>
                                          <p:spTgt spid="7175"/>
                                        </p:tgtEl>
                                        <p:attrNameLst>
                                          <p:attrName>ppt_x</p:attrName>
                                          <p:attrName>ppt_y</p:attrName>
                                        </p:attrNameLst>
                                      </p:cBhvr>
                                      <p:rCtr x="104" y="-15491"/>
                                    </p:animMotion>
                                  </p:childTnLst>
                                </p:cTn>
                              </p:par>
                            </p:childTnLst>
                          </p:cTn>
                        </p:par>
                        <p:par>
                          <p:cTn id="19" fill="hold" nodeType="afterGroup">
                            <p:stCondLst>
                              <p:cond delay="5000"/>
                            </p:stCondLst>
                            <p:childTnLst>
                              <p:par>
                                <p:cTn id="20" presetID="22" presetClass="exit" presetSubtype="4" fill="hold" grpId="1" nodeType="afterEffect">
                                  <p:stCondLst>
                                    <p:cond delay="0"/>
                                  </p:stCondLst>
                                  <p:childTnLst>
                                    <p:animEffect transition="out" filter="wipe(down)">
                                      <p:cBhvr>
                                        <p:cTn id="21" dur="500"/>
                                        <p:tgtEl>
                                          <p:spTgt spid="7173"/>
                                        </p:tgtEl>
                                      </p:cBhvr>
                                    </p:animEffect>
                                    <p:set>
                                      <p:cBhvr>
                                        <p:cTn id="22" dur="1" fill="hold">
                                          <p:stCondLst>
                                            <p:cond delay="499"/>
                                          </p:stCondLst>
                                        </p:cTn>
                                        <p:tgtEl>
                                          <p:spTgt spid="7173"/>
                                        </p:tgtEl>
                                        <p:attrNameLst>
                                          <p:attrName>style.visibility</p:attrName>
                                        </p:attrNameLst>
                                      </p:cBhvr>
                                      <p:to>
                                        <p:strVal val="hidden"/>
                                      </p:to>
                                    </p:set>
                                  </p:childTnLst>
                                </p:cTn>
                              </p:par>
                            </p:childTnLst>
                          </p:cTn>
                        </p:par>
                        <p:par>
                          <p:cTn id="23" fill="hold" nodeType="afterGroup">
                            <p:stCondLst>
                              <p:cond delay="5500"/>
                            </p:stCondLst>
                            <p:childTnLst>
                              <p:par>
                                <p:cTn id="24" presetID="49" presetClass="exit" presetSubtype="0" accel="100000" fill="hold" nodeType="afterEffect">
                                  <p:stCondLst>
                                    <p:cond delay="0"/>
                                  </p:stCondLst>
                                  <p:childTnLst>
                                    <p:anim calcmode="lin" valueType="num">
                                      <p:cBhvr>
                                        <p:cTn id="25" dur="500"/>
                                        <p:tgtEl>
                                          <p:spTgt spid="7175"/>
                                        </p:tgtEl>
                                        <p:attrNameLst>
                                          <p:attrName>ppt_w</p:attrName>
                                        </p:attrNameLst>
                                      </p:cBhvr>
                                      <p:tavLst>
                                        <p:tav tm="0">
                                          <p:val>
                                            <p:strVal val="ppt_w"/>
                                          </p:val>
                                        </p:tav>
                                        <p:tav tm="100000">
                                          <p:val>
                                            <p:fltVal val="0"/>
                                          </p:val>
                                        </p:tav>
                                      </p:tavLst>
                                    </p:anim>
                                    <p:anim calcmode="lin" valueType="num">
                                      <p:cBhvr>
                                        <p:cTn id="26" dur="500"/>
                                        <p:tgtEl>
                                          <p:spTgt spid="7175"/>
                                        </p:tgtEl>
                                        <p:attrNameLst>
                                          <p:attrName>ppt_h</p:attrName>
                                        </p:attrNameLst>
                                      </p:cBhvr>
                                      <p:tavLst>
                                        <p:tav tm="0">
                                          <p:val>
                                            <p:strVal val="ppt_h"/>
                                          </p:val>
                                        </p:tav>
                                        <p:tav tm="100000">
                                          <p:val>
                                            <p:fltVal val="0"/>
                                          </p:val>
                                        </p:tav>
                                      </p:tavLst>
                                    </p:anim>
                                    <p:anim calcmode="lin" valueType="num">
                                      <p:cBhvr>
                                        <p:cTn id="27" dur="500"/>
                                        <p:tgtEl>
                                          <p:spTgt spid="7175"/>
                                        </p:tgtEl>
                                        <p:attrNameLst>
                                          <p:attrName>style.rotation</p:attrName>
                                        </p:attrNameLst>
                                      </p:cBhvr>
                                      <p:tavLst>
                                        <p:tav tm="0">
                                          <p:val>
                                            <p:fltVal val="0"/>
                                          </p:val>
                                        </p:tav>
                                        <p:tav tm="100000">
                                          <p:val>
                                            <p:fltVal val="360"/>
                                          </p:val>
                                        </p:tav>
                                      </p:tavLst>
                                    </p:anim>
                                    <p:animEffect transition="out" filter="fade">
                                      <p:cBhvr>
                                        <p:cTn id="28" dur="500"/>
                                        <p:tgtEl>
                                          <p:spTgt spid="7175"/>
                                        </p:tgtEl>
                                      </p:cBhvr>
                                    </p:animEffect>
                                    <p:set>
                                      <p:cBhvr>
                                        <p:cTn id="29" dur="1" fill="hold">
                                          <p:stCondLst>
                                            <p:cond delay="499"/>
                                          </p:stCondLst>
                                        </p:cTn>
                                        <p:tgtEl>
                                          <p:spTgt spid="7175"/>
                                        </p:tgtEl>
                                        <p:attrNameLst>
                                          <p:attrName>style.visibility</p:attrName>
                                        </p:attrNameLst>
                                      </p:cBhvr>
                                      <p:to>
                                        <p:strVal val="hidden"/>
                                      </p:to>
                                    </p:set>
                                  </p:childTnLst>
                                </p:cTn>
                              </p:par>
                            </p:childTnLst>
                          </p:cTn>
                        </p:par>
                        <p:par>
                          <p:cTn id="30" fill="hold" nodeType="afterGroup">
                            <p:stCondLst>
                              <p:cond delay="6000"/>
                            </p:stCondLst>
                            <p:childTnLst>
                              <p:par>
                                <p:cTn id="31" presetID="10" presetClass="entr" presetSubtype="0" fill="hold" nodeType="afterEffect">
                                  <p:stCondLst>
                                    <p:cond delay="0"/>
                                  </p:stCondLst>
                                  <p:childTnLst>
                                    <p:set>
                                      <p:cBhvr>
                                        <p:cTn id="32" dur="1" fill="hold">
                                          <p:stCondLst>
                                            <p:cond delay="0"/>
                                          </p:stCondLst>
                                        </p:cTn>
                                        <p:tgtEl>
                                          <p:spTgt spid="7176"/>
                                        </p:tgtEl>
                                        <p:attrNameLst>
                                          <p:attrName>style.visibility</p:attrName>
                                        </p:attrNameLst>
                                      </p:cBhvr>
                                      <p:to>
                                        <p:strVal val="visible"/>
                                      </p:to>
                                    </p:set>
                                    <p:animEffect transition="in" filter="fade">
                                      <p:cBhvr>
                                        <p:cTn id="33" dur="1000"/>
                                        <p:tgtEl>
                                          <p:spTgt spid="7176"/>
                                        </p:tgtEl>
                                      </p:cBhvr>
                                    </p:animEffect>
                                  </p:childTnLst>
                                </p:cTn>
                              </p:par>
                            </p:childTnLst>
                          </p:cTn>
                        </p:par>
                        <p:par>
                          <p:cTn id="34" fill="hold" nodeType="afterGroup">
                            <p:stCondLst>
                              <p:cond delay="7000"/>
                            </p:stCondLst>
                            <p:childTnLst>
                              <p:par>
                                <p:cTn id="35" presetID="64" presetClass="path" presetSubtype="0" accel="50000" decel="50000" fill="hold" nodeType="afterEffect">
                                  <p:stCondLst>
                                    <p:cond delay="0"/>
                                  </p:stCondLst>
                                  <p:childTnLst>
                                    <p:animMotion origin="layout" path="M 0.00104 1.84971E-6 L 0.00208 -0.3096 " pathEditMode="relative" rAng="0" ptsTypes="AA">
                                      <p:cBhvr>
                                        <p:cTn id="36" dur="1000" fill="hold"/>
                                        <p:tgtEl>
                                          <p:spTgt spid="7176"/>
                                        </p:tgtEl>
                                        <p:attrNameLst>
                                          <p:attrName>ppt_x</p:attrName>
                                          <p:attrName>ppt_y</p:attrName>
                                        </p:attrNameLst>
                                      </p:cBhvr>
                                      <p:rCtr x="52" y="-15491"/>
                                    </p:animMotion>
                                  </p:childTnLst>
                                </p:cTn>
                              </p:par>
                            </p:childTnLst>
                          </p:cTn>
                        </p:par>
                        <p:par>
                          <p:cTn id="37" fill="hold" nodeType="afterGroup">
                            <p:stCondLst>
                              <p:cond delay="8000"/>
                            </p:stCondLst>
                            <p:childTnLst>
                              <p:par>
                                <p:cTn id="38" presetID="22" presetClass="exit" presetSubtype="4" fill="hold" grpId="1" nodeType="afterEffect">
                                  <p:stCondLst>
                                    <p:cond delay="0"/>
                                  </p:stCondLst>
                                  <p:childTnLst>
                                    <p:animEffect transition="out" filter="wipe(down)">
                                      <p:cBhvr>
                                        <p:cTn id="39" dur="500"/>
                                        <p:tgtEl>
                                          <p:spTgt spid="7174"/>
                                        </p:tgtEl>
                                      </p:cBhvr>
                                    </p:animEffect>
                                    <p:set>
                                      <p:cBhvr>
                                        <p:cTn id="40" dur="1" fill="hold">
                                          <p:stCondLst>
                                            <p:cond delay="499"/>
                                          </p:stCondLst>
                                        </p:cTn>
                                        <p:tgtEl>
                                          <p:spTgt spid="7174"/>
                                        </p:tgtEl>
                                        <p:attrNameLst>
                                          <p:attrName>style.visibility</p:attrName>
                                        </p:attrNameLst>
                                      </p:cBhvr>
                                      <p:to>
                                        <p:strVal val="hidden"/>
                                      </p:to>
                                    </p:set>
                                  </p:childTnLst>
                                </p:cTn>
                              </p:par>
                            </p:childTnLst>
                          </p:cTn>
                        </p:par>
                        <p:par>
                          <p:cTn id="41" fill="hold" nodeType="afterGroup">
                            <p:stCondLst>
                              <p:cond delay="8500"/>
                            </p:stCondLst>
                            <p:childTnLst>
                              <p:par>
                                <p:cTn id="42" presetID="49" presetClass="exit" presetSubtype="0" accel="100000" fill="hold" nodeType="afterEffect">
                                  <p:stCondLst>
                                    <p:cond delay="0"/>
                                  </p:stCondLst>
                                  <p:childTnLst>
                                    <p:anim calcmode="lin" valueType="num">
                                      <p:cBhvr>
                                        <p:cTn id="43" dur="500"/>
                                        <p:tgtEl>
                                          <p:spTgt spid="7176"/>
                                        </p:tgtEl>
                                        <p:attrNameLst>
                                          <p:attrName>ppt_w</p:attrName>
                                        </p:attrNameLst>
                                      </p:cBhvr>
                                      <p:tavLst>
                                        <p:tav tm="0">
                                          <p:val>
                                            <p:strVal val="ppt_w"/>
                                          </p:val>
                                        </p:tav>
                                        <p:tav tm="100000">
                                          <p:val>
                                            <p:fltVal val="0"/>
                                          </p:val>
                                        </p:tav>
                                      </p:tavLst>
                                    </p:anim>
                                    <p:anim calcmode="lin" valueType="num">
                                      <p:cBhvr>
                                        <p:cTn id="44" dur="500"/>
                                        <p:tgtEl>
                                          <p:spTgt spid="7176"/>
                                        </p:tgtEl>
                                        <p:attrNameLst>
                                          <p:attrName>ppt_h</p:attrName>
                                        </p:attrNameLst>
                                      </p:cBhvr>
                                      <p:tavLst>
                                        <p:tav tm="0">
                                          <p:val>
                                            <p:strVal val="ppt_h"/>
                                          </p:val>
                                        </p:tav>
                                        <p:tav tm="100000">
                                          <p:val>
                                            <p:fltVal val="0"/>
                                          </p:val>
                                        </p:tav>
                                      </p:tavLst>
                                    </p:anim>
                                    <p:anim calcmode="lin" valueType="num">
                                      <p:cBhvr>
                                        <p:cTn id="45" dur="500"/>
                                        <p:tgtEl>
                                          <p:spTgt spid="7176"/>
                                        </p:tgtEl>
                                        <p:attrNameLst>
                                          <p:attrName>style.rotation</p:attrName>
                                        </p:attrNameLst>
                                      </p:cBhvr>
                                      <p:tavLst>
                                        <p:tav tm="0">
                                          <p:val>
                                            <p:fltVal val="0"/>
                                          </p:val>
                                        </p:tav>
                                        <p:tav tm="100000">
                                          <p:val>
                                            <p:fltVal val="360"/>
                                          </p:val>
                                        </p:tav>
                                      </p:tavLst>
                                    </p:anim>
                                    <p:animEffect transition="out" filter="fade">
                                      <p:cBhvr>
                                        <p:cTn id="46" dur="500"/>
                                        <p:tgtEl>
                                          <p:spTgt spid="7176"/>
                                        </p:tgtEl>
                                      </p:cBhvr>
                                    </p:animEffect>
                                    <p:set>
                                      <p:cBhvr>
                                        <p:cTn id="47" dur="1" fill="hold">
                                          <p:stCondLst>
                                            <p:cond delay="499"/>
                                          </p:stCondLst>
                                        </p:cTn>
                                        <p:tgtEl>
                                          <p:spTgt spid="7176"/>
                                        </p:tgtEl>
                                        <p:attrNameLst>
                                          <p:attrName>style.visibility</p:attrName>
                                        </p:attrNameLst>
                                      </p:cBhvr>
                                      <p:to>
                                        <p:strVal val="hidden"/>
                                      </p:to>
                                    </p:set>
                                  </p:childTnLst>
                                </p:cTn>
                              </p:par>
                            </p:childTnLst>
                          </p:cTn>
                        </p:par>
                        <p:par>
                          <p:cTn id="48" fill="hold" nodeType="afterGroup">
                            <p:stCondLst>
                              <p:cond delay="9000"/>
                            </p:stCondLst>
                            <p:childTnLst>
                              <p:par>
                                <p:cTn id="49" presetID="8" presetClass="emph" presetSubtype="0" fill="hold" grpId="0" nodeType="afterEffect">
                                  <p:stCondLst>
                                    <p:cond delay="0"/>
                                  </p:stCondLst>
                                  <p:childTnLst>
                                    <p:animRot by="10800000">
                                      <p:cBhvr>
                                        <p:cTn id="50" dur="1000" fill="hold"/>
                                        <p:tgtEl>
                                          <p:spTgt spid="7171"/>
                                        </p:tgtEl>
                                        <p:attrNameLst>
                                          <p:attrName>r</p:attrName>
                                        </p:attrNameLst>
                                      </p:cBhvr>
                                    </p:animRot>
                                  </p:childTnLst>
                                </p:cTn>
                              </p:par>
                            </p:childTnLst>
                          </p:cTn>
                        </p:par>
                        <p:par>
                          <p:cTn id="51" fill="hold" nodeType="afterGroup">
                            <p:stCondLst>
                              <p:cond delay="10000"/>
                            </p:stCondLst>
                            <p:childTnLst>
                              <p:par>
                                <p:cTn id="52" presetID="64" presetClass="path" presetSubtype="0" accel="50000" decel="50000" fill="hold" grpId="1" nodeType="afterEffect">
                                  <p:stCondLst>
                                    <p:cond delay="0"/>
                                  </p:stCondLst>
                                  <p:childTnLst>
                                    <p:animMotion origin="layout" path="M -3.33333E-6 -0.01134 L 0.1 -0.26667 " pathEditMode="relative" rAng="0" ptsTypes="AA">
                                      <p:cBhvr>
                                        <p:cTn id="53" dur="1000" fill="hold"/>
                                        <p:tgtEl>
                                          <p:spTgt spid="7171"/>
                                        </p:tgtEl>
                                        <p:attrNameLst>
                                          <p:attrName>ppt_x</p:attrName>
                                          <p:attrName>ppt_y</p:attrName>
                                        </p:attrNameLst>
                                      </p:cBhvr>
                                      <p:rCtr x="5000" y="-12778"/>
                                    </p:animMotion>
                                  </p:childTnLst>
                                </p:cTn>
                              </p:par>
                            </p:childTnLst>
                          </p:cTn>
                        </p:par>
                        <p:par>
                          <p:cTn id="54" fill="hold" nodeType="afterGroup">
                            <p:stCondLst>
                              <p:cond delay="11000"/>
                            </p:stCondLst>
                            <p:childTnLst>
                              <p:par>
                                <p:cTn id="55" presetID="8" presetClass="emph" presetSubtype="0" fill="hold" grpId="0" nodeType="afterEffect">
                                  <p:stCondLst>
                                    <p:cond delay="0"/>
                                  </p:stCondLst>
                                  <p:childTnLst>
                                    <p:animRot by="10800000">
                                      <p:cBhvr>
                                        <p:cTn id="56" dur="1000" fill="hold"/>
                                        <p:tgtEl>
                                          <p:spTgt spid="7172"/>
                                        </p:tgtEl>
                                        <p:attrNameLst>
                                          <p:attrName>r</p:attrName>
                                        </p:attrNameLst>
                                      </p:cBhvr>
                                    </p:animRot>
                                  </p:childTnLst>
                                </p:cTn>
                              </p:par>
                            </p:childTnLst>
                          </p:cTn>
                        </p:par>
                        <p:par>
                          <p:cTn id="57" fill="hold" nodeType="afterGroup">
                            <p:stCondLst>
                              <p:cond delay="12000"/>
                            </p:stCondLst>
                            <p:childTnLst>
                              <p:par>
                                <p:cTn id="58" presetID="64" presetClass="path" presetSubtype="0" accel="50000" decel="50000" fill="hold" grpId="1" nodeType="afterEffect">
                                  <p:stCondLst>
                                    <p:cond delay="0"/>
                                  </p:stCondLst>
                                  <p:childTnLst>
                                    <p:animMotion origin="layout" path="M -0.00834 -0.01111 L -0.19723 -0.26667 " pathEditMode="relative" rAng="0" ptsTypes="AA">
                                      <p:cBhvr>
                                        <p:cTn id="59" dur="1000" fill="hold"/>
                                        <p:tgtEl>
                                          <p:spTgt spid="7172"/>
                                        </p:tgtEl>
                                        <p:attrNameLst>
                                          <p:attrName>ppt_x</p:attrName>
                                          <p:attrName>ppt_y</p:attrName>
                                        </p:attrNameLst>
                                      </p:cBhvr>
                                      <p:rCtr x="-9444" y="-127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7171" grpId="1" animBg="1"/>
      <p:bldP spid="7172" grpId="0" animBg="1"/>
      <p:bldP spid="7172" grpId="1" animBg="1"/>
      <p:bldP spid="7173" grpId="0" animBg="1"/>
      <p:bldP spid="7173" grpId="1" animBg="1"/>
      <p:bldP spid="7174" grpId="0" animBg="1"/>
      <p:bldP spid="717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63"/>
          <p:cNvSpPr txBox="1">
            <a:spLocks noChangeArrowheads="1"/>
          </p:cNvSpPr>
          <p:nvPr/>
        </p:nvSpPr>
        <p:spPr bwMode="auto">
          <a:xfrm>
            <a:off x="898525" y="20939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sp>
        <p:nvSpPr>
          <p:cNvPr id="20511" name="Rectangle 20"/>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20512" name="Text Box 20"/>
          <p:cNvSpPr txBox="1">
            <a:spLocks noChangeArrowheads="1"/>
          </p:cNvSpPr>
          <p:nvPr/>
        </p:nvSpPr>
        <p:spPr bwMode="auto">
          <a:xfrm>
            <a:off x="415925" y="1158875"/>
            <a:ext cx="83931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2. Tìm hiểu các cách chứng minh khác về diện tích tam giác</a:t>
            </a:r>
          </a:p>
        </p:txBody>
      </p:sp>
      <p:sp>
        <p:nvSpPr>
          <p:cNvPr id="23" name="Rectangle 22"/>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20514" name="Text Box 20"/>
          <p:cNvSpPr txBox="1">
            <a:spLocks noChangeArrowheads="1"/>
          </p:cNvSpPr>
          <p:nvPr/>
        </p:nvSpPr>
        <p:spPr bwMode="auto">
          <a:xfrm>
            <a:off x="457200" y="1601788"/>
            <a:ext cx="14255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3. Bài tập</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457200" y="3794125"/>
            <a:ext cx="2286000" cy="1447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7" name="Rectangle 4"/>
          <p:cNvSpPr>
            <a:spLocks noChangeArrowheads="1"/>
          </p:cNvSpPr>
          <p:nvPr/>
        </p:nvSpPr>
        <p:spPr bwMode="auto">
          <a:xfrm>
            <a:off x="3124200" y="3794125"/>
            <a:ext cx="2286000" cy="1447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08" name="Rectangle 5"/>
          <p:cNvSpPr>
            <a:spLocks noChangeArrowheads="1"/>
          </p:cNvSpPr>
          <p:nvPr/>
        </p:nvSpPr>
        <p:spPr bwMode="auto">
          <a:xfrm>
            <a:off x="5943600" y="3794125"/>
            <a:ext cx="2124075" cy="1447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4502" name="AutoShape 6"/>
          <p:cNvSpPr>
            <a:spLocks noChangeArrowheads="1"/>
          </p:cNvSpPr>
          <p:nvPr/>
        </p:nvSpPr>
        <p:spPr bwMode="auto">
          <a:xfrm>
            <a:off x="457200" y="3822700"/>
            <a:ext cx="2257425" cy="1419225"/>
          </a:xfrm>
          <a:prstGeom prst="triangle">
            <a:avLst>
              <a:gd name="adj" fmla="val 23333"/>
            </a:avLst>
          </a:prstGeom>
          <a:gradFill rotWithShape="1">
            <a:gsLst>
              <a:gs pos="0">
                <a:schemeClr val="accent1">
                  <a:alpha val="41000"/>
                </a:schemeClr>
              </a:gs>
              <a:gs pos="100000">
                <a:schemeClr val="accent1">
                  <a:gamma/>
                  <a:shade val="85882"/>
                  <a:invGamma/>
                </a:schemeClr>
              </a:gs>
            </a:gsLst>
            <a:path path="shape">
              <a:fillToRect l="50000" t="50000" r="50000" b="50000"/>
            </a:path>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1510" name="Text Box 7"/>
          <p:cNvSpPr txBox="1">
            <a:spLocks noChangeArrowheads="1"/>
          </p:cNvSpPr>
          <p:nvPr/>
        </p:nvSpPr>
        <p:spPr bwMode="auto">
          <a:xfrm>
            <a:off x="990600" y="4479925"/>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atin typeface="Tahoma" pitchFamily="34" charset="0"/>
              </a:rPr>
              <a:t>h</a:t>
            </a:r>
          </a:p>
        </p:txBody>
      </p:sp>
      <p:sp>
        <p:nvSpPr>
          <p:cNvPr id="21511" name="Text Box 8"/>
          <p:cNvSpPr txBox="1">
            <a:spLocks noChangeArrowheads="1"/>
          </p:cNvSpPr>
          <p:nvPr/>
        </p:nvSpPr>
        <p:spPr bwMode="auto">
          <a:xfrm>
            <a:off x="1219200" y="5165725"/>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atin typeface="Tahoma" pitchFamily="34" charset="0"/>
              </a:rPr>
              <a:t>a</a:t>
            </a:r>
          </a:p>
        </p:txBody>
      </p:sp>
      <p:sp>
        <p:nvSpPr>
          <p:cNvPr id="21512" name="Text Box 9"/>
          <p:cNvSpPr txBox="1">
            <a:spLocks noChangeArrowheads="1"/>
          </p:cNvSpPr>
          <p:nvPr/>
        </p:nvSpPr>
        <p:spPr bwMode="auto">
          <a:xfrm>
            <a:off x="1143000" y="5470525"/>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latin typeface="Times New Roman" pitchFamily="18" charset="0"/>
              </a:rPr>
              <a:t>H.128</a:t>
            </a:r>
          </a:p>
        </p:txBody>
      </p:sp>
      <p:sp>
        <p:nvSpPr>
          <p:cNvPr id="21513" name="Text Box 10"/>
          <p:cNvSpPr txBox="1">
            <a:spLocks noChangeArrowheads="1"/>
          </p:cNvSpPr>
          <p:nvPr/>
        </p:nvSpPr>
        <p:spPr bwMode="auto">
          <a:xfrm>
            <a:off x="4038600" y="5318125"/>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latin typeface="Times New Roman" pitchFamily="18" charset="0"/>
              </a:rPr>
              <a:t>H.129</a:t>
            </a:r>
          </a:p>
        </p:txBody>
      </p:sp>
      <p:sp>
        <p:nvSpPr>
          <p:cNvPr id="21514" name="Text Box 11"/>
          <p:cNvSpPr txBox="1">
            <a:spLocks noChangeArrowheads="1"/>
          </p:cNvSpPr>
          <p:nvPr/>
        </p:nvSpPr>
        <p:spPr bwMode="auto">
          <a:xfrm>
            <a:off x="7086600" y="5318125"/>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latin typeface="Times New Roman" pitchFamily="18" charset="0"/>
              </a:rPr>
              <a:t>H.130</a:t>
            </a:r>
          </a:p>
        </p:txBody>
      </p:sp>
      <p:sp>
        <p:nvSpPr>
          <p:cNvPr id="234508" name="AutoShape 12"/>
          <p:cNvSpPr>
            <a:spLocks noChangeArrowheads="1"/>
          </p:cNvSpPr>
          <p:nvPr/>
        </p:nvSpPr>
        <p:spPr bwMode="auto">
          <a:xfrm>
            <a:off x="3124200" y="3803650"/>
            <a:ext cx="2257425" cy="1438275"/>
          </a:xfrm>
          <a:prstGeom prst="rtTriangle">
            <a:avLst/>
          </a:prstGeom>
          <a:gradFill rotWithShape="1">
            <a:gsLst>
              <a:gs pos="0">
                <a:schemeClr val="accent1"/>
              </a:gs>
              <a:gs pos="100000">
                <a:schemeClr val="accent1">
                  <a:gamma/>
                  <a:shade val="79216"/>
                  <a:invGamma/>
                </a:schemeClr>
              </a:gs>
            </a:gsLst>
            <a:path path="shape">
              <a:fillToRect l="50000" t="50000" r="50000" b="50000"/>
            </a:path>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1516" name="Text Box 13"/>
          <p:cNvSpPr txBox="1">
            <a:spLocks noChangeArrowheads="1"/>
          </p:cNvSpPr>
          <p:nvPr/>
        </p:nvSpPr>
        <p:spPr bwMode="auto">
          <a:xfrm>
            <a:off x="2828925" y="4403725"/>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atin typeface="Tahoma" pitchFamily="34" charset="0"/>
              </a:rPr>
              <a:t>h</a:t>
            </a:r>
          </a:p>
        </p:txBody>
      </p:sp>
      <p:sp>
        <p:nvSpPr>
          <p:cNvPr id="21517" name="Text Box 14"/>
          <p:cNvSpPr txBox="1">
            <a:spLocks noChangeArrowheads="1"/>
          </p:cNvSpPr>
          <p:nvPr/>
        </p:nvSpPr>
        <p:spPr bwMode="auto">
          <a:xfrm>
            <a:off x="3810000" y="5181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atin typeface="Tahoma" pitchFamily="34" charset="0"/>
              </a:rPr>
              <a:t>a</a:t>
            </a:r>
          </a:p>
        </p:txBody>
      </p:sp>
      <p:sp>
        <p:nvSpPr>
          <p:cNvPr id="21518" name="Line 15"/>
          <p:cNvSpPr>
            <a:spLocks noChangeShapeType="1"/>
          </p:cNvSpPr>
          <p:nvPr/>
        </p:nvSpPr>
        <p:spPr bwMode="auto">
          <a:xfrm>
            <a:off x="990600" y="3794125"/>
            <a:ext cx="0" cy="144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9" name="Line 16"/>
          <p:cNvSpPr>
            <a:spLocks noChangeShapeType="1"/>
          </p:cNvSpPr>
          <p:nvPr/>
        </p:nvSpPr>
        <p:spPr bwMode="auto">
          <a:xfrm flipH="1">
            <a:off x="5943600" y="3794125"/>
            <a:ext cx="2114550" cy="144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0" name="Line 17"/>
          <p:cNvSpPr>
            <a:spLocks noChangeShapeType="1"/>
          </p:cNvSpPr>
          <p:nvPr/>
        </p:nvSpPr>
        <p:spPr bwMode="auto">
          <a:xfrm>
            <a:off x="8229600" y="3794125"/>
            <a:ext cx="685800" cy="0"/>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1" name="AutoShape 19"/>
          <p:cNvSpPr>
            <a:spLocks noChangeArrowheads="1"/>
          </p:cNvSpPr>
          <p:nvPr/>
        </p:nvSpPr>
        <p:spPr bwMode="auto">
          <a:xfrm flipH="1">
            <a:off x="8077200" y="3841750"/>
            <a:ext cx="676275" cy="1400175"/>
          </a:xfrm>
          <a:prstGeom prst="rtTriangle">
            <a:avLst/>
          </a:prstGeom>
          <a:noFill/>
          <a:ln w="3810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atin typeface="Tahoma" pitchFamily="34" charset="0"/>
            </a:endParaRPr>
          </a:p>
        </p:txBody>
      </p:sp>
      <p:sp>
        <p:nvSpPr>
          <p:cNvPr id="21522" name="Line 20"/>
          <p:cNvSpPr>
            <a:spLocks noChangeShapeType="1"/>
          </p:cNvSpPr>
          <p:nvPr/>
        </p:nvSpPr>
        <p:spPr bwMode="auto">
          <a:xfrm>
            <a:off x="8734425" y="4022725"/>
            <a:ext cx="0" cy="1524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Line 21"/>
          <p:cNvSpPr>
            <a:spLocks noChangeShapeType="1"/>
          </p:cNvSpPr>
          <p:nvPr/>
        </p:nvSpPr>
        <p:spPr bwMode="auto">
          <a:xfrm>
            <a:off x="8734425" y="4327525"/>
            <a:ext cx="0" cy="1524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Line 22"/>
          <p:cNvSpPr>
            <a:spLocks noChangeShapeType="1"/>
          </p:cNvSpPr>
          <p:nvPr/>
        </p:nvSpPr>
        <p:spPr bwMode="auto">
          <a:xfrm>
            <a:off x="8734425" y="4708525"/>
            <a:ext cx="0" cy="1524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5" name="Line 23"/>
          <p:cNvSpPr>
            <a:spLocks noChangeShapeType="1"/>
          </p:cNvSpPr>
          <p:nvPr/>
        </p:nvSpPr>
        <p:spPr bwMode="auto">
          <a:xfrm>
            <a:off x="8734425" y="4965700"/>
            <a:ext cx="0" cy="1524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6" name="Line 24"/>
          <p:cNvSpPr>
            <a:spLocks noChangeShapeType="1"/>
          </p:cNvSpPr>
          <p:nvPr/>
        </p:nvSpPr>
        <p:spPr bwMode="auto">
          <a:xfrm>
            <a:off x="8220075" y="5232400"/>
            <a:ext cx="114300" cy="9525"/>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7" name="Line 25"/>
          <p:cNvSpPr>
            <a:spLocks noChangeShapeType="1"/>
          </p:cNvSpPr>
          <p:nvPr/>
        </p:nvSpPr>
        <p:spPr bwMode="auto">
          <a:xfrm>
            <a:off x="8458200" y="5232400"/>
            <a:ext cx="114300" cy="9525"/>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8" name="Line 27"/>
          <p:cNvSpPr>
            <a:spLocks noChangeShapeType="1"/>
          </p:cNvSpPr>
          <p:nvPr/>
        </p:nvSpPr>
        <p:spPr bwMode="auto">
          <a:xfrm>
            <a:off x="8763000" y="5241925"/>
            <a:ext cx="228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9" name="Rectangle 28"/>
          <p:cNvSpPr>
            <a:spLocks noChangeArrowheads="1"/>
          </p:cNvSpPr>
          <p:nvPr/>
        </p:nvSpPr>
        <p:spPr bwMode="auto">
          <a:xfrm>
            <a:off x="8772525" y="5127625"/>
            <a:ext cx="161925" cy="1143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0" name="Text Box 29"/>
          <p:cNvSpPr txBox="1">
            <a:spLocks noChangeArrowheads="1"/>
          </p:cNvSpPr>
          <p:nvPr/>
        </p:nvSpPr>
        <p:spPr bwMode="auto">
          <a:xfrm>
            <a:off x="5886450" y="4251325"/>
            <a:ext cx="285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latin typeface="Tahoma" pitchFamily="34" charset="0"/>
              </a:rPr>
              <a:t>h</a:t>
            </a:r>
          </a:p>
        </p:txBody>
      </p:sp>
      <p:sp>
        <p:nvSpPr>
          <p:cNvPr id="21531" name="Text Box 30"/>
          <p:cNvSpPr txBox="1">
            <a:spLocks noChangeArrowheads="1"/>
          </p:cNvSpPr>
          <p:nvPr/>
        </p:nvSpPr>
        <p:spPr bwMode="auto">
          <a:xfrm>
            <a:off x="7010400" y="48895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latin typeface="Tahoma" pitchFamily="34" charset="0"/>
              </a:rPr>
              <a:t>a</a:t>
            </a:r>
          </a:p>
        </p:txBody>
      </p:sp>
      <p:sp>
        <p:nvSpPr>
          <p:cNvPr id="234527" name="Line 31"/>
          <p:cNvSpPr>
            <a:spLocks noChangeShapeType="1"/>
          </p:cNvSpPr>
          <p:nvPr/>
        </p:nvSpPr>
        <p:spPr bwMode="auto">
          <a:xfrm>
            <a:off x="990600" y="3794125"/>
            <a:ext cx="0" cy="1447800"/>
          </a:xfrm>
          <a:prstGeom prst="line">
            <a:avLst/>
          </a:prstGeom>
          <a:noFill/>
          <a:ln w="3810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28" name="Line 32"/>
          <p:cNvSpPr>
            <a:spLocks noChangeShapeType="1"/>
          </p:cNvSpPr>
          <p:nvPr/>
        </p:nvSpPr>
        <p:spPr bwMode="auto">
          <a:xfrm>
            <a:off x="457200" y="5241925"/>
            <a:ext cx="2286000" cy="0"/>
          </a:xfrm>
          <a:prstGeom prst="line">
            <a:avLst/>
          </a:prstGeom>
          <a:noFill/>
          <a:ln w="3810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29" name="Line 33"/>
          <p:cNvSpPr>
            <a:spLocks noChangeShapeType="1"/>
          </p:cNvSpPr>
          <p:nvPr/>
        </p:nvSpPr>
        <p:spPr bwMode="auto">
          <a:xfrm>
            <a:off x="3124200" y="3794125"/>
            <a:ext cx="0" cy="1447800"/>
          </a:xfrm>
          <a:prstGeom prst="line">
            <a:avLst/>
          </a:prstGeom>
          <a:noFill/>
          <a:ln w="3810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30" name="Line 34"/>
          <p:cNvSpPr>
            <a:spLocks noChangeShapeType="1"/>
          </p:cNvSpPr>
          <p:nvPr/>
        </p:nvSpPr>
        <p:spPr bwMode="auto">
          <a:xfrm>
            <a:off x="3124200" y="5241925"/>
            <a:ext cx="2286000" cy="0"/>
          </a:xfrm>
          <a:prstGeom prst="line">
            <a:avLst/>
          </a:prstGeom>
          <a:noFill/>
          <a:ln w="3810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31" name="Line 35"/>
          <p:cNvSpPr>
            <a:spLocks noChangeShapeType="1"/>
          </p:cNvSpPr>
          <p:nvPr/>
        </p:nvSpPr>
        <p:spPr bwMode="auto">
          <a:xfrm>
            <a:off x="8756650" y="3813175"/>
            <a:ext cx="0" cy="14478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32" name="Line 36"/>
          <p:cNvSpPr>
            <a:spLocks noChangeShapeType="1"/>
          </p:cNvSpPr>
          <p:nvPr/>
        </p:nvSpPr>
        <p:spPr bwMode="auto">
          <a:xfrm>
            <a:off x="5943600" y="5257800"/>
            <a:ext cx="2209800"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33" name="Text Box 37"/>
          <p:cNvSpPr txBox="1">
            <a:spLocks noChangeArrowheads="1"/>
          </p:cNvSpPr>
          <p:nvPr/>
        </p:nvSpPr>
        <p:spPr bwMode="auto">
          <a:xfrm>
            <a:off x="8458200" y="4479925"/>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latin typeface="Tahoma" pitchFamily="34" charset="0"/>
              </a:rPr>
              <a:t>h</a:t>
            </a:r>
          </a:p>
        </p:txBody>
      </p:sp>
      <p:sp>
        <p:nvSpPr>
          <p:cNvPr id="21539" name="Line 46"/>
          <p:cNvSpPr>
            <a:spLocks noChangeShapeType="1"/>
          </p:cNvSpPr>
          <p:nvPr/>
        </p:nvSpPr>
        <p:spPr bwMode="auto">
          <a:xfrm>
            <a:off x="8067675" y="3794125"/>
            <a:ext cx="0" cy="144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0" name="Line 47"/>
          <p:cNvSpPr>
            <a:spLocks noChangeShapeType="1"/>
          </p:cNvSpPr>
          <p:nvPr/>
        </p:nvSpPr>
        <p:spPr bwMode="auto">
          <a:xfrm>
            <a:off x="8077200" y="5241925"/>
            <a:ext cx="762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550" name="Text Box 54"/>
          <p:cNvSpPr txBox="1">
            <a:spLocks noChangeArrowheads="1"/>
          </p:cNvSpPr>
          <p:nvPr/>
        </p:nvSpPr>
        <p:spPr bwMode="auto">
          <a:xfrm>
            <a:off x="171450" y="1905000"/>
            <a:ext cx="87630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2400" i="1" u="sng">
                <a:solidFill>
                  <a:srgbClr val="0000FF"/>
                </a:solidFill>
                <a:latin typeface="Times New Roman"/>
              </a:rPr>
              <a:t> </a:t>
            </a:r>
            <a:r>
              <a:rPr lang="en-US" sz="2400" b="1" i="1" u="sng">
                <a:solidFill>
                  <a:srgbClr val="FF0000"/>
                </a:solidFill>
                <a:latin typeface="Times New Roman"/>
              </a:rPr>
              <a:t>Bài tập 16 (SGK.Trang 121)</a:t>
            </a:r>
          </a:p>
          <a:p>
            <a:pPr algn="just">
              <a:spcBef>
                <a:spcPct val="50000"/>
              </a:spcBef>
              <a:defRPr/>
            </a:pPr>
            <a:r>
              <a:rPr lang="en-US" sz="2400">
                <a:solidFill>
                  <a:srgbClr val="0000FF"/>
                </a:solidFill>
                <a:effectLst>
                  <a:outerShdw blurRad="38100" dist="38100" dir="2700000" algn="tl">
                    <a:srgbClr val="FFFFFF"/>
                  </a:outerShdw>
                </a:effectLst>
                <a:latin typeface="Times New Roman"/>
              </a:rPr>
              <a:t>Giải thích vì sao diện  tích của các tam giác </a:t>
            </a:r>
            <a:r>
              <a:rPr lang="vi-VN" sz="2400">
                <a:solidFill>
                  <a:srgbClr val="0000FF"/>
                </a:solidFill>
                <a:effectLst>
                  <a:outerShdw blurRad="38100" dist="38100" dir="2700000" algn="tl">
                    <a:srgbClr val="FFFFFF"/>
                  </a:outerShdw>
                </a:effectLst>
                <a:latin typeface="Times New Roman"/>
              </a:rPr>
              <a:t>đư</a:t>
            </a:r>
            <a:r>
              <a:rPr lang="en-US" sz="2400">
                <a:solidFill>
                  <a:srgbClr val="0000FF"/>
                </a:solidFill>
                <a:effectLst>
                  <a:outerShdw blurRad="38100" dist="38100" dir="2700000" algn="tl">
                    <a:srgbClr val="FFFFFF"/>
                  </a:outerShdw>
                </a:effectLst>
                <a:latin typeface="Times New Roman"/>
              </a:rPr>
              <a:t>ợc tô </a:t>
            </a:r>
            <a:r>
              <a:rPr lang="vi-VN" sz="2400">
                <a:solidFill>
                  <a:srgbClr val="0000FF"/>
                </a:solidFill>
                <a:effectLst>
                  <a:outerShdw blurRad="38100" dist="38100" dir="2700000" algn="tl">
                    <a:srgbClr val="FFFFFF"/>
                  </a:outerShdw>
                </a:effectLst>
                <a:latin typeface="Times New Roman"/>
              </a:rPr>
              <a:t>đ</a:t>
            </a:r>
            <a:r>
              <a:rPr lang="en-US" sz="2400">
                <a:solidFill>
                  <a:srgbClr val="0000FF"/>
                </a:solidFill>
                <a:effectLst>
                  <a:outerShdw blurRad="38100" dist="38100" dir="2700000" algn="tl">
                    <a:srgbClr val="FFFFFF"/>
                  </a:outerShdw>
                </a:effectLst>
                <a:latin typeface="Times New Roman"/>
              </a:rPr>
              <a:t>ậm trong các hình 128,129,130 bằng nửa diện tích hình chữ nhật t</a:t>
            </a:r>
            <a:r>
              <a:rPr lang="vi-VN" sz="2400">
                <a:solidFill>
                  <a:srgbClr val="0000FF"/>
                </a:solidFill>
                <a:effectLst>
                  <a:outerShdw blurRad="38100" dist="38100" dir="2700000" algn="tl">
                    <a:srgbClr val="FFFFFF"/>
                  </a:outerShdw>
                </a:effectLst>
                <a:latin typeface="Times New Roman"/>
              </a:rPr>
              <a:t>ươ</a:t>
            </a:r>
            <a:r>
              <a:rPr lang="en-US" sz="2400">
                <a:solidFill>
                  <a:srgbClr val="0000FF"/>
                </a:solidFill>
                <a:effectLst>
                  <a:outerShdw blurRad="38100" dist="38100" dir="2700000" algn="tl">
                    <a:srgbClr val="FFFFFF"/>
                  </a:outerShdw>
                </a:effectLst>
                <a:latin typeface="Times New Roman"/>
              </a:rPr>
              <a:t>ng ứng.</a:t>
            </a:r>
          </a:p>
        </p:txBody>
      </p:sp>
      <p:sp>
        <p:nvSpPr>
          <p:cNvPr id="21542" name="Freeform 55"/>
          <p:cNvSpPr>
            <a:spLocks/>
          </p:cNvSpPr>
          <p:nvPr/>
        </p:nvSpPr>
        <p:spPr bwMode="auto">
          <a:xfrm>
            <a:off x="5943600" y="3810000"/>
            <a:ext cx="2819400" cy="1447800"/>
          </a:xfrm>
          <a:custGeom>
            <a:avLst/>
            <a:gdLst>
              <a:gd name="T0" fmla="*/ 0 w 1968"/>
              <a:gd name="T1" fmla="*/ 2147483647 h 1056"/>
              <a:gd name="T2" fmla="*/ 2147483647 w 1968"/>
              <a:gd name="T3" fmla="*/ 0 h 1056"/>
              <a:gd name="T4" fmla="*/ 2147483647 w 1968"/>
              <a:gd name="T5" fmla="*/ 2147483647 h 1056"/>
              <a:gd name="T6" fmla="*/ 0 w 1968"/>
              <a:gd name="T7" fmla="*/ 2147483647 h 10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8" h="1056">
                <a:moveTo>
                  <a:pt x="0" y="1056"/>
                </a:moveTo>
                <a:lnTo>
                  <a:pt x="1968" y="0"/>
                </a:lnTo>
                <a:lnTo>
                  <a:pt x="1536" y="1056"/>
                </a:lnTo>
                <a:lnTo>
                  <a:pt x="0" y="1056"/>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3" name="Text Box 56"/>
          <p:cNvSpPr txBox="1">
            <a:spLocks noChangeArrowheads="1"/>
          </p:cNvSpPr>
          <p:nvPr/>
        </p:nvSpPr>
        <p:spPr bwMode="auto">
          <a:xfrm>
            <a:off x="6705600" y="5181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atin typeface="Tahoma" pitchFamily="34" charset="0"/>
              </a:rPr>
              <a:t>a</a:t>
            </a:r>
          </a:p>
        </p:txBody>
      </p:sp>
      <p:sp>
        <p:nvSpPr>
          <p:cNvPr id="40" name="Rectangle 20"/>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41" name="Text Box 20"/>
          <p:cNvSpPr txBox="1">
            <a:spLocks noChangeArrowheads="1"/>
          </p:cNvSpPr>
          <p:nvPr/>
        </p:nvSpPr>
        <p:spPr bwMode="auto">
          <a:xfrm>
            <a:off x="415925" y="1158875"/>
            <a:ext cx="83931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2. Tìm hiểu các cách chứng minh khác về diện tích tam giác</a:t>
            </a:r>
          </a:p>
        </p:txBody>
      </p:sp>
      <p:sp>
        <p:nvSpPr>
          <p:cNvPr id="42" name="Rectangle 41"/>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43" name="Text Box 20"/>
          <p:cNvSpPr txBox="1">
            <a:spLocks noChangeArrowheads="1"/>
          </p:cNvSpPr>
          <p:nvPr/>
        </p:nvSpPr>
        <p:spPr bwMode="auto">
          <a:xfrm>
            <a:off x="457200" y="1601788"/>
            <a:ext cx="14255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0000"/>
                </a:solidFill>
                <a:latin typeface="Times New Roman" pitchFamily="18" charset="0"/>
                <a:cs typeface="Times New Roman" pitchFamily="18" charset="0"/>
              </a:rPr>
              <a:t>3. Bài tập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234527"/>
                                        </p:tgtEl>
                                        <p:attrNameLst>
                                          <p:attrName>style.visibility</p:attrName>
                                        </p:attrNameLst>
                                      </p:cBhvr>
                                      <p:to>
                                        <p:strVal val="visible"/>
                                      </p:to>
                                    </p:set>
                                    <p:anim calcmode="lin" valueType="num">
                                      <p:cBhvr>
                                        <p:cTn id="7" dur="500" fill="hold"/>
                                        <p:tgtEl>
                                          <p:spTgt spid="234527"/>
                                        </p:tgtEl>
                                        <p:attrNameLst>
                                          <p:attrName>ppt_w</p:attrName>
                                        </p:attrNameLst>
                                      </p:cBhvr>
                                      <p:tavLst>
                                        <p:tav tm="0">
                                          <p:val>
                                            <p:strVal val="4*#ppt_w"/>
                                          </p:val>
                                        </p:tav>
                                        <p:tav tm="100000">
                                          <p:val>
                                            <p:strVal val="#ppt_w"/>
                                          </p:val>
                                        </p:tav>
                                      </p:tavLst>
                                    </p:anim>
                                    <p:anim calcmode="lin" valueType="num">
                                      <p:cBhvr>
                                        <p:cTn id="8" dur="500" fill="hold"/>
                                        <p:tgtEl>
                                          <p:spTgt spid="234527"/>
                                        </p:tgtEl>
                                        <p:attrNameLst>
                                          <p:attrName>ppt_h</p:attrName>
                                        </p:attrNameLst>
                                      </p:cBhvr>
                                      <p:tavLst>
                                        <p:tav tm="0">
                                          <p:val>
                                            <p:strVal val="4*#ppt_h"/>
                                          </p:val>
                                        </p:tav>
                                        <p:tav tm="100000">
                                          <p:val>
                                            <p:strVal val="#ppt_h"/>
                                          </p:val>
                                        </p:tav>
                                      </p:tavLst>
                                    </p:anim>
                                  </p:childTnLst>
                                </p:cTn>
                              </p:par>
                            </p:childTnLst>
                          </p:cTn>
                        </p:par>
                        <p:par>
                          <p:cTn id="9" fill="hold" nodeType="afterGroup">
                            <p:stCondLst>
                              <p:cond delay="500"/>
                            </p:stCondLst>
                            <p:childTnLst>
                              <p:par>
                                <p:cTn id="10" presetID="23" presetClass="entr" presetSubtype="32" fill="hold" grpId="0" nodeType="afterEffect">
                                  <p:stCondLst>
                                    <p:cond delay="0"/>
                                  </p:stCondLst>
                                  <p:childTnLst>
                                    <p:set>
                                      <p:cBhvr>
                                        <p:cTn id="11" dur="1" fill="hold">
                                          <p:stCondLst>
                                            <p:cond delay="0"/>
                                          </p:stCondLst>
                                        </p:cTn>
                                        <p:tgtEl>
                                          <p:spTgt spid="234528"/>
                                        </p:tgtEl>
                                        <p:attrNameLst>
                                          <p:attrName>style.visibility</p:attrName>
                                        </p:attrNameLst>
                                      </p:cBhvr>
                                      <p:to>
                                        <p:strVal val="visible"/>
                                      </p:to>
                                    </p:set>
                                    <p:anim calcmode="lin" valueType="num">
                                      <p:cBhvr>
                                        <p:cTn id="12" dur="500" fill="hold"/>
                                        <p:tgtEl>
                                          <p:spTgt spid="234528"/>
                                        </p:tgtEl>
                                        <p:attrNameLst>
                                          <p:attrName>ppt_w</p:attrName>
                                        </p:attrNameLst>
                                      </p:cBhvr>
                                      <p:tavLst>
                                        <p:tav tm="0">
                                          <p:val>
                                            <p:strVal val="4*#ppt_w"/>
                                          </p:val>
                                        </p:tav>
                                        <p:tav tm="100000">
                                          <p:val>
                                            <p:strVal val="#ppt_w"/>
                                          </p:val>
                                        </p:tav>
                                      </p:tavLst>
                                    </p:anim>
                                    <p:anim calcmode="lin" valueType="num">
                                      <p:cBhvr>
                                        <p:cTn id="13" dur="500" fill="hold"/>
                                        <p:tgtEl>
                                          <p:spTgt spid="234528"/>
                                        </p:tgtEl>
                                        <p:attrNameLst>
                                          <p:attrName>ppt_h</p:attrName>
                                        </p:attrNameLst>
                                      </p:cBhvr>
                                      <p:tavLst>
                                        <p:tav tm="0">
                                          <p:val>
                                            <p:strVal val="4*#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32" fill="hold" grpId="0" nodeType="clickEffect">
                                  <p:stCondLst>
                                    <p:cond delay="0"/>
                                  </p:stCondLst>
                                  <p:childTnLst>
                                    <p:set>
                                      <p:cBhvr>
                                        <p:cTn id="17" dur="1" fill="hold">
                                          <p:stCondLst>
                                            <p:cond delay="0"/>
                                          </p:stCondLst>
                                        </p:cTn>
                                        <p:tgtEl>
                                          <p:spTgt spid="234529"/>
                                        </p:tgtEl>
                                        <p:attrNameLst>
                                          <p:attrName>style.visibility</p:attrName>
                                        </p:attrNameLst>
                                      </p:cBhvr>
                                      <p:to>
                                        <p:strVal val="visible"/>
                                      </p:to>
                                    </p:set>
                                    <p:anim calcmode="lin" valueType="num">
                                      <p:cBhvr>
                                        <p:cTn id="18" dur="500" fill="hold"/>
                                        <p:tgtEl>
                                          <p:spTgt spid="234529"/>
                                        </p:tgtEl>
                                        <p:attrNameLst>
                                          <p:attrName>ppt_w</p:attrName>
                                        </p:attrNameLst>
                                      </p:cBhvr>
                                      <p:tavLst>
                                        <p:tav tm="0">
                                          <p:val>
                                            <p:strVal val="4*#ppt_w"/>
                                          </p:val>
                                        </p:tav>
                                        <p:tav tm="100000">
                                          <p:val>
                                            <p:strVal val="#ppt_w"/>
                                          </p:val>
                                        </p:tav>
                                      </p:tavLst>
                                    </p:anim>
                                    <p:anim calcmode="lin" valueType="num">
                                      <p:cBhvr>
                                        <p:cTn id="19" dur="500" fill="hold"/>
                                        <p:tgtEl>
                                          <p:spTgt spid="234529"/>
                                        </p:tgtEl>
                                        <p:attrNameLst>
                                          <p:attrName>ppt_h</p:attrName>
                                        </p:attrNameLst>
                                      </p:cBhvr>
                                      <p:tavLst>
                                        <p:tav tm="0">
                                          <p:val>
                                            <p:strVal val="4*#ppt_h"/>
                                          </p:val>
                                        </p:tav>
                                        <p:tav tm="100000">
                                          <p:val>
                                            <p:strVal val="#ppt_h"/>
                                          </p:val>
                                        </p:tav>
                                      </p:tavLst>
                                    </p:anim>
                                  </p:childTnLst>
                                </p:cTn>
                              </p:par>
                            </p:childTnLst>
                          </p:cTn>
                        </p:par>
                        <p:par>
                          <p:cTn id="20" fill="hold" nodeType="afterGroup">
                            <p:stCondLst>
                              <p:cond delay="500"/>
                            </p:stCondLst>
                            <p:childTnLst>
                              <p:par>
                                <p:cTn id="21" presetID="23" presetClass="entr" presetSubtype="32" fill="hold" grpId="0" nodeType="afterEffect">
                                  <p:stCondLst>
                                    <p:cond delay="0"/>
                                  </p:stCondLst>
                                  <p:childTnLst>
                                    <p:set>
                                      <p:cBhvr>
                                        <p:cTn id="22" dur="1" fill="hold">
                                          <p:stCondLst>
                                            <p:cond delay="0"/>
                                          </p:stCondLst>
                                        </p:cTn>
                                        <p:tgtEl>
                                          <p:spTgt spid="234530"/>
                                        </p:tgtEl>
                                        <p:attrNameLst>
                                          <p:attrName>style.visibility</p:attrName>
                                        </p:attrNameLst>
                                      </p:cBhvr>
                                      <p:to>
                                        <p:strVal val="visible"/>
                                      </p:to>
                                    </p:set>
                                    <p:anim calcmode="lin" valueType="num">
                                      <p:cBhvr>
                                        <p:cTn id="23" dur="500" fill="hold"/>
                                        <p:tgtEl>
                                          <p:spTgt spid="234530"/>
                                        </p:tgtEl>
                                        <p:attrNameLst>
                                          <p:attrName>ppt_w</p:attrName>
                                        </p:attrNameLst>
                                      </p:cBhvr>
                                      <p:tavLst>
                                        <p:tav tm="0">
                                          <p:val>
                                            <p:strVal val="4*#ppt_w"/>
                                          </p:val>
                                        </p:tav>
                                        <p:tav tm="100000">
                                          <p:val>
                                            <p:strVal val="#ppt_w"/>
                                          </p:val>
                                        </p:tav>
                                      </p:tavLst>
                                    </p:anim>
                                    <p:anim calcmode="lin" valueType="num">
                                      <p:cBhvr>
                                        <p:cTn id="24" dur="500" fill="hold"/>
                                        <p:tgtEl>
                                          <p:spTgt spid="234530"/>
                                        </p:tgtEl>
                                        <p:attrNameLst>
                                          <p:attrName>ppt_h</p:attrName>
                                        </p:attrNameLst>
                                      </p:cBhvr>
                                      <p:tavLst>
                                        <p:tav tm="0">
                                          <p:val>
                                            <p:strVal val="4*#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32" fill="hold" grpId="0" nodeType="clickEffect">
                                  <p:stCondLst>
                                    <p:cond delay="0"/>
                                  </p:stCondLst>
                                  <p:childTnLst>
                                    <p:set>
                                      <p:cBhvr>
                                        <p:cTn id="28" dur="1" fill="hold">
                                          <p:stCondLst>
                                            <p:cond delay="0"/>
                                          </p:stCondLst>
                                        </p:cTn>
                                        <p:tgtEl>
                                          <p:spTgt spid="234531"/>
                                        </p:tgtEl>
                                        <p:attrNameLst>
                                          <p:attrName>style.visibility</p:attrName>
                                        </p:attrNameLst>
                                      </p:cBhvr>
                                      <p:to>
                                        <p:strVal val="visible"/>
                                      </p:to>
                                    </p:set>
                                    <p:anim calcmode="lin" valueType="num">
                                      <p:cBhvr>
                                        <p:cTn id="29" dur="500" fill="hold"/>
                                        <p:tgtEl>
                                          <p:spTgt spid="234531"/>
                                        </p:tgtEl>
                                        <p:attrNameLst>
                                          <p:attrName>ppt_w</p:attrName>
                                        </p:attrNameLst>
                                      </p:cBhvr>
                                      <p:tavLst>
                                        <p:tav tm="0">
                                          <p:val>
                                            <p:strVal val="4*#ppt_w"/>
                                          </p:val>
                                        </p:tav>
                                        <p:tav tm="100000">
                                          <p:val>
                                            <p:strVal val="#ppt_w"/>
                                          </p:val>
                                        </p:tav>
                                      </p:tavLst>
                                    </p:anim>
                                    <p:anim calcmode="lin" valueType="num">
                                      <p:cBhvr>
                                        <p:cTn id="30" dur="500" fill="hold"/>
                                        <p:tgtEl>
                                          <p:spTgt spid="234531"/>
                                        </p:tgtEl>
                                        <p:attrNameLst>
                                          <p:attrName>ppt_h</p:attrName>
                                        </p:attrNameLst>
                                      </p:cBhvr>
                                      <p:tavLst>
                                        <p:tav tm="0">
                                          <p:val>
                                            <p:strVal val="4*#ppt_h"/>
                                          </p:val>
                                        </p:tav>
                                        <p:tav tm="100000">
                                          <p:val>
                                            <p:strVal val="#ppt_h"/>
                                          </p:val>
                                        </p:tav>
                                      </p:tavLst>
                                    </p:anim>
                                  </p:childTnLst>
                                </p:cTn>
                              </p:par>
                              <p:par>
                                <p:cTn id="31" presetID="23" presetClass="entr" presetSubtype="32" fill="hold" grpId="0" nodeType="withEffect">
                                  <p:stCondLst>
                                    <p:cond delay="0"/>
                                  </p:stCondLst>
                                  <p:childTnLst>
                                    <p:set>
                                      <p:cBhvr>
                                        <p:cTn id="32" dur="1" fill="hold">
                                          <p:stCondLst>
                                            <p:cond delay="0"/>
                                          </p:stCondLst>
                                        </p:cTn>
                                        <p:tgtEl>
                                          <p:spTgt spid="234533"/>
                                        </p:tgtEl>
                                        <p:attrNameLst>
                                          <p:attrName>style.visibility</p:attrName>
                                        </p:attrNameLst>
                                      </p:cBhvr>
                                      <p:to>
                                        <p:strVal val="visible"/>
                                      </p:to>
                                    </p:set>
                                    <p:anim calcmode="lin" valueType="num">
                                      <p:cBhvr>
                                        <p:cTn id="33" dur="500" fill="hold"/>
                                        <p:tgtEl>
                                          <p:spTgt spid="234533"/>
                                        </p:tgtEl>
                                        <p:attrNameLst>
                                          <p:attrName>ppt_w</p:attrName>
                                        </p:attrNameLst>
                                      </p:cBhvr>
                                      <p:tavLst>
                                        <p:tav tm="0">
                                          <p:val>
                                            <p:strVal val="4*#ppt_w"/>
                                          </p:val>
                                        </p:tav>
                                        <p:tav tm="100000">
                                          <p:val>
                                            <p:strVal val="#ppt_w"/>
                                          </p:val>
                                        </p:tav>
                                      </p:tavLst>
                                    </p:anim>
                                    <p:anim calcmode="lin" valueType="num">
                                      <p:cBhvr>
                                        <p:cTn id="34" dur="500" fill="hold"/>
                                        <p:tgtEl>
                                          <p:spTgt spid="234533"/>
                                        </p:tgtEl>
                                        <p:attrNameLst>
                                          <p:attrName>ppt_h</p:attrName>
                                        </p:attrNameLst>
                                      </p:cBhvr>
                                      <p:tavLst>
                                        <p:tav tm="0">
                                          <p:val>
                                            <p:strVal val="4*#ppt_h"/>
                                          </p:val>
                                        </p:tav>
                                        <p:tav tm="100000">
                                          <p:val>
                                            <p:strVal val="#ppt_h"/>
                                          </p:val>
                                        </p:tav>
                                      </p:tavLst>
                                    </p:anim>
                                  </p:childTnLst>
                                </p:cTn>
                              </p:par>
                              <p:par>
                                <p:cTn id="35" presetID="23" presetClass="entr" presetSubtype="32" fill="hold" grpId="0" nodeType="withEffect">
                                  <p:stCondLst>
                                    <p:cond delay="0"/>
                                  </p:stCondLst>
                                  <p:childTnLst>
                                    <p:set>
                                      <p:cBhvr>
                                        <p:cTn id="36" dur="1" fill="hold">
                                          <p:stCondLst>
                                            <p:cond delay="0"/>
                                          </p:stCondLst>
                                        </p:cTn>
                                        <p:tgtEl>
                                          <p:spTgt spid="234532"/>
                                        </p:tgtEl>
                                        <p:attrNameLst>
                                          <p:attrName>style.visibility</p:attrName>
                                        </p:attrNameLst>
                                      </p:cBhvr>
                                      <p:to>
                                        <p:strVal val="visible"/>
                                      </p:to>
                                    </p:set>
                                    <p:anim calcmode="lin" valueType="num">
                                      <p:cBhvr>
                                        <p:cTn id="37" dur="500" fill="hold"/>
                                        <p:tgtEl>
                                          <p:spTgt spid="234532"/>
                                        </p:tgtEl>
                                        <p:attrNameLst>
                                          <p:attrName>ppt_w</p:attrName>
                                        </p:attrNameLst>
                                      </p:cBhvr>
                                      <p:tavLst>
                                        <p:tav tm="0">
                                          <p:val>
                                            <p:strVal val="4*#ppt_w"/>
                                          </p:val>
                                        </p:tav>
                                        <p:tav tm="100000">
                                          <p:val>
                                            <p:strVal val="#ppt_w"/>
                                          </p:val>
                                        </p:tav>
                                      </p:tavLst>
                                    </p:anim>
                                    <p:anim calcmode="lin" valueType="num">
                                      <p:cBhvr>
                                        <p:cTn id="38" dur="500" fill="hold"/>
                                        <p:tgtEl>
                                          <p:spTgt spid="23453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27" grpId="0" animBg="1"/>
      <p:bldP spid="234528" grpId="0" animBg="1"/>
      <p:bldP spid="234529" grpId="0" animBg="1"/>
      <p:bldP spid="234530" grpId="0" animBg="1"/>
      <p:bldP spid="234531" grpId="0" animBg="1"/>
      <p:bldP spid="234532" grpId="0" animBg="1"/>
      <p:bldP spid="2345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228600" y="2895600"/>
            <a:ext cx="868680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400" u="sng">
                <a:solidFill>
                  <a:srgbClr val="CC0000"/>
                </a:solidFill>
                <a:latin typeface="Times New Roman" pitchFamily="18" charset="0"/>
              </a:rPr>
              <a:t>Trả lời:</a:t>
            </a:r>
          </a:p>
          <a:p>
            <a:pPr algn="just" eaLnBrk="1" hangingPunct="1">
              <a:spcBef>
                <a:spcPct val="50000"/>
              </a:spcBef>
            </a:pPr>
            <a:r>
              <a:rPr lang="en-US" sz="2400">
                <a:solidFill>
                  <a:srgbClr val="0000CC"/>
                </a:solidFill>
                <a:latin typeface="Times New Roman" pitchFamily="18" charset="0"/>
              </a:rPr>
              <a:t>Vì các hình chữ nhật trên </a:t>
            </a:r>
            <a:r>
              <a:rPr lang="vi-VN" sz="2400">
                <a:solidFill>
                  <a:srgbClr val="0000CC"/>
                </a:solidFill>
                <a:latin typeface="Times New Roman" pitchFamily="18" charset="0"/>
              </a:rPr>
              <a:t>đ</a:t>
            </a:r>
            <a:r>
              <a:rPr lang="en-US" sz="2400">
                <a:solidFill>
                  <a:srgbClr val="0000CC"/>
                </a:solidFill>
                <a:latin typeface="Times New Roman" pitchFamily="18" charset="0"/>
              </a:rPr>
              <a:t>ều có diện tích là:  a.h </a:t>
            </a:r>
          </a:p>
          <a:p>
            <a:pPr algn="just" eaLnBrk="1" hangingPunct="1">
              <a:spcBef>
                <a:spcPct val="50000"/>
              </a:spcBef>
            </a:pPr>
            <a:r>
              <a:rPr lang="en-US" sz="2400">
                <a:solidFill>
                  <a:srgbClr val="0000CC"/>
                </a:solidFill>
                <a:latin typeface="Times New Roman" pitchFamily="18" charset="0"/>
              </a:rPr>
              <a:t>Mặt khác các tam giác trên </a:t>
            </a:r>
            <a:r>
              <a:rPr lang="vi-VN" sz="2400">
                <a:solidFill>
                  <a:srgbClr val="0000CC"/>
                </a:solidFill>
                <a:latin typeface="Times New Roman" pitchFamily="18" charset="0"/>
              </a:rPr>
              <a:t>đ</a:t>
            </a:r>
            <a:r>
              <a:rPr lang="en-US" sz="2400">
                <a:solidFill>
                  <a:srgbClr val="0000CC"/>
                </a:solidFill>
                <a:latin typeface="Times New Roman" pitchFamily="18" charset="0"/>
              </a:rPr>
              <a:t>ều có diện tích là :               </a:t>
            </a:r>
          </a:p>
          <a:p>
            <a:pPr algn="just" eaLnBrk="1" hangingPunct="1">
              <a:spcBef>
                <a:spcPct val="50000"/>
              </a:spcBef>
            </a:pPr>
            <a:r>
              <a:rPr lang="en-US" sz="2400">
                <a:solidFill>
                  <a:srgbClr val="0000CC"/>
                </a:solidFill>
                <a:latin typeface="Times New Roman" pitchFamily="18" charset="0"/>
              </a:rPr>
              <a:t>Nên diện  tích của mỗi tam giác trên </a:t>
            </a:r>
            <a:r>
              <a:rPr lang="vi-VN" sz="2400">
                <a:solidFill>
                  <a:srgbClr val="0000CC"/>
                </a:solidFill>
                <a:latin typeface="Times New Roman" pitchFamily="18" charset="0"/>
              </a:rPr>
              <a:t>đ</a:t>
            </a:r>
            <a:r>
              <a:rPr lang="en-US" sz="2400">
                <a:solidFill>
                  <a:srgbClr val="0000CC"/>
                </a:solidFill>
                <a:latin typeface="Times New Roman" pitchFamily="18" charset="0"/>
              </a:rPr>
              <a:t>ều bằng nửa diện tích của hình chữ nhật t</a:t>
            </a:r>
            <a:r>
              <a:rPr lang="vi-VN" sz="2400">
                <a:solidFill>
                  <a:srgbClr val="0000CC"/>
                </a:solidFill>
                <a:latin typeface="Times New Roman" pitchFamily="18" charset="0"/>
              </a:rPr>
              <a:t>ươ</a:t>
            </a:r>
            <a:r>
              <a:rPr lang="en-US" sz="2400">
                <a:solidFill>
                  <a:srgbClr val="0000CC"/>
                </a:solidFill>
                <a:latin typeface="Times New Roman" pitchFamily="18" charset="0"/>
              </a:rPr>
              <a:t>ng ứng.</a:t>
            </a:r>
          </a:p>
        </p:txBody>
      </p:sp>
      <p:sp>
        <p:nvSpPr>
          <p:cNvPr id="22531" name="AutoShape 7"/>
          <p:cNvSpPr>
            <a:spLocks noChangeArrowheads="1"/>
          </p:cNvSpPr>
          <p:nvPr/>
        </p:nvSpPr>
        <p:spPr bwMode="auto">
          <a:xfrm>
            <a:off x="482600" y="577850"/>
            <a:ext cx="2238375" cy="1641475"/>
          </a:xfrm>
          <a:prstGeom prst="triangle">
            <a:avLst>
              <a:gd name="adj" fmla="val 27343"/>
            </a:avLst>
          </a:prstGeom>
          <a:solidFill>
            <a:schemeClr val="hlink"/>
          </a:solidFill>
          <a:ln w="28575">
            <a:solidFill>
              <a:schemeClr val="hlink"/>
            </a:solidFill>
            <a:miter lim="800000"/>
            <a:headEnd/>
            <a:tailEnd/>
          </a:ln>
        </p:spPr>
        <p:txBody>
          <a:bodyPr/>
          <a:lstStyle/>
          <a:p>
            <a:endParaRPr lang="en-US">
              <a:solidFill>
                <a:srgbClr val="FF0000"/>
              </a:solidFill>
            </a:endParaRPr>
          </a:p>
        </p:txBody>
      </p:sp>
      <p:sp>
        <p:nvSpPr>
          <p:cNvPr id="22532" name="Line 8"/>
          <p:cNvSpPr>
            <a:spLocks noChangeShapeType="1"/>
          </p:cNvSpPr>
          <p:nvPr/>
        </p:nvSpPr>
        <p:spPr bwMode="auto">
          <a:xfrm>
            <a:off x="1108075" y="569913"/>
            <a:ext cx="1588" cy="1636712"/>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3" name="Freeform 9"/>
          <p:cNvSpPr>
            <a:spLocks/>
          </p:cNvSpPr>
          <p:nvPr/>
        </p:nvSpPr>
        <p:spPr bwMode="auto">
          <a:xfrm>
            <a:off x="1095375" y="2032000"/>
            <a:ext cx="150813" cy="176213"/>
          </a:xfrm>
          <a:custGeom>
            <a:avLst/>
            <a:gdLst>
              <a:gd name="T0" fmla="*/ 0 w 135"/>
              <a:gd name="T1" fmla="*/ 0 h 135"/>
              <a:gd name="T2" fmla="*/ 2147483647 w 135"/>
              <a:gd name="T3" fmla="*/ 0 h 135"/>
              <a:gd name="T4" fmla="*/ 2147483647 w 135"/>
              <a:gd name="T5" fmla="*/ 2147483647 h 135"/>
              <a:gd name="T6" fmla="*/ 0 60000 65536"/>
              <a:gd name="T7" fmla="*/ 0 60000 65536"/>
              <a:gd name="T8" fmla="*/ 0 60000 65536"/>
            </a:gdLst>
            <a:ahLst/>
            <a:cxnLst>
              <a:cxn ang="T6">
                <a:pos x="T0" y="T1"/>
              </a:cxn>
              <a:cxn ang="T7">
                <a:pos x="T2" y="T3"/>
              </a:cxn>
              <a:cxn ang="T8">
                <a:pos x="T4" y="T5"/>
              </a:cxn>
            </a:cxnLst>
            <a:rect l="0" t="0" r="r" b="b"/>
            <a:pathLst>
              <a:path w="135" h="135">
                <a:moveTo>
                  <a:pt x="0" y="0"/>
                </a:moveTo>
                <a:lnTo>
                  <a:pt x="135" y="0"/>
                </a:lnTo>
                <a:lnTo>
                  <a:pt x="135" y="135"/>
                </a:lnTo>
              </a:path>
            </a:pathLst>
          </a:custGeom>
          <a:noFill/>
          <a:ln w="19050" cmpd="sng">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34" name="Text Box 10"/>
          <p:cNvSpPr txBox="1">
            <a:spLocks noChangeArrowheads="1"/>
          </p:cNvSpPr>
          <p:nvPr/>
        </p:nvSpPr>
        <p:spPr bwMode="auto">
          <a:xfrm>
            <a:off x="1049338" y="1249363"/>
            <a:ext cx="50165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CC0000"/>
                </a:solidFill>
              </a:rPr>
              <a:t>h</a:t>
            </a:r>
          </a:p>
        </p:txBody>
      </p:sp>
      <p:sp>
        <p:nvSpPr>
          <p:cNvPr id="22535" name="Text Box 11"/>
          <p:cNvSpPr txBox="1">
            <a:spLocks noChangeArrowheads="1"/>
          </p:cNvSpPr>
          <p:nvPr/>
        </p:nvSpPr>
        <p:spPr bwMode="auto">
          <a:xfrm>
            <a:off x="1250950" y="2100263"/>
            <a:ext cx="3984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200"/>
              <a:t>a</a:t>
            </a:r>
          </a:p>
        </p:txBody>
      </p:sp>
      <p:sp>
        <p:nvSpPr>
          <p:cNvPr id="22536" name="Rectangle 12"/>
          <p:cNvSpPr>
            <a:spLocks noChangeArrowheads="1"/>
          </p:cNvSpPr>
          <p:nvPr/>
        </p:nvSpPr>
        <p:spPr bwMode="auto">
          <a:xfrm>
            <a:off x="457200" y="544513"/>
            <a:ext cx="2286000" cy="1671637"/>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7" name="Rectangle 13"/>
          <p:cNvSpPr>
            <a:spLocks noChangeArrowheads="1"/>
          </p:cNvSpPr>
          <p:nvPr/>
        </p:nvSpPr>
        <p:spPr bwMode="auto">
          <a:xfrm>
            <a:off x="3167063" y="544513"/>
            <a:ext cx="2286000" cy="1701800"/>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8" name="Freeform 14"/>
          <p:cNvSpPr>
            <a:spLocks/>
          </p:cNvSpPr>
          <p:nvPr/>
        </p:nvSpPr>
        <p:spPr bwMode="auto">
          <a:xfrm>
            <a:off x="3175000" y="547688"/>
            <a:ext cx="2278063" cy="1684337"/>
          </a:xfrm>
          <a:custGeom>
            <a:avLst/>
            <a:gdLst>
              <a:gd name="T0" fmla="*/ 2147483647 w 1435"/>
              <a:gd name="T1" fmla="*/ 0 h 1061"/>
              <a:gd name="T2" fmla="*/ 2147483647 w 1435"/>
              <a:gd name="T3" fmla="*/ 2147483647 h 1061"/>
              <a:gd name="T4" fmla="*/ 0 w 1435"/>
              <a:gd name="T5" fmla="*/ 2147483647 h 1061"/>
              <a:gd name="T6" fmla="*/ 2147483647 w 1435"/>
              <a:gd name="T7" fmla="*/ 0 h 10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5" h="1061">
                <a:moveTo>
                  <a:pt x="9" y="0"/>
                </a:moveTo>
                <a:lnTo>
                  <a:pt x="1435" y="1061"/>
                </a:lnTo>
                <a:lnTo>
                  <a:pt x="0" y="1061"/>
                </a:lnTo>
                <a:lnTo>
                  <a:pt x="9" y="0"/>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9" name="Text Box 15"/>
          <p:cNvSpPr txBox="1">
            <a:spLocks noChangeArrowheads="1"/>
          </p:cNvSpPr>
          <p:nvPr/>
        </p:nvSpPr>
        <p:spPr bwMode="auto">
          <a:xfrm>
            <a:off x="4038600" y="2098675"/>
            <a:ext cx="3984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200"/>
              <a:t>a</a:t>
            </a:r>
          </a:p>
        </p:txBody>
      </p:sp>
      <p:sp>
        <p:nvSpPr>
          <p:cNvPr id="22540" name="Text Box 16"/>
          <p:cNvSpPr txBox="1">
            <a:spLocks noChangeArrowheads="1"/>
          </p:cNvSpPr>
          <p:nvPr/>
        </p:nvSpPr>
        <p:spPr bwMode="auto">
          <a:xfrm>
            <a:off x="3124200" y="1230313"/>
            <a:ext cx="50165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CC0000"/>
                </a:solidFill>
              </a:rPr>
              <a:t>h</a:t>
            </a:r>
          </a:p>
        </p:txBody>
      </p:sp>
      <p:sp>
        <p:nvSpPr>
          <p:cNvPr id="22541" name="Rectangle 17"/>
          <p:cNvSpPr>
            <a:spLocks noChangeArrowheads="1"/>
          </p:cNvSpPr>
          <p:nvPr/>
        </p:nvSpPr>
        <p:spPr bwMode="auto">
          <a:xfrm>
            <a:off x="6021388" y="584200"/>
            <a:ext cx="2284412" cy="1701800"/>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42" name="Line 18"/>
          <p:cNvSpPr>
            <a:spLocks noChangeShapeType="1"/>
          </p:cNvSpPr>
          <p:nvPr/>
        </p:nvSpPr>
        <p:spPr bwMode="auto">
          <a:xfrm flipH="1">
            <a:off x="6022975" y="609600"/>
            <a:ext cx="2282825" cy="1676400"/>
          </a:xfrm>
          <a:prstGeom prst="line">
            <a:avLst/>
          </a:prstGeom>
          <a:noFill/>
          <a:ln w="1905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3" name="Freeform 19"/>
          <p:cNvSpPr>
            <a:spLocks/>
          </p:cNvSpPr>
          <p:nvPr/>
        </p:nvSpPr>
        <p:spPr bwMode="auto">
          <a:xfrm>
            <a:off x="8229600" y="571500"/>
            <a:ext cx="636588" cy="1714500"/>
          </a:xfrm>
          <a:custGeom>
            <a:avLst/>
            <a:gdLst>
              <a:gd name="T0" fmla="*/ 2147483647 w 480"/>
              <a:gd name="T1" fmla="*/ 0 h 1056"/>
              <a:gd name="T2" fmla="*/ 2147483647 w 480"/>
              <a:gd name="T3" fmla="*/ 0 h 1056"/>
              <a:gd name="T4" fmla="*/ 2147483647 w 480"/>
              <a:gd name="T5" fmla="*/ 2147483647 h 1056"/>
              <a:gd name="T6" fmla="*/ 0 w 480"/>
              <a:gd name="T7" fmla="*/ 2147483647 h 10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0" h="1056">
                <a:moveTo>
                  <a:pt x="48" y="0"/>
                </a:moveTo>
                <a:lnTo>
                  <a:pt x="480" y="0"/>
                </a:lnTo>
                <a:lnTo>
                  <a:pt x="480" y="1056"/>
                </a:lnTo>
                <a:lnTo>
                  <a:pt x="0" y="1056"/>
                </a:lnTo>
              </a:path>
            </a:pathLst>
          </a:custGeom>
          <a:noFill/>
          <a:ln w="9525"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4" name="Freeform 20"/>
          <p:cNvSpPr>
            <a:spLocks/>
          </p:cNvSpPr>
          <p:nvPr/>
        </p:nvSpPr>
        <p:spPr bwMode="auto">
          <a:xfrm>
            <a:off x="6057900" y="598488"/>
            <a:ext cx="2819400" cy="1673225"/>
          </a:xfrm>
          <a:custGeom>
            <a:avLst/>
            <a:gdLst>
              <a:gd name="T0" fmla="*/ 0 w 1968"/>
              <a:gd name="T1" fmla="*/ 2147483647 h 1056"/>
              <a:gd name="T2" fmla="*/ 2147483647 w 1968"/>
              <a:gd name="T3" fmla="*/ 0 h 1056"/>
              <a:gd name="T4" fmla="*/ 2147483647 w 1968"/>
              <a:gd name="T5" fmla="*/ 2147483647 h 1056"/>
              <a:gd name="T6" fmla="*/ 0 w 1968"/>
              <a:gd name="T7" fmla="*/ 2147483647 h 10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8" h="1056">
                <a:moveTo>
                  <a:pt x="0" y="1056"/>
                </a:moveTo>
                <a:lnTo>
                  <a:pt x="1968" y="0"/>
                </a:lnTo>
                <a:lnTo>
                  <a:pt x="1536" y="1056"/>
                </a:lnTo>
                <a:lnTo>
                  <a:pt x="0" y="1056"/>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5" name="Text Box 21"/>
          <p:cNvSpPr txBox="1">
            <a:spLocks noChangeArrowheads="1"/>
          </p:cNvSpPr>
          <p:nvPr/>
        </p:nvSpPr>
        <p:spPr bwMode="auto">
          <a:xfrm>
            <a:off x="7027863" y="2144713"/>
            <a:ext cx="37306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3200"/>
              <a:t>a</a:t>
            </a:r>
          </a:p>
        </p:txBody>
      </p:sp>
      <p:sp>
        <p:nvSpPr>
          <p:cNvPr id="22546" name="Line 22"/>
          <p:cNvSpPr>
            <a:spLocks noChangeShapeType="1"/>
          </p:cNvSpPr>
          <p:nvPr/>
        </p:nvSpPr>
        <p:spPr bwMode="auto">
          <a:xfrm>
            <a:off x="8291513" y="609600"/>
            <a:ext cx="1587" cy="1698625"/>
          </a:xfrm>
          <a:prstGeom prst="line">
            <a:avLst/>
          </a:prstGeom>
          <a:noFill/>
          <a:ln w="95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7" name="Freeform 23"/>
          <p:cNvSpPr>
            <a:spLocks/>
          </p:cNvSpPr>
          <p:nvPr/>
        </p:nvSpPr>
        <p:spPr bwMode="auto">
          <a:xfrm>
            <a:off x="8750300" y="2162175"/>
            <a:ext cx="120650" cy="146050"/>
          </a:xfrm>
          <a:custGeom>
            <a:avLst/>
            <a:gdLst>
              <a:gd name="T0" fmla="*/ 2147483647 w 82"/>
              <a:gd name="T1" fmla="*/ 0 h 92"/>
              <a:gd name="T2" fmla="*/ 0 w 82"/>
              <a:gd name="T3" fmla="*/ 0 h 92"/>
              <a:gd name="T4" fmla="*/ 0 w 82"/>
              <a:gd name="T5" fmla="*/ 2147483647 h 92"/>
              <a:gd name="T6" fmla="*/ 0 60000 65536"/>
              <a:gd name="T7" fmla="*/ 0 60000 65536"/>
              <a:gd name="T8" fmla="*/ 0 60000 65536"/>
            </a:gdLst>
            <a:ahLst/>
            <a:cxnLst>
              <a:cxn ang="T6">
                <a:pos x="T0" y="T1"/>
              </a:cxn>
              <a:cxn ang="T7">
                <a:pos x="T2" y="T3"/>
              </a:cxn>
              <a:cxn ang="T8">
                <a:pos x="T4" y="T5"/>
              </a:cxn>
            </a:cxnLst>
            <a:rect l="0" t="0" r="r" b="b"/>
            <a:pathLst>
              <a:path w="82" h="92">
                <a:moveTo>
                  <a:pt x="82" y="0"/>
                </a:moveTo>
                <a:lnTo>
                  <a:pt x="0" y="0"/>
                </a:lnTo>
                <a:lnTo>
                  <a:pt x="0" y="9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8" name="Text Box 24"/>
          <p:cNvSpPr txBox="1">
            <a:spLocks noChangeArrowheads="1"/>
          </p:cNvSpPr>
          <p:nvPr/>
        </p:nvSpPr>
        <p:spPr bwMode="auto">
          <a:xfrm>
            <a:off x="5956300" y="1052513"/>
            <a:ext cx="4699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a:solidFill>
                  <a:srgbClr val="CC0000"/>
                </a:solidFill>
              </a:rPr>
              <a:t>h</a:t>
            </a:r>
          </a:p>
        </p:txBody>
      </p:sp>
      <p:sp>
        <p:nvSpPr>
          <p:cNvPr id="22549" name="Text Box 25"/>
          <p:cNvSpPr txBox="1">
            <a:spLocks noChangeArrowheads="1"/>
          </p:cNvSpPr>
          <p:nvPr/>
        </p:nvSpPr>
        <p:spPr bwMode="auto">
          <a:xfrm>
            <a:off x="685800" y="2514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t>Hình 128</a:t>
            </a:r>
          </a:p>
        </p:txBody>
      </p:sp>
      <p:sp>
        <p:nvSpPr>
          <p:cNvPr id="22550" name="Text Box 26"/>
          <p:cNvSpPr txBox="1">
            <a:spLocks noChangeArrowheads="1"/>
          </p:cNvSpPr>
          <p:nvPr/>
        </p:nvSpPr>
        <p:spPr bwMode="auto">
          <a:xfrm>
            <a:off x="3429000" y="2514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t>Hình 129</a:t>
            </a:r>
          </a:p>
        </p:txBody>
      </p:sp>
      <p:sp>
        <p:nvSpPr>
          <p:cNvPr id="22551" name="Text Box 27"/>
          <p:cNvSpPr txBox="1">
            <a:spLocks noChangeArrowheads="1"/>
          </p:cNvSpPr>
          <p:nvPr/>
        </p:nvSpPr>
        <p:spPr bwMode="auto">
          <a:xfrm>
            <a:off x="6477000" y="2514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t>Hình 130</a:t>
            </a:r>
          </a:p>
        </p:txBody>
      </p:sp>
      <p:graphicFrame>
        <p:nvGraphicFramePr>
          <p:cNvPr id="22553" name="Object 1"/>
          <p:cNvGraphicFramePr>
            <a:graphicFrameLocks noChangeAspect="1"/>
          </p:cNvGraphicFramePr>
          <p:nvPr/>
        </p:nvGraphicFramePr>
        <p:xfrm>
          <a:off x="6127750" y="3962400"/>
          <a:ext cx="596900" cy="660400"/>
        </p:xfrm>
        <a:graphic>
          <a:graphicData uri="http://schemas.openxmlformats.org/presentationml/2006/ole">
            <mc:AlternateContent xmlns:mc="http://schemas.openxmlformats.org/markup-compatibility/2006">
              <mc:Choice xmlns:v="urn:schemas-microsoft-com:vml" Requires="v">
                <p:oleObj spid="_x0000_s22651" name="Equation" r:id="rId3" imgW="355292" imgH="393359" progId="Equation.DSMT4">
                  <p:embed/>
                </p:oleObj>
              </mc:Choice>
              <mc:Fallback>
                <p:oleObj name="Equation" r:id="rId3" imgW="355292" imgH="393359"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50" y="3962400"/>
                        <a:ext cx="5969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Line 3"/>
          <p:cNvSpPr>
            <a:spLocks noChangeShapeType="1"/>
          </p:cNvSpPr>
          <p:nvPr/>
        </p:nvSpPr>
        <p:spPr bwMode="auto">
          <a:xfrm>
            <a:off x="1412875" y="977900"/>
            <a:ext cx="0" cy="1384300"/>
          </a:xfrm>
          <a:prstGeom prst="line">
            <a:avLst/>
          </a:prstGeom>
          <a:noFill/>
          <a:ln w="2540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5" name="AutoShape 4"/>
          <p:cNvSpPr>
            <a:spLocks noChangeArrowheads="1"/>
          </p:cNvSpPr>
          <p:nvPr/>
        </p:nvSpPr>
        <p:spPr bwMode="auto">
          <a:xfrm>
            <a:off x="762000" y="914400"/>
            <a:ext cx="2743200" cy="1433513"/>
          </a:xfrm>
          <a:prstGeom prst="triangle">
            <a:avLst>
              <a:gd name="adj" fmla="val 23611"/>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Times New Roman" pitchFamily="18" charset="0"/>
              <a:cs typeface="Times New Roman" pitchFamily="18" charset="0"/>
            </a:endParaRPr>
          </a:p>
        </p:txBody>
      </p:sp>
      <p:sp>
        <p:nvSpPr>
          <p:cNvPr id="23556" name="Line 5"/>
          <p:cNvSpPr>
            <a:spLocks noChangeShapeType="1"/>
          </p:cNvSpPr>
          <p:nvPr/>
        </p:nvSpPr>
        <p:spPr bwMode="auto">
          <a:xfrm>
            <a:off x="1422400" y="942975"/>
            <a:ext cx="731838" cy="1404938"/>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57" name="Text Box 6"/>
          <p:cNvSpPr txBox="1">
            <a:spLocks noChangeArrowheads="1"/>
          </p:cNvSpPr>
          <p:nvPr/>
        </p:nvSpPr>
        <p:spPr bwMode="auto">
          <a:xfrm>
            <a:off x="427038" y="2220913"/>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latin typeface="Times New Roman" pitchFamily="18" charset="0"/>
                <a:cs typeface="Times New Roman" pitchFamily="18" charset="0"/>
              </a:rPr>
              <a:t>B</a:t>
            </a:r>
          </a:p>
        </p:txBody>
      </p:sp>
      <p:sp>
        <p:nvSpPr>
          <p:cNvPr id="23558" name="Text Box 7"/>
          <p:cNvSpPr txBox="1">
            <a:spLocks noChangeArrowheads="1"/>
          </p:cNvSpPr>
          <p:nvPr/>
        </p:nvSpPr>
        <p:spPr bwMode="auto">
          <a:xfrm>
            <a:off x="1828800" y="2320925"/>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latin typeface="Times New Roman" pitchFamily="18" charset="0"/>
                <a:cs typeface="Times New Roman" pitchFamily="18" charset="0"/>
              </a:rPr>
              <a:t>M</a:t>
            </a:r>
          </a:p>
        </p:txBody>
      </p:sp>
      <p:sp>
        <p:nvSpPr>
          <p:cNvPr id="23559" name="Text Box 8"/>
          <p:cNvSpPr txBox="1">
            <a:spLocks noChangeArrowheads="1"/>
          </p:cNvSpPr>
          <p:nvPr/>
        </p:nvSpPr>
        <p:spPr bwMode="auto">
          <a:xfrm>
            <a:off x="3494088" y="2235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latin typeface="Times New Roman" pitchFamily="18" charset="0"/>
                <a:cs typeface="Times New Roman" pitchFamily="18" charset="0"/>
              </a:rPr>
              <a:t>C</a:t>
            </a:r>
          </a:p>
        </p:txBody>
      </p:sp>
      <p:sp>
        <p:nvSpPr>
          <p:cNvPr id="23560" name="Text Box 9"/>
          <p:cNvSpPr txBox="1">
            <a:spLocks noChangeArrowheads="1"/>
          </p:cNvSpPr>
          <p:nvPr/>
        </p:nvSpPr>
        <p:spPr bwMode="auto">
          <a:xfrm>
            <a:off x="1247775" y="62865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latin typeface="Times New Roman" pitchFamily="18" charset="0"/>
                <a:cs typeface="Times New Roman" pitchFamily="18" charset="0"/>
              </a:rPr>
              <a:t>A</a:t>
            </a:r>
          </a:p>
        </p:txBody>
      </p:sp>
      <p:sp>
        <p:nvSpPr>
          <p:cNvPr id="23561" name="Text Box 10"/>
          <p:cNvSpPr txBox="1">
            <a:spLocks noChangeArrowheads="1"/>
          </p:cNvSpPr>
          <p:nvPr/>
        </p:nvSpPr>
        <p:spPr bwMode="auto">
          <a:xfrm>
            <a:off x="381000" y="166688"/>
            <a:ext cx="26670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u="sng">
                <a:solidFill>
                  <a:srgbClr val="FF0000"/>
                </a:solidFill>
                <a:latin typeface="Times New Roman" pitchFamily="18" charset="0"/>
                <a:cs typeface="Times New Roman" pitchFamily="18" charset="0"/>
              </a:rPr>
              <a:t>Bài 18 /SGK 121</a:t>
            </a:r>
          </a:p>
        </p:txBody>
      </p:sp>
      <p:sp>
        <p:nvSpPr>
          <p:cNvPr id="102411" name="Text Box 11"/>
          <p:cNvSpPr txBox="1">
            <a:spLocks noChangeArrowheads="1"/>
          </p:cNvSpPr>
          <p:nvPr/>
        </p:nvSpPr>
        <p:spPr bwMode="auto">
          <a:xfrm>
            <a:off x="5715000" y="990600"/>
            <a:ext cx="2438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solidFill>
                  <a:srgbClr val="0000FF"/>
                </a:solidFill>
                <a:latin typeface="Times New Roman" pitchFamily="18" charset="0"/>
                <a:cs typeface="Times New Roman" pitchFamily="18" charset="0"/>
              </a:rPr>
              <a:t>Tam giác ABC có AM là trung tuyến.</a:t>
            </a:r>
          </a:p>
        </p:txBody>
      </p:sp>
      <p:sp>
        <p:nvSpPr>
          <p:cNvPr id="102412" name="Text Box 12"/>
          <p:cNvSpPr txBox="1">
            <a:spLocks noChangeArrowheads="1"/>
          </p:cNvSpPr>
          <p:nvPr/>
        </p:nvSpPr>
        <p:spPr bwMode="auto">
          <a:xfrm>
            <a:off x="5715000" y="1722438"/>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solidFill>
                  <a:srgbClr val="0000FF"/>
                </a:solidFill>
                <a:latin typeface="Times New Roman" pitchFamily="18" charset="0"/>
                <a:cs typeface="Times New Roman" pitchFamily="18" charset="0"/>
              </a:rPr>
              <a:t>S</a:t>
            </a:r>
            <a:r>
              <a:rPr lang="en-US" sz="2000" b="1" baseline="-25000">
                <a:solidFill>
                  <a:srgbClr val="0000FF"/>
                </a:solidFill>
                <a:latin typeface="Times New Roman" pitchFamily="18" charset="0"/>
                <a:cs typeface="Times New Roman" pitchFamily="18" charset="0"/>
              </a:rPr>
              <a:t>AMB</a:t>
            </a:r>
            <a:r>
              <a:rPr lang="en-US" sz="2000" b="1">
                <a:solidFill>
                  <a:srgbClr val="0000FF"/>
                </a:solidFill>
                <a:latin typeface="Times New Roman" pitchFamily="18" charset="0"/>
                <a:cs typeface="Times New Roman" pitchFamily="18" charset="0"/>
              </a:rPr>
              <a:t> = S</a:t>
            </a:r>
            <a:r>
              <a:rPr lang="en-US" sz="2000" b="1" baseline="-25000">
                <a:solidFill>
                  <a:srgbClr val="0000FF"/>
                </a:solidFill>
                <a:latin typeface="Times New Roman" pitchFamily="18" charset="0"/>
                <a:cs typeface="Times New Roman" pitchFamily="18" charset="0"/>
              </a:rPr>
              <a:t>AMC</a:t>
            </a:r>
          </a:p>
        </p:txBody>
      </p:sp>
      <p:grpSp>
        <p:nvGrpSpPr>
          <p:cNvPr id="2" name="Group 13"/>
          <p:cNvGrpSpPr>
            <a:grpSpLocks/>
          </p:cNvGrpSpPr>
          <p:nvPr/>
        </p:nvGrpSpPr>
        <p:grpSpPr bwMode="auto">
          <a:xfrm>
            <a:off x="5029200" y="1138238"/>
            <a:ext cx="3429000" cy="1087437"/>
            <a:chOff x="3168" y="803"/>
            <a:chExt cx="2160" cy="685"/>
          </a:xfrm>
        </p:grpSpPr>
        <p:sp>
          <p:nvSpPr>
            <p:cNvPr id="23602" name="Line 14"/>
            <p:cNvSpPr>
              <a:spLocks noChangeShapeType="1"/>
            </p:cNvSpPr>
            <p:nvPr/>
          </p:nvSpPr>
          <p:spPr bwMode="auto">
            <a:xfrm>
              <a:off x="3168" y="1152"/>
              <a:ext cx="216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3" name="Line 15"/>
            <p:cNvSpPr>
              <a:spLocks noChangeShapeType="1"/>
            </p:cNvSpPr>
            <p:nvPr/>
          </p:nvSpPr>
          <p:spPr bwMode="auto">
            <a:xfrm>
              <a:off x="3504" y="803"/>
              <a:ext cx="0" cy="68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4" name="Text Box 16"/>
            <p:cNvSpPr txBox="1">
              <a:spLocks noChangeArrowheads="1"/>
            </p:cNvSpPr>
            <p:nvPr/>
          </p:nvSpPr>
          <p:spPr bwMode="auto">
            <a:xfrm>
              <a:off x="3168" y="851"/>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b="1">
                  <a:solidFill>
                    <a:srgbClr val="0000FF"/>
                  </a:solidFill>
                  <a:latin typeface="Times New Roman" pitchFamily="18" charset="0"/>
                  <a:cs typeface="Times New Roman" pitchFamily="18" charset="0"/>
                </a:rPr>
                <a:t>GT</a:t>
              </a:r>
            </a:p>
          </p:txBody>
        </p:sp>
        <p:sp>
          <p:nvSpPr>
            <p:cNvPr id="23605" name="Text Box 17"/>
            <p:cNvSpPr txBox="1">
              <a:spLocks noChangeArrowheads="1"/>
            </p:cNvSpPr>
            <p:nvPr/>
          </p:nvSpPr>
          <p:spPr bwMode="auto">
            <a:xfrm>
              <a:off x="3216" y="1174"/>
              <a:ext cx="3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solidFill>
                    <a:srgbClr val="0000FF"/>
                  </a:solidFill>
                  <a:latin typeface="Times New Roman" pitchFamily="18" charset="0"/>
                  <a:cs typeface="Times New Roman" pitchFamily="18" charset="0"/>
                </a:rPr>
                <a:t>KL</a:t>
              </a:r>
            </a:p>
          </p:txBody>
        </p:sp>
      </p:grpSp>
      <p:sp>
        <p:nvSpPr>
          <p:cNvPr id="102418" name="Text Box 18"/>
          <p:cNvSpPr txBox="1">
            <a:spLocks noChangeArrowheads="1"/>
          </p:cNvSpPr>
          <p:nvPr/>
        </p:nvSpPr>
        <p:spPr bwMode="auto">
          <a:xfrm>
            <a:off x="3505200" y="2587625"/>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b="1" u="sng">
                <a:solidFill>
                  <a:srgbClr val="FF0000"/>
                </a:solidFill>
                <a:latin typeface="Times New Roman" pitchFamily="18" charset="0"/>
                <a:cs typeface="Times New Roman" pitchFamily="18" charset="0"/>
              </a:rPr>
              <a:t>Chứng minh</a:t>
            </a:r>
          </a:p>
        </p:txBody>
      </p:sp>
      <p:grpSp>
        <p:nvGrpSpPr>
          <p:cNvPr id="3" name="Group 19"/>
          <p:cNvGrpSpPr>
            <a:grpSpLocks/>
          </p:cNvGrpSpPr>
          <p:nvPr/>
        </p:nvGrpSpPr>
        <p:grpSpPr bwMode="auto">
          <a:xfrm>
            <a:off x="1433513" y="2195513"/>
            <a:ext cx="152400" cy="152400"/>
            <a:chOff x="1008" y="3168"/>
            <a:chExt cx="96" cy="96"/>
          </a:xfrm>
        </p:grpSpPr>
        <p:sp>
          <p:nvSpPr>
            <p:cNvPr id="23600" name="Line 20"/>
            <p:cNvSpPr>
              <a:spLocks noChangeShapeType="1"/>
            </p:cNvSpPr>
            <p:nvPr/>
          </p:nvSpPr>
          <p:spPr bwMode="auto">
            <a:xfrm>
              <a:off x="1008" y="3168"/>
              <a:ext cx="96"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1" name="Line 21"/>
            <p:cNvSpPr>
              <a:spLocks noChangeShapeType="1"/>
            </p:cNvSpPr>
            <p:nvPr/>
          </p:nvSpPr>
          <p:spPr bwMode="auto">
            <a:xfrm rot="5400000">
              <a:off x="1056" y="3216"/>
              <a:ext cx="9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2422" name="Text Box 22"/>
          <p:cNvSpPr txBox="1">
            <a:spLocks noChangeArrowheads="1"/>
          </p:cNvSpPr>
          <p:nvPr/>
        </p:nvSpPr>
        <p:spPr bwMode="auto">
          <a:xfrm>
            <a:off x="1219200" y="2306638"/>
            <a:ext cx="381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latin typeface="Times New Roman" pitchFamily="18" charset="0"/>
                <a:cs typeface="Times New Roman" pitchFamily="18" charset="0"/>
              </a:rPr>
              <a:t>H</a:t>
            </a:r>
          </a:p>
        </p:txBody>
      </p:sp>
      <p:sp>
        <p:nvSpPr>
          <p:cNvPr id="102423" name="Text Box 23"/>
          <p:cNvSpPr txBox="1">
            <a:spLocks noChangeArrowheads="1"/>
          </p:cNvSpPr>
          <p:nvPr/>
        </p:nvSpPr>
        <p:spPr bwMode="auto">
          <a:xfrm>
            <a:off x="1409700" y="2986088"/>
            <a:ext cx="3619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b="1">
                <a:solidFill>
                  <a:srgbClr val="0000FF"/>
                </a:solidFill>
                <a:latin typeface="Times New Roman" pitchFamily="18" charset="0"/>
                <a:cs typeface="Times New Roman" pitchFamily="18" charset="0"/>
              </a:rPr>
              <a:t>Vẽ AH </a:t>
            </a:r>
            <a:r>
              <a:rPr lang="en-US" sz="2000" b="1">
                <a:solidFill>
                  <a:srgbClr val="0000FF"/>
                </a:solidFill>
                <a:latin typeface="Times New Roman" pitchFamily="18" charset="0"/>
                <a:cs typeface="Times New Roman" pitchFamily="18" charset="0"/>
                <a:sym typeface="Symbol" pitchFamily="18" charset="2"/>
              </a:rPr>
              <a:t> BC tại H.</a:t>
            </a:r>
          </a:p>
        </p:txBody>
      </p:sp>
      <p:sp>
        <p:nvSpPr>
          <p:cNvPr id="102427" name="Text Box 27"/>
          <p:cNvSpPr txBox="1">
            <a:spLocks noChangeArrowheads="1"/>
          </p:cNvSpPr>
          <p:nvPr/>
        </p:nvSpPr>
        <p:spPr bwMode="auto">
          <a:xfrm>
            <a:off x="1295400" y="4476750"/>
            <a:ext cx="5410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b="1">
                <a:solidFill>
                  <a:srgbClr val="0000FF"/>
                </a:solidFill>
                <a:latin typeface="Times New Roman" pitchFamily="18" charset="0"/>
                <a:cs typeface="Times New Roman" pitchFamily="18" charset="0"/>
              </a:rPr>
              <a:t>Vì AM là trung tuyến nên BM = MC.</a:t>
            </a:r>
          </a:p>
        </p:txBody>
      </p:sp>
      <p:sp>
        <p:nvSpPr>
          <p:cNvPr id="102428" name="Text Box 28"/>
          <p:cNvSpPr txBox="1">
            <a:spLocks noChangeArrowheads="1"/>
          </p:cNvSpPr>
          <p:nvPr/>
        </p:nvSpPr>
        <p:spPr bwMode="auto">
          <a:xfrm>
            <a:off x="1409700" y="4945857"/>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solidFill>
                  <a:srgbClr val="0000FF"/>
                </a:solidFill>
                <a:latin typeface="Times New Roman" pitchFamily="18" charset="0"/>
                <a:cs typeface="Times New Roman" pitchFamily="18" charset="0"/>
              </a:rPr>
              <a:t>Do đó:</a:t>
            </a:r>
          </a:p>
        </p:txBody>
      </p:sp>
      <p:sp>
        <p:nvSpPr>
          <p:cNvPr id="102429" name="Text Box 29"/>
          <p:cNvSpPr txBox="1">
            <a:spLocks noChangeArrowheads="1"/>
          </p:cNvSpPr>
          <p:nvPr/>
        </p:nvSpPr>
        <p:spPr bwMode="auto">
          <a:xfrm>
            <a:off x="2933700" y="4963319"/>
            <a:ext cx="2438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solidFill>
                  <a:srgbClr val="0000FF"/>
                </a:solidFill>
                <a:latin typeface="Times New Roman" pitchFamily="18" charset="0"/>
                <a:cs typeface="Times New Roman" pitchFamily="18" charset="0"/>
              </a:rPr>
              <a:t>S</a:t>
            </a:r>
            <a:r>
              <a:rPr lang="en-US" sz="2000" b="1" baseline="-25000">
                <a:solidFill>
                  <a:srgbClr val="0000FF"/>
                </a:solidFill>
                <a:latin typeface="Times New Roman" pitchFamily="18" charset="0"/>
                <a:cs typeface="Times New Roman" pitchFamily="18" charset="0"/>
              </a:rPr>
              <a:t>AMB</a:t>
            </a:r>
            <a:r>
              <a:rPr lang="en-US" sz="2000" b="1">
                <a:solidFill>
                  <a:srgbClr val="0000FF"/>
                </a:solidFill>
                <a:latin typeface="Times New Roman" pitchFamily="18" charset="0"/>
                <a:cs typeface="Times New Roman" pitchFamily="18" charset="0"/>
              </a:rPr>
              <a:t> = S</a:t>
            </a:r>
            <a:r>
              <a:rPr lang="en-US" sz="2000" b="1" baseline="-25000">
                <a:solidFill>
                  <a:srgbClr val="0000FF"/>
                </a:solidFill>
                <a:latin typeface="Times New Roman" pitchFamily="18" charset="0"/>
                <a:cs typeface="Times New Roman" pitchFamily="18" charset="0"/>
              </a:rPr>
              <a:t>AMC</a:t>
            </a:r>
            <a:endParaRPr lang="en-US" sz="2000" b="1">
              <a:solidFill>
                <a:srgbClr val="0000FF"/>
              </a:solidFill>
              <a:latin typeface="Times New Roman" pitchFamily="18" charset="0"/>
              <a:cs typeface="Times New Roman" pitchFamily="18" charset="0"/>
            </a:endParaRPr>
          </a:p>
        </p:txBody>
      </p:sp>
      <p:sp>
        <p:nvSpPr>
          <p:cNvPr id="102430" name="Text Box 30"/>
          <p:cNvSpPr txBox="1">
            <a:spLocks noChangeArrowheads="1"/>
          </p:cNvSpPr>
          <p:nvPr/>
        </p:nvSpPr>
        <p:spPr bwMode="auto">
          <a:xfrm>
            <a:off x="152400" y="5562600"/>
            <a:ext cx="876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sz="2000" b="1">
                <a:solidFill>
                  <a:srgbClr val="FF3300"/>
                </a:solidFill>
                <a:latin typeface="Times New Roman" pitchFamily="18" charset="0"/>
                <a:cs typeface="Times New Roman" pitchFamily="18" charset="0"/>
              </a:rPr>
              <a:t>NX: Đường trung tuyến chia tam giác thành hai phần có diện tích bằng nhau.</a:t>
            </a:r>
          </a:p>
        </p:txBody>
      </p:sp>
      <p:sp>
        <p:nvSpPr>
          <p:cNvPr id="23574" name="Text Box 31"/>
          <p:cNvSpPr txBox="1">
            <a:spLocks noChangeArrowheads="1"/>
          </p:cNvSpPr>
          <p:nvPr/>
        </p:nvSpPr>
        <p:spPr bwMode="auto">
          <a:xfrm>
            <a:off x="3733800" y="319088"/>
            <a:ext cx="4800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atin typeface="Times New Roman" pitchFamily="18" charset="0"/>
              <a:cs typeface="Times New Roman" pitchFamily="18" charset="0"/>
            </a:endParaRPr>
          </a:p>
        </p:txBody>
      </p:sp>
      <p:sp>
        <p:nvSpPr>
          <p:cNvPr id="102432" name="Text Box 32"/>
          <p:cNvSpPr txBox="1">
            <a:spLocks noChangeArrowheads="1"/>
          </p:cNvSpPr>
          <p:nvPr/>
        </p:nvSpPr>
        <p:spPr bwMode="auto">
          <a:xfrm>
            <a:off x="2921000" y="152400"/>
            <a:ext cx="62484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b="1">
                <a:solidFill>
                  <a:srgbClr val="FF0000"/>
                </a:solidFill>
                <a:latin typeface="Times New Roman" pitchFamily="18" charset="0"/>
                <a:cs typeface="Times New Roman" pitchFamily="18" charset="0"/>
              </a:rPr>
              <a:t>Cho tam ABC và đường trung tuyến AM. </a:t>
            </a:r>
          </a:p>
          <a:p>
            <a:pPr eaLnBrk="1" hangingPunct="1">
              <a:spcBef>
                <a:spcPct val="50000"/>
              </a:spcBef>
            </a:pPr>
            <a:r>
              <a:rPr lang="en-US" sz="2000" b="1">
                <a:solidFill>
                  <a:srgbClr val="FF0000"/>
                </a:solidFill>
                <a:latin typeface="Times New Roman" pitchFamily="18" charset="0"/>
                <a:cs typeface="Times New Roman" pitchFamily="18" charset="0"/>
              </a:rPr>
              <a:t>Chứng minh: S</a:t>
            </a:r>
            <a:r>
              <a:rPr lang="en-US" sz="2000" b="1" baseline="-25000">
                <a:solidFill>
                  <a:srgbClr val="FF0000"/>
                </a:solidFill>
                <a:latin typeface="Times New Roman" pitchFamily="18" charset="0"/>
                <a:cs typeface="Times New Roman" pitchFamily="18" charset="0"/>
              </a:rPr>
              <a:t>AMB</a:t>
            </a:r>
            <a:r>
              <a:rPr lang="en-US" sz="2000" b="1">
                <a:solidFill>
                  <a:srgbClr val="FF0000"/>
                </a:solidFill>
                <a:latin typeface="Times New Roman" pitchFamily="18" charset="0"/>
                <a:cs typeface="Times New Roman" pitchFamily="18" charset="0"/>
              </a:rPr>
              <a:t> = S</a:t>
            </a:r>
            <a:r>
              <a:rPr lang="en-US" sz="2000" b="1" baseline="-25000">
                <a:solidFill>
                  <a:srgbClr val="FF0000"/>
                </a:solidFill>
                <a:latin typeface="Times New Roman" pitchFamily="18" charset="0"/>
                <a:cs typeface="Times New Roman" pitchFamily="18" charset="0"/>
              </a:rPr>
              <a:t>AMC</a:t>
            </a:r>
            <a:r>
              <a:rPr lang="en-US" sz="2000" b="1">
                <a:solidFill>
                  <a:srgbClr val="FF0000"/>
                </a:solidFill>
                <a:latin typeface="Times New Roman" pitchFamily="18" charset="0"/>
                <a:cs typeface="Times New Roman" pitchFamily="18" charset="0"/>
              </a:rPr>
              <a:t>.</a:t>
            </a:r>
          </a:p>
        </p:txBody>
      </p:sp>
      <p:cxnSp>
        <p:nvCxnSpPr>
          <p:cNvPr id="23578" name="Straight Connector 66"/>
          <p:cNvCxnSpPr>
            <a:cxnSpLocks noChangeShapeType="1"/>
          </p:cNvCxnSpPr>
          <p:nvPr/>
        </p:nvCxnSpPr>
        <p:spPr bwMode="auto">
          <a:xfrm rot="5400000">
            <a:off x="2554287" y="2322513"/>
            <a:ext cx="227013" cy="1588"/>
          </a:xfrm>
          <a:prstGeom prst="line">
            <a:avLst/>
          </a:prstGeom>
          <a:noFill/>
          <a:ln w="57150" algn="ctr">
            <a:solidFill>
              <a:schemeClr val="accent2"/>
            </a:solidFill>
            <a:round/>
            <a:headEnd/>
            <a:tailEnd/>
          </a:ln>
          <a:extLst>
            <a:ext uri="{909E8E84-426E-40DD-AFC4-6F175D3DCCD1}">
              <a14:hiddenFill xmlns:a14="http://schemas.microsoft.com/office/drawing/2010/main">
                <a:noFill/>
              </a14:hiddenFill>
            </a:ext>
          </a:extLst>
        </p:spPr>
      </p:cxnSp>
      <p:cxnSp>
        <p:nvCxnSpPr>
          <p:cNvPr id="23579" name="Straight Connector 68"/>
          <p:cNvCxnSpPr>
            <a:cxnSpLocks noChangeShapeType="1"/>
          </p:cNvCxnSpPr>
          <p:nvPr/>
        </p:nvCxnSpPr>
        <p:spPr bwMode="auto">
          <a:xfrm rot="5400000">
            <a:off x="1639887" y="2398713"/>
            <a:ext cx="227013" cy="1588"/>
          </a:xfrm>
          <a:prstGeom prst="line">
            <a:avLst/>
          </a:prstGeom>
          <a:noFill/>
          <a:ln w="57150" algn="ctr">
            <a:solidFill>
              <a:schemeClr val="accent2"/>
            </a:solidFill>
            <a:round/>
            <a:headEnd/>
            <a:tailEnd/>
          </a:ln>
          <a:extLst>
            <a:ext uri="{909E8E84-426E-40DD-AFC4-6F175D3DCCD1}">
              <a14:hiddenFill xmlns:a14="http://schemas.microsoft.com/office/drawing/2010/main">
                <a:noFill/>
              </a14:hiddenFill>
            </a:ext>
          </a:extLst>
        </p:spPr>
      </p:cxnSp>
      <p:graphicFrame>
        <p:nvGraphicFramePr>
          <p:cNvPr id="4" name="Object 3"/>
          <p:cNvGraphicFramePr>
            <a:graphicFrameLocks noChangeAspect="1"/>
          </p:cNvGraphicFramePr>
          <p:nvPr>
            <p:extLst>
              <p:ext uri="{D42A27DB-BD31-4B8C-83A1-F6EECF244321}">
                <p14:modId xmlns:p14="http://schemas.microsoft.com/office/powerpoint/2010/main" val="811479987"/>
              </p:ext>
            </p:extLst>
          </p:nvPr>
        </p:nvGraphicFramePr>
        <p:xfrm>
          <a:off x="2276475" y="3319030"/>
          <a:ext cx="1724025" cy="607327"/>
        </p:xfrm>
        <a:graphic>
          <a:graphicData uri="http://schemas.openxmlformats.org/presentationml/2006/ole">
            <mc:AlternateContent xmlns:mc="http://schemas.openxmlformats.org/markup-compatibility/2006">
              <mc:Choice xmlns:v="urn:schemas-microsoft-com:vml" Requires="v">
                <p:oleObj spid="_x0000_s56372" name="Equation" r:id="rId3" imgW="1117440" imgH="393480" progId="Equation.DSMT4">
                  <p:embed/>
                </p:oleObj>
              </mc:Choice>
              <mc:Fallback>
                <p:oleObj name="Equation" r:id="rId3" imgW="1117440" imgH="393480" progId="Equation.DSMT4">
                  <p:embed/>
                  <p:pic>
                    <p:nvPicPr>
                      <p:cNvPr id="0" name=""/>
                      <p:cNvPicPr/>
                      <p:nvPr/>
                    </p:nvPicPr>
                    <p:blipFill>
                      <a:blip r:embed="rId4"/>
                      <a:stretch>
                        <a:fillRect/>
                      </a:stretch>
                    </p:blipFill>
                    <p:spPr>
                      <a:xfrm>
                        <a:off x="2276475" y="3319030"/>
                        <a:ext cx="1724025" cy="607327"/>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947864906"/>
              </p:ext>
            </p:extLst>
          </p:nvPr>
        </p:nvGraphicFramePr>
        <p:xfrm>
          <a:off x="2184401" y="3879107"/>
          <a:ext cx="1766887" cy="616693"/>
        </p:xfrm>
        <a:graphic>
          <a:graphicData uri="http://schemas.openxmlformats.org/presentationml/2006/ole">
            <mc:AlternateContent xmlns:mc="http://schemas.openxmlformats.org/markup-compatibility/2006">
              <mc:Choice xmlns:v="urn:schemas-microsoft-com:vml" Requires="v">
                <p:oleObj spid="_x0000_s56373" name="Equation" r:id="rId5" imgW="1130040" imgH="393480" progId="Equation.DSMT4">
                  <p:embed/>
                </p:oleObj>
              </mc:Choice>
              <mc:Fallback>
                <p:oleObj name="Equation" r:id="rId5" imgW="1130040" imgH="393480" progId="Equation.DSMT4">
                  <p:embed/>
                  <p:pic>
                    <p:nvPicPr>
                      <p:cNvPr id="0" name="Object 3"/>
                      <p:cNvPicPr>
                        <a:picLocks noChangeAspect="1" noChangeArrowheads="1"/>
                      </p:cNvPicPr>
                      <p:nvPr/>
                    </p:nvPicPr>
                    <p:blipFill>
                      <a:blip r:embed="rId6"/>
                      <a:srcRect/>
                      <a:stretch>
                        <a:fillRect/>
                      </a:stretch>
                    </p:blipFill>
                    <p:spPr bwMode="auto">
                      <a:xfrm>
                        <a:off x="2184401" y="3879107"/>
                        <a:ext cx="1766887" cy="616693"/>
                      </a:xfrm>
                      <a:prstGeom prst="rect">
                        <a:avLst/>
                      </a:prstGeom>
                      <a:noFill/>
                      <a:ln>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02432"/>
                                        </p:tgtEl>
                                        <p:attrNameLst>
                                          <p:attrName>style.visibility</p:attrName>
                                        </p:attrNameLst>
                                      </p:cBhvr>
                                      <p:to>
                                        <p:strVal val="visible"/>
                                      </p:to>
                                    </p:set>
                                    <p:anim calcmode="discrete" valueType="clr">
                                      <p:cBhvr override="childStyle">
                                        <p:cTn id="7" dur="80"/>
                                        <p:tgtEl>
                                          <p:spTgt spid="10243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432"/>
                                        </p:tgtEl>
                                        <p:attrNameLst>
                                          <p:attrName>fillcolor</p:attrName>
                                        </p:attrNameLst>
                                      </p:cBhvr>
                                      <p:tavLst>
                                        <p:tav tm="0">
                                          <p:val>
                                            <p:clrVal>
                                              <a:schemeClr val="accent2"/>
                                            </p:clrVal>
                                          </p:val>
                                        </p:tav>
                                        <p:tav tm="50000">
                                          <p:val>
                                            <p:clrVal>
                                              <a:schemeClr val="hlink"/>
                                            </p:clrVal>
                                          </p:val>
                                        </p:tav>
                                      </p:tavLst>
                                    </p:anim>
                                    <p:set>
                                      <p:cBhvr>
                                        <p:cTn id="9" dur="80"/>
                                        <p:tgtEl>
                                          <p:spTgt spid="10243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ox(in)">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02411"/>
                                        </p:tgtEl>
                                        <p:attrNameLst>
                                          <p:attrName>style.visibility</p:attrName>
                                        </p:attrNameLst>
                                      </p:cBhvr>
                                      <p:to>
                                        <p:strVal val="visible"/>
                                      </p:to>
                                    </p:set>
                                    <p:anim calcmode="discrete" valueType="clr">
                                      <p:cBhvr override="childStyle">
                                        <p:cTn id="19" dur="80"/>
                                        <p:tgtEl>
                                          <p:spTgt spid="10241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02411"/>
                                        </p:tgtEl>
                                        <p:attrNameLst>
                                          <p:attrName>fillcolor</p:attrName>
                                        </p:attrNameLst>
                                      </p:cBhvr>
                                      <p:tavLst>
                                        <p:tav tm="0">
                                          <p:val>
                                            <p:clrVal>
                                              <a:schemeClr val="accent2"/>
                                            </p:clrVal>
                                          </p:val>
                                        </p:tav>
                                        <p:tav tm="50000">
                                          <p:val>
                                            <p:clrVal>
                                              <a:schemeClr val="hlink"/>
                                            </p:clrVal>
                                          </p:val>
                                        </p:tav>
                                      </p:tavLst>
                                    </p:anim>
                                    <p:set>
                                      <p:cBhvr>
                                        <p:cTn id="21" dur="80"/>
                                        <p:tgtEl>
                                          <p:spTgt spid="102411"/>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02412"/>
                                        </p:tgtEl>
                                        <p:attrNameLst>
                                          <p:attrName>style.visibility</p:attrName>
                                        </p:attrNameLst>
                                      </p:cBhvr>
                                      <p:to>
                                        <p:strVal val="visible"/>
                                      </p:to>
                                    </p:set>
                                    <p:anim calcmode="discrete" valueType="clr">
                                      <p:cBhvr override="childStyle">
                                        <p:cTn id="26" dur="80"/>
                                        <p:tgtEl>
                                          <p:spTgt spid="102412"/>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02412"/>
                                        </p:tgtEl>
                                        <p:attrNameLst>
                                          <p:attrName>fillcolor</p:attrName>
                                        </p:attrNameLst>
                                      </p:cBhvr>
                                      <p:tavLst>
                                        <p:tav tm="0">
                                          <p:val>
                                            <p:clrVal>
                                              <a:schemeClr val="accent2"/>
                                            </p:clrVal>
                                          </p:val>
                                        </p:tav>
                                        <p:tav tm="50000">
                                          <p:val>
                                            <p:clrVal>
                                              <a:schemeClr val="hlink"/>
                                            </p:clrVal>
                                          </p:val>
                                        </p:tav>
                                      </p:tavLst>
                                    </p:anim>
                                    <p:set>
                                      <p:cBhvr>
                                        <p:cTn id="28" dur="80"/>
                                        <p:tgtEl>
                                          <p:spTgt spid="102412"/>
                                        </p:tgtEl>
                                        <p:attrNameLst>
                                          <p:attrName>fill.type</p:attrName>
                                        </p:attrNameLst>
                                      </p:cBhvr>
                                      <p:to>
                                        <p:strVal val="solid"/>
                                      </p:to>
                                    </p:set>
                                  </p:childTnLst>
                                </p:cTn>
                              </p:par>
                            </p:childTnLst>
                          </p:cTn>
                        </p:par>
                        <p:par>
                          <p:cTn id="29" fill="hold" nodeType="afterGroup">
                            <p:stCondLst>
                              <p:cond delay="400"/>
                            </p:stCondLst>
                            <p:childTnLst>
                              <p:par>
                                <p:cTn id="30" presetID="27" presetClass="entr" presetSubtype="0" fill="hold" grpId="0" nodeType="afterEffect">
                                  <p:stCondLst>
                                    <p:cond delay="0"/>
                                  </p:stCondLst>
                                  <p:iterate type="lt">
                                    <p:tmPct val="50000"/>
                                  </p:iterate>
                                  <p:childTnLst>
                                    <p:set>
                                      <p:cBhvr>
                                        <p:cTn id="31" dur="1" fill="hold">
                                          <p:stCondLst>
                                            <p:cond delay="0"/>
                                          </p:stCondLst>
                                        </p:cTn>
                                        <p:tgtEl>
                                          <p:spTgt spid="102418"/>
                                        </p:tgtEl>
                                        <p:attrNameLst>
                                          <p:attrName>style.visibility</p:attrName>
                                        </p:attrNameLst>
                                      </p:cBhvr>
                                      <p:to>
                                        <p:strVal val="visible"/>
                                      </p:to>
                                    </p:set>
                                    <p:anim calcmode="discrete" valueType="clr">
                                      <p:cBhvr override="childStyle">
                                        <p:cTn id="32" dur="80"/>
                                        <p:tgtEl>
                                          <p:spTgt spid="102418"/>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02418"/>
                                        </p:tgtEl>
                                        <p:attrNameLst>
                                          <p:attrName>fillcolor</p:attrName>
                                        </p:attrNameLst>
                                      </p:cBhvr>
                                      <p:tavLst>
                                        <p:tav tm="0">
                                          <p:val>
                                            <p:clrVal>
                                              <a:schemeClr val="accent2"/>
                                            </p:clrVal>
                                          </p:val>
                                        </p:tav>
                                        <p:tav tm="50000">
                                          <p:val>
                                            <p:clrVal>
                                              <a:schemeClr val="hlink"/>
                                            </p:clrVal>
                                          </p:val>
                                        </p:tav>
                                      </p:tavLst>
                                    </p:anim>
                                    <p:set>
                                      <p:cBhvr>
                                        <p:cTn id="34" dur="80"/>
                                        <p:tgtEl>
                                          <p:spTgt spid="102418"/>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102423"/>
                                        </p:tgtEl>
                                        <p:attrNameLst>
                                          <p:attrName>style.visibility</p:attrName>
                                        </p:attrNameLst>
                                      </p:cBhvr>
                                      <p:to>
                                        <p:strVal val="visible"/>
                                      </p:to>
                                    </p:set>
                                    <p:anim calcmode="discrete" valueType="clr">
                                      <p:cBhvr override="childStyle">
                                        <p:cTn id="39" dur="80"/>
                                        <p:tgtEl>
                                          <p:spTgt spid="102423"/>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02423"/>
                                        </p:tgtEl>
                                        <p:attrNameLst>
                                          <p:attrName>fillcolor</p:attrName>
                                        </p:attrNameLst>
                                      </p:cBhvr>
                                      <p:tavLst>
                                        <p:tav tm="0">
                                          <p:val>
                                            <p:clrVal>
                                              <a:schemeClr val="accent2"/>
                                            </p:clrVal>
                                          </p:val>
                                        </p:tav>
                                        <p:tav tm="50000">
                                          <p:val>
                                            <p:clrVal>
                                              <a:schemeClr val="hlink"/>
                                            </p:clrVal>
                                          </p:val>
                                        </p:tav>
                                      </p:tavLst>
                                    </p:anim>
                                    <p:set>
                                      <p:cBhvr>
                                        <p:cTn id="41" dur="80"/>
                                        <p:tgtEl>
                                          <p:spTgt spid="102423"/>
                                        </p:tgtEl>
                                        <p:attrNameLst>
                                          <p:attrName>fill.type</p:attrName>
                                        </p:attrNameLst>
                                      </p:cBhvr>
                                      <p:to>
                                        <p:strVal val="solid"/>
                                      </p:to>
                                    </p:set>
                                  </p:childTnLst>
                                </p:cTn>
                              </p:par>
                            </p:childTnLst>
                          </p:cTn>
                        </p:par>
                        <p:par>
                          <p:cTn id="42" fill="hold" nodeType="afterGroup">
                            <p:stCondLst>
                              <p:cond delay="520"/>
                            </p:stCondLst>
                            <p:childTnLst>
                              <p:par>
                                <p:cTn id="43" presetID="2" presetClass="entr" presetSubtype="1" fill="hold" grpId="0" nodeType="afterEffect">
                                  <p:stCondLst>
                                    <p:cond delay="0"/>
                                  </p:stCondLst>
                                  <p:childTnLst>
                                    <p:set>
                                      <p:cBhvr>
                                        <p:cTn id="44" dur="1" fill="hold">
                                          <p:stCondLst>
                                            <p:cond delay="0"/>
                                          </p:stCondLst>
                                        </p:cTn>
                                        <p:tgtEl>
                                          <p:spTgt spid="102403"/>
                                        </p:tgtEl>
                                        <p:attrNameLst>
                                          <p:attrName>style.visibility</p:attrName>
                                        </p:attrNameLst>
                                      </p:cBhvr>
                                      <p:to>
                                        <p:strVal val="visible"/>
                                      </p:to>
                                    </p:set>
                                    <p:anim calcmode="lin" valueType="num">
                                      <p:cBhvr additive="base">
                                        <p:cTn id="45" dur="500" fill="hold"/>
                                        <p:tgtEl>
                                          <p:spTgt spid="102403"/>
                                        </p:tgtEl>
                                        <p:attrNameLst>
                                          <p:attrName>ppt_x</p:attrName>
                                        </p:attrNameLst>
                                      </p:cBhvr>
                                      <p:tavLst>
                                        <p:tav tm="0">
                                          <p:val>
                                            <p:strVal val="#ppt_x"/>
                                          </p:val>
                                        </p:tav>
                                        <p:tav tm="100000">
                                          <p:val>
                                            <p:strVal val="#ppt_x"/>
                                          </p:val>
                                        </p:tav>
                                      </p:tavLst>
                                    </p:anim>
                                    <p:anim calcmode="lin" valueType="num">
                                      <p:cBhvr additive="base">
                                        <p:cTn id="46" dur="500" fill="hold"/>
                                        <p:tgtEl>
                                          <p:spTgt spid="102403"/>
                                        </p:tgtEl>
                                        <p:attrNameLst>
                                          <p:attrName>ppt_y</p:attrName>
                                        </p:attrNameLst>
                                      </p:cBhvr>
                                      <p:tavLst>
                                        <p:tav tm="0">
                                          <p:val>
                                            <p:strVal val="0-#ppt_h/2"/>
                                          </p:val>
                                        </p:tav>
                                        <p:tav tm="100000">
                                          <p:val>
                                            <p:strVal val="#ppt_y"/>
                                          </p:val>
                                        </p:tav>
                                      </p:tavLst>
                                    </p:anim>
                                  </p:childTnLst>
                                </p:cTn>
                              </p:par>
                            </p:childTnLst>
                          </p:cTn>
                        </p:par>
                        <p:par>
                          <p:cTn id="47" fill="hold" nodeType="afterGroup">
                            <p:stCondLst>
                              <p:cond delay="1020"/>
                            </p:stCondLst>
                            <p:childTnLst>
                              <p:par>
                                <p:cTn id="48" presetID="15" presetClass="entr" presetSubtype="0" fill="hold" nodeType="after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p:cTn id="50" dur="1000" fill="hold"/>
                                        <p:tgtEl>
                                          <p:spTgt spid="3"/>
                                        </p:tgtEl>
                                        <p:attrNameLst>
                                          <p:attrName>ppt_w</p:attrName>
                                        </p:attrNameLst>
                                      </p:cBhvr>
                                      <p:tavLst>
                                        <p:tav tm="0">
                                          <p:val>
                                            <p:fltVal val="0"/>
                                          </p:val>
                                        </p:tav>
                                        <p:tav tm="100000">
                                          <p:val>
                                            <p:strVal val="#ppt_w"/>
                                          </p:val>
                                        </p:tav>
                                      </p:tavLst>
                                    </p:anim>
                                    <p:anim calcmode="lin" valueType="num">
                                      <p:cBhvr>
                                        <p:cTn id="51" dur="1000" fill="hold"/>
                                        <p:tgtEl>
                                          <p:spTgt spid="3"/>
                                        </p:tgtEl>
                                        <p:attrNameLst>
                                          <p:attrName>ppt_h</p:attrName>
                                        </p:attrNameLst>
                                      </p:cBhvr>
                                      <p:tavLst>
                                        <p:tav tm="0">
                                          <p:val>
                                            <p:fltVal val="0"/>
                                          </p:val>
                                        </p:tav>
                                        <p:tav tm="100000">
                                          <p:val>
                                            <p:strVal val="#ppt_h"/>
                                          </p:val>
                                        </p:tav>
                                      </p:tavLst>
                                    </p:anim>
                                    <p:anim calcmode="lin" valueType="num">
                                      <p:cBhvr>
                                        <p:cTn id="52"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54" fill="hold" nodeType="afterGroup">
                            <p:stCondLst>
                              <p:cond delay="2020"/>
                            </p:stCondLst>
                            <p:childTnLst>
                              <p:par>
                                <p:cTn id="55" presetID="4" presetClass="entr" presetSubtype="16" fill="hold" grpId="0" nodeType="afterEffect">
                                  <p:stCondLst>
                                    <p:cond delay="0"/>
                                  </p:stCondLst>
                                  <p:childTnLst>
                                    <p:set>
                                      <p:cBhvr>
                                        <p:cTn id="56" dur="1" fill="hold">
                                          <p:stCondLst>
                                            <p:cond delay="0"/>
                                          </p:stCondLst>
                                        </p:cTn>
                                        <p:tgtEl>
                                          <p:spTgt spid="102422"/>
                                        </p:tgtEl>
                                        <p:attrNameLst>
                                          <p:attrName>style.visibility</p:attrName>
                                        </p:attrNameLst>
                                      </p:cBhvr>
                                      <p:to>
                                        <p:strVal val="visible"/>
                                      </p:to>
                                    </p:set>
                                    <p:animEffect transition="in" filter="box(in)">
                                      <p:cBhvr>
                                        <p:cTn id="57" dur="500"/>
                                        <p:tgtEl>
                                          <p:spTgt spid="10242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0"/>
                                          </p:stCondLst>
                                        </p:cTn>
                                        <p:tgtEl>
                                          <p:spTgt spid="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childTnLst>
                                </p:cTn>
                              </p:par>
                              <p:par>
                                <p:cTn id="66" presetID="27" presetClass="entr" presetSubtype="0" fill="hold" grpId="0" nodeType="withEffect">
                                  <p:stCondLst>
                                    <p:cond delay="0"/>
                                  </p:stCondLst>
                                  <p:iterate type="lt">
                                    <p:tmPct val="50000"/>
                                  </p:iterate>
                                  <p:childTnLst>
                                    <p:set>
                                      <p:cBhvr>
                                        <p:cTn id="67" dur="1" fill="hold">
                                          <p:stCondLst>
                                            <p:cond delay="0"/>
                                          </p:stCondLst>
                                        </p:cTn>
                                        <p:tgtEl>
                                          <p:spTgt spid="102427"/>
                                        </p:tgtEl>
                                        <p:attrNameLst>
                                          <p:attrName>style.visibility</p:attrName>
                                        </p:attrNameLst>
                                      </p:cBhvr>
                                      <p:to>
                                        <p:strVal val="visible"/>
                                      </p:to>
                                    </p:set>
                                    <p:anim calcmode="discrete" valueType="clr">
                                      <p:cBhvr override="childStyle">
                                        <p:cTn id="68" dur="80"/>
                                        <p:tgtEl>
                                          <p:spTgt spid="102427"/>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02427"/>
                                        </p:tgtEl>
                                        <p:attrNameLst>
                                          <p:attrName>fillcolor</p:attrName>
                                        </p:attrNameLst>
                                      </p:cBhvr>
                                      <p:tavLst>
                                        <p:tav tm="0">
                                          <p:val>
                                            <p:clrVal>
                                              <a:schemeClr val="accent2"/>
                                            </p:clrVal>
                                          </p:val>
                                        </p:tav>
                                        <p:tav tm="50000">
                                          <p:val>
                                            <p:clrVal>
                                              <a:schemeClr val="hlink"/>
                                            </p:clrVal>
                                          </p:val>
                                        </p:tav>
                                      </p:tavLst>
                                    </p:anim>
                                    <p:set>
                                      <p:cBhvr>
                                        <p:cTn id="70" dur="80"/>
                                        <p:tgtEl>
                                          <p:spTgt spid="102427"/>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102428"/>
                                        </p:tgtEl>
                                        <p:attrNameLst>
                                          <p:attrName>style.visibility</p:attrName>
                                        </p:attrNameLst>
                                      </p:cBhvr>
                                      <p:to>
                                        <p:strVal val="visible"/>
                                      </p:to>
                                    </p:set>
                                    <p:anim calcmode="discrete" valueType="clr">
                                      <p:cBhvr override="childStyle">
                                        <p:cTn id="75" dur="80"/>
                                        <p:tgtEl>
                                          <p:spTgt spid="102428"/>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02428"/>
                                        </p:tgtEl>
                                        <p:attrNameLst>
                                          <p:attrName>fillcolor</p:attrName>
                                        </p:attrNameLst>
                                      </p:cBhvr>
                                      <p:tavLst>
                                        <p:tav tm="0">
                                          <p:val>
                                            <p:clrVal>
                                              <a:schemeClr val="accent2"/>
                                            </p:clrVal>
                                          </p:val>
                                        </p:tav>
                                        <p:tav tm="50000">
                                          <p:val>
                                            <p:clrVal>
                                              <a:schemeClr val="hlink"/>
                                            </p:clrVal>
                                          </p:val>
                                        </p:tav>
                                      </p:tavLst>
                                    </p:anim>
                                    <p:set>
                                      <p:cBhvr>
                                        <p:cTn id="77" dur="80"/>
                                        <p:tgtEl>
                                          <p:spTgt spid="102428"/>
                                        </p:tgtEl>
                                        <p:attrNameLst>
                                          <p:attrName>fill.type</p:attrName>
                                        </p:attrNameLst>
                                      </p:cBhvr>
                                      <p:to>
                                        <p:strVal val="solid"/>
                                      </p:to>
                                    </p:set>
                                  </p:childTnLst>
                                </p:cTn>
                              </p:par>
                            </p:childTnLst>
                          </p:cTn>
                        </p:par>
                        <p:par>
                          <p:cTn id="78" fill="hold">
                            <p:stCondLst>
                              <p:cond delay="240"/>
                            </p:stCondLst>
                            <p:childTnLst>
                              <p:par>
                                <p:cTn id="79" presetID="27" presetClass="entr" presetSubtype="0" fill="hold" grpId="0" nodeType="afterEffect">
                                  <p:stCondLst>
                                    <p:cond delay="0"/>
                                  </p:stCondLst>
                                  <p:iterate type="lt">
                                    <p:tmPct val="50000"/>
                                  </p:iterate>
                                  <p:childTnLst>
                                    <p:set>
                                      <p:cBhvr>
                                        <p:cTn id="80" dur="1" fill="hold">
                                          <p:stCondLst>
                                            <p:cond delay="0"/>
                                          </p:stCondLst>
                                        </p:cTn>
                                        <p:tgtEl>
                                          <p:spTgt spid="102429"/>
                                        </p:tgtEl>
                                        <p:attrNameLst>
                                          <p:attrName>style.visibility</p:attrName>
                                        </p:attrNameLst>
                                      </p:cBhvr>
                                      <p:to>
                                        <p:strVal val="visible"/>
                                      </p:to>
                                    </p:set>
                                    <p:anim calcmode="discrete" valueType="clr">
                                      <p:cBhvr override="childStyle">
                                        <p:cTn id="81" dur="80"/>
                                        <p:tgtEl>
                                          <p:spTgt spid="102429"/>
                                        </p:tgtEl>
                                        <p:attrNameLst>
                                          <p:attrName>style.color</p:attrName>
                                        </p:attrNameLst>
                                      </p:cBhvr>
                                      <p:tavLst>
                                        <p:tav tm="0">
                                          <p:val>
                                            <p:clrVal>
                                              <a:schemeClr val="accent2"/>
                                            </p:clrVal>
                                          </p:val>
                                        </p:tav>
                                        <p:tav tm="50000">
                                          <p:val>
                                            <p:clrVal>
                                              <a:schemeClr val="hlink"/>
                                            </p:clrVal>
                                          </p:val>
                                        </p:tav>
                                      </p:tavLst>
                                    </p:anim>
                                    <p:anim calcmode="discrete" valueType="clr">
                                      <p:cBhvr>
                                        <p:cTn id="82" dur="80"/>
                                        <p:tgtEl>
                                          <p:spTgt spid="102429"/>
                                        </p:tgtEl>
                                        <p:attrNameLst>
                                          <p:attrName>fillcolor</p:attrName>
                                        </p:attrNameLst>
                                      </p:cBhvr>
                                      <p:tavLst>
                                        <p:tav tm="0">
                                          <p:val>
                                            <p:clrVal>
                                              <a:schemeClr val="accent2"/>
                                            </p:clrVal>
                                          </p:val>
                                        </p:tav>
                                        <p:tav tm="50000">
                                          <p:val>
                                            <p:clrVal>
                                              <a:schemeClr val="hlink"/>
                                            </p:clrVal>
                                          </p:val>
                                        </p:tav>
                                      </p:tavLst>
                                    </p:anim>
                                    <p:set>
                                      <p:cBhvr>
                                        <p:cTn id="83" dur="80"/>
                                        <p:tgtEl>
                                          <p:spTgt spid="102429"/>
                                        </p:tgtEl>
                                        <p:attrNameLst>
                                          <p:attrName>fill.type</p:attrName>
                                        </p:attrNameLst>
                                      </p:cBhvr>
                                      <p:to>
                                        <p:strVal val="solid"/>
                                      </p:to>
                                    </p:set>
                                  </p:childTnLst>
                                </p:cTn>
                              </p:par>
                            </p:childTnLst>
                          </p:cTn>
                        </p:par>
                      </p:childTnLst>
                    </p:cTn>
                  </p:par>
                  <p:par>
                    <p:cTn id="84" fill="hold">
                      <p:stCondLst>
                        <p:cond delay="indefinite"/>
                      </p:stCondLst>
                      <p:childTnLst>
                        <p:par>
                          <p:cTn id="85" fill="hold">
                            <p:stCondLst>
                              <p:cond delay="0"/>
                            </p:stCondLst>
                            <p:childTnLst>
                              <p:par>
                                <p:cTn id="86" presetID="27" presetClass="entr" presetSubtype="0" fill="hold" grpId="0" nodeType="clickEffect">
                                  <p:stCondLst>
                                    <p:cond delay="0"/>
                                  </p:stCondLst>
                                  <p:iterate type="lt">
                                    <p:tmPct val="50000"/>
                                  </p:iterate>
                                  <p:childTnLst>
                                    <p:set>
                                      <p:cBhvr>
                                        <p:cTn id="87" dur="1" fill="hold">
                                          <p:stCondLst>
                                            <p:cond delay="0"/>
                                          </p:stCondLst>
                                        </p:cTn>
                                        <p:tgtEl>
                                          <p:spTgt spid="102430"/>
                                        </p:tgtEl>
                                        <p:attrNameLst>
                                          <p:attrName>style.visibility</p:attrName>
                                        </p:attrNameLst>
                                      </p:cBhvr>
                                      <p:to>
                                        <p:strVal val="visible"/>
                                      </p:to>
                                    </p:set>
                                    <p:anim calcmode="discrete" valueType="clr">
                                      <p:cBhvr override="childStyle">
                                        <p:cTn id="88" dur="80"/>
                                        <p:tgtEl>
                                          <p:spTgt spid="102430"/>
                                        </p:tgtEl>
                                        <p:attrNameLst>
                                          <p:attrName>style.color</p:attrName>
                                        </p:attrNameLst>
                                      </p:cBhvr>
                                      <p:tavLst>
                                        <p:tav tm="0">
                                          <p:val>
                                            <p:clrVal>
                                              <a:schemeClr val="accent2"/>
                                            </p:clrVal>
                                          </p:val>
                                        </p:tav>
                                        <p:tav tm="50000">
                                          <p:val>
                                            <p:clrVal>
                                              <a:schemeClr val="hlink"/>
                                            </p:clrVal>
                                          </p:val>
                                        </p:tav>
                                      </p:tavLst>
                                    </p:anim>
                                    <p:anim calcmode="discrete" valueType="clr">
                                      <p:cBhvr>
                                        <p:cTn id="89" dur="80"/>
                                        <p:tgtEl>
                                          <p:spTgt spid="102430"/>
                                        </p:tgtEl>
                                        <p:attrNameLst>
                                          <p:attrName>fillcolor</p:attrName>
                                        </p:attrNameLst>
                                      </p:cBhvr>
                                      <p:tavLst>
                                        <p:tav tm="0">
                                          <p:val>
                                            <p:clrVal>
                                              <a:schemeClr val="accent2"/>
                                            </p:clrVal>
                                          </p:val>
                                        </p:tav>
                                        <p:tav tm="50000">
                                          <p:val>
                                            <p:clrVal>
                                              <a:schemeClr val="hlink"/>
                                            </p:clrVal>
                                          </p:val>
                                        </p:tav>
                                      </p:tavLst>
                                    </p:anim>
                                    <p:set>
                                      <p:cBhvr>
                                        <p:cTn id="90" dur="80"/>
                                        <p:tgtEl>
                                          <p:spTgt spid="10243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p:bldP spid="102411" grpId="0"/>
      <p:bldP spid="102412" grpId="0"/>
      <p:bldP spid="102418" grpId="0"/>
      <p:bldP spid="102422" grpId="0"/>
      <p:bldP spid="102423" grpId="0"/>
      <p:bldP spid="102427" grpId="0"/>
      <p:bldP spid="102428" grpId="0"/>
      <p:bldP spid="102429" grpId="0"/>
      <p:bldP spid="102430" grpId="0"/>
      <p:bldP spid="1024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4"/>
          <p:cNvSpPr txBox="1">
            <a:spLocks noChangeArrowheads="1"/>
          </p:cNvSpPr>
          <p:nvPr/>
        </p:nvSpPr>
        <p:spPr bwMode="auto">
          <a:xfrm>
            <a:off x="482600" y="865188"/>
            <a:ext cx="840422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FF3300"/>
                </a:solidFill>
                <a:latin typeface="Times New Roman" pitchFamily="18" charset="0"/>
                <a:cs typeface="Times New Roman" pitchFamily="18" charset="0"/>
              </a:rPr>
              <a:t>Hãy cho biết cơ sở để chứng minh công thức  tính diện tích tam giác là gì?</a:t>
            </a:r>
          </a:p>
        </p:txBody>
      </p:sp>
      <p:sp>
        <p:nvSpPr>
          <p:cNvPr id="35845" name="Text Box 5"/>
          <p:cNvSpPr txBox="1">
            <a:spLocks noChangeArrowheads="1"/>
          </p:cNvSpPr>
          <p:nvPr/>
        </p:nvSpPr>
        <p:spPr bwMode="auto">
          <a:xfrm>
            <a:off x="604838" y="3135313"/>
            <a:ext cx="84042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FF"/>
                </a:solidFill>
                <a:latin typeface="Times New Roman" pitchFamily="18" charset="0"/>
                <a:cs typeface="Times New Roman" pitchFamily="18" charset="0"/>
              </a:rPr>
              <a:t>- Các tính chất của diện tích đa giác</a:t>
            </a:r>
          </a:p>
        </p:txBody>
      </p:sp>
      <p:sp>
        <p:nvSpPr>
          <p:cNvPr id="35846" name="Text Box 6"/>
          <p:cNvSpPr txBox="1">
            <a:spLocks noChangeArrowheads="1"/>
          </p:cNvSpPr>
          <p:nvPr/>
        </p:nvSpPr>
        <p:spPr bwMode="auto">
          <a:xfrm>
            <a:off x="522288" y="3597275"/>
            <a:ext cx="87233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n-US" sz="2400">
                <a:solidFill>
                  <a:srgbClr val="0000FF"/>
                </a:solidFill>
                <a:latin typeface="Times New Roman" pitchFamily="18" charset="0"/>
                <a:cs typeface="Times New Roman" pitchFamily="18" charset="0"/>
              </a:rPr>
              <a:t> Công thức tính diện tích tam giác vuông (hoặc công thức tính diện tích hình chữ nhật)</a:t>
            </a:r>
          </a:p>
        </p:txBody>
      </p:sp>
      <p:sp>
        <p:nvSpPr>
          <p:cNvPr id="35849" name="Text Box 9"/>
          <p:cNvSpPr txBox="1">
            <a:spLocks noChangeArrowheads="1"/>
          </p:cNvSpPr>
          <p:nvPr/>
        </p:nvSpPr>
        <p:spPr bwMode="auto">
          <a:xfrm>
            <a:off x="482600" y="2514600"/>
            <a:ext cx="84042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FF"/>
                </a:solidFill>
                <a:latin typeface="Times New Roman" pitchFamily="18" charset="0"/>
                <a:cs typeface="Times New Roman" pitchFamily="18" charset="0"/>
              </a:rPr>
              <a:t>Cơ sở để chứng minh công thức  tính diện tích tam giác là :</a:t>
            </a:r>
          </a:p>
        </p:txBody>
      </p:sp>
      <p:sp>
        <p:nvSpPr>
          <p:cNvPr id="35850" name="Text Box 10"/>
          <p:cNvSpPr txBox="1">
            <a:spLocks noChangeArrowheads="1"/>
          </p:cNvSpPr>
          <p:nvPr/>
        </p:nvSpPr>
        <p:spPr bwMode="auto">
          <a:xfrm>
            <a:off x="522288" y="1697038"/>
            <a:ext cx="84042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u="sng">
                <a:solidFill>
                  <a:srgbClr val="0000FF"/>
                </a:solidFill>
                <a:latin typeface="Times New Roman" pitchFamily="18" charset="0"/>
                <a:cs typeface="Times New Roman" pitchFamily="18" charset="0"/>
              </a:rPr>
              <a:t>Trả lời</a:t>
            </a:r>
          </a:p>
        </p:txBody>
      </p:sp>
      <p:sp>
        <p:nvSpPr>
          <p:cNvPr id="7" name="Rectangle 6"/>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CỦNG CỐ</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diamond(in)">
                                      <p:cBhvr>
                                        <p:cTn id="7" dur="2000"/>
                                        <p:tgtEl>
                                          <p:spTgt spid="35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850"/>
                                        </p:tgtEl>
                                        <p:attrNameLst>
                                          <p:attrName>style.visibility</p:attrName>
                                        </p:attrNameLst>
                                      </p:cBhvr>
                                      <p:to>
                                        <p:strVal val="visible"/>
                                      </p:to>
                                    </p:set>
                                    <p:animEffect transition="in" filter="wipe(down)">
                                      <p:cBhvr>
                                        <p:cTn id="12" dur="500"/>
                                        <p:tgtEl>
                                          <p:spTgt spid="35850"/>
                                        </p:tgtEl>
                                      </p:cBhvr>
                                    </p:animEffect>
                                  </p:childTnLst>
                                </p:cTn>
                              </p:par>
                              <p:par>
                                <p:cTn id="13" presetID="24" presetClass="entr" presetSubtype="0" fill="hold" grpId="0" nodeType="withEffect">
                                  <p:stCondLst>
                                    <p:cond delay="0"/>
                                  </p:stCondLst>
                                  <p:childTnLst>
                                    <p:set>
                                      <p:cBhvr>
                                        <p:cTn id="14" dur="1" fill="hold">
                                          <p:stCondLst>
                                            <p:cond delay="0"/>
                                          </p:stCondLst>
                                        </p:cTn>
                                        <p:tgtEl>
                                          <p:spTgt spid="35849"/>
                                        </p:tgtEl>
                                        <p:attrNameLst>
                                          <p:attrName>style.visibility</p:attrName>
                                        </p:attrNameLst>
                                      </p:cBhvr>
                                      <p:to>
                                        <p:strVal val="visible"/>
                                      </p:to>
                                    </p:set>
                                    <p:anim to="" calcmode="lin" valueType="num">
                                      <p:cBhvr>
                                        <p:cTn id="15" dur="1" fill="hold"/>
                                        <p:tgtEl>
                                          <p:spTgt spid="35849"/>
                                        </p:tgtEl>
                                        <p:attrNameLst>
                                          <p:attrName/>
                                        </p:attrNameLst>
                                      </p:cBhvr>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5845"/>
                                        </p:tgtEl>
                                        <p:attrNameLst>
                                          <p:attrName>style.visibility</p:attrName>
                                        </p:attrNameLst>
                                      </p:cBhvr>
                                      <p:to>
                                        <p:strVal val="visible"/>
                                      </p:to>
                                    </p:set>
                                    <p:anim calcmode="lin" valueType="num">
                                      <p:cBhvr additive="base">
                                        <p:cTn id="20" dur="500" fill="hold"/>
                                        <p:tgtEl>
                                          <p:spTgt spid="35845"/>
                                        </p:tgtEl>
                                        <p:attrNameLst>
                                          <p:attrName>ppt_x</p:attrName>
                                        </p:attrNameLst>
                                      </p:cBhvr>
                                      <p:tavLst>
                                        <p:tav tm="0">
                                          <p:val>
                                            <p:strVal val="#ppt_x"/>
                                          </p:val>
                                        </p:tav>
                                        <p:tav tm="100000">
                                          <p:val>
                                            <p:strVal val="#ppt_x"/>
                                          </p:val>
                                        </p:tav>
                                      </p:tavLst>
                                    </p:anim>
                                    <p:anim calcmode="lin" valueType="num">
                                      <p:cBhvr additive="base">
                                        <p:cTn id="21" dur="500" fill="hold"/>
                                        <p:tgtEl>
                                          <p:spTgt spid="35845"/>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5846"/>
                                        </p:tgtEl>
                                        <p:attrNameLst>
                                          <p:attrName>style.visibility</p:attrName>
                                        </p:attrNameLst>
                                      </p:cBhvr>
                                      <p:to>
                                        <p:strVal val="visible"/>
                                      </p:to>
                                    </p:set>
                                    <p:anim calcmode="lin" valueType="num">
                                      <p:cBhvr additive="base">
                                        <p:cTn id="26" dur="500" fill="hold"/>
                                        <p:tgtEl>
                                          <p:spTgt spid="35846"/>
                                        </p:tgtEl>
                                        <p:attrNameLst>
                                          <p:attrName>ppt_x</p:attrName>
                                        </p:attrNameLst>
                                      </p:cBhvr>
                                      <p:tavLst>
                                        <p:tav tm="0">
                                          <p:val>
                                            <p:strVal val="#ppt_x"/>
                                          </p:val>
                                        </p:tav>
                                        <p:tav tm="100000">
                                          <p:val>
                                            <p:strVal val="#ppt_x"/>
                                          </p:val>
                                        </p:tav>
                                      </p:tavLst>
                                    </p:anim>
                                    <p:anim calcmode="lin" valueType="num">
                                      <p:cBhvr additive="base">
                                        <p:cTn id="27" dur="500" fill="hold"/>
                                        <p:tgtEl>
                                          <p:spTgt spid="358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5" grpId="0"/>
      <p:bldP spid="35846" grpId="0"/>
      <p:bldP spid="35849" grpId="0"/>
      <p:bldP spid="358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5"/>
          <p:cNvGraphicFramePr>
            <a:graphicFrameLocks noGrp="1" noChangeAspect="1"/>
          </p:cNvGraphicFramePr>
          <p:nvPr>
            <p:ph sz="half" idx="4294967295"/>
          </p:nvPr>
        </p:nvGraphicFramePr>
        <p:xfrm>
          <a:off x="2438400" y="2514600"/>
          <a:ext cx="3200400" cy="1746250"/>
        </p:xfrm>
        <a:graphic>
          <a:graphicData uri="http://schemas.openxmlformats.org/presentationml/2006/ole">
            <mc:AlternateContent xmlns:mc="http://schemas.openxmlformats.org/markup-compatibility/2006">
              <mc:Choice xmlns:v="urn:schemas-microsoft-com:vml" Requires="v">
                <p:oleObj spid="_x0000_s28059" name="CorelDRAW" r:id="rId4" imgW="3579266" imgH="1952854" progId="CorelDRAW.Graphic.13">
                  <p:embed/>
                </p:oleObj>
              </mc:Choice>
              <mc:Fallback>
                <p:oleObj name="CorelDRAW" r:id="rId4" imgW="3579266" imgH="1952854" progId="CorelDRAW.Graphic.1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2514600"/>
                        <a:ext cx="3200400" cy="174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1" name="AutoShape 23"/>
          <p:cNvSpPr>
            <a:spLocks noChangeArrowheads="1"/>
          </p:cNvSpPr>
          <p:nvPr/>
        </p:nvSpPr>
        <p:spPr bwMode="auto">
          <a:xfrm>
            <a:off x="838200" y="4724400"/>
            <a:ext cx="2743200" cy="1295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vi-VN"/>
          </a:p>
        </p:txBody>
      </p:sp>
      <p:sp>
        <p:nvSpPr>
          <p:cNvPr id="27652" name="Text Box 18"/>
          <p:cNvSpPr txBox="1">
            <a:spLocks noChangeArrowheads="1"/>
          </p:cNvSpPr>
          <p:nvPr/>
        </p:nvSpPr>
        <p:spPr bwMode="auto">
          <a:xfrm>
            <a:off x="457200" y="6172200"/>
            <a:ext cx="3581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FF"/>
                </a:solidFill>
              </a:rPr>
              <a:t>3. Tam giác vuông cân cạnh a</a:t>
            </a:r>
          </a:p>
        </p:txBody>
      </p:sp>
      <p:sp>
        <p:nvSpPr>
          <p:cNvPr id="151576" name="Rectangle 24"/>
          <p:cNvSpPr>
            <a:spLocks noChangeArrowheads="1"/>
          </p:cNvSpPr>
          <p:nvPr/>
        </p:nvSpPr>
        <p:spPr bwMode="auto">
          <a:xfrm>
            <a:off x="609600" y="685800"/>
            <a:ext cx="2133600" cy="914400"/>
          </a:xfrm>
          <a:prstGeom prst="rect">
            <a:avLst/>
          </a:prstGeom>
          <a:solidFill>
            <a:schemeClr val="accent1"/>
          </a:solidFill>
          <a:ln w="9525">
            <a:solidFill>
              <a:schemeClr val="tx1"/>
            </a:solidFill>
            <a:miter lim="800000"/>
            <a:headEnd/>
            <a:tailEnd/>
          </a:ln>
        </p:spPr>
        <p:txBody>
          <a:bodyPr wrap="none" anchor="ctr"/>
          <a:lstStyle/>
          <a:p>
            <a:pPr algn="ctr"/>
            <a:endParaRPr lang="en-US" sz="2800">
              <a:solidFill>
                <a:srgbClr val="FF3300"/>
              </a:solidFill>
            </a:endParaRPr>
          </a:p>
        </p:txBody>
      </p:sp>
      <p:sp>
        <p:nvSpPr>
          <p:cNvPr id="27654" name="Text Box 20"/>
          <p:cNvSpPr txBox="1">
            <a:spLocks noChangeArrowheads="1"/>
          </p:cNvSpPr>
          <p:nvPr/>
        </p:nvSpPr>
        <p:spPr bwMode="auto">
          <a:xfrm>
            <a:off x="304800" y="1676400"/>
            <a:ext cx="3429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FF"/>
                </a:solidFill>
              </a:rPr>
              <a:t>1. Hình chữ nhật dài a, rộng h</a:t>
            </a:r>
          </a:p>
        </p:txBody>
      </p:sp>
      <p:sp>
        <p:nvSpPr>
          <p:cNvPr id="27655" name="AutoShape 25"/>
          <p:cNvSpPr>
            <a:spLocks noChangeArrowheads="1"/>
          </p:cNvSpPr>
          <p:nvPr/>
        </p:nvSpPr>
        <p:spPr bwMode="auto">
          <a:xfrm rot="7485461">
            <a:off x="6134100" y="571500"/>
            <a:ext cx="1752600" cy="2590800"/>
          </a:xfrm>
          <a:prstGeom prst="rtTriangle">
            <a:avLst/>
          </a:prstGeom>
          <a:solidFill>
            <a:schemeClr val="accent1"/>
          </a:solidFill>
          <a:ln w="9525">
            <a:solidFill>
              <a:schemeClr val="tx1"/>
            </a:solidFill>
            <a:miter lim="800000"/>
            <a:headEnd/>
            <a:tailEnd/>
          </a:ln>
        </p:spPr>
        <p:txBody>
          <a:bodyPr wrap="none" anchor="ctr"/>
          <a:lstStyle/>
          <a:p>
            <a:endParaRPr lang="vi-VN"/>
          </a:p>
        </p:txBody>
      </p:sp>
      <p:sp>
        <p:nvSpPr>
          <p:cNvPr id="27656" name="Text Box 29"/>
          <p:cNvSpPr txBox="1">
            <a:spLocks noChangeArrowheads="1"/>
          </p:cNvSpPr>
          <p:nvPr/>
        </p:nvSpPr>
        <p:spPr bwMode="auto">
          <a:xfrm>
            <a:off x="5638800" y="6019800"/>
            <a:ext cx="3200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FF"/>
                </a:solidFill>
              </a:rPr>
              <a:t>4. Tam giác thường, có</a:t>
            </a:r>
            <a:br>
              <a:rPr lang="en-US">
                <a:solidFill>
                  <a:srgbClr val="0000FF"/>
                </a:solidFill>
              </a:rPr>
            </a:br>
            <a:r>
              <a:rPr lang="en-US">
                <a:solidFill>
                  <a:srgbClr val="0000FF"/>
                </a:solidFill>
              </a:rPr>
              <a:t>    cạnh m, chiều cao h</a:t>
            </a:r>
          </a:p>
        </p:txBody>
      </p:sp>
      <p:sp>
        <p:nvSpPr>
          <p:cNvPr id="27657" name="Text Box 30"/>
          <p:cNvSpPr txBox="1">
            <a:spLocks noChangeArrowheads="1"/>
          </p:cNvSpPr>
          <p:nvPr/>
        </p:nvSpPr>
        <p:spPr bwMode="auto">
          <a:xfrm>
            <a:off x="5410200" y="1905000"/>
            <a:ext cx="3200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rgbClr val="0000FF"/>
                </a:solidFill>
              </a:rPr>
              <a:t>2. Tam giác vuông 2</a:t>
            </a:r>
            <a:br>
              <a:rPr lang="en-US">
                <a:solidFill>
                  <a:srgbClr val="0000FF"/>
                </a:solidFill>
              </a:rPr>
            </a:br>
            <a:r>
              <a:rPr lang="en-US">
                <a:solidFill>
                  <a:srgbClr val="0000FF"/>
                </a:solidFill>
              </a:rPr>
              <a:t>    cạnh góc vuông x, y</a:t>
            </a:r>
          </a:p>
        </p:txBody>
      </p:sp>
      <p:sp>
        <p:nvSpPr>
          <p:cNvPr id="27658" name="Line 33"/>
          <p:cNvSpPr>
            <a:spLocks noChangeShapeType="1"/>
          </p:cNvSpPr>
          <p:nvPr/>
        </p:nvSpPr>
        <p:spPr bwMode="auto">
          <a:xfrm>
            <a:off x="6292850" y="660400"/>
            <a:ext cx="2286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9" name="Line 35"/>
          <p:cNvSpPr>
            <a:spLocks noChangeShapeType="1"/>
          </p:cNvSpPr>
          <p:nvPr/>
        </p:nvSpPr>
        <p:spPr bwMode="auto">
          <a:xfrm flipH="1">
            <a:off x="6540500" y="596900"/>
            <a:ext cx="15240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0" name="Text Box 36"/>
          <p:cNvSpPr txBox="1">
            <a:spLocks noChangeArrowheads="1"/>
          </p:cNvSpPr>
          <p:nvPr/>
        </p:nvSpPr>
        <p:spPr bwMode="auto">
          <a:xfrm>
            <a:off x="5622925" y="8747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x</a:t>
            </a:r>
          </a:p>
        </p:txBody>
      </p:sp>
      <p:sp>
        <p:nvSpPr>
          <p:cNvPr id="27661" name="Text Box 37"/>
          <p:cNvSpPr txBox="1">
            <a:spLocks noChangeArrowheads="1"/>
          </p:cNvSpPr>
          <p:nvPr/>
        </p:nvSpPr>
        <p:spPr bwMode="auto">
          <a:xfrm>
            <a:off x="7451725" y="7985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y</a:t>
            </a:r>
          </a:p>
        </p:txBody>
      </p:sp>
      <p:grpSp>
        <p:nvGrpSpPr>
          <p:cNvPr id="27662" name="Group 40"/>
          <p:cNvGrpSpPr>
            <a:grpSpLocks/>
          </p:cNvGrpSpPr>
          <p:nvPr/>
        </p:nvGrpSpPr>
        <p:grpSpPr bwMode="auto">
          <a:xfrm>
            <a:off x="609600" y="673100"/>
            <a:ext cx="228600" cy="228600"/>
            <a:chOff x="384" y="384"/>
            <a:chExt cx="144" cy="144"/>
          </a:xfrm>
        </p:grpSpPr>
        <p:sp>
          <p:nvSpPr>
            <p:cNvPr id="27685" name="Line 38"/>
            <p:cNvSpPr>
              <a:spLocks noChangeShapeType="1"/>
            </p:cNvSpPr>
            <p:nvPr/>
          </p:nvSpPr>
          <p:spPr bwMode="auto">
            <a:xfrm flipH="1">
              <a:off x="384" y="528"/>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6" name="Line 39"/>
            <p:cNvSpPr>
              <a:spLocks noChangeShapeType="1"/>
            </p:cNvSpPr>
            <p:nvPr/>
          </p:nvSpPr>
          <p:spPr bwMode="auto">
            <a:xfrm>
              <a:off x="528" y="384"/>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663" name="Line 50"/>
          <p:cNvSpPr>
            <a:spLocks noChangeShapeType="1"/>
          </p:cNvSpPr>
          <p:nvPr/>
        </p:nvSpPr>
        <p:spPr bwMode="auto">
          <a:xfrm>
            <a:off x="2057400" y="4876800"/>
            <a:ext cx="1524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4" name="Line 51"/>
          <p:cNvSpPr>
            <a:spLocks noChangeShapeType="1"/>
          </p:cNvSpPr>
          <p:nvPr/>
        </p:nvSpPr>
        <p:spPr bwMode="auto">
          <a:xfrm flipV="1">
            <a:off x="2209800" y="4876800"/>
            <a:ext cx="1524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5" name="Line 52"/>
          <p:cNvSpPr>
            <a:spLocks noChangeShapeType="1"/>
          </p:cNvSpPr>
          <p:nvPr/>
        </p:nvSpPr>
        <p:spPr bwMode="auto">
          <a:xfrm>
            <a:off x="1371600" y="5334000"/>
            <a:ext cx="1524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6" name="Line 53"/>
          <p:cNvSpPr>
            <a:spLocks noChangeShapeType="1"/>
          </p:cNvSpPr>
          <p:nvPr/>
        </p:nvSpPr>
        <p:spPr bwMode="auto">
          <a:xfrm flipH="1">
            <a:off x="2743200" y="5257800"/>
            <a:ext cx="15240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7" name="Text Box 54"/>
          <p:cNvSpPr txBox="1">
            <a:spLocks noChangeArrowheads="1"/>
          </p:cNvSpPr>
          <p:nvPr/>
        </p:nvSpPr>
        <p:spPr bwMode="auto">
          <a:xfrm>
            <a:off x="1660525" y="2651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a</a:t>
            </a:r>
          </a:p>
        </p:txBody>
      </p:sp>
      <p:sp>
        <p:nvSpPr>
          <p:cNvPr id="27668" name="Text Box 55"/>
          <p:cNvSpPr txBox="1">
            <a:spLocks noChangeArrowheads="1"/>
          </p:cNvSpPr>
          <p:nvPr/>
        </p:nvSpPr>
        <p:spPr bwMode="auto">
          <a:xfrm>
            <a:off x="288925" y="1103313"/>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h</a:t>
            </a:r>
          </a:p>
        </p:txBody>
      </p:sp>
      <p:graphicFrame>
        <p:nvGraphicFramePr>
          <p:cNvPr id="27669" name="Object 62"/>
          <p:cNvGraphicFramePr>
            <a:graphicFrameLocks noGrp="1" noChangeAspect="1"/>
          </p:cNvGraphicFramePr>
          <p:nvPr>
            <p:ph sz="quarter" idx="4294967295"/>
          </p:nvPr>
        </p:nvGraphicFramePr>
        <p:xfrm>
          <a:off x="5791200" y="4191000"/>
          <a:ext cx="3124200" cy="1812925"/>
        </p:xfrm>
        <a:graphic>
          <a:graphicData uri="http://schemas.openxmlformats.org/presentationml/2006/ole">
            <mc:AlternateContent xmlns:mc="http://schemas.openxmlformats.org/markup-compatibility/2006">
              <mc:Choice xmlns:v="urn:schemas-microsoft-com:vml" Requires="v">
                <p:oleObj spid="_x0000_s28060" name="CorelDRAW" r:id="rId6" imgW="2615489" imgH="1323137" progId="CorelDRAW.Graphic.13">
                  <p:embed/>
                </p:oleObj>
              </mc:Choice>
              <mc:Fallback>
                <p:oleObj name="CorelDRAW" r:id="rId6" imgW="2615489" imgH="1323137" progId="CorelDRAW.Graphic.13">
                  <p:embed/>
                  <p:pic>
                    <p:nvPicPr>
                      <p:cNvPr id="0" name="Object 6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4191000"/>
                        <a:ext cx="3124200" cy="181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70" name="Line 66"/>
          <p:cNvSpPr>
            <a:spLocks noChangeShapeType="1"/>
          </p:cNvSpPr>
          <p:nvPr/>
        </p:nvSpPr>
        <p:spPr bwMode="auto">
          <a:xfrm>
            <a:off x="6629400" y="4495800"/>
            <a:ext cx="22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1" name="Line 67"/>
          <p:cNvSpPr>
            <a:spLocks noChangeShapeType="1"/>
          </p:cNvSpPr>
          <p:nvPr/>
        </p:nvSpPr>
        <p:spPr bwMode="auto">
          <a:xfrm>
            <a:off x="6858000" y="43434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2" name="Text Box 68"/>
          <p:cNvSpPr txBox="1">
            <a:spLocks noChangeArrowheads="1"/>
          </p:cNvSpPr>
          <p:nvPr/>
        </p:nvSpPr>
        <p:spPr bwMode="auto">
          <a:xfrm>
            <a:off x="7070725" y="3998913"/>
            <a:ext cx="38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m</a:t>
            </a:r>
          </a:p>
        </p:txBody>
      </p:sp>
      <p:sp>
        <p:nvSpPr>
          <p:cNvPr id="27673" name="Text Box 69"/>
          <p:cNvSpPr txBox="1">
            <a:spLocks noChangeArrowheads="1"/>
          </p:cNvSpPr>
          <p:nvPr/>
        </p:nvSpPr>
        <p:spPr bwMode="auto">
          <a:xfrm>
            <a:off x="6613525" y="4989513"/>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h</a:t>
            </a:r>
          </a:p>
        </p:txBody>
      </p:sp>
      <p:sp>
        <p:nvSpPr>
          <p:cNvPr id="27674" name="Text Box 76"/>
          <p:cNvSpPr txBox="1">
            <a:spLocks noChangeArrowheads="1"/>
          </p:cNvSpPr>
          <p:nvPr/>
        </p:nvSpPr>
        <p:spPr bwMode="auto">
          <a:xfrm>
            <a:off x="1365250" y="4953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a</a:t>
            </a:r>
          </a:p>
        </p:txBody>
      </p:sp>
      <p:sp>
        <p:nvSpPr>
          <p:cNvPr id="27675" name="Text Box 77"/>
          <p:cNvSpPr txBox="1">
            <a:spLocks noChangeArrowheads="1"/>
          </p:cNvSpPr>
          <p:nvPr/>
        </p:nvSpPr>
        <p:spPr bwMode="auto">
          <a:xfrm>
            <a:off x="2660650" y="48910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t>a</a:t>
            </a:r>
          </a:p>
        </p:txBody>
      </p:sp>
      <p:sp>
        <p:nvSpPr>
          <p:cNvPr id="27676" name="AutoShape 83"/>
          <p:cNvSpPr>
            <a:spLocks noChangeArrowheads="1"/>
          </p:cNvSpPr>
          <p:nvPr/>
        </p:nvSpPr>
        <p:spPr bwMode="auto">
          <a:xfrm rot="3736239">
            <a:off x="5312569" y="2024857"/>
            <a:ext cx="228600" cy="1903412"/>
          </a:xfrm>
          <a:prstGeom prst="upArrow">
            <a:avLst>
              <a:gd name="adj1" fmla="val 50000"/>
              <a:gd name="adj2" fmla="val 208160"/>
            </a:avLst>
          </a:prstGeom>
          <a:solidFill>
            <a:srgbClr val="FF3300"/>
          </a:solidFill>
          <a:ln w="9525">
            <a:solidFill>
              <a:srgbClr val="FF3300"/>
            </a:solidFill>
            <a:miter lim="800000"/>
            <a:headEnd/>
            <a:tailEnd/>
          </a:ln>
        </p:spPr>
        <p:txBody>
          <a:bodyPr wrap="none" anchor="ctr"/>
          <a:lstStyle/>
          <a:p>
            <a:endParaRPr lang="vi-VN"/>
          </a:p>
        </p:txBody>
      </p:sp>
      <p:sp>
        <p:nvSpPr>
          <p:cNvPr id="27677" name="AutoShape 85"/>
          <p:cNvSpPr>
            <a:spLocks noChangeArrowheads="1"/>
          </p:cNvSpPr>
          <p:nvPr/>
        </p:nvSpPr>
        <p:spPr bwMode="auto">
          <a:xfrm rot="8346306">
            <a:off x="1798638" y="1816100"/>
            <a:ext cx="317500" cy="1912938"/>
          </a:xfrm>
          <a:prstGeom prst="upArrow">
            <a:avLst>
              <a:gd name="adj1" fmla="val 50000"/>
              <a:gd name="adj2" fmla="val 150625"/>
            </a:avLst>
          </a:prstGeom>
          <a:solidFill>
            <a:srgbClr val="FF3300"/>
          </a:solidFill>
          <a:ln w="9525">
            <a:solidFill>
              <a:srgbClr val="FF3300"/>
            </a:solidFill>
            <a:miter lim="800000"/>
            <a:headEnd/>
            <a:tailEnd/>
          </a:ln>
        </p:spPr>
        <p:txBody>
          <a:bodyPr wrap="none" anchor="ctr"/>
          <a:lstStyle/>
          <a:p>
            <a:endParaRPr lang="vi-VN"/>
          </a:p>
        </p:txBody>
      </p:sp>
      <p:sp>
        <p:nvSpPr>
          <p:cNvPr id="27678" name="AutoShape 86"/>
          <p:cNvSpPr>
            <a:spLocks noChangeArrowheads="1"/>
          </p:cNvSpPr>
          <p:nvPr/>
        </p:nvSpPr>
        <p:spPr bwMode="auto">
          <a:xfrm rot="6651579">
            <a:off x="4984750" y="3797300"/>
            <a:ext cx="304800" cy="1752600"/>
          </a:xfrm>
          <a:prstGeom prst="upArrow">
            <a:avLst>
              <a:gd name="adj1" fmla="val 57204"/>
              <a:gd name="adj2" fmla="val 143351"/>
            </a:avLst>
          </a:prstGeom>
          <a:solidFill>
            <a:srgbClr val="FF3300"/>
          </a:solidFill>
          <a:ln w="9525">
            <a:solidFill>
              <a:srgbClr val="FF3300"/>
            </a:solidFill>
            <a:miter lim="800000"/>
            <a:headEnd/>
            <a:tailEnd/>
          </a:ln>
        </p:spPr>
        <p:txBody>
          <a:bodyPr wrap="none" anchor="ctr"/>
          <a:lstStyle/>
          <a:p>
            <a:endParaRPr lang="vi-VN"/>
          </a:p>
        </p:txBody>
      </p:sp>
      <p:sp>
        <p:nvSpPr>
          <p:cNvPr id="27679" name="AutoShape 87"/>
          <p:cNvSpPr>
            <a:spLocks noChangeArrowheads="1"/>
          </p:cNvSpPr>
          <p:nvPr/>
        </p:nvSpPr>
        <p:spPr bwMode="auto">
          <a:xfrm rot="3736239" flipV="1">
            <a:off x="2920206" y="4025107"/>
            <a:ext cx="290513" cy="1371600"/>
          </a:xfrm>
          <a:prstGeom prst="upArrow">
            <a:avLst>
              <a:gd name="adj1" fmla="val 50000"/>
              <a:gd name="adj2" fmla="val 118033"/>
            </a:avLst>
          </a:prstGeom>
          <a:solidFill>
            <a:srgbClr val="FF3300"/>
          </a:solidFill>
          <a:ln w="9525">
            <a:solidFill>
              <a:srgbClr val="FF3300"/>
            </a:solidFill>
            <a:miter lim="800000"/>
            <a:headEnd/>
            <a:tailEnd/>
          </a:ln>
        </p:spPr>
        <p:txBody>
          <a:bodyPr wrap="none" anchor="ctr"/>
          <a:lstStyle/>
          <a:p>
            <a:endParaRPr lang="vi-VN"/>
          </a:p>
        </p:txBody>
      </p:sp>
      <p:sp>
        <p:nvSpPr>
          <p:cNvPr id="27680" name="Text Box 88"/>
          <p:cNvSpPr txBox="1">
            <a:spLocks noChangeArrowheads="1"/>
          </p:cNvSpPr>
          <p:nvPr/>
        </p:nvSpPr>
        <p:spPr bwMode="auto">
          <a:xfrm>
            <a:off x="2965450" y="114300"/>
            <a:ext cx="2781300" cy="830263"/>
          </a:xfrm>
          <a:prstGeom prst="rect">
            <a:avLst/>
          </a:prstGeom>
          <a:solidFill>
            <a:srgbClr val="0000FF">
              <a:alpha val="34901"/>
            </a:srgbClr>
          </a:solidFill>
          <a:ln w="12700">
            <a:solidFill>
              <a:srgbClr val="FF0000"/>
            </a:solidFill>
            <a:miter lim="800000"/>
            <a:headEnd/>
            <a:tailEnd/>
          </a:ln>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400" b="1">
                <a:solidFill>
                  <a:srgbClr val="FFFF00"/>
                </a:solidFill>
              </a:rPr>
              <a:t>Sơ đồ tính </a:t>
            </a:r>
          </a:p>
          <a:p>
            <a:pPr algn="ctr" eaLnBrk="1" hangingPunct="1"/>
            <a:r>
              <a:rPr lang="en-US" sz="2400" b="1">
                <a:solidFill>
                  <a:srgbClr val="FFFF00"/>
                </a:solidFill>
              </a:rPr>
              <a:t>diện tích tam giác</a:t>
            </a:r>
          </a:p>
        </p:txBody>
      </p:sp>
      <p:graphicFrame>
        <p:nvGraphicFramePr>
          <p:cNvPr id="2" name="Object 1"/>
          <p:cNvGraphicFramePr>
            <a:graphicFrameLocks noChangeAspect="1"/>
          </p:cNvGraphicFramePr>
          <p:nvPr/>
        </p:nvGraphicFramePr>
        <p:xfrm>
          <a:off x="6267450" y="1058863"/>
          <a:ext cx="1009650" cy="650875"/>
        </p:xfrm>
        <a:graphic>
          <a:graphicData uri="http://schemas.openxmlformats.org/presentationml/2006/ole">
            <mc:AlternateContent xmlns:mc="http://schemas.openxmlformats.org/markup-compatibility/2006">
              <mc:Choice xmlns:v="urn:schemas-microsoft-com:vml" Requires="v">
                <p:oleObj spid="_x0000_s28061" name="Equation" r:id="rId8" imgW="609336" imgH="393529" progId="Equation.DSMT4">
                  <p:embed/>
                </p:oleObj>
              </mc:Choice>
              <mc:Fallback>
                <p:oleObj name="Equation" r:id="rId8" imgW="609336" imgH="393529" progId="Equation.DSMT4">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67450" y="1058863"/>
                        <a:ext cx="10096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nvGraphicFramePr>
        <p:xfrm>
          <a:off x="1228725" y="990600"/>
          <a:ext cx="863600" cy="319088"/>
        </p:xfrm>
        <a:graphic>
          <a:graphicData uri="http://schemas.openxmlformats.org/presentationml/2006/ole">
            <mc:AlternateContent xmlns:mc="http://schemas.openxmlformats.org/markup-compatibility/2006">
              <mc:Choice xmlns:v="urn:schemas-microsoft-com:vml" Requires="v">
                <p:oleObj spid="_x0000_s28062" name="Equation" r:id="rId10" imgW="482181" imgH="177646" progId="Equation.DSMT4">
                  <p:embed/>
                </p:oleObj>
              </mc:Choice>
              <mc:Fallback>
                <p:oleObj name="Equation" r:id="rId10" imgW="482181" imgH="177646" progId="Equation.DSMT4">
                  <p:embed/>
                  <p:pic>
                    <p:nvPicPr>
                      <p:cNvPr id="0" name="Object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28725" y="990600"/>
                        <a:ext cx="86360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nvGraphicFramePr>
        <p:xfrm>
          <a:off x="6692900" y="4476750"/>
          <a:ext cx="1030288" cy="650875"/>
        </p:xfrm>
        <a:graphic>
          <a:graphicData uri="http://schemas.openxmlformats.org/presentationml/2006/ole">
            <mc:AlternateContent xmlns:mc="http://schemas.openxmlformats.org/markup-compatibility/2006">
              <mc:Choice xmlns:v="urn:schemas-microsoft-com:vml" Requires="v">
                <p:oleObj spid="_x0000_s28063" name="Equation" r:id="rId12" imgW="622030" imgH="393529" progId="Equation.DSMT4">
                  <p:embed/>
                </p:oleObj>
              </mc:Choice>
              <mc:Fallback>
                <p:oleObj name="Equation" r:id="rId12" imgW="622030" imgH="393529" progId="Equation.DSMT4">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92900" y="4476750"/>
                        <a:ext cx="1030288"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nvGraphicFramePr>
        <p:xfrm>
          <a:off x="1746250" y="5232400"/>
          <a:ext cx="904875" cy="650875"/>
        </p:xfrm>
        <a:graphic>
          <a:graphicData uri="http://schemas.openxmlformats.org/presentationml/2006/ole">
            <mc:AlternateContent xmlns:mc="http://schemas.openxmlformats.org/markup-compatibility/2006">
              <mc:Choice xmlns:v="urn:schemas-microsoft-com:vml" Requires="v">
                <p:oleObj spid="_x0000_s28064" name="Equation" r:id="rId14" imgW="545863" imgH="393529" progId="Equation.DSMT4">
                  <p:embed/>
                </p:oleObj>
              </mc:Choice>
              <mc:Fallback>
                <p:oleObj name="Equation" r:id="rId14" imgW="545863" imgH="393529" progId="Equation.DSMT4">
                  <p:embed/>
                  <p:pic>
                    <p:nvPicPr>
                      <p:cNvPr id="0" name="Object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46250" y="5232400"/>
                        <a:ext cx="904875"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1515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Text Box 5"/>
          <p:cNvSpPr txBox="1">
            <a:spLocks noChangeArrowheads="1"/>
          </p:cNvSpPr>
          <p:nvPr/>
        </p:nvSpPr>
        <p:spPr bwMode="auto">
          <a:xfrm>
            <a:off x="228600" y="1481138"/>
            <a:ext cx="162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D60093"/>
                </a:solidFill>
                <a:latin typeface="Times New Roman" pitchFamily="18" charset="0"/>
                <a:cs typeface="Times New Roman" pitchFamily="18" charset="0"/>
              </a:rPr>
              <a:t>Đáp án:</a:t>
            </a:r>
          </a:p>
        </p:txBody>
      </p:sp>
      <p:grpSp>
        <p:nvGrpSpPr>
          <p:cNvPr id="1116" name="Group 92"/>
          <p:cNvGrpSpPr>
            <a:grpSpLocks/>
          </p:cNvGrpSpPr>
          <p:nvPr/>
        </p:nvGrpSpPr>
        <p:grpSpPr bwMode="auto">
          <a:xfrm>
            <a:off x="0" y="465138"/>
            <a:ext cx="9144001" cy="3635375"/>
            <a:chOff x="71" y="293"/>
            <a:chExt cx="5760" cy="2290"/>
          </a:xfrm>
        </p:grpSpPr>
        <p:sp>
          <p:nvSpPr>
            <p:cNvPr id="8212" name="Text Box 2"/>
            <p:cNvSpPr txBox="1">
              <a:spLocks noChangeArrowheads="1"/>
            </p:cNvSpPr>
            <p:nvPr/>
          </p:nvSpPr>
          <p:spPr bwMode="auto">
            <a:xfrm>
              <a:off x="71" y="293"/>
              <a:ext cx="5760"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smtClean="0">
                  <a:solidFill>
                    <a:srgbClr val="0000FF"/>
                  </a:solidFill>
                  <a:latin typeface="Times New Roman" pitchFamily="18" charset="0"/>
                  <a:cs typeface="Times New Roman" pitchFamily="18" charset="0"/>
                </a:rPr>
                <a:t>1) Viết </a:t>
              </a:r>
              <a:r>
                <a:rPr lang="en-US" sz="2400">
                  <a:solidFill>
                    <a:srgbClr val="0000FF"/>
                  </a:solidFill>
                  <a:latin typeface="Times New Roman" pitchFamily="18" charset="0"/>
                  <a:cs typeface="Times New Roman" pitchFamily="18" charset="0"/>
                </a:rPr>
                <a:t>công thức tính diện tích hình chữ nhật, diện </a:t>
              </a:r>
              <a:r>
                <a:rPr lang="en-US" sz="2400" smtClean="0">
                  <a:solidFill>
                    <a:srgbClr val="0000FF"/>
                  </a:solidFill>
                  <a:latin typeface="Times New Roman" pitchFamily="18" charset="0"/>
                  <a:cs typeface="Times New Roman" pitchFamily="18" charset="0"/>
                </a:rPr>
                <a:t>tích tam </a:t>
              </a:r>
              <a:r>
                <a:rPr lang="en-US" sz="2400">
                  <a:solidFill>
                    <a:srgbClr val="0000FF"/>
                  </a:solidFill>
                  <a:latin typeface="Times New Roman" pitchFamily="18" charset="0"/>
                  <a:cs typeface="Times New Roman" pitchFamily="18" charset="0"/>
                </a:rPr>
                <a:t>giác </a:t>
              </a:r>
              <a:r>
                <a:rPr lang="en-US" sz="2400" smtClean="0">
                  <a:solidFill>
                    <a:srgbClr val="0000FF"/>
                  </a:solidFill>
                  <a:latin typeface="Times New Roman" pitchFamily="18" charset="0"/>
                  <a:cs typeface="Times New Roman" pitchFamily="18" charset="0"/>
                </a:rPr>
                <a:t>vuông? </a:t>
              </a:r>
              <a:endParaRPr lang="en-US" sz="2400">
                <a:solidFill>
                  <a:srgbClr val="0000FF"/>
                </a:solidFill>
                <a:latin typeface="Times New Roman" pitchFamily="18" charset="0"/>
                <a:cs typeface="Times New Roman" pitchFamily="18" charset="0"/>
              </a:endParaRPr>
            </a:p>
            <a:p>
              <a:pPr eaLnBrk="1" hangingPunct="1">
                <a:spcBef>
                  <a:spcPct val="50000"/>
                </a:spcBef>
              </a:pPr>
              <a:r>
                <a:rPr lang="en-US" sz="2400" smtClean="0">
                  <a:solidFill>
                    <a:srgbClr val="0000FF"/>
                  </a:solidFill>
                  <a:latin typeface="Times New Roman" pitchFamily="18" charset="0"/>
                  <a:cs typeface="Times New Roman" pitchFamily="18" charset="0"/>
                </a:rPr>
                <a:t>2) Cho </a:t>
              </a:r>
              <a:r>
                <a:rPr lang="en-US" sz="2400">
                  <a:solidFill>
                    <a:srgbClr val="0000FF"/>
                  </a:solidFill>
                  <a:latin typeface="Times New Roman" pitchFamily="18" charset="0"/>
                  <a:cs typeface="Times New Roman" pitchFamily="18" charset="0"/>
                </a:rPr>
                <a:t>hình vẽ hãy tính diện tích tam giác AHB, diện tích tam giác </a:t>
              </a:r>
              <a:r>
                <a:rPr lang="en-US" sz="2400" smtClean="0">
                  <a:solidFill>
                    <a:srgbClr val="0000FF"/>
                  </a:solidFill>
                  <a:latin typeface="Times New Roman" pitchFamily="18" charset="0"/>
                  <a:cs typeface="Times New Roman" pitchFamily="18" charset="0"/>
                </a:rPr>
                <a:t>AHC </a:t>
              </a:r>
              <a:endParaRPr lang="en-US" sz="2400">
                <a:solidFill>
                  <a:srgbClr val="0000FF"/>
                </a:solidFill>
                <a:latin typeface="Times New Roman" pitchFamily="18" charset="0"/>
                <a:cs typeface="Times New Roman" pitchFamily="18" charset="0"/>
              </a:endParaRPr>
            </a:p>
          </p:txBody>
        </p:sp>
        <p:grpSp>
          <p:nvGrpSpPr>
            <p:cNvPr id="8213" name="Group 36"/>
            <p:cNvGrpSpPr>
              <a:grpSpLocks/>
            </p:cNvGrpSpPr>
            <p:nvPr/>
          </p:nvGrpSpPr>
          <p:grpSpPr bwMode="auto">
            <a:xfrm>
              <a:off x="3800" y="1184"/>
              <a:ext cx="1916" cy="1399"/>
              <a:chOff x="3539" y="1130"/>
              <a:chExt cx="1916" cy="1399"/>
            </a:xfrm>
          </p:grpSpPr>
          <p:sp>
            <p:nvSpPr>
              <p:cNvPr id="8214" name="Line 16"/>
              <p:cNvSpPr>
                <a:spLocks noChangeShapeType="1"/>
              </p:cNvSpPr>
              <p:nvPr/>
            </p:nvSpPr>
            <p:spPr bwMode="auto">
              <a:xfrm flipH="1">
                <a:off x="3684" y="1339"/>
                <a:ext cx="402" cy="1015"/>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5" name="Line 17"/>
              <p:cNvSpPr>
                <a:spLocks noChangeShapeType="1"/>
              </p:cNvSpPr>
              <p:nvPr/>
            </p:nvSpPr>
            <p:spPr bwMode="auto">
              <a:xfrm>
                <a:off x="3684" y="2354"/>
                <a:ext cx="1623"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6" name="Rectangle 18"/>
              <p:cNvSpPr>
                <a:spLocks noChangeArrowheads="1"/>
              </p:cNvSpPr>
              <p:nvPr/>
            </p:nvSpPr>
            <p:spPr bwMode="auto">
              <a:xfrm>
                <a:off x="3779" y="2364"/>
                <a:ext cx="23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4cm</a:t>
                </a:r>
                <a:endParaRPr lang="en-US" sz="2400">
                  <a:solidFill>
                    <a:srgbClr val="0000FF"/>
                  </a:solidFill>
                  <a:latin typeface="Times New Roman" pitchFamily="18" charset="0"/>
                  <a:cs typeface="Times New Roman" pitchFamily="18" charset="0"/>
                </a:endParaRPr>
              </a:p>
            </p:txBody>
          </p:sp>
          <p:sp>
            <p:nvSpPr>
              <p:cNvPr id="8217" name="Line 19"/>
              <p:cNvSpPr>
                <a:spLocks noChangeShapeType="1"/>
              </p:cNvSpPr>
              <p:nvPr/>
            </p:nvSpPr>
            <p:spPr bwMode="auto">
              <a:xfrm>
                <a:off x="4086" y="1339"/>
                <a:ext cx="1221" cy="1015"/>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8" name="Line 20"/>
              <p:cNvSpPr>
                <a:spLocks noChangeShapeType="1"/>
              </p:cNvSpPr>
              <p:nvPr/>
            </p:nvSpPr>
            <p:spPr bwMode="auto">
              <a:xfrm>
                <a:off x="4086" y="1339"/>
                <a:ext cx="1" cy="1015"/>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9" name="Rectangle 21"/>
              <p:cNvSpPr>
                <a:spLocks noChangeArrowheads="1"/>
              </p:cNvSpPr>
              <p:nvPr/>
            </p:nvSpPr>
            <p:spPr bwMode="auto">
              <a:xfrm>
                <a:off x="4117" y="1817"/>
                <a:ext cx="23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8cm</a:t>
                </a:r>
                <a:endParaRPr lang="en-US" sz="2400">
                  <a:solidFill>
                    <a:srgbClr val="0000FF"/>
                  </a:solidFill>
                  <a:latin typeface="Times New Roman" pitchFamily="18" charset="0"/>
                  <a:cs typeface="Times New Roman" pitchFamily="18" charset="0"/>
                </a:endParaRPr>
              </a:p>
            </p:txBody>
          </p:sp>
          <p:sp>
            <p:nvSpPr>
              <p:cNvPr id="8222" name="Line 24"/>
              <p:cNvSpPr>
                <a:spLocks noChangeShapeType="1"/>
              </p:cNvSpPr>
              <p:nvPr/>
            </p:nvSpPr>
            <p:spPr bwMode="auto">
              <a:xfrm>
                <a:off x="4086" y="2215"/>
                <a:ext cx="102"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3" name="Line 25"/>
              <p:cNvSpPr>
                <a:spLocks noChangeShapeType="1"/>
              </p:cNvSpPr>
              <p:nvPr/>
            </p:nvSpPr>
            <p:spPr bwMode="auto">
              <a:xfrm>
                <a:off x="4188" y="2215"/>
                <a:ext cx="1" cy="139"/>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4" name="Line 26"/>
              <p:cNvSpPr>
                <a:spLocks noChangeShapeType="1"/>
              </p:cNvSpPr>
              <p:nvPr/>
            </p:nvSpPr>
            <p:spPr bwMode="auto">
              <a:xfrm>
                <a:off x="4086" y="2354"/>
                <a:ext cx="1221" cy="1"/>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5" name="Rectangle 27"/>
              <p:cNvSpPr>
                <a:spLocks noChangeArrowheads="1"/>
              </p:cNvSpPr>
              <p:nvPr/>
            </p:nvSpPr>
            <p:spPr bwMode="auto">
              <a:xfrm>
                <a:off x="4700" y="2364"/>
                <a:ext cx="30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12cm</a:t>
                </a:r>
                <a:endParaRPr lang="en-US" sz="2400">
                  <a:solidFill>
                    <a:srgbClr val="0000FF"/>
                  </a:solidFill>
                  <a:latin typeface="Times New Roman" pitchFamily="18" charset="0"/>
                  <a:cs typeface="Times New Roman" pitchFamily="18" charset="0"/>
                </a:endParaRPr>
              </a:p>
            </p:txBody>
          </p:sp>
          <p:sp>
            <p:nvSpPr>
              <p:cNvPr id="8226" name="Rectangle 29"/>
              <p:cNvSpPr>
                <a:spLocks noChangeArrowheads="1"/>
              </p:cNvSpPr>
              <p:nvPr/>
            </p:nvSpPr>
            <p:spPr bwMode="auto">
              <a:xfrm>
                <a:off x="4054" y="2364"/>
                <a:ext cx="9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H</a:t>
                </a:r>
                <a:endParaRPr lang="en-US" sz="2400">
                  <a:solidFill>
                    <a:srgbClr val="0000FF"/>
                  </a:solidFill>
                  <a:latin typeface="Times New Roman" pitchFamily="18" charset="0"/>
                  <a:cs typeface="Times New Roman" pitchFamily="18" charset="0"/>
                </a:endParaRPr>
              </a:p>
            </p:txBody>
          </p:sp>
          <p:sp>
            <p:nvSpPr>
              <p:cNvPr id="8227" name="Rectangle 31"/>
              <p:cNvSpPr>
                <a:spLocks noChangeArrowheads="1"/>
              </p:cNvSpPr>
              <p:nvPr/>
            </p:nvSpPr>
            <p:spPr bwMode="auto">
              <a:xfrm>
                <a:off x="4062" y="1130"/>
                <a:ext cx="11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2000">
                    <a:solidFill>
                      <a:srgbClr val="0000FF"/>
                    </a:solidFill>
                    <a:latin typeface="Times New Roman" pitchFamily="18" charset="0"/>
                    <a:cs typeface="Times New Roman" pitchFamily="18" charset="0"/>
                  </a:rPr>
                  <a:t>A</a:t>
                </a:r>
                <a:endParaRPr lang="en-US" sz="2400">
                  <a:solidFill>
                    <a:srgbClr val="0000FF"/>
                  </a:solidFill>
                  <a:latin typeface="Times New Roman" pitchFamily="18" charset="0"/>
                  <a:cs typeface="Times New Roman" pitchFamily="18" charset="0"/>
                </a:endParaRPr>
              </a:p>
            </p:txBody>
          </p:sp>
          <p:sp>
            <p:nvSpPr>
              <p:cNvPr id="8228" name="Rectangle 33"/>
              <p:cNvSpPr>
                <a:spLocks noChangeArrowheads="1"/>
              </p:cNvSpPr>
              <p:nvPr/>
            </p:nvSpPr>
            <p:spPr bwMode="auto">
              <a:xfrm>
                <a:off x="3539" y="2275"/>
                <a:ext cx="10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2000">
                    <a:solidFill>
                      <a:srgbClr val="0000FF"/>
                    </a:solidFill>
                    <a:latin typeface="Times New Roman" pitchFamily="18" charset="0"/>
                    <a:cs typeface="Times New Roman" pitchFamily="18" charset="0"/>
                  </a:rPr>
                  <a:t>B</a:t>
                </a:r>
                <a:endParaRPr lang="en-US" sz="2400">
                  <a:solidFill>
                    <a:srgbClr val="0000FF"/>
                  </a:solidFill>
                  <a:latin typeface="Times New Roman" pitchFamily="18" charset="0"/>
                  <a:cs typeface="Times New Roman" pitchFamily="18" charset="0"/>
                </a:endParaRPr>
              </a:p>
            </p:txBody>
          </p:sp>
          <p:sp>
            <p:nvSpPr>
              <p:cNvPr id="8229" name="Rectangle 35"/>
              <p:cNvSpPr>
                <a:spLocks noChangeArrowheads="1"/>
              </p:cNvSpPr>
              <p:nvPr/>
            </p:nvSpPr>
            <p:spPr bwMode="auto">
              <a:xfrm>
                <a:off x="5347" y="2275"/>
                <a:ext cx="10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rtl="1"/>
                <a:r>
                  <a:rPr lang="en-US" sz="2000">
                    <a:solidFill>
                      <a:srgbClr val="0000FF"/>
                    </a:solidFill>
                    <a:latin typeface="Times New Roman" pitchFamily="18" charset="0"/>
                    <a:cs typeface="Times New Roman" pitchFamily="18" charset="0"/>
                  </a:rPr>
                  <a:t>C</a:t>
                </a:r>
                <a:endParaRPr lang="en-US" sz="2400">
                  <a:solidFill>
                    <a:srgbClr val="0000FF"/>
                  </a:solidFill>
                  <a:latin typeface="Times New Roman" pitchFamily="18" charset="0"/>
                  <a:cs typeface="Times New Roman" pitchFamily="18" charset="0"/>
                </a:endParaRPr>
              </a:p>
            </p:txBody>
          </p:sp>
        </p:grpSp>
      </p:grpSp>
      <p:sp>
        <p:nvSpPr>
          <p:cNvPr id="1098" name="Text Box 5"/>
          <p:cNvSpPr txBox="1">
            <a:spLocks noChangeArrowheads="1"/>
          </p:cNvSpPr>
          <p:nvPr/>
        </p:nvSpPr>
        <p:spPr bwMode="auto">
          <a:xfrm>
            <a:off x="304800" y="3980659"/>
            <a:ext cx="162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D60093"/>
                </a:solidFill>
                <a:latin typeface="Times New Roman" pitchFamily="18" charset="0"/>
                <a:cs typeface="Times New Roman" pitchFamily="18" charset="0"/>
              </a:rPr>
              <a:t> Áp dụng:</a:t>
            </a:r>
          </a:p>
        </p:txBody>
      </p:sp>
      <p:grpSp>
        <p:nvGrpSpPr>
          <p:cNvPr id="12" name="Group 11"/>
          <p:cNvGrpSpPr>
            <a:grpSpLocks/>
          </p:cNvGrpSpPr>
          <p:nvPr/>
        </p:nvGrpSpPr>
        <p:grpSpPr bwMode="auto">
          <a:xfrm>
            <a:off x="203200" y="2140803"/>
            <a:ext cx="5778500" cy="1959711"/>
            <a:chOff x="355600" y="1774089"/>
            <a:chExt cx="5778501" cy="1959711"/>
          </a:xfrm>
        </p:grpSpPr>
        <p:sp>
          <p:nvSpPr>
            <p:cNvPr id="8208" name="Rectangle 1"/>
            <p:cNvSpPr>
              <a:spLocks noChangeArrowheads="1"/>
            </p:cNvSpPr>
            <p:nvPr/>
          </p:nvSpPr>
          <p:spPr bwMode="auto">
            <a:xfrm>
              <a:off x="355600" y="1774089"/>
              <a:ext cx="56411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FF"/>
                  </a:solidFill>
                  <a:latin typeface="Times New Roman" pitchFamily="18" charset="0"/>
                  <a:cs typeface="Times New Roman" pitchFamily="18" charset="0"/>
                </a:rPr>
                <a:t>Diện tích hình chữ nhật</a:t>
              </a:r>
            </a:p>
            <a:p>
              <a:r>
                <a:rPr lang="en-US" sz="2400">
                  <a:solidFill>
                    <a:srgbClr val="0000FF"/>
                  </a:solidFill>
                  <a:latin typeface="Times New Roman" pitchFamily="18" charset="0"/>
                  <a:cs typeface="Times New Roman" pitchFamily="18" charset="0"/>
                </a:rPr>
                <a:t>S = a . b ( a , b là kích thước hình chữ nhật)</a:t>
              </a:r>
            </a:p>
          </p:txBody>
        </p:sp>
        <p:grpSp>
          <p:nvGrpSpPr>
            <p:cNvPr id="8209" name="Group 5"/>
            <p:cNvGrpSpPr>
              <a:grpSpLocks/>
            </p:cNvGrpSpPr>
            <p:nvPr/>
          </p:nvGrpSpPr>
          <p:grpSpPr bwMode="auto">
            <a:xfrm>
              <a:off x="457200" y="2652801"/>
              <a:ext cx="5676901" cy="1080999"/>
              <a:chOff x="685800" y="2590800"/>
              <a:chExt cx="5676901" cy="1080999"/>
            </a:xfrm>
          </p:grpSpPr>
          <p:sp>
            <p:nvSpPr>
              <p:cNvPr id="8210" name="Text Box 26"/>
              <p:cNvSpPr txBox="1">
                <a:spLocks noChangeArrowheads="1"/>
              </p:cNvSpPr>
              <p:nvPr/>
            </p:nvSpPr>
            <p:spPr bwMode="auto">
              <a:xfrm>
                <a:off x="685800" y="2590800"/>
                <a:ext cx="567690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Diện tích tam giác  vuông</a:t>
                </a:r>
              </a:p>
              <a:p>
                <a:pPr eaLnBrk="1" hangingPunct="1">
                  <a:spcBef>
                    <a:spcPct val="50000"/>
                  </a:spcBef>
                </a:pPr>
                <a:r>
                  <a:rPr lang="en-US" sz="2400">
                    <a:solidFill>
                      <a:srgbClr val="0000FF"/>
                    </a:solidFill>
                    <a:latin typeface="Times New Roman" pitchFamily="18" charset="0"/>
                    <a:cs typeface="Times New Roman" pitchFamily="18" charset="0"/>
                  </a:rPr>
                  <a:t>S =             (a ,b là hai cạnh góc vuông )    </a:t>
                </a:r>
              </a:p>
            </p:txBody>
          </p:sp>
          <p:graphicFrame>
            <p:nvGraphicFramePr>
              <p:cNvPr id="8211" name="Object 2"/>
              <p:cNvGraphicFramePr>
                <a:graphicFrameLocks noChangeAspect="1"/>
              </p:cNvGraphicFramePr>
              <p:nvPr/>
            </p:nvGraphicFramePr>
            <p:xfrm>
              <a:off x="1323977" y="3063787"/>
              <a:ext cx="719137" cy="608012"/>
            </p:xfrm>
            <a:graphic>
              <a:graphicData uri="http://schemas.openxmlformats.org/presentationml/2006/ole">
                <mc:AlternateContent xmlns:mc="http://schemas.openxmlformats.org/markup-compatibility/2006">
                  <mc:Choice xmlns:v="urn:schemas-microsoft-com:vml" Requires="v">
                    <p:oleObj spid="_x0000_s8540" name="Equation" r:id="rId3" imgW="317362" imgH="507780" progId="Equation.DSMT4">
                      <p:embed/>
                    </p:oleObj>
                  </mc:Choice>
                  <mc:Fallback>
                    <p:oleObj name="Equation" r:id="rId3" imgW="317362" imgH="5077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3977" y="3063787"/>
                            <a:ext cx="719137" cy="608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pSp>
        <p:nvGrpSpPr>
          <p:cNvPr id="14" name="Group 13"/>
          <p:cNvGrpSpPr>
            <a:grpSpLocks/>
          </p:cNvGrpSpPr>
          <p:nvPr/>
        </p:nvGrpSpPr>
        <p:grpSpPr bwMode="auto">
          <a:xfrm>
            <a:off x="352425" y="4445349"/>
            <a:ext cx="6869113" cy="1530802"/>
            <a:chOff x="352425" y="4126717"/>
            <a:chExt cx="6869113" cy="1531133"/>
          </a:xfrm>
        </p:grpSpPr>
        <p:graphicFrame>
          <p:nvGraphicFramePr>
            <p:cNvPr id="8201" name="Object 7"/>
            <p:cNvGraphicFramePr>
              <a:graphicFrameLocks noChangeAspect="1"/>
            </p:cNvGraphicFramePr>
            <p:nvPr/>
          </p:nvGraphicFramePr>
          <p:xfrm>
            <a:off x="3262312" y="4146550"/>
            <a:ext cx="319088" cy="654050"/>
          </p:xfrm>
          <a:graphic>
            <a:graphicData uri="http://schemas.openxmlformats.org/presentationml/2006/ole">
              <mc:AlternateContent xmlns:mc="http://schemas.openxmlformats.org/markup-compatibility/2006">
                <mc:Choice xmlns:v="urn:schemas-microsoft-com:vml" Requires="v">
                  <p:oleObj spid="_x0000_s8541" name="Equation" r:id="rId5" imgW="152334" imgH="393529" progId="Equation.DSMT4">
                    <p:embed/>
                  </p:oleObj>
                </mc:Choice>
                <mc:Fallback>
                  <p:oleObj name="Equation" r:id="rId5" imgW="152334" imgH="393529"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2312" y="4146550"/>
                          <a:ext cx="319088"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2" name="Text Box 5"/>
            <p:cNvSpPr txBox="1">
              <a:spLocks noChangeArrowheads="1"/>
            </p:cNvSpPr>
            <p:nvPr/>
          </p:nvSpPr>
          <p:spPr bwMode="auto">
            <a:xfrm>
              <a:off x="352425" y="4222758"/>
              <a:ext cx="685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S</a:t>
              </a:r>
              <a:r>
                <a:rPr lang="en-US" sz="2400" baseline="-25000">
                  <a:solidFill>
                    <a:srgbClr val="0000FF"/>
                  </a:solidFill>
                  <a:latin typeface="Times New Roman" pitchFamily="18" charset="0"/>
                  <a:cs typeface="Times New Roman" pitchFamily="18" charset="0"/>
                </a:rPr>
                <a:t>AHB</a:t>
              </a:r>
              <a:r>
                <a:rPr lang="en-US" sz="2400">
                  <a:solidFill>
                    <a:srgbClr val="0000FF"/>
                  </a:solidFill>
                  <a:latin typeface="Times New Roman" pitchFamily="18" charset="0"/>
                  <a:cs typeface="Times New Roman" pitchFamily="18" charset="0"/>
                </a:rPr>
                <a:t> =      AH . HB =      8 . 4 = 16 ( cm</a:t>
              </a:r>
              <a:r>
                <a:rPr lang="en-US" sz="2400" baseline="30000">
                  <a:solidFill>
                    <a:srgbClr val="0000FF"/>
                  </a:solidFill>
                  <a:latin typeface="Times New Roman" pitchFamily="18" charset="0"/>
                  <a:cs typeface="Times New Roman" pitchFamily="18" charset="0"/>
                </a:rPr>
                <a:t>2</a:t>
              </a:r>
              <a:r>
                <a:rPr lang="en-US" sz="2400">
                  <a:solidFill>
                    <a:srgbClr val="0000FF"/>
                  </a:solidFill>
                  <a:latin typeface="Times New Roman" pitchFamily="18" charset="0"/>
                  <a:cs typeface="Times New Roman" pitchFamily="18" charset="0"/>
                </a:rPr>
                <a:t>)</a:t>
              </a:r>
            </a:p>
          </p:txBody>
        </p:sp>
        <p:sp>
          <p:nvSpPr>
            <p:cNvPr id="8203" name="Text Box 5"/>
            <p:cNvSpPr txBox="1">
              <a:spLocks noChangeArrowheads="1"/>
            </p:cNvSpPr>
            <p:nvPr/>
          </p:nvSpPr>
          <p:spPr bwMode="auto">
            <a:xfrm>
              <a:off x="366713" y="5110168"/>
              <a:ext cx="685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S</a:t>
              </a:r>
              <a:r>
                <a:rPr lang="en-US" sz="2400" baseline="-25000">
                  <a:solidFill>
                    <a:srgbClr val="0000FF"/>
                  </a:solidFill>
                  <a:latin typeface="Times New Roman" pitchFamily="18" charset="0"/>
                  <a:cs typeface="Times New Roman" pitchFamily="18" charset="0"/>
                </a:rPr>
                <a:t>AHC	</a:t>
              </a:r>
              <a:r>
                <a:rPr lang="en-US" sz="2400">
                  <a:solidFill>
                    <a:srgbClr val="0000FF"/>
                  </a:solidFill>
                  <a:latin typeface="Times New Roman" pitchFamily="18" charset="0"/>
                  <a:cs typeface="Times New Roman" pitchFamily="18" charset="0"/>
                </a:rPr>
                <a:t> =       AH . HC =     8 . 12 = 48 ( cm</a:t>
              </a:r>
              <a:r>
                <a:rPr lang="en-US" sz="2400" baseline="30000">
                  <a:solidFill>
                    <a:srgbClr val="0000FF"/>
                  </a:solidFill>
                  <a:latin typeface="Times New Roman" pitchFamily="18" charset="0"/>
                  <a:cs typeface="Times New Roman" pitchFamily="18" charset="0"/>
                </a:rPr>
                <a:t>2</a:t>
              </a:r>
              <a:r>
                <a:rPr lang="en-US" sz="2400">
                  <a:solidFill>
                    <a:srgbClr val="0000FF"/>
                  </a:solidFill>
                  <a:latin typeface="Times New Roman" pitchFamily="18" charset="0"/>
                  <a:cs typeface="Times New Roman" pitchFamily="18" charset="0"/>
                </a:rPr>
                <a:t>)</a:t>
              </a:r>
            </a:p>
          </p:txBody>
        </p:sp>
        <p:graphicFrame>
          <p:nvGraphicFramePr>
            <p:cNvPr id="8205" name="Object 6"/>
            <p:cNvGraphicFramePr>
              <a:graphicFrameLocks noChangeAspect="1"/>
            </p:cNvGraphicFramePr>
            <p:nvPr/>
          </p:nvGraphicFramePr>
          <p:xfrm>
            <a:off x="1447800" y="4126717"/>
            <a:ext cx="319411" cy="654043"/>
          </p:xfrm>
          <a:graphic>
            <a:graphicData uri="http://schemas.openxmlformats.org/presentationml/2006/ole">
              <mc:AlternateContent xmlns:mc="http://schemas.openxmlformats.org/markup-compatibility/2006">
                <mc:Choice xmlns:v="urn:schemas-microsoft-com:vml" Requires="v">
                  <p:oleObj spid="_x0000_s8542" name="Equation" r:id="rId7" imgW="152334" imgH="393529" progId="Equation.DSMT4">
                    <p:embed/>
                  </p:oleObj>
                </mc:Choice>
                <mc:Fallback>
                  <p:oleObj name="Equation" r:id="rId7" imgW="152334" imgH="393529"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126717"/>
                          <a:ext cx="319411" cy="654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06" name="Object 8"/>
            <p:cNvGraphicFramePr>
              <a:graphicFrameLocks noChangeAspect="1"/>
            </p:cNvGraphicFramePr>
            <p:nvPr/>
          </p:nvGraphicFramePr>
          <p:xfrm>
            <a:off x="1738312" y="5003800"/>
            <a:ext cx="319088" cy="654050"/>
          </p:xfrm>
          <a:graphic>
            <a:graphicData uri="http://schemas.openxmlformats.org/presentationml/2006/ole">
              <mc:AlternateContent xmlns:mc="http://schemas.openxmlformats.org/markup-compatibility/2006">
                <mc:Choice xmlns:v="urn:schemas-microsoft-com:vml" Requires="v">
                  <p:oleObj spid="_x0000_s8543" name="Equation" r:id="rId8" imgW="152334" imgH="393529" progId="Equation.DSMT4">
                    <p:embed/>
                  </p:oleObj>
                </mc:Choice>
                <mc:Fallback>
                  <p:oleObj name="Equation" r:id="rId8" imgW="152334" imgH="393529"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8312" y="5003800"/>
                          <a:ext cx="319088"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07" name="Object 9"/>
            <p:cNvGraphicFramePr>
              <a:graphicFrameLocks noChangeAspect="1"/>
            </p:cNvGraphicFramePr>
            <p:nvPr/>
          </p:nvGraphicFramePr>
          <p:xfrm>
            <a:off x="3567112" y="4997450"/>
            <a:ext cx="319088" cy="654050"/>
          </p:xfrm>
          <a:graphic>
            <a:graphicData uri="http://schemas.openxmlformats.org/presentationml/2006/ole">
              <mc:AlternateContent xmlns:mc="http://schemas.openxmlformats.org/markup-compatibility/2006">
                <mc:Choice xmlns:v="urn:schemas-microsoft-com:vml" Requires="v">
                  <p:oleObj spid="_x0000_s8544" name="Equation" r:id="rId9" imgW="152334" imgH="393529" progId="Equation.DSMT4">
                    <p:embed/>
                  </p:oleObj>
                </mc:Choice>
                <mc:Fallback>
                  <p:oleObj name="Equation" r:id="rId9" imgW="152334" imgH="393529"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7112" y="4997450"/>
                          <a:ext cx="319088"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1" name="Rectangle 10"/>
          <p:cNvSpPr/>
          <p:nvPr/>
        </p:nvSpPr>
        <p:spPr>
          <a:xfrm>
            <a:off x="2828695" y="0"/>
            <a:ext cx="3244286" cy="523220"/>
          </a:xfrm>
          <a:prstGeom prst="rect">
            <a:avLst/>
          </a:prstGeom>
          <a:noFill/>
        </p:spPr>
        <p:txBody>
          <a:bodyPr wrap="none">
            <a:spAutoFit/>
          </a:bodyPr>
          <a:lstStyle/>
          <a:p>
            <a:pPr algn="ctr">
              <a:defRPr/>
            </a:pPr>
            <a:r>
              <a:rPr lang="en-US" sz="2800" b="1">
                <a:ln w="18000">
                  <a:solidFill>
                    <a:schemeClr val="accent2">
                      <a:satMod val="140000"/>
                    </a:schemeClr>
                  </a:solidFill>
                  <a:prstDash val="solid"/>
                  <a:miter lim="800000"/>
                </a:ln>
                <a:solidFill>
                  <a:srgbClr val="D60093"/>
                </a:solidFill>
                <a:effectLst>
                  <a:outerShdw blurRad="25500" dist="23000" dir="7020000" algn="tl">
                    <a:srgbClr val="000000">
                      <a:alpha val="50000"/>
                    </a:srgbClr>
                  </a:outerShdw>
                </a:effectLst>
                <a:latin typeface="Arial" charset="0"/>
              </a:rPr>
              <a:t>KIỂM TRA BÀI CŨ</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116"/>
                                        </p:tgtEl>
                                        <p:attrNameLst>
                                          <p:attrName>style.visibility</p:attrName>
                                        </p:attrNameLst>
                                      </p:cBhvr>
                                      <p:to>
                                        <p:strVal val="visible"/>
                                      </p:to>
                                    </p:set>
                                    <p:animEffect transition="in" filter="wedge">
                                      <p:cBhvr>
                                        <p:cTn id="7" dur="2000"/>
                                        <p:tgtEl>
                                          <p:spTgt spid="11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37"/>
                                        </p:tgtEl>
                                        <p:attrNameLst>
                                          <p:attrName>style.visibility</p:attrName>
                                        </p:attrNameLst>
                                      </p:cBhvr>
                                      <p:to>
                                        <p:strVal val="visible"/>
                                      </p:to>
                                    </p:set>
                                    <p:animEffect transition="in" filter="randombar(horizontal)">
                                      <p:cBhvr>
                                        <p:cTn id="12" dur="500"/>
                                        <p:tgtEl>
                                          <p:spTgt spid="10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098"/>
                                        </p:tgtEl>
                                        <p:attrNameLst>
                                          <p:attrName>style.visibility</p:attrName>
                                        </p:attrNameLst>
                                      </p:cBhvr>
                                      <p:to>
                                        <p:strVal val="visible"/>
                                      </p:to>
                                    </p:set>
                                    <p:anim calcmode="lin" valueType="num">
                                      <p:cBhvr>
                                        <p:cTn id="21" dur="1000" fill="hold"/>
                                        <p:tgtEl>
                                          <p:spTgt spid="1098"/>
                                        </p:tgtEl>
                                        <p:attrNameLst>
                                          <p:attrName>ppt_w</p:attrName>
                                        </p:attrNameLst>
                                      </p:cBhvr>
                                      <p:tavLst>
                                        <p:tav tm="0">
                                          <p:val>
                                            <p:strVal val="#ppt_w*0.70"/>
                                          </p:val>
                                        </p:tav>
                                        <p:tav tm="100000">
                                          <p:val>
                                            <p:strVal val="#ppt_w"/>
                                          </p:val>
                                        </p:tav>
                                      </p:tavLst>
                                    </p:anim>
                                    <p:anim calcmode="lin" valueType="num">
                                      <p:cBhvr>
                                        <p:cTn id="22" dur="1000" fill="hold"/>
                                        <p:tgtEl>
                                          <p:spTgt spid="1098"/>
                                        </p:tgtEl>
                                        <p:attrNameLst>
                                          <p:attrName>ppt_h</p:attrName>
                                        </p:attrNameLst>
                                      </p:cBhvr>
                                      <p:tavLst>
                                        <p:tav tm="0">
                                          <p:val>
                                            <p:strVal val="#ppt_h"/>
                                          </p:val>
                                        </p:tav>
                                        <p:tav tm="100000">
                                          <p:val>
                                            <p:strVal val="#ppt_h"/>
                                          </p:val>
                                        </p:tav>
                                      </p:tavLst>
                                    </p:anim>
                                    <p:animEffect transition="in" filter="fade">
                                      <p:cBhvr>
                                        <p:cTn id="23" dur="1000"/>
                                        <p:tgtEl>
                                          <p:spTgt spid="109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 grpId="0"/>
      <p:bldP spid="10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0"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0"/>
            <a:ext cx="8851900" cy="6705600"/>
          </a:xfrm>
          <a:prstGeom prst="rect">
            <a:avLst/>
          </a:prstGeom>
          <a:noFill/>
          <a:ln>
            <a:noFill/>
          </a:ln>
          <a:effectLst>
            <a:outerShdw dist="35921" dir="2700000" algn="ctr" rotWithShape="0">
              <a:srgbClr val="C0504D"/>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2"/>
          <p:cNvSpPr>
            <a:spLocks noGrp="1" noChangeArrowheads="1"/>
          </p:cNvSpPr>
          <p:nvPr>
            <p:ph type="title"/>
          </p:nvPr>
        </p:nvSpPr>
        <p:spPr>
          <a:xfrm>
            <a:off x="1517650" y="274637"/>
            <a:ext cx="6096000" cy="868363"/>
          </a:xfrm>
        </p:spPr>
        <p:txBody>
          <a:bodyPr/>
          <a:lstStyle/>
          <a:p>
            <a:pPr eaLnBrk="1" hangingPunct="1"/>
            <a:r>
              <a:rPr lang="en-US" sz="2800" b="1" smtClean="0">
                <a:solidFill>
                  <a:srgbClr val="FF0000"/>
                </a:solidFill>
                <a:latin typeface="Times New Roman" pitchFamily="18" charset="0"/>
                <a:cs typeface="Times New Roman" pitchFamily="18" charset="0"/>
              </a:rPr>
              <a:t>MỘT SỐ ỨNG DỤNG THỰC TẾ</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990600"/>
            <a:ext cx="7213600" cy="54102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7" descr="Pict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 y="38100"/>
            <a:ext cx="9059862" cy="6819900"/>
          </a:xfrm>
          <a:prstGeom prst="rect">
            <a:avLst/>
          </a:prstGeom>
          <a:noFill/>
          <a:ln>
            <a:noFill/>
          </a:ln>
          <a:effectLst>
            <a:outerShdw dist="35921" dir="2700000" algn="ctr" rotWithShape="0">
              <a:srgbClr val="C0504D"/>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untitle.bmp"/>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792163" y="828700"/>
            <a:ext cx="7361237" cy="55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Pict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 y="38100"/>
            <a:ext cx="9059862" cy="6819900"/>
          </a:xfrm>
          <a:prstGeom prst="rect">
            <a:avLst/>
          </a:prstGeom>
          <a:noFill/>
          <a:ln>
            <a:noFill/>
          </a:ln>
          <a:effectLst>
            <a:outerShdw dist="35921" dir="2700000" algn="ctr" rotWithShape="0">
              <a:srgbClr val="C0504D"/>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5"/>
          <p:cNvSpPr>
            <a:spLocks noChangeArrowheads="1"/>
          </p:cNvSpPr>
          <p:nvPr/>
        </p:nvSpPr>
        <p:spPr bwMode="auto">
          <a:xfrm>
            <a:off x="152400" y="1371600"/>
            <a:ext cx="8763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vi-VN" i="1"/>
          </a:p>
        </p:txBody>
      </p:sp>
      <p:pic>
        <p:nvPicPr>
          <p:cNvPr id="30724" name="Picture 3" descr="untitld.bmp"/>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381000" y="533400"/>
            <a:ext cx="8305800" cy="598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Pict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52400"/>
            <a:ext cx="9029700" cy="6604000"/>
          </a:xfrm>
          <a:prstGeom prst="rect">
            <a:avLst/>
          </a:prstGeom>
          <a:noFill/>
          <a:ln>
            <a:noFill/>
          </a:ln>
          <a:effectLst>
            <a:outerShdw dist="35921" dir="2700000" algn="ctr" rotWithShape="0">
              <a:srgbClr val="C0504D"/>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untitled.bmp"/>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609600" y="533400"/>
            <a:ext cx="8001000"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Picture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63" y="25400"/>
            <a:ext cx="9432926" cy="626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1" descr="anh1a.jpg"/>
          <p:cNvPicPr>
            <a:picLocks noChangeAspect="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381000" y="584200"/>
            <a:ext cx="7924800" cy="62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icture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38100"/>
            <a:ext cx="88900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3300" y="533400"/>
            <a:ext cx="4572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Picture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678863"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5013" y="723900"/>
            <a:ext cx="7418387"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533400" y="4926011"/>
            <a:ext cx="9779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00FF"/>
                </a:solidFill>
              </a:rPr>
              <a:t>A</a:t>
            </a:r>
          </a:p>
        </p:txBody>
      </p:sp>
      <p:sp>
        <p:nvSpPr>
          <p:cNvPr id="7" name="Rectangle 6"/>
          <p:cNvSpPr/>
          <p:nvPr/>
        </p:nvSpPr>
        <p:spPr>
          <a:xfrm>
            <a:off x="1987550" y="3048000"/>
            <a:ext cx="81915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0000"/>
                </a:solidFill>
              </a:rPr>
              <a:t>45</a:t>
            </a:r>
            <a:endParaRPr lang="en-US" sz="2800" b="1">
              <a:solidFill>
                <a:srgbClr val="FF0000"/>
              </a:solidFill>
            </a:endParaRPr>
          </a:p>
        </p:txBody>
      </p:sp>
      <p:sp>
        <p:nvSpPr>
          <p:cNvPr id="8" name="Rectangle 7"/>
          <p:cNvSpPr/>
          <p:nvPr/>
        </p:nvSpPr>
        <p:spPr>
          <a:xfrm>
            <a:off x="254000" y="3873500"/>
            <a:ext cx="89535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T</a:t>
            </a:r>
          </a:p>
        </p:txBody>
      </p:sp>
      <p:sp>
        <p:nvSpPr>
          <p:cNvPr id="9" name="Rectangle 8">
            <a:hlinkClick r:id="rId3" action="ppaction://hlinksldjump"/>
          </p:cNvPr>
          <p:cNvSpPr/>
          <p:nvPr/>
        </p:nvSpPr>
        <p:spPr>
          <a:xfrm>
            <a:off x="1511300" y="4926011"/>
            <a:ext cx="9398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00FF"/>
                </a:solidFill>
              </a:rPr>
              <a:t>C</a:t>
            </a:r>
          </a:p>
        </p:txBody>
      </p:sp>
      <p:sp>
        <p:nvSpPr>
          <p:cNvPr id="10" name="Rectangle 9">
            <a:hlinkClick r:id="rId4" action="ppaction://hlinksldjump"/>
          </p:cNvPr>
          <p:cNvSpPr/>
          <p:nvPr/>
        </p:nvSpPr>
        <p:spPr>
          <a:xfrm>
            <a:off x="2451100" y="4926011"/>
            <a:ext cx="10287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G</a:t>
            </a:r>
          </a:p>
        </p:txBody>
      </p:sp>
      <p:sp>
        <p:nvSpPr>
          <p:cNvPr id="11" name="Rectangle 10">
            <a:hlinkClick r:id="rId4" action="ppaction://hlinksldjump"/>
          </p:cNvPr>
          <p:cNvSpPr/>
          <p:nvPr/>
        </p:nvSpPr>
        <p:spPr>
          <a:xfrm>
            <a:off x="3479800" y="4926011"/>
            <a:ext cx="10922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I</a:t>
            </a:r>
          </a:p>
        </p:txBody>
      </p:sp>
      <p:sp>
        <p:nvSpPr>
          <p:cNvPr id="12" name="Rectangle 11">
            <a:hlinkClick r:id="rId5" action="ppaction://hlinksldjump"/>
          </p:cNvPr>
          <p:cNvSpPr/>
          <p:nvPr/>
        </p:nvSpPr>
        <p:spPr>
          <a:xfrm>
            <a:off x="4572000" y="4926011"/>
            <a:ext cx="10414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D60093"/>
                </a:solidFill>
              </a:rPr>
              <a:t>T</a:t>
            </a:r>
          </a:p>
        </p:txBody>
      </p:sp>
      <p:sp>
        <p:nvSpPr>
          <p:cNvPr id="13" name="Rectangle 12">
            <a:hlinkClick r:id="rId5" action="ppaction://hlinksldjump"/>
          </p:cNvPr>
          <p:cNvSpPr/>
          <p:nvPr/>
        </p:nvSpPr>
        <p:spPr>
          <a:xfrm>
            <a:off x="5613400" y="4929187"/>
            <a:ext cx="10541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D60093"/>
                </a:solidFill>
              </a:rPr>
              <a:t>N</a:t>
            </a:r>
          </a:p>
        </p:txBody>
      </p:sp>
      <p:sp>
        <p:nvSpPr>
          <p:cNvPr id="14" name="Rectangle 13">
            <a:hlinkClick r:id="rId6" action="ppaction://hlinksldjump"/>
          </p:cNvPr>
          <p:cNvSpPr/>
          <p:nvPr/>
        </p:nvSpPr>
        <p:spPr>
          <a:xfrm>
            <a:off x="6654800" y="4926011"/>
            <a:ext cx="901700" cy="86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B050"/>
                </a:solidFill>
              </a:rPr>
              <a:t>M</a:t>
            </a:r>
          </a:p>
        </p:txBody>
      </p:sp>
      <p:sp>
        <p:nvSpPr>
          <p:cNvPr id="16" name="Rectangle 15">
            <a:hlinkClick r:id="rId6" action="ppaction://hlinksldjump"/>
          </p:cNvPr>
          <p:cNvSpPr/>
          <p:nvPr/>
        </p:nvSpPr>
        <p:spPr>
          <a:xfrm>
            <a:off x="7543800" y="4927599"/>
            <a:ext cx="838200" cy="862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B050"/>
                </a:solidFill>
              </a:rPr>
              <a:t>V</a:t>
            </a:r>
          </a:p>
        </p:txBody>
      </p:sp>
      <p:sp>
        <p:nvSpPr>
          <p:cNvPr id="6156" name="TextBox 2"/>
          <p:cNvSpPr txBox="1">
            <a:spLocks noChangeArrowheads="1"/>
          </p:cNvSpPr>
          <p:nvPr/>
        </p:nvSpPr>
        <p:spPr bwMode="auto">
          <a:xfrm>
            <a:off x="4076700" y="37465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17" name="Rectangle 16"/>
          <p:cNvSpPr/>
          <p:nvPr/>
        </p:nvSpPr>
        <p:spPr>
          <a:xfrm>
            <a:off x="1158875" y="3048000"/>
            <a:ext cx="83185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rPr>
              <a:t>8</a:t>
            </a:r>
          </a:p>
        </p:txBody>
      </p:sp>
      <p:sp>
        <p:nvSpPr>
          <p:cNvPr id="18" name="Rectangle 17"/>
          <p:cNvSpPr/>
          <p:nvPr/>
        </p:nvSpPr>
        <p:spPr>
          <a:xfrm>
            <a:off x="1152525" y="3873500"/>
            <a:ext cx="85725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A</a:t>
            </a:r>
          </a:p>
        </p:txBody>
      </p:sp>
      <p:sp>
        <p:nvSpPr>
          <p:cNvPr id="19" name="Rectangle 18"/>
          <p:cNvSpPr/>
          <p:nvPr/>
        </p:nvSpPr>
        <p:spPr>
          <a:xfrm>
            <a:off x="4397375" y="3873500"/>
            <a:ext cx="89535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A</a:t>
            </a:r>
          </a:p>
        </p:txBody>
      </p:sp>
      <p:sp>
        <p:nvSpPr>
          <p:cNvPr id="20" name="Rectangle 19"/>
          <p:cNvSpPr/>
          <p:nvPr/>
        </p:nvSpPr>
        <p:spPr>
          <a:xfrm>
            <a:off x="6791325" y="3873500"/>
            <a:ext cx="7493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A</a:t>
            </a:r>
          </a:p>
        </p:txBody>
      </p:sp>
      <p:sp>
        <p:nvSpPr>
          <p:cNvPr id="21" name="Rectangle 20"/>
          <p:cNvSpPr/>
          <p:nvPr/>
        </p:nvSpPr>
        <p:spPr>
          <a:xfrm>
            <a:off x="254000" y="3048000"/>
            <a:ext cx="904875"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0000"/>
                </a:solidFill>
              </a:rPr>
              <a:t>36</a:t>
            </a:r>
            <a:endParaRPr lang="en-US" sz="2800" b="1">
              <a:solidFill>
                <a:srgbClr val="FF0000"/>
              </a:solidFill>
            </a:endParaRPr>
          </a:p>
        </p:txBody>
      </p:sp>
      <p:sp>
        <p:nvSpPr>
          <p:cNvPr id="22" name="Rectangle 21"/>
          <p:cNvSpPr/>
          <p:nvPr/>
        </p:nvSpPr>
        <p:spPr>
          <a:xfrm>
            <a:off x="1990725" y="3873500"/>
            <a:ext cx="81915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M</a:t>
            </a:r>
          </a:p>
        </p:txBody>
      </p:sp>
      <p:sp>
        <p:nvSpPr>
          <p:cNvPr id="23" name="Rectangle 22"/>
          <p:cNvSpPr/>
          <p:nvPr/>
        </p:nvSpPr>
        <p:spPr>
          <a:xfrm>
            <a:off x="2806700" y="3048000"/>
            <a:ext cx="84455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FF0000"/>
                </a:solidFill>
              </a:rPr>
              <a:t>12</a:t>
            </a:r>
            <a:endParaRPr lang="en-US" sz="2800" b="1">
              <a:solidFill>
                <a:srgbClr val="FF0000"/>
              </a:solidFill>
            </a:endParaRPr>
          </a:p>
        </p:txBody>
      </p:sp>
      <p:sp>
        <p:nvSpPr>
          <p:cNvPr id="24" name="Rectangle 23"/>
          <p:cNvSpPr/>
          <p:nvPr/>
        </p:nvSpPr>
        <p:spPr>
          <a:xfrm>
            <a:off x="8178800" y="3873500"/>
            <a:ext cx="6858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25" name="Rectangle 24"/>
          <p:cNvSpPr/>
          <p:nvPr/>
        </p:nvSpPr>
        <p:spPr>
          <a:xfrm>
            <a:off x="2809875" y="3873500"/>
            <a:ext cx="841375"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G</a:t>
            </a:r>
          </a:p>
        </p:txBody>
      </p:sp>
      <p:sp>
        <p:nvSpPr>
          <p:cNvPr id="26" name="Rectangle 25"/>
          <p:cNvSpPr/>
          <p:nvPr/>
        </p:nvSpPr>
        <p:spPr>
          <a:xfrm>
            <a:off x="3635375" y="3048000"/>
            <a:ext cx="79375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D60093"/>
                </a:solidFill>
              </a:rPr>
              <a:t>12</a:t>
            </a:r>
            <a:endParaRPr lang="en-US" sz="2800" b="1">
              <a:solidFill>
                <a:srgbClr val="D60093"/>
              </a:solidFill>
            </a:endParaRPr>
          </a:p>
        </p:txBody>
      </p:sp>
      <p:sp>
        <p:nvSpPr>
          <p:cNvPr id="27" name="Rectangle 26"/>
          <p:cNvSpPr/>
          <p:nvPr/>
        </p:nvSpPr>
        <p:spPr>
          <a:xfrm>
            <a:off x="3635375" y="3873500"/>
            <a:ext cx="7620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I</a:t>
            </a:r>
          </a:p>
        </p:txBody>
      </p:sp>
      <p:sp>
        <p:nvSpPr>
          <p:cNvPr id="28" name="Rectangle 27"/>
          <p:cNvSpPr/>
          <p:nvPr/>
        </p:nvSpPr>
        <p:spPr>
          <a:xfrm>
            <a:off x="5267325" y="3048000"/>
            <a:ext cx="76200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D60093"/>
                </a:solidFill>
              </a:rPr>
              <a:t>8</a:t>
            </a:r>
          </a:p>
        </p:txBody>
      </p:sp>
      <p:sp>
        <p:nvSpPr>
          <p:cNvPr id="29" name="Rectangle 28"/>
          <p:cNvSpPr/>
          <p:nvPr/>
        </p:nvSpPr>
        <p:spPr>
          <a:xfrm>
            <a:off x="6804025" y="3048000"/>
            <a:ext cx="71120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CC00CC"/>
                </a:solidFill>
              </a:rPr>
              <a:t>8</a:t>
            </a:r>
          </a:p>
        </p:txBody>
      </p:sp>
      <p:sp>
        <p:nvSpPr>
          <p:cNvPr id="31" name="Rectangle 30"/>
          <p:cNvSpPr/>
          <p:nvPr/>
        </p:nvSpPr>
        <p:spPr>
          <a:xfrm>
            <a:off x="5267325" y="3873500"/>
            <a:ext cx="7620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C</a:t>
            </a:r>
          </a:p>
        </p:txBody>
      </p:sp>
      <p:sp>
        <p:nvSpPr>
          <p:cNvPr id="32" name="Rectangle 31"/>
          <p:cNvSpPr/>
          <p:nvPr/>
        </p:nvSpPr>
        <p:spPr>
          <a:xfrm>
            <a:off x="6029325" y="3041650"/>
            <a:ext cx="774700" cy="83185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D60093"/>
                </a:solidFill>
              </a:rPr>
              <a:t>45</a:t>
            </a:r>
            <a:endParaRPr lang="en-US" sz="2800" b="1">
              <a:solidFill>
                <a:srgbClr val="D60093"/>
              </a:solidFill>
            </a:endParaRPr>
          </a:p>
        </p:txBody>
      </p:sp>
      <p:sp>
        <p:nvSpPr>
          <p:cNvPr id="33" name="Rectangle 32"/>
          <p:cNvSpPr/>
          <p:nvPr/>
        </p:nvSpPr>
        <p:spPr>
          <a:xfrm>
            <a:off x="6029325" y="3873500"/>
            <a:ext cx="7747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V</a:t>
            </a:r>
          </a:p>
        </p:txBody>
      </p:sp>
      <p:sp>
        <p:nvSpPr>
          <p:cNvPr id="34" name="Rectangle 33"/>
          <p:cNvSpPr/>
          <p:nvPr/>
        </p:nvSpPr>
        <p:spPr>
          <a:xfrm>
            <a:off x="7477125" y="3041650"/>
            <a:ext cx="723900" cy="83185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smtClean="0">
                <a:solidFill>
                  <a:srgbClr val="D60093"/>
                </a:solidFill>
              </a:rPr>
              <a:t>36</a:t>
            </a:r>
            <a:endParaRPr lang="en-US" sz="2800" b="1">
              <a:solidFill>
                <a:srgbClr val="D60093"/>
              </a:solidFill>
            </a:endParaRPr>
          </a:p>
        </p:txBody>
      </p:sp>
      <p:sp>
        <p:nvSpPr>
          <p:cNvPr id="35" name="Rectangle 34"/>
          <p:cNvSpPr/>
          <p:nvPr/>
        </p:nvSpPr>
        <p:spPr>
          <a:xfrm>
            <a:off x="7477125" y="3873500"/>
            <a:ext cx="723900" cy="85090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FF00"/>
                </a:solidFill>
              </a:rPr>
              <a:t>N</a:t>
            </a:r>
          </a:p>
        </p:txBody>
      </p:sp>
      <p:sp>
        <p:nvSpPr>
          <p:cNvPr id="36" name="Rectangle 35"/>
          <p:cNvSpPr/>
          <p:nvPr/>
        </p:nvSpPr>
        <p:spPr>
          <a:xfrm>
            <a:off x="8216900" y="3041650"/>
            <a:ext cx="647700" cy="83185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CC00CC"/>
                </a:solidFill>
              </a:rPr>
              <a:t>12</a:t>
            </a:r>
            <a:endParaRPr lang="en-US" sz="2400" b="1">
              <a:solidFill>
                <a:srgbClr val="CC00CC"/>
              </a:solidFill>
            </a:endParaRPr>
          </a:p>
        </p:txBody>
      </p:sp>
      <p:sp>
        <p:nvSpPr>
          <p:cNvPr id="37" name="Rectangle 36"/>
          <p:cNvSpPr/>
          <p:nvPr/>
        </p:nvSpPr>
        <p:spPr>
          <a:xfrm>
            <a:off x="4397375" y="3048000"/>
            <a:ext cx="869950" cy="8255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CC00CC"/>
                </a:solidFill>
              </a:rPr>
              <a:t>8</a:t>
            </a:r>
          </a:p>
        </p:txBody>
      </p:sp>
      <p:cxnSp>
        <p:nvCxnSpPr>
          <p:cNvPr id="30" name="Straight Connector 29"/>
          <p:cNvCxnSpPr/>
          <p:nvPr/>
        </p:nvCxnSpPr>
        <p:spPr>
          <a:xfrm flipV="1">
            <a:off x="4862513" y="3949700"/>
            <a:ext cx="142875" cy="88900"/>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39" name="Straight Connector 38"/>
          <p:cNvCxnSpPr/>
          <p:nvPr/>
        </p:nvCxnSpPr>
        <p:spPr>
          <a:xfrm flipH="1" flipV="1">
            <a:off x="7054850" y="3962400"/>
            <a:ext cx="104775" cy="114300"/>
          </a:xfrm>
          <a:prstGeom prst="line">
            <a:avLst/>
          </a:prstGeom>
          <a:ln>
            <a:solidFill>
              <a:srgbClr val="FFFF00"/>
            </a:solidFill>
          </a:ln>
        </p:spPr>
        <p:style>
          <a:lnRef idx="3">
            <a:schemeClr val="accent1"/>
          </a:lnRef>
          <a:fillRef idx="0">
            <a:schemeClr val="accent1"/>
          </a:fillRef>
          <a:effectRef idx="2">
            <a:schemeClr val="accent1"/>
          </a:effectRef>
          <a:fontRef idx="minor">
            <a:schemeClr val="tx1"/>
          </a:fontRef>
        </p:style>
      </p:cxnSp>
      <p:pic>
        <p:nvPicPr>
          <p:cNvPr id="6180" name="Picture 3" descr="lollipop[1]">
            <a:hlinkClick r:id="" action="ppaction://noaction"/>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2540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1" name="WordArt 4">
            <a:hlinkClick r:id="rId8" action="ppaction://hlinkpres?slideindex=20&amp;slidetitle=Slide 20"/>
          </p:cNvPr>
          <p:cNvSpPr>
            <a:spLocks noChangeArrowheads="1" noChangeShapeType="1" noTextEdit="1"/>
          </p:cNvSpPr>
          <p:nvPr/>
        </p:nvSpPr>
        <p:spPr bwMode="auto">
          <a:xfrm>
            <a:off x="1752600" y="139700"/>
            <a:ext cx="5541963" cy="762000"/>
          </a:xfrm>
          <a:prstGeom prst="rect">
            <a:avLst/>
          </a:prstGeom>
        </p:spPr>
        <p:txBody>
          <a:bodyPr wrap="none" fromWordArt="1">
            <a:prstTxWarp prst="textPlain">
              <a:avLst>
                <a:gd name="adj" fmla="val 50000"/>
              </a:avLst>
            </a:prstTxWarp>
          </a:bodyPr>
          <a:lstStyle/>
          <a:p>
            <a:r>
              <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rPr>
              <a:t> VUI </a:t>
            </a:r>
            <a:r>
              <a:rPr lang="en-US" sz="3600" b="1" kern="10" smtClean="0">
                <a:ln w="12700">
                  <a:solidFill>
                    <a:srgbClr val="0000FF"/>
                  </a:solidFill>
                  <a:round/>
                  <a:headEnd/>
                  <a:tailEnd/>
                </a:ln>
                <a:solidFill>
                  <a:schemeClr val="bg1"/>
                </a:solidFill>
                <a:effectLst>
                  <a:outerShdw dist="35921" dir="2700000" algn="ctr" rotWithShape="0">
                    <a:srgbClr val="990000"/>
                  </a:outerShdw>
                </a:effectLst>
                <a:latin typeface="Times New Roman"/>
              </a:rPr>
              <a:t>MÀ HỌC</a:t>
            </a:r>
            <a:endParaRPr lang="en-US" sz="3600" b="1" kern="10">
              <a:ln w="12700">
                <a:solidFill>
                  <a:srgbClr val="0000FF"/>
                </a:solidFill>
                <a:round/>
                <a:headEnd/>
                <a:tailEnd/>
              </a:ln>
              <a:solidFill>
                <a:schemeClr val="bg1"/>
              </a:solidFill>
              <a:effectLst>
                <a:outerShdw dist="35921" dir="2700000" algn="ctr" rotWithShape="0">
                  <a:srgbClr val="990000"/>
                </a:outerShdw>
              </a:effectLst>
              <a:latin typeface="Times New Roman"/>
            </a:endParaRPr>
          </a:p>
        </p:txBody>
      </p:sp>
      <p:pic>
        <p:nvPicPr>
          <p:cNvPr id="6182" name="Picture 19" descr="n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800000" flipV="1">
            <a:off x="90488" y="-39688"/>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3" name="Picture 19" descr="n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800000" flipV="1">
            <a:off x="0" y="6664325"/>
            <a:ext cx="9144000"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4" name="Picture 25" descr="n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flipV="1">
            <a:off x="-3339306" y="3339306"/>
            <a:ext cx="68580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5" name="Picture 25" descr="n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flipV="1">
            <a:off x="5701507" y="3407569"/>
            <a:ext cx="6858000"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ction Button: Document 3">
            <a:hlinkClick r:id="" action="ppaction://noaction" highlightClick="1"/>
          </p:cNvPr>
          <p:cNvSpPr/>
          <p:nvPr/>
        </p:nvSpPr>
        <p:spPr>
          <a:xfrm>
            <a:off x="533400" y="5943600"/>
            <a:ext cx="730250" cy="609600"/>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hlinkClick r:id="rId10" action="ppaction://hlinksldjump"/>
          </p:cNvPr>
          <p:cNvSpPr/>
          <p:nvPr/>
        </p:nvSpPr>
        <p:spPr>
          <a:xfrm>
            <a:off x="7620000" y="5969000"/>
            <a:ext cx="1209675" cy="609600"/>
          </a:xfrm>
          <a:prstGeom prst="right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rgbClr val="FF0000"/>
                </a:solidFill>
              </a:rPr>
              <a:t>Tiếp theo</a:t>
            </a:r>
            <a:endParaRPr lang="en-US" sz="1600">
              <a:solidFill>
                <a:srgbClr val="FF0000"/>
              </a:solidFill>
            </a:endParaRPr>
          </a:p>
        </p:txBody>
      </p:sp>
      <p:sp>
        <p:nvSpPr>
          <p:cNvPr id="6" name="Horizontal Scroll 5"/>
          <p:cNvSpPr/>
          <p:nvPr/>
        </p:nvSpPr>
        <p:spPr>
          <a:xfrm>
            <a:off x="319881" y="990600"/>
            <a:ext cx="8685211" cy="1746250"/>
          </a:xfrm>
          <a:prstGeom prst="horizontalScroll">
            <a:avLst/>
          </a:prstGeom>
          <a:solidFill>
            <a:schemeClr val="bg1">
              <a:lumMod val="75000"/>
            </a:schemeClr>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smtClean="0">
                <a:solidFill>
                  <a:srgbClr val="0000FF"/>
                </a:solidFill>
                <a:latin typeface="Times New Roman" pitchFamily="18" charset="0"/>
                <a:cs typeface="Times New Roman" pitchFamily="18" charset="0"/>
              </a:rPr>
              <a:t>Hãy chọn các chữ cái bên dưới rồi trả lời câu hỏi, khi bạn tìm được kết quả đúng thì trong bảng sẽ hiện tên chữ bạn vừa chọn một cách thích hợp. Sau khi thêm dấu bạn sẽ tìm ra được tên </a:t>
            </a:r>
            <a:r>
              <a:rPr lang="vi-VN" sz="2000" b="1" smtClean="0">
                <a:solidFill>
                  <a:srgbClr val="0000FF"/>
                </a:solidFill>
                <a:latin typeface="Times New Roman" pitchFamily="18" charset="0"/>
                <a:cs typeface="Times New Roman" pitchFamily="18" charset="0"/>
              </a:rPr>
              <a:t>khu </a:t>
            </a:r>
            <a:r>
              <a:rPr lang="vi-VN" sz="2000" b="1">
                <a:solidFill>
                  <a:srgbClr val="0000FF"/>
                </a:solidFill>
                <a:latin typeface="Times New Roman" pitchFamily="18" charset="0"/>
                <a:cs typeface="Times New Roman" pitchFamily="18" charset="0"/>
              </a:rPr>
              <a:t>vực rừng núi hiểm trở nằm giữa biên giới ba nước </a:t>
            </a:r>
            <a:r>
              <a:rPr lang="en-US" sz="2000" b="1" smtClean="0">
                <a:solidFill>
                  <a:srgbClr val="0000FF"/>
                </a:solidFill>
                <a:latin typeface="Times New Roman" pitchFamily="18" charset="0"/>
                <a:cs typeface="Times New Roman" pitchFamily="18" charset="0"/>
              </a:rPr>
              <a:t>Lào, Thái Lan</a:t>
            </a:r>
            <a:r>
              <a:rPr lang="en-US" sz="2000" b="1">
                <a:solidFill>
                  <a:srgbClr val="0000FF"/>
                </a:solidFill>
                <a:latin typeface="Times New Roman" pitchFamily="18" charset="0"/>
                <a:cs typeface="Times New Roman" pitchFamily="18" charset="0"/>
              </a:rPr>
              <a:t> </a:t>
            </a:r>
            <a:r>
              <a:rPr lang="en-US" sz="2000" b="1" smtClean="0">
                <a:solidFill>
                  <a:srgbClr val="0000FF"/>
                </a:solidFill>
                <a:latin typeface="Times New Roman" pitchFamily="18" charset="0"/>
                <a:cs typeface="Times New Roman" pitchFamily="18" charset="0"/>
              </a:rPr>
              <a:t>và Myanma.</a:t>
            </a:r>
            <a:endParaRPr lang="en-US" sz="2000" b="1">
              <a:solidFill>
                <a:srgbClr val="0000FF"/>
              </a:solidFill>
            </a:endParaRPr>
          </a:p>
        </p:txBody>
      </p:sp>
    </p:spTree>
    <p:extLst>
      <p:ext uri="{BB962C8B-B14F-4D97-AF65-F5344CB8AC3E}">
        <p14:creationId xmlns:p14="http://schemas.microsoft.com/office/powerpoint/2010/main" val="54085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6" presetClass="exit" presetSubtype="21" fill="hold" grpId="1" nodeType="clickEffect">
                                  <p:stCondLst>
                                    <p:cond delay="0"/>
                                  </p:stCondLst>
                                  <p:childTnLst>
                                    <p:animEffect transition="out" filter="barn(inVertical)">
                                      <p:cBhvr>
                                        <p:cTn id="46" dur="500"/>
                                        <p:tgtEl>
                                          <p:spTgt spid="7"/>
                                        </p:tgtEl>
                                      </p:cBhvr>
                                    </p:animEffect>
                                    <p:set>
                                      <p:cBhvr>
                                        <p:cTn id="47" dur="1" fill="hold">
                                          <p:stCondLst>
                                            <p:cond delay="499"/>
                                          </p:stCondLst>
                                        </p:cTn>
                                        <p:tgtEl>
                                          <p:spTgt spid="7"/>
                                        </p:tgtEl>
                                        <p:attrNameLst>
                                          <p:attrName>style.visibility</p:attrName>
                                        </p:attrNameLst>
                                      </p:cBhvr>
                                      <p:to>
                                        <p:strVal val="hidden"/>
                                      </p:to>
                                    </p:set>
                                  </p:childTnLst>
                                </p:cTn>
                              </p:par>
                              <p:par>
                                <p:cTn id="48" presetID="16" presetClass="exit" presetSubtype="21" fill="hold" grpId="1" nodeType="withEffect">
                                  <p:stCondLst>
                                    <p:cond delay="0"/>
                                  </p:stCondLst>
                                  <p:childTnLst>
                                    <p:animEffect transition="out" filter="barn(inVertical)">
                                      <p:cBhvr>
                                        <p:cTn id="49" dur="500"/>
                                        <p:tgtEl>
                                          <p:spTgt spid="17"/>
                                        </p:tgtEl>
                                      </p:cBhvr>
                                    </p:animEffect>
                                    <p:set>
                                      <p:cBhvr>
                                        <p:cTn id="50" dur="1" fill="hold">
                                          <p:stCondLst>
                                            <p:cond delay="499"/>
                                          </p:stCondLst>
                                        </p:cTn>
                                        <p:tgtEl>
                                          <p:spTgt spid="17"/>
                                        </p:tgtEl>
                                        <p:attrNameLst>
                                          <p:attrName>style.visibility</p:attrName>
                                        </p:attrNameLst>
                                      </p:cBhvr>
                                      <p:to>
                                        <p:strVal val="hidden"/>
                                      </p:to>
                                    </p:set>
                                  </p:childTnLst>
                                </p:cTn>
                              </p:par>
                              <p:par>
                                <p:cTn id="51" presetID="16" presetClass="exit" presetSubtype="21" fill="hold" grpId="1" nodeType="withEffect">
                                  <p:stCondLst>
                                    <p:cond delay="0"/>
                                  </p:stCondLst>
                                  <p:childTnLst>
                                    <p:animEffect transition="out" filter="barn(inVertical)">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6" presetClass="exit" presetSubtype="21" fill="hold" grpId="1" nodeType="withEffect">
                                  <p:stCondLst>
                                    <p:cond delay="0"/>
                                  </p:stCondLst>
                                  <p:childTnLst>
                                    <p:animEffect transition="out" filter="barn(inVertical)">
                                      <p:cBhvr>
                                        <p:cTn id="55" dur="500"/>
                                        <p:tgtEl>
                                          <p:spTgt spid="23"/>
                                        </p:tgtEl>
                                      </p:cBhvr>
                                    </p:animEffect>
                                    <p:set>
                                      <p:cBhvr>
                                        <p:cTn id="56" dur="1" fill="hold">
                                          <p:stCondLst>
                                            <p:cond delay="499"/>
                                          </p:stCondLst>
                                        </p:cTn>
                                        <p:tgtEl>
                                          <p:spTgt spid="23"/>
                                        </p:tgtEl>
                                        <p:attrNameLst>
                                          <p:attrName>style.visibility</p:attrName>
                                        </p:attrNameLst>
                                      </p:cBhvr>
                                      <p:to>
                                        <p:strVal val="hidden"/>
                                      </p:to>
                                    </p:set>
                                  </p:childTnLst>
                                </p:cTn>
                              </p:par>
                              <p:par>
                                <p:cTn id="57" presetID="16" presetClass="exit" presetSubtype="21" fill="hold" grpId="1" nodeType="withEffect">
                                  <p:stCondLst>
                                    <p:cond delay="0"/>
                                  </p:stCondLst>
                                  <p:childTnLst>
                                    <p:animEffect transition="out" filter="barn(inVertical)">
                                      <p:cBhvr>
                                        <p:cTn id="58" dur="500"/>
                                        <p:tgtEl>
                                          <p:spTgt spid="26"/>
                                        </p:tgtEl>
                                      </p:cBhvr>
                                    </p:animEffect>
                                    <p:set>
                                      <p:cBhvr>
                                        <p:cTn id="59" dur="1" fill="hold">
                                          <p:stCondLst>
                                            <p:cond delay="499"/>
                                          </p:stCondLst>
                                        </p:cTn>
                                        <p:tgtEl>
                                          <p:spTgt spid="26"/>
                                        </p:tgtEl>
                                        <p:attrNameLst>
                                          <p:attrName>style.visibility</p:attrName>
                                        </p:attrNameLst>
                                      </p:cBhvr>
                                      <p:to>
                                        <p:strVal val="hidden"/>
                                      </p:to>
                                    </p:set>
                                  </p:childTnLst>
                                </p:cTn>
                              </p:par>
                              <p:par>
                                <p:cTn id="60" presetID="16" presetClass="exit" presetSubtype="21" fill="hold" grpId="1" nodeType="withEffect">
                                  <p:stCondLst>
                                    <p:cond delay="0"/>
                                  </p:stCondLst>
                                  <p:childTnLst>
                                    <p:animEffect transition="out" filter="barn(inVertical)">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par>
                                <p:cTn id="63" presetID="16" presetClass="exit" presetSubtype="21" fill="hold" grpId="1" nodeType="withEffect">
                                  <p:stCondLst>
                                    <p:cond delay="0"/>
                                  </p:stCondLst>
                                  <p:childTnLst>
                                    <p:animEffect transition="out" filter="barn(inVertical)">
                                      <p:cBhvr>
                                        <p:cTn id="64" dur="500"/>
                                        <p:tgtEl>
                                          <p:spTgt spid="29"/>
                                        </p:tgtEl>
                                      </p:cBhvr>
                                    </p:animEffect>
                                    <p:set>
                                      <p:cBhvr>
                                        <p:cTn id="65" dur="1" fill="hold">
                                          <p:stCondLst>
                                            <p:cond delay="499"/>
                                          </p:stCondLst>
                                        </p:cTn>
                                        <p:tgtEl>
                                          <p:spTgt spid="29"/>
                                        </p:tgtEl>
                                        <p:attrNameLst>
                                          <p:attrName>style.visibility</p:attrName>
                                        </p:attrNameLst>
                                      </p:cBhvr>
                                      <p:to>
                                        <p:strVal val="hidden"/>
                                      </p:to>
                                    </p:set>
                                  </p:childTnLst>
                                </p:cTn>
                              </p:par>
                              <p:par>
                                <p:cTn id="66" presetID="16" presetClass="exit" presetSubtype="21" fill="hold" grpId="1" nodeType="withEffect">
                                  <p:stCondLst>
                                    <p:cond delay="0"/>
                                  </p:stCondLst>
                                  <p:childTnLst>
                                    <p:animEffect transition="out" filter="barn(inVertical)">
                                      <p:cBhvr>
                                        <p:cTn id="67" dur="500"/>
                                        <p:tgtEl>
                                          <p:spTgt spid="32"/>
                                        </p:tgtEl>
                                      </p:cBhvr>
                                    </p:animEffect>
                                    <p:set>
                                      <p:cBhvr>
                                        <p:cTn id="68" dur="1" fill="hold">
                                          <p:stCondLst>
                                            <p:cond delay="499"/>
                                          </p:stCondLst>
                                        </p:cTn>
                                        <p:tgtEl>
                                          <p:spTgt spid="32"/>
                                        </p:tgtEl>
                                        <p:attrNameLst>
                                          <p:attrName>style.visibility</p:attrName>
                                        </p:attrNameLst>
                                      </p:cBhvr>
                                      <p:to>
                                        <p:strVal val="hidden"/>
                                      </p:to>
                                    </p:set>
                                  </p:childTnLst>
                                </p:cTn>
                              </p:par>
                              <p:par>
                                <p:cTn id="69" presetID="16" presetClass="exit" presetSubtype="21" fill="hold" grpId="1" nodeType="withEffect">
                                  <p:stCondLst>
                                    <p:cond delay="0"/>
                                  </p:stCondLst>
                                  <p:childTnLst>
                                    <p:animEffect transition="out" filter="barn(inVertical)">
                                      <p:cBhvr>
                                        <p:cTn id="70" dur="500"/>
                                        <p:tgtEl>
                                          <p:spTgt spid="34"/>
                                        </p:tgtEl>
                                      </p:cBhvr>
                                    </p:animEffect>
                                    <p:set>
                                      <p:cBhvr>
                                        <p:cTn id="71" dur="1" fill="hold">
                                          <p:stCondLst>
                                            <p:cond delay="499"/>
                                          </p:stCondLst>
                                        </p:cTn>
                                        <p:tgtEl>
                                          <p:spTgt spid="34"/>
                                        </p:tgtEl>
                                        <p:attrNameLst>
                                          <p:attrName>style.visibility</p:attrName>
                                        </p:attrNameLst>
                                      </p:cBhvr>
                                      <p:to>
                                        <p:strVal val="hidden"/>
                                      </p:to>
                                    </p:set>
                                  </p:childTnLst>
                                </p:cTn>
                              </p:par>
                              <p:par>
                                <p:cTn id="72" presetID="16" presetClass="exit" presetSubtype="21" fill="hold" grpId="1" nodeType="withEffect">
                                  <p:stCondLst>
                                    <p:cond delay="0"/>
                                  </p:stCondLst>
                                  <p:childTnLst>
                                    <p:animEffect transition="out" filter="barn(inVertical)">
                                      <p:cBhvr>
                                        <p:cTn id="73" dur="500"/>
                                        <p:tgtEl>
                                          <p:spTgt spid="36"/>
                                        </p:tgtEl>
                                      </p:cBhvr>
                                    </p:animEffect>
                                    <p:set>
                                      <p:cBhvr>
                                        <p:cTn id="74" dur="1" fill="hold">
                                          <p:stCondLst>
                                            <p:cond delay="499"/>
                                          </p:stCondLst>
                                        </p:cTn>
                                        <p:tgtEl>
                                          <p:spTgt spid="36"/>
                                        </p:tgtEl>
                                        <p:attrNameLst>
                                          <p:attrName>style.visibility</p:attrName>
                                        </p:attrNameLst>
                                      </p:cBhvr>
                                      <p:to>
                                        <p:strVal val="hidden"/>
                                      </p:to>
                                    </p:set>
                                  </p:childTnLst>
                                </p:cTn>
                              </p:par>
                              <p:par>
                                <p:cTn id="75" presetID="16" presetClass="exit" presetSubtype="21" fill="hold" grpId="1" nodeType="withEffect">
                                  <p:stCondLst>
                                    <p:cond delay="0"/>
                                  </p:stCondLst>
                                  <p:childTnLst>
                                    <p:animEffect transition="out" filter="barn(inVertical)">
                                      <p:cBhvr>
                                        <p:cTn id="76" dur="500"/>
                                        <p:tgtEl>
                                          <p:spTgt spid="37"/>
                                        </p:tgtEl>
                                      </p:cBhvr>
                                    </p:animEffect>
                                    <p:set>
                                      <p:cBhvr>
                                        <p:cTn id="77"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8" restart="whenNotActive" fill="hold" evtFilter="cancelBubble" nodeType="interactiveSeq">
                <p:stCondLst>
                  <p:cond evt="onClick" delay="0">
                    <p:tgtEl>
                      <p:spTgt spid="7"/>
                    </p:tgtEl>
                  </p:cond>
                </p:stCondLst>
                <p:endSync evt="end" delay="0">
                  <p:rtn val="all"/>
                </p:endSync>
                <p:childTnLst>
                  <p:par>
                    <p:cTn id="79" fill="hold" nodeType="clickPar">
                      <p:stCondLst>
                        <p:cond delay="0"/>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par>
                                <p:cTn id="85" presetID="10" presetClass="exit" presetSubtype="0" fill="hold" grpId="1" nodeType="withEffect">
                                  <p:stCondLst>
                                    <p:cond delay="0"/>
                                  </p:stCondLst>
                                  <p:childTnLst>
                                    <p:animEffect transition="out" filter="fade">
                                      <p:cBhvr>
                                        <p:cTn id="86" dur="500"/>
                                        <p:tgtEl>
                                          <p:spTgt spid="14"/>
                                        </p:tgtEl>
                                      </p:cBhvr>
                                    </p:animEffect>
                                    <p:set>
                                      <p:cBhvr>
                                        <p:cTn id="87" dur="1" fill="hold">
                                          <p:stCondLst>
                                            <p:cond delay="499"/>
                                          </p:stCondLst>
                                        </p:cTn>
                                        <p:tgtEl>
                                          <p:spTgt spid="14"/>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16"/>
                                        </p:tgtEl>
                                      </p:cBhvr>
                                    </p:animEffect>
                                    <p:set>
                                      <p:cBhvr>
                                        <p:cTn id="9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91" restart="whenNotActive" fill="hold" evtFilter="cancelBubble" nodeType="interactiveSeq">
                <p:stCondLst>
                  <p:cond evt="onClick" delay="0">
                    <p:tgtEl>
                      <p:spTgt spid="17"/>
                    </p:tgtEl>
                  </p:cond>
                </p:stCondLst>
                <p:endSync evt="end" delay="0">
                  <p:rtn val="all"/>
                </p:endSync>
                <p:childTnLst>
                  <p:par>
                    <p:cTn id="92" fill="hold" nodeType="clickPar">
                      <p:stCondLst>
                        <p:cond delay="0"/>
                      </p:stCondLst>
                      <p:childTnLst>
                        <p:par>
                          <p:cTn id="93" fill="hold" nodeType="withGroup">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8"/>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20"/>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31"/>
                                        </p:tgtEl>
                                        <p:attrNameLst>
                                          <p:attrName>style.visibility</p:attrName>
                                        </p:attrNameLst>
                                      </p:cBhvr>
                                      <p:to>
                                        <p:strVal val="visible"/>
                                      </p:to>
                                    </p:set>
                                  </p:childTnLst>
                                </p:cTn>
                              </p:par>
                              <p:par>
                                <p:cTn id="102" presetID="10" presetClass="exit" presetSubtype="0" fill="hold" grpId="1" nodeType="withEffect">
                                  <p:stCondLst>
                                    <p:cond delay="0"/>
                                  </p:stCondLst>
                                  <p:childTnLst>
                                    <p:animEffect transition="out" filter="fade">
                                      <p:cBhvr>
                                        <p:cTn id="103" dur="500"/>
                                        <p:tgtEl>
                                          <p:spTgt spid="2"/>
                                        </p:tgtEl>
                                      </p:cBhvr>
                                    </p:animEffect>
                                    <p:set>
                                      <p:cBhvr>
                                        <p:cTn id="104" dur="1" fill="hold">
                                          <p:stCondLst>
                                            <p:cond delay="499"/>
                                          </p:stCondLst>
                                        </p:cTn>
                                        <p:tgtEl>
                                          <p:spTgt spid="2"/>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9"/>
                                        </p:tgtEl>
                                      </p:cBhvr>
                                    </p:animEffect>
                                    <p:set>
                                      <p:cBhvr>
                                        <p:cTn id="10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08" restart="whenNotActive" fill="hold" evtFilter="cancelBubble" nodeType="interactiveSeq">
                <p:stCondLst>
                  <p:cond evt="onClick" delay="0">
                    <p:tgtEl>
                      <p:spTgt spid="23"/>
                    </p:tgtEl>
                  </p:cond>
                </p:stCondLst>
                <p:endSync evt="end" delay="0">
                  <p:rtn val="all"/>
                </p:endSync>
                <p:childTnLst>
                  <p:par>
                    <p:cTn id="109" fill="hold" nodeType="clickPar">
                      <p:stCondLst>
                        <p:cond delay="0"/>
                      </p:stCondLst>
                      <p:childTnLst>
                        <p:par>
                          <p:cTn id="110" fill="hold" nodeType="withGroup">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25"/>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27"/>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4"/>
                                        </p:tgtEl>
                                        <p:attrNameLst>
                                          <p:attrName>style.visibility</p:attrName>
                                        </p:attrNameLst>
                                      </p:cBhvr>
                                      <p:to>
                                        <p:strVal val="visible"/>
                                      </p:to>
                                    </p:set>
                                  </p:childTnLst>
                                </p:cTn>
                              </p:par>
                              <p:par>
                                <p:cTn id="117" presetID="10" presetClass="exit" presetSubtype="0" fill="hold" grpId="1" nodeType="withEffect">
                                  <p:stCondLst>
                                    <p:cond delay="0"/>
                                  </p:stCondLst>
                                  <p:childTnLst>
                                    <p:animEffect transition="out" filter="fade">
                                      <p:cBhvr>
                                        <p:cTn id="118" dur="500"/>
                                        <p:tgtEl>
                                          <p:spTgt spid="10"/>
                                        </p:tgtEl>
                                      </p:cBhvr>
                                    </p:animEffect>
                                    <p:set>
                                      <p:cBhvr>
                                        <p:cTn id="119" dur="1" fill="hold">
                                          <p:stCondLst>
                                            <p:cond delay="499"/>
                                          </p:stCondLst>
                                        </p:cTn>
                                        <p:tgtEl>
                                          <p:spTgt spid="10"/>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11"/>
                                        </p:tgtEl>
                                      </p:cBhvr>
                                    </p:animEffect>
                                    <p:set>
                                      <p:cBhvr>
                                        <p:cTn id="122"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23" restart="whenNotActive" fill="hold" evtFilter="cancelBubble" nodeType="interactiveSeq">
                <p:stCondLst>
                  <p:cond evt="onClick" delay="0">
                    <p:tgtEl>
                      <p:spTgt spid="21"/>
                    </p:tgtEl>
                  </p:cond>
                </p:stCondLst>
                <p:endSync evt="end" delay="0">
                  <p:rtn val="all"/>
                </p:endSync>
                <p:childTnLst>
                  <p:par>
                    <p:cTn id="124" fill="hold" nodeType="clickPar">
                      <p:stCondLst>
                        <p:cond delay="0"/>
                      </p:stCondLst>
                      <p:childTnLst>
                        <p:par>
                          <p:cTn id="125" fill="hold" nodeType="withGroup">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8"/>
                                        </p:tgtEl>
                                        <p:attrNameLst>
                                          <p:attrName>style.visibility</p:attrName>
                                        </p:attrNameLst>
                                      </p:cBhvr>
                                      <p:to>
                                        <p:strVal val="visible"/>
                                      </p:to>
                                    </p:set>
                                  </p:childTnLst>
                                </p:cTn>
                              </p:par>
                              <p:par>
                                <p:cTn id="128" presetID="1" presetClass="entr" presetSubtype="0" fill="hold" grpId="0" nodeType="withEffect">
                                  <p:stCondLst>
                                    <p:cond delay="0"/>
                                  </p:stCondLst>
                                  <p:childTnLst>
                                    <p:set>
                                      <p:cBhvr>
                                        <p:cTn id="129" dur="1" fill="hold">
                                          <p:stCondLst>
                                            <p:cond delay="0"/>
                                          </p:stCondLst>
                                        </p:cTn>
                                        <p:tgtEl>
                                          <p:spTgt spid="35"/>
                                        </p:tgtEl>
                                        <p:attrNameLst>
                                          <p:attrName>style.visibility</p:attrName>
                                        </p:attrNameLst>
                                      </p:cBhvr>
                                      <p:to>
                                        <p:strVal val="visible"/>
                                      </p:to>
                                    </p:set>
                                  </p:childTnLst>
                                </p:cTn>
                              </p:par>
                              <p:par>
                                <p:cTn id="130" presetID="10" presetClass="exit" presetSubtype="0" fill="hold" grpId="1" nodeType="withEffect">
                                  <p:stCondLst>
                                    <p:cond delay="0"/>
                                  </p:stCondLst>
                                  <p:childTnLst>
                                    <p:animEffect transition="out" filter="fade">
                                      <p:cBhvr>
                                        <p:cTn id="131" dur="500"/>
                                        <p:tgtEl>
                                          <p:spTgt spid="12"/>
                                        </p:tgtEl>
                                      </p:cBhvr>
                                    </p:animEffect>
                                    <p:set>
                                      <p:cBhvr>
                                        <p:cTn id="132" dur="1" fill="hold">
                                          <p:stCondLst>
                                            <p:cond delay="499"/>
                                          </p:stCondLst>
                                        </p:cTn>
                                        <p:tgtEl>
                                          <p:spTgt spid="12"/>
                                        </p:tgtEl>
                                        <p:attrNameLst>
                                          <p:attrName>style.visibility</p:attrName>
                                        </p:attrNameLst>
                                      </p:cBhvr>
                                      <p:to>
                                        <p:strVal val="hidden"/>
                                      </p:to>
                                    </p:set>
                                  </p:childTnLst>
                                </p:cTn>
                              </p:par>
                              <p:par>
                                <p:cTn id="133" presetID="10" presetClass="exit" presetSubtype="0" fill="hold" grpId="1" nodeType="withEffect">
                                  <p:stCondLst>
                                    <p:cond delay="0"/>
                                  </p:stCondLst>
                                  <p:childTnLst>
                                    <p:animEffect transition="out" filter="fade">
                                      <p:cBhvr>
                                        <p:cTn id="134" dur="500"/>
                                        <p:tgtEl>
                                          <p:spTgt spid="13"/>
                                        </p:tgtEl>
                                      </p:cBhvr>
                                    </p:animEffect>
                                    <p:set>
                                      <p:cBhvr>
                                        <p:cTn id="13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36" restart="whenNotActive" fill="hold" evtFilter="cancelBubble" nodeType="interactiveSeq">
                <p:stCondLst>
                  <p:cond evt="onClick" delay="0">
                    <p:tgtEl>
                      <p:spTgt spid="4"/>
                    </p:tgtEl>
                  </p:cond>
                </p:stCondLst>
                <p:endSync evt="end" delay="0">
                  <p:rtn val="all"/>
                </p:endSync>
                <p:childTnLst>
                  <p:par>
                    <p:cTn id="137" fill="hold">
                      <p:stCondLst>
                        <p:cond delay="0"/>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30"/>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4"/>
                  </p:tgtEl>
                </p:cond>
              </p:nextCondLst>
            </p:seq>
          </p:childTnLst>
        </p:cTn>
      </p:par>
    </p:tnLst>
    <p:bldLst>
      <p:bldP spid="2" grpId="0" animBg="1"/>
      <p:bldP spid="2" grpId="1" animBg="1"/>
      <p:bldP spid="7" grpId="0" animBg="1"/>
      <p:bldP spid="7" grpId="1" animBg="1"/>
      <p:bldP spid="8"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7" grpId="0" animBg="1"/>
      <p:bldP spid="17" grpId="1" animBg="1"/>
      <p:bldP spid="18" grpId="0" animBg="1"/>
      <p:bldP spid="19" grpId="0" animBg="1"/>
      <p:bldP spid="20" grpId="0" animBg="1"/>
      <p:bldP spid="21" grpId="0" animBg="1"/>
      <p:bldP spid="21" grpId="1" animBg="1"/>
      <p:bldP spid="22" grpId="0" animBg="1"/>
      <p:bldP spid="23" grpId="0" animBg="1"/>
      <p:bldP spid="23" grpId="1" animBg="1"/>
      <p:bldP spid="24" grpId="0" animBg="1"/>
      <p:bldP spid="25" grpId="0" animBg="1"/>
      <p:bldP spid="26" grpId="0" animBg="1"/>
      <p:bldP spid="26" grpId="1" animBg="1"/>
      <p:bldP spid="27" grpId="0" animBg="1"/>
      <p:bldP spid="28" grpId="0" animBg="1"/>
      <p:bldP spid="28" grpId="1" animBg="1"/>
      <p:bldP spid="29" grpId="0" animBg="1"/>
      <p:bldP spid="29" grpId="1" animBg="1"/>
      <p:bldP spid="31" grpId="0" animBg="1"/>
      <p:bldP spid="32" grpId="0" animBg="1"/>
      <p:bldP spid="32" grpId="1" animBg="1"/>
      <p:bldP spid="33" grpId="0" animBg="1"/>
      <p:bldP spid="34" grpId="0" animBg="1"/>
      <p:bldP spid="34" grpId="1" animBg="1"/>
      <p:bldP spid="35" grpId="0" animBg="1"/>
      <p:bldP spid="36" grpId="0" animBg="1"/>
      <p:bldP spid="36" grpId="1" animBg="1"/>
      <p:bldP spid="37" grpId="0" animBg="1"/>
      <p:bldP spid="3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A VÀ C</a:t>
            </a:r>
            <a:endParaRPr lang="en-US" sz="2800" b="1">
              <a:solidFill>
                <a:srgbClr val="FF0000"/>
              </a:solidFill>
            </a:endParaRPr>
          </a:p>
        </p:txBody>
      </p:sp>
      <p:pic>
        <p:nvPicPr>
          <p:cNvPr id="7171"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mmprod_title"/>
          <p:cNvSpPr>
            <a:spLocks noGrp="1" noChangeArrowheads="1"/>
          </p:cNvSpPr>
          <p:nvPr>
            <p:ph type="title"/>
            <p:custDataLst>
              <p:tags r:id="rId1"/>
            </p:custDataLst>
          </p:nvPr>
        </p:nvSpPr>
        <p:spPr>
          <a:xfrm>
            <a:off x="533400" y="1143000"/>
            <a:ext cx="8229600" cy="1143000"/>
          </a:xfrm>
        </p:spPr>
        <p:txBody>
          <a:bodyPr lIns="0" tIns="0" rIns="0" bIns="0"/>
          <a:lstStyle/>
          <a:p>
            <a:r>
              <a:rPr lang="en-US" sz="2400">
                <a:solidFill>
                  <a:srgbClr val="0000FF"/>
                </a:solidFill>
                <a:latin typeface="Times New Roman" pitchFamily="18" charset="0"/>
                <a:cs typeface="Times New Roman" pitchFamily="18" charset="0"/>
              </a:rPr>
              <a:t>T</a:t>
            </a:r>
            <a:r>
              <a:rPr lang="vi-VN" sz="2400" smtClean="0">
                <a:solidFill>
                  <a:srgbClr val="0000FF"/>
                </a:solidFill>
                <a:latin typeface="Times New Roman" pitchFamily="18" charset="0"/>
                <a:cs typeface="Times New Roman" pitchFamily="18" charset="0"/>
              </a:rPr>
              <a:t>am giác ABC có diện tích bằng 24 cm</a:t>
            </a:r>
            <a:r>
              <a:rPr lang="vi-VN" sz="2400" baseline="30000" smtClean="0">
                <a:solidFill>
                  <a:srgbClr val="0000FF"/>
                </a:solidFill>
                <a:latin typeface="Times New Roman" pitchFamily="18" charset="0"/>
                <a:cs typeface="Times New Roman" pitchFamily="18" charset="0"/>
              </a:rPr>
              <a:t>2</a:t>
            </a: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r>
              <a:rPr lang="vi-VN" sz="2400" smtClean="0">
                <a:solidFill>
                  <a:srgbClr val="0000FF"/>
                </a:solidFill>
                <a:latin typeface="Times New Roman" pitchFamily="18" charset="0"/>
                <a:cs typeface="Times New Roman" pitchFamily="18" charset="0"/>
              </a:rPr>
              <a:t> BC = 6cm. AH bằng bao nhiêu cm?</a:t>
            </a:r>
          </a:p>
        </p:txBody>
      </p:sp>
      <p:pic>
        <p:nvPicPr>
          <p:cNvPr id="7173" name="Picture 3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19600" y="2133600"/>
            <a:ext cx="2630487" cy="3048000"/>
          </a:xfrm>
          <a:prstGeom prst="rect">
            <a:avLst/>
          </a:prstGeom>
          <a:noFill/>
          <a:ln>
            <a:noFill/>
          </a:ln>
          <a:effectLst/>
          <a:extLst>
            <a:ext uri="{909E8E84-426E-40DD-AFC4-6F175D3DCCD1}">
              <a14:hiddenFill xmlns:a14="http://schemas.microsoft.com/office/drawing/2010/main">
                <a:solidFill>
                  <a:srgbClr val="000080">
                    <a:alpha val="34901"/>
                  </a:srgbClr>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7" descr="Picture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7688" y="46863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1371600" y="5102225"/>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8 cm</a:t>
            </a: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dirty="0">
                <a:solidFill>
                  <a:schemeClr val="bg1"/>
                </a:solidFill>
                <a:effectLst>
                  <a:outerShdw blurRad="38100" dist="38100" dir="2700000" algn="tl">
                    <a:srgbClr val="000000"/>
                  </a:outerShdw>
                </a:effectLst>
                <a:latin typeface="Tahoma" pitchFamily="34" charset="0"/>
              </a:rPr>
              <a:t>BẮT ĐẦU</a:t>
            </a:r>
          </a:p>
        </p:txBody>
      </p:sp>
      <p:sp>
        <p:nvSpPr>
          <p:cNvPr id="104"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15</a:t>
            </a:r>
          </a:p>
        </p:txBody>
      </p:sp>
      <p:sp>
        <p:nvSpPr>
          <p:cNvPr id="105"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14</a:t>
            </a:r>
          </a:p>
        </p:txBody>
      </p:sp>
      <p:sp>
        <p:nvSpPr>
          <p:cNvPr id="106"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13</a:t>
            </a:r>
          </a:p>
        </p:txBody>
      </p:sp>
      <p:sp>
        <p:nvSpPr>
          <p:cNvPr id="107"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12</a:t>
            </a:r>
          </a:p>
        </p:txBody>
      </p:sp>
      <p:sp>
        <p:nvSpPr>
          <p:cNvPr id="108"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10</a:t>
            </a:r>
          </a:p>
        </p:txBody>
      </p:sp>
      <p:sp>
        <p:nvSpPr>
          <p:cNvPr id="109"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11</a:t>
            </a:r>
          </a:p>
        </p:txBody>
      </p:sp>
      <p:sp>
        <p:nvSpPr>
          <p:cNvPr id="110"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09</a:t>
            </a:r>
          </a:p>
        </p:txBody>
      </p:sp>
      <p:sp>
        <p:nvSpPr>
          <p:cNvPr id="111"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08</a:t>
            </a:r>
          </a:p>
        </p:txBody>
      </p:sp>
      <p:sp>
        <p:nvSpPr>
          <p:cNvPr id="112"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07</a:t>
            </a:r>
          </a:p>
        </p:txBody>
      </p:sp>
      <p:sp>
        <p:nvSpPr>
          <p:cNvPr id="113"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06</a:t>
            </a:r>
          </a:p>
        </p:txBody>
      </p:sp>
      <p:sp>
        <p:nvSpPr>
          <p:cNvPr id="114"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05</a:t>
            </a:r>
          </a:p>
        </p:txBody>
      </p:sp>
      <p:sp>
        <p:nvSpPr>
          <p:cNvPr id="115"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04</a:t>
            </a:r>
          </a:p>
        </p:txBody>
      </p:sp>
      <p:sp>
        <p:nvSpPr>
          <p:cNvPr id="116"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03</a:t>
            </a:r>
          </a:p>
        </p:txBody>
      </p:sp>
      <p:sp>
        <p:nvSpPr>
          <p:cNvPr id="117"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02</a:t>
            </a:r>
          </a:p>
        </p:txBody>
      </p:sp>
      <p:sp>
        <p:nvSpPr>
          <p:cNvPr id="118"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01</a:t>
            </a:r>
          </a:p>
        </p:txBody>
      </p:sp>
      <p:sp>
        <p:nvSpPr>
          <p:cNvPr id="119"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00</a:t>
            </a:r>
          </a:p>
        </p:txBody>
      </p:sp>
      <p:pic>
        <p:nvPicPr>
          <p:cNvPr id="26" name="Picture 5" descr="ag00373_"/>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580796" y="5072856"/>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24200" y="5676900"/>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spTree>
    <p:extLst>
      <p:ext uri="{BB962C8B-B14F-4D97-AF65-F5344CB8AC3E}">
        <p14:creationId xmlns:p14="http://schemas.microsoft.com/office/powerpoint/2010/main" val="2687375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box(in)">
                                      <p:cBhvr>
                                        <p:cTn id="10" dur="500"/>
                                        <p:tgtEl>
                                          <p:spTgt spid="103"/>
                                        </p:tgtEl>
                                      </p:cBhvr>
                                    </p:animEffect>
                                  </p:childTnLst>
                                </p:cTn>
                              </p:par>
                              <p:par>
                                <p:cTn id="11" presetID="4" presetClass="entr" presetSubtype="16"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Effect transition="in" filter="box(in)">
                                      <p:cBhvr>
                                        <p:cTn id="13"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03"/>
                    </p:tgtEl>
                  </p:cond>
                </p:stCondLst>
                <p:endSync evt="end" delay="0">
                  <p:rtn val="all"/>
                </p:endSync>
                <p:childTnLst>
                  <p:par>
                    <p:cTn id="15" fill="hold">
                      <p:stCondLst>
                        <p:cond delay="0"/>
                      </p:stCondLst>
                      <p:childTnLst>
                        <p:par>
                          <p:cTn id="16" fill="hold">
                            <p:stCondLst>
                              <p:cond delay="0"/>
                            </p:stCondLst>
                            <p:childTnLst>
                              <p:par>
                                <p:cTn id="17" presetID="11" presetClass="entr" presetSubtype="0" fill="hold" grpId="0" nodeType="afterEffect">
                                  <p:stCondLst>
                                    <p:cond delay="0"/>
                                  </p:stCondLst>
                                  <p:childTnLst>
                                    <p:set>
                                      <p:cBhvr>
                                        <p:cTn id="18" dur="1000">
                                          <p:stCondLst>
                                            <p:cond delay="0"/>
                                          </p:stCondLst>
                                        </p:cTn>
                                        <p:tgtEl>
                                          <p:spTgt spid="104"/>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104"/>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par>
                          <p:cTn id="19" fill="hold">
                            <p:stCondLst>
                              <p:cond delay="1000"/>
                            </p:stCondLst>
                            <p:childTnLst>
                              <p:par>
                                <p:cTn id="20" presetID="11" presetClass="entr" presetSubtype="0" fill="hold" grpId="0" nodeType="afterEffect">
                                  <p:stCondLst>
                                    <p:cond delay="0"/>
                                  </p:stCondLst>
                                  <p:childTnLst>
                                    <p:set>
                                      <p:cBhvr>
                                        <p:cTn id="21" dur="1000">
                                          <p:stCondLst>
                                            <p:cond delay="0"/>
                                          </p:stCondLst>
                                        </p:cTn>
                                        <p:tgtEl>
                                          <p:spTgt spid="105"/>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105"/>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2" fill="hold">
                            <p:stCondLst>
                              <p:cond delay="2000"/>
                            </p:stCondLst>
                            <p:childTnLst>
                              <p:par>
                                <p:cTn id="23" presetID="11" presetClass="entr" presetSubtype="0" fill="hold" grpId="0" nodeType="afterEffect">
                                  <p:stCondLst>
                                    <p:cond delay="0"/>
                                  </p:stCondLst>
                                  <p:childTnLst>
                                    <p:set>
                                      <p:cBhvr>
                                        <p:cTn id="24" dur="1000">
                                          <p:stCondLst>
                                            <p:cond delay="0"/>
                                          </p:stCondLst>
                                        </p:cTn>
                                        <p:tgtEl>
                                          <p:spTgt spid="106"/>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106"/>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par>
                          <p:cTn id="25" fill="hold">
                            <p:stCondLst>
                              <p:cond delay="3000"/>
                            </p:stCondLst>
                            <p:childTnLst>
                              <p:par>
                                <p:cTn id="26" presetID="11" presetClass="entr" presetSubtype="0" fill="hold" grpId="0" nodeType="afterEffect">
                                  <p:stCondLst>
                                    <p:cond delay="0"/>
                                  </p:stCondLst>
                                  <p:childTnLst>
                                    <p:set>
                                      <p:cBhvr>
                                        <p:cTn id="27" dur="1000">
                                          <p:stCondLst>
                                            <p:cond delay="0"/>
                                          </p:stCondLst>
                                        </p:cTn>
                                        <p:tgtEl>
                                          <p:spTgt spid="107"/>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107"/>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par>
                          <p:cTn id="28" fill="hold">
                            <p:stCondLst>
                              <p:cond delay="4000"/>
                            </p:stCondLst>
                            <p:childTnLst>
                              <p:par>
                                <p:cTn id="29" presetID="11" presetClass="entr" presetSubtype="0" fill="hold" grpId="0" nodeType="afterEffect">
                                  <p:stCondLst>
                                    <p:cond delay="0"/>
                                  </p:stCondLst>
                                  <p:childTnLst>
                                    <p:set>
                                      <p:cBhvr>
                                        <p:cTn id="30" dur="1000">
                                          <p:stCondLst>
                                            <p:cond delay="0"/>
                                          </p:stCondLst>
                                        </p:cTn>
                                        <p:tgtEl>
                                          <p:spTgt spid="109"/>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109"/>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par>
                          <p:cTn id="31" fill="hold">
                            <p:stCondLst>
                              <p:cond delay="5000"/>
                            </p:stCondLst>
                            <p:childTnLst>
                              <p:par>
                                <p:cTn id="32" presetID="11" presetClass="entr" presetSubtype="0" fill="hold" grpId="0" nodeType="afterEffect">
                                  <p:stCondLst>
                                    <p:cond delay="0"/>
                                  </p:stCondLst>
                                  <p:childTnLst>
                                    <p:set>
                                      <p:cBhvr>
                                        <p:cTn id="33" dur="1000">
                                          <p:stCondLst>
                                            <p:cond delay="0"/>
                                          </p:stCondLst>
                                        </p:cTn>
                                        <p:tgtEl>
                                          <p:spTgt spid="108"/>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108"/>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3" name="cashreg.wav"/>
                                        </p:tgtEl>
                                      </p:cMediaNode>
                                    </p:audio>
                                  </p:subTnLst>
                                </p:cTn>
                              </p:par>
                            </p:childTnLst>
                          </p:cTn>
                        </p:par>
                        <p:par>
                          <p:cTn id="34" fill="hold">
                            <p:stCondLst>
                              <p:cond delay="6000"/>
                            </p:stCondLst>
                            <p:childTnLst>
                              <p:par>
                                <p:cTn id="35" presetID="11" presetClass="entr" presetSubtype="0" fill="hold" grpId="0" nodeType="afterEffect">
                                  <p:stCondLst>
                                    <p:cond delay="0"/>
                                  </p:stCondLst>
                                  <p:childTnLst>
                                    <p:set>
                                      <p:cBhvr>
                                        <p:cTn id="36" dur="1000">
                                          <p:stCondLst>
                                            <p:cond delay="0"/>
                                          </p:stCondLst>
                                        </p:cTn>
                                        <p:tgtEl>
                                          <p:spTgt spid="110"/>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110"/>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par>
                          <p:cTn id="37" fill="hold">
                            <p:stCondLst>
                              <p:cond delay="7000"/>
                            </p:stCondLst>
                            <p:childTnLst>
                              <p:par>
                                <p:cTn id="38" presetID="11" presetClass="entr" presetSubtype="0" fill="hold" grpId="0" nodeType="afterEffect">
                                  <p:stCondLst>
                                    <p:cond delay="0"/>
                                  </p:stCondLst>
                                  <p:childTnLst>
                                    <p:set>
                                      <p:cBhvr>
                                        <p:cTn id="39" dur="1000">
                                          <p:stCondLst>
                                            <p:cond delay="0"/>
                                          </p:stCondLst>
                                        </p:cTn>
                                        <p:tgtEl>
                                          <p:spTgt spid="111"/>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111"/>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par>
                          <p:cTn id="40" fill="hold">
                            <p:stCondLst>
                              <p:cond delay="8000"/>
                            </p:stCondLst>
                            <p:childTnLst>
                              <p:par>
                                <p:cTn id="41" presetID="11" presetClass="entr" presetSubtype="0" fill="hold" grpId="0" nodeType="afterEffect">
                                  <p:stCondLst>
                                    <p:cond delay="0"/>
                                  </p:stCondLst>
                                  <p:childTnLst>
                                    <p:set>
                                      <p:cBhvr>
                                        <p:cTn id="42" dur="1000">
                                          <p:stCondLst>
                                            <p:cond delay="0"/>
                                          </p:stCondLst>
                                        </p:cTn>
                                        <p:tgtEl>
                                          <p:spTgt spid="112"/>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112"/>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par>
                          <p:cTn id="43" fill="hold">
                            <p:stCondLst>
                              <p:cond delay="9000"/>
                            </p:stCondLst>
                            <p:childTnLst>
                              <p:par>
                                <p:cTn id="44" presetID="11" presetClass="entr" presetSubtype="0" fill="hold" grpId="0" nodeType="afterEffect">
                                  <p:stCondLst>
                                    <p:cond delay="0"/>
                                  </p:stCondLst>
                                  <p:childTnLst>
                                    <p:set>
                                      <p:cBhvr>
                                        <p:cTn id="45" dur="1000">
                                          <p:stCondLst>
                                            <p:cond delay="0"/>
                                          </p:stCondLst>
                                        </p:cTn>
                                        <p:tgtEl>
                                          <p:spTgt spid="113"/>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113"/>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par>
                          <p:cTn id="46" fill="hold">
                            <p:stCondLst>
                              <p:cond delay="10000"/>
                            </p:stCondLst>
                            <p:childTnLst>
                              <p:par>
                                <p:cTn id="47" presetID="11" presetClass="entr" presetSubtype="0" fill="hold" grpId="0" nodeType="afterEffect">
                                  <p:stCondLst>
                                    <p:cond delay="0"/>
                                  </p:stCondLst>
                                  <p:childTnLst>
                                    <p:set>
                                      <p:cBhvr>
                                        <p:cTn id="48" dur="1000">
                                          <p:stCondLst>
                                            <p:cond delay="0"/>
                                          </p:stCondLst>
                                        </p:cTn>
                                        <p:tgtEl>
                                          <p:spTgt spid="114"/>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114"/>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par>
                          <p:cTn id="49" fill="hold">
                            <p:stCondLst>
                              <p:cond delay="11000"/>
                            </p:stCondLst>
                            <p:childTnLst>
                              <p:par>
                                <p:cTn id="50" presetID="11" presetClass="entr" presetSubtype="0" fill="hold" grpId="0" nodeType="afterEffect">
                                  <p:stCondLst>
                                    <p:cond delay="0"/>
                                  </p:stCondLst>
                                  <p:childTnLst>
                                    <p:set>
                                      <p:cBhvr>
                                        <p:cTn id="51" dur="1000">
                                          <p:stCondLst>
                                            <p:cond delay="0"/>
                                          </p:stCondLst>
                                        </p:cTn>
                                        <p:tgtEl>
                                          <p:spTgt spid="115"/>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115"/>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par>
                          <p:cTn id="52" fill="hold">
                            <p:stCondLst>
                              <p:cond delay="12000"/>
                            </p:stCondLst>
                            <p:childTnLst>
                              <p:par>
                                <p:cTn id="53" presetID="11" presetClass="entr" presetSubtype="0" fill="hold" grpId="0" nodeType="afterEffect">
                                  <p:stCondLst>
                                    <p:cond delay="0"/>
                                  </p:stCondLst>
                                  <p:childTnLst>
                                    <p:set>
                                      <p:cBhvr>
                                        <p:cTn id="54" dur="1000">
                                          <p:stCondLst>
                                            <p:cond delay="0"/>
                                          </p:stCondLst>
                                        </p:cTn>
                                        <p:tgtEl>
                                          <p:spTgt spid="116"/>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116"/>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par>
                          <p:cTn id="55" fill="hold">
                            <p:stCondLst>
                              <p:cond delay="13000"/>
                            </p:stCondLst>
                            <p:childTnLst>
                              <p:par>
                                <p:cTn id="56" presetID="11" presetClass="entr" presetSubtype="0" fill="hold" grpId="0" nodeType="afterEffect">
                                  <p:stCondLst>
                                    <p:cond delay="0"/>
                                  </p:stCondLst>
                                  <p:childTnLst>
                                    <p:set>
                                      <p:cBhvr>
                                        <p:cTn id="57" dur="1000">
                                          <p:stCondLst>
                                            <p:cond delay="0"/>
                                          </p:stCondLst>
                                        </p:cTn>
                                        <p:tgtEl>
                                          <p:spTgt spid="117"/>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117"/>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3" name="cashreg.wav"/>
                                        </p:tgtEl>
                                      </p:cMediaNode>
                                    </p:audio>
                                  </p:subTnLst>
                                </p:cTn>
                              </p:par>
                            </p:childTnLst>
                          </p:cTn>
                        </p:par>
                        <p:par>
                          <p:cTn id="58" fill="hold">
                            <p:stCondLst>
                              <p:cond delay="14000"/>
                            </p:stCondLst>
                            <p:childTnLst>
                              <p:par>
                                <p:cTn id="59" presetID="11" presetClass="entr" presetSubtype="0" fill="hold" grpId="0" nodeType="afterEffect">
                                  <p:stCondLst>
                                    <p:cond delay="0"/>
                                  </p:stCondLst>
                                  <p:childTnLst>
                                    <p:set>
                                      <p:cBhvr>
                                        <p:cTn id="60" dur="1000">
                                          <p:stCondLst>
                                            <p:cond delay="0"/>
                                          </p:stCondLst>
                                        </p:cTn>
                                        <p:tgtEl>
                                          <p:spTgt spid="118"/>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118"/>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3" name="cashreg.wav"/>
                                        </p:tgtEl>
                                      </p:cMediaNode>
                                    </p:audio>
                                  </p:subTnLst>
                                </p:cTn>
                              </p:par>
                            </p:childTnLst>
                          </p:cTn>
                        </p:par>
                        <p:par>
                          <p:cTn id="61" fill="hold">
                            <p:stCondLst>
                              <p:cond delay="15000"/>
                            </p:stCondLst>
                            <p:childTnLst>
                              <p:par>
                                <p:cTn id="62" presetID="11" presetClass="entr" presetSubtype="0" fill="hold" grpId="0" nodeType="afterEffect">
                                  <p:stCondLst>
                                    <p:cond delay="0"/>
                                  </p:stCondLst>
                                  <p:childTnLst>
                                    <p:set>
                                      <p:cBhvr>
                                        <p:cTn id="63" dur="1000">
                                          <p:stCondLst>
                                            <p:cond delay="0"/>
                                          </p:stCondLst>
                                        </p:cTn>
                                        <p:tgtEl>
                                          <p:spTgt spid="119"/>
                                        </p:tgtEl>
                                        <p:attrNameLst>
                                          <p:attrName>style.visibility</p:attrName>
                                        </p:attrNameLst>
                                      </p:cBhvr>
                                      <p:to>
                                        <p:strVal val="visible"/>
                                      </p:to>
                                    </p:set>
                                  </p:childTnLst>
                                  <p:subTnLst>
                                    <p:set>
                                      <p:cBhvr override="childStyle">
                                        <p:cTn dur="1" fill="hold" display="0" masterRel="sameClick" afterEffect="1">
                                          <p:stCondLst>
                                            <p:cond evt="end" delay="0">
                                              <p:tn val="62"/>
                                            </p:cond>
                                          </p:stCondLst>
                                        </p:cTn>
                                        <p:tgtEl>
                                          <p:spTgt spid="119"/>
                                        </p:tgtEl>
                                        <p:attrNameLst>
                                          <p:attrName>style.visibility</p:attrName>
                                        </p:attrNameLst>
                                      </p:cBhvr>
                                      <p:to>
                                        <p:strVal val="hidden"/>
                                      </p:to>
                                    </p:set>
                                    <p:audio>
                                      <p:cMediaNode>
                                        <p:cTn display="0" masterRel="sameClick">
                                          <p:stCondLst>
                                            <p:cond evt="begin" delay="0">
                                              <p:tn val="62"/>
                                            </p:cond>
                                          </p:stCondLst>
                                          <p:endCondLst>
                                            <p:cond evt="onStopAudio" delay="0">
                                              <p:tgtEl>
                                                <p:sldTgt/>
                                              </p:tgtEl>
                                            </p:cond>
                                          </p:endCondLst>
                                        </p:cTn>
                                        <p:tgtEl>
                                          <p:sndTgt r:embed="rId4" name="ringin.wav"/>
                                        </p:tgtEl>
                                      </p:cMediaNode>
                                    </p:audio>
                                  </p:subTnLst>
                                </p:cTn>
                              </p:par>
                            </p:childTnLst>
                          </p:cTn>
                        </p:par>
                      </p:childTnLst>
                    </p:cTn>
                  </p:par>
                </p:childTnLst>
              </p:cTn>
              <p:nextCondLst>
                <p:cond evt="onClick" delay="0">
                  <p:tgtEl>
                    <p:spTgt spid="103"/>
                  </p:tgtEl>
                </p:cond>
              </p:nextCondLst>
            </p:seq>
            <p:seq concurrent="1" nextAc="seek">
              <p:cTn id="64" restart="whenNotActive" fill="hold" evtFilter="cancelBubble" nodeType="interactiveSeq">
                <p:stCondLst>
                  <p:cond evt="onClick" delay="0">
                    <p:tgtEl>
                      <p:spTgt spid="7174"/>
                    </p:tgtEl>
                  </p:cond>
                </p:stCondLst>
                <p:endSync evt="end" delay="0">
                  <p:rtn val="all"/>
                </p:endSync>
                <p:childTnLst>
                  <p:par>
                    <p:cTn id="65" fill="hold">
                      <p:stCondLst>
                        <p:cond delay="0"/>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ox(in)">
                                      <p:cBhvr>
                                        <p:cTn id="69" dur="500"/>
                                        <p:tgtEl>
                                          <p:spTgt spid="8"/>
                                        </p:tgtEl>
                                      </p:cBhvr>
                                    </p:animEffect>
                                  </p:childTnLst>
                                </p:cTn>
                              </p:par>
                              <p:par>
                                <p:cTn id="70" presetID="1" presetClass="entr" presetSubtype="0" fill="hold" nodeType="withEffect">
                                  <p:stCondLst>
                                    <p:cond delay="0"/>
                                  </p:stCondLst>
                                  <p:childTnLst>
                                    <p:set>
                                      <p:cBhvr>
                                        <p:cTn id="7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5" name="applause.wav"/>
                                        </p:tgtEl>
                                      </p:cMediaNode>
                                    </p:audio>
                                  </p:subTnLst>
                                </p:cTn>
                              </p:par>
                              <p:par>
                                <p:cTn id="72" presetID="1" presetClass="entr" presetSubtype="0" fill="hold" grpId="0" nodeType="withEffect">
                                  <p:stCondLst>
                                    <p:cond delay="0"/>
                                  </p:stCondLst>
                                  <p:childTnLst>
                                    <p:set>
                                      <p:cBhvr>
                                        <p:cTn id="73"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7174"/>
                  </p:tgtEl>
                </p:cond>
              </p:nextCondLst>
            </p:seq>
          </p:childTnLst>
        </p:cTn>
      </p:par>
    </p:tnLst>
    <p:bldLst>
      <p:bldP spid="8" grpId="0"/>
      <p:bldP spid="55" grpId="0" animBg="1"/>
      <p:bldP spid="103" grpId="0" animBg="1"/>
      <p:bldP spid="104" grpId="0"/>
      <p:bldP spid="105" grpId="0"/>
      <p:bldP spid="106" grpId="0"/>
      <p:bldP spid="107" grpId="0"/>
      <p:bldP spid="108" grpId="0"/>
      <p:bldP spid="109" grpId="0"/>
      <p:bldP spid="110" grpId="0"/>
      <p:bldP spid="111" grpId="0"/>
      <p:bldP spid="112" grpId="0"/>
      <p:bldP spid="113" grpId="0"/>
      <p:bldP spid="114" grpId="0"/>
      <p:bldP spid="115" grpId="0"/>
      <p:bldP spid="116" grpId="0"/>
      <p:bldP spid="117" grpId="0"/>
      <p:bldP spid="118" grpId="0"/>
      <p:bldP spid="119"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back-s">
            <a:hlinkClick r:id="rId8"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43800" y="57531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9" descr="back-s">
            <a:hlinkClick r:id="rId8"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43800" y="57531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9" descr="back-s">
            <a:hlinkClick r:id="rId8"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mmprod_title"/>
          <p:cNvSpPr>
            <a:spLocks noGrp="1" noChangeArrowheads="1"/>
          </p:cNvSpPr>
          <p:nvPr>
            <p:ph type="title"/>
            <p:custDataLst>
              <p:tags r:id="rId2"/>
            </p:custDataLst>
          </p:nvPr>
        </p:nvSpPr>
        <p:spPr>
          <a:xfrm>
            <a:off x="381000" y="1143000"/>
            <a:ext cx="7315200" cy="1143000"/>
          </a:xfrm>
        </p:spPr>
        <p:txBody>
          <a:bodyPr lIns="0" tIns="0" rIns="0" bIns="0"/>
          <a:lstStyle/>
          <a:p>
            <a:r>
              <a:rPr lang="vi-VN" sz="2400" smtClean="0">
                <a:solidFill>
                  <a:srgbClr val="0000FF"/>
                </a:solidFill>
                <a:latin typeface="Times New Roman" pitchFamily="18" charset="0"/>
                <a:cs typeface="Times New Roman" pitchFamily="18" charset="0"/>
              </a:rPr>
              <a:t>Cho tam giác ABC cân ở A. Tính diện tích tam giác ABC biết cạnh bên bằng 5 cm và cạnh đáy bằng 6cm.</a:t>
            </a:r>
            <a:r>
              <a:rPr lang="en-US" sz="2400" smtClean="0">
                <a:solidFill>
                  <a:srgbClr val="0000FF"/>
                </a:solidFill>
                <a:latin typeface="Times New Roman" pitchFamily="18" charset="0"/>
                <a:cs typeface="Times New Roman" pitchFamily="18" charset="0"/>
              </a:rPr>
              <a:t/>
            </a:r>
            <a:br>
              <a:rPr lang="en-US" sz="2400" smtClean="0">
                <a:solidFill>
                  <a:srgbClr val="0000FF"/>
                </a:solidFill>
                <a:latin typeface="Times New Roman" pitchFamily="18" charset="0"/>
                <a:cs typeface="Times New Roman" pitchFamily="18" charset="0"/>
              </a:rPr>
            </a:br>
            <a:endParaRPr lang="vi-VN" sz="2400" smtClean="0">
              <a:solidFill>
                <a:srgbClr val="0000FF"/>
              </a:solidFill>
              <a:latin typeface="Times New Roman" pitchFamily="18" charset="0"/>
              <a:cs typeface="Times New Roman" pitchFamily="18" charset="0"/>
            </a:endParaRPr>
          </a:p>
        </p:txBody>
      </p:sp>
      <p:pic>
        <p:nvPicPr>
          <p:cNvPr id="8198"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8600" y="2430049"/>
            <a:ext cx="2795588" cy="3038475"/>
          </a:xfrm>
          <a:prstGeom prst="rect">
            <a:avLst/>
          </a:prstGeom>
          <a:noFill/>
          <a:ln>
            <a:noFill/>
          </a:ln>
          <a:effectLst/>
          <a:extLst>
            <a:ext uri="{909E8E84-426E-40DD-AFC4-6F175D3DCCD1}">
              <a14:hiddenFill xmlns:a14="http://schemas.microsoft.com/office/drawing/2010/main">
                <a:solidFill>
                  <a:srgbClr val="000080">
                    <a:alpha val="34901"/>
                  </a:srgbClr>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Object 2"/>
          <p:cNvGraphicFramePr>
            <a:graphicFrameLocks noChangeAspect="1"/>
          </p:cNvGraphicFramePr>
          <p:nvPr/>
        </p:nvGraphicFramePr>
        <p:xfrm>
          <a:off x="3200400" y="5181600"/>
          <a:ext cx="558800" cy="406400"/>
        </p:xfrm>
        <a:graphic>
          <a:graphicData uri="http://schemas.openxmlformats.org/presentationml/2006/ole">
            <mc:AlternateContent xmlns:mc="http://schemas.openxmlformats.org/markup-compatibility/2006">
              <mc:Choice xmlns:v="urn:schemas-microsoft-com:vml" Requires="v">
                <p:oleObj spid="_x0000_s49216" name="Equation" r:id="rId11" imgW="279279" imgH="203112" progId="Equation.DSMT4">
                  <p:embed/>
                </p:oleObj>
              </mc:Choice>
              <mc:Fallback>
                <p:oleObj name="Equation" r:id="rId11" imgW="279279" imgH="203112"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00400" y="5181600"/>
                        <a:ext cx="5588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200" name="Picture 7" descr="Picture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7688" y="46863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1397000" y="5138738"/>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12  </a:t>
            </a:r>
          </a:p>
        </p:txBody>
      </p:sp>
      <p:sp>
        <p:nvSpPr>
          <p:cNvPr id="8202"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G VÀ I </a:t>
            </a:r>
            <a:endParaRPr lang="en-US" sz="2800" b="1">
              <a:solidFill>
                <a:srgbClr val="FF0000"/>
              </a:solidFill>
            </a:endParaRPr>
          </a:p>
        </p:txBody>
      </p:sp>
      <p:sp>
        <p:nvSpPr>
          <p:cNvPr id="59"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dirty="0">
                <a:solidFill>
                  <a:schemeClr val="bg1"/>
                </a:solidFill>
                <a:effectLst>
                  <a:outerShdw blurRad="38100" dist="38100" dir="2700000" algn="tl">
                    <a:srgbClr val="000000"/>
                  </a:outerShdw>
                </a:effectLst>
                <a:latin typeface="Tahoma" pitchFamily="34" charset="0"/>
              </a:rPr>
              <a:t>BẮT ĐẦU</a:t>
            </a:r>
          </a:p>
        </p:txBody>
      </p:sp>
      <p:sp>
        <p:nvSpPr>
          <p:cNvPr id="61"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15</a:t>
            </a:r>
          </a:p>
        </p:txBody>
      </p:sp>
      <p:sp>
        <p:nvSpPr>
          <p:cNvPr id="62"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14</a:t>
            </a:r>
          </a:p>
        </p:txBody>
      </p:sp>
      <p:sp>
        <p:nvSpPr>
          <p:cNvPr id="63"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13</a:t>
            </a:r>
          </a:p>
        </p:txBody>
      </p:sp>
      <p:sp>
        <p:nvSpPr>
          <p:cNvPr id="64"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12</a:t>
            </a:r>
          </a:p>
        </p:txBody>
      </p:sp>
      <p:sp>
        <p:nvSpPr>
          <p:cNvPr id="65"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10</a:t>
            </a:r>
          </a:p>
        </p:txBody>
      </p:sp>
      <p:sp>
        <p:nvSpPr>
          <p:cNvPr id="66"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11</a:t>
            </a:r>
          </a:p>
        </p:txBody>
      </p:sp>
      <p:sp>
        <p:nvSpPr>
          <p:cNvPr id="67"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09</a:t>
            </a:r>
          </a:p>
        </p:txBody>
      </p:sp>
      <p:sp>
        <p:nvSpPr>
          <p:cNvPr id="68"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08</a:t>
            </a:r>
          </a:p>
        </p:txBody>
      </p:sp>
      <p:sp>
        <p:nvSpPr>
          <p:cNvPr id="69"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07</a:t>
            </a:r>
          </a:p>
        </p:txBody>
      </p:sp>
      <p:sp>
        <p:nvSpPr>
          <p:cNvPr id="70"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06</a:t>
            </a:r>
          </a:p>
        </p:txBody>
      </p:sp>
      <p:sp>
        <p:nvSpPr>
          <p:cNvPr id="71"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05</a:t>
            </a:r>
          </a:p>
        </p:txBody>
      </p:sp>
      <p:sp>
        <p:nvSpPr>
          <p:cNvPr id="72"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04</a:t>
            </a:r>
          </a:p>
        </p:txBody>
      </p:sp>
      <p:sp>
        <p:nvSpPr>
          <p:cNvPr id="73"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03</a:t>
            </a:r>
          </a:p>
        </p:txBody>
      </p:sp>
      <p:sp>
        <p:nvSpPr>
          <p:cNvPr id="74"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02</a:t>
            </a:r>
          </a:p>
        </p:txBody>
      </p:sp>
      <p:sp>
        <p:nvSpPr>
          <p:cNvPr id="75"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01</a:t>
            </a:r>
          </a:p>
        </p:txBody>
      </p:sp>
      <p:sp>
        <p:nvSpPr>
          <p:cNvPr id="76"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00</a:t>
            </a:r>
          </a:p>
        </p:txBody>
      </p:sp>
      <p:pic>
        <p:nvPicPr>
          <p:cNvPr id="29" name="Picture 5" descr="ag00373_"/>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057046" y="5072856"/>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3600450" y="5676900"/>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spTree>
    <p:extLst>
      <p:ext uri="{BB962C8B-B14F-4D97-AF65-F5344CB8AC3E}">
        <p14:creationId xmlns:p14="http://schemas.microsoft.com/office/powerpoint/2010/main" val="2981336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ox(in)">
                                      <p:cBhvr>
                                        <p:cTn id="7" dur="500"/>
                                        <p:tgtEl>
                                          <p:spTgt spid="5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box(in)">
                                      <p:cBhvr>
                                        <p:cTn id="1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0"/>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61"/>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5"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62"/>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5"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3"/>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5"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4"/>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6"/>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5"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5"/>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7"/>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5"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8"/>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5"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9"/>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5"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70"/>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71"/>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5"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72"/>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5"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3"/>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5"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4"/>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4"/>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5"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5"/>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5"/>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5"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6"/>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6"/>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6" name="ringin.wav"/>
                                        </p:tgtEl>
                                      </p:cMediaNode>
                                    </p:audio>
                                  </p:subTnLst>
                                </p:cTn>
                              </p:par>
                            </p:childTnLst>
                          </p:cTn>
                        </p:par>
                      </p:childTnLst>
                    </p:cTn>
                  </p:par>
                </p:childTnLst>
              </p:cTn>
              <p:nextCondLst>
                <p:cond evt="onClick" delay="0">
                  <p:tgtEl>
                    <p:spTgt spid="60"/>
                  </p:tgtEl>
                </p:cond>
              </p:nextCondLst>
            </p:seq>
            <p:seq concurrent="1" nextAc="seek">
              <p:cTn id="61" restart="whenNotActive" fill="hold" evtFilter="cancelBubble" nodeType="interactiveSeq">
                <p:stCondLst>
                  <p:cond evt="onClick" delay="0">
                    <p:tgtEl>
                      <p:spTgt spid="8200"/>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box(in)">
                                      <p:cBhvr>
                                        <p:cTn id="66" dur="500"/>
                                        <p:tgtEl>
                                          <p:spTgt spid="12"/>
                                        </p:tgtEl>
                                      </p:cBhvr>
                                    </p:animEffect>
                                  </p:childTnLst>
                                </p:cTn>
                              </p:par>
                              <p:par>
                                <p:cTn id="67" presetID="1" presetClass="entr" presetSubtype="0" fill="hold" nodeType="withEffect">
                                  <p:stCondLst>
                                    <p:cond delay="0"/>
                                  </p:stCondLst>
                                  <p:childTnLst>
                                    <p:set>
                                      <p:cBhvr>
                                        <p:cTn id="68" dur="1" fill="hold">
                                          <p:stCondLst>
                                            <p:cond delay="0"/>
                                          </p:stCondLst>
                                        </p:cTn>
                                        <p:tgtEl>
                                          <p:spTgt spid="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7" name="applause.wav"/>
                                        </p:tgtEl>
                                      </p:cMediaNode>
                                    </p:audio>
                                  </p:sub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8200"/>
                  </p:tgtEl>
                </p:cond>
              </p:nextCondLst>
            </p:seq>
          </p:childTnLst>
        </p:cTn>
      </p:par>
    </p:tnLst>
    <p:bldLst>
      <p:bldP spid="12" grpId="0"/>
      <p:bldP spid="59" grpId="0" animBg="1"/>
      <p:bldP spid="60" grpId="0" animBg="1"/>
      <p:bldP spid="61"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12" name="TextBox 11"/>
          <p:cNvSpPr txBox="1"/>
          <p:nvPr/>
        </p:nvSpPr>
        <p:spPr>
          <a:xfrm>
            <a:off x="990600" y="1143000"/>
            <a:ext cx="7620000" cy="2308225"/>
          </a:xfrm>
          <a:prstGeom prst="rect">
            <a:avLst/>
          </a:prstGeom>
          <a:noFill/>
        </p:spPr>
        <p:txBody>
          <a:bodyPr>
            <a:spAutoFit/>
          </a:bodyPr>
          <a:lstStyle/>
          <a:p>
            <a:pPr>
              <a:defRPr/>
            </a:pPr>
            <a:r>
              <a:rPr lang="en-US" sz="2400">
                <a:solidFill>
                  <a:srgbClr val="FF0000"/>
                </a:solidFill>
                <a:latin typeface="Times New Roman" pitchFamily="18" charset="0"/>
                <a:cs typeface="Times New Roman" pitchFamily="18" charset="0"/>
              </a:rPr>
              <a:t>1. Chứng minh định lí về diện tích tam giác:</a:t>
            </a:r>
          </a:p>
          <a:p>
            <a:pPr marL="457200" indent="-457200">
              <a:buFontTx/>
              <a:buAutoNum type="alphaLcParenR"/>
              <a:defRPr/>
            </a:pPr>
            <a:r>
              <a:rPr lang="en-US" sz="2400">
                <a:solidFill>
                  <a:srgbClr val="FF0000"/>
                </a:solidFill>
                <a:latin typeface="Times New Roman" pitchFamily="18" charset="0"/>
                <a:cs typeface="Times New Roman" pitchFamily="18" charset="0"/>
              </a:rPr>
              <a:t>Thực hành:</a:t>
            </a:r>
          </a:p>
          <a:p>
            <a:pPr>
              <a:defRPr/>
            </a:pPr>
            <a:r>
              <a:rPr lang="en-US" sz="2400">
                <a:solidFill>
                  <a:srgbClr val="0000FF"/>
                </a:solidFill>
                <a:latin typeface="Times New Roman" pitchFamily="18" charset="0"/>
                <a:cs typeface="Times New Roman" pitchFamily="18" charset="0"/>
              </a:rPr>
              <a:t>	Lấy hai hình tam giác bằng nhau bằng giấy màu. Cắt một hình tam giác theo đường cao. Ghép hai mảnh vừa cắt với hình tam giác còn lại để được một hình chữ nhật. So sánh diện tích hình tam giác với diện tích hình chữ nhật?</a:t>
            </a:r>
          </a:p>
        </p:txBody>
      </p:sp>
      <p:sp>
        <p:nvSpPr>
          <p:cNvPr id="2" name="Rectangle 1"/>
          <p:cNvSpPr/>
          <p:nvPr/>
        </p:nvSpPr>
        <p:spPr>
          <a:xfrm>
            <a:off x="1143000" y="3791784"/>
            <a:ext cx="6347545" cy="707886"/>
          </a:xfrm>
          <a:prstGeom prst="rect">
            <a:avLst/>
          </a:prstGeom>
          <a:noFill/>
        </p:spPr>
        <p:txBody>
          <a:bodyPr>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pic>
        <p:nvPicPr>
          <p:cNvPr id="6" name="Picture 41" descr="Hoc-nhom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512370"/>
            <a:ext cx="3265328" cy="20408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9" descr="back-s">
            <a:hlinkClick r:id="rId6" action="ppaction://hlinksldjump"/>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7" descr="Picture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7688" y="46863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1397000" y="5138738"/>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36 </a:t>
            </a:r>
          </a:p>
        </p:txBody>
      </p:sp>
      <p:pic>
        <p:nvPicPr>
          <p:cNvPr id="12293"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43200" y="1981200"/>
            <a:ext cx="3240088"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 T VÀ N</a:t>
            </a:r>
            <a:endParaRPr lang="en-US" sz="2800" b="1">
              <a:solidFill>
                <a:srgbClr val="FF0000"/>
              </a:solidFill>
            </a:endParaRPr>
          </a:p>
        </p:txBody>
      </p:sp>
      <p:sp>
        <p:nvSpPr>
          <p:cNvPr id="12295" name="TextBox 2"/>
          <p:cNvSpPr txBox="1">
            <a:spLocks noChangeArrowheads="1"/>
          </p:cNvSpPr>
          <p:nvPr/>
        </p:nvSpPr>
        <p:spPr bwMode="auto">
          <a:xfrm>
            <a:off x="838200" y="1219200"/>
            <a:ext cx="548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solidFill>
                  <a:srgbClr val="0000FF"/>
                </a:solidFill>
                <a:latin typeface="Times New Roman" pitchFamily="18" charset="0"/>
                <a:cs typeface="Times New Roman" pitchFamily="18" charset="0"/>
              </a:rPr>
              <a:t>Tính diện tích tam giác ABC</a:t>
            </a:r>
          </a:p>
        </p:txBody>
      </p:sp>
      <p:sp>
        <p:nvSpPr>
          <p:cNvPr id="55"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dirty="0">
                <a:solidFill>
                  <a:schemeClr val="bg1"/>
                </a:solidFill>
                <a:effectLst>
                  <a:outerShdw blurRad="38100" dist="38100" dir="2700000" algn="tl">
                    <a:srgbClr val="000000"/>
                  </a:outerShdw>
                </a:effectLst>
                <a:latin typeface="Tahoma" pitchFamily="34" charset="0"/>
              </a:rPr>
              <a:t>BẮT ĐẦU</a:t>
            </a:r>
          </a:p>
        </p:txBody>
      </p:sp>
      <p:sp>
        <p:nvSpPr>
          <p:cNvPr id="57"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15</a:t>
            </a:r>
          </a:p>
        </p:txBody>
      </p:sp>
      <p:sp>
        <p:nvSpPr>
          <p:cNvPr id="58"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14</a:t>
            </a:r>
          </a:p>
        </p:txBody>
      </p:sp>
      <p:sp>
        <p:nvSpPr>
          <p:cNvPr id="59"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13</a:t>
            </a:r>
          </a:p>
        </p:txBody>
      </p:sp>
      <p:sp>
        <p:nvSpPr>
          <p:cNvPr id="60"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12</a:t>
            </a:r>
          </a:p>
        </p:txBody>
      </p:sp>
      <p:sp>
        <p:nvSpPr>
          <p:cNvPr id="61"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10</a:t>
            </a:r>
          </a:p>
        </p:txBody>
      </p:sp>
      <p:sp>
        <p:nvSpPr>
          <p:cNvPr id="62"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11</a:t>
            </a:r>
          </a:p>
        </p:txBody>
      </p:sp>
      <p:sp>
        <p:nvSpPr>
          <p:cNvPr id="63"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09</a:t>
            </a:r>
          </a:p>
        </p:txBody>
      </p:sp>
      <p:sp>
        <p:nvSpPr>
          <p:cNvPr id="64"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08</a:t>
            </a:r>
          </a:p>
        </p:txBody>
      </p:sp>
      <p:sp>
        <p:nvSpPr>
          <p:cNvPr id="65"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07</a:t>
            </a:r>
          </a:p>
        </p:txBody>
      </p:sp>
      <p:sp>
        <p:nvSpPr>
          <p:cNvPr id="66"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06</a:t>
            </a:r>
          </a:p>
        </p:txBody>
      </p:sp>
      <p:sp>
        <p:nvSpPr>
          <p:cNvPr id="67"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05</a:t>
            </a:r>
          </a:p>
        </p:txBody>
      </p:sp>
      <p:sp>
        <p:nvSpPr>
          <p:cNvPr id="68"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04</a:t>
            </a:r>
          </a:p>
        </p:txBody>
      </p:sp>
      <p:sp>
        <p:nvSpPr>
          <p:cNvPr id="69"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03</a:t>
            </a:r>
          </a:p>
        </p:txBody>
      </p:sp>
      <p:sp>
        <p:nvSpPr>
          <p:cNvPr id="70"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02</a:t>
            </a:r>
          </a:p>
        </p:txBody>
      </p:sp>
      <p:sp>
        <p:nvSpPr>
          <p:cNvPr id="71"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01</a:t>
            </a:r>
          </a:p>
        </p:txBody>
      </p:sp>
      <p:sp>
        <p:nvSpPr>
          <p:cNvPr id="72"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00</a:t>
            </a:r>
          </a:p>
        </p:txBody>
      </p:sp>
      <p:graphicFrame>
        <p:nvGraphicFramePr>
          <p:cNvPr id="2" name="Object 1"/>
          <p:cNvGraphicFramePr>
            <a:graphicFrameLocks noChangeAspect="1"/>
          </p:cNvGraphicFramePr>
          <p:nvPr/>
        </p:nvGraphicFramePr>
        <p:xfrm>
          <a:off x="3200400" y="5181600"/>
          <a:ext cx="558800" cy="406400"/>
        </p:xfrm>
        <a:graphic>
          <a:graphicData uri="http://schemas.openxmlformats.org/presentationml/2006/ole">
            <mc:AlternateContent xmlns:mc="http://schemas.openxmlformats.org/markup-compatibility/2006">
              <mc:Choice xmlns:v="urn:schemas-microsoft-com:vml" Requires="v">
                <p:oleObj spid="_x0000_s55344" name="Equation" r:id="rId10" imgW="279279" imgH="203112" progId="Equation.DSMT4">
                  <p:embed/>
                </p:oleObj>
              </mc:Choice>
              <mc:Fallback>
                <p:oleObj name="Equation" r:id="rId10" imgW="279279" imgH="203112" progId="Equation.DSMT4">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00400" y="5181600"/>
                        <a:ext cx="5588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9" name="Picture 5" descr="ag00373_"/>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057046" y="5072856"/>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3600450" y="5676900"/>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spTree>
    <p:extLst>
      <p:ext uri="{BB962C8B-B14F-4D97-AF65-F5344CB8AC3E}">
        <p14:creationId xmlns:p14="http://schemas.microsoft.com/office/powerpoint/2010/main" val="1256716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ox(in)">
                                      <p:cBhvr>
                                        <p:cTn id="7" dur="500"/>
                                        <p:tgtEl>
                                          <p:spTgt spid="5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box(in)">
                                      <p:cBhvr>
                                        <p:cTn id="1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6"/>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57"/>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57"/>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58"/>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59"/>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0"/>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2"/>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1"/>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3"/>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3"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4"/>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5"/>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66"/>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67"/>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68"/>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69"/>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0"/>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1"/>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3"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2"/>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ringin.wav"/>
                                        </p:tgtEl>
                                      </p:cMediaNode>
                                    </p:audio>
                                  </p:subTnLst>
                                </p:cTn>
                              </p:par>
                            </p:childTnLst>
                          </p:cTn>
                        </p:par>
                      </p:childTnLst>
                    </p:cTn>
                  </p:par>
                </p:childTnLst>
              </p:cTn>
              <p:nextCondLst>
                <p:cond evt="onClick" delay="0">
                  <p:tgtEl>
                    <p:spTgt spid="56"/>
                  </p:tgtEl>
                </p:cond>
              </p:nextCondLst>
            </p:seq>
            <p:seq concurrent="1" nextAc="seek">
              <p:cTn id="61" restart="whenNotActive" fill="hold" evtFilter="cancelBubble" nodeType="interactiveSeq">
                <p:stCondLst>
                  <p:cond evt="onClick" delay="0">
                    <p:tgtEl>
                      <p:spTgt spid="12291"/>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box(in)">
                                      <p:cBhvr>
                                        <p:cTn id="66" dur="500"/>
                                        <p:tgtEl>
                                          <p:spTgt spid="6"/>
                                        </p:tgtEl>
                                      </p:cBhvr>
                                    </p:animEffect>
                                  </p:childTnLst>
                                </p:cTn>
                              </p:par>
                              <p:par>
                                <p:cTn id="67" presetID="1" presetClass="entr" presetSubtype="0" fill="hold" nodeType="withEffect">
                                  <p:stCondLst>
                                    <p:cond delay="0"/>
                                  </p:stCondLst>
                                  <p:childTnLst>
                                    <p:set>
                                      <p:cBhvr>
                                        <p:cTn id="68" dur="1" fill="hold">
                                          <p:stCondLst>
                                            <p:cond delay="0"/>
                                          </p:stCondLst>
                                        </p:cTn>
                                        <p:tgtEl>
                                          <p:spTgt spid="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applause.wav"/>
                                        </p:tgtEl>
                                      </p:cMediaNode>
                                    </p:audio>
                                  </p:sub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2291"/>
                  </p:tgtEl>
                </p:cond>
              </p:nextCondLst>
            </p:seq>
          </p:childTnLst>
        </p:cTn>
      </p:par>
    </p:tnLst>
    <p:bldLst>
      <p:bldP spid="6" grpId="0"/>
      <p:bldP spid="55" grpId="0" animBg="1"/>
      <p:bldP spid="56" grpId="0" animBg="1"/>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7" descr="Picture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688" y="4686300"/>
            <a:ext cx="84931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1397000" y="5138738"/>
            <a:ext cx="1981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i="1">
                <a:solidFill>
                  <a:srgbClr val="FF3300"/>
                </a:solidFill>
                <a:latin typeface="Times New Roman" pitchFamily="18" charset="0"/>
                <a:cs typeface="Times New Roman" pitchFamily="18" charset="0"/>
              </a:rPr>
              <a:t>Đáp án: </a:t>
            </a:r>
            <a:r>
              <a:rPr lang="en-US" sz="2800" b="1" i="1" smtClean="0">
                <a:solidFill>
                  <a:srgbClr val="FF3300"/>
                </a:solidFill>
                <a:latin typeface="Times New Roman" pitchFamily="18" charset="0"/>
                <a:cs typeface="Times New Roman" pitchFamily="18" charset="0"/>
              </a:rPr>
              <a:t>45  </a:t>
            </a:r>
            <a:endParaRPr lang="en-US" sz="2800" b="1" i="1">
              <a:solidFill>
                <a:srgbClr val="FF3300"/>
              </a:solidFill>
              <a:latin typeface="Times New Roman" pitchFamily="18" charset="0"/>
              <a:cs typeface="Times New Roman" pitchFamily="18" charset="0"/>
            </a:endParaRPr>
          </a:p>
        </p:txBody>
      </p:sp>
      <p:graphicFrame>
        <p:nvGraphicFramePr>
          <p:cNvPr id="7" name="Object 6"/>
          <p:cNvGraphicFramePr>
            <a:graphicFrameLocks noChangeAspect="1"/>
          </p:cNvGraphicFramePr>
          <p:nvPr/>
        </p:nvGraphicFramePr>
        <p:xfrm>
          <a:off x="3200400" y="5181600"/>
          <a:ext cx="558800" cy="406400"/>
        </p:xfrm>
        <a:graphic>
          <a:graphicData uri="http://schemas.openxmlformats.org/presentationml/2006/ole">
            <mc:AlternateContent xmlns:mc="http://schemas.openxmlformats.org/markup-compatibility/2006">
              <mc:Choice xmlns:v="urn:schemas-microsoft-com:vml" Requires="v">
                <p:oleObj spid="_x0000_s53313" name="Equation" r:id="rId7" imgW="279279" imgH="203112" progId="Equation.DSMT4">
                  <p:embed/>
                </p:oleObj>
              </mc:Choice>
              <mc:Fallback>
                <p:oleObj name="Equation" r:id="rId7" imgW="279279" imgH="203112"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5181600"/>
                        <a:ext cx="5588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8" name="Text Box 6"/>
          <p:cNvSpPr txBox="1">
            <a:spLocks noChangeArrowheads="1"/>
          </p:cNvSpPr>
          <p:nvPr/>
        </p:nvSpPr>
        <p:spPr bwMode="auto">
          <a:xfrm>
            <a:off x="381000" y="977900"/>
            <a:ext cx="4648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i="1">
                <a:solidFill>
                  <a:srgbClr val="0066CC"/>
                </a:solidFill>
                <a:latin typeface="Times New Roman" pitchFamily="18" charset="0"/>
                <a:cs typeface="Times New Roman" pitchFamily="18" charset="0"/>
              </a:rPr>
              <a:t>Tính diện tích </a:t>
            </a:r>
            <a:r>
              <a:rPr lang="en-US" sz="2400" b="1" i="1" smtClean="0">
                <a:solidFill>
                  <a:srgbClr val="0066CC"/>
                </a:solidFill>
                <a:latin typeface="Times New Roman" pitchFamily="18" charset="0"/>
                <a:cs typeface="Times New Roman" pitchFamily="18" charset="0"/>
              </a:rPr>
              <a:t>phần tô màu trong </a:t>
            </a:r>
            <a:r>
              <a:rPr lang="en-US" sz="2400" b="1" i="1">
                <a:solidFill>
                  <a:srgbClr val="0066CC"/>
                </a:solidFill>
                <a:latin typeface="Times New Roman" pitchFamily="18" charset="0"/>
                <a:cs typeface="Times New Roman" pitchFamily="18" charset="0"/>
              </a:rPr>
              <a:t>tam giác  </a:t>
            </a:r>
            <a:r>
              <a:rPr lang="en-US" sz="2400" b="1" i="1" smtClean="0">
                <a:solidFill>
                  <a:srgbClr val="0066CC"/>
                </a:solidFill>
                <a:latin typeface="Times New Roman" pitchFamily="18" charset="0"/>
                <a:cs typeface="Times New Roman" pitchFamily="18" charset="0"/>
              </a:rPr>
              <a:t>ABC </a:t>
            </a:r>
            <a:endParaRPr lang="en-US" sz="2400" b="1" i="1">
              <a:solidFill>
                <a:srgbClr val="0066CC"/>
              </a:solidFill>
              <a:latin typeface="Times New Roman" pitchFamily="18" charset="0"/>
              <a:cs typeface="Times New Roman" pitchFamily="18" charset="0"/>
            </a:endParaRPr>
          </a:p>
          <a:p>
            <a:pPr eaLnBrk="1" hangingPunct="1">
              <a:spcBef>
                <a:spcPct val="50000"/>
              </a:spcBef>
            </a:pPr>
            <a:r>
              <a:rPr lang="en-US" sz="2400" b="1" i="1">
                <a:solidFill>
                  <a:srgbClr val="0066CC"/>
                </a:solidFill>
                <a:latin typeface="Times New Roman" pitchFamily="18" charset="0"/>
                <a:cs typeface="Times New Roman" pitchFamily="18" charset="0"/>
              </a:rPr>
              <a:t> </a:t>
            </a:r>
          </a:p>
        </p:txBody>
      </p:sp>
      <p:sp>
        <p:nvSpPr>
          <p:cNvPr id="13320" name="TextBox 2"/>
          <p:cNvSpPr txBox="1">
            <a:spLocks noChangeArrowheads="1"/>
          </p:cNvSpPr>
          <p:nvPr/>
        </p:nvSpPr>
        <p:spPr bwMode="auto">
          <a:xfrm>
            <a:off x="838200" y="452438"/>
            <a:ext cx="7658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FF0000"/>
                </a:solidFill>
              </a:rPr>
              <a:t>	CÂU HỎI DÀNH CHO CHỮ  </a:t>
            </a:r>
            <a:r>
              <a:rPr lang="en-US" sz="2800" b="1" smtClean="0">
                <a:solidFill>
                  <a:srgbClr val="FF0000"/>
                </a:solidFill>
              </a:rPr>
              <a:t>M VÀ V</a:t>
            </a:r>
            <a:endParaRPr lang="en-US" sz="2800" b="1">
              <a:solidFill>
                <a:srgbClr val="FF0000"/>
              </a:solidFill>
            </a:endParaRPr>
          </a:p>
        </p:txBody>
      </p:sp>
      <p:sp>
        <p:nvSpPr>
          <p:cNvPr id="56" name="Oval 10"/>
          <p:cNvSpPr>
            <a:spLocks noChangeArrowheads="1"/>
          </p:cNvSpPr>
          <p:nvPr/>
        </p:nvSpPr>
        <p:spPr bwMode="auto">
          <a:xfrm>
            <a:off x="107911" y="5865812"/>
            <a:ext cx="1295400" cy="844550"/>
          </a:xfrm>
          <a:prstGeom prst="ellipse">
            <a:avLst/>
          </a:prstGeom>
          <a:gradFill rotWithShape="1">
            <a:gsLst>
              <a:gs pos="0">
                <a:srgbClr val="FF0000"/>
              </a:gs>
              <a:gs pos="100000">
                <a:srgbClr val="0000FF"/>
              </a:gs>
            </a:gsLst>
            <a:path path="shape">
              <a:fillToRect l="50000" t="50000" r="50000" b="50000"/>
            </a:path>
          </a:gradFill>
          <a:ln w="76200" cmpd="tri">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AutoShape 28"/>
          <p:cNvSpPr>
            <a:spLocks noChangeArrowheads="1"/>
          </p:cNvSpPr>
          <p:nvPr/>
        </p:nvSpPr>
        <p:spPr bwMode="auto">
          <a:xfrm>
            <a:off x="1603735" y="6114616"/>
            <a:ext cx="838200" cy="463550"/>
          </a:xfrm>
          <a:prstGeom prst="star8">
            <a:avLst>
              <a:gd name="adj" fmla="val 38250"/>
            </a:avLst>
          </a:prstGeom>
          <a:gradFill rotWithShape="1">
            <a:gsLst>
              <a:gs pos="0">
                <a:srgbClr val="FF0000"/>
              </a:gs>
              <a:gs pos="50000">
                <a:srgbClr val="FFFF00"/>
              </a:gs>
              <a:gs pos="100000">
                <a:srgbClr val="FF0000"/>
              </a:gs>
            </a:gsLst>
            <a:lin ang="5400000" scaled="1"/>
          </a:gradFill>
          <a:ln w="9525">
            <a:miter lim="800000"/>
            <a:headEnd/>
            <a:tailEnd/>
          </a:ln>
          <a:effectLst/>
          <a:scene3d>
            <a:camera prst="legacyPerspectiveBottom">
              <a:rot lat="300000" lon="0" rev="0"/>
            </a:camera>
            <a:lightRig rig="legacyFlat3" dir="t"/>
          </a:scene3d>
          <a:sp3d extrusionH="8874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algn="ctr">
              <a:defRPr/>
            </a:pPr>
            <a:r>
              <a:rPr lang="en-US" sz="1200" b="1" dirty="0">
                <a:solidFill>
                  <a:schemeClr val="bg1"/>
                </a:solidFill>
                <a:effectLst>
                  <a:outerShdw blurRad="38100" dist="38100" dir="2700000" algn="tl">
                    <a:srgbClr val="000000"/>
                  </a:outerShdw>
                </a:effectLst>
                <a:latin typeface="Tahoma" pitchFamily="34" charset="0"/>
              </a:rPr>
              <a:t>BẮT ĐẦU</a:t>
            </a:r>
          </a:p>
        </p:txBody>
      </p:sp>
      <p:sp>
        <p:nvSpPr>
          <p:cNvPr id="58" name="Text Box 44"/>
          <p:cNvSpPr txBox="1">
            <a:spLocks noChangeArrowheads="1"/>
          </p:cNvSpPr>
          <p:nvPr/>
        </p:nvSpPr>
        <p:spPr bwMode="auto">
          <a:xfrm>
            <a:off x="322923" y="5937249"/>
            <a:ext cx="8397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15</a:t>
            </a:r>
          </a:p>
        </p:txBody>
      </p:sp>
      <p:sp>
        <p:nvSpPr>
          <p:cNvPr id="59" name="Text Box 45"/>
          <p:cNvSpPr txBox="1">
            <a:spLocks noChangeArrowheads="1"/>
          </p:cNvSpPr>
          <p:nvPr/>
        </p:nvSpPr>
        <p:spPr bwMode="auto">
          <a:xfrm>
            <a:off x="304800" y="5943600"/>
            <a:ext cx="1076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14</a:t>
            </a:r>
          </a:p>
        </p:txBody>
      </p:sp>
      <p:sp>
        <p:nvSpPr>
          <p:cNvPr id="60" name="Text Box 46"/>
          <p:cNvSpPr txBox="1">
            <a:spLocks noChangeArrowheads="1"/>
          </p:cNvSpPr>
          <p:nvPr/>
        </p:nvSpPr>
        <p:spPr bwMode="auto">
          <a:xfrm>
            <a:off x="323850" y="5943600"/>
            <a:ext cx="1047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13</a:t>
            </a:r>
          </a:p>
        </p:txBody>
      </p:sp>
      <p:sp>
        <p:nvSpPr>
          <p:cNvPr id="61" name="Text Box 47"/>
          <p:cNvSpPr txBox="1">
            <a:spLocks noChangeArrowheads="1"/>
          </p:cNvSpPr>
          <p:nvPr/>
        </p:nvSpPr>
        <p:spPr bwMode="auto">
          <a:xfrm>
            <a:off x="304800" y="5943600"/>
            <a:ext cx="9096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12</a:t>
            </a:r>
          </a:p>
        </p:txBody>
      </p:sp>
      <p:sp>
        <p:nvSpPr>
          <p:cNvPr id="62" name="Text Box 48"/>
          <p:cNvSpPr txBox="1">
            <a:spLocks noChangeArrowheads="1"/>
          </p:cNvSpPr>
          <p:nvPr/>
        </p:nvSpPr>
        <p:spPr bwMode="auto">
          <a:xfrm>
            <a:off x="304800" y="5943600"/>
            <a:ext cx="990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10</a:t>
            </a:r>
          </a:p>
        </p:txBody>
      </p:sp>
      <p:sp>
        <p:nvSpPr>
          <p:cNvPr id="63" name="Text Box 49"/>
          <p:cNvSpPr txBox="1">
            <a:spLocks noChangeArrowheads="1"/>
          </p:cNvSpPr>
          <p:nvPr/>
        </p:nvSpPr>
        <p:spPr bwMode="auto">
          <a:xfrm>
            <a:off x="304800" y="5945852"/>
            <a:ext cx="99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11</a:t>
            </a:r>
          </a:p>
        </p:txBody>
      </p:sp>
      <p:sp>
        <p:nvSpPr>
          <p:cNvPr id="64" name="Text Box 50"/>
          <p:cNvSpPr txBox="1">
            <a:spLocks noChangeArrowheads="1"/>
          </p:cNvSpPr>
          <p:nvPr/>
        </p:nvSpPr>
        <p:spPr bwMode="auto">
          <a:xfrm>
            <a:off x="317326" y="5949950"/>
            <a:ext cx="914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09</a:t>
            </a:r>
          </a:p>
        </p:txBody>
      </p:sp>
      <p:sp>
        <p:nvSpPr>
          <p:cNvPr id="65" name="Text Box 51"/>
          <p:cNvSpPr txBox="1">
            <a:spLocks noChangeArrowheads="1"/>
          </p:cNvSpPr>
          <p:nvPr/>
        </p:nvSpPr>
        <p:spPr bwMode="auto">
          <a:xfrm>
            <a:off x="334924" y="5943600"/>
            <a:ext cx="8445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08</a:t>
            </a:r>
          </a:p>
        </p:txBody>
      </p:sp>
      <p:sp>
        <p:nvSpPr>
          <p:cNvPr id="66" name="Text Box 52"/>
          <p:cNvSpPr txBox="1">
            <a:spLocks noChangeArrowheads="1"/>
          </p:cNvSpPr>
          <p:nvPr/>
        </p:nvSpPr>
        <p:spPr bwMode="auto">
          <a:xfrm>
            <a:off x="300038" y="5943600"/>
            <a:ext cx="99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07</a:t>
            </a:r>
          </a:p>
        </p:txBody>
      </p:sp>
      <p:sp>
        <p:nvSpPr>
          <p:cNvPr id="67" name="Text Box 53"/>
          <p:cNvSpPr txBox="1">
            <a:spLocks noChangeArrowheads="1"/>
          </p:cNvSpPr>
          <p:nvPr/>
        </p:nvSpPr>
        <p:spPr bwMode="auto">
          <a:xfrm>
            <a:off x="304800" y="5949950"/>
            <a:ext cx="8207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06</a:t>
            </a:r>
          </a:p>
        </p:txBody>
      </p:sp>
      <p:sp>
        <p:nvSpPr>
          <p:cNvPr id="68" name="Text Box 54"/>
          <p:cNvSpPr txBox="1">
            <a:spLocks noChangeArrowheads="1"/>
          </p:cNvSpPr>
          <p:nvPr/>
        </p:nvSpPr>
        <p:spPr bwMode="auto">
          <a:xfrm>
            <a:off x="347141" y="5943215"/>
            <a:ext cx="903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05</a:t>
            </a:r>
          </a:p>
        </p:txBody>
      </p:sp>
      <p:sp>
        <p:nvSpPr>
          <p:cNvPr id="69" name="Text Box 55"/>
          <p:cNvSpPr txBox="1">
            <a:spLocks noChangeArrowheads="1"/>
          </p:cNvSpPr>
          <p:nvPr/>
        </p:nvSpPr>
        <p:spPr bwMode="auto">
          <a:xfrm>
            <a:off x="371301" y="5949950"/>
            <a:ext cx="806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04</a:t>
            </a:r>
          </a:p>
        </p:txBody>
      </p:sp>
      <p:sp>
        <p:nvSpPr>
          <p:cNvPr id="70" name="Text Box 56"/>
          <p:cNvSpPr txBox="1">
            <a:spLocks noChangeArrowheads="1"/>
          </p:cNvSpPr>
          <p:nvPr/>
        </p:nvSpPr>
        <p:spPr bwMode="auto">
          <a:xfrm>
            <a:off x="294171" y="5949950"/>
            <a:ext cx="847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03</a:t>
            </a:r>
          </a:p>
        </p:txBody>
      </p:sp>
      <p:sp>
        <p:nvSpPr>
          <p:cNvPr id="71" name="Text Box 57"/>
          <p:cNvSpPr txBox="1">
            <a:spLocks noChangeArrowheads="1"/>
          </p:cNvSpPr>
          <p:nvPr/>
        </p:nvSpPr>
        <p:spPr bwMode="auto">
          <a:xfrm>
            <a:off x="407466" y="5937248"/>
            <a:ext cx="8429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02</a:t>
            </a:r>
          </a:p>
        </p:txBody>
      </p:sp>
      <p:sp>
        <p:nvSpPr>
          <p:cNvPr id="72" name="Text Box 58"/>
          <p:cNvSpPr txBox="1">
            <a:spLocks noChangeArrowheads="1"/>
          </p:cNvSpPr>
          <p:nvPr/>
        </p:nvSpPr>
        <p:spPr bwMode="auto">
          <a:xfrm>
            <a:off x="351435" y="5995553"/>
            <a:ext cx="841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01</a:t>
            </a:r>
          </a:p>
        </p:txBody>
      </p:sp>
      <p:sp>
        <p:nvSpPr>
          <p:cNvPr id="73" name="Text Box 59"/>
          <p:cNvSpPr txBox="1">
            <a:spLocks noChangeArrowheads="1"/>
          </p:cNvSpPr>
          <p:nvPr/>
        </p:nvSpPr>
        <p:spPr bwMode="auto">
          <a:xfrm>
            <a:off x="419100" y="5935336"/>
            <a:ext cx="7620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4000" b="1" dirty="0">
                <a:solidFill>
                  <a:srgbClr val="FFFF00"/>
                </a:solidFill>
              </a:rPr>
              <a:t>00</a:t>
            </a:r>
          </a:p>
        </p:txBody>
      </p:sp>
      <p:pic>
        <p:nvPicPr>
          <p:cNvPr id="26" name="Picture 9" descr="back-s">
            <a:hlinkClick r:id="rId9" action="ppaction://hlinksldjump"/>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543800" y="5676900"/>
            <a:ext cx="952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 descr="ag00373_"/>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209446" y="5072856"/>
            <a:ext cx="849491"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3752850" y="5676900"/>
            <a:ext cx="2190750" cy="369332"/>
          </a:xfrm>
          <a:prstGeom prst="rect">
            <a:avLst/>
          </a:prstGeom>
          <a:noFill/>
        </p:spPr>
        <p:txBody>
          <a:bodyPr wrap="square" rtlCol="0">
            <a:spAutoFit/>
          </a:bodyPr>
          <a:lstStyle/>
          <a:p>
            <a:r>
              <a:rPr lang="en-US" b="1" smtClean="0">
                <a:solidFill>
                  <a:srgbClr val="FF0000"/>
                </a:solidFill>
              </a:rPr>
              <a:t>Chúc mừng bạn</a:t>
            </a:r>
            <a:endParaRPr lang="en-US" b="1">
              <a:solidFill>
                <a:srgbClr val="FF0000"/>
              </a:solidFill>
            </a:endParaRPr>
          </a:p>
        </p:txBody>
      </p:sp>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95800" y="1430992"/>
            <a:ext cx="4480717" cy="3064808"/>
          </a:xfrm>
          <a:prstGeom prst="rect">
            <a:avLst/>
          </a:prstGeom>
        </p:spPr>
      </p:pic>
      <p:sp>
        <p:nvSpPr>
          <p:cNvPr id="3" name="TextBox 2"/>
          <p:cNvSpPr txBox="1"/>
          <p:nvPr/>
        </p:nvSpPr>
        <p:spPr>
          <a:xfrm>
            <a:off x="8397082" y="2297668"/>
            <a:ext cx="746918" cy="369332"/>
          </a:xfrm>
          <a:prstGeom prst="rect">
            <a:avLst/>
          </a:prstGeom>
          <a:solidFill>
            <a:schemeClr val="accent3">
              <a:lumMod val="50000"/>
            </a:schemeClr>
          </a:solidFill>
          <a:ln>
            <a:solidFill>
              <a:schemeClr val="bg2">
                <a:lumMod val="75000"/>
              </a:schemeClr>
            </a:solidFill>
          </a:ln>
        </p:spPr>
        <p:txBody>
          <a:bodyPr wrap="square" rtlCol="0">
            <a:spAutoFit/>
          </a:bodyPr>
          <a:lstStyle/>
          <a:p>
            <a:r>
              <a:rPr lang="en-US" smtClean="0">
                <a:solidFill>
                  <a:srgbClr val="FF0000"/>
                </a:solidFill>
              </a:rPr>
              <a:t>10cm</a:t>
            </a:r>
            <a:endParaRPr lang="en-US">
              <a:solidFill>
                <a:srgbClr val="FF0000"/>
              </a:solidFill>
            </a:endParaRPr>
          </a:p>
        </p:txBody>
      </p:sp>
      <p:sp>
        <p:nvSpPr>
          <p:cNvPr id="31" name="TextBox 30"/>
          <p:cNvSpPr txBox="1"/>
          <p:nvPr/>
        </p:nvSpPr>
        <p:spPr>
          <a:xfrm>
            <a:off x="6339682" y="4191000"/>
            <a:ext cx="746918" cy="369332"/>
          </a:xfrm>
          <a:prstGeom prst="rect">
            <a:avLst/>
          </a:prstGeom>
          <a:solidFill>
            <a:schemeClr val="accent3">
              <a:lumMod val="50000"/>
            </a:schemeClr>
          </a:solidFill>
          <a:ln>
            <a:solidFill>
              <a:schemeClr val="bg2">
                <a:lumMod val="75000"/>
              </a:schemeClr>
            </a:solidFill>
          </a:ln>
        </p:spPr>
        <p:txBody>
          <a:bodyPr wrap="square" rtlCol="0">
            <a:spAutoFit/>
          </a:bodyPr>
          <a:lstStyle/>
          <a:p>
            <a:r>
              <a:rPr lang="en-US" smtClean="0">
                <a:solidFill>
                  <a:srgbClr val="FF0000"/>
                </a:solidFill>
              </a:rPr>
              <a:t>15cm</a:t>
            </a:r>
            <a:endParaRPr lang="en-US">
              <a:solidFill>
                <a:srgbClr val="FF0000"/>
              </a:solidFill>
            </a:endParaRPr>
          </a:p>
        </p:txBody>
      </p:sp>
    </p:spTree>
    <p:extLst>
      <p:ext uri="{BB962C8B-B14F-4D97-AF65-F5344CB8AC3E}">
        <p14:creationId xmlns:p14="http://schemas.microsoft.com/office/powerpoint/2010/main" val="1818107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ox(in)">
                                      <p:cBhvr>
                                        <p:cTn id="7" dur="500"/>
                                        <p:tgtEl>
                                          <p:spTgt spid="5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box(in)">
                                      <p:cBhvr>
                                        <p:cTn id="1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7"/>
                    </p:tgtEl>
                  </p:cond>
                </p:stCondLst>
                <p:endSync evt="end" delay="0">
                  <p:rtn val="all"/>
                </p:endSync>
                <p:childTnLst>
                  <p:par>
                    <p:cTn id="12" fill="hold">
                      <p:stCondLst>
                        <p:cond delay="0"/>
                      </p:stCondLst>
                      <p:childTnLst>
                        <p:par>
                          <p:cTn id="13" fill="hold">
                            <p:stCondLst>
                              <p:cond delay="0"/>
                            </p:stCondLst>
                            <p:childTnLst>
                              <p:par>
                                <p:cTn id="14" presetID="11" presetClass="entr" presetSubtype="0" fill="hold" grpId="0" nodeType="afterEffect">
                                  <p:stCondLst>
                                    <p:cond delay="0"/>
                                  </p:stCondLst>
                                  <p:childTnLst>
                                    <p:set>
                                      <p:cBhvr>
                                        <p:cTn id="15" dur="1000">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14"/>
                                            </p:cond>
                                          </p:stCondLst>
                                        </p:cTn>
                                        <p:tgtEl>
                                          <p:spTgt spid="58"/>
                                        </p:tgtEl>
                                        <p:attrNameLst>
                                          <p:attrName>style.visibility</p:attrName>
                                        </p:attrNameLst>
                                      </p:cBhvr>
                                      <p:to>
                                        <p:strVal val="hidden"/>
                                      </p:to>
                                    </p:se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childTnLst>
                          </p:cTn>
                        </p:par>
                        <p:par>
                          <p:cTn id="16" fill="hold">
                            <p:stCondLst>
                              <p:cond delay="1000"/>
                            </p:stCondLst>
                            <p:childTnLst>
                              <p:par>
                                <p:cTn id="17" presetID="11" presetClass="entr" presetSubtype="0" fill="hold" grpId="0" nodeType="afterEffect">
                                  <p:stCondLst>
                                    <p:cond delay="0"/>
                                  </p:stCondLst>
                                  <p:childTnLst>
                                    <p:set>
                                      <p:cBhvr>
                                        <p:cTn id="18" dur="1000">
                                          <p:stCondLst>
                                            <p:cond delay="0"/>
                                          </p:stCondLst>
                                        </p:cTn>
                                        <p:tgtEl>
                                          <p:spTgt spid="59"/>
                                        </p:tgtEl>
                                        <p:attrNameLst>
                                          <p:attrName>style.visibility</p:attrName>
                                        </p:attrNameLst>
                                      </p:cBhvr>
                                      <p:to>
                                        <p:strVal val="visible"/>
                                      </p:to>
                                    </p:set>
                                  </p:childTnLst>
                                  <p:subTnLst>
                                    <p:set>
                                      <p:cBhvr override="childStyle">
                                        <p:cTn dur="1" fill="hold" display="0" masterRel="sameClick" afterEffect="1">
                                          <p:stCondLst>
                                            <p:cond evt="end" delay="0">
                                              <p:tn val="17"/>
                                            </p:cond>
                                          </p:stCondLst>
                                        </p:cTn>
                                        <p:tgtEl>
                                          <p:spTgt spid="59"/>
                                        </p:tgtEl>
                                        <p:attrNameLst>
                                          <p:attrName>style.visibility</p:attrName>
                                        </p:attrNameLst>
                                      </p:cBhvr>
                                      <p:to>
                                        <p:strVal val="hidden"/>
                                      </p:to>
                                    </p:se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par>
                          <p:cTn id="19" fill="hold">
                            <p:stCondLst>
                              <p:cond delay="2000"/>
                            </p:stCondLst>
                            <p:childTnLst>
                              <p:par>
                                <p:cTn id="20" presetID="11" presetClass="entr" presetSubtype="0" fill="hold" grpId="0" nodeType="afterEffect">
                                  <p:stCondLst>
                                    <p:cond delay="0"/>
                                  </p:stCondLst>
                                  <p:childTnLst>
                                    <p:set>
                                      <p:cBhvr>
                                        <p:cTn id="21" dur="1000">
                                          <p:stCondLst>
                                            <p:cond delay="0"/>
                                          </p:stCondLst>
                                        </p:cTn>
                                        <p:tgtEl>
                                          <p:spTgt spid="60"/>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60"/>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2" fill="hold">
                            <p:stCondLst>
                              <p:cond delay="3000"/>
                            </p:stCondLst>
                            <p:childTnLst>
                              <p:par>
                                <p:cTn id="23" presetID="11" presetClass="entr" presetSubtype="0" fill="hold" grpId="0" nodeType="afterEffect">
                                  <p:stCondLst>
                                    <p:cond delay="0"/>
                                  </p:stCondLst>
                                  <p:childTnLst>
                                    <p:set>
                                      <p:cBhvr>
                                        <p:cTn id="24" dur="1000">
                                          <p:stCondLst>
                                            <p:cond delay="0"/>
                                          </p:stCondLst>
                                        </p:cTn>
                                        <p:tgtEl>
                                          <p:spTgt spid="61"/>
                                        </p:tgtEl>
                                        <p:attrNameLst>
                                          <p:attrName>style.visibility</p:attrName>
                                        </p:attrNameLst>
                                      </p:cBhvr>
                                      <p:to>
                                        <p:strVal val="visible"/>
                                      </p:to>
                                    </p:set>
                                  </p:childTnLst>
                                  <p:subTnLst>
                                    <p:set>
                                      <p:cBhvr override="childStyle">
                                        <p:cTn dur="1" fill="hold" display="0" masterRel="sameClick" afterEffect="1">
                                          <p:stCondLst>
                                            <p:cond evt="end" delay="0">
                                              <p:tn val="23"/>
                                            </p:cond>
                                          </p:stCondLst>
                                        </p:cTn>
                                        <p:tgtEl>
                                          <p:spTgt spid="61"/>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par>
                          <p:cTn id="25" fill="hold">
                            <p:stCondLst>
                              <p:cond delay="4000"/>
                            </p:stCondLst>
                            <p:childTnLst>
                              <p:par>
                                <p:cTn id="26" presetID="11" presetClass="entr" presetSubtype="0" fill="hold" grpId="0" nodeType="afterEffect">
                                  <p:stCondLst>
                                    <p:cond delay="0"/>
                                  </p:stCondLst>
                                  <p:childTnLst>
                                    <p:set>
                                      <p:cBhvr>
                                        <p:cTn id="27" dur="1000">
                                          <p:stCondLst>
                                            <p:cond delay="0"/>
                                          </p:stCondLst>
                                        </p:cTn>
                                        <p:tgtEl>
                                          <p:spTgt spid="63"/>
                                        </p:tgtEl>
                                        <p:attrNameLst>
                                          <p:attrName>style.visibility</p:attrName>
                                        </p:attrNameLst>
                                      </p:cBhvr>
                                      <p:to>
                                        <p:strVal val="visible"/>
                                      </p:to>
                                    </p:set>
                                  </p:childTnLst>
                                  <p:subTnLst>
                                    <p:set>
                                      <p:cBhvr override="childStyle">
                                        <p:cTn dur="1" fill="hold" display="0" masterRel="sameClick" afterEffect="1">
                                          <p:stCondLst>
                                            <p:cond evt="end" delay="0">
                                              <p:tn val="26"/>
                                            </p:cond>
                                          </p:stCondLst>
                                        </p:cTn>
                                        <p:tgtEl>
                                          <p:spTgt spid="63"/>
                                        </p:tgtEl>
                                        <p:attrNameLst>
                                          <p:attrName>style.visibility</p:attrName>
                                        </p:attrNameLst>
                                      </p:cBhvr>
                                      <p:to>
                                        <p:strVal val="hidden"/>
                                      </p:to>
                                    </p:se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par>
                          <p:cTn id="28" fill="hold">
                            <p:stCondLst>
                              <p:cond delay="5000"/>
                            </p:stCondLst>
                            <p:childTnLst>
                              <p:par>
                                <p:cTn id="29" presetID="11" presetClass="entr" presetSubtype="0" fill="hold" grpId="0" nodeType="afterEffect">
                                  <p:stCondLst>
                                    <p:cond delay="0"/>
                                  </p:stCondLst>
                                  <p:childTnLst>
                                    <p:set>
                                      <p:cBhvr>
                                        <p:cTn id="30" dur="1000">
                                          <p:stCondLst>
                                            <p:cond delay="0"/>
                                          </p:stCondLst>
                                        </p:cTn>
                                        <p:tgtEl>
                                          <p:spTgt spid="62"/>
                                        </p:tgtEl>
                                        <p:attrNameLst>
                                          <p:attrName>style.visibility</p:attrName>
                                        </p:attrNameLst>
                                      </p:cBhvr>
                                      <p:to>
                                        <p:strVal val="visible"/>
                                      </p:to>
                                    </p:set>
                                  </p:childTnLst>
                                  <p:subTnLst>
                                    <p:set>
                                      <p:cBhvr override="childStyle">
                                        <p:cTn dur="1" fill="hold" display="0" masterRel="sameClick" afterEffect="1">
                                          <p:stCondLst>
                                            <p:cond evt="end" delay="0">
                                              <p:tn val="29"/>
                                            </p:cond>
                                          </p:stCondLst>
                                        </p:cTn>
                                        <p:tgtEl>
                                          <p:spTgt spid="62"/>
                                        </p:tgtEl>
                                        <p:attrNameLst>
                                          <p:attrName>style.visibility</p:attrName>
                                        </p:attrNameLst>
                                      </p:cBhvr>
                                      <p:to>
                                        <p:strVal val="hidden"/>
                                      </p:to>
                                    </p:se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par>
                          <p:cTn id="31" fill="hold">
                            <p:stCondLst>
                              <p:cond delay="6000"/>
                            </p:stCondLst>
                            <p:childTnLst>
                              <p:par>
                                <p:cTn id="32" presetID="11" presetClass="entr" presetSubtype="0" fill="hold" grpId="0" nodeType="afterEffect">
                                  <p:stCondLst>
                                    <p:cond delay="0"/>
                                  </p:stCondLst>
                                  <p:childTnLst>
                                    <p:set>
                                      <p:cBhvr>
                                        <p:cTn id="33" dur="1000">
                                          <p:stCondLst>
                                            <p:cond delay="0"/>
                                          </p:stCondLst>
                                        </p:cTn>
                                        <p:tgtEl>
                                          <p:spTgt spid="64"/>
                                        </p:tgtEl>
                                        <p:attrNameLst>
                                          <p:attrName>style.visibility</p:attrName>
                                        </p:attrNameLst>
                                      </p:cBhvr>
                                      <p:to>
                                        <p:strVal val="visible"/>
                                      </p:to>
                                    </p:set>
                                  </p:childTnLst>
                                  <p:subTnLst>
                                    <p:set>
                                      <p:cBhvr override="childStyle">
                                        <p:cTn dur="1" fill="hold" display="0" masterRel="sameClick" afterEffect="1">
                                          <p:stCondLst>
                                            <p:cond evt="end" delay="0">
                                              <p:tn val="32"/>
                                            </p:cond>
                                          </p:stCondLst>
                                        </p:cTn>
                                        <p:tgtEl>
                                          <p:spTgt spid="64"/>
                                        </p:tgtEl>
                                        <p:attrNameLst>
                                          <p:attrName>style.visibility</p:attrName>
                                        </p:attrNameLst>
                                      </p:cBhvr>
                                      <p:to>
                                        <p:strVal val="hidden"/>
                                      </p:to>
                                    </p:set>
                                    <p:audio>
                                      <p:cMediaNode>
                                        <p:cTn display="0" masterRel="sameClick">
                                          <p:stCondLst>
                                            <p:cond evt="begin" delay="0">
                                              <p:tn val="32"/>
                                            </p:cond>
                                          </p:stCondLst>
                                          <p:endCondLst>
                                            <p:cond evt="onStopAudio" delay="0">
                                              <p:tgtEl>
                                                <p:sldTgt/>
                                              </p:tgtEl>
                                            </p:cond>
                                          </p:endCondLst>
                                        </p:cTn>
                                        <p:tgtEl>
                                          <p:sndTgt r:embed="rId3" name="cashreg.wav"/>
                                        </p:tgtEl>
                                      </p:cMediaNode>
                                    </p:audio>
                                  </p:subTnLst>
                                </p:cTn>
                              </p:par>
                            </p:childTnLst>
                          </p:cTn>
                        </p:par>
                        <p:par>
                          <p:cTn id="34" fill="hold">
                            <p:stCondLst>
                              <p:cond delay="7000"/>
                            </p:stCondLst>
                            <p:childTnLst>
                              <p:par>
                                <p:cTn id="35" presetID="11" presetClass="entr" presetSubtype="0" fill="hold" grpId="0" nodeType="afterEffect">
                                  <p:stCondLst>
                                    <p:cond delay="0"/>
                                  </p:stCondLst>
                                  <p:childTnLst>
                                    <p:set>
                                      <p:cBhvr>
                                        <p:cTn id="36" dur="1000">
                                          <p:stCondLst>
                                            <p:cond delay="0"/>
                                          </p:stCondLst>
                                        </p:cTn>
                                        <p:tgtEl>
                                          <p:spTgt spid="65"/>
                                        </p:tgtEl>
                                        <p:attrNameLst>
                                          <p:attrName>style.visibility</p:attrName>
                                        </p:attrNameLst>
                                      </p:cBhvr>
                                      <p:to>
                                        <p:strVal val="visible"/>
                                      </p:to>
                                    </p:set>
                                  </p:childTnLst>
                                  <p:subTnLst>
                                    <p:set>
                                      <p:cBhvr override="childStyle">
                                        <p:cTn dur="1" fill="hold" display="0" masterRel="sameClick" afterEffect="1">
                                          <p:stCondLst>
                                            <p:cond evt="end" delay="0">
                                              <p:tn val="35"/>
                                            </p:cond>
                                          </p:stCondLst>
                                        </p:cTn>
                                        <p:tgtEl>
                                          <p:spTgt spid="65"/>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par>
                          <p:cTn id="37" fill="hold">
                            <p:stCondLst>
                              <p:cond delay="8000"/>
                            </p:stCondLst>
                            <p:childTnLst>
                              <p:par>
                                <p:cTn id="38" presetID="11" presetClass="entr" presetSubtype="0" fill="hold" grpId="0" nodeType="afterEffect">
                                  <p:stCondLst>
                                    <p:cond delay="0"/>
                                  </p:stCondLst>
                                  <p:childTnLst>
                                    <p:set>
                                      <p:cBhvr>
                                        <p:cTn id="39" dur="1000">
                                          <p:stCondLst>
                                            <p:cond delay="0"/>
                                          </p:stCondLst>
                                        </p:cTn>
                                        <p:tgtEl>
                                          <p:spTgt spid="66"/>
                                        </p:tgtEl>
                                        <p:attrNameLst>
                                          <p:attrName>style.visibility</p:attrName>
                                        </p:attrNameLst>
                                      </p:cBhvr>
                                      <p:to>
                                        <p:strVal val="visible"/>
                                      </p:to>
                                    </p:set>
                                  </p:childTnLst>
                                  <p:subTnLst>
                                    <p:set>
                                      <p:cBhvr override="childStyle">
                                        <p:cTn dur="1" fill="hold" display="0" masterRel="sameClick" afterEffect="1">
                                          <p:stCondLst>
                                            <p:cond evt="end" delay="0">
                                              <p:tn val="38"/>
                                            </p:cond>
                                          </p:stCondLst>
                                        </p:cTn>
                                        <p:tgtEl>
                                          <p:spTgt spid="66"/>
                                        </p:tgtEl>
                                        <p:attrNameLst>
                                          <p:attrName>style.visibility</p:attrName>
                                        </p:attrNameLst>
                                      </p:cBhvr>
                                      <p:to>
                                        <p:strVal val="hidden"/>
                                      </p:to>
                                    </p:set>
                                    <p:audio>
                                      <p:cMediaNode>
                                        <p:cTn display="0" masterRel="sameClick">
                                          <p:stCondLst>
                                            <p:cond evt="begin" delay="0">
                                              <p:tn val="38"/>
                                            </p:cond>
                                          </p:stCondLst>
                                          <p:endCondLst>
                                            <p:cond evt="onStopAudio" delay="0">
                                              <p:tgtEl>
                                                <p:sldTgt/>
                                              </p:tgtEl>
                                            </p:cond>
                                          </p:endCondLst>
                                        </p:cTn>
                                        <p:tgtEl>
                                          <p:sndTgt r:embed="rId3" name="cashreg.wav"/>
                                        </p:tgtEl>
                                      </p:cMediaNode>
                                    </p:audio>
                                  </p:subTnLst>
                                </p:cTn>
                              </p:par>
                            </p:childTnLst>
                          </p:cTn>
                        </p:par>
                        <p:par>
                          <p:cTn id="40" fill="hold">
                            <p:stCondLst>
                              <p:cond delay="9000"/>
                            </p:stCondLst>
                            <p:childTnLst>
                              <p:par>
                                <p:cTn id="41" presetID="11" presetClass="entr" presetSubtype="0" fill="hold" grpId="0" nodeType="afterEffect">
                                  <p:stCondLst>
                                    <p:cond delay="0"/>
                                  </p:stCondLst>
                                  <p:childTnLst>
                                    <p:set>
                                      <p:cBhvr>
                                        <p:cTn id="42" dur="1000">
                                          <p:stCondLst>
                                            <p:cond delay="0"/>
                                          </p:stCondLst>
                                        </p:cTn>
                                        <p:tgtEl>
                                          <p:spTgt spid="67"/>
                                        </p:tgtEl>
                                        <p:attrNameLst>
                                          <p:attrName>style.visibility</p:attrName>
                                        </p:attrNameLst>
                                      </p:cBhvr>
                                      <p:to>
                                        <p:strVal val="visible"/>
                                      </p:to>
                                    </p:set>
                                  </p:childTnLst>
                                  <p:subTnLst>
                                    <p:set>
                                      <p:cBhvr override="childStyle">
                                        <p:cTn dur="1" fill="hold" display="0" masterRel="sameClick" afterEffect="1">
                                          <p:stCondLst>
                                            <p:cond evt="end" delay="0">
                                              <p:tn val="41"/>
                                            </p:cond>
                                          </p:stCondLst>
                                        </p:cTn>
                                        <p:tgtEl>
                                          <p:spTgt spid="67"/>
                                        </p:tgtEl>
                                        <p:attrNameLst>
                                          <p:attrName>style.visibility</p:attrName>
                                        </p:attrNameLst>
                                      </p:cBhvr>
                                      <p:to>
                                        <p:strVal val="hidden"/>
                                      </p:to>
                                    </p:se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par>
                          <p:cTn id="43" fill="hold">
                            <p:stCondLst>
                              <p:cond delay="10000"/>
                            </p:stCondLst>
                            <p:childTnLst>
                              <p:par>
                                <p:cTn id="44" presetID="11" presetClass="entr" presetSubtype="0" fill="hold" grpId="0" nodeType="afterEffect">
                                  <p:stCondLst>
                                    <p:cond delay="0"/>
                                  </p:stCondLst>
                                  <p:childTnLst>
                                    <p:set>
                                      <p:cBhvr>
                                        <p:cTn id="45" dur="1000">
                                          <p:stCondLst>
                                            <p:cond delay="0"/>
                                          </p:stCondLst>
                                        </p:cTn>
                                        <p:tgtEl>
                                          <p:spTgt spid="68"/>
                                        </p:tgtEl>
                                        <p:attrNameLst>
                                          <p:attrName>style.visibility</p:attrName>
                                        </p:attrNameLst>
                                      </p:cBhvr>
                                      <p:to>
                                        <p:strVal val="visible"/>
                                      </p:to>
                                    </p:set>
                                  </p:childTnLst>
                                  <p:subTnLst>
                                    <p:set>
                                      <p:cBhvr override="childStyle">
                                        <p:cTn dur="1" fill="hold" display="0" masterRel="sameClick" afterEffect="1">
                                          <p:stCondLst>
                                            <p:cond evt="end" delay="0">
                                              <p:tn val="44"/>
                                            </p:cond>
                                          </p:stCondLst>
                                        </p:cTn>
                                        <p:tgtEl>
                                          <p:spTgt spid="68"/>
                                        </p:tgtEl>
                                        <p:attrNameLst>
                                          <p:attrName>style.visibility</p:attrName>
                                        </p:attrNameLst>
                                      </p:cBhvr>
                                      <p:to>
                                        <p:strVal val="hidden"/>
                                      </p:to>
                                    </p:se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par>
                          <p:cTn id="46" fill="hold">
                            <p:stCondLst>
                              <p:cond delay="11000"/>
                            </p:stCondLst>
                            <p:childTnLst>
                              <p:par>
                                <p:cTn id="47" presetID="11" presetClass="entr" presetSubtype="0" fill="hold" grpId="0" nodeType="afterEffect">
                                  <p:stCondLst>
                                    <p:cond delay="0"/>
                                  </p:stCondLst>
                                  <p:childTnLst>
                                    <p:set>
                                      <p:cBhvr>
                                        <p:cTn id="48" dur="1000">
                                          <p:stCondLst>
                                            <p:cond delay="0"/>
                                          </p:stCondLst>
                                        </p:cTn>
                                        <p:tgtEl>
                                          <p:spTgt spid="69"/>
                                        </p:tgtEl>
                                        <p:attrNameLst>
                                          <p:attrName>style.visibility</p:attrName>
                                        </p:attrNameLst>
                                      </p:cBhvr>
                                      <p:to>
                                        <p:strVal val="visible"/>
                                      </p:to>
                                    </p:set>
                                  </p:childTnLst>
                                  <p:subTnLst>
                                    <p:set>
                                      <p:cBhvr override="childStyle">
                                        <p:cTn dur="1" fill="hold" display="0" masterRel="sameClick" afterEffect="1">
                                          <p:stCondLst>
                                            <p:cond evt="end" delay="0">
                                              <p:tn val="47"/>
                                            </p:cond>
                                          </p:stCondLst>
                                        </p:cTn>
                                        <p:tgtEl>
                                          <p:spTgt spid="69"/>
                                        </p:tgtEl>
                                        <p:attrNameLst>
                                          <p:attrName>style.visibility</p:attrName>
                                        </p:attrNameLst>
                                      </p:cBhvr>
                                      <p:to>
                                        <p:strVal val="hidden"/>
                                      </p:to>
                                    </p:se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par>
                          <p:cTn id="49" fill="hold">
                            <p:stCondLst>
                              <p:cond delay="12000"/>
                            </p:stCondLst>
                            <p:childTnLst>
                              <p:par>
                                <p:cTn id="50" presetID="11" presetClass="entr" presetSubtype="0" fill="hold" grpId="0" nodeType="afterEffect">
                                  <p:stCondLst>
                                    <p:cond delay="0"/>
                                  </p:stCondLst>
                                  <p:childTnLst>
                                    <p:set>
                                      <p:cBhvr>
                                        <p:cTn id="51" dur="1000">
                                          <p:stCondLst>
                                            <p:cond delay="0"/>
                                          </p:stCondLst>
                                        </p:cTn>
                                        <p:tgtEl>
                                          <p:spTgt spid="70"/>
                                        </p:tgtEl>
                                        <p:attrNameLst>
                                          <p:attrName>style.visibility</p:attrName>
                                        </p:attrNameLst>
                                      </p:cBhvr>
                                      <p:to>
                                        <p:strVal val="visible"/>
                                      </p:to>
                                    </p:set>
                                  </p:childTnLst>
                                  <p:subTnLst>
                                    <p:set>
                                      <p:cBhvr override="childStyle">
                                        <p:cTn dur="1" fill="hold" display="0" masterRel="sameClick" afterEffect="1">
                                          <p:stCondLst>
                                            <p:cond evt="end" delay="0">
                                              <p:tn val="50"/>
                                            </p:cond>
                                          </p:stCondLst>
                                        </p:cTn>
                                        <p:tgtEl>
                                          <p:spTgt spid="70"/>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par>
                          <p:cTn id="52" fill="hold">
                            <p:stCondLst>
                              <p:cond delay="13000"/>
                            </p:stCondLst>
                            <p:childTnLst>
                              <p:par>
                                <p:cTn id="53" presetID="11" presetClass="entr" presetSubtype="0" fill="hold" grpId="0" nodeType="afterEffect">
                                  <p:stCondLst>
                                    <p:cond delay="0"/>
                                  </p:stCondLst>
                                  <p:childTnLst>
                                    <p:set>
                                      <p:cBhvr>
                                        <p:cTn id="54" dur="1000">
                                          <p:stCondLst>
                                            <p:cond delay="0"/>
                                          </p:stCondLst>
                                        </p:cTn>
                                        <p:tgtEl>
                                          <p:spTgt spid="71"/>
                                        </p:tgtEl>
                                        <p:attrNameLst>
                                          <p:attrName>style.visibility</p:attrName>
                                        </p:attrNameLst>
                                      </p:cBhvr>
                                      <p:to>
                                        <p:strVal val="visible"/>
                                      </p:to>
                                    </p:set>
                                  </p:childTnLst>
                                  <p:subTnLst>
                                    <p:set>
                                      <p:cBhvr override="childStyle">
                                        <p:cTn dur="1" fill="hold" display="0" masterRel="sameClick" afterEffect="1">
                                          <p:stCondLst>
                                            <p:cond evt="end" delay="0">
                                              <p:tn val="53"/>
                                            </p:cond>
                                          </p:stCondLst>
                                        </p:cTn>
                                        <p:tgtEl>
                                          <p:spTgt spid="71"/>
                                        </p:tgtEl>
                                        <p:attrNameLst>
                                          <p:attrName>style.visibility</p:attrName>
                                        </p:attrNameLst>
                                      </p:cBhvr>
                                      <p:to>
                                        <p:strVal val="hidden"/>
                                      </p:to>
                                    </p:set>
                                    <p:audio>
                                      <p:cMediaNode>
                                        <p:cTn display="0" masterRel="sameClick">
                                          <p:stCondLst>
                                            <p:cond evt="begin" delay="0">
                                              <p:tn val="53"/>
                                            </p:cond>
                                          </p:stCondLst>
                                          <p:endCondLst>
                                            <p:cond evt="onStopAudio" delay="0">
                                              <p:tgtEl>
                                                <p:sldTgt/>
                                              </p:tgtEl>
                                            </p:cond>
                                          </p:endCondLst>
                                        </p:cTn>
                                        <p:tgtEl>
                                          <p:sndTgt r:embed="rId3" name="cashreg.wav"/>
                                        </p:tgtEl>
                                      </p:cMediaNode>
                                    </p:audio>
                                  </p:subTnLst>
                                </p:cTn>
                              </p:par>
                            </p:childTnLst>
                          </p:cTn>
                        </p:par>
                        <p:par>
                          <p:cTn id="55" fill="hold">
                            <p:stCondLst>
                              <p:cond delay="14000"/>
                            </p:stCondLst>
                            <p:childTnLst>
                              <p:par>
                                <p:cTn id="56" presetID="11" presetClass="entr" presetSubtype="0" fill="hold" grpId="0" nodeType="afterEffect">
                                  <p:stCondLst>
                                    <p:cond delay="0"/>
                                  </p:stCondLst>
                                  <p:childTnLst>
                                    <p:set>
                                      <p:cBhvr>
                                        <p:cTn id="57" dur="1000">
                                          <p:stCondLst>
                                            <p:cond delay="0"/>
                                          </p:stCondLst>
                                        </p:cTn>
                                        <p:tgtEl>
                                          <p:spTgt spid="72"/>
                                        </p:tgtEl>
                                        <p:attrNameLst>
                                          <p:attrName>style.visibility</p:attrName>
                                        </p:attrNameLst>
                                      </p:cBhvr>
                                      <p:to>
                                        <p:strVal val="visible"/>
                                      </p:to>
                                    </p:set>
                                  </p:childTnLst>
                                  <p:subTnLst>
                                    <p:set>
                                      <p:cBhvr override="childStyle">
                                        <p:cTn dur="1" fill="hold" display="0" masterRel="sameClick" afterEffect="1">
                                          <p:stCondLst>
                                            <p:cond evt="end" delay="0">
                                              <p:tn val="56"/>
                                            </p:cond>
                                          </p:stCondLst>
                                        </p:cTn>
                                        <p:tgtEl>
                                          <p:spTgt spid="72"/>
                                        </p:tgtEl>
                                        <p:attrNameLst>
                                          <p:attrName>style.visibility</p:attrName>
                                        </p:attrNameLst>
                                      </p:cBhvr>
                                      <p:to>
                                        <p:strVal val="hidden"/>
                                      </p:to>
                                    </p:set>
                                    <p:audio>
                                      <p:cMediaNode>
                                        <p:cTn display="0" masterRel="sameClick">
                                          <p:stCondLst>
                                            <p:cond evt="begin" delay="0">
                                              <p:tn val="56"/>
                                            </p:cond>
                                          </p:stCondLst>
                                          <p:endCondLst>
                                            <p:cond evt="onStopAudio" delay="0">
                                              <p:tgtEl>
                                                <p:sldTgt/>
                                              </p:tgtEl>
                                            </p:cond>
                                          </p:endCondLst>
                                        </p:cTn>
                                        <p:tgtEl>
                                          <p:sndTgt r:embed="rId3" name="cashreg.wav"/>
                                        </p:tgtEl>
                                      </p:cMediaNode>
                                    </p:audio>
                                  </p:subTnLst>
                                </p:cTn>
                              </p:par>
                            </p:childTnLst>
                          </p:cTn>
                        </p:par>
                        <p:par>
                          <p:cTn id="58" fill="hold">
                            <p:stCondLst>
                              <p:cond delay="15000"/>
                            </p:stCondLst>
                            <p:childTnLst>
                              <p:par>
                                <p:cTn id="59" presetID="11" presetClass="entr" presetSubtype="0" fill="hold" grpId="0" nodeType="afterEffect">
                                  <p:stCondLst>
                                    <p:cond delay="0"/>
                                  </p:stCondLst>
                                  <p:childTnLst>
                                    <p:set>
                                      <p:cBhvr>
                                        <p:cTn id="60" dur="1000">
                                          <p:stCondLst>
                                            <p:cond delay="0"/>
                                          </p:stCondLst>
                                        </p:cTn>
                                        <p:tgtEl>
                                          <p:spTgt spid="73"/>
                                        </p:tgtEl>
                                        <p:attrNameLst>
                                          <p:attrName>style.visibility</p:attrName>
                                        </p:attrNameLst>
                                      </p:cBhvr>
                                      <p:to>
                                        <p:strVal val="visible"/>
                                      </p:to>
                                    </p:set>
                                  </p:childTnLst>
                                  <p:subTnLst>
                                    <p:set>
                                      <p:cBhvr override="childStyle">
                                        <p:cTn dur="1" fill="hold" display="0" masterRel="sameClick" afterEffect="1">
                                          <p:stCondLst>
                                            <p:cond evt="end" delay="0">
                                              <p:tn val="59"/>
                                            </p:cond>
                                          </p:stCondLst>
                                        </p:cTn>
                                        <p:tgtEl>
                                          <p:spTgt spid="73"/>
                                        </p:tgtEl>
                                        <p:attrNameLst>
                                          <p:attrName>style.visibility</p:attrName>
                                        </p:attrNameLst>
                                      </p:cBhvr>
                                      <p:to>
                                        <p:strVal val="hidden"/>
                                      </p:to>
                                    </p:set>
                                    <p:audio>
                                      <p:cMediaNode>
                                        <p:cTn display="0" masterRel="sameClick">
                                          <p:stCondLst>
                                            <p:cond evt="begin" delay="0">
                                              <p:tn val="59"/>
                                            </p:cond>
                                          </p:stCondLst>
                                          <p:endCondLst>
                                            <p:cond evt="onStopAudio" delay="0">
                                              <p:tgtEl>
                                                <p:sldTgt/>
                                              </p:tgtEl>
                                            </p:cond>
                                          </p:endCondLst>
                                        </p:cTn>
                                        <p:tgtEl>
                                          <p:sndTgt r:embed="rId4" name="ringin.wav"/>
                                        </p:tgtEl>
                                      </p:cMediaNode>
                                    </p:audio>
                                  </p:subTnLst>
                                </p:cTn>
                              </p:par>
                            </p:childTnLst>
                          </p:cTn>
                        </p:par>
                      </p:childTnLst>
                    </p:cTn>
                  </p:par>
                </p:childTnLst>
              </p:cTn>
              <p:nextCondLst>
                <p:cond evt="onClick" delay="0">
                  <p:tgtEl>
                    <p:spTgt spid="57"/>
                  </p:tgtEl>
                </p:cond>
              </p:nextCondLst>
            </p:seq>
            <p:seq concurrent="1" nextAc="seek">
              <p:cTn id="61" restart="whenNotActive" fill="hold" evtFilter="cancelBubble" nodeType="interactiveSeq">
                <p:stCondLst>
                  <p:cond evt="onClick" delay="0">
                    <p:tgtEl>
                      <p:spTgt spid="13315"/>
                    </p:tgtEl>
                  </p:cond>
                </p:stCondLst>
                <p:endSync evt="end" delay="0">
                  <p:rtn val="all"/>
                </p:endSync>
                <p:childTnLst>
                  <p:par>
                    <p:cTn id="62" fill="hold">
                      <p:stCondLst>
                        <p:cond delay="0"/>
                      </p:stCondLst>
                      <p:childTnLst>
                        <p:par>
                          <p:cTn id="63" fill="hold">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box(in)">
                                      <p:cBhvr>
                                        <p:cTn id="66" dur="500"/>
                                        <p:tgtEl>
                                          <p:spTgt spid="6"/>
                                        </p:tgtEl>
                                      </p:cBhvr>
                                    </p:animEffect>
                                  </p:childTnLst>
                                </p:cTn>
                              </p:par>
                              <p:par>
                                <p:cTn id="67" presetID="1" presetClass="entr" presetSubtype="0" fill="hold" nodeType="withEffect">
                                  <p:stCondLst>
                                    <p:cond delay="0"/>
                                  </p:stCondLst>
                                  <p:childTnLst>
                                    <p:set>
                                      <p:cBhvr>
                                        <p:cTn id="68" dur="1" fill="hold">
                                          <p:stCondLst>
                                            <p:cond delay="0"/>
                                          </p:stCondLst>
                                        </p:cTn>
                                        <p:tgtEl>
                                          <p:spTgt spid="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applause.wav"/>
                                        </p:tgtEl>
                                      </p:cMediaNode>
                                    </p:audio>
                                  </p:subTnLst>
                                </p:cTn>
                              </p:par>
                              <p:par>
                                <p:cTn id="71" presetID="1"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13315"/>
                  </p:tgtEl>
                </p:cond>
              </p:nextCondLst>
            </p:seq>
          </p:childTnLst>
        </p:cTn>
      </p:par>
    </p:tnLst>
    <p:bldLst>
      <p:bldP spid="6" grpId="0"/>
      <p:bldP spid="56" grpId="0" animBg="1"/>
      <p:bldP spid="57" grpId="0" animBg="1"/>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2400"/>
            <a:ext cx="9029700" cy="6604000"/>
          </a:xfrm>
          <a:prstGeom prst="rect">
            <a:avLst/>
          </a:prstGeom>
          <a:noFill/>
          <a:ln>
            <a:noFill/>
          </a:ln>
          <a:effectLst>
            <a:outerShdw dist="35921" dir="2700000" algn="ctr" rotWithShape="0">
              <a:srgbClr val="C0504D"/>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
          <p:cNvSpPr>
            <a:spLocks noChangeArrowheads="1"/>
          </p:cNvSpPr>
          <p:nvPr/>
        </p:nvSpPr>
        <p:spPr bwMode="auto">
          <a:xfrm>
            <a:off x="762000" y="317500"/>
            <a:ext cx="7772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vi-VN" sz="2400" b="1">
                <a:solidFill>
                  <a:srgbClr val="0000FF"/>
                </a:solidFill>
                <a:latin typeface="Times New Roman" pitchFamily="18" charset="0"/>
                <a:cs typeface="Times New Roman" pitchFamily="18" charset="0"/>
              </a:rPr>
              <a:t>Tam giác Vàng</a:t>
            </a:r>
            <a:r>
              <a:rPr lang="vi-VN" sz="2400">
                <a:solidFill>
                  <a:srgbClr val="0000FF"/>
                </a:solidFill>
                <a:latin typeface="Times New Roman" pitchFamily="18" charset="0"/>
                <a:cs typeface="Times New Roman" pitchFamily="18" charset="0"/>
              </a:rPr>
              <a:t> ( Golden Triangle</a:t>
            </a:r>
            <a:r>
              <a:rPr lang="lo-LA" sz="2400">
                <a:solidFill>
                  <a:srgbClr val="0000FF"/>
                </a:solidFill>
                <a:latin typeface="Times New Roman" pitchFamily="18" charset="0"/>
              </a:rPr>
              <a:t>) </a:t>
            </a:r>
            <a:r>
              <a:rPr lang="vi-VN" sz="2400">
                <a:solidFill>
                  <a:srgbClr val="0000FF"/>
                </a:solidFill>
                <a:latin typeface="Times New Roman" pitchFamily="18" charset="0"/>
                <a:cs typeface="Times New Roman" pitchFamily="18" charset="0"/>
              </a:rPr>
              <a:t>là khu vực rừng núi hiểm trở nằm giữa biên giới ba nước </a:t>
            </a:r>
            <a:r>
              <a:rPr lang="vi-VN" sz="2400">
                <a:solidFill>
                  <a:srgbClr val="0000FF"/>
                </a:solidFill>
                <a:latin typeface="Times New Roman" pitchFamily="18" charset="0"/>
                <a:cs typeface="Times New Roman" pitchFamily="18" charset="0"/>
                <a:hlinkClick r:id="rId3" tooltip="Lào"/>
              </a:rPr>
              <a:t>Lào</a:t>
            </a:r>
            <a:r>
              <a:rPr lang="vi-VN" sz="2400">
                <a:solidFill>
                  <a:srgbClr val="0000FF"/>
                </a:solidFill>
                <a:latin typeface="Times New Roman" pitchFamily="18" charset="0"/>
                <a:cs typeface="Times New Roman" pitchFamily="18" charset="0"/>
              </a:rPr>
              <a:t>, </a:t>
            </a:r>
            <a:r>
              <a:rPr lang="vi-VN" sz="2400">
                <a:solidFill>
                  <a:srgbClr val="0000FF"/>
                </a:solidFill>
                <a:latin typeface="Times New Roman" pitchFamily="18" charset="0"/>
                <a:cs typeface="Times New Roman" pitchFamily="18" charset="0"/>
                <a:hlinkClick r:id="rId4" tooltip="Thái Lan"/>
              </a:rPr>
              <a:t>Thái Lan</a:t>
            </a:r>
            <a:r>
              <a:rPr lang="vi-VN" sz="2400">
                <a:solidFill>
                  <a:srgbClr val="0000FF"/>
                </a:solidFill>
                <a:latin typeface="Times New Roman" pitchFamily="18" charset="0"/>
                <a:cs typeface="Times New Roman" pitchFamily="18" charset="0"/>
              </a:rPr>
              <a:t>, </a:t>
            </a:r>
            <a:r>
              <a:rPr lang="vi-VN" sz="2400">
                <a:solidFill>
                  <a:srgbClr val="0000FF"/>
                </a:solidFill>
                <a:latin typeface="Times New Roman" pitchFamily="18" charset="0"/>
                <a:cs typeface="Times New Roman" pitchFamily="18" charset="0"/>
                <a:hlinkClick r:id="rId5" tooltip="Myanma"/>
              </a:rPr>
              <a:t>Myanma</a:t>
            </a:r>
            <a:r>
              <a:rPr lang="vi-VN" sz="2400">
                <a:solidFill>
                  <a:srgbClr val="0000FF"/>
                </a:solidFill>
                <a:latin typeface="Times New Roman" pitchFamily="18" charset="0"/>
                <a:cs typeface="Times New Roman" pitchFamily="18" charset="0"/>
              </a:rPr>
              <a:t>, nổi tiếng là nơi sản xuất </a:t>
            </a:r>
            <a:r>
              <a:rPr lang="vi-VN" sz="2400">
                <a:solidFill>
                  <a:srgbClr val="0000FF"/>
                </a:solidFill>
                <a:latin typeface="Times New Roman" pitchFamily="18" charset="0"/>
                <a:cs typeface="Times New Roman" pitchFamily="18" charset="0"/>
                <a:hlinkClick r:id="rId6" tooltip="Thuốc phiện"/>
              </a:rPr>
              <a:t>thuốc phiện</a:t>
            </a:r>
            <a:r>
              <a:rPr lang="vi-VN" sz="2400">
                <a:solidFill>
                  <a:srgbClr val="0000FF"/>
                </a:solidFill>
                <a:latin typeface="Times New Roman" pitchFamily="18" charset="0"/>
                <a:cs typeface="Times New Roman" pitchFamily="18" charset="0"/>
              </a:rPr>
              <a:t> lớn nhất thế </a:t>
            </a:r>
            <a:r>
              <a:rPr lang="vi-VN" sz="2400" smtClean="0">
                <a:solidFill>
                  <a:srgbClr val="0000FF"/>
                </a:solidFill>
                <a:latin typeface="Times New Roman" pitchFamily="18" charset="0"/>
                <a:cs typeface="Times New Roman" pitchFamily="18" charset="0"/>
              </a:rPr>
              <a:t>giới</a:t>
            </a:r>
            <a:r>
              <a:rPr lang="en-US" sz="2400" smtClean="0">
                <a:solidFill>
                  <a:srgbClr val="0000FF"/>
                </a:solidFill>
                <a:latin typeface="Times New Roman" pitchFamily="18" charset="0"/>
                <a:cs typeface="Times New Roman" pitchFamily="18" charset="0"/>
              </a:rPr>
              <a:t>. N</a:t>
            </a:r>
            <a:r>
              <a:rPr lang="vi-VN" sz="2400" smtClean="0">
                <a:solidFill>
                  <a:srgbClr val="0000FF"/>
                </a:solidFill>
                <a:latin typeface="Times New Roman" pitchFamily="18" charset="0"/>
                <a:cs typeface="Times New Roman" pitchFamily="18" charset="0"/>
              </a:rPr>
              <a:t>hưng </a:t>
            </a:r>
            <a:r>
              <a:rPr lang="vi-VN" sz="2400">
                <a:solidFill>
                  <a:srgbClr val="0000FF"/>
                </a:solidFill>
                <a:latin typeface="Times New Roman" pitchFamily="18" charset="0"/>
                <a:cs typeface="Times New Roman" pitchFamily="18" charset="0"/>
              </a:rPr>
              <a:t>ngày nay không còn trồng thuốc phiện nữa mà trở thành khu du lịch sinh thái lý </a:t>
            </a:r>
            <a:r>
              <a:rPr lang="vi-VN" sz="2400" smtClean="0">
                <a:solidFill>
                  <a:srgbClr val="0000FF"/>
                </a:solidFill>
                <a:latin typeface="Times New Roman" pitchFamily="18" charset="0"/>
                <a:cs typeface="Times New Roman" pitchFamily="18" charset="0"/>
              </a:rPr>
              <a:t>tưởng</a:t>
            </a:r>
            <a:r>
              <a:rPr lang="en-US" sz="2400" smtClean="0">
                <a:solidFill>
                  <a:srgbClr val="0000FF"/>
                </a:solidFill>
                <a:latin typeface="Times New Roman" pitchFamily="18" charset="0"/>
                <a:cs typeface="Times New Roman" pitchFamily="18" charset="0"/>
              </a:rPr>
              <a:t>.</a:t>
            </a:r>
            <a:r>
              <a:rPr lang="vi-VN" sz="2400" smtClean="0">
                <a:solidFill>
                  <a:srgbClr val="0000FF"/>
                </a:solidFill>
                <a:latin typeface="Times New Roman" pitchFamily="18" charset="0"/>
                <a:cs typeface="Times New Roman" pitchFamily="18" charset="0"/>
              </a:rPr>
              <a:t> </a:t>
            </a:r>
            <a:r>
              <a:rPr lang="en-US" sz="2400">
                <a:solidFill>
                  <a:srgbClr val="0000FF"/>
                </a:solidFill>
                <a:latin typeface="Times New Roman" pitchFamily="18" charset="0"/>
                <a:cs typeface="Times New Roman" pitchFamily="18" charset="0"/>
              </a:rPr>
              <a:t>T</a:t>
            </a:r>
            <a:r>
              <a:rPr lang="vi-VN" sz="2400" smtClean="0">
                <a:solidFill>
                  <a:srgbClr val="0000FF"/>
                </a:solidFill>
                <a:latin typeface="Times New Roman" pitchFamily="18" charset="0"/>
                <a:cs typeface="Times New Roman" pitchFamily="18" charset="0"/>
              </a:rPr>
              <a:t>heo </a:t>
            </a:r>
            <a:r>
              <a:rPr lang="vi-VN" sz="2400">
                <a:solidFill>
                  <a:srgbClr val="0000FF"/>
                </a:solidFill>
                <a:latin typeface="Times New Roman" pitchFamily="18" charset="0"/>
                <a:cs typeface="Times New Roman" pitchFamily="18" charset="0"/>
              </a:rPr>
              <a:t>đó, những cánh đồng anh túc năm xưa được thay bằng những thửa ruộng hoa màu, cây trái quanh năm xanh tốt. Nơi đây cũng tồn tại một </a:t>
            </a:r>
            <a:r>
              <a:rPr lang="vi-VN" sz="2400">
                <a:solidFill>
                  <a:srgbClr val="0000FF"/>
                </a:solidFill>
                <a:latin typeface="Times New Roman" pitchFamily="18" charset="0"/>
                <a:cs typeface="Times New Roman" pitchFamily="18" charset="0"/>
                <a:hlinkClick r:id="rId7" tooltip="Bảo tàng thuốc phiện (trang chưa được viết)"/>
              </a:rPr>
              <a:t>bảo tàng thuốc </a:t>
            </a:r>
            <a:r>
              <a:rPr lang="vi-VN" sz="2400" smtClean="0">
                <a:solidFill>
                  <a:srgbClr val="0000FF"/>
                </a:solidFill>
                <a:latin typeface="Times New Roman" pitchFamily="18" charset="0"/>
                <a:cs typeface="Times New Roman" pitchFamily="18" charset="0"/>
                <a:hlinkClick r:id="rId7" tooltip="Bảo tàng thuốc phiện (trang chưa được viết)"/>
              </a:rPr>
              <a:t>phiện</a:t>
            </a:r>
            <a:r>
              <a:rPr lang="en-US" sz="2400" smtClean="0">
                <a:solidFill>
                  <a:srgbClr val="0000FF"/>
                </a:solidFill>
                <a:latin typeface="Times New Roman" pitchFamily="18" charset="0"/>
                <a:cs typeface="Times New Roman" pitchFamily="18" charset="0"/>
              </a:rPr>
              <a:t> </a:t>
            </a:r>
            <a:r>
              <a:rPr lang="vi-VN" sz="2400" smtClean="0">
                <a:solidFill>
                  <a:srgbClr val="0000FF"/>
                </a:solidFill>
                <a:latin typeface="Times New Roman" pitchFamily="18" charset="0"/>
                <a:cs typeface="Times New Roman" pitchFamily="18" charset="0"/>
              </a:rPr>
              <a:t>được </a:t>
            </a:r>
            <a:r>
              <a:rPr lang="vi-VN" sz="2400">
                <a:solidFill>
                  <a:srgbClr val="0000FF"/>
                </a:solidFill>
                <a:latin typeface="Times New Roman" pitchFamily="18" charset="0"/>
                <a:cs typeface="Times New Roman" pitchFamily="18" charset="0"/>
              </a:rPr>
              <a:t>xây dựng từ năm </a:t>
            </a:r>
            <a:r>
              <a:rPr lang="vi-VN" sz="2400">
                <a:solidFill>
                  <a:srgbClr val="0000FF"/>
                </a:solidFill>
                <a:latin typeface="Times New Roman" pitchFamily="18" charset="0"/>
                <a:cs typeface="Times New Roman" pitchFamily="18" charset="0"/>
                <a:hlinkClick r:id="rId8" tooltip="2003"/>
              </a:rPr>
              <a:t>2003</a:t>
            </a:r>
            <a:r>
              <a:rPr lang="vi-VN" sz="2400">
                <a:solidFill>
                  <a:srgbClr val="0000FF"/>
                </a:solidFill>
                <a:latin typeface="Times New Roman" pitchFamily="18" charset="0"/>
                <a:cs typeface="Times New Roman" pitchFamily="18" charset="0"/>
              </a:rPr>
              <a:t> và khánh thành vào năm </a:t>
            </a:r>
            <a:r>
              <a:rPr lang="vi-VN" sz="2400">
                <a:solidFill>
                  <a:srgbClr val="0000FF"/>
                </a:solidFill>
                <a:latin typeface="Times New Roman" pitchFamily="18" charset="0"/>
                <a:cs typeface="Times New Roman" pitchFamily="18" charset="0"/>
                <a:hlinkClick r:id="rId9" tooltip="2005"/>
              </a:rPr>
              <a:t>2005</a:t>
            </a:r>
            <a:r>
              <a:rPr lang="vi-VN" sz="2400">
                <a:solidFill>
                  <a:srgbClr val="0000FF"/>
                </a:solidFill>
                <a:latin typeface="Times New Roman" pitchFamily="18" charset="0"/>
                <a:cs typeface="Times New Roman" pitchFamily="18" charset="0"/>
              </a:rPr>
              <a:t> </a:t>
            </a:r>
            <a:r>
              <a:rPr lang="en-US" sz="2400" smtClean="0">
                <a:solidFill>
                  <a:srgbClr val="0000FF"/>
                </a:solidFill>
                <a:latin typeface="Times New Roman" pitchFamily="18" charset="0"/>
                <a:cs typeface="Times New Roman" pitchFamily="18" charset="0"/>
              </a:rPr>
              <a:t>.</a:t>
            </a:r>
            <a:endParaRPr lang="en-US" sz="2400">
              <a:solidFill>
                <a:srgbClr val="0000FF"/>
              </a:solidFill>
              <a:latin typeface="Times New Roman" pitchFamily="18" charset="0"/>
              <a:cs typeface="Times New Roman" pitchFamily="18" charset="0"/>
            </a:endParaRPr>
          </a:p>
        </p:txBody>
      </p:sp>
      <p:pic>
        <p:nvPicPr>
          <p:cNvPr id="45060"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49300" y="3721100"/>
            <a:ext cx="77851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212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0" descr="Picture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38100"/>
            <a:ext cx="9059863"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0238" y="1295400"/>
            <a:ext cx="3865562"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295400"/>
            <a:ext cx="4114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p:cNvCxnSpPr/>
          <p:nvPr/>
        </p:nvCxnSpPr>
        <p:spPr>
          <a:xfrm flipV="1">
            <a:off x="5545138" y="3962400"/>
            <a:ext cx="1833562" cy="1677988"/>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46086" name="Rectangle 17"/>
          <p:cNvSpPr>
            <a:spLocks noChangeArrowheads="1"/>
          </p:cNvSpPr>
          <p:nvPr/>
        </p:nvSpPr>
        <p:spPr bwMode="auto">
          <a:xfrm>
            <a:off x="2516188" y="5640388"/>
            <a:ext cx="4727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vi-VN" sz="2400" b="1">
                <a:solidFill>
                  <a:srgbClr val="0000FF"/>
                </a:solidFill>
                <a:latin typeface="Times New Roman" pitchFamily="18" charset="0"/>
                <a:cs typeface="Times New Roman" pitchFamily="18" charset="0"/>
              </a:rPr>
              <a:t>Tam giác Vàng ( Golden Triangle</a:t>
            </a:r>
            <a:r>
              <a:rPr lang="lo-LA" sz="2400" b="1">
                <a:solidFill>
                  <a:srgbClr val="0000FF"/>
                </a:solidFill>
                <a:latin typeface="Times New Roman" pitchFamily="18" charset="0"/>
              </a:rPr>
              <a:t>) </a:t>
            </a:r>
            <a:endParaRPr lang="en-US" sz="2400" b="1">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6805" y="383232"/>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HƯỚNG  DẪN VỀ NHÀ</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47107" name="Line 155"/>
          <p:cNvSpPr>
            <a:spLocks noChangeShapeType="1"/>
          </p:cNvSpPr>
          <p:nvPr/>
        </p:nvSpPr>
        <p:spPr bwMode="auto">
          <a:xfrm>
            <a:off x="2497138" y="1817688"/>
            <a:ext cx="132556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08" name="Line 157"/>
          <p:cNvSpPr>
            <a:spLocks noChangeShapeType="1"/>
          </p:cNvSpPr>
          <p:nvPr/>
        </p:nvSpPr>
        <p:spPr bwMode="auto">
          <a:xfrm>
            <a:off x="2497138"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09" name="Line 158"/>
          <p:cNvSpPr>
            <a:spLocks noChangeShapeType="1"/>
          </p:cNvSpPr>
          <p:nvPr/>
        </p:nvSpPr>
        <p:spPr bwMode="auto">
          <a:xfrm>
            <a:off x="6210300" y="1817688"/>
            <a:ext cx="0" cy="7604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0" name="Line 176"/>
          <p:cNvSpPr>
            <a:spLocks noChangeShapeType="1"/>
          </p:cNvSpPr>
          <p:nvPr/>
        </p:nvSpPr>
        <p:spPr bwMode="auto">
          <a:xfrm>
            <a:off x="3822700" y="1817688"/>
            <a:ext cx="23876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1" name="Line 177"/>
          <p:cNvSpPr>
            <a:spLocks noChangeShapeType="1"/>
          </p:cNvSpPr>
          <p:nvPr/>
        </p:nvSpPr>
        <p:spPr bwMode="auto">
          <a:xfrm>
            <a:off x="2497138"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12" name="Line 179"/>
          <p:cNvSpPr>
            <a:spLocks noChangeShapeType="1"/>
          </p:cNvSpPr>
          <p:nvPr/>
        </p:nvSpPr>
        <p:spPr bwMode="auto">
          <a:xfrm>
            <a:off x="6210300" y="2678113"/>
            <a:ext cx="0" cy="5873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Rectangle 2"/>
          <p:cNvSpPr>
            <a:spLocks noChangeArrowheads="1"/>
          </p:cNvSpPr>
          <p:nvPr/>
        </p:nvSpPr>
        <p:spPr bwMode="auto">
          <a:xfrm>
            <a:off x="1239838" y="1898650"/>
            <a:ext cx="7239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FF"/>
                </a:solidFill>
                <a:latin typeface="Times New Roman" pitchFamily="18" charset="0"/>
                <a:cs typeface="Times New Roman" pitchFamily="18" charset="0"/>
              </a:rPr>
              <a:t> * Làm các bài tập: 17,19,20,21  (SGK trang 121,122)</a:t>
            </a:r>
            <a:endParaRPr lang="en-US" sz="2400">
              <a:solidFill>
                <a:srgbClr val="0000FF"/>
              </a:solidFill>
            </a:endParaRPr>
          </a:p>
        </p:txBody>
      </p:sp>
      <p:sp>
        <p:nvSpPr>
          <p:cNvPr id="4" name="Rectangle 3"/>
          <p:cNvSpPr>
            <a:spLocks noChangeArrowheads="1"/>
          </p:cNvSpPr>
          <p:nvPr/>
        </p:nvSpPr>
        <p:spPr bwMode="auto">
          <a:xfrm>
            <a:off x="1384300" y="1066800"/>
            <a:ext cx="6769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a:solidFill>
                  <a:srgbClr val="0000FF"/>
                </a:solidFill>
                <a:latin typeface="Times New Roman" pitchFamily="18" charset="0"/>
                <a:cs typeface="Arial" pitchFamily="34" charset="0"/>
              </a:rPr>
              <a:t>* Nắm vững công thức tính diện tích tam giác và cách chứng minh định lý .</a:t>
            </a:r>
            <a:endParaRPr lang="en-US" sz="2400">
              <a:solidFill>
                <a:srgbClr val="0000FF"/>
              </a:solidFill>
              <a:latin typeface="VNkoala"/>
              <a:cs typeface="Arial" pitchFamily="34" charset="0"/>
            </a:endParaRPr>
          </a:p>
        </p:txBody>
      </p:sp>
      <p:sp>
        <p:nvSpPr>
          <p:cNvPr id="5" name="Rectangle 4"/>
          <p:cNvSpPr>
            <a:spLocks noChangeArrowheads="1"/>
          </p:cNvSpPr>
          <p:nvPr/>
        </p:nvSpPr>
        <p:spPr bwMode="auto">
          <a:xfrm>
            <a:off x="1433513" y="2435225"/>
            <a:ext cx="69484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400">
                <a:solidFill>
                  <a:srgbClr val="0000FF"/>
                </a:solidFill>
                <a:latin typeface="Times New Roman" pitchFamily="18" charset="0"/>
                <a:cs typeface="Arial" pitchFamily="34" charset="0"/>
                <a:sym typeface="Wingdings" pitchFamily="2" charset="2"/>
              </a:rPr>
              <a:t>*Chuẩn bị giấy có kẻ ô vuông để làm bài tập trong tiết luyện tập .</a:t>
            </a:r>
            <a:endParaRPr lang="en-US" sz="2400">
              <a:solidFill>
                <a:srgbClr val="0000FF"/>
              </a:solidFill>
              <a:latin typeface="VNkoal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444500" y="233363"/>
            <a:ext cx="48133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b="1" u="sng">
                <a:solidFill>
                  <a:srgbClr val="FF0000"/>
                </a:solidFill>
                <a:latin typeface="Times New Roman" pitchFamily="18" charset="0"/>
                <a:cs typeface="Times New Roman" pitchFamily="18" charset="0"/>
              </a:rPr>
              <a:t>Hướng dẫn Bài 17 sgk trang 121</a:t>
            </a:r>
          </a:p>
        </p:txBody>
      </p:sp>
      <p:grpSp>
        <p:nvGrpSpPr>
          <p:cNvPr id="50179" name="Group 3"/>
          <p:cNvGrpSpPr>
            <a:grpSpLocks/>
          </p:cNvGrpSpPr>
          <p:nvPr/>
        </p:nvGrpSpPr>
        <p:grpSpPr bwMode="auto">
          <a:xfrm>
            <a:off x="5257800" y="2133600"/>
            <a:ext cx="3048000" cy="1371600"/>
            <a:chOff x="672" y="768"/>
            <a:chExt cx="1920" cy="864"/>
          </a:xfrm>
        </p:grpSpPr>
        <p:sp>
          <p:nvSpPr>
            <p:cNvPr id="48148" name="Line 4"/>
            <p:cNvSpPr>
              <a:spLocks noChangeShapeType="1"/>
            </p:cNvSpPr>
            <p:nvPr/>
          </p:nvSpPr>
          <p:spPr bwMode="auto">
            <a:xfrm>
              <a:off x="672" y="768"/>
              <a:ext cx="0" cy="86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9" name="Line 5"/>
            <p:cNvSpPr>
              <a:spLocks noChangeShapeType="1"/>
            </p:cNvSpPr>
            <p:nvPr/>
          </p:nvSpPr>
          <p:spPr bwMode="auto">
            <a:xfrm>
              <a:off x="672" y="1632"/>
              <a:ext cx="192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50" name="Line 6"/>
            <p:cNvSpPr>
              <a:spLocks noChangeShapeType="1"/>
            </p:cNvSpPr>
            <p:nvPr/>
          </p:nvSpPr>
          <p:spPr bwMode="auto">
            <a:xfrm flipH="1" flipV="1">
              <a:off x="672" y="768"/>
              <a:ext cx="1920" cy="86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51" name="Line 7"/>
            <p:cNvSpPr>
              <a:spLocks noChangeShapeType="1"/>
            </p:cNvSpPr>
            <p:nvPr/>
          </p:nvSpPr>
          <p:spPr bwMode="auto">
            <a:xfrm flipV="1">
              <a:off x="684" y="960"/>
              <a:ext cx="384" cy="6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52" name="Rectangle 8"/>
            <p:cNvSpPr>
              <a:spLocks noChangeArrowheads="1"/>
            </p:cNvSpPr>
            <p:nvPr/>
          </p:nvSpPr>
          <p:spPr bwMode="auto">
            <a:xfrm>
              <a:off x="672" y="1488"/>
              <a:ext cx="192" cy="144"/>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algn="ctr">
                <a:spcBef>
                  <a:spcPct val="20000"/>
                </a:spcBef>
              </a:pPr>
              <a:endParaRPr lang="vi-VN" sz="2400">
                <a:solidFill>
                  <a:srgbClr val="0000FF"/>
                </a:solidFill>
                <a:latin typeface="Times New Roman" pitchFamily="18" charset="0"/>
                <a:cs typeface="Times New Roman" pitchFamily="18" charset="0"/>
              </a:endParaRPr>
            </a:p>
          </p:txBody>
        </p:sp>
        <p:sp>
          <p:nvSpPr>
            <p:cNvPr id="48153" name="Rectangle 9"/>
            <p:cNvSpPr>
              <a:spLocks noChangeArrowheads="1"/>
            </p:cNvSpPr>
            <p:nvPr/>
          </p:nvSpPr>
          <p:spPr bwMode="auto">
            <a:xfrm rot="-3854902">
              <a:off x="1056" y="956"/>
              <a:ext cx="96" cy="1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solidFill>
                  <a:srgbClr val="0000FF"/>
                </a:solidFill>
                <a:latin typeface="Times New Roman" pitchFamily="18" charset="0"/>
                <a:cs typeface="Times New Roman" pitchFamily="18" charset="0"/>
              </a:endParaRPr>
            </a:p>
          </p:txBody>
        </p:sp>
      </p:grpSp>
      <p:sp>
        <p:nvSpPr>
          <p:cNvPr id="50186" name="Text Box 10"/>
          <p:cNvSpPr txBox="1">
            <a:spLocks noChangeArrowheads="1"/>
          </p:cNvSpPr>
          <p:nvPr/>
        </p:nvSpPr>
        <p:spPr bwMode="auto">
          <a:xfrm>
            <a:off x="8305800" y="3352800"/>
            <a:ext cx="6096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B</a:t>
            </a:r>
          </a:p>
        </p:txBody>
      </p:sp>
      <p:sp>
        <p:nvSpPr>
          <p:cNvPr id="50187" name="Text Box 11"/>
          <p:cNvSpPr txBox="1">
            <a:spLocks noChangeArrowheads="1"/>
          </p:cNvSpPr>
          <p:nvPr/>
        </p:nvSpPr>
        <p:spPr bwMode="auto">
          <a:xfrm>
            <a:off x="4953000" y="3429000"/>
            <a:ext cx="5334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O</a:t>
            </a:r>
          </a:p>
        </p:txBody>
      </p:sp>
      <p:sp>
        <p:nvSpPr>
          <p:cNvPr id="50188" name="Text Box 12"/>
          <p:cNvSpPr txBox="1">
            <a:spLocks noChangeArrowheads="1"/>
          </p:cNvSpPr>
          <p:nvPr/>
        </p:nvSpPr>
        <p:spPr bwMode="auto">
          <a:xfrm>
            <a:off x="5867400" y="1976438"/>
            <a:ext cx="5334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M</a:t>
            </a:r>
          </a:p>
        </p:txBody>
      </p:sp>
      <p:sp>
        <p:nvSpPr>
          <p:cNvPr id="50189" name="Text Box 13"/>
          <p:cNvSpPr txBox="1">
            <a:spLocks noChangeArrowheads="1"/>
          </p:cNvSpPr>
          <p:nvPr/>
        </p:nvSpPr>
        <p:spPr bwMode="auto">
          <a:xfrm>
            <a:off x="4953000" y="1721822"/>
            <a:ext cx="5334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A</a:t>
            </a:r>
          </a:p>
        </p:txBody>
      </p:sp>
      <p:sp>
        <p:nvSpPr>
          <p:cNvPr id="50190" name="Line 14"/>
          <p:cNvSpPr>
            <a:spLocks noChangeShapeType="1"/>
          </p:cNvSpPr>
          <p:nvPr/>
        </p:nvSpPr>
        <p:spPr bwMode="auto">
          <a:xfrm>
            <a:off x="1219200" y="1981200"/>
            <a:ext cx="0" cy="1752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91" name="Text Box 15"/>
          <p:cNvSpPr txBox="1">
            <a:spLocks noChangeArrowheads="1"/>
          </p:cNvSpPr>
          <p:nvPr/>
        </p:nvSpPr>
        <p:spPr bwMode="auto">
          <a:xfrm>
            <a:off x="1171575" y="2057400"/>
            <a:ext cx="43434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Tam giác OAB vuông tại O</a:t>
            </a:r>
          </a:p>
          <a:p>
            <a:pPr eaLnBrk="1" hangingPunct="1">
              <a:spcBef>
                <a:spcPct val="50000"/>
              </a:spcBef>
            </a:pPr>
            <a:r>
              <a:rPr lang="en-US" sz="2400">
                <a:solidFill>
                  <a:srgbClr val="0000FF"/>
                </a:solidFill>
                <a:latin typeface="Times New Roman" pitchFamily="18" charset="0"/>
                <a:cs typeface="Times New Roman" pitchFamily="18" charset="0"/>
              </a:rPr>
              <a:t>OM là đường cao</a:t>
            </a:r>
          </a:p>
        </p:txBody>
      </p:sp>
      <p:sp>
        <p:nvSpPr>
          <p:cNvPr id="50192" name="Line 16"/>
          <p:cNvSpPr>
            <a:spLocks noChangeShapeType="1"/>
          </p:cNvSpPr>
          <p:nvPr/>
        </p:nvSpPr>
        <p:spPr bwMode="auto">
          <a:xfrm>
            <a:off x="304800" y="3054349"/>
            <a:ext cx="4419600" cy="9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93" name="Text Box 17"/>
          <p:cNvSpPr txBox="1">
            <a:spLocks noChangeArrowheads="1"/>
          </p:cNvSpPr>
          <p:nvPr/>
        </p:nvSpPr>
        <p:spPr bwMode="auto">
          <a:xfrm>
            <a:off x="533400" y="2235200"/>
            <a:ext cx="7620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GT</a:t>
            </a:r>
          </a:p>
          <a:p>
            <a:pPr eaLnBrk="1" hangingPunct="1">
              <a:spcBef>
                <a:spcPct val="50000"/>
              </a:spcBef>
            </a:pPr>
            <a:endParaRPr lang="en-US" sz="2400">
              <a:solidFill>
                <a:srgbClr val="0000FF"/>
              </a:solidFill>
              <a:latin typeface="Times New Roman" pitchFamily="18" charset="0"/>
              <a:cs typeface="Times New Roman" pitchFamily="18" charset="0"/>
            </a:endParaRPr>
          </a:p>
          <a:p>
            <a:pPr eaLnBrk="1" hangingPunct="1">
              <a:spcBef>
                <a:spcPct val="50000"/>
              </a:spcBef>
            </a:pPr>
            <a:r>
              <a:rPr lang="en-US" sz="2400">
                <a:solidFill>
                  <a:srgbClr val="0000FF"/>
                </a:solidFill>
                <a:latin typeface="Times New Roman" pitchFamily="18" charset="0"/>
                <a:cs typeface="Times New Roman" pitchFamily="18" charset="0"/>
              </a:rPr>
              <a:t>KL</a:t>
            </a:r>
          </a:p>
        </p:txBody>
      </p:sp>
      <p:sp>
        <p:nvSpPr>
          <p:cNvPr id="50194" name="Text Box 18"/>
          <p:cNvSpPr txBox="1">
            <a:spLocks noChangeArrowheads="1"/>
          </p:cNvSpPr>
          <p:nvPr/>
        </p:nvSpPr>
        <p:spPr bwMode="auto">
          <a:xfrm>
            <a:off x="1295400" y="3276600"/>
            <a:ext cx="3352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AB . OM = OA . OB</a:t>
            </a:r>
          </a:p>
        </p:txBody>
      </p:sp>
      <p:graphicFrame>
        <p:nvGraphicFramePr>
          <p:cNvPr id="50199" name="Object 23"/>
          <p:cNvGraphicFramePr>
            <a:graphicFrameLocks noChangeAspect="1"/>
          </p:cNvGraphicFramePr>
          <p:nvPr>
            <p:extLst>
              <p:ext uri="{D42A27DB-BD31-4B8C-83A1-F6EECF244321}">
                <p14:modId xmlns:p14="http://schemas.microsoft.com/office/powerpoint/2010/main" val="3558742912"/>
              </p:ext>
            </p:extLst>
          </p:nvPr>
        </p:nvGraphicFramePr>
        <p:xfrm>
          <a:off x="6118225" y="4406900"/>
          <a:ext cx="309563" cy="482600"/>
        </p:xfrm>
        <a:graphic>
          <a:graphicData uri="http://schemas.openxmlformats.org/presentationml/2006/ole">
            <mc:AlternateContent xmlns:mc="http://schemas.openxmlformats.org/markup-compatibility/2006">
              <mc:Choice xmlns:v="urn:schemas-microsoft-com:vml" Requires="v">
                <p:oleObj spid="_x0000_s57358" name="Equation" r:id="rId3" imgW="114102" imgH="177492" progId="Equation.DSMT4">
                  <p:embed/>
                </p:oleObj>
              </mc:Choice>
              <mc:Fallback>
                <p:oleObj name="Equation" r:id="rId3" imgW="114102" imgH="177492"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8225" y="4406900"/>
                        <a:ext cx="309563"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TextBox 3"/>
          <p:cNvSpPr txBox="1"/>
          <p:nvPr/>
        </p:nvSpPr>
        <p:spPr>
          <a:xfrm>
            <a:off x="609600" y="838200"/>
            <a:ext cx="8077200" cy="830997"/>
          </a:xfrm>
          <a:prstGeom prst="rect">
            <a:avLst/>
          </a:prstGeom>
          <a:noFill/>
        </p:spPr>
        <p:txBody>
          <a:bodyPr wrap="square" rtlCol="0">
            <a:spAutoFit/>
          </a:bodyPr>
          <a:lstStyle/>
          <a:p>
            <a:r>
              <a:rPr lang="en-US" sz="2400" smtClean="0">
                <a:solidFill>
                  <a:srgbClr val="D60093"/>
                </a:solidFill>
                <a:latin typeface="Times New Roman" pitchFamily="18" charset="0"/>
                <a:cs typeface="Times New Roman" pitchFamily="18" charset="0"/>
              </a:rPr>
              <a:t>Cho tam giác AOB vuông tại O với đường cao OM. Hãy giải thích vì sao ta có đẳng thức: AB.OM = OA.OB</a:t>
            </a:r>
            <a:endParaRPr lang="en-US" sz="2400">
              <a:solidFill>
                <a:srgbClr val="D60093"/>
              </a:solidFill>
              <a:latin typeface="Times New Roman" pitchFamily="18" charset="0"/>
              <a:cs typeface="Times New Roman" pitchFamily="18" charset="0"/>
            </a:endParaRPr>
          </a:p>
        </p:txBody>
      </p:sp>
      <p:sp>
        <p:nvSpPr>
          <p:cNvPr id="33" name="TextBox 32"/>
          <p:cNvSpPr txBox="1"/>
          <p:nvPr/>
        </p:nvSpPr>
        <p:spPr>
          <a:xfrm>
            <a:off x="444500" y="4419600"/>
            <a:ext cx="6413500" cy="1200329"/>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HD: </a:t>
            </a:r>
            <a:r>
              <a:rPr lang="en-US" sz="2400" smtClean="0">
                <a:solidFill>
                  <a:srgbClr val="0000FF"/>
                </a:solidFill>
                <a:latin typeface="Times New Roman" pitchFamily="18" charset="0"/>
                <a:cs typeface="Times New Roman" pitchFamily="18" charset="0"/>
              </a:rPr>
              <a:t>Tính diện tích tam giác AOM bằng hai cách:</a:t>
            </a:r>
          </a:p>
          <a:p>
            <a:r>
              <a:rPr lang="en-US" sz="2400" smtClean="0">
                <a:solidFill>
                  <a:srgbClr val="0000FF"/>
                </a:solidFill>
                <a:latin typeface="Times New Roman" pitchFamily="18" charset="0"/>
                <a:cs typeface="Times New Roman" pitchFamily="18" charset="0"/>
              </a:rPr>
              <a:t>+ Theo Công thức tính diện tích tam giác vuông</a:t>
            </a:r>
          </a:p>
          <a:p>
            <a:r>
              <a:rPr lang="en-US" sz="2400" smtClean="0">
                <a:solidFill>
                  <a:srgbClr val="0000FF"/>
                </a:solidFill>
                <a:latin typeface="Times New Roman" pitchFamily="18" charset="0"/>
                <a:cs typeface="Times New Roman" pitchFamily="18" charset="0"/>
              </a:rPr>
              <a:t>+ Theo công thức tính diện tích tam giác thường</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487522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blinds(horizontal)">
                                      <p:cBhvr>
                                        <p:cTn id="7" dur="500"/>
                                        <p:tgtEl>
                                          <p:spTgt spid="5017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0188"/>
                                        </p:tgtEl>
                                        <p:attrNameLst>
                                          <p:attrName>style.visibility</p:attrName>
                                        </p:attrNameLst>
                                      </p:cBhvr>
                                      <p:to>
                                        <p:strVal val="visible"/>
                                      </p:to>
                                    </p:set>
                                    <p:animEffect transition="in" filter="blinds(horizontal)">
                                      <p:cBhvr>
                                        <p:cTn id="10" dur="500"/>
                                        <p:tgtEl>
                                          <p:spTgt spid="5018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0189"/>
                                        </p:tgtEl>
                                        <p:attrNameLst>
                                          <p:attrName>style.visibility</p:attrName>
                                        </p:attrNameLst>
                                      </p:cBhvr>
                                      <p:to>
                                        <p:strVal val="visible"/>
                                      </p:to>
                                    </p:set>
                                    <p:animEffect transition="in" filter="blinds(horizontal)">
                                      <p:cBhvr>
                                        <p:cTn id="13" dur="500"/>
                                        <p:tgtEl>
                                          <p:spTgt spid="50189"/>
                                        </p:tgtEl>
                                      </p:cBhvr>
                                    </p:animEffect>
                                  </p:childTnLst>
                                </p:cTn>
                              </p:par>
                              <p:par>
                                <p:cTn id="14" presetID="3" presetClass="entr" presetSubtype="10" fill="hold" nodeType="withEffect">
                                  <p:stCondLst>
                                    <p:cond delay="0"/>
                                  </p:stCondLst>
                                  <p:childTnLst>
                                    <p:set>
                                      <p:cBhvr>
                                        <p:cTn id="15" dur="1" fill="hold">
                                          <p:stCondLst>
                                            <p:cond delay="0"/>
                                          </p:stCondLst>
                                        </p:cTn>
                                        <p:tgtEl>
                                          <p:spTgt spid="50179"/>
                                        </p:tgtEl>
                                        <p:attrNameLst>
                                          <p:attrName>style.visibility</p:attrName>
                                        </p:attrNameLst>
                                      </p:cBhvr>
                                      <p:to>
                                        <p:strVal val="visible"/>
                                      </p:to>
                                    </p:set>
                                    <p:animEffect transition="in" filter="blinds(horizontal)">
                                      <p:cBhvr>
                                        <p:cTn id="16" dur="500"/>
                                        <p:tgtEl>
                                          <p:spTgt spid="5017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0187"/>
                                        </p:tgtEl>
                                        <p:attrNameLst>
                                          <p:attrName>style.visibility</p:attrName>
                                        </p:attrNameLst>
                                      </p:cBhvr>
                                      <p:to>
                                        <p:strVal val="visible"/>
                                      </p:to>
                                    </p:set>
                                    <p:animEffect transition="in" filter="blinds(horizontal)">
                                      <p:cBhvr>
                                        <p:cTn id="19" dur="500"/>
                                        <p:tgtEl>
                                          <p:spTgt spid="5018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50186"/>
                                        </p:tgtEl>
                                        <p:attrNameLst>
                                          <p:attrName>style.visibility</p:attrName>
                                        </p:attrNameLst>
                                      </p:cBhvr>
                                      <p:to>
                                        <p:strVal val="visible"/>
                                      </p:to>
                                    </p:set>
                                    <p:animEffect transition="in" filter="blinds(horizontal)">
                                      <p:cBhvr>
                                        <p:cTn id="22" dur="500"/>
                                        <p:tgtEl>
                                          <p:spTgt spid="5018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0193"/>
                                        </p:tgtEl>
                                        <p:attrNameLst>
                                          <p:attrName>style.visibility</p:attrName>
                                        </p:attrNameLst>
                                      </p:cBhvr>
                                      <p:to>
                                        <p:strVal val="visible"/>
                                      </p:to>
                                    </p:set>
                                    <p:animEffect transition="in" filter="blinds(horizontal)">
                                      <p:cBhvr>
                                        <p:cTn id="27" dur="500"/>
                                        <p:tgtEl>
                                          <p:spTgt spid="50193"/>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50192"/>
                                        </p:tgtEl>
                                        <p:attrNameLst>
                                          <p:attrName>style.visibility</p:attrName>
                                        </p:attrNameLst>
                                      </p:cBhvr>
                                      <p:to>
                                        <p:strVal val="visible"/>
                                      </p:to>
                                    </p:set>
                                    <p:animEffect transition="in" filter="blinds(horizontal)">
                                      <p:cBhvr>
                                        <p:cTn id="30" dur="500"/>
                                        <p:tgtEl>
                                          <p:spTgt spid="50192"/>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50194"/>
                                        </p:tgtEl>
                                        <p:attrNameLst>
                                          <p:attrName>style.visibility</p:attrName>
                                        </p:attrNameLst>
                                      </p:cBhvr>
                                      <p:to>
                                        <p:strVal val="visible"/>
                                      </p:to>
                                    </p:set>
                                    <p:animEffect transition="in" filter="blinds(horizontal)">
                                      <p:cBhvr>
                                        <p:cTn id="33" dur="500"/>
                                        <p:tgtEl>
                                          <p:spTgt spid="50194"/>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50190"/>
                                        </p:tgtEl>
                                        <p:attrNameLst>
                                          <p:attrName>style.visibility</p:attrName>
                                        </p:attrNameLst>
                                      </p:cBhvr>
                                      <p:to>
                                        <p:strVal val="visible"/>
                                      </p:to>
                                    </p:set>
                                    <p:animEffect transition="in" filter="blinds(horizontal)">
                                      <p:cBhvr>
                                        <p:cTn id="36" dur="500"/>
                                        <p:tgtEl>
                                          <p:spTgt spid="50190"/>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50191"/>
                                        </p:tgtEl>
                                        <p:attrNameLst>
                                          <p:attrName>style.visibility</p:attrName>
                                        </p:attrNameLst>
                                      </p:cBhvr>
                                      <p:to>
                                        <p:strVal val="visible"/>
                                      </p:to>
                                    </p:set>
                                    <p:animEffect transition="in" filter="blinds(horizontal)">
                                      <p:cBhvr>
                                        <p:cTn id="39" dur="500"/>
                                        <p:tgtEl>
                                          <p:spTgt spid="50191"/>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86" grpId="0"/>
      <p:bldP spid="50187" grpId="0"/>
      <p:bldP spid="50188" grpId="0"/>
      <p:bldP spid="50189" grpId="0"/>
      <p:bldP spid="50190" grpId="0" animBg="1"/>
      <p:bldP spid="50191" grpId="0"/>
      <p:bldP spid="50192" grpId="0" animBg="1"/>
      <p:bldP spid="50193" grpId="0"/>
      <p:bldP spid="50194" grpId="0"/>
      <p:bldP spid="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2"/>
          <p:cNvGrpSpPr>
            <a:grpSpLocks/>
          </p:cNvGrpSpPr>
          <p:nvPr/>
        </p:nvGrpSpPr>
        <p:grpSpPr bwMode="auto">
          <a:xfrm>
            <a:off x="4402138" y="2366963"/>
            <a:ext cx="14287" cy="22225"/>
            <a:chOff x="240" y="912"/>
            <a:chExt cx="5504" cy="3668"/>
          </a:xfrm>
        </p:grpSpPr>
        <p:pic>
          <p:nvPicPr>
            <p:cNvPr id="49167" name="Picture 3"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9" y="1652"/>
              <a:ext cx="1190" cy="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8" name="Picture 4"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2" y="3439"/>
              <a:ext cx="1189" cy="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9" name="Picture 5"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2832"/>
              <a:ext cx="1260" cy="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0" name="Picture 6"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 y="912"/>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1" name="Picture 7"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 y="1488"/>
              <a:ext cx="1260" cy="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2" name="Picture 8" descr="BD1822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 y="1302"/>
              <a:ext cx="1190" cy="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55" name="Picture 9" descr="N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5181600"/>
            <a:ext cx="662940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WordArt 10"/>
          <p:cNvSpPr>
            <a:spLocks noChangeArrowheads="1" noChangeShapeType="1" noTextEdit="1"/>
          </p:cNvSpPr>
          <p:nvPr/>
        </p:nvSpPr>
        <p:spPr bwMode="auto">
          <a:xfrm>
            <a:off x="457200" y="1295400"/>
            <a:ext cx="8458200" cy="2133600"/>
          </a:xfrm>
          <a:prstGeom prst="rect">
            <a:avLst/>
          </a:prstGeom>
        </p:spPr>
        <p:txBody>
          <a:bodyPr wrap="none" fromWordArt="1">
            <a:prstTxWarp prst="textPlain">
              <a:avLst>
                <a:gd name="adj" fmla="val 50000"/>
              </a:avLst>
            </a:prstTxWarp>
          </a:bodyPr>
          <a:lstStyle/>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CHÚC QUÝ THẦY CÔ &amp; CÁC EM </a:t>
            </a:r>
          </a:p>
          <a:p>
            <a:r>
              <a:rPr lang="en-US" sz="4000" i="1" kern="10">
                <a:ln w="9525">
                  <a:solidFill>
                    <a:srgbClr val="0000FF"/>
                  </a:solidFill>
                  <a:round/>
                  <a:headEnd/>
                  <a:tailEnd/>
                </a:ln>
                <a:solidFill>
                  <a:srgbClr val="0000FF"/>
                </a:solidFill>
                <a:effectLst>
                  <a:outerShdw dist="35921" dir="2700000" algn="ctr" rotWithShape="0">
                    <a:srgbClr val="808080">
                      <a:alpha val="79999"/>
                    </a:srgbClr>
                  </a:outerShdw>
                </a:effectLst>
                <a:latin typeface="Times New Roman"/>
                <a:cs typeface="Times New Roman"/>
              </a:rPr>
              <a:t>HỌC SINH MẠNH KHỎE!</a:t>
            </a:r>
          </a:p>
        </p:txBody>
      </p:sp>
      <p:pic>
        <p:nvPicPr>
          <p:cNvPr id="49157" name="Picture 11" descr="N7"/>
          <p:cNvPicPr>
            <a:picLocks noChangeAspect="1" noChangeArrowheads="1" noCrop="1"/>
          </p:cNvPicPr>
          <p:nvPr/>
        </p:nvPicPr>
        <p:blipFill>
          <a:blip r:embed="rId4">
            <a:lum bright="6000"/>
            <a:extLst>
              <a:ext uri="{28A0092B-C50C-407E-A947-70E740481C1C}">
                <a14:useLocalDpi xmlns:a14="http://schemas.microsoft.com/office/drawing/2010/main" val="0"/>
              </a:ext>
            </a:extLst>
          </a:blip>
          <a:srcRect/>
          <a:stretch>
            <a:fillRect/>
          </a:stretch>
        </p:blipFill>
        <p:spPr bwMode="auto">
          <a:xfrm>
            <a:off x="0" y="762000"/>
            <a:ext cx="716280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2" descr="1174645oad7z9n2ir">
            <a:hlinkClick r:id="rId5"/>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3581400"/>
            <a:ext cx="38100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9" name="Group 6"/>
          <p:cNvGrpSpPr>
            <a:grpSpLocks/>
          </p:cNvGrpSpPr>
          <p:nvPr/>
        </p:nvGrpSpPr>
        <p:grpSpPr bwMode="auto">
          <a:xfrm>
            <a:off x="-76200" y="-152400"/>
            <a:ext cx="2895600" cy="3200400"/>
            <a:chOff x="-144" y="0"/>
            <a:chExt cx="1968" cy="1968"/>
          </a:xfrm>
        </p:grpSpPr>
        <p:pic>
          <p:nvPicPr>
            <p:cNvPr id="49165" name="Picture 7" descr="00J60012BSa[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6" name="Picture 8" descr="00J60012BSa[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160" name="Group 2"/>
          <p:cNvGrpSpPr>
            <a:grpSpLocks/>
          </p:cNvGrpSpPr>
          <p:nvPr/>
        </p:nvGrpSpPr>
        <p:grpSpPr bwMode="auto">
          <a:xfrm rot="10800000">
            <a:off x="6629400" y="3352800"/>
            <a:ext cx="2590800" cy="3629025"/>
            <a:chOff x="-144" y="0"/>
            <a:chExt cx="1968" cy="1968"/>
          </a:xfrm>
        </p:grpSpPr>
        <p:pic>
          <p:nvPicPr>
            <p:cNvPr id="49163" name="Picture 3" descr="00J60012BSa[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4" y="0"/>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4" descr="00J60012BSa[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792" y="792"/>
              <a:ext cx="196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61" name="Picture 5" descr="DOVE"/>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7242175" y="2105025"/>
            <a:ext cx="1524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6" descr="DOVE"/>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886964">
            <a:off x="403225" y="622300"/>
            <a:ext cx="12954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422275" y="3429000"/>
            <a:ext cx="3235325" cy="1447800"/>
            <a:chOff x="266" y="2160"/>
            <a:chExt cx="2038" cy="912"/>
          </a:xfrm>
        </p:grpSpPr>
        <p:sp>
          <p:nvSpPr>
            <p:cNvPr id="10274" name="AutoShape 3"/>
            <p:cNvSpPr>
              <a:spLocks noChangeArrowheads="1"/>
            </p:cNvSpPr>
            <p:nvPr/>
          </p:nvSpPr>
          <p:spPr bwMode="auto">
            <a:xfrm>
              <a:off x="1440" y="2160"/>
              <a:ext cx="864" cy="912"/>
            </a:xfrm>
            <a:prstGeom prst="rtTriangle">
              <a:avLst/>
            </a:prstGeom>
            <a:solidFill>
              <a:srgbClr val="00FFFF"/>
            </a:solidFill>
            <a:ln w="9525">
              <a:solidFill>
                <a:schemeClr val="tx1"/>
              </a:solidFill>
              <a:miter lim="800000"/>
              <a:headEnd/>
              <a:tailEnd/>
            </a:ln>
          </p:spPr>
          <p:txBody>
            <a:bodyPr wrap="none" anchor="ctr"/>
            <a:lstStyle/>
            <a:p>
              <a:endParaRPr lang="en-US"/>
            </a:p>
          </p:txBody>
        </p:sp>
        <p:sp>
          <p:nvSpPr>
            <p:cNvPr id="10275" name="AutoShape 4"/>
            <p:cNvSpPr>
              <a:spLocks noChangeArrowheads="1"/>
            </p:cNvSpPr>
            <p:nvPr/>
          </p:nvSpPr>
          <p:spPr bwMode="auto">
            <a:xfrm rot="-5400000">
              <a:off x="398" y="2028"/>
              <a:ext cx="912" cy="1176"/>
            </a:xfrm>
            <a:prstGeom prst="rtTriangle">
              <a:avLst/>
            </a:prstGeom>
            <a:solidFill>
              <a:srgbClr val="00FFFF"/>
            </a:solidFill>
            <a:ln w="9525">
              <a:solidFill>
                <a:schemeClr val="tx1"/>
              </a:solidFill>
              <a:miter lim="800000"/>
              <a:headEnd/>
              <a:tailEnd/>
            </a:ln>
          </p:spPr>
          <p:txBody>
            <a:bodyPr wrap="none" anchor="ctr"/>
            <a:lstStyle/>
            <a:p>
              <a:endParaRPr lang="en-US"/>
            </a:p>
          </p:txBody>
        </p:sp>
      </p:grpSp>
      <p:grpSp>
        <p:nvGrpSpPr>
          <p:cNvPr id="5" name="Group 6"/>
          <p:cNvGrpSpPr>
            <a:grpSpLocks/>
          </p:cNvGrpSpPr>
          <p:nvPr/>
        </p:nvGrpSpPr>
        <p:grpSpPr bwMode="auto">
          <a:xfrm>
            <a:off x="4821238" y="3429000"/>
            <a:ext cx="3235325" cy="1447800"/>
            <a:chOff x="266" y="2160"/>
            <a:chExt cx="2038" cy="912"/>
          </a:xfrm>
          <a:noFill/>
        </p:grpSpPr>
        <p:sp>
          <p:nvSpPr>
            <p:cNvPr id="2076" name="AutoShape 7"/>
            <p:cNvSpPr>
              <a:spLocks noChangeArrowheads="1"/>
            </p:cNvSpPr>
            <p:nvPr/>
          </p:nvSpPr>
          <p:spPr bwMode="auto">
            <a:xfrm>
              <a:off x="1440" y="2160"/>
              <a:ext cx="864" cy="912"/>
            </a:xfrm>
            <a:prstGeom prst="rtTriangle">
              <a:avLst/>
            </a:prstGeom>
            <a:grpFill/>
            <a:ln w="57150">
              <a:solidFill>
                <a:schemeClr val="tx1"/>
              </a:solidFill>
              <a:miter lim="800000"/>
              <a:headEnd/>
              <a:tailEnd/>
            </a:ln>
          </p:spPr>
          <p:txBody>
            <a:bodyPr wrap="none" anchor="ctr"/>
            <a:lstStyle/>
            <a:p>
              <a:pPr>
                <a:defRPr/>
              </a:pPr>
              <a:endParaRPr lang="en-US"/>
            </a:p>
          </p:txBody>
        </p:sp>
        <p:sp>
          <p:nvSpPr>
            <p:cNvPr id="2077" name="AutoShape 8"/>
            <p:cNvSpPr>
              <a:spLocks noChangeArrowheads="1"/>
            </p:cNvSpPr>
            <p:nvPr/>
          </p:nvSpPr>
          <p:spPr bwMode="auto">
            <a:xfrm rot="-5400000">
              <a:off x="398" y="2028"/>
              <a:ext cx="912" cy="1176"/>
            </a:xfrm>
            <a:prstGeom prst="rtTriangle">
              <a:avLst/>
            </a:prstGeom>
            <a:grpFill/>
            <a:ln w="57150">
              <a:solidFill>
                <a:schemeClr val="tx1"/>
              </a:solidFill>
              <a:miter lim="800000"/>
              <a:headEnd/>
              <a:tailEnd/>
            </a:ln>
          </p:spPr>
          <p:txBody>
            <a:bodyPr wrap="none" anchor="ctr"/>
            <a:lstStyle/>
            <a:p>
              <a:pPr>
                <a:defRPr/>
              </a:pPr>
              <a:endParaRPr lang="en-US"/>
            </a:p>
          </p:txBody>
        </p:sp>
      </p:grpSp>
      <p:sp>
        <p:nvSpPr>
          <p:cNvPr id="117769" name="AutoShape 9"/>
          <p:cNvSpPr>
            <a:spLocks noChangeArrowheads="1"/>
          </p:cNvSpPr>
          <p:nvPr/>
        </p:nvSpPr>
        <p:spPr bwMode="auto">
          <a:xfrm>
            <a:off x="6684963" y="3429000"/>
            <a:ext cx="1371600" cy="1447800"/>
          </a:xfrm>
          <a:prstGeom prst="rtTriangle">
            <a:avLst/>
          </a:prstGeom>
          <a:solidFill>
            <a:srgbClr val="00FFFF"/>
          </a:solidFill>
          <a:ln w="9525">
            <a:solidFill>
              <a:schemeClr val="tx1"/>
            </a:solidFill>
            <a:miter lim="800000"/>
            <a:headEnd/>
            <a:tailEnd/>
          </a:ln>
        </p:spPr>
        <p:txBody>
          <a:bodyPr wrap="none" anchor="ctr"/>
          <a:lstStyle/>
          <a:p>
            <a:endParaRPr lang="en-US"/>
          </a:p>
        </p:txBody>
      </p:sp>
      <p:sp>
        <p:nvSpPr>
          <p:cNvPr id="117770" name="AutoShape 10"/>
          <p:cNvSpPr>
            <a:spLocks noChangeArrowheads="1"/>
          </p:cNvSpPr>
          <p:nvPr/>
        </p:nvSpPr>
        <p:spPr bwMode="auto">
          <a:xfrm rot="-5400000">
            <a:off x="5030788" y="3219450"/>
            <a:ext cx="1447800" cy="1866900"/>
          </a:xfrm>
          <a:prstGeom prst="rtTriangle">
            <a:avLst/>
          </a:prstGeom>
          <a:solidFill>
            <a:srgbClr val="00FFFF"/>
          </a:solidFill>
          <a:ln w="9525">
            <a:solidFill>
              <a:schemeClr val="tx1"/>
            </a:solidFill>
            <a:miter lim="800000"/>
            <a:headEnd/>
            <a:tailEnd/>
          </a:ln>
        </p:spPr>
        <p:txBody>
          <a:bodyPr wrap="none" anchor="ctr"/>
          <a:lstStyle/>
          <a:p>
            <a:endParaRPr lang="en-US"/>
          </a:p>
        </p:txBody>
      </p:sp>
      <p:sp>
        <p:nvSpPr>
          <p:cNvPr id="117771" name="Line 11"/>
          <p:cNvSpPr>
            <a:spLocks noChangeShapeType="1"/>
          </p:cNvSpPr>
          <p:nvPr/>
        </p:nvSpPr>
        <p:spPr bwMode="auto">
          <a:xfrm>
            <a:off x="6684963" y="2459038"/>
            <a:ext cx="0" cy="3048000"/>
          </a:xfrm>
          <a:prstGeom prst="line">
            <a:avLst/>
          </a:prstGeom>
          <a:noFill/>
          <a:ln w="28575">
            <a:solidFill>
              <a:srgbClr val="CC33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17780" name="Text Box 20"/>
          <p:cNvSpPr txBox="1">
            <a:spLocks noChangeArrowheads="1"/>
          </p:cNvSpPr>
          <p:nvPr/>
        </p:nvSpPr>
        <p:spPr bwMode="auto">
          <a:xfrm>
            <a:off x="3581400" y="298608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E</a:t>
            </a:r>
          </a:p>
        </p:txBody>
      </p:sp>
      <p:sp>
        <p:nvSpPr>
          <p:cNvPr id="117782" name="Text Box 22"/>
          <p:cNvSpPr txBox="1">
            <a:spLocks noChangeArrowheads="1"/>
          </p:cNvSpPr>
          <p:nvPr/>
        </p:nvSpPr>
        <p:spPr bwMode="auto">
          <a:xfrm>
            <a:off x="381000" y="2986088"/>
            <a:ext cx="349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t>D</a:t>
            </a:r>
          </a:p>
        </p:txBody>
      </p:sp>
      <p:graphicFrame>
        <p:nvGraphicFramePr>
          <p:cNvPr id="117784" name="Object 2"/>
          <p:cNvGraphicFramePr>
            <a:graphicFrameLocks noChangeAspect="1"/>
          </p:cNvGraphicFramePr>
          <p:nvPr/>
        </p:nvGraphicFramePr>
        <p:xfrm>
          <a:off x="358775" y="681038"/>
          <a:ext cx="3451225" cy="738187"/>
        </p:xfrm>
        <a:graphic>
          <a:graphicData uri="http://schemas.openxmlformats.org/presentationml/2006/ole">
            <mc:AlternateContent xmlns:mc="http://schemas.openxmlformats.org/markup-compatibility/2006">
              <mc:Choice xmlns:v="urn:schemas-microsoft-com:vml" Requires="v">
                <p:oleObj spid="_x0000_s10648" name="Equation" r:id="rId4" imgW="990600" imgH="228600" progId="Equation.DSMT4">
                  <p:embed/>
                </p:oleObj>
              </mc:Choice>
              <mc:Fallback>
                <p:oleObj name="Equation" r:id="rId4" imgW="990600" imgH="2286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775" y="681038"/>
                        <a:ext cx="3451225" cy="738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7785" name="Text Box 25"/>
          <p:cNvSpPr txBox="1">
            <a:spLocks noChangeArrowheads="1"/>
          </p:cNvSpPr>
          <p:nvPr/>
        </p:nvSpPr>
        <p:spPr bwMode="auto">
          <a:xfrm>
            <a:off x="2112963" y="715963"/>
            <a:ext cx="4095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3200" b="1">
                <a:solidFill>
                  <a:srgbClr val="800000"/>
                </a:solidFill>
              </a:rPr>
              <a:t>2</a:t>
            </a:r>
          </a:p>
        </p:txBody>
      </p:sp>
      <p:graphicFrame>
        <p:nvGraphicFramePr>
          <p:cNvPr id="117786" name="Object 3"/>
          <p:cNvGraphicFramePr>
            <a:graphicFrameLocks noChangeAspect="1"/>
          </p:cNvGraphicFramePr>
          <p:nvPr/>
        </p:nvGraphicFramePr>
        <p:xfrm>
          <a:off x="228600" y="1616075"/>
          <a:ext cx="457200" cy="365125"/>
        </p:xfrm>
        <a:graphic>
          <a:graphicData uri="http://schemas.openxmlformats.org/presentationml/2006/ole">
            <mc:AlternateContent xmlns:mc="http://schemas.openxmlformats.org/markup-compatibility/2006">
              <mc:Choice xmlns:v="urn:schemas-microsoft-com:vml" Requires="v">
                <p:oleObj spid="_x0000_s10649" name="Equation" r:id="rId6" imgW="190417" imgH="152334" progId="Equation.DSMT4">
                  <p:embed/>
                </p:oleObj>
              </mc:Choice>
              <mc:Fallback>
                <p:oleObj name="Equation" r:id="rId6" imgW="190417" imgH="152334"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1616075"/>
                        <a:ext cx="457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7787" name="Object 4"/>
          <p:cNvGraphicFramePr>
            <a:graphicFrameLocks noGrp="1" noChangeAspect="1"/>
          </p:cNvGraphicFramePr>
          <p:nvPr>
            <p:ph/>
          </p:nvPr>
        </p:nvGraphicFramePr>
        <p:xfrm>
          <a:off x="762000" y="1343025"/>
          <a:ext cx="2667000" cy="714375"/>
        </p:xfrm>
        <a:graphic>
          <a:graphicData uri="http://schemas.openxmlformats.org/presentationml/2006/ole">
            <mc:AlternateContent xmlns:mc="http://schemas.openxmlformats.org/markup-compatibility/2006">
              <mc:Choice xmlns:v="urn:schemas-microsoft-com:vml" Requires="v">
                <p:oleObj spid="_x0000_s10650" name="Equation" r:id="rId8" imgW="990600" imgH="228600" progId="Equation.DSMT4">
                  <p:embed/>
                </p:oleObj>
              </mc:Choice>
              <mc:Fallback>
                <p:oleObj name="Equation" r:id="rId8" imgW="990600" imgH="228600" progId="Equation.DSMT4">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 y="1343025"/>
                        <a:ext cx="2667000" cy="71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7793" name="Object 5"/>
          <p:cNvGraphicFramePr>
            <a:graphicFrameLocks noChangeAspect="1"/>
          </p:cNvGraphicFramePr>
          <p:nvPr/>
        </p:nvGraphicFramePr>
        <p:xfrm>
          <a:off x="2098675" y="1219200"/>
          <a:ext cx="412750" cy="1066800"/>
        </p:xfrm>
        <a:graphic>
          <a:graphicData uri="http://schemas.openxmlformats.org/presentationml/2006/ole">
            <mc:AlternateContent xmlns:mc="http://schemas.openxmlformats.org/markup-compatibility/2006">
              <mc:Choice xmlns:v="urn:schemas-microsoft-com:vml" Requires="v">
                <p:oleObj spid="_x0000_s10651" name="Equation" r:id="rId10" imgW="152334" imgH="393529" progId="Equation.DSMT4">
                  <p:embed/>
                </p:oleObj>
              </mc:Choice>
              <mc:Fallback>
                <p:oleObj name="Equation" r:id="rId10" imgW="152334" imgH="393529" progId="Equation.DSMT4">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98675" y="1219200"/>
                        <a:ext cx="41275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7794" name="Object 6"/>
          <p:cNvGraphicFramePr>
            <a:graphicFrameLocks noChangeAspect="1"/>
          </p:cNvGraphicFramePr>
          <p:nvPr/>
        </p:nvGraphicFramePr>
        <p:xfrm>
          <a:off x="3581400" y="1295400"/>
          <a:ext cx="1600200" cy="860425"/>
        </p:xfrm>
        <a:graphic>
          <a:graphicData uri="http://schemas.openxmlformats.org/presentationml/2006/ole">
            <mc:AlternateContent xmlns:mc="http://schemas.openxmlformats.org/markup-compatibility/2006">
              <mc:Choice xmlns:v="urn:schemas-microsoft-com:vml" Requires="v">
                <p:oleObj spid="_x0000_s10652" name="Equation" r:id="rId12" imgW="723586" imgH="393529" progId="Equation.DSMT4">
                  <p:embed/>
                </p:oleObj>
              </mc:Choice>
              <mc:Fallback>
                <p:oleObj name="Equation" r:id="rId12" imgW="723586" imgH="393529" progId="Equation.DSMT4">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81400" y="1295400"/>
                        <a:ext cx="1600200" cy="860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7795" name="Object 7"/>
          <p:cNvGraphicFramePr>
            <a:graphicFrameLocks noChangeAspect="1"/>
          </p:cNvGraphicFramePr>
          <p:nvPr/>
        </p:nvGraphicFramePr>
        <p:xfrm>
          <a:off x="5181600" y="1344613"/>
          <a:ext cx="1524000" cy="788987"/>
        </p:xfrm>
        <a:graphic>
          <a:graphicData uri="http://schemas.openxmlformats.org/presentationml/2006/ole">
            <mc:AlternateContent xmlns:mc="http://schemas.openxmlformats.org/markup-compatibility/2006">
              <mc:Choice xmlns:v="urn:schemas-microsoft-com:vml" Requires="v">
                <p:oleObj spid="_x0000_s10653" name="Equation" r:id="rId14" imgW="761669" imgH="393529" progId="Equation.DSMT4">
                  <p:embed/>
                </p:oleObj>
              </mc:Choice>
              <mc:Fallback>
                <p:oleObj name="Equation" r:id="rId14" imgW="761669" imgH="393529" progId="Equation.DSMT4">
                  <p:embed/>
                  <p:pic>
                    <p:nvPicPr>
                      <p:cNvPr id="0"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81600" y="1344613"/>
                        <a:ext cx="1524000" cy="788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7796" name="AutoShape 36"/>
          <p:cNvSpPr>
            <a:spLocks noChangeArrowheads="1"/>
          </p:cNvSpPr>
          <p:nvPr/>
        </p:nvSpPr>
        <p:spPr bwMode="auto">
          <a:xfrm>
            <a:off x="5791200" y="2133600"/>
            <a:ext cx="1600200" cy="457200"/>
          </a:xfrm>
          <a:prstGeom prst="wedgeRoundRectCallout">
            <a:avLst>
              <a:gd name="adj1" fmla="val -46625"/>
              <a:gd name="adj2" fmla="val -107639"/>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FF0000"/>
                </a:solidFill>
                <a:latin typeface="Times New Roman" pitchFamily="18" charset="0"/>
                <a:cs typeface="Arial" pitchFamily="34" charset="0"/>
              </a:rPr>
              <a:t>Cạnh</a:t>
            </a:r>
          </a:p>
        </p:txBody>
      </p:sp>
      <p:sp>
        <p:nvSpPr>
          <p:cNvPr id="117797" name="AutoShape 37"/>
          <p:cNvSpPr>
            <a:spLocks noChangeArrowheads="1"/>
          </p:cNvSpPr>
          <p:nvPr/>
        </p:nvSpPr>
        <p:spPr bwMode="auto">
          <a:xfrm rot="-996929">
            <a:off x="7053263" y="1125538"/>
            <a:ext cx="1787525" cy="457200"/>
          </a:xfrm>
          <a:prstGeom prst="wedgeRoundRectCallout">
            <a:avLst>
              <a:gd name="adj1" fmla="val -79685"/>
              <a:gd name="adj2" fmla="val -25481"/>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eaLnBrk="0" hangingPunct="0"/>
            <a:r>
              <a:rPr lang="en-US" sz="2000" b="1">
                <a:solidFill>
                  <a:srgbClr val="FF0000"/>
                </a:solidFill>
                <a:latin typeface="Times New Roman" pitchFamily="18" charset="0"/>
                <a:cs typeface="Arial" pitchFamily="34" charset="0"/>
              </a:rPr>
              <a:t>Đường cao</a:t>
            </a:r>
          </a:p>
        </p:txBody>
      </p:sp>
      <p:sp>
        <p:nvSpPr>
          <p:cNvPr id="10258" name="Line 31"/>
          <p:cNvSpPr>
            <a:spLocks noChangeShapeType="1"/>
          </p:cNvSpPr>
          <p:nvPr/>
        </p:nvSpPr>
        <p:spPr bwMode="auto">
          <a:xfrm>
            <a:off x="6677025" y="4586288"/>
            <a:ext cx="30480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9" name="Line 32"/>
          <p:cNvSpPr>
            <a:spLocks noChangeShapeType="1"/>
          </p:cNvSpPr>
          <p:nvPr/>
        </p:nvSpPr>
        <p:spPr bwMode="auto">
          <a:xfrm>
            <a:off x="6967538" y="4572000"/>
            <a:ext cx="0" cy="3048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Rectangle 3"/>
          <p:cNvSpPr>
            <a:spLocks noChangeArrowheads="1"/>
          </p:cNvSpPr>
          <p:nvPr/>
        </p:nvSpPr>
        <p:spPr bwMode="auto">
          <a:xfrm>
            <a:off x="422275" y="869950"/>
            <a:ext cx="76342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0000FF"/>
                </a:solidFill>
                <a:latin typeface="Times New Roman" pitchFamily="18" charset="0"/>
                <a:cs typeface="Times New Roman" pitchFamily="18" charset="0"/>
              </a:rPr>
              <a:t>Lấy hai hình tam giác bằng nhau bằng giấy màu. Cắt một hình tam giác theo đường cao. Ghép hai mảnh vừa cắt với hình tam giác còn lại để được một hình chữ nhật. So sánh diện tích hình tam giác với diện tích hình chữ nhật  ?</a:t>
            </a:r>
          </a:p>
        </p:txBody>
      </p:sp>
      <p:grpSp>
        <p:nvGrpSpPr>
          <p:cNvPr id="6" name="Group 5"/>
          <p:cNvGrpSpPr>
            <a:grpSpLocks/>
          </p:cNvGrpSpPr>
          <p:nvPr/>
        </p:nvGrpSpPr>
        <p:grpSpPr bwMode="auto">
          <a:xfrm>
            <a:off x="152400" y="2986088"/>
            <a:ext cx="8350250" cy="2195512"/>
            <a:chOff x="152400" y="2986087"/>
            <a:chExt cx="8350250" cy="2195513"/>
          </a:xfrm>
        </p:grpSpPr>
        <p:sp>
          <p:nvSpPr>
            <p:cNvPr id="10266" name="Text Box 14"/>
            <p:cNvSpPr txBox="1">
              <a:spLocks noChangeArrowheads="1"/>
            </p:cNvSpPr>
            <p:nvPr/>
          </p:nvSpPr>
          <p:spPr bwMode="auto">
            <a:xfrm>
              <a:off x="2133600" y="2986087"/>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A</a:t>
              </a:r>
            </a:p>
          </p:txBody>
        </p:sp>
        <p:sp>
          <p:nvSpPr>
            <p:cNvPr id="10267" name="Text Box 15"/>
            <p:cNvSpPr txBox="1">
              <a:spLocks noChangeArrowheads="1"/>
            </p:cNvSpPr>
            <p:nvPr/>
          </p:nvSpPr>
          <p:spPr bwMode="auto">
            <a:xfrm>
              <a:off x="152400" y="48006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B</a:t>
              </a:r>
            </a:p>
          </p:txBody>
        </p:sp>
        <p:sp>
          <p:nvSpPr>
            <p:cNvPr id="10268" name="Text Box 16"/>
            <p:cNvSpPr txBox="1">
              <a:spLocks noChangeArrowheads="1"/>
            </p:cNvSpPr>
            <p:nvPr/>
          </p:nvSpPr>
          <p:spPr bwMode="auto">
            <a:xfrm>
              <a:off x="3657600" y="48006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C</a:t>
              </a:r>
            </a:p>
          </p:txBody>
        </p:sp>
        <p:sp>
          <p:nvSpPr>
            <p:cNvPr id="10269" name="Text Box 17"/>
            <p:cNvSpPr txBox="1">
              <a:spLocks noChangeArrowheads="1"/>
            </p:cNvSpPr>
            <p:nvPr/>
          </p:nvSpPr>
          <p:spPr bwMode="auto">
            <a:xfrm>
              <a:off x="6705600" y="3062287"/>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A</a:t>
              </a:r>
            </a:p>
          </p:txBody>
        </p:sp>
        <p:sp>
          <p:nvSpPr>
            <p:cNvPr id="10270" name="Text Box 18"/>
            <p:cNvSpPr txBox="1">
              <a:spLocks noChangeArrowheads="1"/>
            </p:cNvSpPr>
            <p:nvPr/>
          </p:nvSpPr>
          <p:spPr bwMode="auto">
            <a:xfrm>
              <a:off x="4495800" y="48006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B</a:t>
              </a:r>
            </a:p>
          </p:txBody>
        </p:sp>
        <p:sp>
          <p:nvSpPr>
            <p:cNvPr id="10271" name="Text Box 19"/>
            <p:cNvSpPr txBox="1">
              <a:spLocks noChangeArrowheads="1"/>
            </p:cNvSpPr>
            <p:nvPr/>
          </p:nvSpPr>
          <p:spPr bwMode="auto">
            <a:xfrm>
              <a:off x="8153400" y="47244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C</a:t>
              </a:r>
            </a:p>
          </p:txBody>
        </p:sp>
        <p:sp>
          <p:nvSpPr>
            <p:cNvPr id="10272" name="Text Box 21"/>
            <p:cNvSpPr txBox="1">
              <a:spLocks noChangeArrowheads="1"/>
            </p:cNvSpPr>
            <p:nvPr/>
          </p:nvSpPr>
          <p:spPr bwMode="auto">
            <a:xfrm>
              <a:off x="2165350" y="48006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H</a:t>
              </a:r>
            </a:p>
          </p:txBody>
        </p:sp>
        <p:sp>
          <p:nvSpPr>
            <p:cNvPr id="10273" name="Text Box 21"/>
            <p:cNvSpPr txBox="1">
              <a:spLocks noChangeArrowheads="1"/>
            </p:cNvSpPr>
            <p:nvPr/>
          </p:nvSpPr>
          <p:spPr bwMode="auto">
            <a:xfrm>
              <a:off x="6661150" y="4814887"/>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3300"/>
                  </a:solidFill>
                </a:rPr>
                <a:t>H</a:t>
              </a:r>
            </a:p>
          </p:txBody>
        </p:sp>
      </p:grpSp>
      <p:grpSp>
        <p:nvGrpSpPr>
          <p:cNvPr id="2" name="Group 1"/>
          <p:cNvGrpSpPr>
            <a:grpSpLocks/>
          </p:cNvGrpSpPr>
          <p:nvPr/>
        </p:nvGrpSpPr>
        <p:grpSpPr bwMode="auto">
          <a:xfrm>
            <a:off x="152400" y="-76200"/>
            <a:ext cx="8839200" cy="736600"/>
            <a:chOff x="152400" y="-76200"/>
            <a:chExt cx="8839200" cy="736601"/>
          </a:xfrm>
        </p:grpSpPr>
        <p:pic>
          <p:nvPicPr>
            <p:cNvPr id="10263" name="Picture 155" descr="matcuoi (3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7315200" y="11113"/>
              <a:ext cx="16764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4" name="Picture 155" descr="matcuoi (3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52400" y="-39687"/>
              <a:ext cx="16764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 36"/>
            <p:cNvSpPr/>
            <p:nvPr/>
          </p:nvSpPr>
          <p:spPr>
            <a:xfrm>
              <a:off x="1295400" y="-76200"/>
              <a:ext cx="6347545" cy="707886"/>
            </a:xfrm>
            <a:prstGeom prst="rect">
              <a:avLst/>
            </a:prstGeom>
            <a:noFill/>
          </p:spPr>
          <p:txBody>
            <a:bodyPr>
              <a:spAutoFit/>
            </a:bodyPr>
            <a:lstStyle/>
            <a:p>
              <a:pPr algn="ctr">
                <a:defRPr/>
              </a:pPr>
              <a:r>
                <a:rPr lang="en-US" sz="4000" b="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Thảo luận nhóm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7771"/>
                                        </p:tgtEl>
                                        <p:attrNameLst>
                                          <p:attrName>style.visibility</p:attrName>
                                        </p:attrNameLst>
                                      </p:cBhvr>
                                      <p:to>
                                        <p:strVal val="visible"/>
                                      </p:to>
                                    </p:set>
                                    <p:anim calcmode="lin" valueType="num">
                                      <p:cBhvr additive="base">
                                        <p:cTn id="11" dur="500" fill="hold"/>
                                        <p:tgtEl>
                                          <p:spTgt spid="117771"/>
                                        </p:tgtEl>
                                        <p:attrNameLst>
                                          <p:attrName>ppt_x</p:attrName>
                                        </p:attrNameLst>
                                      </p:cBhvr>
                                      <p:tavLst>
                                        <p:tav tm="0">
                                          <p:val>
                                            <p:strVal val="#ppt_x"/>
                                          </p:val>
                                        </p:tav>
                                        <p:tav tm="100000">
                                          <p:val>
                                            <p:strVal val="#ppt_x"/>
                                          </p:val>
                                        </p:tav>
                                      </p:tavLst>
                                    </p:anim>
                                    <p:anim calcmode="lin" valueType="num">
                                      <p:cBhvr additive="base">
                                        <p:cTn id="12" dur="500" fill="hold"/>
                                        <p:tgtEl>
                                          <p:spTgt spid="117771"/>
                                        </p:tgtEl>
                                        <p:attrNameLst>
                                          <p:attrName>ppt_y</p:attrName>
                                        </p:attrNameLst>
                                      </p:cBhvr>
                                      <p:tavLst>
                                        <p:tav tm="0">
                                          <p:val>
                                            <p:strVal val="1+#ppt_h/2"/>
                                          </p:val>
                                        </p:tav>
                                        <p:tav tm="100000">
                                          <p:val>
                                            <p:strVal val="#ppt_y"/>
                                          </p:val>
                                        </p:tav>
                                      </p:tavLst>
                                    </p:anim>
                                  </p:childTnLst>
                                </p:cTn>
                              </p:par>
                              <p:par>
                                <p:cTn id="13" presetID="10" presetClass="exit" presetSubtype="0" fill="hold" nodeType="withEffect">
                                  <p:stCondLst>
                                    <p:cond delay="0"/>
                                  </p:stCondLst>
                                  <p:childTnLst>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5" presetClass="path" presetSubtype="0" accel="50000" decel="50000" fill="hold" grpId="0" nodeType="clickEffect">
                                  <p:stCondLst>
                                    <p:cond delay="0"/>
                                  </p:stCondLst>
                                  <p:childTnLst>
                                    <p:animMotion origin="layout" path="M -2.77778E-7 0.003 L -0.07326 -0.00139 " pathEditMode="relative" rAng="0" ptsTypes="AA">
                                      <p:cBhvr>
                                        <p:cTn id="19" dur="2000" fill="hold"/>
                                        <p:tgtEl>
                                          <p:spTgt spid="117770"/>
                                        </p:tgtEl>
                                        <p:attrNameLst>
                                          <p:attrName>ppt_x</p:attrName>
                                          <p:attrName>ppt_y</p:attrName>
                                        </p:attrNameLst>
                                      </p:cBhvr>
                                      <p:rCtr x="-3663" y="-231"/>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63" presetClass="path" presetSubtype="0" accel="50000" decel="50000" fill="hold" grpId="0" nodeType="clickEffect">
                                  <p:stCondLst>
                                    <p:cond delay="0"/>
                                  </p:stCondLst>
                                  <p:childTnLst>
                                    <p:animMotion origin="layout" path="M 3.61111E-6 0.003 L 0.09166 -0.00139 " pathEditMode="relative" rAng="0" ptsTypes="AA">
                                      <p:cBhvr>
                                        <p:cTn id="23" dur="2000" fill="hold"/>
                                        <p:tgtEl>
                                          <p:spTgt spid="117769"/>
                                        </p:tgtEl>
                                        <p:attrNameLst>
                                          <p:attrName>ppt_x</p:attrName>
                                          <p:attrName>ppt_y</p:attrName>
                                        </p:attrNameLst>
                                      </p:cBhvr>
                                      <p:rCtr x="4583" y="-231"/>
                                    </p:animMotion>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mph" presetSubtype="0" fill="hold" grpId="1" nodeType="clickEffect">
                                  <p:stCondLst>
                                    <p:cond delay="0"/>
                                  </p:stCondLst>
                                  <p:childTnLst>
                                    <p:animClr clrSpc="hsl" dir="cw">
                                      <p:cBhvr override="childStyle">
                                        <p:cTn id="27" dur="500" fill="hold"/>
                                        <p:tgtEl>
                                          <p:spTgt spid="117770"/>
                                        </p:tgtEl>
                                        <p:attrNameLst>
                                          <p:attrName>style.color</p:attrName>
                                        </p:attrNameLst>
                                      </p:cBhvr>
                                      <p:by>
                                        <p:hsl h="-7200000" s="0" l="0"/>
                                      </p:by>
                                    </p:animClr>
                                    <p:animClr clrSpc="hsl" dir="cw">
                                      <p:cBhvr>
                                        <p:cTn id="28" dur="500" fill="hold"/>
                                        <p:tgtEl>
                                          <p:spTgt spid="117770"/>
                                        </p:tgtEl>
                                        <p:attrNameLst>
                                          <p:attrName>fillcolor</p:attrName>
                                        </p:attrNameLst>
                                      </p:cBhvr>
                                      <p:by>
                                        <p:hsl h="-7200000" s="0" l="0"/>
                                      </p:by>
                                    </p:animClr>
                                    <p:animClr clrSpc="hsl" dir="cw">
                                      <p:cBhvr>
                                        <p:cTn id="29" dur="500" fill="hold"/>
                                        <p:tgtEl>
                                          <p:spTgt spid="117770"/>
                                        </p:tgtEl>
                                        <p:attrNameLst>
                                          <p:attrName>stroke.color</p:attrName>
                                        </p:attrNameLst>
                                      </p:cBhvr>
                                      <p:by>
                                        <p:hsl h="-7200000" s="0" l="0"/>
                                      </p:by>
                                    </p:animClr>
                                    <p:set>
                                      <p:cBhvr>
                                        <p:cTn id="30" dur="500" fill="hold"/>
                                        <p:tgtEl>
                                          <p:spTgt spid="117770"/>
                                        </p:tgtEl>
                                        <p:attrNameLst>
                                          <p:attrName>fill.type</p:attrName>
                                        </p:attrNameLst>
                                      </p:cBhvr>
                                      <p:to>
                                        <p:strVal val="solid"/>
                                      </p:to>
                                    </p:set>
                                  </p:childTnLst>
                                </p:cTn>
                              </p:par>
                              <p:par>
                                <p:cTn id="31" presetID="22" presetClass="emph" presetSubtype="0" fill="hold" grpId="1" nodeType="withEffect">
                                  <p:stCondLst>
                                    <p:cond delay="0"/>
                                  </p:stCondLst>
                                  <p:childTnLst>
                                    <p:animClr clrSpc="hsl" dir="cw">
                                      <p:cBhvr override="childStyle">
                                        <p:cTn id="32" dur="500" fill="hold"/>
                                        <p:tgtEl>
                                          <p:spTgt spid="117769"/>
                                        </p:tgtEl>
                                        <p:attrNameLst>
                                          <p:attrName>style.color</p:attrName>
                                        </p:attrNameLst>
                                      </p:cBhvr>
                                      <p:by>
                                        <p:hsl h="-7200000" s="0" l="0"/>
                                      </p:by>
                                    </p:animClr>
                                    <p:animClr clrSpc="hsl" dir="cw">
                                      <p:cBhvr>
                                        <p:cTn id="33" dur="500" fill="hold"/>
                                        <p:tgtEl>
                                          <p:spTgt spid="117769"/>
                                        </p:tgtEl>
                                        <p:attrNameLst>
                                          <p:attrName>fillcolor</p:attrName>
                                        </p:attrNameLst>
                                      </p:cBhvr>
                                      <p:by>
                                        <p:hsl h="-7200000" s="0" l="0"/>
                                      </p:by>
                                    </p:animClr>
                                    <p:animClr clrSpc="hsl" dir="cw">
                                      <p:cBhvr>
                                        <p:cTn id="34" dur="500" fill="hold"/>
                                        <p:tgtEl>
                                          <p:spTgt spid="117769"/>
                                        </p:tgtEl>
                                        <p:attrNameLst>
                                          <p:attrName>stroke.color</p:attrName>
                                        </p:attrNameLst>
                                      </p:cBhvr>
                                      <p:by>
                                        <p:hsl h="-7200000" s="0" l="0"/>
                                      </p:by>
                                    </p:animClr>
                                    <p:set>
                                      <p:cBhvr>
                                        <p:cTn id="35" dur="500" fill="hold"/>
                                        <p:tgtEl>
                                          <p:spTgt spid="117769"/>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35" presetClass="path" presetSubtype="0" accel="50000" decel="50000" fill="hold" grpId="2" nodeType="clickEffect">
                                  <p:stCondLst>
                                    <p:cond delay="0"/>
                                  </p:stCondLst>
                                  <p:childTnLst>
                                    <p:animMotion origin="layout" path="M -2.77778E-7 0.00601 L -0.47934 0.00046 " pathEditMode="relative" rAng="0" ptsTypes="AA">
                                      <p:cBhvr>
                                        <p:cTn id="39" dur="2000" fill="hold"/>
                                        <p:tgtEl>
                                          <p:spTgt spid="117770"/>
                                        </p:tgtEl>
                                        <p:attrNameLst>
                                          <p:attrName>ppt_x</p:attrName>
                                          <p:attrName>ppt_y</p:attrName>
                                        </p:attrNameLst>
                                      </p:cBhvr>
                                      <p:rCtr x="-23976" y="-278"/>
                                    </p:animMotion>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mph" presetSubtype="0" fill="hold" grpId="3" nodeType="clickEffect">
                                  <p:stCondLst>
                                    <p:cond delay="0"/>
                                  </p:stCondLst>
                                  <p:childTnLst>
                                    <p:animRot by="10800000">
                                      <p:cBhvr>
                                        <p:cTn id="43" dur="2000" fill="hold"/>
                                        <p:tgtEl>
                                          <p:spTgt spid="117770"/>
                                        </p:tgtEl>
                                        <p:attrNameLst>
                                          <p:attrName>r</p:attrName>
                                        </p:attrNameLst>
                                      </p:cBhvr>
                                    </p:animRot>
                                  </p:childTnLst>
                                </p:cTn>
                              </p:par>
                            </p:childTnLst>
                          </p:cTn>
                        </p:par>
                      </p:childTnLst>
                    </p:cTn>
                  </p:par>
                  <p:par>
                    <p:cTn id="44" fill="hold" nodeType="clickPar">
                      <p:stCondLst>
                        <p:cond delay="indefinite"/>
                      </p:stCondLst>
                      <p:childTnLst>
                        <p:par>
                          <p:cTn id="45" fill="hold" nodeType="withGroup">
                            <p:stCondLst>
                              <p:cond delay="0"/>
                            </p:stCondLst>
                            <p:childTnLst>
                              <p:par>
                                <p:cTn id="46" presetID="35" presetClass="path" presetSubtype="0" accel="50000" decel="50000" fill="hold" grpId="2" nodeType="clickEffect">
                                  <p:stCondLst>
                                    <p:cond delay="0"/>
                                  </p:stCondLst>
                                  <p:childTnLst>
                                    <p:animMotion origin="layout" path="M -0.01129 4.44444E-6 L -0.48177 0.00046 " pathEditMode="relative" rAng="0" ptsTypes="AA">
                                      <p:cBhvr>
                                        <p:cTn id="47" dur="2000" fill="hold"/>
                                        <p:tgtEl>
                                          <p:spTgt spid="117769"/>
                                        </p:tgtEl>
                                        <p:attrNameLst>
                                          <p:attrName>ppt_x</p:attrName>
                                          <p:attrName>ppt_y</p:attrName>
                                        </p:attrNameLst>
                                      </p:cBhvr>
                                      <p:rCtr x="-23524" y="23"/>
                                    </p:animMotion>
                                  </p:childTnLst>
                                </p:cTn>
                              </p:par>
                            </p:childTnLst>
                          </p:cTn>
                        </p:par>
                      </p:childTnLst>
                    </p:cTn>
                  </p:par>
                  <p:par>
                    <p:cTn id="48" fill="hold" nodeType="clickPar">
                      <p:stCondLst>
                        <p:cond delay="indefinite"/>
                      </p:stCondLst>
                      <p:childTnLst>
                        <p:par>
                          <p:cTn id="49" fill="hold" nodeType="withGroup">
                            <p:stCondLst>
                              <p:cond delay="0"/>
                            </p:stCondLst>
                            <p:childTnLst>
                              <p:par>
                                <p:cTn id="50" presetID="8" presetClass="emph" presetSubtype="0" fill="hold" grpId="3" nodeType="clickEffect">
                                  <p:stCondLst>
                                    <p:cond delay="0"/>
                                  </p:stCondLst>
                                  <p:childTnLst>
                                    <p:animRot by="10800000">
                                      <p:cBhvr>
                                        <p:cTn id="51" dur="2000" fill="hold"/>
                                        <p:tgtEl>
                                          <p:spTgt spid="117769"/>
                                        </p:tgtEl>
                                        <p:attrNameLst>
                                          <p:attrName>r</p:attrName>
                                        </p:attrNameLst>
                                      </p:cBhvr>
                                    </p:animRot>
                                  </p:childTnLst>
                                </p:cTn>
                              </p:par>
                              <p:par>
                                <p:cTn id="52" presetID="4" presetClass="entr" presetSubtype="16" fill="hold" grpId="0" nodeType="withEffect">
                                  <p:stCondLst>
                                    <p:cond delay="0"/>
                                  </p:stCondLst>
                                  <p:childTnLst>
                                    <p:set>
                                      <p:cBhvr>
                                        <p:cTn id="53" dur="1" fill="hold">
                                          <p:stCondLst>
                                            <p:cond delay="0"/>
                                          </p:stCondLst>
                                        </p:cTn>
                                        <p:tgtEl>
                                          <p:spTgt spid="117782"/>
                                        </p:tgtEl>
                                        <p:attrNameLst>
                                          <p:attrName>style.visibility</p:attrName>
                                        </p:attrNameLst>
                                      </p:cBhvr>
                                      <p:to>
                                        <p:strVal val="visible"/>
                                      </p:to>
                                    </p:set>
                                    <p:animEffect transition="in" filter="box(in)">
                                      <p:cBhvr>
                                        <p:cTn id="54" dur="500"/>
                                        <p:tgtEl>
                                          <p:spTgt spid="117782"/>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117780"/>
                                        </p:tgtEl>
                                        <p:attrNameLst>
                                          <p:attrName>style.visibility</p:attrName>
                                        </p:attrNameLst>
                                      </p:cBhvr>
                                      <p:to>
                                        <p:strVal val="visible"/>
                                      </p:to>
                                    </p:set>
                                    <p:animEffect transition="in" filter="box(in)">
                                      <p:cBhvr>
                                        <p:cTn id="57" dur="500"/>
                                        <p:tgtEl>
                                          <p:spTgt spid="11778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6" presetClass="exit" presetSubtype="21" fill="hold" grpId="0" nodeType="clickEffect">
                                  <p:stCondLst>
                                    <p:cond delay="0"/>
                                  </p:stCondLst>
                                  <p:childTnLst>
                                    <p:animEffect transition="out" filter="barn(inVertical)">
                                      <p:cBhvr>
                                        <p:cTn id="61" dur="500"/>
                                        <p:tgtEl>
                                          <p:spTgt spid="4"/>
                                        </p:tgtEl>
                                      </p:cBhvr>
                                    </p:animEffect>
                                    <p:set>
                                      <p:cBhvr>
                                        <p:cTn id="62" dur="1" fill="hold">
                                          <p:stCondLst>
                                            <p:cond delay="499"/>
                                          </p:stCondLst>
                                        </p:cTn>
                                        <p:tgtEl>
                                          <p:spTgt spid="4"/>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nodeType="clickEffect">
                                  <p:stCondLst>
                                    <p:cond delay="0"/>
                                  </p:stCondLst>
                                  <p:childTnLst>
                                    <p:set>
                                      <p:cBhvr>
                                        <p:cTn id="66" dur="1" fill="hold">
                                          <p:stCondLst>
                                            <p:cond delay="0"/>
                                          </p:stCondLst>
                                        </p:cTn>
                                        <p:tgtEl>
                                          <p:spTgt spid="117784"/>
                                        </p:tgtEl>
                                        <p:attrNameLst>
                                          <p:attrName>style.visibility</p:attrName>
                                        </p:attrNameLst>
                                      </p:cBhvr>
                                      <p:to>
                                        <p:strVal val="visible"/>
                                      </p:to>
                                    </p:set>
                                    <p:animEffect transition="in" filter="box(in)">
                                      <p:cBhvr>
                                        <p:cTn id="67" dur="500"/>
                                        <p:tgtEl>
                                          <p:spTgt spid="11778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117785"/>
                                        </p:tgtEl>
                                        <p:attrNameLst>
                                          <p:attrName>style.visibility</p:attrName>
                                        </p:attrNameLst>
                                      </p:cBhvr>
                                      <p:to>
                                        <p:strVal val="visible"/>
                                      </p:to>
                                    </p:set>
                                    <p:animEffect transition="in" filter="box(in)">
                                      <p:cBhvr>
                                        <p:cTn id="72" dur="500"/>
                                        <p:tgtEl>
                                          <p:spTgt spid="11778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5" presetClass="entr" presetSubtype="0" fill="hold" nodeType="clickEffect">
                                  <p:stCondLst>
                                    <p:cond delay="0"/>
                                  </p:stCondLst>
                                  <p:childTnLst>
                                    <p:set>
                                      <p:cBhvr>
                                        <p:cTn id="76" dur="1" fill="hold">
                                          <p:stCondLst>
                                            <p:cond delay="0"/>
                                          </p:stCondLst>
                                        </p:cTn>
                                        <p:tgtEl>
                                          <p:spTgt spid="117786"/>
                                        </p:tgtEl>
                                        <p:attrNameLst>
                                          <p:attrName>style.visibility</p:attrName>
                                        </p:attrNameLst>
                                      </p:cBhvr>
                                      <p:to>
                                        <p:strVal val="visible"/>
                                      </p:to>
                                    </p:set>
                                    <p:anim calcmode="lin" valueType="num">
                                      <p:cBhvr>
                                        <p:cTn id="77" dur="500" decel="50000" fill="hold">
                                          <p:stCondLst>
                                            <p:cond delay="0"/>
                                          </p:stCondLst>
                                        </p:cTn>
                                        <p:tgtEl>
                                          <p:spTgt spid="117786"/>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117786"/>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117786"/>
                                        </p:tgtEl>
                                        <p:attrNameLst>
                                          <p:attrName>ppt_w</p:attrName>
                                        </p:attrNameLst>
                                      </p:cBhvr>
                                      <p:tavLst>
                                        <p:tav tm="0">
                                          <p:val>
                                            <p:strVal val="#ppt_w*.05"/>
                                          </p:val>
                                        </p:tav>
                                        <p:tav tm="100000">
                                          <p:val>
                                            <p:strVal val="#ppt_w"/>
                                          </p:val>
                                        </p:tav>
                                      </p:tavLst>
                                    </p:anim>
                                    <p:anim calcmode="lin" valueType="num">
                                      <p:cBhvr>
                                        <p:cTn id="80" dur="1000" fill="hold"/>
                                        <p:tgtEl>
                                          <p:spTgt spid="117786"/>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117786"/>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117786"/>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117786"/>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117786"/>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4" presetClass="entr" presetSubtype="16" fill="hold" nodeType="clickEffect">
                                  <p:stCondLst>
                                    <p:cond delay="0"/>
                                  </p:stCondLst>
                                  <p:childTnLst>
                                    <p:set>
                                      <p:cBhvr>
                                        <p:cTn id="88" dur="1" fill="hold">
                                          <p:stCondLst>
                                            <p:cond delay="0"/>
                                          </p:stCondLst>
                                        </p:cTn>
                                        <p:tgtEl>
                                          <p:spTgt spid="117787"/>
                                        </p:tgtEl>
                                        <p:attrNameLst>
                                          <p:attrName>style.visibility</p:attrName>
                                        </p:attrNameLst>
                                      </p:cBhvr>
                                      <p:to>
                                        <p:strVal val="visible"/>
                                      </p:to>
                                    </p:set>
                                    <p:animEffect transition="in" filter="box(in)">
                                      <p:cBhvr>
                                        <p:cTn id="89" dur="500"/>
                                        <p:tgtEl>
                                          <p:spTgt spid="11778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4" presetClass="entr" presetSubtype="16" fill="hold" nodeType="clickEffect">
                                  <p:stCondLst>
                                    <p:cond delay="0"/>
                                  </p:stCondLst>
                                  <p:childTnLst>
                                    <p:set>
                                      <p:cBhvr>
                                        <p:cTn id="93" dur="1" fill="hold">
                                          <p:stCondLst>
                                            <p:cond delay="0"/>
                                          </p:stCondLst>
                                        </p:cTn>
                                        <p:tgtEl>
                                          <p:spTgt spid="117793"/>
                                        </p:tgtEl>
                                        <p:attrNameLst>
                                          <p:attrName>style.visibility</p:attrName>
                                        </p:attrNameLst>
                                      </p:cBhvr>
                                      <p:to>
                                        <p:strVal val="visible"/>
                                      </p:to>
                                    </p:set>
                                    <p:animEffect transition="in" filter="box(in)">
                                      <p:cBhvr>
                                        <p:cTn id="94" dur="500"/>
                                        <p:tgtEl>
                                          <p:spTgt spid="117793"/>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 presetClass="entr" presetSubtype="16" fill="hold" nodeType="clickEffect">
                                  <p:stCondLst>
                                    <p:cond delay="0"/>
                                  </p:stCondLst>
                                  <p:childTnLst>
                                    <p:set>
                                      <p:cBhvr>
                                        <p:cTn id="98" dur="1" fill="hold">
                                          <p:stCondLst>
                                            <p:cond delay="0"/>
                                          </p:stCondLst>
                                        </p:cTn>
                                        <p:tgtEl>
                                          <p:spTgt spid="117794"/>
                                        </p:tgtEl>
                                        <p:attrNameLst>
                                          <p:attrName>style.visibility</p:attrName>
                                        </p:attrNameLst>
                                      </p:cBhvr>
                                      <p:to>
                                        <p:strVal val="visible"/>
                                      </p:to>
                                    </p:set>
                                    <p:animEffect transition="in" filter="box(in)">
                                      <p:cBhvr>
                                        <p:cTn id="99" dur="500"/>
                                        <p:tgtEl>
                                          <p:spTgt spid="117794"/>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4" presetClass="entr" presetSubtype="16" fill="hold" nodeType="clickEffect">
                                  <p:stCondLst>
                                    <p:cond delay="0"/>
                                  </p:stCondLst>
                                  <p:childTnLst>
                                    <p:set>
                                      <p:cBhvr>
                                        <p:cTn id="103" dur="1" fill="hold">
                                          <p:stCondLst>
                                            <p:cond delay="0"/>
                                          </p:stCondLst>
                                        </p:cTn>
                                        <p:tgtEl>
                                          <p:spTgt spid="117795"/>
                                        </p:tgtEl>
                                        <p:attrNameLst>
                                          <p:attrName>style.visibility</p:attrName>
                                        </p:attrNameLst>
                                      </p:cBhvr>
                                      <p:to>
                                        <p:strVal val="visible"/>
                                      </p:to>
                                    </p:set>
                                    <p:animEffect transition="in" filter="box(in)">
                                      <p:cBhvr>
                                        <p:cTn id="104" dur="500"/>
                                        <p:tgtEl>
                                          <p:spTgt spid="117795"/>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3" presetClass="entr" presetSubtype="10" fill="hold" grpId="0" nodeType="clickEffect">
                                  <p:stCondLst>
                                    <p:cond delay="0"/>
                                  </p:stCondLst>
                                  <p:childTnLst>
                                    <p:set>
                                      <p:cBhvr>
                                        <p:cTn id="108" dur="1" fill="hold">
                                          <p:stCondLst>
                                            <p:cond delay="0"/>
                                          </p:stCondLst>
                                        </p:cTn>
                                        <p:tgtEl>
                                          <p:spTgt spid="117796"/>
                                        </p:tgtEl>
                                        <p:attrNameLst>
                                          <p:attrName>style.visibility</p:attrName>
                                        </p:attrNameLst>
                                      </p:cBhvr>
                                      <p:to>
                                        <p:strVal val="visible"/>
                                      </p:to>
                                    </p:set>
                                    <p:animEffect transition="in" filter="blinds(horizontal)">
                                      <p:cBhvr>
                                        <p:cTn id="109" dur="500"/>
                                        <p:tgtEl>
                                          <p:spTgt spid="117796"/>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3" presetClass="entr" presetSubtype="10" fill="hold" grpId="0" nodeType="clickEffect">
                                  <p:stCondLst>
                                    <p:cond delay="0"/>
                                  </p:stCondLst>
                                  <p:childTnLst>
                                    <p:set>
                                      <p:cBhvr>
                                        <p:cTn id="113" dur="1" fill="hold">
                                          <p:stCondLst>
                                            <p:cond delay="0"/>
                                          </p:stCondLst>
                                        </p:cTn>
                                        <p:tgtEl>
                                          <p:spTgt spid="117797"/>
                                        </p:tgtEl>
                                        <p:attrNameLst>
                                          <p:attrName>style.visibility</p:attrName>
                                        </p:attrNameLst>
                                      </p:cBhvr>
                                      <p:to>
                                        <p:strVal val="visible"/>
                                      </p:to>
                                    </p:set>
                                    <p:animEffect transition="in" filter="blinds(horizontal)">
                                      <p:cBhvr>
                                        <p:cTn id="114" dur="500"/>
                                        <p:tgtEl>
                                          <p:spTgt spid="117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9" grpId="0" animBg="1"/>
      <p:bldP spid="117769" grpId="1" animBg="1"/>
      <p:bldP spid="117769" grpId="2" animBg="1"/>
      <p:bldP spid="117769" grpId="3" animBg="1"/>
      <p:bldP spid="117770" grpId="0" animBg="1"/>
      <p:bldP spid="117770" grpId="1" animBg="1"/>
      <p:bldP spid="117770" grpId="2" animBg="1"/>
      <p:bldP spid="117770" grpId="3" animBg="1"/>
      <p:bldP spid="117771" grpId="0" animBg="1"/>
      <p:bldP spid="117780" grpId="0"/>
      <p:bldP spid="117782" grpId="0"/>
      <p:bldP spid="117785" grpId="0"/>
      <p:bldP spid="117796" grpId="0" animBg="1"/>
      <p:bldP spid="117797"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4" name="Text Box 6"/>
          <p:cNvSpPr txBox="1">
            <a:spLocks noChangeArrowheads="1"/>
          </p:cNvSpPr>
          <p:nvPr/>
        </p:nvSpPr>
        <p:spPr bwMode="auto">
          <a:xfrm>
            <a:off x="1905000" y="2101850"/>
            <a:ext cx="6400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Diện tích tam giác bằng nửa tích </a:t>
            </a:r>
            <a:r>
              <a:rPr lang="en-US" sz="2400" smtClean="0">
                <a:solidFill>
                  <a:srgbClr val="0000FF"/>
                </a:solidFill>
                <a:latin typeface="Times New Roman" pitchFamily="18" charset="0"/>
                <a:cs typeface="Times New Roman" pitchFamily="18" charset="0"/>
              </a:rPr>
              <a:t>của một </a:t>
            </a:r>
            <a:r>
              <a:rPr lang="en-US" sz="2400">
                <a:solidFill>
                  <a:srgbClr val="0000FF"/>
                </a:solidFill>
                <a:latin typeface="Times New Roman" pitchFamily="18" charset="0"/>
                <a:cs typeface="Times New Roman" pitchFamily="18" charset="0"/>
              </a:rPr>
              <a:t>cạnh với chiều cao  ứng với cạnh đó:</a:t>
            </a:r>
          </a:p>
        </p:txBody>
      </p:sp>
      <p:grpSp>
        <p:nvGrpSpPr>
          <p:cNvPr id="2" name="Group 7"/>
          <p:cNvGrpSpPr>
            <a:grpSpLocks/>
          </p:cNvGrpSpPr>
          <p:nvPr/>
        </p:nvGrpSpPr>
        <p:grpSpPr bwMode="auto">
          <a:xfrm>
            <a:off x="3233738" y="3124200"/>
            <a:ext cx="3111500" cy="1443038"/>
            <a:chOff x="3288" y="1236"/>
            <a:chExt cx="1960" cy="909"/>
          </a:xfrm>
        </p:grpSpPr>
        <p:grpSp>
          <p:nvGrpSpPr>
            <p:cNvPr id="11271" name="Group 8"/>
            <p:cNvGrpSpPr>
              <a:grpSpLocks/>
            </p:cNvGrpSpPr>
            <p:nvPr/>
          </p:nvGrpSpPr>
          <p:grpSpPr bwMode="auto">
            <a:xfrm>
              <a:off x="3288" y="1236"/>
              <a:ext cx="1960" cy="909"/>
              <a:chOff x="3288" y="1236"/>
              <a:chExt cx="1960" cy="909"/>
            </a:xfrm>
          </p:grpSpPr>
          <p:graphicFrame>
            <p:nvGraphicFramePr>
              <p:cNvPr id="11273" name="Object 9"/>
              <p:cNvGraphicFramePr>
                <a:graphicFrameLocks noChangeAspect="1"/>
              </p:cNvGraphicFramePr>
              <p:nvPr/>
            </p:nvGraphicFramePr>
            <p:xfrm>
              <a:off x="3288" y="1434"/>
              <a:ext cx="811" cy="524"/>
            </p:xfrm>
            <a:graphic>
              <a:graphicData uri="http://schemas.openxmlformats.org/presentationml/2006/ole">
                <mc:AlternateContent xmlns:mc="http://schemas.openxmlformats.org/markup-compatibility/2006">
                  <mc:Choice xmlns:v="urn:schemas-microsoft-com:vml" Requires="v">
                    <p:oleObj spid="_x0000_s11337" name="Equation" r:id="rId3" imgW="485792" imgH="295343" progId="Equation.DSMT4">
                      <p:embed/>
                    </p:oleObj>
                  </mc:Choice>
                  <mc:Fallback>
                    <p:oleObj name="Equation" r:id="rId3" imgW="485792" imgH="295343" progId="Equation.DSMT4">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 y="1434"/>
                            <a:ext cx="811" cy="524"/>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127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0" y="1236"/>
                <a:ext cx="1128" cy="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pSp>
        <p:sp>
          <p:nvSpPr>
            <p:cNvPr id="11272" name="Line 11"/>
            <p:cNvSpPr>
              <a:spLocks noChangeShapeType="1"/>
            </p:cNvSpPr>
            <p:nvPr/>
          </p:nvSpPr>
          <p:spPr bwMode="auto">
            <a:xfrm>
              <a:off x="4228" y="2050"/>
              <a:ext cx="907" cy="0"/>
            </a:xfrm>
            <a:prstGeom prst="line">
              <a:avLst/>
            </a:prstGeom>
            <a:noFill/>
            <a:ln w="19050">
              <a:solidFill>
                <a:srgbClr val="0000FF"/>
              </a:solidFill>
              <a:prstDash val="dash"/>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sp>
        <p:nvSpPr>
          <p:cNvPr id="48175" name="Text Box 47"/>
          <p:cNvSpPr txBox="1">
            <a:spLocks noChangeArrowheads="1"/>
          </p:cNvSpPr>
          <p:nvPr/>
        </p:nvSpPr>
        <p:spPr bwMode="auto">
          <a:xfrm>
            <a:off x="1219200" y="4800600"/>
            <a:ext cx="7419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rtl="1" eaLnBrk="1" hangingPunct="1"/>
            <a:r>
              <a:rPr lang="en-US" sz="2400" i="1">
                <a:solidFill>
                  <a:srgbClr val="0000FF"/>
                </a:solidFill>
                <a:latin typeface="Times New Roman" pitchFamily="18" charset="0"/>
                <a:cs typeface="Times New Roman" pitchFamily="18" charset="0"/>
              </a:rPr>
              <a:t>Trong đó: a là độ dài một cạnh </a:t>
            </a:r>
          </a:p>
          <a:p>
            <a:pPr rtl="1" eaLnBrk="1" hangingPunct="1"/>
            <a:r>
              <a:rPr lang="en-US" sz="2400" i="1">
                <a:solidFill>
                  <a:srgbClr val="0000FF"/>
                </a:solidFill>
                <a:latin typeface="Times New Roman" pitchFamily="18" charset="0"/>
                <a:cs typeface="Times New Roman" pitchFamily="18" charset="0"/>
              </a:rPr>
              <a:t>h là độ dài chiều cao tương ứng với cạnh đó</a:t>
            </a:r>
          </a:p>
          <a:p>
            <a:pPr rtl="1" eaLnBrk="1" hangingPunct="1"/>
            <a:r>
              <a:rPr lang="en-US" sz="2400" i="1">
                <a:solidFill>
                  <a:srgbClr val="0000FF"/>
                </a:solidFill>
                <a:latin typeface="Times New Roman" pitchFamily="18" charset="0"/>
                <a:cs typeface="Times New Roman" pitchFamily="18" charset="0"/>
              </a:rPr>
              <a:t>                </a:t>
            </a:r>
          </a:p>
        </p:txBody>
      </p:sp>
      <p:sp>
        <p:nvSpPr>
          <p:cNvPr id="4" name="Rectangle 3"/>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5" name="Rectangle 4"/>
          <p:cNvSpPr/>
          <p:nvPr/>
        </p:nvSpPr>
        <p:spPr>
          <a:xfrm>
            <a:off x="1371600" y="806450"/>
            <a:ext cx="6629400" cy="1570038"/>
          </a:xfrm>
          <a:prstGeom prst="rect">
            <a:avLst/>
          </a:prstGeom>
        </p:spPr>
        <p:txBody>
          <a:bodyPr>
            <a:spAutoFit/>
          </a:bodyPr>
          <a:lstStyle/>
          <a:p>
            <a:pPr>
              <a:defRPr/>
            </a:pPr>
            <a:r>
              <a:rPr lang="en-US" sz="2400">
                <a:solidFill>
                  <a:srgbClr val="FF0000"/>
                </a:solidFill>
                <a:latin typeface="Times New Roman" pitchFamily="18" charset="0"/>
                <a:cs typeface="Times New Roman" pitchFamily="18" charset="0"/>
              </a:rPr>
              <a:t>1 . Chứng minh định lí về diện tích tam giác:</a:t>
            </a:r>
          </a:p>
          <a:p>
            <a:pPr marL="914400" lvl="1" indent="-457200">
              <a:buFontTx/>
              <a:buAutoNum type="alphaLcParenR"/>
              <a:defRPr/>
            </a:pPr>
            <a:r>
              <a:rPr lang="en-US" sz="2400">
                <a:solidFill>
                  <a:srgbClr val="FF0000"/>
                </a:solidFill>
                <a:latin typeface="Times New Roman" pitchFamily="18" charset="0"/>
                <a:cs typeface="Times New Roman" pitchFamily="18" charset="0"/>
              </a:rPr>
              <a:t>Thực hành:</a:t>
            </a:r>
          </a:p>
          <a:p>
            <a:pPr marL="914400" lvl="1" indent="-457200">
              <a:buFontTx/>
              <a:buAutoNum type="alphaLcParenR"/>
              <a:defRPr/>
            </a:pPr>
            <a:r>
              <a:rPr lang="en-US" sz="2400">
                <a:solidFill>
                  <a:srgbClr val="FF0000"/>
                </a:solidFill>
                <a:latin typeface="Times New Roman" pitchFamily="18" charset="0"/>
                <a:cs typeface="Times New Roman" pitchFamily="18" charset="0"/>
              </a:rPr>
              <a:t>Định lí</a:t>
            </a:r>
          </a:p>
          <a:p>
            <a:pPr marL="457200" indent="-457200">
              <a:buFontTx/>
              <a:buAutoNum type="alphaLcParenR"/>
              <a:defRPr/>
            </a:pPr>
            <a:endParaRPr lang="en-US" sz="2400">
              <a:solidFill>
                <a:srgbClr val="FF0000"/>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iterate type="lt">
                                    <p:tmPct val="5000"/>
                                  </p:iterate>
                                  <p:childTnLst>
                                    <p:set>
                                      <p:cBhvr>
                                        <p:cTn id="10" dur="1" fill="hold">
                                          <p:stCondLst>
                                            <p:cond delay="0"/>
                                          </p:stCondLst>
                                        </p:cTn>
                                        <p:tgtEl>
                                          <p:spTgt spid="48134"/>
                                        </p:tgtEl>
                                        <p:attrNameLst>
                                          <p:attrName>style.visibility</p:attrName>
                                        </p:attrNameLst>
                                      </p:cBhvr>
                                      <p:to>
                                        <p:strVal val="visible"/>
                                      </p:to>
                                    </p:set>
                                    <p:anim calcmode="lin" valueType="num">
                                      <p:cBhvr>
                                        <p:cTn id="11" dur="500" fill="hold"/>
                                        <p:tgtEl>
                                          <p:spTgt spid="48134"/>
                                        </p:tgtEl>
                                        <p:attrNameLst>
                                          <p:attrName>ppt_w</p:attrName>
                                        </p:attrNameLst>
                                      </p:cBhvr>
                                      <p:tavLst>
                                        <p:tav tm="0">
                                          <p:val>
                                            <p:fltVal val="0"/>
                                          </p:val>
                                        </p:tav>
                                        <p:tav tm="100000">
                                          <p:val>
                                            <p:strVal val="#ppt_w"/>
                                          </p:val>
                                        </p:tav>
                                      </p:tavLst>
                                    </p:anim>
                                    <p:anim calcmode="lin" valueType="num">
                                      <p:cBhvr>
                                        <p:cTn id="12" dur="500" fill="hold"/>
                                        <p:tgtEl>
                                          <p:spTgt spid="48134"/>
                                        </p:tgtEl>
                                        <p:attrNameLst>
                                          <p:attrName>ppt_h</p:attrName>
                                        </p:attrNameLst>
                                      </p:cBhvr>
                                      <p:tavLst>
                                        <p:tav tm="0">
                                          <p:val>
                                            <p:fltVal val="0"/>
                                          </p:val>
                                        </p:tav>
                                        <p:tav tm="100000">
                                          <p:val>
                                            <p:strVal val="#ppt_h"/>
                                          </p:val>
                                        </p:tav>
                                      </p:tavLst>
                                    </p:anim>
                                    <p:anim calcmode="lin" valueType="num">
                                      <p:cBhvr>
                                        <p:cTn id="13" dur="500" fill="hold"/>
                                        <p:tgtEl>
                                          <p:spTgt spid="48134"/>
                                        </p:tgtEl>
                                        <p:attrNameLst>
                                          <p:attrName>style.rotation</p:attrName>
                                        </p:attrNameLst>
                                      </p:cBhvr>
                                      <p:tavLst>
                                        <p:tav tm="0">
                                          <p:val>
                                            <p:fltVal val="90"/>
                                          </p:val>
                                        </p:tav>
                                        <p:tav tm="100000">
                                          <p:val>
                                            <p:fltVal val="0"/>
                                          </p:val>
                                        </p:tav>
                                      </p:tavLst>
                                    </p:anim>
                                    <p:animEffect transition="in" filter="fade">
                                      <p:cBhvr>
                                        <p:cTn id="14" dur="500"/>
                                        <p:tgtEl>
                                          <p:spTgt spid="48134"/>
                                        </p:tgtEl>
                                      </p:cBhvr>
                                    </p:animEffect>
                                  </p:childTnLst>
                                </p:cTn>
                              </p:par>
                            </p:childTnLst>
                          </p:cTn>
                        </p:par>
                        <p:par>
                          <p:cTn id="15" fill="hold" nodeType="afterGroup">
                            <p:stCondLst>
                              <p:cond delay="1975"/>
                            </p:stCondLst>
                            <p:childTnLst>
                              <p:par>
                                <p:cTn id="16" presetID="5" presetClass="entr" presetSubtype="1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heckerboard(across)">
                                      <p:cBhvr>
                                        <p:cTn id="18" dur="500"/>
                                        <p:tgtEl>
                                          <p:spTgt spid="2"/>
                                        </p:tgtEl>
                                      </p:cBhvr>
                                    </p:animEffect>
                                  </p:childTnLst>
                                </p:cTn>
                              </p:par>
                            </p:childTnLst>
                          </p:cTn>
                        </p:par>
                        <p:par>
                          <p:cTn id="19" fill="hold" nodeType="afterGroup">
                            <p:stCondLst>
                              <p:cond delay="2475"/>
                            </p:stCondLst>
                            <p:childTnLst>
                              <p:par>
                                <p:cTn id="20" presetID="31" presetClass="entr" presetSubtype="0" fill="hold" grpId="0" nodeType="afterEffect">
                                  <p:stCondLst>
                                    <p:cond delay="0"/>
                                  </p:stCondLst>
                                  <p:iterate type="lt">
                                    <p:tmPct val="5000"/>
                                  </p:iterate>
                                  <p:childTnLst>
                                    <p:set>
                                      <p:cBhvr>
                                        <p:cTn id="21" dur="1" fill="hold">
                                          <p:stCondLst>
                                            <p:cond delay="0"/>
                                          </p:stCondLst>
                                        </p:cTn>
                                        <p:tgtEl>
                                          <p:spTgt spid="48175"/>
                                        </p:tgtEl>
                                        <p:attrNameLst>
                                          <p:attrName>style.visibility</p:attrName>
                                        </p:attrNameLst>
                                      </p:cBhvr>
                                      <p:to>
                                        <p:strVal val="visible"/>
                                      </p:to>
                                    </p:set>
                                    <p:anim calcmode="lin" valueType="num">
                                      <p:cBhvr>
                                        <p:cTn id="22" dur="500" fill="hold"/>
                                        <p:tgtEl>
                                          <p:spTgt spid="48175"/>
                                        </p:tgtEl>
                                        <p:attrNameLst>
                                          <p:attrName>ppt_w</p:attrName>
                                        </p:attrNameLst>
                                      </p:cBhvr>
                                      <p:tavLst>
                                        <p:tav tm="0">
                                          <p:val>
                                            <p:fltVal val="0"/>
                                          </p:val>
                                        </p:tav>
                                        <p:tav tm="100000">
                                          <p:val>
                                            <p:strVal val="#ppt_w"/>
                                          </p:val>
                                        </p:tav>
                                      </p:tavLst>
                                    </p:anim>
                                    <p:anim calcmode="lin" valueType="num">
                                      <p:cBhvr>
                                        <p:cTn id="23" dur="500" fill="hold"/>
                                        <p:tgtEl>
                                          <p:spTgt spid="48175"/>
                                        </p:tgtEl>
                                        <p:attrNameLst>
                                          <p:attrName>ppt_h</p:attrName>
                                        </p:attrNameLst>
                                      </p:cBhvr>
                                      <p:tavLst>
                                        <p:tav tm="0">
                                          <p:val>
                                            <p:fltVal val="0"/>
                                          </p:val>
                                        </p:tav>
                                        <p:tav tm="100000">
                                          <p:val>
                                            <p:strVal val="#ppt_h"/>
                                          </p:val>
                                        </p:tav>
                                      </p:tavLst>
                                    </p:anim>
                                    <p:anim calcmode="lin" valueType="num">
                                      <p:cBhvr>
                                        <p:cTn id="24" dur="500" fill="hold"/>
                                        <p:tgtEl>
                                          <p:spTgt spid="48175"/>
                                        </p:tgtEl>
                                        <p:attrNameLst>
                                          <p:attrName>style.rotation</p:attrName>
                                        </p:attrNameLst>
                                      </p:cBhvr>
                                      <p:tavLst>
                                        <p:tav tm="0">
                                          <p:val>
                                            <p:fltVal val="90"/>
                                          </p:val>
                                        </p:tav>
                                        <p:tav tm="100000">
                                          <p:val>
                                            <p:fltVal val="0"/>
                                          </p:val>
                                        </p:tav>
                                      </p:tavLst>
                                    </p:anim>
                                    <p:animEffect transition="in" filter="fade">
                                      <p:cBhvr>
                                        <p:cTn id="25" dur="500"/>
                                        <p:tgtEl>
                                          <p:spTgt spid="48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p:bldP spid="4817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70"/>
          <p:cNvSpPr txBox="1">
            <a:spLocks noChangeArrowheads="1"/>
          </p:cNvSpPr>
          <p:nvPr/>
        </p:nvSpPr>
        <p:spPr bwMode="auto">
          <a:xfrm>
            <a:off x="730250" y="135255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vi-VN" sz="2400" u="sng">
                <a:solidFill>
                  <a:srgbClr val="FF0000"/>
                </a:solidFill>
                <a:latin typeface="Times New Roman" pitchFamily="18" charset="0"/>
                <a:cs typeface="Times New Roman" pitchFamily="18" charset="0"/>
              </a:rPr>
              <a:t>Đ</a:t>
            </a:r>
            <a:r>
              <a:rPr lang="vi-VN" sz="2400">
                <a:solidFill>
                  <a:srgbClr val="FF0000"/>
                </a:solidFill>
                <a:latin typeface="Times New Roman" pitchFamily="18" charset="0"/>
                <a:cs typeface="Times New Roman" pitchFamily="18" charset="0"/>
              </a:rPr>
              <a:t>ị</a:t>
            </a:r>
            <a:r>
              <a:rPr lang="vi-VN" sz="2400" u="sng">
                <a:solidFill>
                  <a:srgbClr val="FF0000"/>
                </a:solidFill>
                <a:latin typeface="Times New Roman" pitchFamily="18" charset="0"/>
                <a:cs typeface="Times New Roman" pitchFamily="18" charset="0"/>
              </a:rPr>
              <a:t>nh l</a:t>
            </a:r>
            <a:r>
              <a:rPr lang="vi-VN" sz="2400">
                <a:solidFill>
                  <a:srgbClr val="FF0000"/>
                </a:solidFill>
                <a:latin typeface="Times New Roman" pitchFamily="18" charset="0"/>
                <a:cs typeface="Times New Roman" pitchFamily="18" charset="0"/>
              </a:rPr>
              <a:t>ý</a:t>
            </a:r>
            <a:endParaRPr lang="en-US" sz="2400">
              <a:solidFill>
                <a:srgbClr val="FF0000"/>
              </a:solidFill>
              <a:latin typeface="Times New Roman" pitchFamily="18" charset="0"/>
              <a:cs typeface="Times New Roman" pitchFamily="18" charset="0"/>
            </a:endParaRPr>
          </a:p>
        </p:txBody>
      </p:sp>
      <p:sp>
        <p:nvSpPr>
          <p:cNvPr id="12291" name="Text Box 71"/>
          <p:cNvSpPr txBox="1">
            <a:spLocks noChangeArrowheads="1"/>
          </p:cNvSpPr>
          <p:nvPr/>
        </p:nvSpPr>
        <p:spPr bwMode="auto">
          <a:xfrm>
            <a:off x="415925" y="1711325"/>
            <a:ext cx="184943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200">
                <a:solidFill>
                  <a:srgbClr val="0000FF"/>
                </a:solidFill>
                <a:latin typeface="Times New Roman" pitchFamily="18" charset="0"/>
                <a:cs typeface="Times New Roman" pitchFamily="18" charset="0"/>
              </a:rPr>
              <a:t>Diện tích tam giác bằng nửa tích </a:t>
            </a:r>
            <a:r>
              <a:rPr lang="en-US" sz="2200" smtClean="0">
                <a:solidFill>
                  <a:srgbClr val="0000FF"/>
                </a:solidFill>
                <a:latin typeface="Times New Roman" pitchFamily="18" charset="0"/>
                <a:cs typeface="Times New Roman" pitchFamily="18" charset="0"/>
              </a:rPr>
              <a:t>của một </a:t>
            </a:r>
            <a:r>
              <a:rPr lang="en-US" sz="2200">
                <a:solidFill>
                  <a:srgbClr val="0000FF"/>
                </a:solidFill>
                <a:latin typeface="Times New Roman" pitchFamily="18" charset="0"/>
                <a:cs typeface="Times New Roman" pitchFamily="18" charset="0"/>
              </a:rPr>
              <a:t>cạnh với chiều cao  ứng với cạnh đó:</a:t>
            </a:r>
          </a:p>
        </p:txBody>
      </p:sp>
      <p:grpSp>
        <p:nvGrpSpPr>
          <p:cNvPr id="12292" name="Group 78"/>
          <p:cNvGrpSpPr>
            <a:grpSpLocks/>
          </p:cNvGrpSpPr>
          <p:nvPr/>
        </p:nvGrpSpPr>
        <p:grpSpPr bwMode="auto">
          <a:xfrm>
            <a:off x="371475" y="4189413"/>
            <a:ext cx="1814513" cy="2322512"/>
            <a:chOff x="234" y="2579"/>
            <a:chExt cx="1143" cy="1463"/>
          </a:xfrm>
        </p:grpSpPr>
        <p:graphicFrame>
          <p:nvGraphicFramePr>
            <p:cNvPr id="12326" name="Object 49"/>
            <p:cNvGraphicFramePr>
              <a:graphicFrameLocks noChangeAspect="1"/>
            </p:cNvGraphicFramePr>
            <p:nvPr/>
          </p:nvGraphicFramePr>
          <p:xfrm>
            <a:off x="390" y="2579"/>
            <a:ext cx="885" cy="516"/>
          </p:xfrm>
          <a:graphic>
            <a:graphicData uri="http://schemas.openxmlformats.org/presentationml/2006/ole">
              <mc:AlternateContent xmlns:mc="http://schemas.openxmlformats.org/markup-compatibility/2006">
                <mc:Choice xmlns:v="urn:schemas-microsoft-com:vml" Requires="v">
                  <p:oleObj spid="_x0000_s12400" name="Equation" r:id="rId3" imgW="504943" imgH="295343" progId="Equation.DSMT4">
                    <p:embed/>
                  </p:oleObj>
                </mc:Choice>
                <mc:Fallback>
                  <p:oleObj name="Equation" r:id="rId3" imgW="504943" imgH="295343" progId="Equation.DSMT4">
                    <p:embed/>
                    <p:pic>
                      <p:nvPicPr>
                        <p:cNvPr id="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 y="2579"/>
                          <a:ext cx="885" cy="516"/>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327" name="Line 52"/>
            <p:cNvSpPr>
              <a:spLocks noChangeShapeType="1"/>
            </p:cNvSpPr>
            <p:nvPr/>
          </p:nvSpPr>
          <p:spPr bwMode="auto">
            <a:xfrm>
              <a:off x="327" y="3958"/>
              <a:ext cx="946" cy="0"/>
            </a:xfrm>
            <a:prstGeom prst="line">
              <a:avLst/>
            </a:prstGeom>
            <a:noFill/>
            <a:ln w="25400">
              <a:solidFill>
                <a:srgbClr val="0000FF"/>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2328" name="Group 68"/>
            <p:cNvGrpSpPr>
              <a:grpSpLocks noChangeAspect="1"/>
            </p:cNvGrpSpPr>
            <p:nvPr/>
          </p:nvGrpSpPr>
          <p:grpSpPr bwMode="auto">
            <a:xfrm>
              <a:off x="234" y="3120"/>
              <a:ext cx="1143" cy="922"/>
              <a:chOff x="234" y="3132"/>
              <a:chExt cx="1143" cy="922"/>
            </a:xfrm>
          </p:grpSpPr>
          <p:sp>
            <p:nvSpPr>
              <p:cNvPr id="12329" name="AutoShape 69"/>
              <p:cNvSpPr>
                <a:spLocks noChangeAspect="1" noChangeArrowheads="1" noTextEdit="1"/>
              </p:cNvSpPr>
              <p:nvPr/>
            </p:nvSpPr>
            <p:spPr bwMode="auto">
              <a:xfrm>
                <a:off x="234" y="3132"/>
                <a:ext cx="1143" cy="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endParaRPr lang="en-US"/>
              </a:p>
            </p:txBody>
          </p:sp>
          <p:sp>
            <p:nvSpPr>
              <p:cNvPr id="12330" name="Line 70"/>
              <p:cNvSpPr>
                <a:spLocks noChangeShapeType="1"/>
              </p:cNvSpPr>
              <p:nvPr/>
            </p:nvSpPr>
            <p:spPr bwMode="auto">
              <a:xfrm flipH="1">
                <a:off x="351" y="3250"/>
                <a:ext cx="554"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1" name="Line 71"/>
              <p:cNvSpPr>
                <a:spLocks noChangeShapeType="1"/>
              </p:cNvSpPr>
              <p:nvPr/>
            </p:nvSpPr>
            <p:spPr bwMode="auto">
              <a:xfrm>
                <a:off x="351" y="3812"/>
                <a:ext cx="919"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2" name="Rectangle 72"/>
              <p:cNvSpPr>
                <a:spLocks noChangeArrowheads="1"/>
              </p:cNvSpPr>
              <p:nvPr/>
            </p:nvSpPr>
            <p:spPr bwMode="auto">
              <a:xfrm>
                <a:off x="745" y="3812"/>
                <a:ext cx="6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a</a:t>
                </a:r>
                <a:endParaRPr lang="en-US" sz="2400">
                  <a:solidFill>
                    <a:srgbClr val="0000FF"/>
                  </a:solidFill>
                  <a:latin typeface="Times New Roman" pitchFamily="18" charset="0"/>
                  <a:cs typeface="Times New Roman" pitchFamily="18" charset="0"/>
                </a:endParaRPr>
              </a:p>
            </p:txBody>
          </p:sp>
          <p:sp>
            <p:nvSpPr>
              <p:cNvPr id="12333" name="Line 73"/>
              <p:cNvSpPr>
                <a:spLocks noChangeShapeType="1"/>
              </p:cNvSpPr>
              <p:nvPr/>
            </p:nvSpPr>
            <p:spPr bwMode="auto">
              <a:xfrm>
                <a:off x="905" y="3250"/>
                <a:ext cx="365"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4" name="Line 74"/>
              <p:cNvSpPr>
                <a:spLocks noChangeShapeType="1"/>
              </p:cNvSpPr>
              <p:nvPr/>
            </p:nvSpPr>
            <p:spPr bwMode="auto">
              <a:xfrm>
                <a:off x="905" y="3250"/>
                <a:ext cx="1"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5" name="Rectangle 75"/>
              <p:cNvSpPr>
                <a:spLocks noChangeArrowheads="1"/>
              </p:cNvSpPr>
              <p:nvPr/>
            </p:nvSpPr>
            <p:spPr bwMode="auto">
              <a:xfrm>
                <a:off x="803" y="3472"/>
                <a:ext cx="6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h</a:t>
                </a:r>
                <a:endParaRPr lang="en-US" sz="2400">
                  <a:solidFill>
                    <a:srgbClr val="0000FF"/>
                  </a:solidFill>
                  <a:latin typeface="Times New Roman" pitchFamily="18" charset="0"/>
                  <a:cs typeface="Times New Roman" pitchFamily="18" charset="0"/>
                </a:endParaRPr>
              </a:p>
            </p:txBody>
          </p:sp>
          <p:sp>
            <p:nvSpPr>
              <p:cNvPr id="12336" name="Line 76"/>
              <p:cNvSpPr>
                <a:spLocks noChangeShapeType="1"/>
              </p:cNvSpPr>
              <p:nvPr/>
            </p:nvSpPr>
            <p:spPr bwMode="auto">
              <a:xfrm>
                <a:off x="905" y="3738"/>
                <a:ext cx="73"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37" name="Line 77"/>
              <p:cNvSpPr>
                <a:spLocks noChangeShapeType="1"/>
              </p:cNvSpPr>
              <p:nvPr/>
            </p:nvSpPr>
            <p:spPr bwMode="auto">
              <a:xfrm>
                <a:off x="978" y="3738"/>
                <a:ext cx="1" cy="74"/>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3187" name="Group 115"/>
          <p:cNvGrpSpPr>
            <a:grpSpLocks/>
          </p:cNvGrpSpPr>
          <p:nvPr/>
        </p:nvGrpSpPr>
        <p:grpSpPr bwMode="auto">
          <a:xfrm>
            <a:off x="6011863" y="916781"/>
            <a:ext cx="2606675" cy="2197100"/>
            <a:chOff x="3627" y="1520"/>
            <a:chExt cx="1642" cy="1384"/>
          </a:xfrm>
        </p:grpSpPr>
        <p:sp>
          <p:nvSpPr>
            <p:cNvPr id="12320" name="Line 81"/>
            <p:cNvSpPr>
              <a:spLocks noChangeShapeType="1"/>
            </p:cNvSpPr>
            <p:nvPr/>
          </p:nvSpPr>
          <p:spPr bwMode="auto">
            <a:xfrm flipH="1">
              <a:off x="3787" y="1706"/>
              <a:ext cx="413" cy="1084"/>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21" name="Line 82"/>
            <p:cNvSpPr>
              <a:spLocks noChangeShapeType="1"/>
            </p:cNvSpPr>
            <p:nvPr/>
          </p:nvSpPr>
          <p:spPr bwMode="auto">
            <a:xfrm>
              <a:off x="3787" y="2790"/>
              <a:ext cx="1399"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22" name="Line 83"/>
            <p:cNvSpPr>
              <a:spLocks noChangeShapeType="1"/>
            </p:cNvSpPr>
            <p:nvPr/>
          </p:nvSpPr>
          <p:spPr bwMode="auto">
            <a:xfrm>
              <a:off x="4200" y="1706"/>
              <a:ext cx="986" cy="1084"/>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23" name="Rectangle 87"/>
            <p:cNvSpPr>
              <a:spLocks noChangeArrowheads="1"/>
            </p:cNvSpPr>
            <p:nvPr/>
          </p:nvSpPr>
          <p:spPr bwMode="auto">
            <a:xfrm>
              <a:off x="4126" y="1520"/>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latin typeface="Times New Roman" pitchFamily="18" charset="0"/>
                  <a:cs typeface="Times New Roman" pitchFamily="18" charset="0"/>
                </a:rPr>
                <a:t>A</a:t>
              </a:r>
            </a:p>
          </p:txBody>
        </p:sp>
        <p:sp>
          <p:nvSpPr>
            <p:cNvPr id="12324" name="Rectangle 88"/>
            <p:cNvSpPr>
              <a:spLocks noChangeArrowheads="1"/>
            </p:cNvSpPr>
            <p:nvPr/>
          </p:nvSpPr>
          <p:spPr bwMode="auto">
            <a:xfrm>
              <a:off x="3627" y="2768"/>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latin typeface="Times New Roman" pitchFamily="18" charset="0"/>
                  <a:cs typeface="Times New Roman" pitchFamily="18" charset="0"/>
                </a:rPr>
                <a:t>B</a:t>
              </a:r>
            </a:p>
          </p:txBody>
        </p:sp>
        <p:sp>
          <p:nvSpPr>
            <p:cNvPr id="12325" name="Rectangle 89"/>
            <p:cNvSpPr>
              <a:spLocks noChangeArrowheads="1"/>
            </p:cNvSpPr>
            <p:nvPr/>
          </p:nvSpPr>
          <p:spPr bwMode="auto">
            <a:xfrm>
              <a:off x="5193" y="2735"/>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latin typeface="Times New Roman" pitchFamily="18" charset="0"/>
                  <a:cs typeface="Times New Roman" pitchFamily="18" charset="0"/>
                </a:rPr>
                <a:t>C</a:t>
              </a:r>
            </a:p>
          </p:txBody>
        </p:sp>
      </p:grpSp>
      <p:grpSp>
        <p:nvGrpSpPr>
          <p:cNvPr id="3188" name="Group 116"/>
          <p:cNvGrpSpPr>
            <a:grpSpLocks/>
          </p:cNvGrpSpPr>
          <p:nvPr/>
        </p:nvGrpSpPr>
        <p:grpSpPr bwMode="auto">
          <a:xfrm>
            <a:off x="6834188" y="1212056"/>
            <a:ext cx="225425" cy="1998662"/>
            <a:chOff x="4139" y="1706"/>
            <a:chExt cx="142" cy="1259"/>
          </a:xfrm>
        </p:grpSpPr>
        <p:sp>
          <p:nvSpPr>
            <p:cNvPr id="12316" name="Line 84"/>
            <p:cNvSpPr>
              <a:spLocks noChangeShapeType="1"/>
            </p:cNvSpPr>
            <p:nvPr/>
          </p:nvSpPr>
          <p:spPr bwMode="auto">
            <a:xfrm>
              <a:off x="4200" y="1706"/>
              <a:ext cx="2" cy="1084"/>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17" name="Line 85"/>
            <p:cNvSpPr>
              <a:spLocks noChangeShapeType="1"/>
            </p:cNvSpPr>
            <p:nvPr/>
          </p:nvSpPr>
          <p:spPr bwMode="auto">
            <a:xfrm>
              <a:off x="4200" y="2690"/>
              <a:ext cx="80" cy="2"/>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18" name="Line 86"/>
            <p:cNvSpPr>
              <a:spLocks noChangeShapeType="1"/>
            </p:cNvSpPr>
            <p:nvPr/>
          </p:nvSpPr>
          <p:spPr bwMode="auto">
            <a:xfrm>
              <a:off x="4280" y="2690"/>
              <a:ext cx="1" cy="100"/>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19" name="Rectangle 90"/>
            <p:cNvSpPr>
              <a:spLocks noChangeArrowheads="1"/>
            </p:cNvSpPr>
            <p:nvPr/>
          </p:nvSpPr>
          <p:spPr bwMode="auto">
            <a:xfrm>
              <a:off x="4139" y="2829"/>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latin typeface="Times New Roman" pitchFamily="18" charset="0"/>
                  <a:cs typeface="Times New Roman" pitchFamily="18" charset="0"/>
                </a:rPr>
                <a:t>H</a:t>
              </a:r>
            </a:p>
          </p:txBody>
        </p:sp>
      </p:grpSp>
      <p:sp>
        <p:nvSpPr>
          <p:cNvPr id="12295" name="Text Box 91"/>
          <p:cNvSpPr txBox="1">
            <a:spLocks noChangeArrowheads="1"/>
          </p:cNvSpPr>
          <p:nvPr/>
        </p:nvSpPr>
        <p:spPr bwMode="auto">
          <a:xfrm>
            <a:off x="2801938" y="2046288"/>
            <a:ext cx="258286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solidFill>
                <a:srgbClr val="0000FF"/>
              </a:solidFill>
              <a:latin typeface="Times New Roman" pitchFamily="18" charset="0"/>
              <a:cs typeface="Times New Roman" pitchFamily="18" charset="0"/>
            </a:endParaRPr>
          </a:p>
        </p:txBody>
      </p:sp>
      <p:sp>
        <p:nvSpPr>
          <p:cNvPr id="12296" name="Rectangle 97"/>
          <p:cNvSpPr>
            <a:spLocks noChangeArrowheads="1"/>
          </p:cNvSpPr>
          <p:nvPr/>
        </p:nvSpPr>
        <p:spPr bwMode="auto">
          <a:xfrm>
            <a:off x="3316288" y="2392363"/>
            <a:ext cx="16764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a:solidFill>
                <a:srgbClr val="0000FF"/>
              </a:solidFill>
              <a:latin typeface="Times New Roman" pitchFamily="18" charset="0"/>
              <a:cs typeface="Times New Roman" pitchFamily="18" charset="0"/>
            </a:endParaRPr>
          </a:p>
        </p:txBody>
      </p:sp>
      <p:sp>
        <p:nvSpPr>
          <p:cNvPr id="3" name="Rectangle 94"/>
          <p:cNvSpPr>
            <a:spLocks noChangeArrowheads="1"/>
          </p:cNvSpPr>
          <p:nvPr/>
        </p:nvSpPr>
        <p:spPr bwMode="auto">
          <a:xfrm>
            <a:off x="3626861" y="1352550"/>
            <a:ext cx="21256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ar-SA">
                <a:solidFill>
                  <a:srgbClr val="0000FF"/>
                </a:solidFill>
                <a:latin typeface="Times New Roman" pitchFamily="18" charset="0"/>
                <a:cs typeface="Times New Roman" pitchFamily="18" charset="0"/>
              </a:rPr>
              <a:t>∆</a:t>
            </a:r>
            <a:r>
              <a:rPr lang="en-US">
                <a:solidFill>
                  <a:srgbClr val="0000FF"/>
                </a:solidFill>
                <a:latin typeface="Times New Roman" pitchFamily="18" charset="0"/>
                <a:cs typeface="Times New Roman" pitchFamily="18" charset="0"/>
              </a:rPr>
              <a:t>ABC </a:t>
            </a:r>
            <a:r>
              <a:rPr lang="en-US" sz="2000">
                <a:solidFill>
                  <a:srgbClr val="0000FF"/>
                </a:solidFill>
                <a:latin typeface="Times New Roman" pitchFamily="18" charset="0"/>
                <a:cs typeface="Times New Roman" pitchFamily="18" charset="0"/>
              </a:rPr>
              <a:t>có diện tích là S</a:t>
            </a:r>
            <a:endParaRPr lang="ar-SA">
              <a:solidFill>
                <a:srgbClr val="0000FF"/>
              </a:solidFill>
              <a:latin typeface="Times New Roman" pitchFamily="18" charset="0"/>
              <a:cs typeface="Times New Roman" pitchFamily="18" charset="0"/>
            </a:endParaRPr>
          </a:p>
        </p:txBody>
      </p:sp>
      <p:sp>
        <p:nvSpPr>
          <p:cNvPr id="4" name="Rectangle 95"/>
          <p:cNvSpPr>
            <a:spLocks noChangeArrowheads="1"/>
          </p:cNvSpPr>
          <p:nvPr/>
        </p:nvSpPr>
        <p:spPr bwMode="auto">
          <a:xfrm>
            <a:off x="3633787" y="2017712"/>
            <a:ext cx="1676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a:solidFill>
                  <a:srgbClr val="0000FF"/>
                </a:solidFill>
                <a:latin typeface="Times New Roman" pitchFamily="18" charset="0"/>
                <a:cs typeface="Times New Roman" pitchFamily="18" charset="0"/>
              </a:rPr>
              <a:t>AH </a:t>
            </a:r>
            <a:r>
              <a:rPr lang="en-US">
                <a:solidFill>
                  <a:srgbClr val="0000FF"/>
                </a:solidFill>
                <a:latin typeface="Times New Roman" pitchFamily="18" charset="0"/>
                <a:cs typeface="Times New Roman" pitchFamily="18" charset="0"/>
                <a:sym typeface="Symbol" pitchFamily="18" charset="2"/>
              </a:rPr>
              <a:t> BC</a:t>
            </a:r>
          </a:p>
        </p:txBody>
      </p:sp>
      <p:grpSp>
        <p:nvGrpSpPr>
          <p:cNvPr id="3186" name="Group 114"/>
          <p:cNvGrpSpPr>
            <a:grpSpLocks/>
          </p:cNvGrpSpPr>
          <p:nvPr/>
        </p:nvGrpSpPr>
        <p:grpSpPr bwMode="auto">
          <a:xfrm>
            <a:off x="2513013" y="1352550"/>
            <a:ext cx="3244850" cy="1931987"/>
            <a:chOff x="1650" y="1686"/>
            <a:chExt cx="1486" cy="1217"/>
          </a:xfrm>
        </p:grpSpPr>
        <p:grpSp>
          <p:nvGrpSpPr>
            <p:cNvPr id="12310" name="Group 113"/>
            <p:cNvGrpSpPr>
              <a:grpSpLocks/>
            </p:cNvGrpSpPr>
            <p:nvPr/>
          </p:nvGrpSpPr>
          <p:grpSpPr bwMode="auto">
            <a:xfrm>
              <a:off x="1650" y="1860"/>
              <a:ext cx="430" cy="815"/>
              <a:chOff x="1650" y="1860"/>
              <a:chExt cx="430" cy="815"/>
            </a:xfrm>
          </p:grpSpPr>
          <p:sp>
            <p:nvSpPr>
              <p:cNvPr id="12314" name="Rectangle 93"/>
              <p:cNvSpPr>
                <a:spLocks noChangeArrowheads="1"/>
              </p:cNvSpPr>
              <p:nvPr/>
            </p:nvSpPr>
            <p:spPr bwMode="auto">
              <a:xfrm>
                <a:off x="1650" y="1860"/>
                <a:ext cx="3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a:solidFill>
                      <a:srgbClr val="0000FF"/>
                    </a:solidFill>
                    <a:latin typeface="Times New Roman" pitchFamily="18" charset="0"/>
                    <a:cs typeface="Times New Roman" pitchFamily="18" charset="0"/>
                  </a:rPr>
                  <a:t>GT</a:t>
                </a:r>
              </a:p>
            </p:txBody>
          </p:sp>
          <p:sp>
            <p:nvSpPr>
              <p:cNvPr id="12315" name="Rectangle 96"/>
              <p:cNvSpPr>
                <a:spLocks noChangeArrowheads="1"/>
              </p:cNvSpPr>
              <p:nvPr/>
            </p:nvSpPr>
            <p:spPr bwMode="auto">
              <a:xfrm>
                <a:off x="1696" y="2407"/>
                <a:ext cx="384"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a:solidFill>
                      <a:srgbClr val="0000FF"/>
                    </a:solidFill>
                    <a:latin typeface="Times New Roman" pitchFamily="18" charset="0"/>
                    <a:cs typeface="Times New Roman" pitchFamily="18" charset="0"/>
                  </a:rPr>
                  <a:t>KL</a:t>
                </a:r>
              </a:p>
            </p:txBody>
          </p:sp>
        </p:grpSp>
        <p:grpSp>
          <p:nvGrpSpPr>
            <p:cNvPr id="12311" name="Group 112"/>
            <p:cNvGrpSpPr>
              <a:grpSpLocks/>
            </p:cNvGrpSpPr>
            <p:nvPr/>
          </p:nvGrpSpPr>
          <p:grpSpPr bwMode="auto">
            <a:xfrm>
              <a:off x="1696" y="1686"/>
              <a:ext cx="1440" cy="1217"/>
              <a:chOff x="1696" y="1686"/>
              <a:chExt cx="1440" cy="1217"/>
            </a:xfrm>
          </p:grpSpPr>
          <p:sp>
            <p:nvSpPr>
              <p:cNvPr id="12312" name="Line 98"/>
              <p:cNvSpPr>
                <a:spLocks noChangeShapeType="1"/>
              </p:cNvSpPr>
              <p:nvPr/>
            </p:nvSpPr>
            <p:spPr bwMode="auto">
              <a:xfrm>
                <a:off x="2071" y="1686"/>
                <a:ext cx="9" cy="1217"/>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13" name="Line 99"/>
              <p:cNvSpPr>
                <a:spLocks noChangeShapeType="1"/>
              </p:cNvSpPr>
              <p:nvPr/>
            </p:nvSpPr>
            <p:spPr bwMode="auto">
              <a:xfrm>
                <a:off x="1696" y="2407"/>
                <a:ext cx="1440"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3207" name="Group 135"/>
          <p:cNvGrpSpPr>
            <a:grpSpLocks/>
          </p:cNvGrpSpPr>
          <p:nvPr/>
        </p:nvGrpSpPr>
        <p:grpSpPr bwMode="auto">
          <a:xfrm>
            <a:off x="3612357" y="2628899"/>
            <a:ext cx="2760662" cy="741363"/>
            <a:chOff x="2112" y="2996"/>
            <a:chExt cx="1739" cy="467"/>
          </a:xfrm>
        </p:grpSpPr>
        <p:grpSp>
          <p:nvGrpSpPr>
            <p:cNvPr id="12304" name="Group 134"/>
            <p:cNvGrpSpPr>
              <a:grpSpLocks/>
            </p:cNvGrpSpPr>
            <p:nvPr/>
          </p:nvGrpSpPr>
          <p:grpSpPr bwMode="auto">
            <a:xfrm>
              <a:off x="2654" y="2996"/>
              <a:ext cx="1197" cy="467"/>
              <a:chOff x="3095" y="3005"/>
              <a:chExt cx="1197" cy="467"/>
            </a:xfrm>
          </p:grpSpPr>
          <p:sp>
            <p:nvSpPr>
              <p:cNvPr id="12306" name="Text Box 5"/>
              <p:cNvSpPr txBox="1">
                <a:spLocks noChangeArrowheads="1"/>
              </p:cNvSpPr>
              <p:nvPr/>
            </p:nvSpPr>
            <p:spPr bwMode="auto">
              <a:xfrm>
                <a:off x="3095" y="3005"/>
                <a:ext cx="1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Times New Roman" pitchFamily="18" charset="0"/>
                    <a:cs typeface="Times New Roman" pitchFamily="18" charset="0"/>
                  </a:rPr>
                  <a:t>1</a:t>
                </a:r>
              </a:p>
            </p:txBody>
          </p:sp>
          <p:sp>
            <p:nvSpPr>
              <p:cNvPr id="12307" name="Text Box 5"/>
              <p:cNvSpPr txBox="1">
                <a:spLocks noChangeArrowheads="1"/>
              </p:cNvSpPr>
              <p:nvPr/>
            </p:nvSpPr>
            <p:spPr bwMode="auto">
              <a:xfrm>
                <a:off x="3095" y="3241"/>
                <a:ext cx="17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Times New Roman" pitchFamily="18" charset="0"/>
                    <a:cs typeface="Times New Roman" pitchFamily="18" charset="0"/>
                  </a:rPr>
                  <a:t>2</a:t>
                </a:r>
              </a:p>
            </p:txBody>
          </p:sp>
          <p:sp>
            <p:nvSpPr>
              <p:cNvPr id="12308" name="Line 130"/>
              <p:cNvSpPr>
                <a:spLocks noChangeShapeType="1"/>
              </p:cNvSpPr>
              <p:nvPr/>
            </p:nvSpPr>
            <p:spPr bwMode="auto">
              <a:xfrm>
                <a:off x="3102" y="3261"/>
                <a:ext cx="171" cy="0"/>
              </a:xfrm>
              <a:prstGeom prst="line">
                <a:avLst/>
              </a:prstGeom>
              <a:noFill/>
              <a:ln w="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309" name="Text Box 6"/>
              <p:cNvSpPr txBox="1">
                <a:spLocks noChangeArrowheads="1"/>
              </p:cNvSpPr>
              <p:nvPr/>
            </p:nvSpPr>
            <p:spPr bwMode="auto">
              <a:xfrm>
                <a:off x="3350" y="3101"/>
                <a:ext cx="94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Times New Roman" pitchFamily="18" charset="0"/>
                    <a:cs typeface="Times New Roman" pitchFamily="18" charset="0"/>
                  </a:rPr>
                  <a:t>BC . AH</a:t>
                </a:r>
              </a:p>
            </p:txBody>
          </p:sp>
        </p:grpSp>
        <p:sp>
          <p:nvSpPr>
            <p:cNvPr id="12305" name="Text Box 6"/>
            <p:cNvSpPr txBox="1">
              <a:spLocks noChangeArrowheads="1"/>
            </p:cNvSpPr>
            <p:nvPr/>
          </p:nvSpPr>
          <p:spPr bwMode="auto">
            <a:xfrm>
              <a:off x="2112" y="3075"/>
              <a:ext cx="8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Times New Roman" pitchFamily="18" charset="0"/>
                  <a:cs typeface="Times New Roman" pitchFamily="18" charset="0"/>
                </a:rPr>
                <a:t>S</a:t>
              </a:r>
              <a:r>
                <a:rPr lang="en-US" baseline="-25000">
                  <a:solidFill>
                    <a:srgbClr val="0000FF"/>
                  </a:solidFill>
                  <a:latin typeface="Times New Roman" pitchFamily="18" charset="0"/>
                  <a:cs typeface="Times New Roman" pitchFamily="18" charset="0"/>
                </a:rPr>
                <a:t>ABC</a:t>
              </a:r>
              <a:r>
                <a:rPr lang="en-US">
                  <a:solidFill>
                    <a:srgbClr val="0000FF"/>
                  </a:solidFill>
                  <a:latin typeface="Times New Roman" pitchFamily="18" charset="0"/>
                  <a:cs typeface="Times New Roman" pitchFamily="18" charset="0"/>
                </a:rPr>
                <a:t> =</a:t>
              </a:r>
              <a:r>
                <a:rPr lang="en-US" sz="2400">
                  <a:solidFill>
                    <a:srgbClr val="0000FF"/>
                  </a:solidFill>
                  <a:latin typeface="Times New Roman" pitchFamily="18" charset="0"/>
                  <a:cs typeface="Times New Roman" pitchFamily="18" charset="0"/>
                </a:rPr>
                <a:t>  </a:t>
              </a:r>
            </a:p>
          </p:txBody>
        </p:sp>
      </p:grpSp>
      <p:cxnSp>
        <p:nvCxnSpPr>
          <p:cNvPr id="5" name="Straight Connector 4"/>
          <p:cNvCxnSpPr/>
          <p:nvPr/>
        </p:nvCxnSpPr>
        <p:spPr>
          <a:xfrm>
            <a:off x="2319338" y="1066800"/>
            <a:ext cx="0" cy="544512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51" name="Rectangle 50"/>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12303" name="Rectangle 51"/>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2" name="TextBox 1"/>
          <p:cNvSpPr txBox="1"/>
          <p:nvPr/>
        </p:nvSpPr>
        <p:spPr>
          <a:xfrm>
            <a:off x="2773364" y="3401456"/>
            <a:ext cx="5380036" cy="369332"/>
          </a:xfrm>
          <a:prstGeom prst="rect">
            <a:avLst/>
          </a:prstGeom>
          <a:noFill/>
        </p:spPr>
        <p:txBody>
          <a:bodyPr wrap="square" rtlCol="0">
            <a:spAutoFit/>
          </a:bodyPr>
          <a:lstStyle/>
          <a:p>
            <a:r>
              <a:rPr lang="en-US" smtClean="0">
                <a:solidFill>
                  <a:srgbClr val="CC0000"/>
                </a:solidFill>
              </a:rPr>
              <a:t>Có ba trường hợp vị trí điểm H có thể xảy ra</a:t>
            </a:r>
            <a:endParaRPr lang="en-US">
              <a:solidFill>
                <a:srgbClr val="CC0000"/>
              </a:solidFill>
            </a:endParaRPr>
          </a:p>
        </p:txBody>
      </p:sp>
      <p:grpSp>
        <p:nvGrpSpPr>
          <p:cNvPr id="54" name="Group 81"/>
          <p:cNvGrpSpPr>
            <a:grpSpLocks/>
          </p:cNvGrpSpPr>
          <p:nvPr/>
        </p:nvGrpSpPr>
        <p:grpSpPr bwMode="auto">
          <a:xfrm>
            <a:off x="2362200" y="4359557"/>
            <a:ext cx="1720849" cy="1507843"/>
            <a:chOff x="3769" y="923"/>
            <a:chExt cx="1488" cy="1090"/>
          </a:xfrm>
        </p:grpSpPr>
        <p:sp>
          <p:nvSpPr>
            <p:cNvPr id="55" name="Line 35"/>
            <p:cNvSpPr>
              <a:spLocks noChangeShapeType="1"/>
            </p:cNvSpPr>
            <p:nvPr/>
          </p:nvSpPr>
          <p:spPr bwMode="auto">
            <a:xfrm>
              <a:off x="4081" y="1785"/>
              <a:ext cx="2" cy="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31"/>
            <p:cNvSpPr>
              <a:spLocks noChangeShapeType="1"/>
            </p:cNvSpPr>
            <p:nvPr/>
          </p:nvSpPr>
          <p:spPr bwMode="auto">
            <a:xfrm>
              <a:off x="3948" y="1124"/>
              <a:ext cx="3" cy="74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32"/>
            <p:cNvSpPr>
              <a:spLocks noChangeShapeType="1"/>
            </p:cNvSpPr>
            <p:nvPr/>
          </p:nvSpPr>
          <p:spPr bwMode="auto">
            <a:xfrm>
              <a:off x="3948" y="1124"/>
              <a:ext cx="1217" cy="74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Rectangle 38"/>
            <p:cNvSpPr>
              <a:spLocks noChangeArrowheads="1"/>
            </p:cNvSpPr>
            <p:nvPr/>
          </p:nvSpPr>
          <p:spPr bwMode="auto">
            <a:xfrm>
              <a:off x="3869" y="923"/>
              <a:ext cx="88"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A</a:t>
              </a:r>
            </a:p>
          </p:txBody>
        </p:sp>
        <p:sp>
          <p:nvSpPr>
            <p:cNvPr id="59" name="Rectangle 39"/>
            <p:cNvSpPr>
              <a:spLocks noChangeArrowheads="1"/>
            </p:cNvSpPr>
            <p:nvPr/>
          </p:nvSpPr>
          <p:spPr bwMode="auto">
            <a:xfrm>
              <a:off x="3769" y="1858"/>
              <a:ext cx="33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B</a:t>
              </a:r>
              <a:r>
                <a:rPr lang="en-US" sz="1600">
                  <a:solidFill>
                    <a:srgbClr val="0000FF"/>
                  </a:solidFill>
                  <a:latin typeface="Times New Roman" pitchFamily="18" charset="0"/>
                  <a:cs typeface="Times New Roman" pitchFamily="18" charset="0"/>
                  <a:sym typeface="Symbol" pitchFamily="18" charset="2"/>
                </a:rPr>
                <a:t>  H</a:t>
              </a:r>
              <a:r>
                <a:rPr lang="en-US" sz="1500">
                  <a:solidFill>
                    <a:srgbClr val="0000FF"/>
                  </a:solidFill>
                  <a:latin typeface="Times New Roman" pitchFamily="18" charset="0"/>
                  <a:cs typeface="Times New Roman" pitchFamily="18" charset="0"/>
                </a:rPr>
                <a:t> </a:t>
              </a:r>
            </a:p>
          </p:txBody>
        </p:sp>
        <p:sp>
          <p:nvSpPr>
            <p:cNvPr id="60" name="Rectangle 40"/>
            <p:cNvSpPr>
              <a:spLocks noChangeArrowheads="1"/>
            </p:cNvSpPr>
            <p:nvPr/>
          </p:nvSpPr>
          <p:spPr bwMode="auto">
            <a:xfrm>
              <a:off x="5176" y="1743"/>
              <a:ext cx="81"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C</a:t>
              </a:r>
            </a:p>
          </p:txBody>
        </p:sp>
        <p:sp>
          <p:nvSpPr>
            <p:cNvPr id="61" name="Line 33"/>
            <p:cNvSpPr>
              <a:spLocks noChangeShapeType="1"/>
            </p:cNvSpPr>
            <p:nvPr/>
          </p:nvSpPr>
          <p:spPr bwMode="auto">
            <a:xfrm>
              <a:off x="3948" y="1865"/>
              <a:ext cx="1217"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 name="Line 34"/>
            <p:cNvSpPr>
              <a:spLocks noChangeShapeType="1"/>
            </p:cNvSpPr>
            <p:nvPr/>
          </p:nvSpPr>
          <p:spPr bwMode="auto">
            <a:xfrm>
              <a:off x="3948" y="1784"/>
              <a:ext cx="133"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3" name="Group 62"/>
          <p:cNvGrpSpPr/>
          <p:nvPr/>
        </p:nvGrpSpPr>
        <p:grpSpPr>
          <a:xfrm>
            <a:off x="4495800" y="4144963"/>
            <a:ext cx="1849437" cy="1722437"/>
            <a:chOff x="5767387" y="1236663"/>
            <a:chExt cx="2246313" cy="1722437"/>
          </a:xfrm>
        </p:grpSpPr>
        <p:grpSp>
          <p:nvGrpSpPr>
            <p:cNvPr id="64" name="Group 103"/>
            <p:cNvGrpSpPr>
              <a:grpSpLocks/>
            </p:cNvGrpSpPr>
            <p:nvPr/>
          </p:nvGrpSpPr>
          <p:grpSpPr bwMode="auto">
            <a:xfrm>
              <a:off x="5767387" y="1236663"/>
              <a:ext cx="2246313" cy="1617662"/>
              <a:chOff x="2944" y="1022"/>
              <a:chExt cx="1415" cy="1019"/>
            </a:xfrm>
          </p:grpSpPr>
          <p:sp>
            <p:nvSpPr>
              <p:cNvPr id="70" name="Line 42"/>
              <p:cNvSpPr>
                <a:spLocks noChangeShapeType="1"/>
              </p:cNvSpPr>
              <p:nvPr/>
            </p:nvSpPr>
            <p:spPr bwMode="auto">
              <a:xfrm flipH="1">
                <a:off x="3067" y="1186"/>
                <a:ext cx="352" cy="767"/>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43"/>
              <p:cNvSpPr>
                <a:spLocks noChangeShapeType="1"/>
              </p:cNvSpPr>
              <p:nvPr/>
            </p:nvSpPr>
            <p:spPr bwMode="auto">
              <a:xfrm>
                <a:off x="3067" y="1953"/>
                <a:ext cx="1191"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Line 44"/>
              <p:cNvSpPr>
                <a:spLocks noChangeShapeType="1"/>
              </p:cNvSpPr>
              <p:nvPr/>
            </p:nvSpPr>
            <p:spPr bwMode="auto">
              <a:xfrm>
                <a:off x="3419" y="1186"/>
                <a:ext cx="839" cy="767"/>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 name="Rectangle 48"/>
              <p:cNvSpPr>
                <a:spLocks noChangeArrowheads="1"/>
              </p:cNvSpPr>
              <p:nvPr/>
            </p:nvSpPr>
            <p:spPr bwMode="auto">
              <a:xfrm>
                <a:off x="3356" y="1022"/>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A</a:t>
                </a:r>
              </a:p>
            </p:txBody>
          </p:sp>
          <p:sp>
            <p:nvSpPr>
              <p:cNvPr id="74" name="Rectangle 49"/>
              <p:cNvSpPr>
                <a:spLocks noChangeArrowheads="1"/>
              </p:cNvSpPr>
              <p:nvPr/>
            </p:nvSpPr>
            <p:spPr bwMode="auto">
              <a:xfrm>
                <a:off x="2944" y="1905"/>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B</a:t>
                </a:r>
              </a:p>
            </p:txBody>
          </p:sp>
          <p:sp>
            <p:nvSpPr>
              <p:cNvPr id="75" name="Rectangle 50"/>
              <p:cNvSpPr>
                <a:spLocks noChangeArrowheads="1"/>
              </p:cNvSpPr>
              <p:nvPr/>
            </p:nvSpPr>
            <p:spPr bwMode="auto">
              <a:xfrm>
                <a:off x="4277" y="1882"/>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C</a:t>
                </a:r>
              </a:p>
            </p:txBody>
          </p:sp>
        </p:grpSp>
        <p:grpSp>
          <p:nvGrpSpPr>
            <p:cNvPr id="65" name="Group 104"/>
            <p:cNvGrpSpPr>
              <a:grpSpLocks/>
            </p:cNvGrpSpPr>
            <p:nvPr/>
          </p:nvGrpSpPr>
          <p:grpSpPr bwMode="auto">
            <a:xfrm>
              <a:off x="6459538" y="1511300"/>
              <a:ext cx="192087" cy="1447800"/>
              <a:chOff x="3367" y="1186"/>
              <a:chExt cx="121" cy="912"/>
            </a:xfrm>
          </p:grpSpPr>
          <p:sp>
            <p:nvSpPr>
              <p:cNvPr id="66" name="Line 45"/>
              <p:cNvSpPr>
                <a:spLocks noChangeShapeType="1"/>
              </p:cNvSpPr>
              <p:nvPr/>
            </p:nvSpPr>
            <p:spPr bwMode="auto">
              <a:xfrm>
                <a:off x="3419" y="1186"/>
                <a:ext cx="1" cy="767"/>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 name="Line 46"/>
              <p:cNvSpPr>
                <a:spLocks noChangeShapeType="1"/>
              </p:cNvSpPr>
              <p:nvPr/>
            </p:nvSpPr>
            <p:spPr bwMode="auto">
              <a:xfrm>
                <a:off x="3419" y="1883"/>
                <a:ext cx="68"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8" name="Line 47"/>
              <p:cNvSpPr>
                <a:spLocks noChangeShapeType="1"/>
              </p:cNvSpPr>
              <p:nvPr/>
            </p:nvSpPr>
            <p:spPr bwMode="auto">
              <a:xfrm>
                <a:off x="3487" y="1883"/>
                <a:ext cx="1" cy="70"/>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Rectangle 51"/>
              <p:cNvSpPr>
                <a:spLocks noChangeArrowheads="1"/>
              </p:cNvSpPr>
              <p:nvPr/>
            </p:nvSpPr>
            <p:spPr bwMode="auto">
              <a:xfrm>
                <a:off x="3367" y="1962"/>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H</a:t>
                </a:r>
              </a:p>
            </p:txBody>
          </p:sp>
        </p:grpSp>
      </p:grpSp>
      <p:grpSp>
        <p:nvGrpSpPr>
          <p:cNvPr id="76" name="Group 75"/>
          <p:cNvGrpSpPr/>
          <p:nvPr/>
        </p:nvGrpSpPr>
        <p:grpSpPr>
          <a:xfrm>
            <a:off x="6687858" y="4443412"/>
            <a:ext cx="2174875" cy="1423988"/>
            <a:chOff x="5359400" y="1266825"/>
            <a:chExt cx="2468563" cy="1628775"/>
          </a:xfrm>
        </p:grpSpPr>
        <p:grpSp>
          <p:nvGrpSpPr>
            <p:cNvPr id="77" name="Group 80"/>
            <p:cNvGrpSpPr>
              <a:grpSpLocks/>
            </p:cNvGrpSpPr>
            <p:nvPr/>
          </p:nvGrpSpPr>
          <p:grpSpPr bwMode="auto">
            <a:xfrm>
              <a:off x="5359400" y="1266825"/>
              <a:ext cx="2174875" cy="1624013"/>
              <a:chOff x="3012" y="934"/>
              <a:chExt cx="1583" cy="1168"/>
            </a:xfrm>
          </p:grpSpPr>
          <p:sp>
            <p:nvSpPr>
              <p:cNvPr id="85" name="Line 35"/>
              <p:cNvSpPr>
                <a:spLocks noChangeShapeType="1"/>
              </p:cNvSpPr>
              <p:nvPr/>
            </p:nvSpPr>
            <p:spPr bwMode="auto">
              <a:xfrm flipH="1">
                <a:off x="3146" y="1096"/>
                <a:ext cx="1369" cy="7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6" name="Line 36"/>
              <p:cNvSpPr>
                <a:spLocks noChangeShapeType="1"/>
              </p:cNvSpPr>
              <p:nvPr/>
            </p:nvSpPr>
            <p:spPr bwMode="auto">
              <a:xfrm>
                <a:off x="3146" y="1885"/>
                <a:ext cx="954"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 name="Line 37"/>
              <p:cNvSpPr>
                <a:spLocks noChangeShapeType="1"/>
              </p:cNvSpPr>
              <p:nvPr/>
            </p:nvSpPr>
            <p:spPr bwMode="auto">
              <a:xfrm flipH="1">
                <a:off x="4100" y="1096"/>
                <a:ext cx="415" cy="7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8" name="Rectangle 43"/>
              <p:cNvSpPr>
                <a:spLocks noChangeArrowheads="1"/>
              </p:cNvSpPr>
              <p:nvPr/>
            </p:nvSpPr>
            <p:spPr bwMode="auto">
              <a:xfrm>
                <a:off x="4474" y="934"/>
                <a:ext cx="1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A</a:t>
                </a:r>
              </a:p>
            </p:txBody>
          </p:sp>
          <p:sp>
            <p:nvSpPr>
              <p:cNvPr id="89" name="Rectangle 44"/>
              <p:cNvSpPr>
                <a:spLocks noChangeArrowheads="1"/>
              </p:cNvSpPr>
              <p:nvPr/>
            </p:nvSpPr>
            <p:spPr bwMode="auto">
              <a:xfrm>
                <a:off x="3012" y="1790"/>
                <a:ext cx="11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B</a:t>
                </a:r>
              </a:p>
            </p:txBody>
          </p:sp>
          <p:sp>
            <p:nvSpPr>
              <p:cNvPr id="90" name="Rectangle 45"/>
              <p:cNvSpPr>
                <a:spLocks noChangeArrowheads="1"/>
              </p:cNvSpPr>
              <p:nvPr/>
            </p:nvSpPr>
            <p:spPr bwMode="auto">
              <a:xfrm>
                <a:off x="4039" y="1903"/>
                <a:ext cx="11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C</a:t>
                </a:r>
              </a:p>
            </p:txBody>
          </p:sp>
        </p:grpSp>
        <p:grpSp>
          <p:nvGrpSpPr>
            <p:cNvPr id="78" name="Group 84"/>
            <p:cNvGrpSpPr>
              <a:grpSpLocks/>
            </p:cNvGrpSpPr>
            <p:nvPr/>
          </p:nvGrpSpPr>
          <p:grpSpPr bwMode="auto">
            <a:xfrm>
              <a:off x="6872288" y="1498600"/>
              <a:ext cx="955675" cy="1397000"/>
              <a:chOff x="4100" y="1096"/>
              <a:chExt cx="695" cy="1005"/>
            </a:xfrm>
          </p:grpSpPr>
          <p:sp>
            <p:nvSpPr>
              <p:cNvPr id="79" name="Line 38"/>
              <p:cNvSpPr>
                <a:spLocks noChangeShapeType="1"/>
              </p:cNvSpPr>
              <p:nvPr/>
            </p:nvSpPr>
            <p:spPr bwMode="auto">
              <a:xfrm>
                <a:off x="4100" y="1885"/>
                <a:ext cx="695" cy="1"/>
              </a:xfrm>
              <a:prstGeom prst="line">
                <a:avLst/>
              </a:prstGeom>
              <a:noFill/>
              <a:ln w="19050">
                <a:solidFill>
                  <a:srgbClr val="00008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0" name="Rectangle 42"/>
              <p:cNvSpPr>
                <a:spLocks noChangeArrowheads="1"/>
              </p:cNvSpPr>
              <p:nvPr/>
            </p:nvSpPr>
            <p:spPr bwMode="auto">
              <a:xfrm>
                <a:off x="4463" y="1902"/>
                <a:ext cx="1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H</a:t>
                </a:r>
              </a:p>
            </p:txBody>
          </p:sp>
          <p:grpSp>
            <p:nvGrpSpPr>
              <p:cNvPr id="81" name="Group 83"/>
              <p:cNvGrpSpPr>
                <a:grpSpLocks/>
              </p:cNvGrpSpPr>
              <p:nvPr/>
            </p:nvGrpSpPr>
            <p:grpSpPr bwMode="auto">
              <a:xfrm>
                <a:off x="4432" y="1096"/>
                <a:ext cx="83" cy="789"/>
                <a:chOff x="4432" y="1096"/>
                <a:chExt cx="83" cy="789"/>
              </a:xfrm>
            </p:grpSpPr>
            <p:sp>
              <p:nvSpPr>
                <p:cNvPr id="82" name="Line 39"/>
                <p:cNvSpPr>
                  <a:spLocks noChangeShapeType="1"/>
                </p:cNvSpPr>
                <p:nvPr/>
              </p:nvSpPr>
              <p:spPr bwMode="auto">
                <a:xfrm>
                  <a:off x="4505" y="1096"/>
                  <a:ext cx="1" cy="789"/>
                </a:xfrm>
                <a:prstGeom prst="line">
                  <a:avLst/>
                </a:prstGeom>
                <a:noFill/>
                <a:ln w="254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3" name="Line 40"/>
                <p:cNvSpPr>
                  <a:spLocks noChangeShapeType="1"/>
                </p:cNvSpPr>
                <p:nvPr/>
              </p:nvSpPr>
              <p:spPr bwMode="auto">
                <a:xfrm>
                  <a:off x="4432" y="1818"/>
                  <a:ext cx="2" cy="67"/>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Line 41"/>
                <p:cNvSpPr>
                  <a:spLocks noChangeShapeType="1"/>
                </p:cNvSpPr>
                <p:nvPr/>
              </p:nvSpPr>
              <p:spPr bwMode="auto">
                <a:xfrm>
                  <a:off x="4432" y="1818"/>
                  <a:ext cx="83" cy="1"/>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withEffect">
                                  <p:stCondLst>
                                    <p:cond delay="0"/>
                                  </p:stCondLst>
                                  <p:childTnLst>
                                    <p:set>
                                      <p:cBhvr>
                                        <p:cTn id="6" dur="1" fill="hold">
                                          <p:stCondLst>
                                            <p:cond delay="0"/>
                                          </p:stCondLst>
                                        </p:cTn>
                                        <p:tgtEl>
                                          <p:spTgt spid="3187"/>
                                        </p:tgtEl>
                                        <p:attrNameLst>
                                          <p:attrName>style.visibility</p:attrName>
                                        </p:attrNameLst>
                                      </p:cBhvr>
                                      <p:to>
                                        <p:strVal val="visible"/>
                                      </p:to>
                                    </p:set>
                                    <p:animEffect transition="in" filter="barn(inHorizontal)">
                                      <p:cBhvr>
                                        <p:cTn id="7" dur="500"/>
                                        <p:tgtEl>
                                          <p:spTgt spid="3187"/>
                                        </p:tgtEl>
                                      </p:cBhvr>
                                    </p:animEffect>
                                  </p:childTnLst>
                                </p:cTn>
                              </p:par>
                              <p:par>
                                <p:cTn id="8" presetID="21" presetClass="entr" presetSubtype="4" fill="hold" nodeType="withEffect">
                                  <p:stCondLst>
                                    <p:cond delay="0"/>
                                  </p:stCondLst>
                                  <p:childTnLst>
                                    <p:set>
                                      <p:cBhvr>
                                        <p:cTn id="9" dur="1" fill="hold">
                                          <p:stCondLst>
                                            <p:cond delay="0"/>
                                          </p:stCondLst>
                                        </p:cTn>
                                        <p:tgtEl>
                                          <p:spTgt spid="3186"/>
                                        </p:tgtEl>
                                        <p:attrNameLst>
                                          <p:attrName>style.visibility</p:attrName>
                                        </p:attrNameLst>
                                      </p:cBhvr>
                                      <p:to>
                                        <p:strVal val="visible"/>
                                      </p:to>
                                    </p:set>
                                    <p:animEffect transition="in" filter="wheel(4)">
                                      <p:cBhvr>
                                        <p:cTn id="10" dur="2000"/>
                                        <p:tgtEl>
                                          <p:spTgt spid="3186"/>
                                        </p:tgtEl>
                                      </p:cBhvr>
                                    </p:animEffect>
                                  </p:childTnLst>
                                </p:cTn>
                              </p:par>
                              <p:par>
                                <p:cTn id="11" presetID="8" presetClass="entr" presetSubtype="16" fill="hold" nodeType="withEffect">
                                  <p:stCondLst>
                                    <p:cond delay="0"/>
                                  </p:stCondLst>
                                  <p:childTnLst>
                                    <p:set>
                                      <p:cBhvr>
                                        <p:cTn id="12" dur="1" fill="hold">
                                          <p:stCondLst>
                                            <p:cond delay="0"/>
                                          </p:stCondLst>
                                        </p:cTn>
                                        <p:tgtEl>
                                          <p:spTgt spid="3188"/>
                                        </p:tgtEl>
                                        <p:attrNameLst>
                                          <p:attrName>style.visibility</p:attrName>
                                        </p:attrNameLst>
                                      </p:cBhvr>
                                      <p:to>
                                        <p:strVal val="visible"/>
                                      </p:to>
                                    </p:set>
                                    <p:animEffect transition="in" filter="diamond(in)">
                                      <p:cBhvr>
                                        <p:cTn id="13" dur="500"/>
                                        <p:tgtEl>
                                          <p:spTgt spid="3188"/>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strVal val="#ppt_w*0.70"/>
                                          </p:val>
                                        </p:tav>
                                        <p:tav tm="100000">
                                          <p:val>
                                            <p:strVal val="#ppt_w"/>
                                          </p:val>
                                        </p:tav>
                                      </p:tavLst>
                                    </p:anim>
                                    <p:anim calcmode="lin" valueType="num">
                                      <p:cBhvr>
                                        <p:cTn id="19" dur="1000" fill="hold"/>
                                        <p:tgtEl>
                                          <p:spTgt spid="3"/>
                                        </p:tgtEl>
                                        <p:attrNameLst>
                                          <p:attrName>ppt_h</p:attrName>
                                        </p:attrNameLst>
                                      </p:cBhvr>
                                      <p:tavLst>
                                        <p:tav tm="0">
                                          <p:val>
                                            <p:strVal val="#ppt_h"/>
                                          </p:val>
                                        </p:tav>
                                        <p:tav tm="100000">
                                          <p:val>
                                            <p:strVal val="#ppt_h"/>
                                          </p:val>
                                        </p:tav>
                                      </p:tavLst>
                                    </p:anim>
                                    <p:animEffect transition="in" filter="fade">
                                      <p:cBhvr>
                                        <p:cTn id="20" dur="1000"/>
                                        <p:tgtEl>
                                          <p:spTgt spid="3"/>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heel(4)">
                                      <p:cBhvr>
                                        <p:cTn id="23" dur="20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3207"/>
                                        </p:tgtEl>
                                        <p:attrNameLst>
                                          <p:attrName>style.visibility</p:attrName>
                                        </p:attrNameLst>
                                      </p:cBhvr>
                                      <p:to>
                                        <p:strVal val="visible"/>
                                      </p:to>
                                    </p:set>
                                    <p:animEffect transition="in" filter="fade">
                                      <p:cBhvr>
                                        <p:cTn id="26" dur="2000"/>
                                        <p:tgtEl>
                                          <p:spTgt spid="320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box(in)">
                                      <p:cBhvr>
                                        <p:cTn id="35" dur="500"/>
                                        <p:tgtEl>
                                          <p:spTgt spid="54"/>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ext Box 6"/>
          <p:cNvSpPr txBox="1">
            <a:spLocks noChangeArrowheads="1"/>
          </p:cNvSpPr>
          <p:nvPr/>
        </p:nvSpPr>
        <p:spPr bwMode="auto">
          <a:xfrm>
            <a:off x="2447925" y="275748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solidFill>
                  <a:srgbClr val="FF0000"/>
                </a:solidFill>
                <a:latin typeface="Times New Roman" pitchFamily="18" charset="0"/>
                <a:cs typeface="Times New Roman" pitchFamily="18" charset="0"/>
              </a:rPr>
              <a:t>Chứn</a:t>
            </a:r>
            <a:r>
              <a:rPr lang="en-US" sz="2400">
                <a:solidFill>
                  <a:srgbClr val="FF0000"/>
                </a:solidFill>
                <a:latin typeface="Times New Roman" pitchFamily="18" charset="0"/>
                <a:cs typeface="Times New Roman" pitchFamily="18" charset="0"/>
              </a:rPr>
              <a:t>g</a:t>
            </a:r>
            <a:r>
              <a:rPr lang="en-US" sz="2400" u="sng">
                <a:solidFill>
                  <a:srgbClr val="FF0000"/>
                </a:solidFill>
                <a:latin typeface="Times New Roman" pitchFamily="18" charset="0"/>
                <a:cs typeface="Times New Roman" pitchFamily="18" charset="0"/>
              </a:rPr>
              <a:t> minh</a:t>
            </a:r>
          </a:p>
        </p:txBody>
      </p:sp>
      <p:sp>
        <p:nvSpPr>
          <p:cNvPr id="5145" name="Text Box 25"/>
          <p:cNvSpPr txBox="1">
            <a:spLocks noChangeArrowheads="1"/>
          </p:cNvSpPr>
          <p:nvPr/>
        </p:nvSpPr>
        <p:spPr bwMode="auto">
          <a:xfrm>
            <a:off x="2447925" y="3400425"/>
            <a:ext cx="6254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AutoNum type="alphaLcParenR"/>
            </a:pPr>
            <a:r>
              <a:rPr lang="en-US" sz="2400">
                <a:solidFill>
                  <a:srgbClr val="0000FF"/>
                </a:solidFill>
                <a:latin typeface="Times New Roman" pitchFamily="18" charset="0"/>
                <a:cs typeface="Times New Roman" pitchFamily="18" charset="0"/>
              </a:rPr>
              <a:t>Trường hợp H </a:t>
            </a:r>
            <a:r>
              <a:rPr lang="en-US" sz="2400">
                <a:solidFill>
                  <a:srgbClr val="0000FF"/>
                </a:solidFill>
                <a:latin typeface="Times New Roman" pitchFamily="18" charset="0"/>
                <a:cs typeface="Times New Roman" pitchFamily="18" charset="0"/>
                <a:sym typeface="Symbol" pitchFamily="18" charset="2"/>
              </a:rPr>
              <a:t></a:t>
            </a:r>
            <a:r>
              <a:rPr lang="en-US" sz="2400">
                <a:solidFill>
                  <a:srgbClr val="0000FF"/>
                </a:solidFill>
                <a:latin typeface="Times New Roman" pitchFamily="18" charset="0"/>
                <a:cs typeface="Times New Roman" pitchFamily="18" charset="0"/>
              </a:rPr>
              <a:t> B </a:t>
            </a:r>
          </a:p>
        </p:txBody>
      </p:sp>
      <p:sp>
        <p:nvSpPr>
          <p:cNvPr id="5146" name="Text Box 26"/>
          <p:cNvSpPr txBox="1">
            <a:spLocks noChangeArrowheads="1"/>
          </p:cNvSpPr>
          <p:nvPr/>
        </p:nvSpPr>
        <p:spPr bwMode="auto">
          <a:xfrm>
            <a:off x="2771775" y="3949700"/>
            <a:ext cx="388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Khi đó </a:t>
            </a:r>
            <a:r>
              <a:rPr lang="ar-SA" sz="2400">
                <a:solidFill>
                  <a:srgbClr val="0000FF"/>
                </a:solidFill>
                <a:latin typeface="Times New Roman" pitchFamily="18" charset="0"/>
                <a:cs typeface="Times New Roman" pitchFamily="18" charset="0"/>
              </a:rPr>
              <a:t>∆</a:t>
            </a:r>
            <a:r>
              <a:rPr lang="en-US" sz="2400">
                <a:solidFill>
                  <a:srgbClr val="0000FF"/>
                </a:solidFill>
                <a:latin typeface="Times New Roman" pitchFamily="18" charset="0"/>
                <a:cs typeface="Times New Roman" pitchFamily="18" charset="0"/>
              </a:rPr>
              <a:t>ABC vuông tại B </a:t>
            </a:r>
          </a:p>
        </p:txBody>
      </p:sp>
      <p:sp>
        <p:nvSpPr>
          <p:cNvPr id="13317" name="Text Box 70"/>
          <p:cNvSpPr txBox="1">
            <a:spLocks noChangeArrowheads="1"/>
          </p:cNvSpPr>
          <p:nvPr/>
        </p:nvSpPr>
        <p:spPr bwMode="auto">
          <a:xfrm>
            <a:off x="730250" y="135255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vi-VN" sz="2400" u="sng">
                <a:solidFill>
                  <a:srgbClr val="FF0000"/>
                </a:solidFill>
                <a:latin typeface="Times New Roman" pitchFamily="18" charset="0"/>
                <a:cs typeface="Times New Roman" pitchFamily="18" charset="0"/>
              </a:rPr>
              <a:t>Đ</a:t>
            </a:r>
            <a:r>
              <a:rPr lang="vi-VN" sz="2400">
                <a:solidFill>
                  <a:srgbClr val="FF0000"/>
                </a:solidFill>
                <a:latin typeface="Times New Roman" pitchFamily="18" charset="0"/>
                <a:cs typeface="Times New Roman" pitchFamily="18" charset="0"/>
              </a:rPr>
              <a:t>ị</a:t>
            </a:r>
            <a:r>
              <a:rPr lang="vi-VN" sz="2400" u="sng">
                <a:solidFill>
                  <a:srgbClr val="FF0000"/>
                </a:solidFill>
                <a:latin typeface="Times New Roman" pitchFamily="18" charset="0"/>
                <a:cs typeface="Times New Roman" pitchFamily="18" charset="0"/>
              </a:rPr>
              <a:t>nh l</a:t>
            </a:r>
            <a:r>
              <a:rPr lang="vi-VN" sz="2400">
                <a:solidFill>
                  <a:srgbClr val="FF0000"/>
                </a:solidFill>
                <a:latin typeface="Times New Roman" pitchFamily="18" charset="0"/>
                <a:cs typeface="Times New Roman" pitchFamily="18" charset="0"/>
              </a:rPr>
              <a:t>ý</a:t>
            </a:r>
            <a:endParaRPr lang="en-US" sz="2400">
              <a:solidFill>
                <a:srgbClr val="FF0000"/>
              </a:solidFill>
              <a:latin typeface="Times New Roman" pitchFamily="18" charset="0"/>
              <a:cs typeface="Times New Roman" pitchFamily="18" charset="0"/>
            </a:endParaRPr>
          </a:p>
        </p:txBody>
      </p:sp>
      <p:sp>
        <p:nvSpPr>
          <p:cNvPr id="13318" name="Text Box 71"/>
          <p:cNvSpPr txBox="1">
            <a:spLocks noChangeArrowheads="1"/>
          </p:cNvSpPr>
          <p:nvPr/>
        </p:nvSpPr>
        <p:spPr bwMode="auto">
          <a:xfrm>
            <a:off x="415925" y="1711325"/>
            <a:ext cx="184943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200">
                <a:solidFill>
                  <a:srgbClr val="0000FF"/>
                </a:solidFill>
                <a:latin typeface="Times New Roman" pitchFamily="18" charset="0"/>
                <a:cs typeface="Times New Roman" pitchFamily="18" charset="0"/>
              </a:rPr>
              <a:t>Diện tích tam giác bằng nửa tích </a:t>
            </a:r>
            <a:r>
              <a:rPr lang="en-US" sz="2200" smtClean="0">
                <a:solidFill>
                  <a:srgbClr val="0000FF"/>
                </a:solidFill>
                <a:latin typeface="Times New Roman" pitchFamily="18" charset="0"/>
                <a:cs typeface="Times New Roman" pitchFamily="18" charset="0"/>
              </a:rPr>
              <a:t>của một </a:t>
            </a:r>
            <a:r>
              <a:rPr lang="en-US" sz="2200">
                <a:solidFill>
                  <a:srgbClr val="0000FF"/>
                </a:solidFill>
                <a:latin typeface="Times New Roman" pitchFamily="18" charset="0"/>
                <a:cs typeface="Times New Roman" pitchFamily="18" charset="0"/>
              </a:rPr>
              <a:t>cạnh với chiều cao ứng với cạnh đó:</a:t>
            </a:r>
          </a:p>
        </p:txBody>
      </p:sp>
      <p:grpSp>
        <p:nvGrpSpPr>
          <p:cNvPr id="13319" name="Group 65"/>
          <p:cNvGrpSpPr>
            <a:grpSpLocks/>
          </p:cNvGrpSpPr>
          <p:nvPr/>
        </p:nvGrpSpPr>
        <p:grpSpPr bwMode="auto">
          <a:xfrm>
            <a:off x="371475" y="4189413"/>
            <a:ext cx="1814513" cy="2322512"/>
            <a:chOff x="234" y="2579"/>
            <a:chExt cx="1143" cy="1463"/>
          </a:xfrm>
        </p:grpSpPr>
        <p:graphicFrame>
          <p:nvGraphicFramePr>
            <p:cNvPr id="13341" name="Object 49"/>
            <p:cNvGraphicFramePr>
              <a:graphicFrameLocks noChangeAspect="1"/>
            </p:cNvGraphicFramePr>
            <p:nvPr/>
          </p:nvGraphicFramePr>
          <p:xfrm>
            <a:off x="390" y="2579"/>
            <a:ext cx="885" cy="516"/>
          </p:xfrm>
          <a:graphic>
            <a:graphicData uri="http://schemas.openxmlformats.org/presentationml/2006/ole">
              <mc:AlternateContent xmlns:mc="http://schemas.openxmlformats.org/markup-compatibility/2006">
                <mc:Choice xmlns:v="urn:schemas-microsoft-com:vml" Requires="v">
                  <p:oleObj spid="_x0000_s13415" name="Equation" r:id="rId3" imgW="504943" imgH="295343" progId="Equation.DSMT4">
                    <p:embed/>
                  </p:oleObj>
                </mc:Choice>
                <mc:Fallback>
                  <p:oleObj name="Equation" r:id="rId3" imgW="504943" imgH="295343" progId="Equation.DSMT4">
                    <p:embed/>
                    <p:pic>
                      <p:nvPicPr>
                        <p:cNvPr id="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 y="2579"/>
                          <a:ext cx="885" cy="516"/>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42" name="Line 52"/>
            <p:cNvSpPr>
              <a:spLocks noChangeShapeType="1"/>
            </p:cNvSpPr>
            <p:nvPr/>
          </p:nvSpPr>
          <p:spPr bwMode="auto">
            <a:xfrm>
              <a:off x="327" y="3958"/>
              <a:ext cx="946" cy="0"/>
            </a:xfrm>
            <a:prstGeom prst="line">
              <a:avLst/>
            </a:prstGeom>
            <a:noFill/>
            <a:ln w="25400">
              <a:solidFill>
                <a:srgbClr val="0000FF"/>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3343" name="Group 68"/>
            <p:cNvGrpSpPr>
              <a:grpSpLocks noChangeAspect="1"/>
            </p:cNvGrpSpPr>
            <p:nvPr/>
          </p:nvGrpSpPr>
          <p:grpSpPr bwMode="auto">
            <a:xfrm>
              <a:off x="234" y="3120"/>
              <a:ext cx="1143" cy="922"/>
              <a:chOff x="234" y="3132"/>
              <a:chExt cx="1143" cy="922"/>
            </a:xfrm>
          </p:grpSpPr>
          <p:sp>
            <p:nvSpPr>
              <p:cNvPr id="13344" name="AutoShape 69"/>
              <p:cNvSpPr>
                <a:spLocks noChangeAspect="1" noChangeArrowheads="1" noTextEdit="1"/>
              </p:cNvSpPr>
              <p:nvPr/>
            </p:nvSpPr>
            <p:spPr bwMode="auto">
              <a:xfrm>
                <a:off x="234" y="3132"/>
                <a:ext cx="1143" cy="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endParaRPr lang="en-US"/>
              </a:p>
            </p:txBody>
          </p:sp>
          <p:sp>
            <p:nvSpPr>
              <p:cNvPr id="13345" name="Line 70"/>
              <p:cNvSpPr>
                <a:spLocks noChangeShapeType="1"/>
              </p:cNvSpPr>
              <p:nvPr/>
            </p:nvSpPr>
            <p:spPr bwMode="auto">
              <a:xfrm flipH="1">
                <a:off x="351" y="3250"/>
                <a:ext cx="554"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6" name="Line 71"/>
              <p:cNvSpPr>
                <a:spLocks noChangeShapeType="1"/>
              </p:cNvSpPr>
              <p:nvPr/>
            </p:nvSpPr>
            <p:spPr bwMode="auto">
              <a:xfrm>
                <a:off x="351" y="3812"/>
                <a:ext cx="919"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7" name="Rectangle 72"/>
              <p:cNvSpPr>
                <a:spLocks noChangeArrowheads="1"/>
              </p:cNvSpPr>
              <p:nvPr/>
            </p:nvSpPr>
            <p:spPr bwMode="auto">
              <a:xfrm>
                <a:off x="745" y="3812"/>
                <a:ext cx="6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a</a:t>
                </a:r>
                <a:endParaRPr lang="en-US" sz="2400">
                  <a:solidFill>
                    <a:srgbClr val="0000FF"/>
                  </a:solidFill>
                  <a:latin typeface="Times New Roman" pitchFamily="18" charset="0"/>
                  <a:cs typeface="Times New Roman" pitchFamily="18" charset="0"/>
                </a:endParaRPr>
              </a:p>
            </p:txBody>
          </p:sp>
          <p:sp>
            <p:nvSpPr>
              <p:cNvPr id="13348" name="Line 73"/>
              <p:cNvSpPr>
                <a:spLocks noChangeShapeType="1"/>
              </p:cNvSpPr>
              <p:nvPr/>
            </p:nvSpPr>
            <p:spPr bwMode="auto">
              <a:xfrm>
                <a:off x="905" y="3250"/>
                <a:ext cx="365"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9" name="Line 74"/>
              <p:cNvSpPr>
                <a:spLocks noChangeShapeType="1"/>
              </p:cNvSpPr>
              <p:nvPr/>
            </p:nvSpPr>
            <p:spPr bwMode="auto">
              <a:xfrm>
                <a:off x="905" y="3250"/>
                <a:ext cx="1"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50" name="Rectangle 75"/>
              <p:cNvSpPr>
                <a:spLocks noChangeArrowheads="1"/>
              </p:cNvSpPr>
              <p:nvPr/>
            </p:nvSpPr>
            <p:spPr bwMode="auto">
              <a:xfrm>
                <a:off x="803" y="3472"/>
                <a:ext cx="6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latin typeface="Times New Roman" pitchFamily="18" charset="0"/>
                    <a:cs typeface="Times New Roman" pitchFamily="18" charset="0"/>
                  </a:rPr>
                  <a:t>h</a:t>
                </a:r>
                <a:endParaRPr lang="en-US" sz="2400">
                  <a:solidFill>
                    <a:srgbClr val="0000FF"/>
                  </a:solidFill>
                  <a:latin typeface="Times New Roman" pitchFamily="18" charset="0"/>
                  <a:cs typeface="Times New Roman" pitchFamily="18" charset="0"/>
                </a:endParaRPr>
              </a:p>
            </p:txBody>
          </p:sp>
          <p:sp>
            <p:nvSpPr>
              <p:cNvPr id="13351" name="Line 76"/>
              <p:cNvSpPr>
                <a:spLocks noChangeShapeType="1"/>
              </p:cNvSpPr>
              <p:nvPr/>
            </p:nvSpPr>
            <p:spPr bwMode="auto">
              <a:xfrm>
                <a:off x="905" y="3738"/>
                <a:ext cx="73"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52" name="Line 77"/>
              <p:cNvSpPr>
                <a:spLocks noChangeShapeType="1"/>
              </p:cNvSpPr>
              <p:nvPr/>
            </p:nvSpPr>
            <p:spPr bwMode="auto">
              <a:xfrm>
                <a:off x="978" y="3738"/>
                <a:ext cx="1" cy="74"/>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4177" name="Group 81"/>
          <p:cNvGrpSpPr>
            <a:grpSpLocks/>
          </p:cNvGrpSpPr>
          <p:nvPr/>
        </p:nvGrpSpPr>
        <p:grpSpPr bwMode="auto">
          <a:xfrm>
            <a:off x="6126163" y="1371600"/>
            <a:ext cx="2362200" cy="1730375"/>
            <a:chOff x="3769" y="923"/>
            <a:chExt cx="1488" cy="1090"/>
          </a:xfrm>
        </p:grpSpPr>
        <p:sp>
          <p:nvSpPr>
            <p:cNvPr id="13333" name="Line 35"/>
            <p:cNvSpPr>
              <a:spLocks noChangeShapeType="1"/>
            </p:cNvSpPr>
            <p:nvPr/>
          </p:nvSpPr>
          <p:spPr bwMode="auto">
            <a:xfrm>
              <a:off x="4081" y="1785"/>
              <a:ext cx="2" cy="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34" name="Line 31"/>
            <p:cNvSpPr>
              <a:spLocks noChangeShapeType="1"/>
            </p:cNvSpPr>
            <p:nvPr/>
          </p:nvSpPr>
          <p:spPr bwMode="auto">
            <a:xfrm>
              <a:off x="3948" y="1124"/>
              <a:ext cx="3" cy="74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35" name="Line 32"/>
            <p:cNvSpPr>
              <a:spLocks noChangeShapeType="1"/>
            </p:cNvSpPr>
            <p:nvPr/>
          </p:nvSpPr>
          <p:spPr bwMode="auto">
            <a:xfrm>
              <a:off x="3948" y="1124"/>
              <a:ext cx="1217" cy="74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36" name="Rectangle 38"/>
            <p:cNvSpPr>
              <a:spLocks noChangeArrowheads="1"/>
            </p:cNvSpPr>
            <p:nvPr/>
          </p:nvSpPr>
          <p:spPr bwMode="auto">
            <a:xfrm>
              <a:off x="3869" y="923"/>
              <a:ext cx="88"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A</a:t>
              </a:r>
            </a:p>
          </p:txBody>
        </p:sp>
        <p:sp>
          <p:nvSpPr>
            <p:cNvPr id="13337" name="Rectangle 39"/>
            <p:cNvSpPr>
              <a:spLocks noChangeArrowheads="1"/>
            </p:cNvSpPr>
            <p:nvPr/>
          </p:nvSpPr>
          <p:spPr bwMode="auto">
            <a:xfrm>
              <a:off x="3769" y="1858"/>
              <a:ext cx="33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B</a:t>
              </a:r>
              <a:r>
                <a:rPr lang="en-US" sz="1600">
                  <a:solidFill>
                    <a:srgbClr val="0000FF"/>
                  </a:solidFill>
                  <a:latin typeface="Times New Roman" pitchFamily="18" charset="0"/>
                  <a:cs typeface="Times New Roman" pitchFamily="18" charset="0"/>
                  <a:sym typeface="Symbol" pitchFamily="18" charset="2"/>
                </a:rPr>
                <a:t>  H</a:t>
              </a:r>
              <a:r>
                <a:rPr lang="en-US" sz="1500">
                  <a:solidFill>
                    <a:srgbClr val="0000FF"/>
                  </a:solidFill>
                  <a:latin typeface="Times New Roman" pitchFamily="18" charset="0"/>
                  <a:cs typeface="Times New Roman" pitchFamily="18" charset="0"/>
                </a:rPr>
                <a:t> </a:t>
              </a:r>
            </a:p>
          </p:txBody>
        </p:sp>
        <p:sp>
          <p:nvSpPr>
            <p:cNvPr id="13338" name="Rectangle 40"/>
            <p:cNvSpPr>
              <a:spLocks noChangeArrowheads="1"/>
            </p:cNvSpPr>
            <p:nvPr/>
          </p:nvSpPr>
          <p:spPr bwMode="auto">
            <a:xfrm>
              <a:off x="5176" y="1743"/>
              <a:ext cx="81"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500">
                  <a:solidFill>
                    <a:srgbClr val="0000FF"/>
                  </a:solidFill>
                  <a:latin typeface="Times New Roman" pitchFamily="18" charset="0"/>
                  <a:cs typeface="Times New Roman" pitchFamily="18" charset="0"/>
                </a:rPr>
                <a:t>C</a:t>
              </a:r>
            </a:p>
          </p:txBody>
        </p:sp>
        <p:sp>
          <p:nvSpPr>
            <p:cNvPr id="13339" name="Line 33"/>
            <p:cNvSpPr>
              <a:spLocks noChangeShapeType="1"/>
            </p:cNvSpPr>
            <p:nvPr/>
          </p:nvSpPr>
          <p:spPr bwMode="auto">
            <a:xfrm>
              <a:off x="3948" y="1865"/>
              <a:ext cx="1217"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0" name="Line 34"/>
            <p:cNvSpPr>
              <a:spLocks noChangeShapeType="1"/>
            </p:cNvSpPr>
            <p:nvPr/>
          </p:nvSpPr>
          <p:spPr bwMode="auto">
            <a:xfrm>
              <a:off x="3948" y="1784"/>
              <a:ext cx="133"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195" name="Group 99"/>
          <p:cNvGrpSpPr>
            <a:grpSpLocks/>
          </p:cNvGrpSpPr>
          <p:nvPr/>
        </p:nvGrpSpPr>
        <p:grpSpPr bwMode="auto">
          <a:xfrm>
            <a:off x="3987800" y="4560888"/>
            <a:ext cx="2724150" cy="889000"/>
            <a:chOff x="1656" y="3513"/>
            <a:chExt cx="1716" cy="560"/>
          </a:xfrm>
        </p:grpSpPr>
        <p:grpSp>
          <p:nvGrpSpPr>
            <p:cNvPr id="13326" name="Group 100"/>
            <p:cNvGrpSpPr>
              <a:grpSpLocks/>
            </p:cNvGrpSpPr>
            <p:nvPr/>
          </p:nvGrpSpPr>
          <p:grpSpPr bwMode="auto">
            <a:xfrm>
              <a:off x="1891" y="3513"/>
              <a:ext cx="1481" cy="560"/>
              <a:chOff x="2421" y="2786"/>
              <a:chExt cx="1177" cy="560"/>
            </a:xfrm>
          </p:grpSpPr>
          <p:grpSp>
            <p:nvGrpSpPr>
              <p:cNvPr id="13328" name="Group 101"/>
              <p:cNvGrpSpPr>
                <a:grpSpLocks/>
              </p:cNvGrpSpPr>
              <p:nvPr/>
            </p:nvGrpSpPr>
            <p:grpSpPr bwMode="auto">
              <a:xfrm>
                <a:off x="2421" y="2786"/>
                <a:ext cx="176" cy="560"/>
                <a:chOff x="937" y="1492"/>
                <a:chExt cx="176" cy="560"/>
              </a:xfrm>
            </p:grpSpPr>
            <p:sp>
              <p:nvSpPr>
                <p:cNvPr id="13330" name="Text Box 5"/>
                <p:cNvSpPr txBox="1">
                  <a:spLocks noChangeArrowheads="1"/>
                </p:cNvSpPr>
                <p:nvPr/>
              </p:nvSpPr>
              <p:spPr bwMode="auto">
                <a:xfrm>
                  <a:off x="937" y="1492"/>
                  <a:ext cx="1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1</a:t>
                  </a:r>
                </a:p>
              </p:txBody>
            </p:sp>
            <p:sp>
              <p:nvSpPr>
                <p:cNvPr id="13331" name="Text Box 5"/>
                <p:cNvSpPr txBox="1">
                  <a:spLocks noChangeArrowheads="1"/>
                </p:cNvSpPr>
                <p:nvPr/>
              </p:nvSpPr>
              <p:spPr bwMode="auto">
                <a:xfrm>
                  <a:off x="937" y="1764"/>
                  <a:ext cx="1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2</a:t>
                  </a:r>
                </a:p>
              </p:txBody>
            </p:sp>
            <p:sp>
              <p:nvSpPr>
                <p:cNvPr id="13332" name="Line 104"/>
                <p:cNvSpPr>
                  <a:spLocks noChangeShapeType="1"/>
                </p:cNvSpPr>
                <p:nvPr/>
              </p:nvSpPr>
              <p:spPr bwMode="auto">
                <a:xfrm>
                  <a:off x="944" y="1784"/>
                  <a:ext cx="168" cy="0"/>
                </a:xfrm>
                <a:prstGeom prst="line">
                  <a:avLst/>
                </a:prstGeom>
                <a:noFill/>
                <a:ln w="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3329" name="Text Box 6"/>
              <p:cNvSpPr txBox="1">
                <a:spLocks noChangeArrowheads="1"/>
              </p:cNvSpPr>
              <p:nvPr/>
            </p:nvSpPr>
            <p:spPr bwMode="auto">
              <a:xfrm>
                <a:off x="2672" y="2918"/>
                <a:ext cx="92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BC . AH</a:t>
                </a:r>
              </a:p>
            </p:txBody>
          </p:sp>
        </p:grpSp>
        <p:sp>
          <p:nvSpPr>
            <p:cNvPr id="13327" name="Text Box 6"/>
            <p:cNvSpPr txBox="1">
              <a:spLocks noChangeArrowheads="1"/>
            </p:cNvSpPr>
            <p:nvPr/>
          </p:nvSpPr>
          <p:spPr bwMode="auto">
            <a:xfrm>
              <a:off x="1656" y="3649"/>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  </a:t>
              </a:r>
            </a:p>
          </p:txBody>
        </p:sp>
      </p:grpSp>
      <p:sp>
        <p:nvSpPr>
          <p:cNvPr id="4203" name="Text Box 6"/>
          <p:cNvSpPr txBox="1">
            <a:spLocks noChangeArrowheads="1"/>
          </p:cNvSpPr>
          <p:nvPr/>
        </p:nvSpPr>
        <p:spPr bwMode="auto">
          <a:xfrm>
            <a:off x="3200400" y="4729163"/>
            <a:ext cx="1270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800">
                <a:solidFill>
                  <a:srgbClr val="0000FF"/>
                </a:solidFill>
                <a:latin typeface="Times New Roman" pitchFamily="18" charset="0"/>
                <a:cs typeface="Times New Roman" pitchFamily="18" charset="0"/>
              </a:rPr>
              <a:t>S</a:t>
            </a:r>
            <a:r>
              <a:rPr lang="en-US" sz="2400" baseline="-25000">
                <a:solidFill>
                  <a:srgbClr val="0000FF"/>
                </a:solidFill>
                <a:latin typeface="Times New Roman" pitchFamily="18" charset="0"/>
                <a:cs typeface="Times New Roman" pitchFamily="18" charset="0"/>
              </a:rPr>
              <a:t>ABC</a:t>
            </a:r>
            <a:r>
              <a:rPr lang="en-US" sz="2400">
                <a:solidFill>
                  <a:srgbClr val="0000FF"/>
                </a:solidFill>
                <a:latin typeface="Times New Roman" pitchFamily="18" charset="0"/>
                <a:cs typeface="Times New Roman" pitchFamily="18" charset="0"/>
              </a:rPr>
              <a:t> =  </a:t>
            </a:r>
          </a:p>
        </p:txBody>
      </p:sp>
      <p:cxnSp>
        <p:nvCxnSpPr>
          <p:cNvPr id="43" name="Straight Connector 42"/>
          <p:cNvCxnSpPr/>
          <p:nvPr/>
        </p:nvCxnSpPr>
        <p:spPr>
          <a:xfrm>
            <a:off x="2319338" y="1066800"/>
            <a:ext cx="0" cy="544512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44" name="Rectangle 43"/>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13325" name="Rectangle 44"/>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103"/>
                                        </p:tgtEl>
                                        <p:attrNameLst>
                                          <p:attrName>style.visibility</p:attrName>
                                        </p:attrNameLst>
                                      </p:cBhvr>
                                      <p:to>
                                        <p:strVal val="visible"/>
                                      </p:to>
                                    </p:set>
                                    <p:anim calcmode="lin" valueType="num">
                                      <p:cBhvr>
                                        <p:cTn id="7" dur="1000" fill="hold"/>
                                        <p:tgtEl>
                                          <p:spTgt spid="4103"/>
                                        </p:tgtEl>
                                        <p:attrNameLst>
                                          <p:attrName>ppt_w</p:attrName>
                                        </p:attrNameLst>
                                      </p:cBhvr>
                                      <p:tavLst>
                                        <p:tav tm="0">
                                          <p:val>
                                            <p:strVal val="#ppt_w*0.70"/>
                                          </p:val>
                                        </p:tav>
                                        <p:tav tm="100000">
                                          <p:val>
                                            <p:strVal val="#ppt_w"/>
                                          </p:val>
                                        </p:tav>
                                      </p:tavLst>
                                    </p:anim>
                                    <p:anim calcmode="lin" valueType="num">
                                      <p:cBhvr>
                                        <p:cTn id="8" dur="1000" fill="hold"/>
                                        <p:tgtEl>
                                          <p:spTgt spid="4103"/>
                                        </p:tgtEl>
                                        <p:attrNameLst>
                                          <p:attrName>ppt_h</p:attrName>
                                        </p:attrNameLst>
                                      </p:cBhvr>
                                      <p:tavLst>
                                        <p:tav tm="0">
                                          <p:val>
                                            <p:strVal val="#ppt_h"/>
                                          </p:val>
                                        </p:tav>
                                        <p:tav tm="100000">
                                          <p:val>
                                            <p:strVal val="#ppt_h"/>
                                          </p:val>
                                        </p:tav>
                                      </p:tavLst>
                                    </p:anim>
                                    <p:animEffect transition="in" filter="fade">
                                      <p:cBhvr>
                                        <p:cTn id="9" dur="1000"/>
                                        <p:tgtEl>
                                          <p:spTgt spid="4103"/>
                                        </p:tgtEl>
                                      </p:cBhvr>
                                    </p:animEffect>
                                  </p:childTnLst>
                                </p:cTn>
                              </p:par>
                              <p:par>
                                <p:cTn id="10" presetID="31" presetClass="entr" presetSubtype="0" fill="hold" nodeType="withEffect">
                                  <p:stCondLst>
                                    <p:cond delay="0"/>
                                  </p:stCondLst>
                                  <p:iterate type="lt">
                                    <p:tmPct val="5000"/>
                                  </p:iterate>
                                  <p:childTnLst>
                                    <p:set>
                                      <p:cBhvr>
                                        <p:cTn id="11" dur="1" fill="hold">
                                          <p:stCondLst>
                                            <p:cond delay="0"/>
                                          </p:stCondLst>
                                        </p:cTn>
                                        <p:tgtEl>
                                          <p:spTgt spid="5145"/>
                                        </p:tgtEl>
                                        <p:attrNameLst>
                                          <p:attrName>style.visibility</p:attrName>
                                        </p:attrNameLst>
                                      </p:cBhvr>
                                      <p:to>
                                        <p:strVal val="visible"/>
                                      </p:to>
                                    </p:set>
                                    <p:anim calcmode="lin" valueType="num">
                                      <p:cBhvr>
                                        <p:cTn id="12" dur="500" fill="hold"/>
                                        <p:tgtEl>
                                          <p:spTgt spid="5145"/>
                                        </p:tgtEl>
                                        <p:attrNameLst>
                                          <p:attrName>ppt_w</p:attrName>
                                        </p:attrNameLst>
                                      </p:cBhvr>
                                      <p:tavLst>
                                        <p:tav tm="0">
                                          <p:val>
                                            <p:fltVal val="0"/>
                                          </p:val>
                                        </p:tav>
                                        <p:tav tm="100000">
                                          <p:val>
                                            <p:strVal val="#ppt_w"/>
                                          </p:val>
                                        </p:tav>
                                      </p:tavLst>
                                    </p:anim>
                                    <p:anim calcmode="lin" valueType="num">
                                      <p:cBhvr>
                                        <p:cTn id="13" dur="500" fill="hold"/>
                                        <p:tgtEl>
                                          <p:spTgt spid="5145"/>
                                        </p:tgtEl>
                                        <p:attrNameLst>
                                          <p:attrName>ppt_h</p:attrName>
                                        </p:attrNameLst>
                                      </p:cBhvr>
                                      <p:tavLst>
                                        <p:tav tm="0">
                                          <p:val>
                                            <p:fltVal val="0"/>
                                          </p:val>
                                        </p:tav>
                                        <p:tav tm="100000">
                                          <p:val>
                                            <p:strVal val="#ppt_h"/>
                                          </p:val>
                                        </p:tav>
                                      </p:tavLst>
                                    </p:anim>
                                    <p:anim calcmode="lin" valueType="num">
                                      <p:cBhvr>
                                        <p:cTn id="14" dur="500" fill="hold"/>
                                        <p:tgtEl>
                                          <p:spTgt spid="5145"/>
                                        </p:tgtEl>
                                        <p:attrNameLst>
                                          <p:attrName>style.rotation</p:attrName>
                                        </p:attrNameLst>
                                      </p:cBhvr>
                                      <p:tavLst>
                                        <p:tav tm="0">
                                          <p:val>
                                            <p:fltVal val="90"/>
                                          </p:val>
                                        </p:tav>
                                        <p:tav tm="100000">
                                          <p:val>
                                            <p:fltVal val="0"/>
                                          </p:val>
                                        </p:tav>
                                      </p:tavLst>
                                    </p:anim>
                                    <p:animEffect transition="in" filter="fade">
                                      <p:cBhvr>
                                        <p:cTn id="15" dur="500"/>
                                        <p:tgtEl>
                                          <p:spTgt spid="5145"/>
                                        </p:tgtEl>
                                      </p:cBhvr>
                                    </p:animEffect>
                                  </p:childTnLst>
                                </p:cTn>
                              </p:par>
                              <p:par>
                                <p:cTn id="16" presetID="4" presetClass="entr" presetSubtype="16" fill="hold" nodeType="withEffect">
                                  <p:stCondLst>
                                    <p:cond delay="0"/>
                                  </p:stCondLst>
                                  <p:childTnLst>
                                    <p:set>
                                      <p:cBhvr>
                                        <p:cTn id="17" dur="1" fill="hold">
                                          <p:stCondLst>
                                            <p:cond delay="0"/>
                                          </p:stCondLst>
                                        </p:cTn>
                                        <p:tgtEl>
                                          <p:spTgt spid="4177"/>
                                        </p:tgtEl>
                                        <p:attrNameLst>
                                          <p:attrName>style.visibility</p:attrName>
                                        </p:attrNameLst>
                                      </p:cBhvr>
                                      <p:to>
                                        <p:strVal val="visible"/>
                                      </p:to>
                                    </p:set>
                                    <p:animEffect transition="in" filter="box(in)">
                                      <p:cBhvr>
                                        <p:cTn id="18" dur="500"/>
                                        <p:tgtEl>
                                          <p:spTgt spid="417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5146"/>
                                        </p:tgtEl>
                                        <p:attrNameLst>
                                          <p:attrName>style.visibility</p:attrName>
                                        </p:attrNameLst>
                                      </p:cBhvr>
                                      <p:to>
                                        <p:strVal val="visible"/>
                                      </p:to>
                                    </p:set>
                                    <p:anim calcmode="lin" valueType="num">
                                      <p:cBhvr>
                                        <p:cTn id="23" dur="500" fill="hold"/>
                                        <p:tgtEl>
                                          <p:spTgt spid="5146"/>
                                        </p:tgtEl>
                                        <p:attrNameLst>
                                          <p:attrName>ppt_w</p:attrName>
                                        </p:attrNameLst>
                                      </p:cBhvr>
                                      <p:tavLst>
                                        <p:tav tm="0">
                                          <p:val>
                                            <p:fltVal val="0"/>
                                          </p:val>
                                        </p:tav>
                                        <p:tav tm="100000">
                                          <p:val>
                                            <p:strVal val="#ppt_w"/>
                                          </p:val>
                                        </p:tav>
                                      </p:tavLst>
                                    </p:anim>
                                    <p:anim calcmode="lin" valueType="num">
                                      <p:cBhvr>
                                        <p:cTn id="24" dur="500" fill="hold"/>
                                        <p:tgtEl>
                                          <p:spTgt spid="5146"/>
                                        </p:tgtEl>
                                        <p:attrNameLst>
                                          <p:attrName>ppt_h</p:attrName>
                                        </p:attrNameLst>
                                      </p:cBhvr>
                                      <p:tavLst>
                                        <p:tav tm="0">
                                          <p:val>
                                            <p:fltVal val="0"/>
                                          </p:val>
                                        </p:tav>
                                        <p:tav tm="100000">
                                          <p:val>
                                            <p:strVal val="#ppt_h"/>
                                          </p:val>
                                        </p:tav>
                                      </p:tavLst>
                                    </p:anim>
                                    <p:anim calcmode="lin" valueType="num">
                                      <p:cBhvr>
                                        <p:cTn id="25" dur="500" fill="hold"/>
                                        <p:tgtEl>
                                          <p:spTgt spid="5146"/>
                                        </p:tgtEl>
                                        <p:attrNameLst>
                                          <p:attrName>style.rotation</p:attrName>
                                        </p:attrNameLst>
                                      </p:cBhvr>
                                      <p:tavLst>
                                        <p:tav tm="0">
                                          <p:val>
                                            <p:fltVal val="90"/>
                                          </p:val>
                                        </p:tav>
                                        <p:tav tm="100000">
                                          <p:val>
                                            <p:fltVal val="0"/>
                                          </p:val>
                                        </p:tav>
                                      </p:tavLst>
                                    </p:anim>
                                    <p:animEffect transition="in" filter="fade">
                                      <p:cBhvr>
                                        <p:cTn id="26" dur="500"/>
                                        <p:tgtEl>
                                          <p:spTgt spid="5146"/>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4203"/>
                                        </p:tgtEl>
                                        <p:attrNameLst>
                                          <p:attrName>style.visibility</p:attrName>
                                        </p:attrNameLst>
                                      </p:cBhvr>
                                      <p:to>
                                        <p:strVal val="visible"/>
                                      </p:to>
                                    </p:set>
                                    <p:animEffect transition="in" filter="dissolve">
                                      <p:cBhvr>
                                        <p:cTn id="29" dur="500"/>
                                        <p:tgtEl>
                                          <p:spTgt spid="4203"/>
                                        </p:tgtEl>
                                      </p:cBhvr>
                                    </p:animEffect>
                                  </p:childTnLst>
                                </p:cTn>
                              </p:par>
                              <p:par>
                                <p:cTn id="30" presetID="22" presetClass="entr" presetSubtype="4" fill="hold" nodeType="withEffect">
                                  <p:stCondLst>
                                    <p:cond delay="0"/>
                                  </p:stCondLst>
                                  <p:childTnLst>
                                    <p:set>
                                      <p:cBhvr>
                                        <p:cTn id="31" dur="1" fill="hold">
                                          <p:stCondLst>
                                            <p:cond delay="0"/>
                                          </p:stCondLst>
                                        </p:cTn>
                                        <p:tgtEl>
                                          <p:spTgt spid="4195"/>
                                        </p:tgtEl>
                                        <p:attrNameLst>
                                          <p:attrName>style.visibility</p:attrName>
                                        </p:attrNameLst>
                                      </p:cBhvr>
                                      <p:to>
                                        <p:strVal val="visible"/>
                                      </p:to>
                                    </p:set>
                                    <p:animEffect transition="in" filter="wipe(down)">
                                      <p:cBhvr>
                                        <p:cTn id="32" dur="500"/>
                                        <p:tgtEl>
                                          <p:spTgt spid="4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20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Text Box 6"/>
          <p:cNvSpPr txBox="1">
            <a:spLocks noChangeArrowheads="1"/>
          </p:cNvSpPr>
          <p:nvPr/>
        </p:nvSpPr>
        <p:spPr bwMode="auto">
          <a:xfrm>
            <a:off x="2466975" y="26447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solidFill>
                  <a:srgbClr val="FF0000"/>
                </a:solidFill>
                <a:latin typeface="Times New Roman" pitchFamily="18" charset="0"/>
                <a:cs typeface="Times New Roman" pitchFamily="18" charset="0"/>
              </a:rPr>
              <a:t>Chứn</a:t>
            </a:r>
            <a:r>
              <a:rPr lang="en-US" sz="2400">
                <a:solidFill>
                  <a:srgbClr val="FF0000"/>
                </a:solidFill>
                <a:latin typeface="Times New Roman" pitchFamily="18" charset="0"/>
                <a:cs typeface="Times New Roman" pitchFamily="18" charset="0"/>
              </a:rPr>
              <a:t>g</a:t>
            </a:r>
            <a:r>
              <a:rPr lang="en-US" sz="2400" u="sng">
                <a:solidFill>
                  <a:srgbClr val="FF0000"/>
                </a:solidFill>
                <a:latin typeface="Times New Roman" pitchFamily="18" charset="0"/>
                <a:cs typeface="Times New Roman" pitchFamily="18" charset="0"/>
              </a:rPr>
              <a:t> minh</a:t>
            </a:r>
          </a:p>
        </p:txBody>
      </p:sp>
      <p:sp>
        <p:nvSpPr>
          <p:cNvPr id="6169" name="Text Box 25"/>
          <p:cNvSpPr txBox="1">
            <a:spLocks noChangeArrowheads="1"/>
          </p:cNvSpPr>
          <p:nvPr/>
        </p:nvSpPr>
        <p:spPr bwMode="auto">
          <a:xfrm>
            <a:off x="2217738" y="3098800"/>
            <a:ext cx="650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361950" algn="l"/>
              </a:tabLst>
              <a:defRPr>
                <a:solidFill>
                  <a:schemeClr val="tx1"/>
                </a:solidFill>
                <a:latin typeface="Arial" pitchFamily="34" charset="0"/>
              </a:defRPr>
            </a:lvl1pPr>
            <a:lvl2pPr marL="742950" indent="-285750" eaLnBrk="0" hangingPunct="0">
              <a:tabLst>
                <a:tab pos="361950" algn="l"/>
              </a:tabLst>
              <a:defRPr>
                <a:solidFill>
                  <a:schemeClr val="tx1"/>
                </a:solidFill>
                <a:latin typeface="Arial" pitchFamily="34" charset="0"/>
              </a:defRPr>
            </a:lvl2pPr>
            <a:lvl3pPr marL="1143000" indent="-228600" eaLnBrk="0" hangingPunct="0">
              <a:tabLst>
                <a:tab pos="361950" algn="l"/>
              </a:tabLst>
              <a:defRPr>
                <a:solidFill>
                  <a:schemeClr val="tx1"/>
                </a:solidFill>
                <a:latin typeface="Arial" pitchFamily="34" charset="0"/>
              </a:defRPr>
            </a:lvl3pPr>
            <a:lvl4pPr marL="1600200" indent="-228600" eaLnBrk="0" hangingPunct="0">
              <a:tabLst>
                <a:tab pos="361950" algn="l"/>
              </a:tabLst>
              <a:defRPr>
                <a:solidFill>
                  <a:schemeClr val="tx1"/>
                </a:solidFill>
                <a:latin typeface="Arial" pitchFamily="34" charset="0"/>
              </a:defRPr>
            </a:lvl4pPr>
            <a:lvl5pPr marL="2057400" indent="-228600" eaLnBrk="0" hangingPunct="0">
              <a:tabLst>
                <a:tab pos="361950" algn="l"/>
              </a:tabLst>
              <a:defRPr>
                <a:solidFill>
                  <a:schemeClr val="tx1"/>
                </a:solidFill>
                <a:latin typeface="Arial" pitchFamily="34" charset="0"/>
              </a:defRPr>
            </a:lvl5pPr>
            <a:lvl6pPr marL="2514600" indent="-228600" eaLnBrk="0" fontAlgn="base" hangingPunct="0">
              <a:spcBef>
                <a:spcPct val="0"/>
              </a:spcBef>
              <a:spcAft>
                <a:spcPct val="0"/>
              </a:spcAft>
              <a:tabLst>
                <a:tab pos="361950" algn="l"/>
              </a:tabLst>
              <a:defRPr>
                <a:solidFill>
                  <a:schemeClr val="tx1"/>
                </a:solidFill>
                <a:latin typeface="Arial" pitchFamily="34" charset="0"/>
              </a:defRPr>
            </a:lvl6pPr>
            <a:lvl7pPr marL="2971800" indent="-228600" eaLnBrk="0" fontAlgn="base" hangingPunct="0">
              <a:spcBef>
                <a:spcPct val="0"/>
              </a:spcBef>
              <a:spcAft>
                <a:spcPct val="0"/>
              </a:spcAft>
              <a:tabLst>
                <a:tab pos="361950" algn="l"/>
              </a:tabLst>
              <a:defRPr>
                <a:solidFill>
                  <a:schemeClr val="tx1"/>
                </a:solidFill>
                <a:latin typeface="Arial" pitchFamily="34" charset="0"/>
              </a:defRPr>
            </a:lvl7pPr>
            <a:lvl8pPr marL="3429000" indent="-228600" eaLnBrk="0" fontAlgn="base" hangingPunct="0">
              <a:spcBef>
                <a:spcPct val="0"/>
              </a:spcBef>
              <a:spcAft>
                <a:spcPct val="0"/>
              </a:spcAft>
              <a:tabLst>
                <a:tab pos="361950" algn="l"/>
              </a:tabLst>
              <a:defRPr>
                <a:solidFill>
                  <a:schemeClr val="tx1"/>
                </a:solidFill>
                <a:latin typeface="Arial" pitchFamily="34" charset="0"/>
              </a:defRPr>
            </a:lvl8pPr>
            <a:lvl9pPr marL="3886200" indent="-228600" eaLnBrk="0" fontAlgn="base" hangingPunct="0">
              <a:spcBef>
                <a:spcPct val="0"/>
              </a:spcBef>
              <a:spcAft>
                <a:spcPct val="0"/>
              </a:spcAft>
              <a:tabLst>
                <a:tab pos="361950" algn="l"/>
              </a:tabLst>
              <a:defRPr>
                <a:solidFill>
                  <a:schemeClr val="tx1"/>
                </a:solidFill>
                <a:latin typeface="Arial" pitchFamily="34" charset="0"/>
              </a:defRPr>
            </a:lvl9pPr>
          </a:lstStyle>
          <a:p>
            <a:pPr eaLnBrk="1" hangingPunct="1"/>
            <a:r>
              <a:rPr lang="en-US" sz="2400">
                <a:solidFill>
                  <a:srgbClr val="0000FF"/>
                </a:solidFill>
                <a:latin typeface="Times New Roman" pitchFamily="18" charset="0"/>
                <a:cs typeface="Times New Roman" pitchFamily="18" charset="0"/>
              </a:rPr>
              <a:t>b) Trường hợp điểm H nằm giữa hai điểm B và C</a:t>
            </a:r>
          </a:p>
        </p:txBody>
      </p:sp>
      <p:grpSp>
        <p:nvGrpSpPr>
          <p:cNvPr id="3" name="Group 2"/>
          <p:cNvGrpSpPr/>
          <p:nvPr/>
        </p:nvGrpSpPr>
        <p:grpSpPr>
          <a:xfrm>
            <a:off x="5767387" y="1066800"/>
            <a:ext cx="2246313" cy="1722437"/>
            <a:chOff x="5767387" y="1236663"/>
            <a:chExt cx="2246313" cy="1722437"/>
          </a:xfrm>
        </p:grpSpPr>
        <p:grpSp>
          <p:nvGrpSpPr>
            <p:cNvPr id="5223" name="Group 103"/>
            <p:cNvGrpSpPr>
              <a:grpSpLocks/>
            </p:cNvGrpSpPr>
            <p:nvPr/>
          </p:nvGrpSpPr>
          <p:grpSpPr bwMode="auto">
            <a:xfrm>
              <a:off x="5767387" y="1236663"/>
              <a:ext cx="2246313" cy="1617662"/>
              <a:chOff x="2944" y="1022"/>
              <a:chExt cx="1415" cy="1019"/>
            </a:xfrm>
          </p:grpSpPr>
          <p:sp>
            <p:nvSpPr>
              <p:cNvPr id="14396" name="Line 42"/>
              <p:cNvSpPr>
                <a:spLocks noChangeShapeType="1"/>
              </p:cNvSpPr>
              <p:nvPr/>
            </p:nvSpPr>
            <p:spPr bwMode="auto">
              <a:xfrm flipH="1">
                <a:off x="3067" y="1186"/>
                <a:ext cx="352" cy="767"/>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7" name="Line 43"/>
              <p:cNvSpPr>
                <a:spLocks noChangeShapeType="1"/>
              </p:cNvSpPr>
              <p:nvPr/>
            </p:nvSpPr>
            <p:spPr bwMode="auto">
              <a:xfrm>
                <a:off x="3067" y="1953"/>
                <a:ext cx="1191"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8" name="Line 44"/>
              <p:cNvSpPr>
                <a:spLocks noChangeShapeType="1"/>
              </p:cNvSpPr>
              <p:nvPr/>
            </p:nvSpPr>
            <p:spPr bwMode="auto">
              <a:xfrm>
                <a:off x="3419" y="1186"/>
                <a:ext cx="839" cy="767"/>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9" name="Rectangle 48"/>
              <p:cNvSpPr>
                <a:spLocks noChangeArrowheads="1"/>
              </p:cNvSpPr>
              <p:nvPr/>
            </p:nvSpPr>
            <p:spPr bwMode="auto">
              <a:xfrm>
                <a:off x="3356" y="1022"/>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A</a:t>
                </a:r>
              </a:p>
            </p:txBody>
          </p:sp>
          <p:sp>
            <p:nvSpPr>
              <p:cNvPr id="14400" name="Rectangle 49"/>
              <p:cNvSpPr>
                <a:spLocks noChangeArrowheads="1"/>
              </p:cNvSpPr>
              <p:nvPr/>
            </p:nvSpPr>
            <p:spPr bwMode="auto">
              <a:xfrm>
                <a:off x="2944" y="1905"/>
                <a:ext cx="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B</a:t>
                </a:r>
              </a:p>
            </p:txBody>
          </p:sp>
          <p:sp>
            <p:nvSpPr>
              <p:cNvPr id="14401" name="Rectangle 50"/>
              <p:cNvSpPr>
                <a:spLocks noChangeArrowheads="1"/>
              </p:cNvSpPr>
              <p:nvPr/>
            </p:nvSpPr>
            <p:spPr bwMode="auto">
              <a:xfrm>
                <a:off x="4277" y="1882"/>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C</a:t>
                </a:r>
              </a:p>
            </p:txBody>
          </p:sp>
        </p:grpSp>
        <p:grpSp>
          <p:nvGrpSpPr>
            <p:cNvPr id="5224" name="Group 104"/>
            <p:cNvGrpSpPr>
              <a:grpSpLocks/>
            </p:cNvGrpSpPr>
            <p:nvPr/>
          </p:nvGrpSpPr>
          <p:grpSpPr bwMode="auto">
            <a:xfrm>
              <a:off x="6459538" y="1511300"/>
              <a:ext cx="192087" cy="1447800"/>
              <a:chOff x="3367" y="1186"/>
              <a:chExt cx="121" cy="912"/>
            </a:xfrm>
          </p:grpSpPr>
          <p:sp>
            <p:nvSpPr>
              <p:cNvPr id="14392" name="Line 45"/>
              <p:cNvSpPr>
                <a:spLocks noChangeShapeType="1"/>
              </p:cNvSpPr>
              <p:nvPr/>
            </p:nvSpPr>
            <p:spPr bwMode="auto">
              <a:xfrm>
                <a:off x="3419" y="1186"/>
                <a:ext cx="1" cy="767"/>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3" name="Line 46"/>
              <p:cNvSpPr>
                <a:spLocks noChangeShapeType="1"/>
              </p:cNvSpPr>
              <p:nvPr/>
            </p:nvSpPr>
            <p:spPr bwMode="auto">
              <a:xfrm>
                <a:off x="3419" y="1883"/>
                <a:ext cx="68"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4" name="Line 47"/>
              <p:cNvSpPr>
                <a:spLocks noChangeShapeType="1"/>
              </p:cNvSpPr>
              <p:nvPr/>
            </p:nvSpPr>
            <p:spPr bwMode="auto">
              <a:xfrm>
                <a:off x="3487" y="1883"/>
                <a:ext cx="1" cy="70"/>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5" name="Rectangle 51"/>
              <p:cNvSpPr>
                <a:spLocks noChangeArrowheads="1"/>
              </p:cNvSpPr>
              <p:nvPr/>
            </p:nvSpPr>
            <p:spPr bwMode="auto">
              <a:xfrm>
                <a:off x="3367" y="1962"/>
                <a:ext cx="8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400">
                    <a:solidFill>
                      <a:srgbClr val="0000FF"/>
                    </a:solidFill>
                  </a:rPr>
                  <a:t>H</a:t>
                </a:r>
              </a:p>
            </p:txBody>
          </p:sp>
        </p:grpSp>
      </p:grpSp>
      <p:sp>
        <p:nvSpPr>
          <p:cNvPr id="14342" name="Text Box 70"/>
          <p:cNvSpPr txBox="1">
            <a:spLocks noChangeArrowheads="1"/>
          </p:cNvSpPr>
          <p:nvPr/>
        </p:nvSpPr>
        <p:spPr bwMode="auto">
          <a:xfrm>
            <a:off x="730250" y="135255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vi-VN" sz="2400" u="sng">
                <a:solidFill>
                  <a:srgbClr val="FF0000"/>
                </a:solidFill>
                <a:latin typeface="Times New Roman" pitchFamily="18" charset="0"/>
                <a:cs typeface="Times New Roman" pitchFamily="18" charset="0"/>
              </a:rPr>
              <a:t>Đ</a:t>
            </a:r>
            <a:r>
              <a:rPr lang="vi-VN" sz="2400">
                <a:solidFill>
                  <a:srgbClr val="FF0000"/>
                </a:solidFill>
                <a:latin typeface="Times New Roman" pitchFamily="18" charset="0"/>
                <a:cs typeface="Times New Roman" pitchFamily="18" charset="0"/>
              </a:rPr>
              <a:t>ị</a:t>
            </a:r>
            <a:r>
              <a:rPr lang="vi-VN" sz="2400" u="sng">
                <a:solidFill>
                  <a:srgbClr val="FF0000"/>
                </a:solidFill>
                <a:latin typeface="Times New Roman" pitchFamily="18" charset="0"/>
                <a:cs typeface="Times New Roman" pitchFamily="18" charset="0"/>
              </a:rPr>
              <a:t>nh l</a:t>
            </a:r>
            <a:r>
              <a:rPr lang="vi-VN" sz="2400">
                <a:solidFill>
                  <a:srgbClr val="FF0000"/>
                </a:solidFill>
                <a:latin typeface="Times New Roman" pitchFamily="18" charset="0"/>
                <a:cs typeface="Times New Roman" pitchFamily="18" charset="0"/>
              </a:rPr>
              <a:t>ý</a:t>
            </a:r>
            <a:endParaRPr lang="en-US" sz="2400">
              <a:solidFill>
                <a:srgbClr val="FF0000"/>
              </a:solidFill>
              <a:latin typeface="Times New Roman" pitchFamily="18" charset="0"/>
              <a:cs typeface="Times New Roman" pitchFamily="18" charset="0"/>
            </a:endParaRPr>
          </a:p>
        </p:txBody>
      </p:sp>
      <p:sp>
        <p:nvSpPr>
          <p:cNvPr id="14343" name="Text Box 71"/>
          <p:cNvSpPr txBox="1">
            <a:spLocks noChangeArrowheads="1"/>
          </p:cNvSpPr>
          <p:nvPr/>
        </p:nvSpPr>
        <p:spPr bwMode="auto">
          <a:xfrm>
            <a:off x="415925" y="1711325"/>
            <a:ext cx="18494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Diện tích tam giác bằng nửa </a:t>
            </a:r>
            <a:r>
              <a:rPr lang="en-US" sz="2400" smtClean="0">
                <a:solidFill>
                  <a:srgbClr val="0000FF"/>
                </a:solidFill>
                <a:latin typeface="Times New Roman" pitchFamily="18" charset="0"/>
                <a:cs typeface="Times New Roman" pitchFamily="18" charset="0"/>
              </a:rPr>
              <a:t>tích của  </a:t>
            </a:r>
            <a:r>
              <a:rPr lang="en-US" sz="2400">
                <a:solidFill>
                  <a:srgbClr val="0000FF"/>
                </a:solidFill>
                <a:latin typeface="Times New Roman" pitchFamily="18" charset="0"/>
                <a:cs typeface="Times New Roman" pitchFamily="18" charset="0"/>
              </a:rPr>
              <a:t>một cạnh với chiều cao  ứng với cạnh đó:</a:t>
            </a:r>
          </a:p>
        </p:txBody>
      </p:sp>
      <p:grpSp>
        <p:nvGrpSpPr>
          <p:cNvPr id="14344" name="Group 81"/>
          <p:cNvGrpSpPr>
            <a:grpSpLocks/>
          </p:cNvGrpSpPr>
          <p:nvPr/>
        </p:nvGrpSpPr>
        <p:grpSpPr bwMode="auto">
          <a:xfrm>
            <a:off x="371475" y="4262438"/>
            <a:ext cx="1814513" cy="2249487"/>
            <a:chOff x="234" y="2625"/>
            <a:chExt cx="1143" cy="1417"/>
          </a:xfrm>
        </p:grpSpPr>
        <p:graphicFrame>
          <p:nvGraphicFramePr>
            <p:cNvPr id="14380" name="Object 49"/>
            <p:cNvGraphicFramePr>
              <a:graphicFrameLocks noChangeAspect="1"/>
            </p:cNvGraphicFramePr>
            <p:nvPr>
              <p:extLst>
                <p:ext uri="{D42A27DB-BD31-4B8C-83A1-F6EECF244321}">
                  <p14:modId xmlns:p14="http://schemas.microsoft.com/office/powerpoint/2010/main" val="3954005457"/>
                </p:ext>
              </p:extLst>
            </p:nvPr>
          </p:nvGraphicFramePr>
          <p:xfrm>
            <a:off x="380" y="2625"/>
            <a:ext cx="885" cy="516"/>
          </p:xfrm>
          <a:graphic>
            <a:graphicData uri="http://schemas.openxmlformats.org/presentationml/2006/ole">
              <mc:AlternateContent xmlns:mc="http://schemas.openxmlformats.org/markup-compatibility/2006">
                <mc:Choice xmlns:v="urn:schemas-microsoft-com:vml" Requires="v">
                  <p:oleObj spid="_x0000_s14464" name="Equation" r:id="rId3" imgW="504943" imgH="295343" progId="Equation.DSMT4">
                    <p:embed/>
                  </p:oleObj>
                </mc:Choice>
                <mc:Fallback>
                  <p:oleObj name="Equation" r:id="rId3" imgW="504943" imgH="295343" progId="Equation.DSMT4">
                    <p:embed/>
                    <p:pic>
                      <p:nvPicPr>
                        <p:cNvPr id="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 y="2625"/>
                          <a:ext cx="885" cy="516"/>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81" name="Line 52"/>
            <p:cNvSpPr>
              <a:spLocks noChangeShapeType="1"/>
            </p:cNvSpPr>
            <p:nvPr/>
          </p:nvSpPr>
          <p:spPr bwMode="auto">
            <a:xfrm>
              <a:off x="327" y="3958"/>
              <a:ext cx="946" cy="0"/>
            </a:xfrm>
            <a:prstGeom prst="line">
              <a:avLst/>
            </a:prstGeom>
            <a:noFill/>
            <a:ln w="25400">
              <a:solidFill>
                <a:srgbClr val="0000FF"/>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4382" name="Group 84"/>
            <p:cNvGrpSpPr>
              <a:grpSpLocks noChangeAspect="1"/>
            </p:cNvGrpSpPr>
            <p:nvPr/>
          </p:nvGrpSpPr>
          <p:grpSpPr bwMode="auto">
            <a:xfrm>
              <a:off x="234" y="3120"/>
              <a:ext cx="1143" cy="922"/>
              <a:chOff x="234" y="3132"/>
              <a:chExt cx="1143" cy="922"/>
            </a:xfrm>
          </p:grpSpPr>
          <p:sp>
            <p:nvSpPr>
              <p:cNvPr id="14383" name="AutoShape 85"/>
              <p:cNvSpPr>
                <a:spLocks noChangeAspect="1" noChangeArrowheads="1" noTextEdit="1"/>
              </p:cNvSpPr>
              <p:nvPr/>
            </p:nvSpPr>
            <p:spPr bwMode="auto">
              <a:xfrm>
                <a:off x="234" y="3132"/>
                <a:ext cx="1143" cy="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endParaRPr lang="en-US"/>
              </a:p>
            </p:txBody>
          </p:sp>
          <p:sp>
            <p:nvSpPr>
              <p:cNvPr id="14384" name="Line 86"/>
              <p:cNvSpPr>
                <a:spLocks noChangeShapeType="1"/>
              </p:cNvSpPr>
              <p:nvPr/>
            </p:nvSpPr>
            <p:spPr bwMode="auto">
              <a:xfrm flipH="1">
                <a:off x="351" y="3250"/>
                <a:ext cx="554"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5" name="Line 87"/>
              <p:cNvSpPr>
                <a:spLocks noChangeShapeType="1"/>
              </p:cNvSpPr>
              <p:nvPr/>
            </p:nvSpPr>
            <p:spPr bwMode="auto">
              <a:xfrm>
                <a:off x="351" y="3812"/>
                <a:ext cx="919"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6" name="Rectangle 88"/>
              <p:cNvSpPr>
                <a:spLocks noChangeArrowheads="1"/>
              </p:cNvSpPr>
              <p:nvPr/>
            </p:nvSpPr>
            <p:spPr bwMode="auto">
              <a:xfrm>
                <a:off x="745" y="3812"/>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rPr>
                  <a:t>a</a:t>
                </a:r>
                <a:endParaRPr lang="en-US" sz="2400">
                  <a:solidFill>
                    <a:srgbClr val="0000FF"/>
                  </a:solidFill>
                </a:endParaRPr>
              </a:p>
            </p:txBody>
          </p:sp>
          <p:sp>
            <p:nvSpPr>
              <p:cNvPr id="14387" name="Line 89"/>
              <p:cNvSpPr>
                <a:spLocks noChangeShapeType="1"/>
              </p:cNvSpPr>
              <p:nvPr/>
            </p:nvSpPr>
            <p:spPr bwMode="auto">
              <a:xfrm>
                <a:off x="905" y="3250"/>
                <a:ext cx="365"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8" name="Line 90"/>
              <p:cNvSpPr>
                <a:spLocks noChangeShapeType="1"/>
              </p:cNvSpPr>
              <p:nvPr/>
            </p:nvSpPr>
            <p:spPr bwMode="auto">
              <a:xfrm>
                <a:off x="905" y="3250"/>
                <a:ext cx="1"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89" name="Rectangle 91"/>
              <p:cNvSpPr>
                <a:spLocks noChangeArrowheads="1"/>
              </p:cNvSpPr>
              <p:nvPr/>
            </p:nvSpPr>
            <p:spPr bwMode="auto">
              <a:xfrm>
                <a:off x="803" y="3472"/>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sz="1700">
                    <a:solidFill>
                      <a:srgbClr val="0000FF"/>
                    </a:solidFill>
                  </a:rPr>
                  <a:t>h</a:t>
                </a:r>
                <a:endParaRPr lang="en-US" sz="2400">
                  <a:solidFill>
                    <a:srgbClr val="0000FF"/>
                  </a:solidFill>
                </a:endParaRPr>
              </a:p>
            </p:txBody>
          </p:sp>
          <p:sp>
            <p:nvSpPr>
              <p:cNvPr id="14390" name="Line 92"/>
              <p:cNvSpPr>
                <a:spLocks noChangeShapeType="1"/>
              </p:cNvSpPr>
              <p:nvPr/>
            </p:nvSpPr>
            <p:spPr bwMode="auto">
              <a:xfrm>
                <a:off x="905" y="3738"/>
                <a:ext cx="73"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91" name="Line 93"/>
              <p:cNvSpPr>
                <a:spLocks noChangeShapeType="1"/>
              </p:cNvSpPr>
              <p:nvPr/>
            </p:nvSpPr>
            <p:spPr bwMode="auto">
              <a:xfrm>
                <a:off x="978" y="3738"/>
                <a:ext cx="1" cy="74"/>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5268" name="Text Box 6"/>
          <p:cNvSpPr txBox="1">
            <a:spLocks noChangeArrowheads="1"/>
          </p:cNvSpPr>
          <p:nvPr/>
        </p:nvSpPr>
        <p:spPr bwMode="auto">
          <a:xfrm>
            <a:off x="4090988" y="3883025"/>
            <a:ext cx="109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solidFill>
                  <a:srgbClr val="0000FF"/>
                </a:solidFill>
                <a:cs typeface="Arial" pitchFamily="34" charset="0"/>
              </a:rPr>
              <a:t>S</a:t>
            </a:r>
            <a:r>
              <a:rPr lang="en-US" sz="2000" baseline="-25000">
                <a:solidFill>
                  <a:srgbClr val="0000FF"/>
                </a:solidFill>
                <a:cs typeface="Arial" pitchFamily="34" charset="0"/>
              </a:rPr>
              <a:t>ABC</a:t>
            </a:r>
            <a:r>
              <a:rPr lang="en-US" sz="2000">
                <a:solidFill>
                  <a:srgbClr val="0000FF"/>
                </a:solidFill>
                <a:cs typeface="Arial" pitchFamily="34" charset="0"/>
              </a:rPr>
              <a:t> =</a:t>
            </a:r>
            <a:r>
              <a:rPr lang="en-US" sz="2400">
                <a:solidFill>
                  <a:srgbClr val="0000FF"/>
                </a:solidFill>
                <a:cs typeface="Arial" pitchFamily="34" charset="0"/>
              </a:rPr>
              <a:t>  </a:t>
            </a:r>
          </a:p>
        </p:txBody>
      </p:sp>
      <p:sp>
        <p:nvSpPr>
          <p:cNvPr id="5275" name="Text Box 6"/>
          <p:cNvSpPr txBox="1">
            <a:spLocks noChangeArrowheads="1"/>
          </p:cNvSpPr>
          <p:nvPr/>
        </p:nvSpPr>
        <p:spPr bwMode="auto">
          <a:xfrm>
            <a:off x="5180013" y="3886200"/>
            <a:ext cx="1984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solidFill>
                  <a:srgbClr val="0000FF"/>
                </a:solidFill>
                <a:cs typeface="Arial" pitchFamily="34" charset="0"/>
              </a:rPr>
              <a:t>S</a:t>
            </a:r>
            <a:r>
              <a:rPr lang="en-US" sz="2000" baseline="-25000">
                <a:solidFill>
                  <a:srgbClr val="0000FF"/>
                </a:solidFill>
                <a:cs typeface="Arial" pitchFamily="34" charset="0"/>
              </a:rPr>
              <a:t>AHB</a:t>
            </a:r>
            <a:r>
              <a:rPr lang="en-US" sz="2000">
                <a:solidFill>
                  <a:srgbClr val="0000FF"/>
                </a:solidFill>
                <a:cs typeface="Arial" pitchFamily="34" charset="0"/>
              </a:rPr>
              <a:t> + S</a:t>
            </a:r>
            <a:r>
              <a:rPr lang="en-US" sz="2000" baseline="-25000">
                <a:solidFill>
                  <a:srgbClr val="0000FF"/>
                </a:solidFill>
                <a:cs typeface="Arial" pitchFamily="34" charset="0"/>
              </a:rPr>
              <a:t>AHC</a:t>
            </a:r>
            <a:endParaRPr lang="en-US" sz="2200">
              <a:solidFill>
                <a:srgbClr val="0000FF"/>
              </a:solidFill>
              <a:cs typeface="Arial" pitchFamily="34" charset="0"/>
            </a:endParaRPr>
          </a:p>
        </p:txBody>
      </p:sp>
      <p:grpSp>
        <p:nvGrpSpPr>
          <p:cNvPr id="5366" name="Group 246"/>
          <p:cNvGrpSpPr>
            <a:grpSpLocks/>
          </p:cNvGrpSpPr>
          <p:nvPr/>
        </p:nvGrpSpPr>
        <p:grpSpPr bwMode="auto">
          <a:xfrm>
            <a:off x="4697413" y="4191000"/>
            <a:ext cx="3532187" cy="623888"/>
            <a:chOff x="2980" y="2989"/>
            <a:chExt cx="2225" cy="393"/>
          </a:xfrm>
        </p:grpSpPr>
        <p:sp>
          <p:nvSpPr>
            <p:cNvPr id="14366" name="Text Box 6"/>
            <p:cNvSpPr txBox="1">
              <a:spLocks noChangeArrowheads="1"/>
            </p:cNvSpPr>
            <p:nvPr/>
          </p:nvSpPr>
          <p:spPr bwMode="auto">
            <a:xfrm>
              <a:off x="2980" y="3054"/>
              <a:ext cx="3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solidFill>
                    <a:srgbClr val="0000FF"/>
                  </a:solidFill>
                  <a:cs typeface="Arial" pitchFamily="34" charset="0"/>
                </a:rPr>
                <a:t>=</a:t>
              </a:r>
              <a:r>
                <a:rPr lang="en-US" sz="2400">
                  <a:solidFill>
                    <a:srgbClr val="0000FF"/>
                  </a:solidFill>
                  <a:cs typeface="Arial" pitchFamily="34" charset="0"/>
                </a:rPr>
                <a:t>  </a:t>
              </a:r>
            </a:p>
          </p:txBody>
        </p:sp>
        <p:grpSp>
          <p:nvGrpSpPr>
            <p:cNvPr id="14367" name="Group 244"/>
            <p:cNvGrpSpPr>
              <a:grpSpLocks/>
            </p:cNvGrpSpPr>
            <p:nvPr/>
          </p:nvGrpSpPr>
          <p:grpSpPr bwMode="auto">
            <a:xfrm>
              <a:off x="3186" y="2989"/>
              <a:ext cx="2019" cy="393"/>
              <a:chOff x="3186" y="2989"/>
              <a:chExt cx="2019" cy="393"/>
            </a:xfrm>
          </p:grpSpPr>
          <p:grpSp>
            <p:nvGrpSpPr>
              <p:cNvPr id="14368" name="Group 187"/>
              <p:cNvGrpSpPr>
                <a:grpSpLocks/>
              </p:cNvGrpSpPr>
              <p:nvPr/>
            </p:nvGrpSpPr>
            <p:grpSpPr bwMode="auto">
              <a:xfrm>
                <a:off x="4117" y="2989"/>
                <a:ext cx="1088" cy="375"/>
                <a:chOff x="3344" y="2531"/>
                <a:chExt cx="1088" cy="375"/>
              </a:xfrm>
            </p:grpSpPr>
            <p:sp>
              <p:nvSpPr>
                <p:cNvPr id="14375" name="Text Box 6"/>
                <p:cNvSpPr txBox="1">
                  <a:spLocks noChangeArrowheads="1"/>
                </p:cNvSpPr>
                <p:nvPr/>
              </p:nvSpPr>
              <p:spPr bwMode="auto">
                <a:xfrm>
                  <a:off x="3506" y="2597"/>
                  <a:ext cx="9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cs typeface="Arial" pitchFamily="34" charset="0"/>
                    </a:rPr>
                    <a:t>AH . HC </a:t>
                  </a:r>
                </a:p>
              </p:txBody>
            </p:sp>
            <p:grpSp>
              <p:nvGrpSpPr>
                <p:cNvPr id="14376" name="Group 182"/>
                <p:cNvGrpSpPr>
                  <a:grpSpLocks/>
                </p:cNvGrpSpPr>
                <p:nvPr/>
              </p:nvGrpSpPr>
              <p:grpSpPr bwMode="auto">
                <a:xfrm>
                  <a:off x="3344" y="2531"/>
                  <a:ext cx="176" cy="375"/>
                  <a:chOff x="3320" y="2299"/>
                  <a:chExt cx="176" cy="375"/>
                </a:xfrm>
              </p:grpSpPr>
              <p:sp>
                <p:nvSpPr>
                  <p:cNvPr id="14377" name="Text Box 5"/>
                  <p:cNvSpPr txBox="1">
                    <a:spLocks noChangeArrowheads="1"/>
                  </p:cNvSpPr>
                  <p:nvPr/>
                </p:nvSpPr>
                <p:spPr bwMode="auto">
                  <a:xfrm>
                    <a:off x="3320" y="2299"/>
                    <a:ext cx="1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a:solidFill>
                          <a:srgbClr val="0000FF"/>
                        </a:solidFill>
                        <a:latin typeface="VNI-Times" pitchFamily="2" charset="0"/>
                        <a:cs typeface="Arial" pitchFamily="34" charset="0"/>
                      </a:rPr>
                      <a:t>1</a:t>
                    </a:r>
                  </a:p>
                </p:txBody>
              </p:sp>
              <p:sp>
                <p:nvSpPr>
                  <p:cNvPr id="14378" name="Text Box 5"/>
                  <p:cNvSpPr txBox="1">
                    <a:spLocks noChangeArrowheads="1"/>
                  </p:cNvSpPr>
                  <p:nvPr/>
                </p:nvSpPr>
                <p:spPr bwMode="auto">
                  <a:xfrm>
                    <a:off x="3320" y="2443"/>
                    <a:ext cx="1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VNI-Times" pitchFamily="2" charset="0"/>
                        <a:cs typeface="Arial" pitchFamily="34" charset="0"/>
                      </a:rPr>
                      <a:t>2</a:t>
                    </a:r>
                  </a:p>
                </p:txBody>
              </p:sp>
              <p:sp>
                <p:nvSpPr>
                  <p:cNvPr id="14379" name="Line 185"/>
                  <p:cNvSpPr>
                    <a:spLocks noChangeShapeType="1"/>
                  </p:cNvSpPr>
                  <p:nvPr/>
                </p:nvSpPr>
                <p:spPr bwMode="auto">
                  <a:xfrm>
                    <a:off x="3327" y="2495"/>
                    <a:ext cx="168" cy="0"/>
                  </a:xfrm>
                  <a:prstGeom prst="line">
                    <a:avLst/>
                  </a:prstGeom>
                  <a:noFill/>
                  <a:ln w="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grpSp>
            <p:nvGrpSpPr>
              <p:cNvPr id="14369" name="Group 194"/>
              <p:cNvGrpSpPr>
                <a:grpSpLocks/>
              </p:cNvGrpSpPr>
              <p:nvPr/>
            </p:nvGrpSpPr>
            <p:grpSpPr bwMode="auto">
              <a:xfrm>
                <a:off x="3186" y="3007"/>
                <a:ext cx="1097" cy="375"/>
                <a:chOff x="3248" y="2163"/>
                <a:chExt cx="1097" cy="375"/>
              </a:xfrm>
            </p:grpSpPr>
            <p:grpSp>
              <p:nvGrpSpPr>
                <p:cNvPr id="14370" name="Group 195"/>
                <p:cNvGrpSpPr>
                  <a:grpSpLocks/>
                </p:cNvGrpSpPr>
                <p:nvPr/>
              </p:nvGrpSpPr>
              <p:grpSpPr bwMode="auto">
                <a:xfrm>
                  <a:off x="3248" y="2163"/>
                  <a:ext cx="176" cy="375"/>
                  <a:chOff x="3320" y="2299"/>
                  <a:chExt cx="176" cy="375"/>
                </a:xfrm>
              </p:grpSpPr>
              <p:sp>
                <p:nvSpPr>
                  <p:cNvPr id="14372" name="Text Box 5"/>
                  <p:cNvSpPr txBox="1">
                    <a:spLocks noChangeArrowheads="1"/>
                  </p:cNvSpPr>
                  <p:nvPr/>
                </p:nvSpPr>
                <p:spPr bwMode="auto">
                  <a:xfrm>
                    <a:off x="3320" y="2299"/>
                    <a:ext cx="1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a:solidFill>
                          <a:srgbClr val="0000FF"/>
                        </a:solidFill>
                        <a:latin typeface="VNI-Times" pitchFamily="2" charset="0"/>
                        <a:cs typeface="Arial" pitchFamily="34" charset="0"/>
                      </a:rPr>
                      <a:t>1</a:t>
                    </a:r>
                  </a:p>
                </p:txBody>
              </p:sp>
              <p:sp>
                <p:nvSpPr>
                  <p:cNvPr id="14373" name="Text Box 5"/>
                  <p:cNvSpPr txBox="1">
                    <a:spLocks noChangeArrowheads="1"/>
                  </p:cNvSpPr>
                  <p:nvPr/>
                </p:nvSpPr>
                <p:spPr bwMode="auto">
                  <a:xfrm>
                    <a:off x="3320" y="2443"/>
                    <a:ext cx="1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VNI-Times" pitchFamily="2" charset="0"/>
                        <a:cs typeface="Arial" pitchFamily="34" charset="0"/>
                      </a:rPr>
                      <a:t>2</a:t>
                    </a:r>
                  </a:p>
                </p:txBody>
              </p:sp>
              <p:sp>
                <p:nvSpPr>
                  <p:cNvPr id="14374" name="Line 198"/>
                  <p:cNvSpPr>
                    <a:spLocks noChangeShapeType="1"/>
                  </p:cNvSpPr>
                  <p:nvPr/>
                </p:nvSpPr>
                <p:spPr bwMode="auto">
                  <a:xfrm>
                    <a:off x="3327" y="2495"/>
                    <a:ext cx="168" cy="0"/>
                  </a:xfrm>
                  <a:prstGeom prst="line">
                    <a:avLst/>
                  </a:prstGeom>
                  <a:noFill/>
                  <a:ln w="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371" name="Text Box 6"/>
                <p:cNvSpPr txBox="1">
                  <a:spLocks noChangeArrowheads="1"/>
                </p:cNvSpPr>
                <p:nvPr/>
              </p:nvSpPr>
              <p:spPr bwMode="auto">
                <a:xfrm>
                  <a:off x="3419" y="2223"/>
                  <a:ext cx="9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cs typeface="Arial" pitchFamily="34" charset="0"/>
                    </a:rPr>
                    <a:t>AH . BH +</a:t>
                  </a:r>
                </a:p>
              </p:txBody>
            </p:sp>
          </p:grpSp>
        </p:grpSp>
      </p:grpSp>
      <p:grpSp>
        <p:nvGrpSpPr>
          <p:cNvPr id="2" name="Group 1"/>
          <p:cNvGrpSpPr>
            <a:grpSpLocks/>
          </p:cNvGrpSpPr>
          <p:nvPr/>
        </p:nvGrpSpPr>
        <p:grpSpPr bwMode="auto">
          <a:xfrm>
            <a:off x="4125913" y="4783138"/>
            <a:ext cx="2960687" cy="1057275"/>
            <a:chOff x="4130675" y="5195888"/>
            <a:chExt cx="2960688" cy="1057275"/>
          </a:xfrm>
        </p:grpSpPr>
        <p:grpSp>
          <p:nvGrpSpPr>
            <p:cNvPr id="14352" name="Group 230"/>
            <p:cNvGrpSpPr>
              <a:grpSpLocks/>
            </p:cNvGrpSpPr>
            <p:nvPr/>
          </p:nvGrpSpPr>
          <p:grpSpPr bwMode="auto">
            <a:xfrm>
              <a:off x="5033963" y="5195888"/>
              <a:ext cx="2057400" cy="595312"/>
              <a:chOff x="3344" y="2531"/>
              <a:chExt cx="1088" cy="375"/>
            </a:xfrm>
          </p:grpSpPr>
          <p:sp>
            <p:nvSpPr>
              <p:cNvPr id="14361" name="Text Box 6"/>
              <p:cNvSpPr txBox="1">
                <a:spLocks noChangeArrowheads="1"/>
              </p:cNvSpPr>
              <p:nvPr/>
            </p:nvSpPr>
            <p:spPr bwMode="auto">
              <a:xfrm>
                <a:off x="3506" y="2597"/>
                <a:ext cx="9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cs typeface="Arial" pitchFamily="34" charset="0"/>
                  </a:rPr>
                  <a:t>AH ( BH+ HC) </a:t>
                </a:r>
              </a:p>
            </p:txBody>
          </p:sp>
          <p:grpSp>
            <p:nvGrpSpPr>
              <p:cNvPr id="14362" name="Group 232"/>
              <p:cNvGrpSpPr>
                <a:grpSpLocks/>
              </p:cNvGrpSpPr>
              <p:nvPr/>
            </p:nvGrpSpPr>
            <p:grpSpPr bwMode="auto">
              <a:xfrm>
                <a:off x="3344" y="2531"/>
                <a:ext cx="176" cy="375"/>
                <a:chOff x="3320" y="2299"/>
                <a:chExt cx="176" cy="375"/>
              </a:xfrm>
            </p:grpSpPr>
            <p:sp>
              <p:nvSpPr>
                <p:cNvPr id="14363" name="Text Box 5"/>
                <p:cNvSpPr txBox="1">
                  <a:spLocks noChangeArrowheads="1"/>
                </p:cNvSpPr>
                <p:nvPr/>
              </p:nvSpPr>
              <p:spPr bwMode="auto">
                <a:xfrm>
                  <a:off x="3320" y="2299"/>
                  <a:ext cx="1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a:solidFill>
                        <a:srgbClr val="0000FF"/>
                      </a:solidFill>
                      <a:latin typeface="VNI-Times" pitchFamily="2" charset="0"/>
                      <a:cs typeface="Arial" pitchFamily="34" charset="0"/>
                    </a:rPr>
                    <a:t>1</a:t>
                  </a:r>
                </a:p>
              </p:txBody>
            </p:sp>
            <p:sp>
              <p:nvSpPr>
                <p:cNvPr id="14364" name="Text Box 5"/>
                <p:cNvSpPr txBox="1">
                  <a:spLocks noChangeArrowheads="1"/>
                </p:cNvSpPr>
                <p:nvPr/>
              </p:nvSpPr>
              <p:spPr bwMode="auto">
                <a:xfrm>
                  <a:off x="3320" y="2443"/>
                  <a:ext cx="1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VNI-Times" pitchFamily="2" charset="0"/>
                      <a:cs typeface="Arial" pitchFamily="34" charset="0"/>
                    </a:rPr>
                    <a:t>2</a:t>
                  </a:r>
                </a:p>
              </p:txBody>
            </p:sp>
            <p:sp>
              <p:nvSpPr>
                <p:cNvPr id="14365" name="Line 235"/>
                <p:cNvSpPr>
                  <a:spLocks noChangeShapeType="1"/>
                </p:cNvSpPr>
                <p:nvPr/>
              </p:nvSpPr>
              <p:spPr bwMode="auto">
                <a:xfrm>
                  <a:off x="3327" y="2495"/>
                  <a:ext cx="168" cy="0"/>
                </a:xfrm>
                <a:prstGeom prst="line">
                  <a:avLst/>
                </a:prstGeom>
                <a:noFill/>
                <a:ln w="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14353" name="Text Box 6"/>
            <p:cNvSpPr txBox="1">
              <a:spLocks noChangeArrowheads="1"/>
            </p:cNvSpPr>
            <p:nvPr/>
          </p:nvSpPr>
          <p:spPr bwMode="auto">
            <a:xfrm>
              <a:off x="4718050" y="5249863"/>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solidFill>
                    <a:srgbClr val="0000FF"/>
                  </a:solidFill>
                  <a:cs typeface="Arial" pitchFamily="34" charset="0"/>
                </a:rPr>
                <a:t>=</a:t>
              </a:r>
              <a:r>
                <a:rPr lang="en-US" sz="2400">
                  <a:solidFill>
                    <a:srgbClr val="0000FF"/>
                  </a:solidFill>
                  <a:cs typeface="Arial" pitchFamily="34" charset="0"/>
                </a:rPr>
                <a:t>  </a:t>
              </a:r>
            </a:p>
          </p:txBody>
        </p:sp>
        <p:grpSp>
          <p:nvGrpSpPr>
            <p:cNvPr id="14354" name="Group 237"/>
            <p:cNvGrpSpPr>
              <a:grpSpLocks/>
            </p:cNvGrpSpPr>
            <p:nvPr/>
          </p:nvGrpSpPr>
          <p:grpSpPr bwMode="auto">
            <a:xfrm>
              <a:off x="5033963" y="5657850"/>
              <a:ext cx="2057400" cy="595313"/>
              <a:chOff x="3344" y="2531"/>
              <a:chExt cx="1088" cy="375"/>
            </a:xfrm>
          </p:grpSpPr>
          <p:sp>
            <p:nvSpPr>
              <p:cNvPr id="14356" name="Text Box 6"/>
              <p:cNvSpPr txBox="1">
                <a:spLocks noChangeArrowheads="1"/>
              </p:cNvSpPr>
              <p:nvPr/>
            </p:nvSpPr>
            <p:spPr bwMode="auto">
              <a:xfrm>
                <a:off x="3506" y="2597"/>
                <a:ext cx="9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cs typeface="Arial" pitchFamily="34" charset="0"/>
                  </a:rPr>
                  <a:t>AH . BC </a:t>
                </a:r>
              </a:p>
            </p:txBody>
          </p:sp>
          <p:grpSp>
            <p:nvGrpSpPr>
              <p:cNvPr id="14357" name="Group 239"/>
              <p:cNvGrpSpPr>
                <a:grpSpLocks/>
              </p:cNvGrpSpPr>
              <p:nvPr/>
            </p:nvGrpSpPr>
            <p:grpSpPr bwMode="auto">
              <a:xfrm>
                <a:off x="3344" y="2531"/>
                <a:ext cx="176" cy="375"/>
                <a:chOff x="3320" y="2299"/>
                <a:chExt cx="176" cy="375"/>
              </a:xfrm>
            </p:grpSpPr>
            <p:sp>
              <p:nvSpPr>
                <p:cNvPr id="14358" name="Text Box 5"/>
                <p:cNvSpPr txBox="1">
                  <a:spLocks noChangeArrowheads="1"/>
                </p:cNvSpPr>
                <p:nvPr/>
              </p:nvSpPr>
              <p:spPr bwMode="auto">
                <a:xfrm>
                  <a:off x="3320" y="2299"/>
                  <a:ext cx="1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600">
                      <a:solidFill>
                        <a:srgbClr val="0000FF"/>
                      </a:solidFill>
                      <a:latin typeface="VNI-Times" pitchFamily="2" charset="0"/>
                      <a:cs typeface="Arial" pitchFamily="34" charset="0"/>
                    </a:rPr>
                    <a:t>1</a:t>
                  </a:r>
                </a:p>
              </p:txBody>
            </p:sp>
            <p:sp>
              <p:nvSpPr>
                <p:cNvPr id="14359" name="Text Box 5"/>
                <p:cNvSpPr txBox="1">
                  <a:spLocks noChangeArrowheads="1"/>
                </p:cNvSpPr>
                <p:nvPr/>
              </p:nvSpPr>
              <p:spPr bwMode="auto">
                <a:xfrm>
                  <a:off x="3320" y="2443"/>
                  <a:ext cx="1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solidFill>
                        <a:srgbClr val="0000FF"/>
                      </a:solidFill>
                      <a:latin typeface="VNI-Times" pitchFamily="2" charset="0"/>
                      <a:cs typeface="Arial" pitchFamily="34" charset="0"/>
                    </a:rPr>
                    <a:t>2</a:t>
                  </a:r>
                </a:p>
              </p:txBody>
            </p:sp>
            <p:sp>
              <p:nvSpPr>
                <p:cNvPr id="14360" name="Line 242"/>
                <p:cNvSpPr>
                  <a:spLocks noChangeShapeType="1"/>
                </p:cNvSpPr>
                <p:nvPr/>
              </p:nvSpPr>
              <p:spPr bwMode="auto">
                <a:xfrm>
                  <a:off x="3327" y="2495"/>
                  <a:ext cx="168" cy="0"/>
                </a:xfrm>
                <a:prstGeom prst="line">
                  <a:avLst/>
                </a:prstGeom>
                <a:noFill/>
                <a:ln w="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14355" name="Text Box 6"/>
            <p:cNvSpPr txBox="1">
              <a:spLocks noChangeArrowheads="1"/>
            </p:cNvSpPr>
            <p:nvPr/>
          </p:nvSpPr>
          <p:spPr bwMode="auto">
            <a:xfrm>
              <a:off x="4130675" y="5746750"/>
              <a:ext cx="109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000">
                  <a:solidFill>
                    <a:srgbClr val="0000FF"/>
                  </a:solidFill>
                  <a:cs typeface="Arial" pitchFamily="34" charset="0"/>
                </a:rPr>
                <a:t>S</a:t>
              </a:r>
              <a:r>
                <a:rPr lang="en-US" sz="2000" baseline="-25000">
                  <a:solidFill>
                    <a:srgbClr val="0000FF"/>
                  </a:solidFill>
                  <a:cs typeface="Arial" pitchFamily="34" charset="0"/>
                </a:rPr>
                <a:t>ABC</a:t>
              </a:r>
              <a:r>
                <a:rPr lang="en-US" sz="2000">
                  <a:solidFill>
                    <a:srgbClr val="0000FF"/>
                  </a:solidFill>
                  <a:cs typeface="Arial" pitchFamily="34" charset="0"/>
                </a:rPr>
                <a:t> =</a:t>
              </a:r>
              <a:r>
                <a:rPr lang="en-US" sz="2400">
                  <a:solidFill>
                    <a:srgbClr val="0000FF"/>
                  </a:solidFill>
                  <a:cs typeface="Arial" pitchFamily="34" charset="0"/>
                </a:rPr>
                <a:t>  </a:t>
              </a:r>
            </a:p>
          </p:txBody>
        </p:sp>
      </p:grpSp>
      <p:cxnSp>
        <p:nvCxnSpPr>
          <p:cNvPr id="79" name="Straight Connector 78"/>
          <p:cNvCxnSpPr/>
          <p:nvPr/>
        </p:nvCxnSpPr>
        <p:spPr>
          <a:xfrm>
            <a:off x="2319338" y="1066800"/>
            <a:ext cx="0" cy="544512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80" name="Rectangle 79"/>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sp>
        <p:nvSpPr>
          <p:cNvPr id="14351" name="Rectangle 81"/>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5132">
                                            <p:txEl>
                                              <p:pRg st="0" end="0"/>
                                            </p:txEl>
                                          </p:spTgt>
                                        </p:tgtEl>
                                        <p:attrNameLst>
                                          <p:attrName>style.visibility</p:attrName>
                                        </p:attrNameLst>
                                      </p:cBhvr>
                                      <p:to>
                                        <p:strVal val="visible"/>
                                      </p:to>
                                    </p:set>
                                    <p:animEffect transition="in" filter="circle(in)">
                                      <p:cBhvr>
                                        <p:cTn id="7" dur="2000"/>
                                        <p:tgtEl>
                                          <p:spTgt spid="5132">
                                            <p:txEl>
                                              <p:pRg st="0" end="0"/>
                                            </p:txEl>
                                          </p:spTgt>
                                        </p:tgtEl>
                                      </p:cBhvr>
                                    </p:animEffect>
                                  </p:childTnLst>
                                </p:cTn>
                              </p:par>
                              <p:par>
                                <p:cTn id="8" presetID="31" presetClass="entr" presetSubtype="0" fill="hold" nodeType="withEffect">
                                  <p:stCondLst>
                                    <p:cond delay="0"/>
                                  </p:stCondLst>
                                  <p:iterate type="lt">
                                    <p:tmPct val="5000"/>
                                  </p:iterate>
                                  <p:childTnLst>
                                    <p:set>
                                      <p:cBhvr>
                                        <p:cTn id="9" dur="1" fill="hold">
                                          <p:stCondLst>
                                            <p:cond delay="0"/>
                                          </p:stCondLst>
                                        </p:cTn>
                                        <p:tgtEl>
                                          <p:spTgt spid="6169"/>
                                        </p:tgtEl>
                                        <p:attrNameLst>
                                          <p:attrName>style.visibility</p:attrName>
                                        </p:attrNameLst>
                                      </p:cBhvr>
                                      <p:to>
                                        <p:strVal val="visible"/>
                                      </p:to>
                                    </p:set>
                                    <p:anim calcmode="lin" valueType="num">
                                      <p:cBhvr>
                                        <p:cTn id="10" dur="500" fill="hold"/>
                                        <p:tgtEl>
                                          <p:spTgt spid="6169"/>
                                        </p:tgtEl>
                                        <p:attrNameLst>
                                          <p:attrName>ppt_w</p:attrName>
                                        </p:attrNameLst>
                                      </p:cBhvr>
                                      <p:tavLst>
                                        <p:tav tm="0">
                                          <p:val>
                                            <p:fltVal val="0"/>
                                          </p:val>
                                        </p:tav>
                                        <p:tav tm="100000">
                                          <p:val>
                                            <p:strVal val="#ppt_w"/>
                                          </p:val>
                                        </p:tav>
                                      </p:tavLst>
                                    </p:anim>
                                    <p:anim calcmode="lin" valueType="num">
                                      <p:cBhvr>
                                        <p:cTn id="11" dur="500" fill="hold"/>
                                        <p:tgtEl>
                                          <p:spTgt spid="6169"/>
                                        </p:tgtEl>
                                        <p:attrNameLst>
                                          <p:attrName>ppt_h</p:attrName>
                                        </p:attrNameLst>
                                      </p:cBhvr>
                                      <p:tavLst>
                                        <p:tav tm="0">
                                          <p:val>
                                            <p:fltVal val="0"/>
                                          </p:val>
                                        </p:tav>
                                        <p:tav tm="100000">
                                          <p:val>
                                            <p:strVal val="#ppt_h"/>
                                          </p:val>
                                        </p:tav>
                                      </p:tavLst>
                                    </p:anim>
                                    <p:anim calcmode="lin" valueType="num">
                                      <p:cBhvr>
                                        <p:cTn id="12" dur="500" fill="hold"/>
                                        <p:tgtEl>
                                          <p:spTgt spid="6169"/>
                                        </p:tgtEl>
                                        <p:attrNameLst>
                                          <p:attrName>style.rotation</p:attrName>
                                        </p:attrNameLst>
                                      </p:cBhvr>
                                      <p:tavLst>
                                        <p:tav tm="0">
                                          <p:val>
                                            <p:fltVal val="90"/>
                                          </p:val>
                                        </p:tav>
                                        <p:tav tm="100000">
                                          <p:val>
                                            <p:fltVal val="0"/>
                                          </p:val>
                                        </p:tav>
                                      </p:tavLst>
                                    </p:anim>
                                    <p:animEffect transition="in" filter="fade">
                                      <p:cBhvr>
                                        <p:cTn id="13" dur="500"/>
                                        <p:tgtEl>
                                          <p:spTgt spid="616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26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275"/>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36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8" grpId="0"/>
      <p:bldP spid="527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6" name="Text Box 7"/>
          <p:cNvSpPr txBox="1">
            <a:spLocks noChangeArrowheads="1"/>
          </p:cNvSpPr>
          <p:nvPr/>
        </p:nvSpPr>
        <p:spPr bwMode="auto">
          <a:xfrm>
            <a:off x="2403475" y="2432050"/>
            <a:ext cx="190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u="sng">
                <a:solidFill>
                  <a:srgbClr val="FF0000"/>
                </a:solidFill>
                <a:latin typeface="Times New Roman" pitchFamily="18" charset="0"/>
                <a:cs typeface="Times New Roman" pitchFamily="18" charset="0"/>
              </a:rPr>
              <a:t>Chứn</a:t>
            </a:r>
            <a:r>
              <a:rPr lang="en-US" sz="2400">
                <a:solidFill>
                  <a:srgbClr val="FF0000"/>
                </a:solidFill>
                <a:latin typeface="Times New Roman" pitchFamily="18" charset="0"/>
                <a:cs typeface="Times New Roman" pitchFamily="18" charset="0"/>
              </a:rPr>
              <a:t>g</a:t>
            </a:r>
            <a:r>
              <a:rPr lang="en-US" sz="2400" u="sng">
                <a:solidFill>
                  <a:srgbClr val="FF0000"/>
                </a:solidFill>
                <a:latin typeface="Times New Roman" pitchFamily="18" charset="0"/>
                <a:cs typeface="Times New Roman" pitchFamily="18" charset="0"/>
              </a:rPr>
              <a:t> minh</a:t>
            </a:r>
          </a:p>
        </p:txBody>
      </p:sp>
      <p:sp>
        <p:nvSpPr>
          <p:cNvPr id="7194" name="Text Box 26"/>
          <p:cNvSpPr txBox="1">
            <a:spLocks noChangeArrowheads="1"/>
          </p:cNvSpPr>
          <p:nvPr/>
        </p:nvSpPr>
        <p:spPr bwMode="auto">
          <a:xfrm>
            <a:off x="2320925" y="2798763"/>
            <a:ext cx="6623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a:solidFill>
                  <a:srgbClr val="0000FF"/>
                </a:solidFill>
                <a:latin typeface="Times New Roman" pitchFamily="18" charset="0"/>
                <a:cs typeface="Times New Roman" pitchFamily="18" charset="0"/>
              </a:rPr>
              <a:t>c)Trường hợp điểm H nằm ngoài đoạn thẳng BC</a:t>
            </a:r>
          </a:p>
          <a:p>
            <a:pPr eaLnBrk="1" hangingPunct="1"/>
            <a:r>
              <a:rPr lang="en-US" sz="2400">
                <a:solidFill>
                  <a:srgbClr val="0000FF"/>
                </a:solidFill>
                <a:latin typeface="Times New Roman" pitchFamily="18" charset="0"/>
                <a:cs typeface="Times New Roman" pitchFamily="18" charset="0"/>
              </a:rPr>
              <a:t>   Giả sử C nằm giữa hai điểm B và H</a:t>
            </a:r>
          </a:p>
        </p:txBody>
      </p:sp>
      <p:sp>
        <p:nvSpPr>
          <p:cNvPr id="15365" name="Text Box 70"/>
          <p:cNvSpPr txBox="1">
            <a:spLocks noChangeArrowheads="1"/>
          </p:cNvSpPr>
          <p:nvPr/>
        </p:nvSpPr>
        <p:spPr bwMode="auto">
          <a:xfrm>
            <a:off x="730250" y="135255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vi-VN" sz="2400" u="sng">
                <a:solidFill>
                  <a:srgbClr val="FF0000"/>
                </a:solidFill>
                <a:latin typeface="Times New Roman" pitchFamily="18" charset="0"/>
                <a:cs typeface="Times New Roman" pitchFamily="18" charset="0"/>
              </a:rPr>
              <a:t>Đ</a:t>
            </a:r>
            <a:r>
              <a:rPr lang="vi-VN" sz="2400">
                <a:solidFill>
                  <a:srgbClr val="FF0000"/>
                </a:solidFill>
                <a:latin typeface="Times New Roman" pitchFamily="18" charset="0"/>
                <a:cs typeface="Times New Roman" pitchFamily="18" charset="0"/>
              </a:rPr>
              <a:t>ị</a:t>
            </a:r>
            <a:r>
              <a:rPr lang="vi-VN" sz="2400" u="sng">
                <a:solidFill>
                  <a:srgbClr val="FF0000"/>
                </a:solidFill>
                <a:latin typeface="Times New Roman" pitchFamily="18" charset="0"/>
                <a:cs typeface="Times New Roman" pitchFamily="18" charset="0"/>
              </a:rPr>
              <a:t>nh l</a:t>
            </a:r>
            <a:r>
              <a:rPr lang="vi-VN" sz="2400">
                <a:solidFill>
                  <a:srgbClr val="FF0000"/>
                </a:solidFill>
                <a:latin typeface="Times New Roman" pitchFamily="18" charset="0"/>
                <a:cs typeface="Times New Roman" pitchFamily="18" charset="0"/>
              </a:rPr>
              <a:t>ý</a:t>
            </a:r>
            <a:endParaRPr lang="en-US" sz="2400">
              <a:solidFill>
                <a:srgbClr val="FF0000"/>
              </a:solidFill>
              <a:latin typeface="Times New Roman" pitchFamily="18" charset="0"/>
              <a:cs typeface="Times New Roman" pitchFamily="18" charset="0"/>
            </a:endParaRPr>
          </a:p>
        </p:txBody>
      </p:sp>
      <p:sp>
        <p:nvSpPr>
          <p:cNvPr id="15366" name="Text Box 71"/>
          <p:cNvSpPr txBox="1">
            <a:spLocks noChangeArrowheads="1"/>
          </p:cNvSpPr>
          <p:nvPr/>
        </p:nvSpPr>
        <p:spPr bwMode="auto">
          <a:xfrm>
            <a:off x="415925" y="1711325"/>
            <a:ext cx="18494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2400">
                <a:solidFill>
                  <a:srgbClr val="0000FF"/>
                </a:solidFill>
                <a:latin typeface="Times New Roman" pitchFamily="18" charset="0"/>
                <a:cs typeface="Times New Roman" pitchFamily="18" charset="0"/>
              </a:rPr>
              <a:t>Diện tích tam giác bằng nửa tích </a:t>
            </a:r>
            <a:r>
              <a:rPr lang="en-US" sz="2400" smtClean="0">
                <a:solidFill>
                  <a:srgbClr val="0000FF"/>
                </a:solidFill>
                <a:latin typeface="Times New Roman" pitchFamily="18" charset="0"/>
                <a:cs typeface="Times New Roman" pitchFamily="18" charset="0"/>
              </a:rPr>
              <a:t>của một </a:t>
            </a:r>
            <a:r>
              <a:rPr lang="en-US" sz="2400">
                <a:solidFill>
                  <a:srgbClr val="0000FF"/>
                </a:solidFill>
                <a:latin typeface="Times New Roman" pitchFamily="18" charset="0"/>
                <a:cs typeface="Times New Roman" pitchFamily="18" charset="0"/>
              </a:rPr>
              <a:t>cạnh với chiều cao  ứng với cạnh đó:</a:t>
            </a:r>
          </a:p>
        </p:txBody>
      </p:sp>
      <p:grpSp>
        <p:nvGrpSpPr>
          <p:cNvPr id="15367" name="Group 66"/>
          <p:cNvGrpSpPr>
            <a:grpSpLocks/>
          </p:cNvGrpSpPr>
          <p:nvPr/>
        </p:nvGrpSpPr>
        <p:grpSpPr bwMode="auto">
          <a:xfrm>
            <a:off x="371475" y="4306888"/>
            <a:ext cx="1814513" cy="2205037"/>
            <a:chOff x="234" y="2653"/>
            <a:chExt cx="1143" cy="1389"/>
          </a:xfrm>
        </p:grpSpPr>
        <p:graphicFrame>
          <p:nvGraphicFramePr>
            <p:cNvPr id="15411" name="Object 49"/>
            <p:cNvGraphicFramePr>
              <a:graphicFrameLocks noChangeAspect="1"/>
            </p:cNvGraphicFramePr>
            <p:nvPr/>
          </p:nvGraphicFramePr>
          <p:xfrm>
            <a:off x="402" y="2653"/>
            <a:ext cx="885" cy="516"/>
          </p:xfrm>
          <a:graphic>
            <a:graphicData uri="http://schemas.openxmlformats.org/presentationml/2006/ole">
              <mc:AlternateContent xmlns:mc="http://schemas.openxmlformats.org/markup-compatibility/2006">
                <mc:Choice xmlns:v="urn:schemas-microsoft-com:vml" Requires="v">
                  <p:oleObj spid="_x0000_s15596" name="Equation" r:id="rId3" imgW="504943" imgH="295343" progId="Equation.DSMT4">
                    <p:embed/>
                  </p:oleObj>
                </mc:Choice>
                <mc:Fallback>
                  <p:oleObj name="Equation" r:id="rId3" imgW="504943" imgH="295343" progId="Equation.DSMT4">
                    <p:embed/>
                    <p:pic>
                      <p:nvPicPr>
                        <p:cNvPr id="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 y="2653"/>
                          <a:ext cx="885" cy="516"/>
                        </a:xfrm>
                        <a:prstGeom prst="rect">
                          <a:avLst/>
                        </a:prstGeom>
                        <a:noFill/>
                        <a:ln w="12700">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412" name="Line 52"/>
            <p:cNvSpPr>
              <a:spLocks noChangeShapeType="1"/>
            </p:cNvSpPr>
            <p:nvPr/>
          </p:nvSpPr>
          <p:spPr bwMode="auto">
            <a:xfrm>
              <a:off x="327" y="3958"/>
              <a:ext cx="946" cy="0"/>
            </a:xfrm>
            <a:prstGeom prst="line">
              <a:avLst/>
            </a:prstGeom>
            <a:noFill/>
            <a:ln w="25400">
              <a:solidFill>
                <a:srgbClr val="0000FF"/>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5413" name="Group 69"/>
            <p:cNvGrpSpPr>
              <a:grpSpLocks noChangeAspect="1"/>
            </p:cNvGrpSpPr>
            <p:nvPr/>
          </p:nvGrpSpPr>
          <p:grpSpPr bwMode="auto">
            <a:xfrm>
              <a:off x="234" y="3120"/>
              <a:ext cx="1143" cy="922"/>
              <a:chOff x="234" y="3132"/>
              <a:chExt cx="1143" cy="922"/>
            </a:xfrm>
          </p:grpSpPr>
          <p:sp>
            <p:nvSpPr>
              <p:cNvPr id="15414" name="AutoShape 70"/>
              <p:cNvSpPr>
                <a:spLocks noChangeAspect="1" noChangeArrowheads="1" noTextEdit="1"/>
              </p:cNvSpPr>
              <p:nvPr/>
            </p:nvSpPr>
            <p:spPr bwMode="auto">
              <a:xfrm>
                <a:off x="234" y="3132"/>
                <a:ext cx="1143" cy="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lstStyle/>
              <a:p>
                <a:endParaRPr lang="en-US"/>
              </a:p>
            </p:txBody>
          </p:sp>
          <p:sp>
            <p:nvSpPr>
              <p:cNvPr id="15415" name="Line 71"/>
              <p:cNvSpPr>
                <a:spLocks noChangeShapeType="1"/>
              </p:cNvSpPr>
              <p:nvPr/>
            </p:nvSpPr>
            <p:spPr bwMode="auto">
              <a:xfrm flipH="1">
                <a:off x="351" y="3250"/>
                <a:ext cx="554"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16" name="Line 72"/>
              <p:cNvSpPr>
                <a:spLocks noChangeShapeType="1"/>
              </p:cNvSpPr>
              <p:nvPr/>
            </p:nvSpPr>
            <p:spPr bwMode="auto">
              <a:xfrm>
                <a:off x="351" y="3812"/>
                <a:ext cx="919"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17" name="Rectangle 73"/>
              <p:cNvSpPr>
                <a:spLocks noChangeArrowheads="1"/>
              </p:cNvSpPr>
              <p:nvPr/>
            </p:nvSpPr>
            <p:spPr bwMode="auto">
              <a:xfrm>
                <a:off x="745" y="3812"/>
                <a:ext cx="6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a</a:t>
                </a:r>
              </a:p>
            </p:txBody>
          </p:sp>
          <p:sp>
            <p:nvSpPr>
              <p:cNvPr id="15418" name="Line 74"/>
              <p:cNvSpPr>
                <a:spLocks noChangeShapeType="1"/>
              </p:cNvSpPr>
              <p:nvPr/>
            </p:nvSpPr>
            <p:spPr bwMode="auto">
              <a:xfrm>
                <a:off x="905" y="3250"/>
                <a:ext cx="365"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19" name="Line 75"/>
              <p:cNvSpPr>
                <a:spLocks noChangeShapeType="1"/>
              </p:cNvSpPr>
              <p:nvPr/>
            </p:nvSpPr>
            <p:spPr bwMode="auto">
              <a:xfrm>
                <a:off x="905" y="3250"/>
                <a:ext cx="1" cy="562"/>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20" name="Rectangle 76"/>
              <p:cNvSpPr>
                <a:spLocks noChangeArrowheads="1"/>
              </p:cNvSpPr>
              <p:nvPr/>
            </p:nvSpPr>
            <p:spPr bwMode="auto">
              <a:xfrm>
                <a:off x="803" y="3472"/>
                <a:ext cx="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h</a:t>
                </a:r>
              </a:p>
            </p:txBody>
          </p:sp>
          <p:sp>
            <p:nvSpPr>
              <p:cNvPr id="15421" name="Line 77"/>
              <p:cNvSpPr>
                <a:spLocks noChangeShapeType="1"/>
              </p:cNvSpPr>
              <p:nvPr/>
            </p:nvSpPr>
            <p:spPr bwMode="auto">
              <a:xfrm>
                <a:off x="905" y="3738"/>
                <a:ext cx="73" cy="1"/>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22" name="Line 78"/>
              <p:cNvSpPr>
                <a:spLocks noChangeShapeType="1"/>
              </p:cNvSpPr>
              <p:nvPr/>
            </p:nvSpPr>
            <p:spPr bwMode="auto">
              <a:xfrm>
                <a:off x="978" y="3738"/>
                <a:ext cx="1" cy="74"/>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3" name="Group 2"/>
          <p:cNvGrpSpPr/>
          <p:nvPr/>
        </p:nvGrpSpPr>
        <p:grpSpPr>
          <a:xfrm>
            <a:off x="5359400" y="1066800"/>
            <a:ext cx="2468563" cy="1628775"/>
            <a:chOff x="5359400" y="1266825"/>
            <a:chExt cx="2468563" cy="1628775"/>
          </a:xfrm>
        </p:grpSpPr>
        <p:grpSp>
          <p:nvGrpSpPr>
            <p:cNvPr id="6224" name="Group 80"/>
            <p:cNvGrpSpPr>
              <a:grpSpLocks/>
            </p:cNvGrpSpPr>
            <p:nvPr/>
          </p:nvGrpSpPr>
          <p:grpSpPr bwMode="auto">
            <a:xfrm>
              <a:off x="5359400" y="1266825"/>
              <a:ext cx="2174875" cy="1624013"/>
              <a:chOff x="3012" y="934"/>
              <a:chExt cx="1583" cy="1168"/>
            </a:xfrm>
          </p:grpSpPr>
          <p:sp>
            <p:nvSpPr>
              <p:cNvPr id="15423" name="Line 35"/>
              <p:cNvSpPr>
                <a:spLocks noChangeShapeType="1"/>
              </p:cNvSpPr>
              <p:nvPr/>
            </p:nvSpPr>
            <p:spPr bwMode="auto">
              <a:xfrm flipH="1">
                <a:off x="3146" y="1096"/>
                <a:ext cx="1369" cy="7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24" name="Line 36"/>
              <p:cNvSpPr>
                <a:spLocks noChangeShapeType="1"/>
              </p:cNvSpPr>
              <p:nvPr/>
            </p:nvSpPr>
            <p:spPr bwMode="auto">
              <a:xfrm>
                <a:off x="3146" y="1885"/>
                <a:ext cx="954" cy="1"/>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25" name="Line 37"/>
              <p:cNvSpPr>
                <a:spLocks noChangeShapeType="1"/>
              </p:cNvSpPr>
              <p:nvPr/>
            </p:nvSpPr>
            <p:spPr bwMode="auto">
              <a:xfrm flipH="1">
                <a:off x="4100" y="1096"/>
                <a:ext cx="415" cy="789"/>
              </a:xfrm>
              <a:prstGeom prst="line">
                <a:avLst/>
              </a:prstGeom>
              <a:noFill/>
              <a:ln w="19050">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26" name="Rectangle 43"/>
              <p:cNvSpPr>
                <a:spLocks noChangeArrowheads="1"/>
              </p:cNvSpPr>
              <p:nvPr/>
            </p:nvSpPr>
            <p:spPr bwMode="auto">
              <a:xfrm>
                <a:off x="4474" y="934"/>
                <a:ext cx="1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A</a:t>
                </a:r>
              </a:p>
            </p:txBody>
          </p:sp>
          <p:sp>
            <p:nvSpPr>
              <p:cNvPr id="15427" name="Rectangle 44"/>
              <p:cNvSpPr>
                <a:spLocks noChangeArrowheads="1"/>
              </p:cNvSpPr>
              <p:nvPr/>
            </p:nvSpPr>
            <p:spPr bwMode="auto">
              <a:xfrm>
                <a:off x="3012" y="1790"/>
                <a:ext cx="11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B</a:t>
                </a:r>
              </a:p>
            </p:txBody>
          </p:sp>
          <p:sp>
            <p:nvSpPr>
              <p:cNvPr id="15428" name="Rectangle 45"/>
              <p:cNvSpPr>
                <a:spLocks noChangeArrowheads="1"/>
              </p:cNvSpPr>
              <p:nvPr/>
            </p:nvSpPr>
            <p:spPr bwMode="auto">
              <a:xfrm>
                <a:off x="4039" y="1903"/>
                <a:ext cx="11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C</a:t>
                </a:r>
              </a:p>
            </p:txBody>
          </p:sp>
        </p:grpSp>
        <p:grpSp>
          <p:nvGrpSpPr>
            <p:cNvPr id="6228" name="Group 84"/>
            <p:cNvGrpSpPr>
              <a:grpSpLocks/>
            </p:cNvGrpSpPr>
            <p:nvPr/>
          </p:nvGrpSpPr>
          <p:grpSpPr bwMode="auto">
            <a:xfrm>
              <a:off x="6872288" y="1498600"/>
              <a:ext cx="955675" cy="1397000"/>
              <a:chOff x="4100" y="1096"/>
              <a:chExt cx="695" cy="1005"/>
            </a:xfrm>
          </p:grpSpPr>
          <p:sp>
            <p:nvSpPr>
              <p:cNvPr id="15405" name="Line 38"/>
              <p:cNvSpPr>
                <a:spLocks noChangeShapeType="1"/>
              </p:cNvSpPr>
              <p:nvPr/>
            </p:nvSpPr>
            <p:spPr bwMode="auto">
              <a:xfrm>
                <a:off x="4100" y="1885"/>
                <a:ext cx="695" cy="1"/>
              </a:xfrm>
              <a:prstGeom prst="line">
                <a:avLst/>
              </a:prstGeom>
              <a:noFill/>
              <a:ln w="19050">
                <a:solidFill>
                  <a:srgbClr val="00008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5406" name="Rectangle 42"/>
              <p:cNvSpPr>
                <a:spLocks noChangeArrowheads="1"/>
              </p:cNvSpPr>
              <p:nvPr/>
            </p:nvSpPr>
            <p:spPr bwMode="auto">
              <a:xfrm>
                <a:off x="4463" y="1902"/>
                <a:ext cx="121"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lIns="0" tIns="0" rIns="0" bIns="0">
                <a:spAutoFit/>
              </a:bodyPr>
              <a:lstStyle/>
              <a:p>
                <a:pPr rtl="1"/>
                <a:r>
                  <a:rPr lang="en-US">
                    <a:solidFill>
                      <a:srgbClr val="0000FF"/>
                    </a:solidFill>
                    <a:latin typeface="Times New Roman" pitchFamily="18" charset="0"/>
                    <a:cs typeface="Times New Roman" pitchFamily="18" charset="0"/>
                  </a:rPr>
                  <a:t>H</a:t>
                </a:r>
              </a:p>
            </p:txBody>
          </p:sp>
          <p:grpSp>
            <p:nvGrpSpPr>
              <p:cNvPr id="15407" name="Group 83"/>
              <p:cNvGrpSpPr>
                <a:grpSpLocks/>
              </p:cNvGrpSpPr>
              <p:nvPr/>
            </p:nvGrpSpPr>
            <p:grpSpPr bwMode="auto">
              <a:xfrm>
                <a:off x="4432" y="1096"/>
                <a:ext cx="83" cy="789"/>
                <a:chOff x="4432" y="1096"/>
                <a:chExt cx="83" cy="789"/>
              </a:xfrm>
            </p:grpSpPr>
            <p:sp>
              <p:nvSpPr>
                <p:cNvPr id="15408" name="Line 39"/>
                <p:cNvSpPr>
                  <a:spLocks noChangeShapeType="1"/>
                </p:cNvSpPr>
                <p:nvPr/>
              </p:nvSpPr>
              <p:spPr bwMode="auto">
                <a:xfrm>
                  <a:off x="4505" y="1096"/>
                  <a:ext cx="1" cy="789"/>
                </a:xfrm>
                <a:prstGeom prst="line">
                  <a:avLst/>
                </a:prstGeom>
                <a:noFill/>
                <a:ln w="254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5409" name="Line 40"/>
                <p:cNvSpPr>
                  <a:spLocks noChangeShapeType="1"/>
                </p:cNvSpPr>
                <p:nvPr/>
              </p:nvSpPr>
              <p:spPr bwMode="auto">
                <a:xfrm>
                  <a:off x="4432" y="1818"/>
                  <a:ext cx="2" cy="67"/>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10" name="Line 41"/>
                <p:cNvSpPr>
                  <a:spLocks noChangeShapeType="1"/>
                </p:cNvSpPr>
                <p:nvPr/>
              </p:nvSpPr>
              <p:spPr bwMode="auto">
                <a:xfrm>
                  <a:off x="4432" y="1818"/>
                  <a:ext cx="83" cy="1"/>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sp>
        <p:nvSpPr>
          <p:cNvPr id="15369" name="Text Box 131"/>
          <p:cNvSpPr txBox="1">
            <a:spLocks noChangeArrowheads="1"/>
          </p:cNvSpPr>
          <p:nvPr/>
        </p:nvSpPr>
        <p:spPr bwMode="auto">
          <a:xfrm>
            <a:off x="2582863" y="5703888"/>
            <a:ext cx="145256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solidFill>
                <a:srgbClr val="0000FF"/>
              </a:solidFill>
              <a:latin typeface="Times New Roman" pitchFamily="18" charset="0"/>
              <a:cs typeface="Times New Roman" pitchFamily="18" charset="0"/>
            </a:endParaRPr>
          </a:p>
        </p:txBody>
      </p:sp>
      <p:cxnSp>
        <p:nvCxnSpPr>
          <p:cNvPr id="81" name="Straight Connector 80"/>
          <p:cNvCxnSpPr/>
          <p:nvPr/>
        </p:nvCxnSpPr>
        <p:spPr>
          <a:xfrm>
            <a:off x="2319338" y="1066800"/>
            <a:ext cx="0" cy="5445125"/>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5372" name="Rectangle 83"/>
          <p:cNvSpPr>
            <a:spLocks noChangeArrowheads="1"/>
          </p:cNvSpPr>
          <p:nvPr/>
        </p:nvSpPr>
        <p:spPr bwMode="auto">
          <a:xfrm>
            <a:off x="415925" y="685800"/>
            <a:ext cx="5756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FF0000"/>
                </a:solidFill>
                <a:latin typeface="Times New Roman" pitchFamily="18" charset="0"/>
                <a:cs typeface="Times New Roman" pitchFamily="18" charset="0"/>
              </a:rPr>
              <a:t>1 . Chứng minh định lí về diện tích tam giác:</a:t>
            </a:r>
          </a:p>
        </p:txBody>
      </p:sp>
      <p:sp>
        <p:nvSpPr>
          <p:cNvPr id="85" name="Rectangle 84"/>
          <p:cNvSpPr/>
          <p:nvPr/>
        </p:nvSpPr>
        <p:spPr>
          <a:xfrm>
            <a:off x="1704105" y="152400"/>
            <a:ext cx="5602442" cy="461665"/>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2400" b="1" spc="50">
                <a:ln w="11430"/>
                <a:solidFill>
                  <a:srgbClr val="FF3300"/>
                </a:solidFill>
                <a:effectLst>
                  <a:outerShdw blurRad="76200" dist="50800" dir="5400000" algn="tl" rotWithShape="0">
                    <a:srgbClr val="000000">
                      <a:alpha val="65000"/>
                    </a:srgbClr>
                  </a:outerShdw>
                </a:effectLst>
                <a:latin typeface="Times New Roman" pitchFamily="18" charset="0"/>
                <a:cs typeface="Times New Roman" pitchFamily="18" charset="0"/>
              </a:rPr>
              <a:t>Tiết 29: §3  DIỆN TÍCH TAM GIÁC</a:t>
            </a:r>
            <a:endParaRPr lang="en-US" sz="2400" b="1" spc="50">
              <a:ln w="11430"/>
              <a:solidFill>
                <a:srgbClr val="FF3300"/>
              </a:solidFill>
              <a:effectLst>
                <a:outerShdw blurRad="76200" dist="50800" dir="5400000" algn="tl" rotWithShape="0">
                  <a:srgbClr val="000000">
                    <a:alpha val="65000"/>
                  </a:srgbClr>
                </a:outerShdw>
              </a:effectLst>
              <a:latin typeface="Arial"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532215379"/>
              </p:ext>
            </p:extLst>
          </p:nvPr>
        </p:nvGraphicFramePr>
        <p:xfrm>
          <a:off x="2582863" y="4014788"/>
          <a:ext cx="1909762" cy="374650"/>
        </p:xfrm>
        <a:graphic>
          <a:graphicData uri="http://schemas.openxmlformats.org/presentationml/2006/ole">
            <mc:AlternateContent xmlns:mc="http://schemas.openxmlformats.org/markup-compatibility/2006">
              <mc:Choice xmlns:v="urn:schemas-microsoft-com:vml" Requires="v">
                <p:oleObj spid="_x0000_s15597" name="Equation" r:id="rId5" imgW="1168200" imgH="228600" progId="Equation.DSMT4">
                  <p:embed/>
                </p:oleObj>
              </mc:Choice>
              <mc:Fallback>
                <p:oleObj name="Equation" r:id="rId5" imgW="1168200" imgH="228600" progId="Equation.DSMT4">
                  <p:embed/>
                  <p:pic>
                    <p:nvPicPr>
                      <p:cNvPr id="0" name=""/>
                      <p:cNvPicPr/>
                      <p:nvPr/>
                    </p:nvPicPr>
                    <p:blipFill>
                      <a:blip r:embed="rId6"/>
                      <a:stretch>
                        <a:fillRect/>
                      </a:stretch>
                    </p:blipFill>
                    <p:spPr>
                      <a:xfrm>
                        <a:off x="2582863" y="4014788"/>
                        <a:ext cx="1909762" cy="37465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881251647"/>
              </p:ext>
            </p:extLst>
          </p:nvPr>
        </p:nvGraphicFramePr>
        <p:xfrm>
          <a:off x="3022489" y="4592638"/>
          <a:ext cx="2490787" cy="642937"/>
        </p:xfrm>
        <a:graphic>
          <a:graphicData uri="http://schemas.openxmlformats.org/presentationml/2006/ole">
            <mc:AlternateContent xmlns:mc="http://schemas.openxmlformats.org/markup-compatibility/2006">
              <mc:Choice xmlns:v="urn:schemas-microsoft-com:vml" Requires="v">
                <p:oleObj spid="_x0000_s15598" name="Equation" r:id="rId7" imgW="1523880" imgH="393480" progId="Equation.DSMT4">
                  <p:embed/>
                </p:oleObj>
              </mc:Choice>
              <mc:Fallback>
                <p:oleObj name="Equation" r:id="rId7" imgW="1523880" imgH="393480" progId="Equation.DSMT4">
                  <p:embed/>
                  <p:pic>
                    <p:nvPicPr>
                      <p:cNvPr id="0" name="Object 3"/>
                      <p:cNvPicPr>
                        <a:picLocks noChangeAspect="1" noChangeArrowheads="1"/>
                      </p:cNvPicPr>
                      <p:nvPr/>
                    </p:nvPicPr>
                    <p:blipFill>
                      <a:blip r:embed="rId8"/>
                      <a:srcRect/>
                      <a:stretch>
                        <a:fillRect/>
                      </a:stretch>
                    </p:blipFill>
                    <p:spPr bwMode="auto">
                      <a:xfrm>
                        <a:off x="3022489" y="4592638"/>
                        <a:ext cx="2490787"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940291117"/>
              </p:ext>
            </p:extLst>
          </p:nvPr>
        </p:nvGraphicFramePr>
        <p:xfrm>
          <a:off x="3039269" y="5266531"/>
          <a:ext cx="1992312" cy="642937"/>
        </p:xfrm>
        <a:graphic>
          <a:graphicData uri="http://schemas.openxmlformats.org/presentationml/2006/ole">
            <mc:AlternateContent xmlns:mc="http://schemas.openxmlformats.org/markup-compatibility/2006">
              <mc:Choice xmlns:v="urn:schemas-microsoft-com:vml" Requires="v">
                <p:oleObj spid="_x0000_s15599" name="Equation" r:id="rId9" imgW="1218960" imgH="393480" progId="Equation.DSMT4">
                  <p:embed/>
                </p:oleObj>
              </mc:Choice>
              <mc:Fallback>
                <p:oleObj name="Equation" r:id="rId9" imgW="1218960" imgH="393480" progId="Equation.DSMT4">
                  <p:embed/>
                  <p:pic>
                    <p:nvPicPr>
                      <p:cNvPr id="0" name="Object 3"/>
                      <p:cNvPicPr>
                        <a:picLocks noChangeAspect="1" noChangeArrowheads="1"/>
                      </p:cNvPicPr>
                      <p:nvPr/>
                    </p:nvPicPr>
                    <p:blipFill>
                      <a:blip r:embed="rId10"/>
                      <a:srcRect/>
                      <a:stretch>
                        <a:fillRect/>
                      </a:stretch>
                    </p:blipFill>
                    <p:spPr bwMode="auto">
                      <a:xfrm>
                        <a:off x="3039269" y="5266531"/>
                        <a:ext cx="1992312"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918540440"/>
              </p:ext>
            </p:extLst>
          </p:nvPr>
        </p:nvGraphicFramePr>
        <p:xfrm>
          <a:off x="3063875" y="5910263"/>
          <a:ext cx="1244600" cy="642937"/>
        </p:xfrm>
        <a:graphic>
          <a:graphicData uri="http://schemas.openxmlformats.org/presentationml/2006/ole">
            <mc:AlternateContent xmlns:mc="http://schemas.openxmlformats.org/markup-compatibility/2006">
              <mc:Choice xmlns:v="urn:schemas-microsoft-com:vml" Requires="v">
                <p:oleObj spid="_x0000_s15600" name="Equation" r:id="rId11" imgW="761760" imgH="393480" progId="Equation.DSMT4">
                  <p:embed/>
                </p:oleObj>
              </mc:Choice>
              <mc:Fallback>
                <p:oleObj name="Equation" r:id="rId11" imgW="761760" imgH="393480" progId="Equation.DSMT4">
                  <p:embed/>
                  <p:pic>
                    <p:nvPicPr>
                      <p:cNvPr id="0" name="Object 3"/>
                      <p:cNvPicPr>
                        <a:picLocks noChangeAspect="1" noChangeArrowheads="1"/>
                      </p:cNvPicPr>
                      <p:nvPr/>
                    </p:nvPicPr>
                    <p:blipFill>
                      <a:blip r:embed="rId12"/>
                      <a:srcRect/>
                      <a:stretch>
                        <a:fillRect/>
                      </a:stretch>
                    </p:blipFill>
                    <p:spPr bwMode="auto">
                      <a:xfrm>
                        <a:off x="3063875" y="5910263"/>
                        <a:ext cx="12446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156"/>
                                        </p:tgtEl>
                                        <p:attrNameLst>
                                          <p:attrName>style.visibility</p:attrName>
                                        </p:attrNameLst>
                                      </p:cBhvr>
                                      <p:to>
                                        <p:strVal val="visible"/>
                                      </p:to>
                                    </p:set>
                                    <p:animEffect transition="in" filter="checkerboard(across)">
                                      <p:cBhvr>
                                        <p:cTn id="7" dur="500"/>
                                        <p:tgtEl>
                                          <p:spTgt spid="6156"/>
                                        </p:tgtEl>
                                      </p:cBhvr>
                                    </p:animEffect>
                                  </p:childTnLst>
                                </p:cTn>
                              </p:par>
                              <p:par>
                                <p:cTn id="8" presetID="1" presetClass="entr" presetSubtype="0" fill="hold" grpId="0" nodeType="withEffect">
                                  <p:stCondLst>
                                    <p:cond delay="0"/>
                                  </p:stCondLst>
                                  <p:iterate type="lt">
                                    <p:tmAbs val="0"/>
                                  </p:iterate>
                                  <p:childTnLst>
                                    <p:set>
                                      <p:cBhvr>
                                        <p:cTn id="9" dur="1" fill="hold">
                                          <p:stCondLst>
                                            <p:cond delay="0"/>
                                          </p:stCondLst>
                                        </p:cTn>
                                        <p:tgtEl>
                                          <p:spTgt spid="719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6" grpId="0"/>
      <p:bldP spid="719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7.9"/>
</p:tagLst>
</file>

<file path=ppt/tags/tag2.xml><?xml version="1.0" encoding="utf-8"?>
<p:tagLst xmlns:a="http://schemas.openxmlformats.org/drawingml/2006/main" xmlns:r="http://schemas.openxmlformats.org/officeDocument/2006/relationships" xmlns:p="http://schemas.openxmlformats.org/presentationml/2006/main">
  <p:tag name="PPSNARRATION" val="20,581551945,E:\Diện tích tam giác Presenter7\Media.ppcx"/>
</p:tagLst>
</file>

<file path=ppt/tags/tag3.xml><?xml version="1.0" encoding="utf-8"?>
<p:tagLst xmlns:a="http://schemas.openxmlformats.org/drawingml/2006/main" xmlns:r="http://schemas.openxmlformats.org/officeDocument/2006/relationships" xmlns:p="http://schemas.openxmlformats.org/presentationml/2006/main">
  <p:tag name="MMPROD_SUBSTITUTION_ID" val="{86A859C1-9D39-4E38-BC4B-A09D6A1B7C07}"/>
</p:tagLst>
</file>

<file path=ppt/tags/tag4.xml><?xml version="1.0" encoding="utf-8"?>
<p:tagLst xmlns:a="http://schemas.openxmlformats.org/drawingml/2006/main" xmlns:r="http://schemas.openxmlformats.org/officeDocument/2006/relationships" xmlns:p="http://schemas.openxmlformats.org/presentationml/2006/main">
  <p:tag name="MMPROD_SUBSTITUTION_ID" val="{6FB88807-9CD9-45B6-9573-32F9B50C363D}"/>
</p:tagLst>
</file>

<file path=ppt/tags/tag5.xml><?xml version="1.0" encoding="utf-8"?>
<p:tagLst xmlns:a="http://schemas.openxmlformats.org/drawingml/2006/main" xmlns:r="http://schemas.openxmlformats.org/officeDocument/2006/relationships" xmlns:p="http://schemas.openxmlformats.org/presentationml/2006/main">
  <p:tag name="MMPROD_SUBSTITUTION_ID" val="{481C8116-0912-4E1C-8935-2F77E6039356}"/>
</p:tagLst>
</file>

<file path=ppt/tags/tag6.xml><?xml version="1.0" encoding="utf-8"?>
<p:tagLst xmlns:a="http://schemas.openxmlformats.org/drawingml/2006/main" xmlns:r="http://schemas.openxmlformats.org/officeDocument/2006/relationships" xmlns:p="http://schemas.openxmlformats.org/presentationml/2006/main">
  <p:tag name="MMPROD_SUBSTITUTION_ID" val="{47767085-B6CD-40EB-95B7-14125D31FE93}"/>
</p:tagLst>
</file>

<file path=ppt/tags/tag7.xml><?xml version="1.0" encoding="utf-8"?>
<p:tagLst xmlns:a="http://schemas.openxmlformats.org/drawingml/2006/main" xmlns:r="http://schemas.openxmlformats.org/officeDocument/2006/relationships" xmlns:p="http://schemas.openxmlformats.org/presentationml/2006/main">
  <p:tag name="MMPROD_ID" val="10735"/>
  <p:tag name="MMPROD_ABSOLUTEPOSITIONID" val="100"/>
  <p:tag name="MMPROD_LASTVALUES" val="&lt;ChangeData&gt;&lt;Text&gt;&lt;![CDATA[Giả sử tam giác ABC có diện tích bằng 24 cm2, BC = 6cm. AH bằng bao nhiêu cm?]]&gt;&lt;/Text&gt;&lt;FontSize&gt;&lt;![CDATA[34]]&gt;&lt;/FontSize&gt;&lt;Left&gt;&lt;![CDATA[0]]&gt;&lt;/Left&gt;&lt;Top&gt;&lt;![CDATA[0]]&gt;&lt;/Top&gt;&lt;/ChangeData&gt;"/>
</p:tagLst>
</file>

<file path=ppt/tags/tag8.xml><?xml version="1.0" encoding="utf-8"?>
<p:tagLst xmlns:a="http://schemas.openxmlformats.org/drawingml/2006/main" xmlns:r="http://schemas.openxmlformats.org/officeDocument/2006/relationships" xmlns:p="http://schemas.openxmlformats.org/presentationml/2006/main">
  <p:tag name="MMPROD_ID" val="10749"/>
  <p:tag name="MMPROD_ABSOLUTEPOSITIONID" val="100"/>
  <p:tag name="MMPROD_LASTVALUES" val="&lt;ChangeData&gt;&lt;Text&gt;&lt;![CDATA[Cho tam giác ABC cân ở A. Tính diện tích tam giác ABC biết cạnh bên bằng 5 cm và cạnh đáy bằng 6cm.]]&gt;&lt;/Text&gt;&lt;FontSize&gt;&lt;![CDATA[27]]&gt;&lt;/FontSize&gt;&lt;Left&gt;&lt;![CDATA[0]]&gt;&lt;/Left&gt;&lt;Top&gt;&lt;![CDATA[0]]&gt;&lt;/Top&gt;&lt;/ChangeData&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chor="ctr"/>
      <a:lstStyle>
        <a:defPPr algn="ctr">
          <a:defRPr sz="2800" b="1">
            <a:solidFill>
              <a:srgbClr val="0000FF"/>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2_Rippl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6961</TotalTime>
  <Words>1616</Words>
  <Application>Microsoft Office PowerPoint</Application>
  <PresentationFormat>On-screen Show (4:3)</PresentationFormat>
  <Paragraphs>389</Paragraphs>
  <Slides>36</Slides>
  <Notes>5</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2</vt:i4>
      </vt:variant>
      <vt:variant>
        <vt:lpstr>Slide Titles</vt:lpstr>
      </vt:variant>
      <vt:variant>
        <vt:i4>36</vt:i4>
      </vt:variant>
    </vt:vector>
  </HeadingPairs>
  <TitlesOfParts>
    <vt:vector size="50" baseType="lpstr">
      <vt:lpstr>.VnBlackH</vt:lpstr>
      <vt:lpstr>.VnTime</vt:lpstr>
      <vt:lpstr>Arial</vt:lpstr>
      <vt:lpstr>Symbol</vt:lpstr>
      <vt:lpstr>Tahoma</vt:lpstr>
      <vt:lpstr>Times New Roman</vt:lpstr>
      <vt:lpstr>VNI-Times</vt:lpstr>
      <vt:lpstr>VNkoala</vt:lpstr>
      <vt:lpstr>Wingdings</vt:lpstr>
      <vt:lpstr>Default Design</vt:lpstr>
      <vt:lpstr>2_Blends</vt:lpstr>
      <vt:lpstr>2_Ripple</vt:lpstr>
      <vt:lpstr>Equation</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ỨNG DỤNG THỰC TẾ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Tam giác ABC có diện tích bằng 24 cm2  BC = 6cm. AH bằng bao nhiêu cm?</vt:lpstr>
      <vt:lpstr>Cho tam giác ABC cân ở A. Tính diện tích tam giác ABC biết cạnh bên bằng 5 cm và cạnh đáy bằng 6cm.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THO</cp:lastModifiedBy>
  <cp:revision>594</cp:revision>
  <dcterms:created xsi:type="dcterms:W3CDTF">2008-12-07T09:49:54Z</dcterms:created>
  <dcterms:modified xsi:type="dcterms:W3CDTF">2023-04-04T23:51:15Z</dcterms:modified>
</cp:coreProperties>
</file>