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Lst>
  <p:sldSz cx="14630400" cy="8229600"/>
  <p:notesSz cx="6858000" cy="9144000"/>
  <p:embeddedFontLst>
    <p:embeddedFont>
      <p:font typeface="Arial Black" panose="020B0A04020102020204" pitchFamily="34" charset="0"/>
      <p:regular r:id="rId41"/>
      <p:bold r:id="rId42"/>
    </p:embeddedFont>
    <p:embeddedFont>
      <p:font typeface="Calibri" panose="020F050202020403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592">
          <p15:clr>
            <a:srgbClr val="A4A3A4"/>
          </p15:clr>
        </p15:guide>
        <p15:guide id="2" pos="4609">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XjOXM/UCh+Kq5jJrjo1eKAYJt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2980B1-6B3A-4C7A-81C6-DDADE5938B91}">
  <a:tblStyle styleId="{FD2980B1-6B3A-4C7A-81C6-DDADE5938B9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324" y="78"/>
      </p:cViewPr>
      <p:guideLst>
        <p:guide orient="horz" pos="2592"/>
        <p:guide pos="460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20"/>
              </a:spcBef>
              <a:spcAft>
                <a:spcPts val="0"/>
              </a:spcAft>
              <a:buSzPts val="1400"/>
              <a:buNone/>
              <a:defRPr sz="1400" b="0" i="0" u="none" strike="noStrike" cap="none">
                <a:solidFill>
                  <a:schemeClr val="dk1"/>
                </a:solidFill>
                <a:latin typeface="Calibri"/>
                <a:ea typeface="Calibri"/>
                <a:cs typeface="Calibri"/>
                <a:sym typeface="Calibri"/>
              </a:defRPr>
            </a:lvl1pPr>
            <a:lvl2pPr marL="914400" marR="0" lvl="1" indent="-228600" algn="l" rtl="0">
              <a:spcBef>
                <a:spcPts val="420"/>
              </a:spcBef>
              <a:spcAft>
                <a:spcPts val="0"/>
              </a:spcAft>
              <a:buSzPts val="1400"/>
              <a:buNone/>
              <a:defRPr sz="1400" b="0" i="0" u="none" strike="noStrike" cap="none">
                <a:solidFill>
                  <a:schemeClr val="dk1"/>
                </a:solidFill>
                <a:latin typeface="Calibri"/>
                <a:ea typeface="Calibri"/>
                <a:cs typeface="Calibri"/>
                <a:sym typeface="Calibri"/>
              </a:defRPr>
            </a:lvl2pPr>
            <a:lvl3pPr marL="1371600" marR="0" lvl="2" indent="-228600" algn="l" rtl="0">
              <a:spcBef>
                <a:spcPts val="420"/>
              </a:spcBef>
              <a:spcAft>
                <a:spcPts val="0"/>
              </a:spcAft>
              <a:buSzPts val="1400"/>
              <a:buNone/>
              <a:defRPr sz="1400" b="0" i="0" u="none" strike="noStrike" cap="none">
                <a:solidFill>
                  <a:schemeClr val="dk1"/>
                </a:solidFill>
                <a:latin typeface="Calibri"/>
                <a:ea typeface="Calibri"/>
                <a:cs typeface="Calibri"/>
                <a:sym typeface="Calibri"/>
              </a:defRPr>
            </a:lvl3pPr>
            <a:lvl4pPr marL="1828800" marR="0" lvl="3" indent="-228600" algn="l" rtl="0">
              <a:spcBef>
                <a:spcPts val="420"/>
              </a:spcBef>
              <a:spcAft>
                <a:spcPts val="0"/>
              </a:spcAft>
              <a:buSzPts val="1400"/>
              <a:buNone/>
              <a:defRPr sz="1400" b="0" i="0" u="none" strike="noStrike" cap="none">
                <a:solidFill>
                  <a:schemeClr val="dk1"/>
                </a:solidFill>
                <a:latin typeface="Calibri"/>
                <a:ea typeface="Calibri"/>
                <a:cs typeface="Calibri"/>
                <a:sym typeface="Calibri"/>
              </a:defRPr>
            </a:lvl4pPr>
            <a:lvl5pPr marL="2286000" marR="0" lvl="4" indent="-228600" algn="l" rtl="0">
              <a:spcBef>
                <a:spcPts val="420"/>
              </a:spcBef>
              <a:spcAft>
                <a:spcPts val="0"/>
              </a:spcAft>
              <a:buSzPts val="1400"/>
              <a:buNone/>
              <a:defRPr sz="14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85" name="Google Shape;18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91" name="Google Shape;19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02" name="Google Shape;20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09" name="Google Shape;2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28" name="Google Shape;22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34" name="Google Shape;23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41" name="Google Shape;24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61" name="Google Shape;26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78" name="Google Shape;27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88" name="Google Shape;28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16" name="Google Shape;11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298" name="Google Shape;29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22" name="Google Shape;32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40" name="Google Shape;34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55" name="Google Shape;35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63" name="Google Shape;36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cf64545ef0_3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cf64545ef0_3_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78" name="Google Shape;378;gcf64545ef0_3_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82" name="Google Shape;38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90" name="Google Shape;39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398" name="Google Shape;39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06" name="Google Shape;40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23" name="Google Shape;12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21" name="Google Shape;42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38" name="Google Shape;43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53" name="Google Shape;45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68" name="Google Shape;46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84" name="Google Shape;48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489" name="Google Shape;48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510" name="Google Shape;51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516" name="Google Shape;51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521" name="Google Shape;521;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34" name="Google Shape;13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40" name="Google Shape;14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47" name="Google Shape;1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60" name="Google Shape;16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66" name="Google Shape;16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420"/>
              </a:spcBef>
              <a:spcAft>
                <a:spcPts val="0"/>
              </a:spcAft>
              <a:buNone/>
            </a:pPr>
            <a:endParaRPr/>
          </a:p>
        </p:txBody>
      </p:sp>
      <p:sp>
        <p:nvSpPr>
          <p:cNvPr id="179" name="Google Shape;17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42"/>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2"/>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2"/>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1"/>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1"/>
          <p:cNvSpPr txBox="1">
            <a:spLocks noGrp="1"/>
          </p:cNvSpPr>
          <p:nvPr>
            <p:ph type="body" idx="1"/>
          </p:nvPr>
        </p:nvSpPr>
        <p:spPr>
          <a:xfrm rot="5400000">
            <a:off x="4553902" y="-1756903"/>
            <a:ext cx="5522596" cy="12694023"/>
          </a:xfrm>
          <a:prstGeom prst="rect">
            <a:avLst/>
          </a:prstGeom>
          <a:noFill/>
          <a:ln>
            <a:noFill/>
          </a:ln>
        </p:spPr>
        <p:txBody>
          <a:bodyPr spcFirstLastPara="1" wrap="square" lIns="109725" tIns="54850" rIns="109725" bIns="5485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1"/>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1"/>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1"/>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2"/>
          <p:cNvSpPr txBox="1">
            <a:spLocks noGrp="1"/>
          </p:cNvSpPr>
          <p:nvPr>
            <p:ph type="title"/>
          </p:nvPr>
        </p:nvSpPr>
        <p:spPr>
          <a:xfrm rot="5400000">
            <a:off x="8821103" y="2517659"/>
            <a:ext cx="6619876" cy="304800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2"/>
          <p:cNvSpPr txBox="1">
            <a:spLocks noGrp="1"/>
          </p:cNvSpPr>
          <p:nvPr>
            <p:ph type="body" idx="1"/>
          </p:nvPr>
        </p:nvSpPr>
        <p:spPr>
          <a:xfrm rot="5400000">
            <a:off x="2359342" y="-652261"/>
            <a:ext cx="6619876" cy="9387840"/>
          </a:xfrm>
          <a:prstGeom prst="rect">
            <a:avLst/>
          </a:prstGeom>
          <a:noFill/>
          <a:ln>
            <a:noFill/>
          </a:ln>
        </p:spPr>
        <p:txBody>
          <a:bodyPr spcFirstLastPara="1" wrap="square" lIns="109725" tIns="54850" rIns="109725" bIns="5485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52"/>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2"/>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2"/>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84"/>
        <p:cNvGrpSpPr/>
        <p:nvPr/>
      </p:nvGrpSpPr>
      <p:grpSpPr>
        <a:xfrm>
          <a:off x="0" y="0"/>
          <a:ext cx="0" cy="0"/>
          <a:chOff x="0" y="0"/>
          <a:chExt cx="0" cy="0"/>
        </a:xfrm>
      </p:grpSpPr>
      <p:sp>
        <p:nvSpPr>
          <p:cNvPr id="85" name="Google Shape;85;p53"/>
          <p:cNvSpPr txBox="1">
            <a:spLocks noGrp="1"/>
          </p:cNvSpPr>
          <p:nvPr>
            <p:ph type="body" idx="1"/>
          </p:nvPr>
        </p:nvSpPr>
        <p:spPr>
          <a:xfrm>
            <a:off x="731520" y="329771"/>
            <a:ext cx="13167360" cy="7021830"/>
          </a:xfrm>
          <a:prstGeom prst="rect">
            <a:avLst/>
          </a:prstGeom>
          <a:noFill/>
          <a:ln>
            <a:noFill/>
          </a:ln>
        </p:spPr>
        <p:txBody>
          <a:bodyPr spcFirstLastPara="1" wrap="square" lIns="109725" tIns="54850" rIns="109725" bIns="5485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53"/>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53"/>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53"/>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marR="0" lvl="0" indent="0" algn="r">
              <a:spcBef>
                <a:spcPts val="0"/>
              </a:spcBef>
              <a:spcAft>
                <a:spcPts val="0"/>
              </a:spcAft>
              <a:buNone/>
              <a:defRPr sz="1400">
                <a:solidFill>
                  <a:srgbClr val="000000"/>
                </a:solidFill>
                <a:latin typeface="Arial"/>
                <a:ea typeface="Arial"/>
                <a:cs typeface="Arial"/>
                <a:sym typeface="Arial"/>
              </a:defRPr>
            </a:lvl1pPr>
            <a:lvl2pPr marL="0" marR="0" lvl="1" indent="0" algn="r">
              <a:spcBef>
                <a:spcPts val="0"/>
              </a:spcBef>
              <a:spcAft>
                <a:spcPts val="0"/>
              </a:spcAft>
              <a:buNone/>
              <a:defRPr sz="1400">
                <a:solidFill>
                  <a:srgbClr val="000000"/>
                </a:solidFill>
                <a:latin typeface="Arial"/>
                <a:ea typeface="Arial"/>
                <a:cs typeface="Arial"/>
                <a:sym typeface="Arial"/>
              </a:defRPr>
            </a:lvl2pPr>
            <a:lvl3pPr marL="0" marR="0" lvl="2" indent="0" algn="r">
              <a:spcBef>
                <a:spcPts val="0"/>
              </a:spcBef>
              <a:spcAft>
                <a:spcPts val="0"/>
              </a:spcAft>
              <a:buNone/>
              <a:defRPr sz="1400">
                <a:solidFill>
                  <a:srgbClr val="000000"/>
                </a:solidFill>
                <a:latin typeface="Arial"/>
                <a:ea typeface="Arial"/>
                <a:cs typeface="Arial"/>
                <a:sym typeface="Arial"/>
              </a:defRPr>
            </a:lvl3pPr>
            <a:lvl4pPr marL="0" marR="0" lvl="3" indent="0" algn="r">
              <a:spcBef>
                <a:spcPts val="0"/>
              </a:spcBef>
              <a:spcAft>
                <a:spcPts val="0"/>
              </a:spcAft>
              <a:buNone/>
              <a:defRPr sz="1400">
                <a:solidFill>
                  <a:srgbClr val="000000"/>
                </a:solidFill>
                <a:latin typeface="Arial"/>
                <a:ea typeface="Arial"/>
                <a:cs typeface="Arial"/>
                <a:sym typeface="Arial"/>
              </a:defRPr>
            </a:lvl4pPr>
            <a:lvl5pPr marL="0" marR="0" lvl="4" indent="0" algn="r">
              <a:spcBef>
                <a:spcPts val="0"/>
              </a:spcBef>
              <a:spcAft>
                <a:spcPts val="0"/>
              </a:spcAft>
              <a:buNone/>
              <a:defRPr sz="1400">
                <a:solidFill>
                  <a:srgbClr val="000000"/>
                </a:solidFill>
                <a:latin typeface="Arial"/>
                <a:ea typeface="Arial"/>
                <a:cs typeface="Arial"/>
                <a:sym typeface="Arial"/>
              </a:defRPr>
            </a:lvl5pPr>
            <a:lvl6pPr marL="0" marR="0" lvl="5" indent="0" algn="r">
              <a:spcBef>
                <a:spcPts val="0"/>
              </a:spcBef>
              <a:spcAft>
                <a:spcPts val="0"/>
              </a:spcAft>
              <a:buNone/>
              <a:defRPr sz="1400">
                <a:solidFill>
                  <a:srgbClr val="000000"/>
                </a:solidFill>
                <a:latin typeface="Arial"/>
                <a:ea typeface="Arial"/>
                <a:cs typeface="Arial"/>
                <a:sym typeface="Arial"/>
              </a:defRPr>
            </a:lvl6pPr>
            <a:lvl7pPr marL="0" marR="0" lvl="6" indent="0" algn="r">
              <a:spcBef>
                <a:spcPts val="0"/>
              </a:spcBef>
              <a:spcAft>
                <a:spcPts val="0"/>
              </a:spcAft>
              <a:buNone/>
              <a:defRPr sz="1400">
                <a:solidFill>
                  <a:srgbClr val="000000"/>
                </a:solidFill>
                <a:latin typeface="Arial"/>
                <a:ea typeface="Arial"/>
                <a:cs typeface="Arial"/>
                <a:sym typeface="Arial"/>
              </a:defRPr>
            </a:lvl7pPr>
            <a:lvl8pPr marL="0" marR="0" lvl="7" indent="0" algn="r">
              <a:spcBef>
                <a:spcPts val="0"/>
              </a:spcBef>
              <a:spcAft>
                <a:spcPts val="0"/>
              </a:spcAft>
              <a:buNone/>
              <a:defRPr sz="1400">
                <a:solidFill>
                  <a:srgbClr val="000000"/>
                </a:solidFill>
                <a:latin typeface="Arial"/>
                <a:ea typeface="Arial"/>
                <a:cs typeface="Arial"/>
                <a:sym typeface="Arial"/>
              </a:defRPr>
            </a:lvl8pPr>
            <a:lvl9pPr marL="0" marR="0" lvl="8" indent="0" algn="r">
              <a:spcBef>
                <a:spcPts val="0"/>
              </a:spcBef>
              <a:spcAft>
                <a:spcPts val="0"/>
              </a:spcAft>
              <a:buNone/>
              <a:defRPr sz="1400">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
        <p:cNvGrpSpPr/>
        <p:nvPr/>
      </p:nvGrpSpPr>
      <p:grpSpPr>
        <a:xfrm>
          <a:off x="0" y="0"/>
          <a:ext cx="0" cy="0"/>
          <a:chOff x="0" y="0"/>
          <a:chExt cx="0" cy="0"/>
        </a:xfrm>
      </p:grpSpPr>
      <p:sp>
        <p:nvSpPr>
          <p:cNvPr id="20" name="Google Shape;20;p43"/>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43"/>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3"/>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3"/>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44"/>
          <p:cNvSpPr txBox="1">
            <a:spLocks noGrp="1"/>
          </p:cNvSpPr>
          <p:nvPr>
            <p:ph type="title"/>
          </p:nvPr>
        </p:nvSpPr>
        <p:spPr>
          <a:xfrm>
            <a:off x="1155701" y="5288481"/>
            <a:ext cx="12435840" cy="1634490"/>
          </a:xfrm>
          <a:prstGeom prst="rect">
            <a:avLst/>
          </a:prstGeom>
          <a:noFill/>
          <a:ln>
            <a:noFill/>
          </a:ln>
        </p:spPr>
        <p:txBody>
          <a:bodyPr spcFirstLastPara="1" wrap="square" lIns="109725" tIns="54850" rIns="109725" bIns="54850" anchor="t" anchorCtr="0">
            <a:normAutofit/>
          </a:bodyPr>
          <a:lstStyle>
            <a:lvl1pPr lvl="0" algn="l">
              <a:spcBef>
                <a:spcPts val="0"/>
              </a:spcBef>
              <a:spcAft>
                <a:spcPts val="0"/>
              </a:spcAft>
              <a:buClr>
                <a:schemeClr val="lt1"/>
              </a:buClr>
              <a:buSzPts val="4800"/>
              <a:buFont typeface="Arial Black"/>
              <a:buNone/>
              <a:defRPr sz="48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4"/>
          <p:cNvSpPr txBox="1">
            <a:spLocks noGrp="1"/>
          </p:cNvSpPr>
          <p:nvPr>
            <p:ph type="body" idx="1"/>
          </p:nvPr>
        </p:nvSpPr>
        <p:spPr>
          <a:xfrm>
            <a:off x="1155701" y="3488056"/>
            <a:ext cx="12435840" cy="1800224"/>
          </a:xfrm>
          <a:prstGeom prst="rect">
            <a:avLst/>
          </a:prstGeom>
          <a:noFill/>
          <a:ln>
            <a:noFill/>
          </a:ln>
        </p:spPr>
        <p:txBody>
          <a:bodyPr spcFirstLastPara="1" wrap="square" lIns="109725" tIns="54850" rIns="109725" bIns="54850" anchor="b"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228600" algn="l">
              <a:spcBef>
                <a:spcPts val="440"/>
              </a:spcBef>
              <a:spcAft>
                <a:spcPts val="0"/>
              </a:spcAft>
              <a:buClr>
                <a:srgbClr val="888888"/>
              </a:buClr>
              <a:buSzPts val="2200"/>
              <a:buNone/>
              <a:defRPr sz="2200">
                <a:solidFill>
                  <a:srgbClr val="888888"/>
                </a:solidFill>
              </a:defRPr>
            </a:lvl2pPr>
            <a:lvl3pPr marL="1371600" lvl="2" indent="-228600" algn="l">
              <a:spcBef>
                <a:spcPts val="380"/>
              </a:spcBef>
              <a:spcAft>
                <a:spcPts val="0"/>
              </a:spcAft>
              <a:buClr>
                <a:srgbClr val="888888"/>
              </a:buClr>
              <a:buSzPts val="1900"/>
              <a:buNone/>
              <a:defRPr sz="1900">
                <a:solidFill>
                  <a:srgbClr val="888888"/>
                </a:solidFill>
              </a:defRPr>
            </a:lvl3pPr>
            <a:lvl4pPr marL="1828800" lvl="3" indent="-228600" algn="l">
              <a:spcBef>
                <a:spcPts val="340"/>
              </a:spcBef>
              <a:spcAft>
                <a:spcPts val="0"/>
              </a:spcAft>
              <a:buClr>
                <a:srgbClr val="888888"/>
              </a:buClr>
              <a:buSzPts val="1700"/>
              <a:buNone/>
              <a:defRPr sz="1700">
                <a:solidFill>
                  <a:srgbClr val="888888"/>
                </a:solidFill>
              </a:defRPr>
            </a:lvl4pPr>
            <a:lvl5pPr marL="2286000" lvl="4" indent="-228600" algn="l">
              <a:spcBef>
                <a:spcPts val="340"/>
              </a:spcBef>
              <a:spcAft>
                <a:spcPts val="0"/>
              </a:spcAft>
              <a:buClr>
                <a:srgbClr val="888888"/>
              </a:buClr>
              <a:buSzPts val="1700"/>
              <a:buNone/>
              <a:defRPr sz="1700">
                <a:solidFill>
                  <a:srgbClr val="888888"/>
                </a:solidFill>
              </a:defRPr>
            </a:lvl5pPr>
            <a:lvl6pPr marL="2743200" lvl="5" indent="-228600" algn="l">
              <a:spcBef>
                <a:spcPts val="340"/>
              </a:spcBef>
              <a:spcAft>
                <a:spcPts val="0"/>
              </a:spcAft>
              <a:buClr>
                <a:srgbClr val="888888"/>
              </a:buClr>
              <a:buSzPts val="1700"/>
              <a:buNone/>
              <a:defRPr sz="1700">
                <a:solidFill>
                  <a:srgbClr val="888888"/>
                </a:solidFill>
              </a:defRPr>
            </a:lvl6pPr>
            <a:lvl7pPr marL="3200400" lvl="6" indent="-228600" algn="l">
              <a:spcBef>
                <a:spcPts val="340"/>
              </a:spcBef>
              <a:spcAft>
                <a:spcPts val="0"/>
              </a:spcAft>
              <a:buClr>
                <a:srgbClr val="888888"/>
              </a:buClr>
              <a:buSzPts val="1700"/>
              <a:buNone/>
              <a:defRPr sz="1700">
                <a:solidFill>
                  <a:srgbClr val="888888"/>
                </a:solidFill>
              </a:defRPr>
            </a:lvl7pPr>
            <a:lvl8pPr marL="3657600" lvl="7" indent="-228600" algn="l">
              <a:spcBef>
                <a:spcPts val="340"/>
              </a:spcBef>
              <a:spcAft>
                <a:spcPts val="0"/>
              </a:spcAft>
              <a:buClr>
                <a:srgbClr val="888888"/>
              </a:buClr>
              <a:buSzPts val="1700"/>
              <a:buNone/>
              <a:defRPr sz="1700">
                <a:solidFill>
                  <a:srgbClr val="888888"/>
                </a:solidFill>
              </a:defRPr>
            </a:lvl8pPr>
            <a:lvl9pPr marL="4114800" lvl="8" indent="-228600" algn="l">
              <a:spcBef>
                <a:spcPts val="340"/>
              </a:spcBef>
              <a:spcAft>
                <a:spcPts val="0"/>
              </a:spcAft>
              <a:buClr>
                <a:srgbClr val="888888"/>
              </a:buClr>
              <a:buSzPts val="1700"/>
              <a:buNone/>
              <a:defRPr sz="1700">
                <a:solidFill>
                  <a:srgbClr val="888888"/>
                </a:solidFill>
              </a:defRPr>
            </a:lvl9pPr>
          </a:lstStyle>
          <a:p>
            <a:endParaRPr/>
          </a:p>
        </p:txBody>
      </p:sp>
      <p:sp>
        <p:nvSpPr>
          <p:cNvPr id="27" name="Google Shape;27;p44"/>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4"/>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4"/>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45"/>
          <p:cNvSpPr txBox="1">
            <a:spLocks noGrp="1"/>
          </p:cNvSpPr>
          <p:nvPr>
            <p:ph type="ctrTitle"/>
          </p:nvPr>
        </p:nvSpPr>
        <p:spPr>
          <a:xfrm>
            <a:off x="1333949" y="2834841"/>
            <a:ext cx="11962502" cy="176403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6500"/>
              <a:buFont typeface="Arial Black"/>
              <a:buNone/>
              <a:defRPr sz="6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5"/>
          <p:cNvSpPr txBox="1">
            <a:spLocks noGrp="1"/>
          </p:cNvSpPr>
          <p:nvPr>
            <p:ph type="subTitle" idx="1"/>
          </p:nvPr>
        </p:nvSpPr>
        <p:spPr>
          <a:xfrm>
            <a:off x="3840480" y="4663440"/>
            <a:ext cx="6949440" cy="1188720"/>
          </a:xfrm>
          <a:prstGeom prst="rect">
            <a:avLst/>
          </a:prstGeom>
          <a:noFill/>
          <a:ln>
            <a:noFill/>
          </a:ln>
        </p:spPr>
        <p:txBody>
          <a:bodyPr spcFirstLastPara="1" wrap="square" lIns="109725" tIns="54850" rIns="109725" bIns="54850" anchor="t" anchorCtr="0">
            <a:normAutofit/>
          </a:bodyPr>
          <a:lstStyle>
            <a:lvl1pPr lvl="0" algn="ctr">
              <a:spcBef>
                <a:spcPts val="480"/>
              </a:spcBef>
              <a:spcAft>
                <a:spcPts val="0"/>
              </a:spcAft>
              <a:buClr>
                <a:schemeClr val="lt1"/>
              </a:buClr>
              <a:buSzPts val="2400"/>
              <a:buNone/>
              <a:defRPr sz="2400">
                <a:solidFill>
                  <a:schemeClr val="lt1"/>
                </a:solidFill>
              </a:defRPr>
            </a:lvl1pPr>
            <a:lvl2pPr lvl="1" algn="ctr">
              <a:spcBef>
                <a:spcPts val="680"/>
              </a:spcBef>
              <a:spcAft>
                <a:spcPts val="0"/>
              </a:spcAft>
              <a:buClr>
                <a:srgbClr val="888888"/>
              </a:buClr>
              <a:buSzPts val="3400"/>
              <a:buNone/>
              <a:defRPr>
                <a:solidFill>
                  <a:srgbClr val="888888"/>
                </a:solidFill>
              </a:defRPr>
            </a:lvl2pPr>
            <a:lvl3pPr lvl="2" algn="ctr">
              <a:spcBef>
                <a:spcPts val="580"/>
              </a:spcBef>
              <a:spcAft>
                <a:spcPts val="0"/>
              </a:spcAft>
              <a:buClr>
                <a:srgbClr val="888888"/>
              </a:buClr>
              <a:buSzPts val="2900"/>
              <a:buNone/>
              <a:defRPr>
                <a:solidFill>
                  <a:srgbClr val="888888"/>
                </a:solidFill>
              </a:defRPr>
            </a:lvl3pPr>
            <a:lvl4pPr lvl="3" algn="ctr">
              <a:spcBef>
                <a:spcPts val="480"/>
              </a:spcBef>
              <a:spcAft>
                <a:spcPts val="0"/>
              </a:spcAft>
              <a:buClr>
                <a:srgbClr val="888888"/>
              </a:buClr>
              <a:buSzPts val="2400"/>
              <a:buNone/>
              <a:defRPr>
                <a:solidFill>
                  <a:srgbClr val="888888"/>
                </a:solidFill>
              </a:defRPr>
            </a:lvl4pPr>
            <a:lvl5pPr lvl="4" algn="ctr">
              <a:spcBef>
                <a:spcPts val="480"/>
              </a:spcBef>
              <a:spcAft>
                <a:spcPts val="0"/>
              </a:spcAft>
              <a:buClr>
                <a:srgbClr val="888888"/>
              </a:buClr>
              <a:buSzPts val="2400"/>
              <a:buNone/>
              <a:defRPr>
                <a:solidFill>
                  <a:srgbClr val="888888"/>
                </a:solidFill>
              </a:defRPr>
            </a:lvl5pPr>
            <a:lvl6pPr lvl="5" algn="ctr">
              <a:spcBef>
                <a:spcPts val="480"/>
              </a:spcBef>
              <a:spcAft>
                <a:spcPts val="0"/>
              </a:spcAft>
              <a:buClr>
                <a:srgbClr val="888888"/>
              </a:buClr>
              <a:buSzPts val="2400"/>
              <a:buNone/>
              <a:defRPr>
                <a:solidFill>
                  <a:srgbClr val="888888"/>
                </a:solidFill>
              </a:defRPr>
            </a:lvl6pPr>
            <a:lvl7pPr lvl="6" algn="ctr">
              <a:spcBef>
                <a:spcPts val="480"/>
              </a:spcBef>
              <a:spcAft>
                <a:spcPts val="0"/>
              </a:spcAft>
              <a:buClr>
                <a:srgbClr val="888888"/>
              </a:buClr>
              <a:buSzPts val="2400"/>
              <a:buNone/>
              <a:defRPr>
                <a:solidFill>
                  <a:srgbClr val="888888"/>
                </a:solidFill>
              </a:defRPr>
            </a:lvl7pPr>
            <a:lvl8pPr lvl="7" algn="ctr">
              <a:spcBef>
                <a:spcPts val="480"/>
              </a:spcBef>
              <a:spcAft>
                <a:spcPts val="0"/>
              </a:spcAft>
              <a:buClr>
                <a:srgbClr val="888888"/>
              </a:buClr>
              <a:buSzPts val="2400"/>
              <a:buNone/>
              <a:defRPr>
                <a:solidFill>
                  <a:srgbClr val="888888"/>
                </a:solidFill>
              </a:defRPr>
            </a:lvl8pPr>
            <a:lvl9pPr lvl="8" algn="ctr">
              <a:spcBef>
                <a:spcPts val="480"/>
              </a:spcBef>
              <a:spcAft>
                <a:spcPts val="0"/>
              </a:spcAft>
              <a:buClr>
                <a:srgbClr val="888888"/>
              </a:buClr>
              <a:buSzPts val="2400"/>
              <a:buNone/>
              <a:defRPr>
                <a:solidFill>
                  <a:srgbClr val="888888"/>
                </a:solidFill>
              </a:defRPr>
            </a:lvl9pPr>
          </a:lstStyle>
          <a:p>
            <a:endParaRPr/>
          </a:p>
        </p:txBody>
      </p:sp>
      <p:sp>
        <p:nvSpPr>
          <p:cNvPr id="33" name="Google Shape;33;p45"/>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5"/>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5"/>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46"/>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6"/>
          <p:cNvSpPr txBox="1">
            <a:spLocks noGrp="1"/>
          </p:cNvSpPr>
          <p:nvPr>
            <p:ph type="body" idx="1"/>
          </p:nvPr>
        </p:nvSpPr>
        <p:spPr>
          <a:xfrm>
            <a:off x="968189" y="1828810"/>
            <a:ext cx="12694023" cy="5522596"/>
          </a:xfrm>
          <a:prstGeom prst="rect">
            <a:avLst/>
          </a:prstGeom>
          <a:noFill/>
          <a:ln>
            <a:noFill/>
          </a:ln>
        </p:spPr>
        <p:txBody>
          <a:bodyPr spcFirstLastPara="1" wrap="square" lIns="109725" tIns="54850" rIns="109725" bIns="5485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 name="Google Shape;39;p46"/>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6"/>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6"/>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47"/>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47"/>
          <p:cNvSpPr txBox="1">
            <a:spLocks noGrp="1"/>
          </p:cNvSpPr>
          <p:nvPr>
            <p:ph type="body" idx="1"/>
          </p:nvPr>
        </p:nvSpPr>
        <p:spPr>
          <a:xfrm>
            <a:off x="975360" y="1920248"/>
            <a:ext cx="6217920" cy="5431156"/>
          </a:xfrm>
          <a:prstGeom prst="rect">
            <a:avLst/>
          </a:prstGeom>
          <a:noFill/>
          <a:ln>
            <a:noFill/>
          </a:ln>
        </p:spPr>
        <p:txBody>
          <a:bodyPr spcFirstLastPara="1" wrap="square" lIns="109725" tIns="54850" rIns="109725" bIns="54850" anchor="t" anchorCtr="0">
            <a:normAutofit/>
          </a:bodyPr>
          <a:lstStyle>
            <a:lvl1pPr marL="457200" lvl="0" indent="-444500" algn="l">
              <a:spcBef>
                <a:spcPts val="680"/>
              </a:spcBef>
              <a:spcAft>
                <a:spcPts val="0"/>
              </a:spcAft>
              <a:buClr>
                <a:schemeClr val="lt1"/>
              </a:buClr>
              <a:buSzPts val="3400"/>
              <a:buChar char="•"/>
              <a:defRPr sz="3400"/>
            </a:lvl1pPr>
            <a:lvl2pPr marL="914400" lvl="1" indent="-412750" algn="l">
              <a:spcBef>
                <a:spcPts val="580"/>
              </a:spcBef>
              <a:spcAft>
                <a:spcPts val="0"/>
              </a:spcAft>
              <a:buClr>
                <a:schemeClr val="lt1"/>
              </a:buClr>
              <a:buSzPts val="2900"/>
              <a:buChar char="–"/>
              <a:defRPr sz="2900"/>
            </a:lvl2pPr>
            <a:lvl3pPr marL="1371600" lvl="2" indent="-381000" algn="l">
              <a:spcBef>
                <a:spcPts val="480"/>
              </a:spcBef>
              <a:spcAft>
                <a:spcPts val="0"/>
              </a:spcAft>
              <a:buClr>
                <a:schemeClr val="lt1"/>
              </a:buClr>
              <a:buSzPts val="2400"/>
              <a:buChar char="•"/>
              <a:defRPr sz="2400"/>
            </a:lvl3pPr>
            <a:lvl4pPr marL="1828800" lvl="3" indent="-368300" algn="l">
              <a:spcBef>
                <a:spcPts val="440"/>
              </a:spcBef>
              <a:spcAft>
                <a:spcPts val="0"/>
              </a:spcAft>
              <a:buClr>
                <a:schemeClr val="lt1"/>
              </a:buClr>
              <a:buSzPts val="2200"/>
              <a:buChar char="–"/>
              <a:defRPr sz="2200"/>
            </a:lvl4pPr>
            <a:lvl5pPr marL="2286000" lvl="4" indent="-368300" algn="l">
              <a:spcBef>
                <a:spcPts val="440"/>
              </a:spcBef>
              <a:spcAft>
                <a:spcPts val="0"/>
              </a:spcAft>
              <a:buClr>
                <a:schemeClr val="lt1"/>
              </a:buClr>
              <a:buSzPts val="2200"/>
              <a:buChar char="»"/>
              <a:defRPr sz="2200"/>
            </a:lvl5pPr>
            <a:lvl6pPr marL="2743200" lvl="5" indent="-368300" algn="l">
              <a:spcBef>
                <a:spcPts val="440"/>
              </a:spcBef>
              <a:spcAft>
                <a:spcPts val="0"/>
              </a:spcAft>
              <a:buClr>
                <a:schemeClr val="dk1"/>
              </a:buClr>
              <a:buSzPts val="2200"/>
              <a:buChar char="•"/>
              <a:defRPr sz="2200"/>
            </a:lvl6pPr>
            <a:lvl7pPr marL="3200400" lvl="6" indent="-368300" algn="l">
              <a:spcBef>
                <a:spcPts val="440"/>
              </a:spcBef>
              <a:spcAft>
                <a:spcPts val="0"/>
              </a:spcAft>
              <a:buClr>
                <a:schemeClr val="dk1"/>
              </a:buClr>
              <a:buSzPts val="2200"/>
              <a:buChar char="•"/>
              <a:defRPr sz="2200"/>
            </a:lvl7pPr>
            <a:lvl8pPr marL="3657600" lvl="7" indent="-368300" algn="l">
              <a:spcBef>
                <a:spcPts val="440"/>
              </a:spcBef>
              <a:spcAft>
                <a:spcPts val="0"/>
              </a:spcAft>
              <a:buClr>
                <a:schemeClr val="dk1"/>
              </a:buClr>
              <a:buSzPts val="2200"/>
              <a:buChar char="•"/>
              <a:defRPr sz="2200"/>
            </a:lvl8pPr>
            <a:lvl9pPr marL="4114800" lvl="8" indent="-368300" algn="l">
              <a:spcBef>
                <a:spcPts val="440"/>
              </a:spcBef>
              <a:spcAft>
                <a:spcPts val="0"/>
              </a:spcAft>
              <a:buClr>
                <a:schemeClr val="dk1"/>
              </a:buClr>
              <a:buSzPts val="2200"/>
              <a:buChar char="•"/>
              <a:defRPr sz="2200"/>
            </a:lvl9pPr>
          </a:lstStyle>
          <a:p>
            <a:endParaRPr/>
          </a:p>
        </p:txBody>
      </p:sp>
      <p:sp>
        <p:nvSpPr>
          <p:cNvPr id="45" name="Google Shape;45;p47"/>
          <p:cNvSpPr txBox="1">
            <a:spLocks noGrp="1"/>
          </p:cNvSpPr>
          <p:nvPr>
            <p:ph type="body" idx="2"/>
          </p:nvPr>
        </p:nvSpPr>
        <p:spPr>
          <a:xfrm>
            <a:off x="7437120" y="1920248"/>
            <a:ext cx="6217920" cy="5431156"/>
          </a:xfrm>
          <a:prstGeom prst="rect">
            <a:avLst/>
          </a:prstGeom>
          <a:noFill/>
          <a:ln>
            <a:noFill/>
          </a:ln>
        </p:spPr>
        <p:txBody>
          <a:bodyPr spcFirstLastPara="1" wrap="square" lIns="109725" tIns="54850" rIns="109725" bIns="54850" anchor="t" anchorCtr="0">
            <a:normAutofit/>
          </a:bodyPr>
          <a:lstStyle>
            <a:lvl1pPr marL="457200" lvl="0" indent="-444500" algn="l">
              <a:spcBef>
                <a:spcPts val="680"/>
              </a:spcBef>
              <a:spcAft>
                <a:spcPts val="0"/>
              </a:spcAft>
              <a:buClr>
                <a:schemeClr val="lt1"/>
              </a:buClr>
              <a:buSzPts val="3400"/>
              <a:buChar char="•"/>
              <a:defRPr sz="3400"/>
            </a:lvl1pPr>
            <a:lvl2pPr marL="914400" lvl="1" indent="-412750" algn="l">
              <a:spcBef>
                <a:spcPts val="580"/>
              </a:spcBef>
              <a:spcAft>
                <a:spcPts val="0"/>
              </a:spcAft>
              <a:buClr>
                <a:schemeClr val="lt1"/>
              </a:buClr>
              <a:buSzPts val="2900"/>
              <a:buChar char="–"/>
              <a:defRPr sz="2900"/>
            </a:lvl2pPr>
            <a:lvl3pPr marL="1371600" lvl="2" indent="-381000" algn="l">
              <a:spcBef>
                <a:spcPts val="480"/>
              </a:spcBef>
              <a:spcAft>
                <a:spcPts val="0"/>
              </a:spcAft>
              <a:buClr>
                <a:schemeClr val="lt1"/>
              </a:buClr>
              <a:buSzPts val="2400"/>
              <a:buChar char="•"/>
              <a:defRPr sz="2400"/>
            </a:lvl3pPr>
            <a:lvl4pPr marL="1828800" lvl="3" indent="-368300" algn="l">
              <a:spcBef>
                <a:spcPts val="440"/>
              </a:spcBef>
              <a:spcAft>
                <a:spcPts val="0"/>
              </a:spcAft>
              <a:buClr>
                <a:schemeClr val="lt1"/>
              </a:buClr>
              <a:buSzPts val="2200"/>
              <a:buChar char="–"/>
              <a:defRPr sz="2200"/>
            </a:lvl4pPr>
            <a:lvl5pPr marL="2286000" lvl="4" indent="-368300" algn="l">
              <a:spcBef>
                <a:spcPts val="440"/>
              </a:spcBef>
              <a:spcAft>
                <a:spcPts val="0"/>
              </a:spcAft>
              <a:buClr>
                <a:schemeClr val="lt1"/>
              </a:buClr>
              <a:buSzPts val="2200"/>
              <a:buChar char="»"/>
              <a:defRPr sz="2200"/>
            </a:lvl5pPr>
            <a:lvl6pPr marL="2743200" lvl="5" indent="-368300" algn="l">
              <a:spcBef>
                <a:spcPts val="440"/>
              </a:spcBef>
              <a:spcAft>
                <a:spcPts val="0"/>
              </a:spcAft>
              <a:buClr>
                <a:schemeClr val="dk1"/>
              </a:buClr>
              <a:buSzPts val="2200"/>
              <a:buChar char="•"/>
              <a:defRPr sz="2200"/>
            </a:lvl6pPr>
            <a:lvl7pPr marL="3200400" lvl="6" indent="-368300" algn="l">
              <a:spcBef>
                <a:spcPts val="440"/>
              </a:spcBef>
              <a:spcAft>
                <a:spcPts val="0"/>
              </a:spcAft>
              <a:buClr>
                <a:schemeClr val="dk1"/>
              </a:buClr>
              <a:buSzPts val="2200"/>
              <a:buChar char="•"/>
              <a:defRPr sz="2200"/>
            </a:lvl7pPr>
            <a:lvl8pPr marL="3657600" lvl="7" indent="-368300" algn="l">
              <a:spcBef>
                <a:spcPts val="440"/>
              </a:spcBef>
              <a:spcAft>
                <a:spcPts val="0"/>
              </a:spcAft>
              <a:buClr>
                <a:schemeClr val="dk1"/>
              </a:buClr>
              <a:buSzPts val="2200"/>
              <a:buChar char="•"/>
              <a:defRPr sz="2200"/>
            </a:lvl8pPr>
            <a:lvl9pPr marL="4114800" lvl="8" indent="-368300" algn="l">
              <a:spcBef>
                <a:spcPts val="440"/>
              </a:spcBef>
              <a:spcAft>
                <a:spcPts val="0"/>
              </a:spcAft>
              <a:buClr>
                <a:schemeClr val="dk1"/>
              </a:buClr>
              <a:buSzPts val="2200"/>
              <a:buChar char="•"/>
              <a:defRPr sz="2200"/>
            </a:lvl9pPr>
          </a:lstStyle>
          <a:p>
            <a:endParaRPr/>
          </a:p>
        </p:txBody>
      </p:sp>
      <p:sp>
        <p:nvSpPr>
          <p:cNvPr id="46" name="Google Shape;46;p47"/>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7"/>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7"/>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48"/>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lvl="0" algn="ctr">
              <a:spcBef>
                <a:spcPts val="0"/>
              </a:spcBef>
              <a:spcAft>
                <a:spcPts val="0"/>
              </a:spcAft>
              <a:buClr>
                <a:schemeClr val="lt1"/>
              </a:buClr>
              <a:buSzPts val="4800"/>
              <a:buFont typeface="Arial Black"/>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8"/>
          <p:cNvSpPr txBox="1">
            <a:spLocks noGrp="1"/>
          </p:cNvSpPr>
          <p:nvPr>
            <p:ph type="body" idx="1"/>
          </p:nvPr>
        </p:nvSpPr>
        <p:spPr>
          <a:xfrm>
            <a:off x="975361" y="1842136"/>
            <a:ext cx="6220460" cy="767714"/>
          </a:xfrm>
          <a:prstGeom prst="rect">
            <a:avLst/>
          </a:prstGeom>
          <a:noFill/>
          <a:ln>
            <a:noFill/>
          </a:ln>
        </p:spPr>
        <p:txBody>
          <a:bodyPr spcFirstLastPara="1" wrap="square" lIns="109725" tIns="54850" rIns="109725" bIns="5485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80"/>
              </a:spcBef>
              <a:spcAft>
                <a:spcPts val="0"/>
              </a:spcAft>
              <a:buClr>
                <a:schemeClr val="lt1"/>
              </a:buClr>
              <a:buSzPts val="2400"/>
              <a:buNone/>
              <a:defRPr sz="2400" b="1"/>
            </a:lvl2pPr>
            <a:lvl3pPr marL="1371600" lvl="2" indent="-228600" algn="l">
              <a:spcBef>
                <a:spcPts val="440"/>
              </a:spcBef>
              <a:spcAft>
                <a:spcPts val="0"/>
              </a:spcAft>
              <a:buClr>
                <a:schemeClr val="lt1"/>
              </a:buClr>
              <a:buSzPts val="2200"/>
              <a:buNone/>
              <a:defRPr sz="2200" b="1"/>
            </a:lvl3pPr>
            <a:lvl4pPr marL="1828800" lvl="3" indent="-228600" algn="l">
              <a:spcBef>
                <a:spcPts val="380"/>
              </a:spcBef>
              <a:spcAft>
                <a:spcPts val="0"/>
              </a:spcAft>
              <a:buClr>
                <a:schemeClr val="lt1"/>
              </a:buClr>
              <a:buSzPts val="1900"/>
              <a:buNone/>
              <a:defRPr sz="1900" b="1"/>
            </a:lvl4pPr>
            <a:lvl5pPr marL="2286000" lvl="4" indent="-228600" algn="l">
              <a:spcBef>
                <a:spcPts val="380"/>
              </a:spcBef>
              <a:spcAft>
                <a:spcPts val="0"/>
              </a:spcAft>
              <a:buClr>
                <a:schemeClr val="lt1"/>
              </a:buClr>
              <a:buSzPts val="1900"/>
              <a:buNone/>
              <a:defRPr sz="1900" b="1"/>
            </a:lvl5pPr>
            <a:lvl6pPr marL="2743200" lvl="5" indent="-228600" algn="l">
              <a:spcBef>
                <a:spcPts val="380"/>
              </a:spcBef>
              <a:spcAft>
                <a:spcPts val="0"/>
              </a:spcAft>
              <a:buClr>
                <a:schemeClr val="dk1"/>
              </a:buClr>
              <a:buSzPts val="1900"/>
              <a:buNone/>
              <a:defRPr sz="1900" b="1"/>
            </a:lvl6pPr>
            <a:lvl7pPr marL="3200400" lvl="6" indent="-228600" algn="l">
              <a:spcBef>
                <a:spcPts val="380"/>
              </a:spcBef>
              <a:spcAft>
                <a:spcPts val="0"/>
              </a:spcAft>
              <a:buClr>
                <a:schemeClr val="dk1"/>
              </a:buClr>
              <a:buSzPts val="1900"/>
              <a:buNone/>
              <a:defRPr sz="1900" b="1"/>
            </a:lvl7pPr>
            <a:lvl8pPr marL="3657600" lvl="7" indent="-228600" algn="l">
              <a:spcBef>
                <a:spcPts val="380"/>
              </a:spcBef>
              <a:spcAft>
                <a:spcPts val="0"/>
              </a:spcAft>
              <a:buClr>
                <a:schemeClr val="dk1"/>
              </a:buClr>
              <a:buSzPts val="1900"/>
              <a:buNone/>
              <a:defRPr sz="1900" b="1"/>
            </a:lvl8pPr>
            <a:lvl9pPr marL="4114800" lvl="8" indent="-228600" algn="l">
              <a:spcBef>
                <a:spcPts val="380"/>
              </a:spcBef>
              <a:spcAft>
                <a:spcPts val="0"/>
              </a:spcAft>
              <a:buClr>
                <a:schemeClr val="dk1"/>
              </a:buClr>
              <a:buSzPts val="1900"/>
              <a:buNone/>
              <a:defRPr sz="1900" b="1"/>
            </a:lvl9pPr>
          </a:lstStyle>
          <a:p>
            <a:endParaRPr/>
          </a:p>
        </p:txBody>
      </p:sp>
      <p:sp>
        <p:nvSpPr>
          <p:cNvPr id="52" name="Google Shape;52;p48"/>
          <p:cNvSpPr txBox="1">
            <a:spLocks noGrp="1"/>
          </p:cNvSpPr>
          <p:nvPr>
            <p:ph type="body" idx="2"/>
          </p:nvPr>
        </p:nvSpPr>
        <p:spPr>
          <a:xfrm>
            <a:off x="975361" y="2609850"/>
            <a:ext cx="6220460" cy="4741546"/>
          </a:xfrm>
          <a:prstGeom prst="rect">
            <a:avLst/>
          </a:prstGeom>
          <a:noFill/>
          <a:ln>
            <a:noFill/>
          </a:ln>
        </p:spPr>
        <p:txBody>
          <a:bodyPr spcFirstLastPara="1" wrap="square" lIns="109725" tIns="54850" rIns="109725" bIns="54850" anchor="t" anchorCtr="0">
            <a:normAutofit/>
          </a:bodyPr>
          <a:lstStyle>
            <a:lvl1pPr marL="457200" lvl="0" indent="-412750" algn="l">
              <a:spcBef>
                <a:spcPts val="580"/>
              </a:spcBef>
              <a:spcAft>
                <a:spcPts val="0"/>
              </a:spcAft>
              <a:buClr>
                <a:schemeClr val="lt1"/>
              </a:buClr>
              <a:buSzPts val="2900"/>
              <a:buChar char="•"/>
              <a:defRPr sz="2900"/>
            </a:lvl1pPr>
            <a:lvl2pPr marL="914400" lvl="1" indent="-381000" algn="l">
              <a:spcBef>
                <a:spcPts val="480"/>
              </a:spcBef>
              <a:spcAft>
                <a:spcPts val="0"/>
              </a:spcAft>
              <a:buClr>
                <a:schemeClr val="lt1"/>
              </a:buClr>
              <a:buSzPts val="2400"/>
              <a:buChar char="–"/>
              <a:defRPr sz="2400"/>
            </a:lvl2pPr>
            <a:lvl3pPr marL="1371600" lvl="2" indent="-368300" algn="l">
              <a:spcBef>
                <a:spcPts val="440"/>
              </a:spcBef>
              <a:spcAft>
                <a:spcPts val="0"/>
              </a:spcAft>
              <a:buClr>
                <a:schemeClr val="lt1"/>
              </a:buClr>
              <a:buSzPts val="2200"/>
              <a:buChar char="•"/>
              <a:defRPr sz="2200"/>
            </a:lvl3pPr>
            <a:lvl4pPr marL="1828800" lvl="3" indent="-349250" algn="l">
              <a:spcBef>
                <a:spcPts val="380"/>
              </a:spcBef>
              <a:spcAft>
                <a:spcPts val="0"/>
              </a:spcAft>
              <a:buClr>
                <a:schemeClr val="lt1"/>
              </a:buClr>
              <a:buSzPts val="1900"/>
              <a:buChar char="–"/>
              <a:defRPr sz="1900"/>
            </a:lvl4pPr>
            <a:lvl5pPr marL="2286000" lvl="4" indent="-349250" algn="l">
              <a:spcBef>
                <a:spcPts val="380"/>
              </a:spcBef>
              <a:spcAft>
                <a:spcPts val="0"/>
              </a:spcAft>
              <a:buClr>
                <a:schemeClr val="lt1"/>
              </a:buClr>
              <a:buSzPts val="1900"/>
              <a:buChar char="»"/>
              <a:defRPr sz="1900"/>
            </a:lvl5pPr>
            <a:lvl6pPr marL="2743200" lvl="5" indent="-349250" algn="l">
              <a:spcBef>
                <a:spcPts val="380"/>
              </a:spcBef>
              <a:spcAft>
                <a:spcPts val="0"/>
              </a:spcAft>
              <a:buClr>
                <a:schemeClr val="dk1"/>
              </a:buClr>
              <a:buSzPts val="1900"/>
              <a:buChar char="•"/>
              <a:defRPr sz="1900"/>
            </a:lvl6pPr>
            <a:lvl7pPr marL="3200400" lvl="6" indent="-349250" algn="l">
              <a:spcBef>
                <a:spcPts val="380"/>
              </a:spcBef>
              <a:spcAft>
                <a:spcPts val="0"/>
              </a:spcAft>
              <a:buClr>
                <a:schemeClr val="dk1"/>
              </a:buClr>
              <a:buSzPts val="1900"/>
              <a:buChar char="•"/>
              <a:defRPr sz="1900"/>
            </a:lvl7pPr>
            <a:lvl8pPr marL="3657600" lvl="7" indent="-349250" algn="l">
              <a:spcBef>
                <a:spcPts val="380"/>
              </a:spcBef>
              <a:spcAft>
                <a:spcPts val="0"/>
              </a:spcAft>
              <a:buClr>
                <a:schemeClr val="dk1"/>
              </a:buClr>
              <a:buSzPts val="1900"/>
              <a:buChar char="•"/>
              <a:defRPr sz="1900"/>
            </a:lvl8pPr>
            <a:lvl9pPr marL="4114800" lvl="8" indent="-349250" algn="l">
              <a:spcBef>
                <a:spcPts val="380"/>
              </a:spcBef>
              <a:spcAft>
                <a:spcPts val="0"/>
              </a:spcAft>
              <a:buClr>
                <a:schemeClr val="dk1"/>
              </a:buClr>
              <a:buSzPts val="1900"/>
              <a:buChar char="•"/>
              <a:defRPr sz="1900"/>
            </a:lvl9pPr>
          </a:lstStyle>
          <a:p>
            <a:endParaRPr/>
          </a:p>
        </p:txBody>
      </p:sp>
      <p:sp>
        <p:nvSpPr>
          <p:cNvPr id="53" name="Google Shape;53;p48"/>
          <p:cNvSpPr txBox="1">
            <a:spLocks noGrp="1"/>
          </p:cNvSpPr>
          <p:nvPr>
            <p:ph type="body" idx="3"/>
          </p:nvPr>
        </p:nvSpPr>
        <p:spPr>
          <a:xfrm>
            <a:off x="7432174" y="1842136"/>
            <a:ext cx="6223000" cy="767714"/>
          </a:xfrm>
          <a:prstGeom prst="rect">
            <a:avLst/>
          </a:prstGeom>
          <a:noFill/>
          <a:ln>
            <a:noFill/>
          </a:ln>
        </p:spPr>
        <p:txBody>
          <a:bodyPr spcFirstLastPara="1" wrap="square" lIns="109725" tIns="54850" rIns="109725" bIns="5485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80"/>
              </a:spcBef>
              <a:spcAft>
                <a:spcPts val="0"/>
              </a:spcAft>
              <a:buClr>
                <a:schemeClr val="lt1"/>
              </a:buClr>
              <a:buSzPts val="2400"/>
              <a:buNone/>
              <a:defRPr sz="2400" b="1"/>
            </a:lvl2pPr>
            <a:lvl3pPr marL="1371600" lvl="2" indent="-228600" algn="l">
              <a:spcBef>
                <a:spcPts val="440"/>
              </a:spcBef>
              <a:spcAft>
                <a:spcPts val="0"/>
              </a:spcAft>
              <a:buClr>
                <a:schemeClr val="lt1"/>
              </a:buClr>
              <a:buSzPts val="2200"/>
              <a:buNone/>
              <a:defRPr sz="2200" b="1"/>
            </a:lvl3pPr>
            <a:lvl4pPr marL="1828800" lvl="3" indent="-228600" algn="l">
              <a:spcBef>
                <a:spcPts val="380"/>
              </a:spcBef>
              <a:spcAft>
                <a:spcPts val="0"/>
              </a:spcAft>
              <a:buClr>
                <a:schemeClr val="lt1"/>
              </a:buClr>
              <a:buSzPts val="1900"/>
              <a:buNone/>
              <a:defRPr sz="1900" b="1"/>
            </a:lvl4pPr>
            <a:lvl5pPr marL="2286000" lvl="4" indent="-228600" algn="l">
              <a:spcBef>
                <a:spcPts val="380"/>
              </a:spcBef>
              <a:spcAft>
                <a:spcPts val="0"/>
              </a:spcAft>
              <a:buClr>
                <a:schemeClr val="lt1"/>
              </a:buClr>
              <a:buSzPts val="1900"/>
              <a:buNone/>
              <a:defRPr sz="1900" b="1"/>
            </a:lvl5pPr>
            <a:lvl6pPr marL="2743200" lvl="5" indent="-228600" algn="l">
              <a:spcBef>
                <a:spcPts val="380"/>
              </a:spcBef>
              <a:spcAft>
                <a:spcPts val="0"/>
              </a:spcAft>
              <a:buClr>
                <a:schemeClr val="dk1"/>
              </a:buClr>
              <a:buSzPts val="1900"/>
              <a:buNone/>
              <a:defRPr sz="1900" b="1"/>
            </a:lvl6pPr>
            <a:lvl7pPr marL="3200400" lvl="6" indent="-228600" algn="l">
              <a:spcBef>
                <a:spcPts val="380"/>
              </a:spcBef>
              <a:spcAft>
                <a:spcPts val="0"/>
              </a:spcAft>
              <a:buClr>
                <a:schemeClr val="dk1"/>
              </a:buClr>
              <a:buSzPts val="1900"/>
              <a:buNone/>
              <a:defRPr sz="1900" b="1"/>
            </a:lvl7pPr>
            <a:lvl8pPr marL="3657600" lvl="7" indent="-228600" algn="l">
              <a:spcBef>
                <a:spcPts val="380"/>
              </a:spcBef>
              <a:spcAft>
                <a:spcPts val="0"/>
              </a:spcAft>
              <a:buClr>
                <a:schemeClr val="dk1"/>
              </a:buClr>
              <a:buSzPts val="1900"/>
              <a:buNone/>
              <a:defRPr sz="1900" b="1"/>
            </a:lvl8pPr>
            <a:lvl9pPr marL="4114800" lvl="8" indent="-228600" algn="l">
              <a:spcBef>
                <a:spcPts val="380"/>
              </a:spcBef>
              <a:spcAft>
                <a:spcPts val="0"/>
              </a:spcAft>
              <a:buClr>
                <a:schemeClr val="dk1"/>
              </a:buClr>
              <a:buSzPts val="1900"/>
              <a:buNone/>
              <a:defRPr sz="1900" b="1"/>
            </a:lvl9pPr>
          </a:lstStyle>
          <a:p>
            <a:endParaRPr/>
          </a:p>
        </p:txBody>
      </p:sp>
      <p:sp>
        <p:nvSpPr>
          <p:cNvPr id="54" name="Google Shape;54;p48"/>
          <p:cNvSpPr txBox="1">
            <a:spLocks noGrp="1"/>
          </p:cNvSpPr>
          <p:nvPr>
            <p:ph type="body" idx="4"/>
          </p:nvPr>
        </p:nvSpPr>
        <p:spPr>
          <a:xfrm>
            <a:off x="7432174" y="2609850"/>
            <a:ext cx="6223000" cy="4741546"/>
          </a:xfrm>
          <a:prstGeom prst="rect">
            <a:avLst/>
          </a:prstGeom>
          <a:noFill/>
          <a:ln>
            <a:noFill/>
          </a:ln>
        </p:spPr>
        <p:txBody>
          <a:bodyPr spcFirstLastPara="1" wrap="square" lIns="109725" tIns="54850" rIns="109725" bIns="54850" anchor="t" anchorCtr="0">
            <a:normAutofit/>
          </a:bodyPr>
          <a:lstStyle>
            <a:lvl1pPr marL="457200" lvl="0" indent="-412750" algn="l">
              <a:spcBef>
                <a:spcPts val="580"/>
              </a:spcBef>
              <a:spcAft>
                <a:spcPts val="0"/>
              </a:spcAft>
              <a:buClr>
                <a:schemeClr val="lt1"/>
              </a:buClr>
              <a:buSzPts val="2900"/>
              <a:buChar char="•"/>
              <a:defRPr sz="2900"/>
            </a:lvl1pPr>
            <a:lvl2pPr marL="914400" lvl="1" indent="-381000" algn="l">
              <a:spcBef>
                <a:spcPts val="480"/>
              </a:spcBef>
              <a:spcAft>
                <a:spcPts val="0"/>
              </a:spcAft>
              <a:buClr>
                <a:schemeClr val="lt1"/>
              </a:buClr>
              <a:buSzPts val="2400"/>
              <a:buChar char="–"/>
              <a:defRPr sz="2400"/>
            </a:lvl2pPr>
            <a:lvl3pPr marL="1371600" lvl="2" indent="-368300" algn="l">
              <a:spcBef>
                <a:spcPts val="440"/>
              </a:spcBef>
              <a:spcAft>
                <a:spcPts val="0"/>
              </a:spcAft>
              <a:buClr>
                <a:schemeClr val="lt1"/>
              </a:buClr>
              <a:buSzPts val="2200"/>
              <a:buChar char="•"/>
              <a:defRPr sz="2200"/>
            </a:lvl3pPr>
            <a:lvl4pPr marL="1828800" lvl="3" indent="-349250" algn="l">
              <a:spcBef>
                <a:spcPts val="380"/>
              </a:spcBef>
              <a:spcAft>
                <a:spcPts val="0"/>
              </a:spcAft>
              <a:buClr>
                <a:schemeClr val="lt1"/>
              </a:buClr>
              <a:buSzPts val="1900"/>
              <a:buChar char="–"/>
              <a:defRPr sz="1900"/>
            </a:lvl4pPr>
            <a:lvl5pPr marL="2286000" lvl="4" indent="-349250" algn="l">
              <a:spcBef>
                <a:spcPts val="380"/>
              </a:spcBef>
              <a:spcAft>
                <a:spcPts val="0"/>
              </a:spcAft>
              <a:buClr>
                <a:schemeClr val="lt1"/>
              </a:buClr>
              <a:buSzPts val="1900"/>
              <a:buChar char="»"/>
              <a:defRPr sz="1900"/>
            </a:lvl5pPr>
            <a:lvl6pPr marL="2743200" lvl="5" indent="-349250" algn="l">
              <a:spcBef>
                <a:spcPts val="380"/>
              </a:spcBef>
              <a:spcAft>
                <a:spcPts val="0"/>
              </a:spcAft>
              <a:buClr>
                <a:schemeClr val="dk1"/>
              </a:buClr>
              <a:buSzPts val="1900"/>
              <a:buChar char="•"/>
              <a:defRPr sz="1900"/>
            </a:lvl6pPr>
            <a:lvl7pPr marL="3200400" lvl="6" indent="-349250" algn="l">
              <a:spcBef>
                <a:spcPts val="380"/>
              </a:spcBef>
              <a:spcAft>
                <a:spcPts val="0"/>
              </a:spcAft>
              <a:buClr>
                <a:schemeClr val="dk1"/>
              </a:buClr>
              <a:buSzPts val="1900"/>
              <a:buChar char="•"/>
              <a:defRPr sz="1900"/>
            </a:lvl7pPr>
            <a:lvl8pPr marL="3657600" lvl="7" indent="-349250" algn="l">
              <a:spcBef>
                <a:spcPts val="380"/>
              </a:spcBef>
              <a:spcAft>
                <a:spcPts val="0"/>
              </a:spcAft>
              <a:buClr>
                <a:schemeClr val="dk1"/>
              </a:buClr>
              <a:buSzPts val="1900"/>
              <a:buChar char="•"/>
              <a:defRPr sz="1900"/>
            </a:lvl8pPr>
            <a:lvl9pPr marL="4114800" lvl="8" indent="-349250" algn="l">
              <a:spcBef>
                <a:spcPts val="380"/>
              </a:spcBef>
              <a:spcAft>
                <a:spcPts val="0"/>
              </a:spcAft>
              <a:buClr>
                <a:schemeClr val="dk1"/>
              </a:buClr>
              <a:buSzPts val="1900"/>
              <a:buChar char="•"/>
              <a:defRPr sz="1900"/>
            </a:lvl9pPr>
          </a:lstStyle>
          <a:p>
            <a:endParaRPr/>
          </a:p>
        </p:txBody>
      </p:sp>
      <p:sp>
        <p:nvSpPr>
          <p:cNvPr id="55" name="Google Shape;55;p48"/>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8"/>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8"/>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9"/>
          <p:cNvSpPr txBox="1">
            <a:spLocks noGrp="1"/>
          </p:cNvSpPr>
          <p:nvPr>
            <p:ph type="title"/>
          </p:nvPr>
        </p:nvSpPr>
        <p:spPr>
          <a:xfrm>
            <a:off x="975364" y="822960"/>
            <a:ext cx="4569461" cy="1394460"/>
          </a:xfrm>
          <a:prstGeom prst="rect">
            <a:avLst/>
          </a:prstGeom>
          <a:noFill/>
          <a:ln>
            <a:noFill/>
          </a:ln>
        </p:spPr>
        <p:txBody>
          <a:bodyPr spcFirstLastPara="1" wrap="square" lIns="109725" tIns="54850" rIns="109725" bIns="54850" anchor="b" anchorCtr="0">
            <a:normAutofit/>
          </a:bodyPr>
          <a:lstStyle>
            <a:lvl1pPr lvl="0" algn="l">
              <a:spcBef>
                <a:spcPts val="0"/>
              </a:spcBef>
              <a:spcAft>
                <a:spcPts val="0"/>
              </a:spcAft>
              <a:buClr>
                <a:schemeClr val="lt1"/>
              </a:buClr>
              <a:buSzPts val="2400"/>
              <a:buFont typeface="Arial Black"/>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9"/>
          <p:cNvSpPr txBox="1">
            <a:spLocks noGrp="1"/>
          </p:cNvSpPr>
          <p:nvPr>
            <p:ph type="body" idx="1"/>
          </p:nvPr>
        </p:nvSpPr>
        <p:spPr>
          <a:xfrm>
            <a:off x="5720080" y="823161"/>
            <a:ext cx="7934960" cy="6528436"/>
          </a:xfrm>
          <a:prstGeom prst="rect">
            <a:avLst/>
          </a:prstGeom>
          <a:noFill/>
          <a:ln>
            <a:noFill/>
          </a:ln>
        </p:spPr>
        <p:txBody>
          <a:bodyPr spcFirstLastPara="1" wrap="square" lIns="109725" tIns="54850" rIns="109725" bIns="54850" anchor="t" anchorCtr="0">
            <a:normAutofit/>
          </a:bodyPr>
          <a:lstStyle>
            <a:lvl1pPr marL="457200" lvl="0" indent="-469900" algn="l">
              <a:spcBef>
                <a:spcPts val="760"/>
              </a:spcBef>
              <a:spcAft>
                <a:spcPts val="0"/>
              </a:spcAft>
              <a:buClr>
                <a:schemeClr val="lt1"/>
              </a:buClr>
              <a:buSzPts val="3800"/>
              <a:buChar char="•"/>
              <a:defRPr sz="3800"/>
            </a:lvl1pPr>
            <a:lvl2pPr marL="914400" lvl="1" indent="-444500" algn="l">
              <a:spcBef>
                <a:spcPts val="680"/>
              </a:spcBef>
              <a:spcAft>
                <a:spcPts val="0"/>
              </a:spcAft>
              <a:buClr>
                <a:schemeClr val="lt1"/>
              </a:buClr>
              <a:buSzPts val="3400"/>
              <a:buChar char="–"/>
              <a:defRPr sz="3400"/>
            </a:lvl2pPr>
            <a:lvl3pPr marL="1371600" lvl="2" indent="-412750" algn="l">
              <a:spcBef>
                <a:spcPts val="580"/>
              </a:spcBef>
              <a:spcAft>
                <a:spcPts val="0"/>
              </a:spcAft>
              <a:buClr>
                <a:schemeClr val="lt1"/>
              </a:buClr>
              <a:buSzPts val="2900"/>
              <a:buChar char="•"/>
              <a:defRPr sz="29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81000" algn="l">
              <a:spcBef>
                <a:spcPts val="480"/>
              </a:spcBef>
              <a:spcAft>
                <a:spcPts val="0"/>
              </a:spcAft>
              <a:buClr>
                <a:schemeClr val="dk1"/>
              </a:buClr>
              <a:buSzPts val="2400"/>
              <a:buChar char="•"/>
              <a:defRPr sz="2400"/>
            </a:lvl6pPr>
            <a:lvl7pPr marL="3200400" lvl="6" indent="-381000" algn="l">
              <a:spcBef>
                <a:spcPts val="480"/>
              </a:spcBef>
              <a:spcAft>
                <a:spcPts val="0"/>
              </a:spcAft>
              <a:buClr>
                <a:schemeClr val="dk1"/>
              </a:buClr>
              <a:buSzPts val="2400"/>
              <a:buChar char="•"/>
              <a:defRPr sz="2400"/>
            </a:lvl7pPr>
            <a:lvl8pPr marL="3657600" lvl="7" indent="-381000" algn="l">
              <a:spcBef>
                <a:spcPts val="480"/>
              </a:spcBef>
              <a:spcAft>
                <a:spcPts val="0"/>
              </a:spcAft>
              <a:buClr>
                <a:schemeClr val="dk1"/>
              </a:buClr>
              <a:buSzPts val="2400"/>
              <a:buChar char="•"/>
              <a:defRPr sz="2400"/>
            </a:lvl8pPr>
            <a:lvl9pPr marL="4114800" lvl="8" indent="-381000" algn="l">
              <a:spcBef>
                <a:spcPts val="480"/>
              </a:spcBef>
              <a:spcAft>
                <a:spcPts val="0"/>
              </a:spcAft>
              <a:buClr>
                <a:schemeClr val="dk1"/>
              </a:buClr>
              <a:buSzPts val="2400"/>
              <a:buChar char="•"/>
              <a:defRPr sz="2400"/>
            </a:lvl9pPr>
          </a:lstStyle>
          <a:p>
            <a:endParaRPr/>
          </a:p>
        </p:txBody>
      </p:sp>
      <p:sp>
        <p:nvSpPr>
          <p:cNvPr id="61" name="Google Shape;61;p49"/>
          <p:cNvSpPr txBox="1">
            <a:spLocks noGrp="1"/>
          </p:cNvSpPr>
          <p:nvPr>
            <p:ph type="body" idx="2"/>
          </p:nvPr>
        </p:nvSpPr>
        <p:spPr>
          <a:xfrm>
            <a:off x="975364" y="2377449"/>
            <a:ext cx="4569461" cy="4973956"/>
          </a:xfrm>
          <a:prstGeom prst="rect">
            <a:avLst/>
          </a:prstGeom>
          <a:noFill/>
          <a:ln>
            <a:noFill/>
          </a:ln>
        </p:spPr>
        <p:txBody>
          <a:bodyPr spcFirstLastPara="1" wrap="square" lIns="109725" tIns="54850" rIns="109725" bIns="54850" anchor="t" anchorCtr="0">
            <a:normAutofit/>
          </a:bodyPr>
          <a:lstStyle>
            <a:lvl1pPr marL="457200" lvl="0" indent="-228600" algn="l">
              <a:spcBef>
                <a:spcPts val="340"/>
              </a:spcBef>
              <a:spcAft>
                <a:spcPts val="0"/>
              </a:spcAft>
              <a:buClr>
                <a:schemeClr val="lt1"/>
              </a:buClr>
              <a:buSzPts val="1700"/>
              <a:buNone/>
              <a:defRPr sz="1700"/>
            </a:lvl1pPr>
            <a:lvl2pPr marL="914400" lvl="1" indent="-228600" algn="l">
              <a:spcBef>
                <a:spcPts val="280"/>
              </a:spcBef>
              <a:spcAft>
                <a:spcPts val="0"/>
              </a:spcAft>
              <a:buClr>
                <a:schemeClr val="lt1"/>
              </a:buClr>
              <a:buSzPts val="1400"/>
              <a:buNone/>
              <a:defRPr sz="1400"/>
            </a:lvl2pPr>
            <a:lvl3pPr marL="1371600" lvl="2" indent="-228600" algn="l">
              <a:spcBef>
                <a:spcPts val="240"/>
              </a:spcBef>
              <a:spcAft>
                <a:spcPts val="0"/>
              </a:spcAft>
              <a:buClr>
                <a:schemeClr val="lt1"/>
              </a:buClr>
              <a:buSzPts val="1200"/>
              <a:buNone/>
              <a:defRPr sz="1200"/>
            </a:lvl3pPr>
            <a:lvl4pPr marL="1828800" lvl="3" indent="-228600" algn="l">
              <a:spcBef>
                <a:spcPts val="220"/>
              </a:spcBef>
              <a:spcAft>
                <a:spcPts val="0"/>
              </a:spcAft>
              <a:buClr>
                <a:schemeClr val="lt1"/>
              </a:buClr>
              <a:buSzPts val="1100"/>
              <a:buNone/>
              <a:defRPr sz="1100"/>
            </a:lvl4pPr>
            <a:lvl5pPr marL="2286000" lvl="4" indent="-228600" algn="l">
              <a:spcBef>
                <a:spcPts val="220"/>
              </a:spcBef>
              <a:spcAft>
                <a:spcPts val="0"/>
              </a:spcAft>
              <a:buClr>
                <a:schemeClr val="lt1"/>
              </a:buClr>
              <a:buSzPts val="1100"/>
              <a:buNone/>
              <a:defRPr sz="1100"/>
            </a:lvl5pPr>
            <a:lvl6pPr marL="2743200" lvl="5" indent="-228600" algn="l">
              <a:spcBef>
                <a:spcPts val="220"/>
              </a:spcBef>
              <a:spcAft>
                <a:spcPts val="0"/>
              </a:spcAft>
              <a:buClr>
                <a:schemeClr val="dk1"/>
              </a:buClr>
              <a:buSzPts val="1100"/>
              <a:buNone/>
              <a:defRPr sz="1100"/>
            </a:lvl6pPr>
            <a:lvl7pPr marL="3200400" lvl="6" indent="-228600" algn="l">
              <a:spcBef>
                <a:spcPts val="220"/>
              </a:spcBef>
              <a:spcAft>
                <a:spcPts val="0"/>
              </a:spcAft>
              <a:buClr>
                <a:schemeClr val="dk1"/>
              </a:buClr>
              <a:buSzPts val="1100"/>
              <a:buNone/>
              <a:defRPr sz="1100"/>
            </a:lvl7pPr>
            <a:lvl8pPr marL="3657600" lvl="7" indent="-228600" algn="l">
              <a:spcBef>
                <a:spcPts val="220"/>
              </a:spcBef>
              <a:spcAft>
                <a:spcPts val="0"/>
              </a:spcAft>
              <a:buClr>
                <a:schemeClr val="dk1"/>
              </a:buClr>
              <a:buSzPts val="1100"/>
              <a:buNone/>
              <a:defRPr sz="1100"/>
            </a:lvl8pPr>
            <a:lvl9pPr marL="4114800" lvl="8" indent="-228600" algn="l">
              <a:spcBef>
                <a:spcPts val="220"/>
              </a:spcBef>
              <a:spcAft>
                <a:spcPts val="0"/>
              </a:spcAft>
              <a:buClr>
                <a:schemeClr val="dk1"/>
              </a:buClr>
              <a:buSzPts val="1100"/>
              <a:buNone/>
              <a:defRPr sz="1100"/>
            </a:lvl9pPr>
          </a:lstStyle>
          <a:p>
            <a:endParaRPr/>
          </a:p>
        </p:txBody>
      </p:sp>
      <p:sp>
        <p:nvSpPr>
          <p:cNvPr id="62" name="Google Shape;62;p49"/>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9"/>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9"/>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0"/>
          <p:cNvSpPr txBox="1">
            <a:spLocks noGrp="1"/>
          </p:cNvSpPr>
          <p:nvPr>
            <p:ph type="title"/>
          </p:nvPr>
        </p:nvSpPr>
        <p:spPr>
          <a:xfrm>
            <a:off x="2867660" y="5760720"/>
            <a:ext cx="8778240" cy="680086"/>
          </a:xfrm>
          <a:prstGeom prst="rect">
            <a:avLst/>
          </a:prstGeom>
          <a:noFill/>
          <a:ln>
            <a:noFill/>
          </a:ln>
        </p:spPr>
        <p:txBody>
          <a:bodyPr spcFirstLastPara="1" wrap="square" lIns="109725" tIns="54850" rIns="109725" bIns="54850" anchor="b" anchorCtr="0">
            <a:normAutofit/>
          </a:bodyPr>
          <a:lstStyle>
            <a:lvl1pPr lvl="0" algn="l">
              <a:spcBef>
                <a:spcPts val="0"/>
              </a:spcBef>
              <a:spcAft>
                <a:spcPts val="0"/>
              </a:spcAft>
              <a:buClr>
                <a:schemeClr val="lt1"/>
              </a:buClr>
              <a:buSzPts val="2400"/>
              <a:buFont typeface="Arial Black"/>
              <a:buNone/>
              <a:defRPr sz="2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0"/>
          <p:cNvSpPr>
            <a:spLocks noGrp="1"/>
          </p:cNvSpPr>
          <p:nvPr>
            <p:ph type="pic" idx="2"/>
          </p:nvPr>
        </p:nvSpPr>
        <p:spPr>
          <a:xfrm>
            <a:off x="2867660" y="1005841"/>
            <a:ext cx="8778240" cy="4667249"/>
          </a:xfrm>
          <a:prstGeom prst="rect">
            <a:avLst/>
          </a:prstGeom>
          <a:noFill/>
          <a:ln>
            <a:noFill/>
          </a:ln>
        </p:spPr>
        <p:txBody>
          <a:bodyPr spcFirstLastPara="1" wrap="square" lIns="109725" tIns="54850" rIns="109725" bIns="54850" anchor="t" anchorCtr="0">
            <a:normAutofit/>
          </a:bodyPr>
          <a:lstStyle>
            <a:lvl1pPr marR="0" lvl="0" algn="l" rtl="0">
              <a:spcBef>
                <a:spcPts val="760"/>
              </a:spcBef>
              <a:spcAft>
                <a:spcPts val="0"/>
              </a:spcAft>
              <a:buClr>
                <a:schemeClr val="lt1"/>
              </a:buClr>
              <a:buSzPts val="3800"/>
              <a:buFont typeface="Arial"/>
              <a:buNone/>
              <a:defRPr sz="3800" b="0" i="0" u="none" strike="noStrike" cap="none">
                <a:solidFill>
                  <a:schemeClr val="lt1"/>
                </a:solidFill>
                <a:latin typeface="Calibri"/>
                <a:ea typeface="Calibri"/>
                <a:cs typeface="Calibri"/>
                <a:sym typeface="Calibri"/>
              </a:defRPr>
            </a:lvl1pPr>
            <a:lvl2pPr marR="0" lvl="1" algn="l" rtl="0">
              <a:spcBef>
                <a:spcPts val="680"/>
              </a:spcBef>
              <a:spcAft>
                <a:spcPts val="0"/>
              </a:spcAft>
              <a:buClr>
                <a:schemeClr val="lt1"/>
              </a:buClr>
              <a:buSzPts val="3400"/>
              <a:buFont typeface="Arial"/>
              <a:buNone/>
              <a:defRPr sz="3400" b="0" i="0" u="none" strike="noStrike" cap="none">
                <a:solidFill>
                  <a:schemeClr val="lt1"/>
                </a:solidFill>
                <a:latin typeface="Calibri"/>
                <a:ea typeface="Calibri"/>
                <a:cs typeface="Calibri"/>
                <a:sym typeface="Calibri"/>
              </a:defRPr>
            </a:lvl2pPr>
            <a:lvl3pPr marR="0" lvl="2" algn="l" rtl="0">
              <a:spcBef>
                <a:spcPts val="580"/>
              </a:spcBef>
              <a:spcAft>
                <a:spcPts val="0"/>
              </a:spcAft>
              <a:buClr>
                <a:schemeClr val="lt1"/>
              </a:buClr>
              <a:buSzPts val="2900"/>
              <a:buFont typeface="Arial"/>
              <a:buNone/>
              <a:defRPr sz="2900" b="0" i="0" u="none" strike="noStrike" cap="none">
                <a:solidFill>
                  <a:schemeClr val="lt1"/>
                </a:solidFill>
                <a:latin typeface="Calibri"/>
                <a:ea typeface="Calibri"/>
                <a:cs typeface="Calibri"/>
                <a:sym typeface="Calibri"/>
              </a:defRPr>
            </a:lvl3pPr>
            <a:lvl4pPr marR="0" lvl="3" algn="l" rtl="0">
              <a:spcBef>
                <a:spcPts val="48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4pPr>
            <a:lvl5pPr marR="0" lvl="4" algn="l" rtl="0">
              <a:spcBef>
                <a:spcPts val="48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5pPr>
            <a:lvl6pPr marR="0" lvl="5"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6pPr>
            <a:lvl7pPr marR="0" lvl="6"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7pPr>
            <a:lvl8pPr marR="0" lvl="7"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8pPr>
            <a:lvl9pPr marR="0" lvl="8"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68" name="Google Shape;68;p50"/>
          <p:cNvSpPr txBox="1">
            <a:spLocks noGrp="1"/>
          </p:cNvSpPr>
          <p:nvPr>
            <p:ph type="body" idx="1"/>
          </p:nvPr>
        </p:nvSpPr>
        <p:spPr>
          <a:xfrm>
            <a:off x="2867660" y="6440806"/>
            <a:ext cx="8778240" cy="965834"/>
          </a:xfrm>
          <a:prstGeom prst="rect">
            <a:avLst/>
          </a:prstGeom>
          <a:noFill/>
          <a:ln>
            <a:noFill/>
          </a:ln>
        </p:spPr>
        <p:txBody>
          <a:bodyPr spcFirstLastPara="1" wrap="square" lIns="109725" tIns="54850" rIns="109725" bIns="54850" anchor="t" anchorCtr="0">
            <a:normAutofit/>
          </a:bodyPr>
          <a:lstStyle>
            <a:lvl1pPr marL="457200" lvl="0" indent="-228600" algn="l">
              <a:spcBef>
                <a:spcPts val="340"/>
              </a:spcBef>
              <a:spcAft>
                <a:spcPts val="0"/>
              </a:spcAft>
              <a:buClr>
                <a:schemeClr val="lt1"/>
              </a:buClr>
              <a:buSzPts val="1700"/>
              <a:buNone/>
              <a:defRPr sz="1700"/>
            </a:lvl1pPr>
            <a:lvl2pPr marL="914400" lvl="1" indent="-228600" algn="l">
              <a:spcBef>
                <a:spcPts val="280"/>
              </a:spcBef>
              <a:spcAft>
                <a:spcPts val="0"/>
              </a:spcAft>
              <a:buClr>
                <a:schemeClr val="lt1"/>
              </a:buClr>
              <a:buSzPts val="1400"/>
              <a:buNone/>
              <a:defRPr sz="1400"/>
            </a:lvl2pPr>
            <a:lvl3pPr marL="1371600" lvl="2" indent="-228600" algn="l">
              <a:spcBef>
                <a:spcPts val="240"/>
              </a:spcBef>
              <a:spcAft>
                <a:spcPts val="0"/>
              </a:spcAft>
              <a:buClr>
                <a:schemeClr val="lt1"/>
              </a:buClr>
              <a:buSzPts val="1200"/>
              <a:buNone/>
              <a:defRPr sz="1200"/>
            </a:lvl3pPr>
            <a:lvl4pPr marL="1828800" lvl="3" indent="-228600" algn="l">
              <a:spcBef>
                <a:spcPts val="220"/>
              </a:spcBef>
              <a:spcAft>
                <a:spcPts val="0"/>
              </a:spcAft>
              <a:buClr>
                <a:schemeClr val="lt1"/>
              </a:buClr>
              <a:buSzPts val="1100"/>
              <a:buNone/>
              <a:defRPr sz="1100"/>
            </a:lvl4pPr>
            <a:lvl5pPr marL="2286000" lvl="4" indent="-228600" algn="l">
              <a:spcBef>
                <a:spcPts val="220"/>
              </a:spcBef>
              <a:spcAft>
                <a:spcPts val="0"/>
              </a:spcAft>
              <a:buClr>
                <a:schemeClr val="lt1"/>
              </a:buClr>
              <a:buSzPts val="1100"/>
              <a:buNone/>
              <a:defRPr sz="1100"/>
            </a:lvl5pPr>
            <a:lvl6pPr marL="2743200" lvl="5" indent="-228600" algn="l">
              <a:spcBef>
                <a:spcPts val="220"/>
              </a:spcBef>
              <a:spcAft>
                <a:spcPts val="0"/>
              </a:spcAft>
              <a:buClr>
                <a:schemeClr val="dk1"/>
              </a:buClr>
              <a:buSzPts val="1100"/>
              <a:buNone/>
              <a:defRPr sz="1100"/>
            </a:lvl6pPr>
            <a:lvl7pPr marL="3200400" lvl="6" indent="-228600" algn="l">
              <a:spcBef>
                <a:spcPts val="220"/>
              </a:spcBef>
              <a:spcAft>
                <a:spcPts val="0"/>
              </a:spcAft>
              <a:buClr>
                <a:schemeClr val="dk1"/>
              </a:buClr>
              <a:buSzPts val="1100"/>
              <a:buNone/>
              <a:defRPr sz="1100"/>
            </a:lvl7pPr>
            <a:lvl8pPr marL="3657600" lvl="7" indent="-228600" algn="l">
              <a:spcBef>
                <a:spcPts val="220"/>
              </a:spcBef>
              <a:spcAft>
                <a:spcPts val="0"/>
              </a:spcAft>
              <a:buClr>
                <a:schemeClr val="dk1"/>
              </a:buClr>
              <a:buSzPts val="1100"/>
              <a:buNone/>
              <a:defRPr sz="1100"/>
            </a:lvl8pPr>
            <a:lvl9pPr marL="4114800" lvl="8" indent="-228600" algn="l">
              <a:spcBef>
                <a:spcPts val="220"/>
              </a:spcBef>
              <a:spcAft>
                <a:spcPts val="0"/>
              </a:spcAft>
              <a:buClr>
                <a:schemeClr val="dk1"/>
              </a:buClr>
              <a:buSzPts val="1100"/>
              <a:buNone/>
              <a:defRPr sz="1100"/>
            </a:lvl9pPr>
          </a:lstStyle>
          <a:p>
            <a:endParaRPr/>
          </a:p>
        </p:txBody>
      </p:sp>
      <p:sp>
        <p:nvSpPr>
          <p:cNvPr id="69" name="Google Shape;69;p50"/>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0"/>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0"/>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lvl="0" indent="0" algn="r">
              <a:spcBef>
                <a:spcPts val="0"/>
              </a:spcBef>
              <a:spcAft>
                <a:spcPts val="0"/>
              </a:spcAft>
              <a:buNone/>
              <a:defRPr>
                <a:solidFill>
                  <a:srgbClr val="888888"/>
                </a:solidFill>
              </a:defRPr>
            </a:lvl1pPr>
            <a:lvl2pPr marL="0" lvl="1" indent="0" algn="r">
              <a:spcBef>
                <a:spcPts val="0"/>
              </a:spcBef>
              <a:spcAft>
                <a:spcPts val="0"/>
              </a:spcAft>
              <a:buNone/>
              <a:defRPr>
                <a:solidFill>
                  <a:srgbClr val="888888"/>
                </a:solidFill>
              </a:defRPr>
            </a:lvl2pPr>
            <a:lvl3pPr marL="0" lvl="2" indent="0" algn="r">
              <a:spcBef>
                <a:spcPts val="0"/>
              </a:spcBef>
              <a:spcAft>
                <a:spcPts val="0"/>
              </a:spcAft>
              <a:buNone/>
              <a:defRPr>
                <a:solidFill>
                  <a:srgbClr val="888888"/>
                </a:solidFill>
              </a:defRPr>
            </a:lvl3pPr>
            <a:lvl4pPr marL="0" lvl="3" indent="0" algn="r">
              <a:spcBef>
                <a:spcPts val="0"/>
              </a:spcBef>
              <a:spcAft>
                <a:spcPts val="0"/>
              </a:spcAft>
              <a:buNone/>
              <a:defRPr>
                <a:solidFill>
                  <a:srgbClr val="888888"/>
                </a:solidFill>
              </a:defRPr>
            </a:lvl4pPr>
            <a:lvl5pPr marL="0" lvl="4" indent="0" algn="r">
              <a:spcBef>
                <a:spcPts val="0"/>
              </a:spcBef>
              <a:spcAft>
                <a:spcPts val="0"/>
              </a:spcAft>
              <a:buNone/>
              <a:defRPr>
                <a:solidFill>
                  <a:srgbClr val="888888"/>
                </a:solidFill>
              </a:defRPr>
            </a:lvl5pPr>
            <a:lvl6pPr marL="0" lvl="5" indent="0" algn="r">
              <a:spcBef>
                <a:spcPts val="0"/>
              </a:spcBef>
              <a:spcAft>
                <a:spcPts val="0"/>
              </a:spcAft>
              <a:buNone/>
              <a:defRPr>
                <a:solidFill>
                  <a:srgbClr val="888888"/>
                </a:solidFill>
              </a:defRPr>
            </a:lvl6pPr>
            <a:lvl7pPr marL="0" lvl="6" indent="0" algn="r">
              <a:spcBef>
                <a:spcPts val="0"/>
              </a:spcBef>
              <a:spcAft>
                <a:spcPts val="0"/>
              </a:spcAft>
              <a:buNone/>
              <a:defRPr>
                <a:solidFill>
                  <a:srgbClr val="888888"/>
                </a:solidFill>
              </a:defRPr>
            </a:lvl7pPr>
            <a:lvl8pPr marL="0" lvl="7" indent="0" algn="r">
              <a:spcBef>
                <a:spcPts val="0"/>
              </a:spcBef>
              <a:spcAft>
                <a:spcPts val="0"/>
              </a:spcAft>
              <a:buNone/>
              <a:defRPr>
                <a:solidFill>
                  <a:srgbClr val="888888"/>
                </a:solidFill>
              </a:defRPr>
            </a:lvl8pPr>
            <a:lvl9pPr marL="0" lvl="8" indent="0" algn="r">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946677" y="731520"/>
            <a:ext cx="12737052" cy="1005840"/>
          </a:xfrm>
          <a:prstGeom prst="rect">
            <a:avLst/>
          </a:prstGeom>
          <a:noFill/>
          <a:ln>
            <a:noFill/>
          </a:ln>
        </p:spPr>
        <p:txBody>
          <a:bodyPr spcFirstLastPara="1" wrap="square" lIns="109725" tIns="54850" rIns="109725" bIns="54850" anchor="ctr" anchorCtr="0">
            <a:normAutofit/>
          </a:bodyPr>
          <a:lstStyle>
            <a:lvl1pPr marR="0" lvl="0" algn="ctr" rtl="0">
              <a:spcBef>
                <a:spcPts val="0"/>
              </a:spcBef>
              <a:spcAft>
                <a:spcPts val="0"/>
              </a:spcAft>
              <a:buClr>
                <a:schemeClr val="lt1"/>
              </a:buClr>
              <a:buSzPts val="4800"/>
              <a:buFont typeface="Arial Black"/>
              <a:buNone/>
              <a:defRPr sz="48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1"/>
          <p:cNvSpPr txBox="1">
            <a:spLocks noGrp="1"/>
          </p:cNvSpPr>
          <p:nvPr>
            <p:ph type="body" idx="1"/>
          </p:nvPr>
        </p:nvSpPr>
        <p:spPr>
          <a:xfrm>
            <a:off x="968189" y="1828810"/>
            <a:ext cx="12694023" cy="5522596"/>
          </a:xfrm>
          <a:prstGeom prst="rect">
            <a:avLst/>
          </a:prstGeom>
          <a:noFill/>
          <a:ln>
            <a:noFill/>
          </a:ln>
        </p:spPr>
        <p:txBody>
          <a:bodyPr spcFirstLastPara="1" wrap="square" lIns="109725" tIns="54850" rIns="109725" bIns="54850" anchor="t" anchorCtr="0">
            <a:normAutofit/>
          </a:bodyPr>
          <a:lstStyle>
            <a:lvl1pPr marL="457200" marR="0" lvl="0" indent="-469900" algn="l" rtl="0">
              <a:spcBef>
                <a:spcPts val="760"/>
              </a:spcBef>
              <a:spcAft>
                <a:spcPts val="0"/>
              </a:spcAft>
              <a:buClr>
                <a:schemeClr val="lt1"/>
              </a:buClr>
              <a:buSzPts val="3800"/>
              <a:buFont typeface="Arial"/>
              <a:buChar char="•"/>
              <a:defRPr sz="3800" b="0" i="0" u="none" strike="noStrike" cap="none">
                <a:solidFill>
                  <a:schemeClr val="lt1"/>
                </a:solidFill>
                <a:latin typeface="Calibri"/>
                <a:ea typeface="Calibri"/>
                <a:cs typeface="Calibri"/>
                <a:sym typeface="Calibri"/>
              </a:defRPr>
            </a:lvl1pPr>
            <a:lvl2pPr marL="914400" marR="0" lvl="1" indent="-444500" algn="l" rtl="0">
              <a:spcBef>
                <a:spcPts val="680"/>
              </a:spcBef>
              <a:spcAft>
                <a:spcPts val="0"/>
              </a:spcAft>
              <a:buClr>
                <a:schemeClr val="lt1"/>
              </a:buClr>
              <a:buSzPts val="3400"/>
              <a:buFont typeface="Arial"/>
              <a:buChar char="–"/>
              <a:defRPr sz="3400" b="0" i="0" u="none" strike="noStrike" cap="none">
                <a:solidFill>
                  <a:schemeClr val="lt1"/>
                </a:solidFill>
                <a:latin typeface="Calibri"/>
                <a:ea typeface="Calibri"/>
                <a:cs typeface="Calibri"/>
                <a:sym typeface="Calibri"/>
              </a:defRPr>
            </a:lvl2pPr>
            <a:lvl3pPr marL="1371600" marR="0" lvl="2" indent="-412750" algn="l" rtl="0">
              <a:spcBef>
                <a:spcPts val="580"/>
              </a:spcBef>
              <a:spcAft>
                <a:spcPts val="0"/>
              </a:spcAft>
              <a:buClr>
                <a:schemeClr val="lt1"/>
              </a:buClr>
              <a:buSzPts val="2900"/>
              <a:buFont typeface="Arial"/>
              <a:buChar char="•"/>
              <a:defRPr sz="2900" b="0" i="0" u="none" strike="noStrike" cap="none">
                <a:solidFill>
                  <a:schemeClr val="lt1"/>
                </a:solidFill>
                <a:latin typeface="Calibri"/>
                <a:ea typeface="Calibri"/>
                <a:cs typeface="Calibri"/>
                <a:sym typeface="Calibri"/>
              </a:defRPr>
            </a:lvl3pPr>
            <a:lvl4pPr marL="1828800" marR="0" lvl="3"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4pPr>
            <a:lvl5pPr marL="2286000" marR="0" lvl="4"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5pPr>
            <a:lvl6pPr marL="2743200" marR="0" lvl="5"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6pPr>
            <a:lvl7pPr marL="3200400" marR="0" lvl="6"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7pPr>
            <a:lvl8pPr marL="3657600" marR="0" lvl="7"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8pPr>
            <a:lvl9pPr marL="4114800" marR="0" lvl="8"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12" name="Google Shape;12;p41"/>
          <p:cNvSpPr txBox="1">
            <a:spLocks noGrp="1"/>
          </p:cNvSpPr>
          <p:nvPr>
            <p:ph type="dt" idx="10"/>
          </p:nvPr>
        </p:nvSpPr>
        <p:spPr>
          <a:xfrm>
            <a:off x="731520" y="7627821"/>
            <a:ext cx="3413760" cy="438150"/>
          </a:xfrm>
          <a:prstGeom prst="rect">
            <a:avLst/>
          </a:prstGeom>
          <a:noFill/>
          <a:ln>
            <a:noFill/>
          </a:ln>
        </p:spPr>
        <p:txBody>
          <a:bodyPr spcFirstLastPara="1" wrap="square" lIns="109725" tIns="54850" rIns="109725" bIns="54850" anchor="ctr" anchorCtr="0">
            <a:noAutofit/>
          </a:bodyPr>
          <a:lstStyle>
            <a:lvl1pPr marR="0" lvl="0" algn="l" rtl="0">
              <a:spcBef>
                <a:spcPts val="0"/>
              </a:spcBef>
              <a:spcAft>
                <a:spcPts val="0"/>
              </a:spcAft>
              <a:buSzPts val="1400"/>
              <a:buNone/>
              <a:defRPr sz="14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1"/>
          <p:cNvSpPr txBox="1">
            <a:spLocks noGrp="1"/>
          </p:cNvSpPr>
          <p:nvPr>
            <p:ph type="ftr" idx="11"/>
          </p:nvPr>
        </p:nvSpPr>
        <p:spPr>
          <a:xfrm>
            <a:off x="4998720" y="7627821"/>
            <a:ext cx="4632960" cy="438150"/>
          </a:xfrm>
          <a:prstGeom prst="rect">
            <a:avLst/>
          </a:prstGeom>
          <a:noFill/>
          <a:ln>
            <a:noFill/>
          </a:ln>
        </p:spPr>
        <p:txBody>
          <a:bodyPr spcFirstLastPara="1" wrap="square" lIns="109725" tIns="54850" rIns="109725" bIns="54850" anchor="ctr" anchorCtr="0">
            <a:noAutofit/>
          </a:bodyPr>
          <a:lstStyle>
            <a:lvl1pPr marR="0" lvl="0" algn="ctr" rtl="0">
              <a:spcBef>
                <a:spcPts val="0"/>
              </a:spcBef>
              <a:spcAft>
                <a:spcPts val="0"/>
              </a:spcAft>
              <a:buSzPts val="1400"/>
              <a:buNone/>
              <a:defRPr sz="14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1"/>
          <p:cNvSpPr txBox="1">
            <a:spLocks noGrp="1"/>
          </p:cNvSpPr>
          <p:nvPr>
            <p:ph type="sldNum" idx="12"/>
          </p:nvPr>
        </p:nvSpPr>
        <p:spPr>
          <a:xfrm>
            <a:off x="10485120" y="7627821"/>
            <a:ext cx="3413760" cy="438150"/>
          </a:xfrm>
          <a:prstGeom prst="rect">
            <a:avLst/>
          </a:prstGeom>
          <a:noFill/>
          <a:ln>
            <a:noFill/>
          </a:ln>
        </p:spPr>
        <p:txBody>
          <a:bodyPr spcFirstLastPara="1" wrap="square" lIns="109725" tIns="54850" rIns="109725" bIns="54850" anchor="ctr" anchorCtr="0">
            <a:noAutofit/>
          </a:bodyPr>
          <a:lstStyle>
            <a:lvl1pPr marL="0" marR="0" lvl="0" indent="0" algn="r" rtl="0">
              <a:spcBef>
                <a:spcPts val="0"/>
              </a:spcBef>
              <a:spcAft>
                <a:spcPts val="0"/>
              </a:spcAft>
              <a:buNone/>
              <a:defRPr sz="14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4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4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4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4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4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4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4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4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p:nvPr/>
        </p:nvSpPr>
        <p:spPr>
          <a:xfrm>
            <a:off x="1752600" y="1371600"/>
            <a:ext cx="11353800" cy="12618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200" b="1" dirty="0" smtClean="0">
                <a:solidFill>
                  <a:schemeClr val="lt1"/>
                </a:solidFill>
                <a:latin typeface="Arial"/>
                <a:ea typeface="Arial"/>
                <a:cs typeface="Arial"/>
                <a:sym typeface="Arial"/>
              </a:rPr>
              <a:t>TIẾT 119: </a:t>
            </a:r>
          </a:p>
          <a:p>
            <a:pPr marL="0" marR="0" lvl="0" indent="0" algn="ctr" rtl="0">
              <a:spcBef>
                <a:spcPts val="0"/>
              </a:spcBef>
              <a:spcAft>
                <a:spcPts val="0"/>
              </a:spcAft>
              <a:buNone/>
            </a:pPr>
            <a:r>
              <a:rPr lang="vi-VN" sz="4400" b="1" dirty="0" smtClean="0">
                <a:solidFill>
                  <a:schemeClr val="lt1"/>
                </a:solidFill>
                <a:latin typeface="Arial"/>
                <a:ea typeface="Arial"/>
                <a:cs typeface="Arial"/>
                <a:sym typeface="Arial"/>
              </a:rPr>
              <a:t>LỰA CHỌN TRẬT TỰ TỪ TRONG CÂU</a:t>
            </a:r>
            <a:endParaRPr sz="4400" b="1" dirty="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3"/>
          <p:cNvSpPr/>
          <p:nvPr/>
        </p:nvSpPr>
        <p:spPr>
          <a:xfrm>
            <a:off x="876287" y="733425"/>
            <a:ext cx="12725399" cy="1752600"/>
          </a:xfrm>
          <a:prstGeom prst="ribbon2">
            <a:avLst>
              <a:gd name="adj1" fmla="val 16667"/>
              <a:gd name="adj2" fmla="val 50000"/>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just" rtl="0">
              <a:lnSpc>
                <a:spcPct val="107000"/>
              </a:lnSpc>
              <a:spcBef>
                <a:spcPts val="0"/>
              </a:spcBef>
              <a:spcAft>
                <a:spcPts val="0"/>
              </a:spcAft>
              <a:buNone/>
            </a:pP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Từ</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hiệu</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quả</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diễn</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đạt</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của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các</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cách</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sắp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xếp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không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giống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nhau</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hãy</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rút</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ra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kinh</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nghiệm</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trong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việc</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đặt</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câu</a:t>
            </a:r>
            <a:r>
              <a:rPr lang="en-US" sz="2800" b="1" dirty="0">
                <a:solidFill>
                  <a:srgbClr val="0070C0"/>
                </a:solidFill>
                <a:latin typeface="Times New Roman"/>
                <a:ea typeface="Times New Roman"/>
                <a:cs typeface="Times New Roman"/>
                <a:sym typeface="Times New Roman"/>
              </a:rPr>
              <a:t>?</a:t>
            </a:r>
            <a:endParaRPr sz="2800" dirty="0">
              <a:solidFill>
                <a:schemeClr val="dk1"/>
              </a:solidFill>
              <a:latin typeface="Calibri"/>
              <a:ea typeface="Calibri"/>
              <a:cs typeface="Calibri"/>
              <a:sym typeface="Calibri"/>
            </a:endParaRPr>
          </a:p>
        </p:txBody>
      </p:sp>
      <p:graphicFrame>
        <p:nvGraphicFramePr>
          <p:cNvPr id="188" name="Google Shape;188;p13"/>
          <p:cNvGraphicFramePr/>
          <p:nvPr>
            <p:extLst>
              <p:ext uri="{D42A27DB-BD31-4B8C-83A1-F6EECF244321}">
                <p14:modId xmlns:p14="http://schemas.microsoft.com/office/powerpoint/2010/main" val="3971345287"/>
              </p:ext>
            </p:extLst>
          </p:nvPr>
        </p:nvGraphicFramePr>
        <p:xfrm>
          <a:off x="1371598" y="3195637"/>
          <a:ext cx="11734775" cy="3652520"/>
        </p:xfrm>
        <a:graphic>
          <a:graphicData uri="http://schemas.openxmlformats.org/drawingml/2006/table">
            <a:tbl>
              <a:tblPr firstRow="1" firstCol="1" bandRow="1">
                <a:noFill/>
                <a:tableStyleId>{FD2980B1-6B3A-4C7A-81C6-DDADE5938B91}</a:tableStyleId>
              </a:tblPr>
              <a:tblGrid>
                <a:gridCol w="945675">
                  <a:extLst>
                    <a:ext uri="{9D8B030D-6E8A-4147-A177-3AD203B41FA5}">
                      <a16:colId xmlns:a16="http://schemas.microsoft.com/office/drawing/2014/main" val="20000"/>
                    </a:ext>
                  </a:extLst>
                </a:gridCol>
                <a:gridCol w="3610250">
                  <a:extLst>
                    <a:ext uri="{9D8B030D-6E8A-4147-A177-3AD203B41FA5}">
                      <a16:colId xmlns:a16="http://schemas.microsoft.com/office/drawing/2014/main" val="20001"/>
                    </a:ext>
                  </a:extLst>
                </a:gridCol>
                <a:gridCol w="3609100">
                  <a:extLst>
                    <a:ext uri="{9D8B030D-6E8A-4147-A177-3AD203B41FA5}">
                      <a16:colId xmlns:a16="http://schemas.microsoft.com/office/drawing/2014/main" val="20002"/>
                    </a:ext>
                  </a:extLst>
                </a:gridCol>
                <a:gridCol w="3569750">
                  <a:extLst>
                    <a:ext uri="{9D8B030D-6E8A-4147-A177-3AD203B41FA5}">
                      <a16:colId xmlns:a16="http://schemas.microsoft.com/office/drawing/2014/main" val="20003"/>
                    </a:ext>
                  </a:extLst>
                </a:gridCol>
              </a:tblGrid>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Câu</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Nhấn mạnh</a:t>
                      </a:r>
                      <a:endParaRPr sz="2800" u="none" strike="noStrike" cap="none">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sự hung hãn</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Liên kết chặt</a:t>
                      </a:r>
                      <a:endParaRPr sz="2800" u="none" strike="noStrike" cap="none">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với câu đứng trước</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Liên kết chặt</a:t>
                      </a:r>
                      <a:endParaRPr sz="2800" u="none" strike="noStrike" cap="none">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với câu đứng sau</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extLst>
                  <a:ext uri="{0D108BD9-81ED-4DB2-BD59-A6C34878D82A}">
                    <a16:rowId xmlns:a16="http://schemas.microsoft.com/office/drawing/2014/main" val="10000"/>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2</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3</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4</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latin typeface="Calibri"/>
                          <a:ea typeface="Calibri"/>
                          <a:cs typeface="Calibri"/>
                          <a:sym typeface="Calibri"/>
                        </a:rPr>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5</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6</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7</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u="none" strike="noStrike" cap="none" dirty="0"/>
                        <a:t>+</a:t>
                      </a:r>
                      <a:endParaRPr sz="2800"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p:nvPr/>
        </p:nvSpPr>
        <p:spPr>
          <a:xfrm>
            <a:off x="1219200" y="1273500"/>
            <a:ext cx="2057400" cy="52225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3. Kết luận</a:t>
            </a:r>
            <a:endParaRPr sz="2800" b="1">
              <a:solidFill>
                <a:srgbClr val="FFFF00"/>
              </a:solidFill>
              <a:latin typeface="Times New Roman"/>
              <a:ea typeface="Times New Roman"/>
              <a:cs typeface="Times New Roman"/>
              <a:sym typeface="Times New Roman"/>
            </a:endParaRPr>
          </a:p>
        </p:txBody>
      </p:sp>
      <p:sp>
        <p:nvSpPr>
          <p:cNvPr id="194" name="Google Shape;194;p14"/>
          <p:cNvSpPr/>
          <p:nvPr/>
        </p:nvSpPr>
        <p:spPr>
          <a:xfrm>
            <a:off x="4744686" y="5715000"/>
            <a:ext cx="4727370" cy="530594"/>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FF"/>
                </a:solidFill>
                <a:latin typeface="Times New Roman"/>
                <a:ea typeface="Times New Roman"/>
                <a:cs typeface="Times New Roman"/>
                <a:sym typeface="Times New Roman"/>
              </a:rPr>
              <a:t>Ghi nhớ 1 (SGK trang 111)</a:t>
            </a:r>
            <a:endParaRPr sz="2800">
              <a:solidFill>
                <a:srgbClr val="FFFFFF"/>
              </a:solidFill>
              <a:latin typeface="Calibri"/>
              <a:ea typeface="Calibri"/>
              <a:cs typeface="Calibri"/>
              <a:sym typeface="Calibri"/>
            </a:endParaRPr>
          </a:p>
        </p:txBody>
      </p:sp>
      <p:sp>
        <p:nvSpPr>
          <p:cNvPr id="195" name="Google Shape;195;p14"/>
          <p:cNvSpPr txBox="1"/>
          <p:nvPr/>
        </p:nvSpPr>
        <p:spPr>
          <a:xfrm>
            <a:off x="4005942" y="1634268"/>
            <a:ext cx="6868886" cy="584775"/>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lt1"/>
                </a:solidFill>
                <a:latin typeface="Times New Roman"/>
                <a:ea typeface="Times New Roman"/>
                <a:cs typeface="Times New Roman"/>
                <a:sym typeface="Times New Roman"/>
              </a:rPr>
              <a:t>Khả năng sắp xếp trật tự từ trong câu </a:t>
            </a:r>
            <a:endParaRPr sz="3200" b="1">
              <a:solidFill>
                <a:schemeClr val="lt1"/>
              </a:solidFill>
              <a:latin typeface="Times New Roman"/>
              <a:ea typeface="Times New Roman"/>
              <a:cs typeface="Times New Roman"/>
              <a:sym typeface="Times New Roman"/>
            </a:endParaRPr>
          </a:p>
        </p:txBody>
      </p:sp>
      <p:cxnSp>
        <p:nvCxnSpPr>
          <p:cNvPr id="196" name="Google Shape;196;p14"/>
          <p:cNvCxnSpPr/>
          <p:nvPr/>
        </p:nvCxnSpPr>
        <p:spPr>
          <a:xfrm flipH="1">
            <a:off x="3423104" y="2219043"/>
            <a:ext cx="3511096" cy="992242"/>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197" name="Google Shape;197;p14"/>
          <p:cNvCxnSpPr/>
          <p:nvPr/>
        </p:nvCxnSpPr>
        <p:spPr>
          <a:xfrm>
            <a:off x="6934200" y="2219043"/>
            <a:ext cx="3940628" cy="1003128"/>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
        <p:nvSpPr>
          <p:cNvPr id="198" name="Google Shape;198;p14"/>
          <p:cNvSpPr/>
          <p:nvPr/>
        </p:nvSpPr>
        <p:spPr>
          <a:xfrm>
            <a:off x="7924799" y="3276600"/>
            <a:ext cx="5366657" cy="2100944"/>
          </a:xfrm>
          <a:prstGeom prst="verticalScroll">
            <a:avLst>
              <a:gd name="adj" fmla="val 12500"/>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rgbClr val="FF0000"/>
                </a:solidFill>
                <a:latin typeface="Calibri"/>
                <a:ea typeface="Calibri"/>
                <a:cs typeface="Calibri"/>
                <a:sym typeface="Calibri"/>
              </a:rPr>
              <a:t>Người nói (người viết) cần biết lựa chọn trật tự từ thích hợp với yêu cầu giao tiếp.</a:t>
            </a:r>
            <a:endParaRPr/>
          </a:p>
        </p:txBody>
      </p:sp>
      <p:sp>
        <p:nvSpPr>
          <p:cNvPr id="199" name="Google Shape;199;p14"/>
          <p:cNvSpPr/>
          <p:nvPr/>
        </p:nvSpPr>
        <p:spPr>
          <a:xfrm>
            <a:off x="919843" y="3211285"/>
            <a:ext cx="5328558" cy="2122715"/>
          </a:xfrm>
          <a:prstGeom prst="verticalScroll">
            <a:avLst>
              <a:gd name="adj" fmla="val 12500"/>
            </a:avLst>
          </a:prstGeom>
          <a:solidFill>
            <a:srgbClr val="EAF1DD"/>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800">
                <a:solidFill>
                  <a:srgbClr val="FF0000"/>
                </a:solidFill>
                <a:latin typeface="Calibri"/>
                <a:ea typeface="Calibri"/>
                <a:cs typeface="Calibri"/>
                <a:sym typeface="Calibri"/>
              </a:rPr>
              <a:t>Trong một câu có thể có nhiều cách sắp xếp trật tự từ, mỗi cách đem lại hiệu quả diễn đạt riêng.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5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5"/>
          <p:cNvSpPr/>
          <p:nvPr/>
        </p:nvSpPr>
        <p:spPr>
          <a:xfrm>
            <a:off x="3124200" y="1066800"/>
            <a:ext cx="8569036" cy="111697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chemeClr val="lt1"/>
                </a:solidFill>
                <a:latin typeface="Times New Roman"/>
                <a:ea typeface="Times New Roman"/>
                <a:cs typeface="Times New Roman"/>
                <a:sym typeface="Times New Roman"/>
              </a:rPr>
              <a:t>BÀI TẬP NHANH</a:t>
            </a:r>
            <a:r>
              <a:rPr lang="en-US" sz="2800">
                <a:solidFill>
                  <a:schemeClr val="lt1"/>
                </a:solidFill>
                <a:latin typeface="Times New Roman"/>
                <a:ea typeface="Times New Roman"/>
                <a:cs typeface="Times New Roman"/>
                <a:sym typeface="Times New Roman"/>
              </a:rPr>
              <a:t>: </a:t>
            </a:r>
            <a:endParaRPr sz="2800" b="1">
              <a:solidFill>
                <a:schemeClr val="lt1"/>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800" b="1">
                <a:solidFill>
                  <a:srgbClr val="00B0F0"/>
                </a:solidFill>
                <a:latin typeface="Times New Roman"/>
                <a:ea typeface="Times New Roman"/>
                <a:cs typeface="Times New Roman"/>
                <a:sym typeface="Times New Roman"/>
              </a:rPr>
              <a:t>Thử thay đổi trật tự các từ trong từng phát ngôn sau?</a:t>
            </a:r>
            <a:endParaRPr sz="2800">
              <a:solidFill>
                <a:srgbClr val="00B0F0"/>
              </a:solidFill>
              <a:latin typeface="Calibri"/>
              <a:ea typeface="Calibri"/>
              <a:cs typeface="Calibri"/>
              <a:sym typeface="Calibri"/>
            </a:endParaRPr>
          </a:p>
        </p:txBody>
      </p:sp>
      <p:sp>
        <p:nvSpPr>
          <p:cNvPr id="205" name="Google Shape;205;p15"/>
          <p:cNvSpPr txBox="1"/>
          <p:nvPr/>
        </p:nvSpPr>
        <p:spPr>
          <a:xfrm>
            <a:off x="2864922" y="2495795"/>
            <a:ext cx="2895600" cy="45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CC66FF"/>
              </a:buClr>
              <a:buSzPts val="2800"/>
              <a:buFont typeface="Times New Roman"/>
              <a:buNone/>
            </a:pPr>
            <a:r>
              <a:rPr lang="en-US" sz="2800">
                <a:solidFill>
                  <a:srgbClr val="CC66FF"/>
                </a:solidFill>
                <a:latin typeface="Times New Roman"/>
                <a:ea typeface="Times New Roman"/>
                <a:cs typeface="Times New Roman"/>
                <a:sym typeface="Times New Roman"/>
              </a:rPr>
              <a:t>1</a:t>
            </a:r>
            <a:r>
              <a:rPr lang="en-US" sz="2800">
                <a:solidFill>
                  <a:schemeClr val="lt1"/>
                </a:solidFill>
                <a:latin typeface="Times New Roman"/>
                <a:ea typeface="Times New Roman"/>
                <a:cs typeface="Times New Roman"/>
                <a:sym typeface="Times New Roman"/>
              </a:rPr>
              <a:t>. Bao giờ bạn về?</a:t>
            </a:r>
            <a:endParaRPr sz="2800">
              <a:solidFill>
                <a:schemeClr val="lt1"/>
              </a:solidFill>
              <a:latin typeface="Arial Black"/>
              <a:ea typeface="Arial Black"/>
              <a:cs typeface="Arial Black"/>
              <a:sym typeface="Arial Black"/>
            </a:endParaRPr>
          </a:p>
        </p:txBody>
      </p:sp>
      <p:sp>
        <p:nvSpPr>
          <p:cNvPr id="206" name="Google Shape;206;p15"/>
          <p:cNvSpPr txBox="1"/>
          <p:nvPr/>
        </p:nvSpPr>
        <p:spPr>
          <a:xfrm>
            <a:off x="8001000" y="2497774"/>
            <a:ext cx="4088430" cy="457200"/>
          </a:xfrm>
          <a:prstGeom prst="rect">
            <a:avLst/>
          </a:prstGeom>
          <a:noFill/>
          <a:ln>
            <a:noFill/>
          </a:ln>
        </p:spPr>
        <p:txBody>
          <a:bodyPr spcFirstLastPara="1" wrap="square" lIns="109725" tIns="54850" rIns="109725" bIns="54850" anchor="ctr" anchorCtr="0">
            <a:noAutofit/>
          </a:bodyPr>
          <a:lstStyle/>
          <a:p>
            <a:pPr marL="0" marR="0" lvl="0" indent="0" algn="ctr" rtl="0">
              <a:spcBef>
                <a:spcPts val="0"/>
              </a:spcBef>
              <a:spcAft>
                <a:spcPts val="0"/>
              </a:spcAft>
              <a:buClr>
                <a:srgbClr val="CC66FF"/>
              </a:buClr>
              <a:buSzPts val="2800"/>
              <a:buFont typeface="Times New Roman"/>
              <a:buNone/>
            </a:pPr>
            <a:r>
              <a:rPr lang="en-US" sz="2800">
                <a:solidFill>
                  <a:srgbClr val="CC66FF"/>
                </a:solidFill>
                <a:latin typeface="Times New Roman"/>
                <a:ea typeface="Times New Roman"/>
                <a:cs typeface="Times New Roman"/>
                <a:sym typeface="Times New Roman"/>
              </a:rPr>
              <a:t>2</a:t>
            </a:r>
            <a:r>
              <a:rPr lang="en-US" sz="2800">
                <a:solidFill>
                  <a:schemeClr val="lt1"/>
                </a:solidFill>
                <a:latin typeface="Times New Roman"/>
                <a:ea typeface="Times New Roman"/>
                <a:cs typeface="Times New Roman"/>
                <a:sym typeface="Times New Roman"/>
              </a:rPr>
              <a:t>. Anh ta nói giỏi lắm! </a:t>
            </a:r>
            <a:endParaRPr sz="2800">
              <a:solidFill>
                <a:schemeClr val="lt1"/>
              </a:solidFill>
              <a:latin typeface="Arial Black"/>
              <a:ea typeface="Arial Black"/>
              <a:cs typeface="Arial Black"/>
              <a:sym typeface="Arial Blac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6"/>
          <p:cNvSpPr/>
          <p:nvPr/>
        </p:nvSpPr>
        <p:spPr>
          <a:xfrm>
            <a:off x="3124200" y="1066800"/>
            <a:ext cx="8569036" cy="111697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BÀI TẬP NHANH</a:t>
            </a:r>
            <a:r>
              <a:rPr lang="en-US" sz="2800">
                <a:solidFill>
                  <a:srgbClr val="FFFF00"/>
                </a:solidFill>
                <a:latin typeface="Times New Roman"/>
                <a:ea typeface="Times New Roman"/>
                <a:cs typeface="Times New Roman"/>
                <a:sym typeface="Times New Roman"/>
              </a:rPr>
              <a:t>: </a:t>
            </a:r>
            <a:endParaRPr sz="2800" b="1">
              <a:solidFill>
                <a:srgbClr val="FFFF00"/>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800" b="1">
                <a:solidFill>
                  <a:srgbClr val="00B0F0"/>
                </a:solidFill>
                <a:latin typeface="Times New Roman"/>
                <a:ea typeface="Times New Roman"/>
                <a:cs typeface="Times New Roman"/>
                <a:sym typeface="Times New Roman"/>
              </a:rPr>
              <a:t>Thử thay đổi trật tự các từ trong từng phát ngôn sau?</a:t>
            </a:r>
            <a:endParaRPr sz="2800">
              <a:solidFill>
                <a:srgbClr val="00B0F0"/>
              </a:solidFill>
              <a:latin typeface="Calibri"/>
              <a:ea typeface="Calibri"/>
              <a:cs typeface="Calibri"/>
              <a:sym typeface="Calibri"/>
            </a:endParaRPr>
          </a:p>
        </p:txBody>
      </p:sp>
      <p:sp>
        <p:nvSpPr>
          <p:cNvPr id="212" name="Google Shape;212;p16"/>
          <p:cNvSpPr txBox="1"/>
          <p:nvPr/>
        </p:nvSpPr>
        <p:spPr>
          <a:xfrm>
            <a:off x="2864922" y="2495795"/>
            <a:ext cx="2895600" cy="45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CC66FF"/>
              </a:buClr>
              <a:buSzPts val="2800"/>
              <a:buFont typeface="Times New Roman"/>
              <a:buNone/>
            </a:pPr>
            <a:r>
              <a:rPr lang="en-US" sz="2800">
                <a:solidFill>
                  <a:srgbClr val="CC66FF"/>
                </a:solidFill>
                <a:latin typeface="Times New Roman"/>
                <a:ea typeface="Times New Roman"/>
                <a:cs typeface="Times New Roman"/>
                <a:sym typeface="Times New Roman"/>
              </a:rPr>
              <a:t>1</a:t>
            </a:r>
            <a:r>
              <a:rPr lang="en-US" sz="2800">
                <a:solidFill>
                  <a:schemeClr val="lt1"/>
                </a:solidFill>
                <a:latin typeface="Times New Roman"/>
                <a:ea typeface="Times New Roman"/>
                <a:cs typeface="Times New Roman"/>
                <a:sym typeface="Times New Roman"/>
              </a:rPr>
              <a:t>. </a:t>
            </a:r>
            <a:r>
              <a:rPr lang="en-US" sz="2800">
                <a:solidFill>
                  <a:srgbClr val="FFFF00"/>
                </a:solidFill>
                <a:latin typeface="Times New Roman"/>
                <a:ea typeface="Times New Roman"/>
                <a:cs typeface="Times New Roman"/>
                <a:sym typeface="Times New Roman"/>
              </a:rPr>
              <a:t>Bao giờ </a:t>
            </a:r>
            <a:r>
              <a:rPr lang="en-US" sz="2800">
                <a:solidFill>
                  <a:schemeClr val="lt1"/>
                </a:solidFill>
                <a:latin typeface="Times New Roman"/>
                <a:ea typeface="Times New Roman"/>
                <a:cs typeface="Times New Roman"/>
                <a:sym typeface="Times New Roman"/>
              </a:rPr>
              <a:t>bạn về?</a:t>
            </a:r>
            <a:endParaRPr sz="2800">
              <a:solidFill>
                <a:schemeClr val="lt1"/>
              </a:solidFill>
              <a:latin typeface="Arial Black"/>
              <a:ea typeface="Arial Black"/>
              <a:cs typeface="Arial Black"/>
              <a:sym typeface="Arial Black"/>
            </a:endParaRPr>
          </a:p>
        </p:txBody>
      </p:sp>
      <p:sp>
        <p:nvSpPr>
          <p:cNvPr id="213" name="Google Shape;213;p16"/>
          <p:cNvSpPr txBox="1"/>
          <p:nvPr/>
        </p:nvSpPr>
        <p:spPr>
          <a:xfrm>
            <a:off x="2864922" y="5174670"/>
            <a:ext cx="2895600" cy="45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0B0F0"/>
              </a:buClr>
              <a:buSzPts val="2800"/>
              <a:buFont typeface="Times New Roman"/>
              <a:buNone/>
            </a:pPr>
            <a:r>
              <a:rPr lang="en-US" sz="2800">
                <a:solidFill>
                  <a:srgbClr val="00B0F0"/>
                </a:solidFill>
                <a:latin typeface="Times New Roman"/>
                <a:ea typeface="Times New Roman"/>
                <a:cs typeface="Times New Roman"/>
                <a:sym typeface="Times New Roman"/>
              </a:rPr>
              <a:t>   </a:t>
            </a:r>
            <a:r>
              <a:rPr lang="en-US" sz="2800">
                <a:solidFill>
                  <a:schemeClr val="lt1"/>
                </a:solidFill>
                <a:latin typeface="Times New Roman"/>
                <a:ea typeface="Times New Roman"/>
                <a:cs typeface="Times New Roman"/>
                <a:sym typeface="Times New Roman"/>
              </a:rPr>
              <a:t>Bạn về </a:t>
            </a:r>
            <a:r>
              <a:rPr lang="en-US" sz="2800">
                <a:solidFill>
                  <a:srgbClr val="FFFF00"/>
                </a:solidFill>
                <a:latin typeface="Times New Roman"/>
                <a:ea typeface="Times New Roman"/>
                <a:cs typeface="Times New Roman"/>
                <a:sym typeface="Times New Roman"/>
              </a:rPr>
              <a:t>bao giờ</a:t>
            </a:r>
            <a:r>
              <a:rPr lang="en-US" sz="2800">
                <a:solidFill>
                  <a:schemeClr val="lt1"/>
                </a:solidFill>
                <a:latin typeface="Times New Roman"/>
                <a:ea typeface="Times New Roman"/>
                <a:cs typeface="Times New Roman"/>
                <a:sym typeface="Times New Roman"/>
              </a:rPr>
              <a:t>?</a:t>
            </a:r>
            <a:endParaRPr sz="2800">
              <a:solidFill>
                <a:schemeClr val="lt1"/>
              </a:solidFill>
              <a:latin typeface="Arial Black"/>
              <a:ea typeface="Arial Black"/>
              <a:cs typeface="Arial Black"/>
              <a:sym typeface="Arial Black"/>
            </a:endParaRPr>
          </a:p>
        </p:txBody>
      </p:sp>
      <p:sp>
        <p:nvSpPr>
          <p:cNvPr id="214" name="Google Shape;214;p16"/>
          <p:cNvSpPr txBox="1"/>
          <p:nvPr/>
        </p:nvSpPr>
        <p:spPr>
          <a:xfrm>
            <a:off x="8037120" y="5091545"/>
            <a:ext cx="4088430" cy="457200"/>
          </a:xfrm>
          <a:prstGeom prst="rect">
            <a:avLst/>
          </a:prstGeom>
          <a:noFill/>
          <a:ln>
            <a:noFill/>
          </a:ln>
        </p:spPr>
        <p:txBody>
          <a:bodyPr spcFirstLastPara="1" wrap="square" lIns="109725" tIns="54850" rIns="109725" bIns="54850" anchor="ctr" anchorCtr="0">
            <a:noAutofit/>
          </a:bodyPr>
          <a:lstStyle/>
          <a:p>
            <a:pPr marL="0" marR="0" lvl="0" indent="0" algn="ctr" rtl="0">
              <a:spcBef>
                <a:spcPts val="0"/>
              </a:spcBef>
              <a:spcAft>
                <a:spcPts val="0"/>
              </a:spcAft>
              <a:buClr>
                <a:schemeClr val="lt1"/>
              </a:buClr>
              <a:buSzPts val="2800"/>
              <a:buFont typeface="Times New Roman"/>
              <a:buNone/>
            </a:pPr>
            <a:r>
              <a:rPr lang="en-US" sz="2800">
                <a:solidFill>
                  <a:schemeClr val="lt1"/>
                </a:solidFill>
                <a:latin typeface="Times New Roman"/>
                <a:ea typeface="Times New Roman"/>
                <a:cs typeface="Times New Roman"/>
                <a:sym typeface="Times New Roman"/>
              </a:rPr>
              <a:t>Anh ta </a:t>
            </a:r>
            <a:r>
              <a:rPr lang="en-US" sz="2800">
                <a:solidFill>
                  <a:srgbClr val="FFFF00"/>
                </a:solidFill>
                <a:latin typeface="Times New Roman"/>
                <a:ea typeface="Times New Roman"/>
                <a:cs typeface="Times New Roman"/>
                <a:sym typeface="Times New Roman"/>
              </a:rPr>
              <a:t>giỏi nói </a:t>
            </a:r>
            <a:r>
              <a:rPr lang="en-US" sz="2800">
                <a:solidFill>
                  <a:schemeClr val="lt1"/>
                </a:solidFill>
                <a:latin typeface="Times New Roman"/>
                <a:ea typeface="Times New Roman"/>
                <a:cs typeface="Times New Roman"/>
                <a:sym typeface="Times New Roman"/>
              </a:rPr>
              <a:t>lắm! </a:t>
            </a:r>
            <a:endParaRPr sz="2800">
              <a:solidFill>
                <a:schemeClr val="lt1"/>
              </a:solidFill>
              <a:latin typeface="Arial Black"/>
              <a:ea typeface="Arial Black"/>
              <a:cs typeface="Arial Black"/>
              <a:sym typeface="Arial Black"/>
            </a:endParaRPr>
          </a:p>
        </p:txBody>
      </p:sp>
      <p:sp>
        <p:nvSpPr>
          <p:cNvPr id="215" name="Google Shape;215;p16"/>
          <p:cNvSpPr txBox="1"/>
          <p:nvPr/>
        </p:nvSpPr>
        <p:spPr>
          <a:xfrm>
            <a:off x="8001000" y="2497774"/>
            <a:ext cx="4088430" cy="457200"/>
          </a:xfrm>
          <a:prstGeom prst="rect">
            <a:avLst/>
          </a:prstGeom>
          <a:noFill/>
          <a:ln>
            <a:noFill/>
          </a:ln>
        </p:spPr>
        <p:txBody>
          <a:bodyPr spcFirstLastPara="1" wrap="square" lIns="109725" tIns="54850" rIns="109725" bIns="54850" anchor="ctr" anchorCtr="0">
            <a:noAutofit/>
          </a:bodyPr>
          <a:lstStyle/>
          <a:p>
            <a:pPr marL="0" marR="0" lvl="0" indent="0" algn="ctr" rtl="0">
              <a:spcBef>
                <a:spcPts val="0"/>
              </a:spcBef>
              <a:spcAft>
                <a:spcPts val="0"/>
              </a:spcAft>
              <a:buClr>
                <a:srgbClr val="CC66FF"/>
              </a:buClr>
              <a:buSzPts val="2800"/>
              <a:buFont typeface="Times New Roman"/>
              <a:buNone/>
            </a:pPr>
            <a:r>
              <a:rPr lang="en-US" sz="2800">
                <a:solidFill>
                  <a:srgbClr val="CC66FF"/>
                </a:solidFill>
                <a:latin typeface="Times New Roman"/>
                <a:ea typeface="Times New Roman"/>
                <a:cs typeface="Times New Roman"/>
                <a:sym typeface="Times New Roman"/>
              </a:rPr>
              <a:t>2</a:t>
            </a:r>
            <a:r>
              <a:rPr lang="en-US" sz="2800">
                <a:solidFill>
                  <a:schemeClr val="lt1"/>
                </a:solidFill>
                <a:latin typeface="Times New Roman"/>
                <a:ea typeface="Times New Roman"/>
                <a:cs typeface="Times New Roman"/>
                <a:sym typeface="Times New Roman"/>
              </a:rPr>
              <a:t>. Anh ta </a:t>
            </a:r>
            <a:r>
              <a:rPr lang="en-US" sz="2800">
                <a:solidFill>
                  <a:srgbClr val="FFFF00"/>
                </a:solidFill>
                <a:latin typeface="Times New Roman"/>
                <a:ea typeface="Times New Roman"/>
                <a:cs typeface="Times New Roman"/>
                <a:sym typeface="Times New Roman"/>
              </a:rPr>
              <a:t>nói giỏi </a:t>
            </a:r>
            <a:r>
              <a:rPr lang="en-US" sz="2800">
                <a:solidFill>
                  <a:schemeClr val="lt1"/>
                </a:solidFill>
                <a:latin typeface="Times New Roman"/>
                <a:ea typeface="Times New Roman"/>
                <a:cs typeface="Times New Roman"/>
                <a:sym typeface="Times New Roman"/>
              </a:rPr>
              <a:t>lắm! </a:t>
            </a:r>
            <a:endParaRPr sz="2800">
              <a:solidFill>
                <a:schemeClr val="lt1"/>
              </a:solidFill>
              <a:latin typeface="Arial Black"/>
              <a:ea typeface="Arial Black"/>
              <a:cs typeface="Arial Black"/>
              <a:sym typeface="Arial Black"/>
            </a:endParaRPr>
          </a:p>
        </p:txBody>
      </p:sp>
      <p:sp>
        <p:nvSpPr>
          <p:cNvPr id="216" name="Google Shape;216;p16"/>
          <p:cNvSpPr txBox="1"/>
          <p:nvPr/>
        </p:nvSpPr>
        <p:spPr>
          <a:xfrm>
            <a:off x="3254827" y="3428998"/>
            <a:ext cx="1257795" cy="1384995"/>
          </a:xfrm>
          <a:prstGeom prst="rect">
            <a:avLst/>
          </a:prstGeom>
          <a:solidFill>
            <a:srgbClr val="E5B8B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Times New Roman"/>
                <a:ea typeface="Times New Roman"/>
                <a:cs typeface="Times New Roman"/>
                <a:sym typeface="Times New Roman"/>
              </a:rPr>
              <a:t>Sự việc chưa xẩy ra</a:t>
            </a:r>
            <a:endParaRPr sz="1800">
              <a:solidFill>
                <a:schemeClr val="dk1"/>
              </a:solidFill>
              <a:latin typeface="Arial"/>
              <a:ea typeface="Arial"/>
              <a:cs typeface="Arial"/>
              <a:sym typeface="Arial"/>
            </a:endParaRPr>
          </a:p>
        </p:txBody>
      </p:sp>
      <p:sp>
        <p:nvSpPr>
          <p:cNvPr id="217" name="Google Shape;217;p16"/>
          <p:cNvSpPr txBox="1"/>
          <p:nvPr/>
        </p:nvSpPr>
        <p:spPr>
          <a:xfrm>
            <a:off x="4081153" y="6100374"/>
            <a:ext cx="1371600" cy="1384995"/>
          </a:xfrm>
          <a:prstGeom prst="rect">
            <a:avLst/>
          </a:prstGeom>
          <a:solidFill>
            <a:srgbClr val="E5B8B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Times New Roman"/>
                <a:ea typeface="Times New Roman"/>
                <a:cs typeface="Times New Roman"/>
                <a:sym typeface="Times New Roman"/>
              </a:rPr>
              <a:t>Sự việc đã</a:t>
            </a:r>
            <a:endParaRPr sz="28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n-US" sz="2800">
                <a:solidFill>
                  <a:schemeClr val="dk1"/>
                </a:solidFill>
                <a:latin typeface="Times New Roman"/>
                <a:ea typeface="Times New Roman"/>
                <a:cs typeface="Times New Roman"/>
                <a:sym typeface="Times New Roman"/>
              </a:rPr>
              <a:t>xẩy ra</a:t>
            </a:r>
            <a:endParaRPr sz="1800">
              <a:solidFill>
                <a:schemeClr val="dk1"/>
              </a:solidFill>
              <a:latin typeface="Arial"/>
              <a:ea typeface="Arial"/>
              <a:cs typeface="Arial"/>
              <a:sym typeface="Arial"/>
            </a:endParaRPr>
          </a:p>
        </p:txBody>
      </p:sp>
      <p:sp>
        <p:nvSpPr>
          <p:cNvPr id="218" name="Google Shape;218;p16"/>
          <p:cNvSpPr/>
          <p:nvPr/>
        </p:nvSpPr>
        <p:spPr>
          <a:xfrm>
            <a:off x="3751117" y="3010392"/>
            <a:ext cx="388917" cy="304800"/>
          </a:xfrm>
          <a:prstGeom prst="downArrow">
            <a:avLst>
              <a:gd name="adj1" fmla="val 50000"/>
              <a:gd name="adj2" fmla="val 50000"/>
            </a:avLst>
          </a:prstGeom>
          <a:solidFill>
            <a:srgbClr val="FF99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9" name="Google Shape;219;p16"/>
          <p:cNvSpPr/>
          <p:nvPr/>
        </p:nvSpPr>
        <p:spPr>
          <a:xfrm>
            <a:off x="4596244" y="5658595"/>
            <a:ext cx="388917" cy="304800"/>
          </a:xfrm>
          <a:prstGeom prst="downArrow">
            <a:avLst>
              <a:gd name="adj1" fmla="val 50000"/>
              <a:gd name="adj2" fmla="val 50000"/>
            </a:avLst>
          </a:prstGeom>
          <a:solidFill>
            <a:srgbClr val="FF99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0" name="Google Shape;220;p16"/>
          <p:cNvSpPr txBox="1"/>
          <p:nvPr/>
        </p:nvSpPr>
        <p:spPr>
          <a:xfrm>
            <a:off x="9606409" y="3389415"/>
            <a:ext cx="1571327" cy="523220"/>
          </a:xfrm>
          <a:prstGeom prst="rect">
            <a:avLst/>
          </a:prstGeom>
          <a:solidFill>
            <a:srgbClr val="E5B8B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Times New Roman"/>
                <a:ea typeface="Times New Roman"/>
                <a:cs typeface="Times New Roman"/>
                <a:sym typeface="Times New Roman"/>
              </a:rPr>
              <a:t>Lời khen</a:t>
            </a:r>
            <a:endParaRPr sz="1800">
              <a:solidFill>
                <a:schemeClr val="dk1"/>
              </a:solidFill>
              <a:latin typeface="Arial"/>
              <a:ea typeface="Arial"/>
              <a:cs typeface="Arial"/>
              <a:sym typeface="Arial"/>
            </a:endParaRPr>
          </a:p>
        </p:txBody>
      </p:sp>
      <p:sp>
        <p:nvSpPr>
          <p:cNvPr id="221" name="Google Shape;221;p16"/>
          <p:cNvSpPr txBox="1"/>
          <p:nvPr/>
        </p:nvSpPr>
        <p:spPr>
          <a:xfrm>
            <a:off x="9417709" y="6097660"/>
            <a:ext cx="1595252" cy="523220"/>
          </a:xfrm>
          <a:prstGeom prst="rect">
            <a:avLst/>
          </a:prstGeom>
          <a:solidFill>
            <a:srgbClr val="E5B8B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Times New Roman"/>
                <a:ea typeface="Times New Roman"/>
                <a:cs typeface="Times New Roman"/>
                <a:sym typeface="Times New Roman"/>
              </a:rPr>
              <a:t>Lời chê</a:t>
            </a:r>
            <a:endParaRPr sz="1800">
              <a:solidFill>
                <a:schemeClr val="dk1"/>
              </a:solidFill>
              <a:latin typeface="Arial"/>
              <a:ea typeface="Arial"/>
              <a:cs typeface="Arial"/>
              <a:sym typeface="Arial"/>
            </a:endParaRPr>
          </a:p>
        </p:txBody>
      </p:sp>
      <p:sp>
        <p:nvSpPr>
          <p:cNvPr id="222" name="Google Shape;222;p16"/>
          <p:cNvSpPr/>
          <p:nvPr/>
        </p:nvSpPr>
        <p:spPr>
          <a:xfrm>
            <a:off x="10215335" y="3010392"/>
            <a:ext cx="388917" cy="304800"/>
          </a:xfrm>
          <a:prstGeom prst="downArrow">
            <a:avLst>
              <a:gd name="adj1" fmla="val 50000"/>
              <a:gd name="adj2" fmla="val 50000"/>
            </a:avLst>
          </a:prstGeom>
          <a:solidFill>
            <a:srgbClr val="FF99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3" name="Google Shape;223;p16"/>
          <p:cNvSpPr/>
          <p:nvPr/>
        </p:nvSpPr>
        <p:spPr>
          <a:xfrm>
            <a:off x="10020876" y="5634839"/>
            <a:ext cx="388917" cy="304800"/>
          </a:xfrm>
          <a:prstGeom prst="downArrow">
            <a:avLst>
              <a:gd name="adj1" fmla="val 50000"/>
              <a:gd name="adj2" fmla="val 50000"/>
            </a:avLst>
          </a:prstGeom>
          <a:solidFill>
            <a:srgbClr val="FF99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24" name="Google Shape;224;p16"/>
          <p:cNvCxnSpPr/>
          <p:nvPr/>
        </p:nvCxnSpPr>
        <p:spPr>
          <a:xfrm>
            <a:off x="4648200" y="3096755"/>
            <a:ext cx="0" cy="2049483"/>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225" name="Google Shape;225;p16"/>
          <p:cNvCxnSpPr/>
          <p:nvPr/>
        </p:nvCxnSpPr>
        <p:spPr>
          <a:xfrm>
            <a:off x="9372600" y="3010392"/>
            <a:ext cx="0" cy="2049483"/>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
                                        <p:tgtEl>
                                          <p:spTgt spid="224"/>
                                        </p:tgtEl>
                                      </p:cBhvr>
                                    </p:animEffect>
                                  </p:childTnLst>
                                </p:cTn>
                              </p:par>
                              <p:par>
                                <p:cTn id="8" presetID="10" presetClass="entr" presetSubtype="0" fill="hold" nodeType="withEffect">
                                  <p:stCondLst>
                                    <p:cond delay="0"/>
                                  </p:stCondLst>
                                  <p:childTnLst>
                                    <p:set>
                                      <p:cBhvr>
                                        <p:cTn id="9" dur="1" fill="hold">
                                          <p:stCondLst>
                                            <p:cond delay="0"/>
                                          </p:stCondLst>
                                        </p:cTn>
                                        <p:tgtEl>
                                          <p:spTgt spid="213"/>
                                        </p:tgtEl>
                                        <p:attrNameLst>
                                          <p:attrName>style.visibility</p:attrName>
                                        </p:attrNameLst>
                                      </p:cBhvr>
                                      <p:to>
                                        <p:strVal val="visible"/>
                                      </p:to>
                                    </p:set>
                                    <p:animEffect transition="in" filter="fade">
                                      <p:cBhvr>
                                        <p:cTn id="10" dur="500"/>
                                        <p:tgtEl>
                                          <p:spTgt spid="2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8"/>
                                        </p:tgtEl>
                                        <p:attrNameLst>
                                          <p:attrName>style.visibility</p:attrName>
                                        </p:attrNameLst>
                                      </p:cBhvr>
                                      <p:to>
                                        <p:strVal val="visible"/>
                                      </p:to>
                                    </p:set>
                                    <p:animEffect transition="in" filter="fade">
                                      <p:cBhvr>
                                        <p:cTn id="15" dur="500"/>
                                        <p:tgtEl>
                                          <p:spTgt spid="218"/>
                                        </p:tgtEl>
                                      </p:cBhvr>
                                    </p:animEffect>
                                  </p:childTnLst>
                                </p:cTn>
                              </p:par>
                              <p:par>
                                <p:cTn id="16" presetID="10" presetClass="entr" presetSubtype="0" fill="hold" nodeType="withEffect">
                                  <p:stCondLst>
                                    <p:cond delay="0"/>
                                  </p:stCondLst>
                                  <p:childTnLst>
                                    <p:set>
                                      <p:cBhvr>
                                        <p:cTn id="17" dur="1" fill="hold">
                                          <p:stCondLst>
                                            <p:cond delay="0"/>
                                          </p:stCondLst>
                                        </p:cTn>
                                        <p:tgtEl>
                                          <p:spTgt spid="216"/>
                                        </p:tgtEl>
                                        <p:attrNameLst>
                                          <p:attrName>style.visibility</p:attrName>
                                        </p:attrNameLst>
                                      </p:cBhvr>
                                      <p:to>
                                        <p:strVal val="visible"/>
                                      </p:to>
                                    </p:set>
                                    <p:animEffect transition="in" filter="fade">
                                      <p:cBhvr>
                                        <p:cTn id="18" dur="500"/>
                                        <p:tgtEl>
                                          <p:spTgt spid="2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9"/>
                                        </p:tgtEl>
                                        <p:attrNameLst>
                                          <p:attrName>style.visibility</p:attrName>
                                        </p:attrNameLst>
                                      </p:cBhvr>
                                      <p:to>
                                        <p:strVal val="visible"/>
                                      </p:to>
                                    </p:set>
                                    <p:animEffect transition="in" filter="fade">
                                      <p:cBhvr>
                                        <p:cTn id="23" dur="500"/>
                                        <p:tgtEl>
                                          <p:spTgt spid="219"/>
                                        </p:tgtEl>
                                      </p:cBhvr>
                                    </p:animEffect>
                                  </p:childTnLst>
                                </p:cTn>
                              </p:par>
                              <p:par>
                                <p:cTn id="24" presetID="10" presetClass="entr" presetSubtype="0" fill="hold" nodeType="withEffect">
                                  <p:stCondLst>
                                    <p:cond delay="0"/>
                                  </p:stCondLst>
                                  <p:childTnLst>
                                    <p:set>
                                      <p:cBhvr>
                                        <p:cTn id="25" dur="1" fill="hold">
                                          <p:stCondLst>
                                            <p:cond delay="0"/>
                                          </p:stCondLst>
                                        </p:cTn>
                                        <p:tgtEl>
                                          <p:spTgt spid="217"/>
                                        </p:tgtEl>
                                        <p:attrNameLst>
                                          <p:attrName>style.visibility</p:attrName>
                                        </p:attrNameLst>
                                      </p:cBhvr>
                                      <p:to>
                                        <p:strVal val="visible"/>
                                      </p:to>
                                    </p:set>
                                    <p:animEffect transition="in" filter="fade">
                                      <p:cBhvr>
                                        <p:cTn id="26" dur="500"/>
                                        <p:tgtEl>
                                          <p:spTgt spid="2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5"/>
                                        </p:tgtEl>
                                        <p:attrNameLst>
                                          <p:attrName>style.visibility</p:attrName>
                                        </p:attrNameLst>
                                      </p:cBhvr>
                                      <p:to>
                                        <p:strVal val="visible"/>
                                      </p:to>
                                    </p:set>
                                    <p:animEffect transition="in" filter="fade">
                                      <p:cBhvr>
                                        <p:cTn id="31" dur="2000"/>
                                        <p:tgtEl>
                                          <p:spTgt spid="225"/>
                                        </p:tgtEl>
                                      </p:cBhvr>
                                    </p:animEffect>
                                  </p:childTnLst>
                                </p:cTn>
                              </p:par>
                              <p:par>
                                <p:cTn id="32" presetID="10" presetClass="entr" presetSubtype="0" fill="hold" nodeType="withEffect">
                                  <p:stCondLst>
                                    <p:cond delay="0"/>
                                  </p:stCondLst>
                                  <p:childTnLst>
                                    <p:set>
                                      <p:cBhvr>
                                        <p:cTn id="33" dur="1" fill="hold">
                                          <p:stCondLst>
                                            <p:cond delay="0"/>
                                          </p:stCondLst>
                                        </p:cTn>
                                        <p:tgtEl>
                                          <p:spTgt spid="214"/>
                                        </p:tgtEl>
                                        <p:attrNameLst>
                                          <p:attrName>style.visibility</p:attrName>
                                        </p:attrNameLst>
                                      </p:cBhvr>
                                      <p:to>
                                        <p:strVal val="visible"/>
                                      </p:to>
                                    </p:set>
                                    <p:animEffect transition="in" filter="fade">
                                      <p:cBhvr>
                                        <p:cTn id="34" dur="2000"/>
                                        <p:tgtEl>
                                          <p:spTgt spid="2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22"/>
                                        </p:tgtEl>
                                        <p:attrNameLst>
                                          <p:attrName>style.visibility</p:attrName>
                                        </p:attrNameLst>
                                      </p:cBhvr>
                                      <p:to>
                                        <p:strVal val="visible"/>
                                      </p:to>
                                    </p:set>
                                    <p:animEffect transition="in" filter="fade">
                                      <p:cBhvr>
                                        <p:cTn id="39" dur="500"/>
                                        <p:tgtEl>
                                          <p:spTgt spid="222"/>
                                        </p:tgtEl>
                                      </p:cBhvr>
                                    </p:animEffect>
                                  </p:childTnLst>
                                </p:cTn>
                              </p:par>
                              <p:par>
                                <p:cTn id="40" presetID="10" presetClass="entr" presetSubtype="0" fill="hold" nodeType="withEffect">
                                  <p:stCondLst>
                                    <p:cond delay="0"/>
                                  </p:stCondLst>
                                  <p:childTnLst>
                                    <p:set>
                                      <p:cBhvr>
                                        <p:cTn id="41" dur="1" fill="hold">
                                          <p:stCondLst>
                                            <p:cond delay="0"/>
                                          </p:stCondLst>
                                        </p:cTn>
                                        <p:tgtEl>
                                          <p:spTgt spid="220"/>
                                        </p:tgtEl>
                                        <p:attrNameLst>
                                          <p:attrName>style.visibility</p:attrName>
                                        </p:attrNameLst>
                                      </p:cBhvr>
                                      <p:to>
                                        <p:strVal val="visible"/>
                                      </p:to>
                                    </p:set>
                                    <p:animEffect transition="in" filter="fade">
                                      <p:cBhvr>
                                        <p:cTn id="42" dur="500"/>
                                        <p:tgtEl>
                                          <p:spTgt spid="2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3"/>
                                        </p:tgtEl>
                                        <p:attrNameLst>
                                          <p:attrName>style.visibility</p:attrName>
                                        </p:attrNameLst>
                                      </p:cBhvr>
                                      <p:to>
                                        <p:strVal val="visible"/>
                                      </p:to>
                                    </p:set>
                                    <p:animEffect transition="in" filter="fade">
                                      <p:cBhvr>
                                        <p:cTn id="47" dur="500"/>
                                        <p:tgtEl>
                                          <p:spTgt spid="223"/>
                                        </p:tgtEl>
                                      </p:cBhvr>
                                    </p:animEffect>
                                  </p:childTnLst>
                                </p:cTn>
                              </p:par>
                              <p:par>
                                <p:cTn id="48" presetID="10" presetClass="entr" presetSubtype="0" fill="hold" nodeType="withEffect">
                                  <p:stCondLst>
                                    <p:cond delay="0"/>
                                  </p:stCondLst>
                                  <p:childTnLst>
                                    <p:set>
                                      <p:cBhvr>
                                        <p:cTn id="49" dur="1" fill="hold">
                                          <p:stCondLst>
                                            <p:cond delay="0"/>
                                          </p:stCondLst>
                                        </p:cTn>
                                        <p:tgtEl>
                                          <p:spTgt spid="221"/>
                                        </p:tgtEl>
                                        <p:attrNameLst>
                                          <p:attrName>style.visibility</p:attrName>
                                        </p:attrNameLst>
                                      </p:cBhvr>
                                      <p:to>
                                        <p:strVal val="visible"/>
                                      </p:to>
                                    </p:set>
                                    <p:animEffect transition="in" filter="fade">
                                      <p:cBhvr>
                                        <p:cTn id="50"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7"/>
          <p:cNvSpPr/>
          <p:nvPr/>
        </p:nvSpPr>
        <p:spPr>
          <a:xfrm>
            <a:off x="1295400" y="914400"/>
            <a:ext cx="9677400" cy="98527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b="1">
                <a:solidFill>
                  <a:srgbClr val="FFFF00"/>
                </a:solidFill>
                <a:latin typeface="Times New Roman"/>
                <a:ea typeface="Times New Roman"/>
                <a:cs typeface="Times New Roman"/>
                <a:sym typeface="Times New Roman"/>
              </a:rPr>
              <a:t>II. MỘT SỐ TÁC DỤNG CỦA SỰ SẮP XẾP TRẬT TỰ TỪ</a:t>
            </a:r>
            <a:endParaRPr sz="2400">
              <a:solidFill>
                <a:srgbClr val="FFFF00"/>
              </a:solidFill>
              <a:latin typeface="Calibri"/>
              <a:ea typeface="Calibri"/>
              <a:cs typeface="Calibri"/>
              <a:sym typeface="Calibri"/>
            </a:endParaRPr>
          </a:p>
          <a:p>
            <a:pPr marL="0" marR="0" lvl="0" indent="0" algn="l" rtl="0">
              <a:lnSpc>
                <a:spcPct val="107000"/>
              </a:lnSpc>
              <a:spcBef>
                <a:spcPts val="800"/>
              </a:spcBef>
              <a:spcAft>
                <a:spcPts val="0"/>
              </a:spcAft>
              <a:buNone/>
            </a:pPr>
            <a:r>
              <a:rPr lang="en-US" sz="2400" b="1">
                <a:solidFill>
                  <a:srgbClr val="FFFF00"/>
                </a:solidFill>
                <a:latin typeface="Times New Roman"/>
                <a:ea typeface="Times New Roman"/>
                <a:cs typeface="Times New Roman"/>
                <a:sym typeface="Times New Roman"/>
              </a:rPr>
              <a:t>1. Ví dụ (SKG  trang 111)</a:t>
            </a:r>
            <a:endParaRPr sz="2400">
              <a:solidFill>
                <a:srgbClr val="FFFF00"/>
              </a:solidFill>
              <a:latin typeface="Calibri"/>
              <a:ea typeface="Calibri"/>
              <a:cs typeface="Calibri"/>
              <a:sym typeface="Calibri"/>
            </a:endParaRPr>
          </a:p>
        </p:txBody>
      </p:sp>
      <p:sp>
        <p:nvSpPr>
          <p:cNvPr id="231" name="Google Shape;231;p17"/>
          <p:cNvSpPr/>
          <p:nvPr/>
        </p:nvSpPr>
        <p:spPr>
          <a:xfrm>
            <a:off x="1295400" y="2362200"/>
            <a:ext cx="6781800" cy="388311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1a. </a:t>
            </a:r>
            <a:r>
              <a:rPr lang="en-US" sz="2800" i="1">
                <a:solidFill>
                  <a:srgbClr val="FFFFFF"/>
                </a:solidFill>
                <a:latin typeface="Times New Roman"/>
                <a:ea typeface="Times New Roman"/>
                <a:cs typeface="Times New Roman"/>
                <a:sym typeface="Times New Roman"/>
              </a:rPr>
              <a:t>Người nhà lí trưởng hình như không dám hành hạ một người ốm nặng, sợ hoặc xảy ra sự gì, hắn cứ lóng ngóng ngơ ngác, muốn nói mà không dám nói. Đùng đùng, cai lệ </a:t>
            </a:r>
            <a:r>
              <a:rPr lang="en-US" sz="2800" b="1" i="1">
                <a:solidFill>
                  <a:srgbClr val="00B0F0"/>
                </a:solidFill>
                <a:latin typeface="Times New Roman"/>
                <a:ea typeface="Times New Roman"/>
                <a:cs typeface="Times New Roman"/>
                <a:sym typeface="Times New Roman"/>
              </a:rPr>
              <a:t>giật phắt cái thừng trong tay anh này và chạy sầm sập đến chỗ anh Dậu. </a:t>
            </a:r>
            <a:endParaRPr sz="2800" b="1">
              <a:solidFill>
                <a:srgbClr val="00B0F0"/>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800" i="1">
                <a:solidFill>
                  <a:srgbClr val="FFFFFF"/>
                </a:solidFill>
                <a:latin typeface="Times New Roman"/>
                <a:ea typeface="Times New Roman"/>
                <a:cs typeface="Times New Roman"/>
                <a:sym typeface="Times New Roman"/>
              </a:rPr>
              <a:t>Chị Dậu </a:t>
            </a:r>
            <a:r>
              <a:rPr lang="en-US" sz="2800" b="1" i="1">
                <a:solidFill>
                  <a:srgbClr val="00B0F0"/>
                </a:solidFill>
                <a:latin typeface="Times New Roman"/>
                <a:ea typeface="Times New Roman"/>
                <a:cs typeface="Times New Roman"/>
                <a:sym typeface="Times New Roman"/>
              </a:rPr>
              <a:t>xám mặt, vội vàng đặt con xuống đất, chạy đến đỡ lấy tay hắn</a:t>
            </a:r>
            <a:r>
              <a:rPr lang="en-US" sz="2800" i="1">
                <a:solidFill>
                  <a:srgbClr val="00B0F0"/>
                </a:solidFill>
                <a:latin typeface="Times New Roman"/>
                <a:ea typeface="Times New Roman"/>
                <a:cs typeface="Times New Roman"/>
                <a:sym typeface="Times New Roman"/>
              </a:rPr>
              <a:t>.</a:t>
            </a:r>
            <a:r>
              <a:rPr lang="en-US" sz="2800">
                <a:solidFill>
                  <a:srgbClr val="00B0F0"/>
                </a:solidFill>
                <a:latin typeface="Times New Roman"/>
                <a:ea typeface="Times New Roman"/>
                <a:cs typeface="Times New Roman"/>
                <a:sym typeface="Times New Roman"/>
              </a:rPr>
              <a: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8"/>
          <p:cNvSpPr/>
          <p:nvPr/>
        </p:nvSpPr>
        <p:spPr>
          <a:xfrm>
            <a:off x="1295400" y="914400"/>
            <a:ext cx="9677400" cy="98527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b="1">
                <a:solidFill>
                  <a:srgbClr val="FFFF00"/>
                </a:solidFill>
                <a:latin typeface="Times New Roman"/>
                <a:ea typeface="Times New Roman"/>
                <a:cs typeface="Times New Roman"/>
                <a:sym typeface="Times New Roman"/>
              </a:rPr>
              <a:t>II. MỘT SỐ TÁC DỤNG CỦA SỰ SẮP XẾP TRẬT TỰ TỪ</a:t>
            </a:r>
            <a:endParaRPr sz="2400">
              <a:solidFill>
                <a:srgbClr val="FFFF00"/>
              </a:solidFill>
              <a:latin typeface="Calibri"/>
              <a:ea typeface="Calibri"/>
              <a:cs typeface="Calibri"/>
              <a:sym typeface="Calibri"/>
            </a:endParaRPr>
          </a:p>
          <a:p>
            <a:pPr marL="0" marR="0" lvl="0" indent="0" algn="l" rtl="0">
              <a:lnSpc>
                <a:spcPct val="107000"/>
              </a:lnSpc>
              <a:spcBef>
                <a:spcPts val="800"/>
              </a:spcBef>
              <a:spcAft>
                <a:spcPts val="0"/>
              </a:spcAft>
              <a:buNone/>
            </a:pPr>
            <a:r>
              <a:rPr lang="en-US" sz="2400" b="1">
                <a:solidFill>
                  <a:srgbClr val="FFFF00"/>
                </a:solidFill>
                <a:latin typeface="Times New Roman"/>
                <a:ea typeface="Times New Roman"/>
                <a:cs typeface="Times New Roman"/>
                <a:sym typeface="Times New Roman"/>
              </a:rPr>
              <a:t>1. Ví dụ (SKG  trang 111)</a:t>
            </a:r>
            <a:endParaRPr sz="2400">
              <a:solidFill>
                <a:srgbClr val="FFFF00"/>
              </a:solidFill>
              <a:latin typeface="Calibri"/>
              <a:ea typeface="Calibri"/>
              <a:cs typeface="Calibri"/>
              <a:sym typeface="Calibri"/>
            </a:endParaRPr>
          </a:p>
        </p:txBody>
      </p:sp>
      <p:sp>
        <p:nvSpPr>
          <p:cNvPr id="237" name="Google Shape;237;p18"/>
          <p:cNvSpPr/>
          <p:nvPr/>
        </p:nvSpPr>
        <p:spPr>
          <a:xfrm>
            <a:off x="1295400" y="2362200"/>
            <a:ext cx="6781800" cy="388311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1a. </a:t>
            </a:r>
            <a:r>
              <a:rPr lang="en-US" sz="2800" i="1">
                <a:solidFill>
                  <a:srgbClr val="FFFFFF"/>
                </a:solidFill>
                <a:latin typeface="Times New Roman"/>
                <a:ea typeface="Times New Roman"/>
                <a:cs typeface="Times New Roman"/>
                <a:sym typeface="Times New Roman"/>
              </a:rPr>
              <a:t>Người nhà lí trưởng hình như không dám hành hạ một người ốm nặng, sợ hoặc xảy ra sự gì, hắn cứ lóng ngóng ngơ ngác, muốn nói mà không dám nói. Đùng đùng, cai lệ </a:t>
            </a:r>
            <a:r>
              <a:rPr lang="en-US" sz="2800" b="1" i="1">
                <a:solidFill>
                  <a:srgbClr val="00B0F0"/>
                </a:solidFill>
                <a:latin typeface="Times New Roman"/>
                <a:ea typeface="Times New Roman"/>
                <a:cs typeface="Times New Roman"/>
                <a:sym typeface="Times New Roman"/>
              </a:rPr>
              <a:t>giật phắt cái thừng trong tay anh này và chạy sầm sập đến chỗ anh Dậu. </a:t>
            </a:r>
            <a:endParaRPr sz="2800" b="1">
              <a:solidFill>
                <a:srgbClr val="00B0F0"/>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800" i="1">
                <a:solidFill>
                  <a:srgbClr val="FFFFFF"/>
                </a:solidFill>
                <a:latin typeface="Times New Roman"/>
                <a:ea typeface="Times New Roman"/>
                <a:cs typeface="Times New Roman"/>
                <a:sym typeface="Times New Roman"/>
              </a:rPr>
              <a:t>Chị Dậu </a:t>
            </a:r>
            <a:r>
              <a:rPr lang="en-US" sz="2800" b="1" i="1">
                <a:solidFill>
                  <a:srgbClr val="00B0F0"/>
                </a:solidFill>
                <a:latin typeface="Times New Roman"/>
                <a:ea typeface="Times New Roman"/>
                <a:cs typeface="Times New Roman"/>
                <a:sym typeface="Times New Roman"/>
              </a:rPr>
              <a:t>xám mặt, vội vàng đặt con xuống đất, chạy đến đỡ lấy tay hắn</a:t>
            </a:r>
            <a:r>
              <a:rPr lang="en-US" sz="2800" i="1">
                <a:solidFill>
                  <a:srgbClr val="00B0F0"/>
                </a:solidFill>
                <a:latin typeface="Times New Roman"/>
                <a:ea typeface="Times New Roman"/>
                <a:cs typeface="Times New Roman"/>
                <a:sym typeface="Times New Roman"/>
              </a:rPr>
              <a:t>.</a:t>
            </a:r>
            <a:r>
              <a:rPr lang="en-US" sz="2800">
                <a:solidFill>
                  <a:srgbClr val="00B0F0"/>
                </a:solidFill>
                <a:latin typeface="Times New Roman"/>
                <a:ea typeface="Times New Roman"/>
                <a:cs typeface="Times New Roman"/>
                <a:sym typeface="Times New Roman"/>
              </a:rPr>
              <a:t> </a:t>
            </a:r>
            <a:endParaRPr/>
          </a:p>
        </p:txBody>
      </p:sp>
      <p:sp>
        <p:nvSpPr>
          <p:cNvPr id="238" name="Google Shape;238;p18"/>
          <p:cNvSpPr/>
          <p:nvPr/>
        </p:nvSpPr>
        <p:spPr>
          <a:xfrm>
            <a:off x="8647340" y="1828800"/>
            <a:ext cx="4686300" cy="2138930"/>
          </a:xfrm>
          <a:prstGeom prst="cloudCallout">
            <a:avLst>
              <a:gd name="adj1" fmla="val -20833"/>
              <a:gd name="adj2" fmla="val 62500"/>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0000"/>
                </a:solidFill>
                <a:latin typeface="Times New Roman"/>
                <a:ea typeface="Times New Roman"/>
                <a:cs typeface="Times New Roman"/>
                <a:sym typeface="Times New Roman"/>
              </a:rPr>
              <a:t>Trật tự từ trong những bộ phận câu (in màu xanh) dưới đây thể hiện điều gì?</a:t>
            </a:r>
            <a:endParaRPr sz="24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9"/>
          <p:cNvSpPr/>
          <p:nvPr/>
        </p:nvSpPr>
        <p:spPr>
          <a:xfrm>
            <a:off x="1295400" y="914400"/>
            <a:ext cx="9677400" cy="98527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b="1">
                <a:solidFill>
                  <a:srgbClr val="FFFF00"/>
                </a:solidFill>
                <a:latin typeface="Times New Roman"/>
                <a:ea typeface="Times New Roman"/>
                <a:cs typeface="Times New Roman"/>
                <a:sym typeface="Times New Roman"/>
              </a:rPr>
              <a:t>II. MỘT SỐ TÁC DỤNG CỦA SỰ SẮP XẾP TRẬT TỰ TỪ</a:t>
            </a:r>
            <a:endParaRPr sz="2400">
              <a:solidFill>
                <a:srgbClr val="FFFF00"/>
              </a:solidFill>
              <a:latin typeface="Calibri"/>
              <a:ea typeface="Calibri"/>
              <a:cs typeface="Calibri"/>
              <a:sym typeface="Calibri"/>
            </a:endParaRPr>
          </a:p>
          <a:p>
            <a:pPr marL="0" marR="0" lvl="0" indent="0" algn="l" rtl="0">
              <a:lnSpc>
                <a:spcPct val="107000"/>
              </a:lnSpc>
              <a:spcBef>
                <a:spcPts val="800"/>
              </a:spcBef>
              <a:spcAft>
                <a:spcPts val="0"/>
              </a:spcAft>
              <a:buNone/>
            </a:pPr>
            <a:r>
              <a:rPr lang="en-US" sz="2400" b="1">
                <a:solidFill>
                  <a:srgbClr val="FFFF00"/>
                </a:solidFill>
                <a:latin typeface="Times New Roman"/>
                <a:ea typeface="Times New Roman"/>
                <a:cs typeface="Times New Roman"/>
                <a:sym typeface="Times New Roman"/>
              </a:rPr>
              <a:t>1. Ví dụ (SKG  trang 111)</a:t>
            </a:r>
            <a:endParaRPr sz="2400">
              <a:solidFill>
                <a:srgbClr val="FFFF00"/>
              </a:solidFill>
              <a:latin typeface="Calibri"/>
              <a:ea typeface="Calibri"/>
              <a:cs typeface="Calibri"/>
              <a:sym typeface="Calibri"/>
            </a:endParaRPr>
          </a:p>
        </p:txBody>
      </p:sp>
      <p:sp>
        <p:nvSpPr>
          <p:cNvPr id="244" name="Google Shape;244;p19"/>
          <p:cNvSpPr/>
          <p:nvPr/>
        </p:nvSpPr>
        <p:spPr>
          <a:xfrm>
            <a:off x="1295400" y="2362200"/>
            <a:ext cx="6781800" cy="388311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1a. </a:t>
            </a:r>
            <a:r>
              <a:rPr lang="en-US" sz="2800" i="1">
                <a:solidFill>
                  <a:srgbClr val="FFFFFF"/>
                </a:solidFill>
                <a:latin typeface="Times New Roman"/>
                <a:ea typeface="Times New Roman"/>
                <a:cs typeface="Times New Roman"/>
                <a:sym typeface="Times New Roman"/>
              </a:rPr>
              <a:t>Người nhà lí trưởng hình như không dám hành hạ một người ốm nặng, sợ hoặc xảy ra sự gì, hắn cứ lóng ngóng ngơ ngác, muốn nói mà không dám nói. Đùng đùng, cai lệ </a:t>
            </a:r>
            <a:r>
              <a:rPr lang="en-US" sz="2800" b="1" i="1">
                <a:solidFill>
                  <a:srgbClr val="00B0F0"/>
                </a:solidFill>
                <a:latin typeface="Times New Roman"/>
                <a:ea typeface="Times New Roman"/>
                <a:cs typeface="Times New Roman"/>
                <a:sym typeface="Times New Roman"/>
              </a:rPr>
              <a:t>giật phắt cái thừng trong tay anh này và chạy sầm sập đến chỗ anh Dậu. </a:t>
            </a:r>
            <a:endParaRPr sz="2800" b="1">
              <a:solidFill>
                <a:srgbClr val="00B0F0"/>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800" i="1">
                <a:solidFill>
                  <a:srgbClr val="FFFFFF"/>
                </a:solidFill>
                <a:latin typeface="Times New Roman"/>
                <a:ea typeface="Times New Roman"/>
                <a:cs typeface="Times New Roman"/>
                <a:sym typeface="Times New Roman"/>
              </a:rPr>
              <a:t>Chị Dậu </a:t>
            </a:r>
            <a:r>
              <a:rPr lang="en-US" sz="2800" b="1" i="1">
                <a:solidFill>
                  <a:srgbClr val="00B0F0"/>
                </a:solidFill>
                <a:latin typeface="Times New Roman"/>
                <a:ea typeface="Times New Roman"/>
                <a:cs typeface="Times New Roman"/>
                <a:sym typeface="Times New Roman"/>
              </a:rPr>
              <a:t>xám mặt, vội vàng đặt con xuống đất, chạy đến đỡ lấy tay hắn</a:t>
            </a:r>
            <a:r>
              <a:rPr lang="en-US" sz="2800" i="1">
                <a:solidFill>
                  <a:srgbClr val="00B0F0"/>
                </a:solidFill>
                <a:latin typeface="Times New Roman"/>
                <a:ea typeface="Times New Roman"/>
                <a:cs typeface="Times New Roman"/>
                <a:sym typeface="Times New Roman"/>
              </a:rPr>
              <a:t>.</a:t>
            </a:r>
            <a:r>
              <a:rPr lang="en-US" sz="2800">
                <a:solidFill>
                  <a:srgbClr val="00B0F0"/>
                </a:solidFill>
                <a:latin typeface="Times New Roman"/>
                <a:ea typeface="Times New Roman"/>
                <a:cs typeface="Times New Roman"/>
                <a:sym typeface="Times New Roman"/>
              </a:rPr>
              <a:t> </a:t>
            </a:r>
            <a:endParaRPr/>
          </a:p>
        </p:txBody>
      </p:sp>
      <p:sp>
        <p:nvSpPr>
          <p:cNvPr id="245" name="Google Shape;245;p19"/>
          <p:cNvSpPr/>
          <p:nvPr/>
        </p:nvSpPr>
        <p:spPr>
          <a:xfrm>
            <a:off x="8265475" y="4067014"/>
            <a:ext cx="688520" cy="521141"/>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19"/>
          <p:cNvSpPr/>
          <p:nvPr/>
        </p:nvSpPr>
        <p:spPr>
          <a:xfrm>
            <a:off x="1309255" y="1861465"/>
            <a:ext cx="9677400" cy="468077"/>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b="1">
                <a:solidFill>
                  <a:srgbClr val="FFFF00"/>
                </a:solidFill>
                <a:latin typeface="Times New Roman"/>
                <a:ea typeface="Times New Roman"/>
                <a:cs typeface="Times New Roman"/>
                <a:sym typeface="Times New Roman"/>
              </a:rPr>
              <a:t>2. Nhận xét </a:t>
            </a:r>
            <a:endParaRPr sz="2400">
              <a:solidFill>
                <a:srgbClr val="FFFF00"/>
              </a:solidFill>
              <a:latin typeface="Calibri"/>
              <a:ea typeface="Calibri"/>
              <a:cs typeface="Calibri"/>
              <a:sym typeface="Calibri"/>
            </a:endParaRPr>
          </a:p>
        </p:txBody>
      </p:sp>
      <p:cxnSp>
        <p:nvCxnSpPr>
          <p:cNvPr id="247" name="Google Shape;247;p19"/>
          <p:cNvCxnSpPr/>
          <p:nvPr/>
        </p:nvCxnSpPr>
        <p:spPr>
          <a:xfrm>
            <a:off x="7543800" y="4206617"/>
            <a:ext cx="3810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48" name="Google Shape;248;p19"/>
          <p:cNvCxnSpPr/>
          <p:nvPr/>
        </p:nvCxnSpPr>
        <p:spPr>
          <a:xfrm>
            <a:off x="2933700" y="5688064"/>
            <a:ext cx="11049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49" name="Google Shape;249;p19"/>
          <p:cNvCxnSpPr/>
          <p:nvPr/>
        </p:nvCxnSpPr>
        <p:spPr>
          <a:xfrm>
            <a:off x="2743200" y="5105400"/>
            <a:ext cx="3810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50" name="Google Shape;250;p19"/>
          <p:cNvCxnSpPr/>
          <p:nvPr/>
        </p:nvCxnSpPr>
        <p:spPr>
          <a:xfrm>
            <a:off x="5766955" y="5688064"/>
            <a:ext cx="3810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51" name="Google Shape;251;p19"/>
          <p:cNvCxnSpPr/>
          <p:nvPr/>
        </p:nvCxnSpPr>
        <p:spPr>
          <a:xfrm>
            <a:off x="3314700" y="6123709"/>
            <a:ext cx="4953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52" name="Google Shape;252;p19"/>
          <p:cNvCxnSpPr/>
          <p:nvPr/>
        </p:nvCxnSpPr>
        <p:spPr>
          <a:xfrm>
            <a:off x="2133600" y="6123709"/>
            <a:ext cx="5334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
        <p:nvSpPr>
          <p:cNvPr id="253" name="Google Shape;253;p19"/>
          <p:cNvSpPr/>
          <p:nvPr/>
        </p:nvSpPr>
        <p:spPr>
          <a:xfrm>
            <a:off x="9185811" y="3143865"/>
            <a:ext cx="4001984" cy="147540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Thể hiện thứ tự trước sau của  các hoạt động, trạng thái </a:t>
            </a:r>
            <a:endParaRPr sz="2800">
              <a:solidFill>
                <a:srgbClr val="FFFF00"/>
              </a:solidFill>
              <a:latin typeface="Calibri"/>
              <a:ea typeface="Calibri"/>
              <a:cs typeface="Calibri"/>
              <a:sym typeface="Calibri"/>
            </a:endParaRPr>
          </a:p>
        </p:txBody>
      </p:sp>
      <p:sp>
        <p:nvSpPr>
          <p:cNvPr id="254" name="Google Shape;254;p19"/>
          <p:cNvSpPr/>
          <p:nvPr/>
        </p:nvSpPr>
        <p:spPr>
          <a:xfrm>
            <a:off x="9131381" y="4944948"/>
            <a:ext cx="4056413" cy="522259"/>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Liên kết câu trước đó</a:t>
            </a:r>
            <a:endParaRPr sz="2800">
              <a:solidFill>
                <a:srgbClr val="FFFF00"/>
              </a:solidFill>
              <a:latin typeface="Times New Roman"/>
              <a:ea typeface="Times New Roman"/>
              <a:cs typeface="Times New Roman"/>
              <a:sym typeface="Times New Roman"/>
            </a:endParaRPr>
          </a:p>
        </p:txBody>
      </p:sp>
      <p:sp>
        <p:nvSpPr>
          <p:cNvPr id="255" name="Google Shape;255;p19"/>
          <p:cNvSpPr/>
          <p:nvPr/>
        </p:nvSpPr>
        <p:spPr>
          <a:xfrm>
            <a:off x="8265475" y="5406531"/>
            <a:ext cx="688520" cy="521141"/>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6" name="Google Shape;256;p19"/>
          <p:cNvSpPr/>
          <p:nvPr/>
        </p:nvSpPr>
        <p:spPr>
          <a:xfrm>
            <a:off x="4876801" y="5667101"/>
            <a:ext cx="685800" cy="50719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57" name="Google Shape;257;p19"/>
          <p:cNvSpPr/>
          <p:nvPr/>
        </p:nvSpPr>
        <p:spPr>
          <a:xfrm>
            <a:off x="5321877" y="4206617"/>
            <a:ext cx="1459923" cy="60433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cxnSp>
        <p:nvCxnSpPr>
          <p:cNvPr id="258" name="Google Shape;258;p19"/>
          <p:cNvCxnSpPr/>
          <p:nvPr/>
        </p:nvCxnSpPr>
        <p:spPr>
          <a:xfrm>
            <a:off x="7467600" y="4724400"/>
            <a:ext cx="3810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fade">
                                      <p:cBhvr>
                                        <p:cTn id="7" dur="500"/>
                                        <p:tgtEl>
                                          <p:spTgt spid="247"/>
                                        </p:tgtEl>
                                      </p:cBhvr>
                                    </p:animEffect>
                                  </p:childTnLst>
                                </p:cTn>
                              </p:par>
                              <p:par>
                                <p:cTn id="8" presetID="10" presetClass="entr" presetSubtype="0" fill="hold" nodeType="withEffect">
                                  <p:stCondLst>
                                    <p:cond delay="0"/>
                                  </p:stCondLst>
                                  <p:childTnLst>
                                    <p:set>
                                      <p:cBhvr>
                                        <p:cTn id="9" dur="1" fill="hold">
                                          <p:stCondLst>
                                            <p:cond delay="0"/>
                                          </p:stCondLst>
                                        </p:cTn>
                                        <p:tgtEl>
                                          <p:spTgt spid="258"/>
                                        </p:tgtEl>
                                        <p:attrNameLst>
                                          <p:attrName>style.visibility</p:attrName>
                                        </p:attrNameLst>
                                      </p:cBhvr>
                                      <p:to>
                                        <p:strVal val="visible"/>
                                      </p:to>
                                    </p:set>
                                    <p:animEffect transition="in" filter="fade">
                                      <p:cBhvr>
                                        <p:cTn id="10" dur="500"/>
                                        <p:tgtEl>
                                          <p:spTgt spid="258"/>
                                        </p:tgtEl>
                                      </p:cBhvr>
                                    </p:animEffect>
                                  </p:childTnLst>
                                </p:cTn>
                              </p:par>
                              <p:par>
                                <p:cTn id="11" presetID="10" presetClass="entr" presetSubtype="0" fill="hold" nodeType="withEffect">
                                  <p:stCondLst>
                                    <p:cond delay="0"/>
                                  </p:stCondLst>
                                  <p:childTnLst>
                                    <p:set>
                                      <p:cBhvr>
                                        <p:cTn id="12" dur="1" fill="hold">
                                          <p:stCondLst>
                                            <p:cond delay="0"/>
                                          </p:stCondLst>
                                        </p:cTn>
                                        <p:tgtEl>
                                          <p:spTgt spid="249"/>
                                        </p:tgtEl>
                                        <p:attrNameLst>
                                          <p:attrName>style.visibility</p:attrName>
                                        </p:attrNameLst>
                                      </p:cBhvr>
                                      <p:to>
                                        <p:strVal val="visible"/>
                                      </p:to>
                                    </p:set>
                                    <p:animEffect transition="in" filter="fade">
                                      <p:cBhvr>
                                        <p:cTn id="13" dur="500"/>
                                        <p:tgtEl>
                                          <p:spTgt spid="249"/>
                                        </p:tgtEl>
                                      </p:cBhvr>
                                    </p:animEffect>
                                  </p:childTnLst>
                                </p:cTn>
                              </p:par>
                              <p:par>
                                <p:cTn id="14" presetID="10" presetClass="entr" presetSubtype="0" fill="hold" nodeType="withEffect">
                                  <p:stCondLst>
                                    <p:cond delay="0"/>
                                  </p:stCondLst>
                                  <p:childTnLst>
                                    <p:set>
                                      <p:cBhvr>
                                        <p:cTn id="15" dur="1" fill="hold">
                                          <p:stCondLst>
                                            <p:cond delay="0"/>
                                          </p:stCondLst>
                                        </p:cTn>
                                        <p:tgtEl>
                                          <p:spTgt spid="248"/>
                                        </p:tgtEl>
                                        <p:attrNameLst>
                                          <p:attrName>style.visibility</p:attrName>
                                        </p:attrNameLst>
                                      </p:cBhvr>
                                      <p:to>
                                        <p:strVal val="visible"/>
                                      </p:to>
                                    </p:set>
                                    <p:animEffect transition="in" filter="fade">
                                      <p:cBhvr>
                                        <p:cTn id="16" dur="500"/>
                                        <p:tgtEl>
                                          <p:spTgt spid="248"/>
                                        </p:tgtEl>
                                      </p:cBhvr>
                                    </p:animEffect>
                                  </p:childTnLst>
                                </p:cTn>
                              </p:par>
                              <p:par>
                                <p:cTn id="17" presetID="10" presetClass="entr" presetSubtype="0" fill="hold" nodeType="withEffect">
                                  <p:stCondLst>
                                    <p:cond delay="0"/>
                                  </p:stCondLst>
                                  <p:childTnLst>
                                    <p:set>
                                      <p:cBhvr>
                                        <p:cTn id="18" dur="1" fill="hold">
                                          <p:stCondLst>
                                            <p:cond delay="0"/>
                                          </p:stCondLst>
                                        </p:cTn>
                                        <p:tgtEl>
                                          <p:spTgt spid="250"/>
                                        </p:tgtEl>
                                        <p:attrNameLst>
                                          <p:attrName>style.visibility</p:attrName>
                                        </p:attrNameLst>
                                      </p:cBhvr>
                                      <p:to>
                                        <p:strVal val="visible"/>
                                      </p:to>
                                    </p:set>
                                    <p:animEffect transition="in" filter="fade">
                                      <p:cBhvr>
                                        <p:cTn id="19" dur="500"/>
                                        <p:tgtEl>
                                          <p:spTgt spid="250"/>
                                        </p:tgtEl>
                                      </p:cBhvr>
                                    </p:animEffect>
                                  </p:childTnLst>
                                </p:cTn>
                              </p:par>
                              <p:par>
                                <p:cTn id="20" presetID="10" presetClass="entr" presetSubtype="0" fill="hold" nodeType="withEffect">
                                  <p:stCondLst>
                                    <p:cond delay="0"/>
                                  </p:stCondLst>
                                  <p:childTnLst>
                                    <p:set>
                                      <p:cBhvr>
                                        <p:cTn id="21" dur="1" fill="hold">
                                          <p:stCondLst>
                                            <p:cond delay="0"/>
                                          </p:stCondLst>
                                        </p:cTn>
                                        <p:tgtEl>
                                          <p:spTgt spid="251"/>
                                        </p:tgtEl>
                                        <p:attrNameLst>
                                          <p:attrName>style.visibility</p:attrName>
                                        </p:attrNameLst>
                                      </p:cBhvr>
                                      <p:to>
                                        <p:strVal val="visible"/>
                                      </p:to>
                                    </p:set>
                                    <p:animEffect transition="in" filter="fade">
                                      <p:cBhvr>
                                        <p:cTn id="22" dur="500"/>
                                        <p:tgtEl>
                                          <p:spTgt spid="251"/>
                                        </p:tgtEl>
                                      </p:cBhvr>
                                    </p:animEffect>
                                  </p:childTnLst>
                                </p:cTn>
                              </p:par>
                              <p:par>
                                <p:cTn id="23" presetID="10" presetClass="entr" presetSubtype="0" fill="hold" nodeType="withEffect">
                                  <p:stCondLst>
                                    <p:cond delay="0"/>
                                  </p:stCondLst>
                                  <p:childTnLst>
                                    <p:set>
                                      <p:cBhvr>
                                        <p:cTn id="24" dur="1" fill="hold">
                                          <p:stCondLst>
                                            <p:cond delay="0"/>
                                          </p:stCondLst>
                                        </p:cTn>
                                        <p:tgtEl>
                                          <p:spTgt spid="252"/>
                                        </p:tgtEl>
                                        <p:attrNameLst>
                                          <p:attrName>style.visibility</p:attrName>
                                        </p:attrNameLst>
                                      </p:cBhvr>
                                      <p:to>
                                        <p:strVal val="visible"/>
                                      </p:to>
                                    </p:set>
                                    <p:animEffect transition="in" filter="fade">
                                      <p:cBhvr>
                                        <p:cTn id="25" dur="500"/>
                                        <p:tgtEl>
                                          <p:spTgt spid="252"/>
                                        </p:tgtEl>
                                      </p:cBhvr>
                                    </p:animEffect>
                                  </p:childTnLst>
                                </p:cTn>
                              </p:par>
                              <p:par>
                                <p:cTn id="26" presetID="10" presetClass="entr" presetSubtype="0" fill="hold" nodeType="withEffect">
                                  <p:stCondLst>
                                    <p:cond delay="0"/>
                                  </p:stCondLst>
                                  <p:childTnLst>
                                    <p:set>
                                      <p:cBhvr>
                                        <p:cTn id="27" dur="1" fill="hold">
                                          <p:stCondLst>
                                            <p:cond delay="0"/>
                                          </p:stCondLst>
                                        </p:cTn>
                                        <p:tgtEl>
                                          <p:spTgt spid="245"/>
                                        </p:tgtEl>
                                        <p:attrNameLst>
                                          <p:attrName>style.visibility</p:attrName>
                                        </p:attrNameLst>
                                      </p:cBhvr>
                                      <p:to>
                                        <p:strVal val="visible"/>
                                      </p:to>
                                    </p:set>
                                    <p:animEffect transition="in" filter="fade">
                                      <p:cBhvr>
                                        <p:cTn id="28" dur="500"/>
                                        <p:tgtEl>
                                          <p:spTgt spid="245"/>
                                        </p:tgtEl>
                                      </p:cBhvr>
                                    </p:animEffect>
                                  </p:childTnLst>
                                </p:cTn>
                              </p:par>
                              <p:par>
                                <p:cTn id="29" presetID="10" presetClass="entr" presetSubtype="0" fill="hold" nodeType="withEffect">
                                  <p:stCondLst>
                                    <p:cond delay="0"/>
                                  </p:stCondLst>
                                  <p:childTnLst>
                                    <p:set>
                                      <p:cBhvr>
                                        <p:cTn id="30" dur="1" fill="hold">
                                          <p:stCondLst>
                                            <p:cond delay="0"/>
                                          </p:stCondLst>
                                        </p:cTn>
                                        <p:tgtEl>
                                          <p:spTgt spid="253"/>
                                        </p:tgtEl>
                                        <p:attrNameLst>
                                          <p:attrName>style.visibility</p:attrName>
                                        </p:attrNameLst>
                                      </p:cBhvr>
                                      <p:to>
                                        <p:strVal val="visible"/>
                                      </p:to>
                                    </p:set>
                                    <p:animEffect transition="in" filter="fade">
                                      <p:cBhvr>
                                        <p:cTn id="31" dur="500"/>
                                        <p:tgtEl>
                                          <p:spTgt spid="25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7"/>
                                        </p:tgtEl>
                                        <p:attrNameLst>
                                          <p:attrName>style.visibility</p:attrName>
                                        </p:attrNameLst>
                                      </p:cBhvr>
                                      <p:to>
                                        <p:strVal val="visible"/>
                                      </p:to>
                                    </p:set>
                                    <p:animEffect transition="in" filter="fade">
                                      <p:cBhvr>
                                        <p:cTn id="36" dur="500"/>
                                        <p:tgtEl>
                                          <p:spTgt spid="257"/>
                                        </p:tgtEl>
                                      </p:cBhvr>
                                    </p:animEffect>
                                  </p:childTnLst>
                                </p:cTn>
                              </p:par>
                              <p:par>
                                <p:cTn id="37" presetID="10" presetClass="entr" presetSubtype="0" fill="hold" nodeType="withEffect">
                                  <p:stCondLst>
                                    <p:cond delay="0"/>
                                  </p:stCondLst>
                                  <p:childTnLst>
                                    <p:set>
                                      <p:cBhvr>
                                        <p:cTn id="38" dur="1" fill="hold">
                                          <p:stCondLst>
                                            <p:cond delay="0"/>
                                          </p:stCondLst>
                                        </p:cTn>
                                        <p:tgtEl>
                                          <p:spTgt spid="256"/>
                                        </p:tgtEl>
                                        <p:attrNameLst>
                                          <p:attrName>style.visibility</p:attrName>
                                        </p:attrNameLst>
                                      </p:cBhvr>
                                      <p:to>
                                        <p:strVal val="visible"/>
                                      </p:to>
                                    </p:set>
                                    <p:animEffect transition="in" filter="fade">
                                      <p:cBhvr>
                                        <p:cTn id="39" dur="500"/>
                                        <p:tgtEl>
                                          <p:spTgt spid="256"/>
                                        </p:tgtEl>
                                      </p:cBhvr>
                                    </p:animEffect>
                                  </p:childTnLst>
                                </p:cTn>
                              </p:par>
                              <p:par>
                                <p:cTn id="40" presetID="10" presetClass="entr" presetSubtype="0" fill="hold" nodeType="withEffect">
                                  <p:stCondLst>
                                    <p:cond delay="0"/>
                                  </p:stCondLst>
                                  <p:childTnLst>
                                    <p:set>
                                      <p:cBhvr>
                                        <p:cTn id="41" dur="1" fill="hold">
                                          <p:stCondLst>
                                            <p:cond delay="0"/>
                                          </p:stCondLst>
                                        </p:cTn>
                                        <p:tgtEl>
                                          <p:spTgt spid="255"/>
                                        </p:tgtEl>
                                        <p:attrNameLst>
                                          <p:attrName>style.visibility</p:attrName>
                                        </p:attrNameLst>
                                      </p:cBhvr>
                                      <p:to>
                                        <p:strVal val="visible"/>
                                      </p:to>
                                    </p:set>
                                    <p:animEffect transition="in" filter="fade">
                                      <p:cBhvr>
                                        <p:cTn id="42" dur="500"/>
                                        <p:tgtEl>
                                          <p:spTgt spid="255"/>
                                        </p:tgtEl>
                                      </p:cBhvr>
                                    </p:animEffect>
                                  </p:childTnLst>
                                </p:cTn>
                              </p:par>
                              <p:par>
                                <p:cTn id="43" presetID="10" presetClass="entr" presetSubtype="0" fill="hold" nodeType="withEffect">
                                  <p:stCondLst>
                                    <p:cond delay="0"/>
                                  </p:stCondLst>
                                  <p:childTnLst>
                                    <p:set>
                                      <p:cBhvr>
                                        <p:cTn id="44" dur="1" fill="hold">
                                          <p:stCondLst>
                                            <p:cond delay="0"/>
                                          </p:stCondLst>
                                        </p:cTn>
                                        <p:tgtEl>
                                          <p:spTgt spid="254"/>
                                        </p:tgtEl>
                                        <p:attrNameLst>
                                          <p:attrName>style.visibility</p:attrName>
                                        </p:attrNameLst>
                                      </p:cBhvr>
                                      <p:to>
                                        <p:strVal val="visible"/>
                                      </p:to>
                                    </p:set>
                                    <p:animEffect transition="in" filter="fade">
                                      <p:cBhvr>
                                        <p:cTn id="45" dur="5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0"/>
          <p:cNvSpPr/>
          <p:nvPr/>
        </p:nvSpPr>
        <p:spPr>
          <a:xfrm>
            <a:off x="1143000" y="2709011"/>
            <a:ext cx="5791200" cy="177561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1b.</a:t>
            </a:r>
            <a:r>
              <a:rPr lang="en-US" sz="2400">
                <a:solidFill>
                  <a:srgbClr val="FFFFFF"/>
                </a:solidFill>
                <a:latin typeface="Times New Roman"/>
                <a:ea typeface="Times New Roman"/>
                <a:cs typeface="Times New Roman"/>
                <a:sym typeface="Times New Roman"/>
              </a:rPr>
              <a:t> </a:t>
            </a:r>
            <a:r>
              <a:rPr lang="en-US" sz="2400">
                <a:solidFill>
                  <a:schemeClr val="lt1"/>
                </a:solidFill>
                <a:latin typeface="Times New Roman"/>
                <a:ea typeface="Times New Roman"/>
                <a:cs typeface="Times New Roman"/>
                <a:sym typeface="Times New Roman"/>
              </a:rPr>
              <a:t>(...)</a:t>
            </a:r>
            <a:r>
              <a:rPr lang="en-US" sz="2400" i="1">
                <a:solidFill>
                  <a:srgbClr val="FFFFFF"/>
                </a:solidFill>
                <a:latin typeface="Times New Roman"/>
                <a:ea typeface="Times New Roman"/>
                <a:cs typeface="Times New Roman"/>
                <a:sym typeface="Times New Roman"/>
              </a:rPr>
              <a:t> </a:t>
            </a:r>
            <a:r>
              <a:rPr lang="en-US" sz="2400" b="1" i="1">
                <a:solidFill>
                  <a:srgbClr val="00B0F0"/>
                </a:solidFill>
                <a:latin typeface="Times New Roman"/>
                <a:ea typeface="Times New Roman"/>
                <a:cs typeface="Times New Roman"/>
                <a:sym typeface="Times New Roman"/>
              </a:rPr>
              <a:t>cai lệ và người nhà lí trưởng</a:t>
            </a:r>
            <a:r>
              <a:rPr lang="en-US" sz="2400" i="1">
                <a:solidFill>
                  <a:srgbClr val="FFFFFF"/>
                </a:solidFill>
                <a:latin typeface="Times New Roman"/>
                <a:ea typeface="Times New Roman"/>
                <a:cs typeface="Times New Roman"/>
                <a:sym typeface="Times New Roman"/>
              </a:rPr>
              <a:t> đã sầm sập tiến vào với những </a:t>
            </a:r>
            <a:r>
              <a:rPr lang="en-US" sz="2400" b="1" i="1">
                <a:solidFill>
                  <a:srgbClr val="00B0F0"/>
                </a:solidFill>
                <a:latin typeface="Times New Roman"/>
                <a:ea typeface="Times New Roman"/>
                <a:cs typeface="Times New Roman"/>
                <a:sym typeface="Times New Roman"/>
              </a:rPr>
              <a:t>roi song, tay thước và dây thừng.</a:t>
            </a:r>
            <a:r>
              <a:rPr lang="en-US" sz="2400">
                <a:solidFill>
                  <a:srgbClr val="00B0F0"/>
                </a:solidFill>
                <a:latin typeface="Times New Roman"/>
                <a:ea typeface="Times New Roman"/>
                <a:cs typeface="Times New Roman"/>
                <a:sym typeface="Times New Roman"/>
              </a:rPr>
              <a:t>    </a:t>
            </a:r>
            <a:endParaRPr sz="2400">
              <a:solidFill>
                <a:srgbClr val="00B0F0"/>
              </a:solidFill>
              <a:latin typeface="Times New Roman"/>
              <a:ea typeface="Times New Roman"/>
              <a:cs typeface="Times New Roman"/>
              <a:sym typeface="Times New Roman"/>
            </a:endParaRPr>
          </a:p>
          <a:p>
            <a:pPr marL="0" marR="0" lvl="0" indent="0" algn="just" rtl="0">
              <a:lnSpc>
                <a:spcPct val="107000"/>
              </a:lnSpc>
              <a:spcBef>
                <a:spcPts val="800"/>
              </a:spcBef>
              <a:spcAft>
                <a:spcPts val="0"/>
              </a:spcAft>
              <a:buNone/>
            </a:pPr>
            <a:endParaRPr sz="2400">
              <a:solidFill>
                <a:srgbClr val="00B0F0"/>
              </a:solidFill>
              <a:latin typeface="Times New Roman"/>
              <a:ea typeface="Times New Roman"/>
              <a:cs typeface="Times New Roman"/>
              <a:sym typeface="Times New Roman"/>
            </a:endParaRPr>
          </a:p>
        </p:txBody>
      </p:sp>
      <p:sp>
        <p:nvSpPr>
          <p:cNvPr id="264" name="Google Shape;264;p20"/>
          <p:cNvSpPr/>
          <p:nvPr/>
        </p:nvSpPr>
        <p:spPr>
          <a:xfrm>
            <a:off x="1295400" y="914400"/>
            <a:ext cx="9677400" cy="148303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b="1">
                <a:solidFill>
                  <a:srgbClr val="FFFF00"/>
                </a:solidFill>
                <a:latin typeface="Times New Roman"/>
                <a:ea typeface="Times New Roman"/>
                <a:cs typeface="Times New Roman"/>
                <a:sym typeface="Times New Roman"/>
              </a:rPr>
              <a:t>II. MỘT SỐ TÁC DỤNG CỦA SỰ SẮP XẾP TRẬT TỰ TỪ</a:t>
            </a:r>
            <a:endParaRPr sz="2400">
              <a:solidFill>
                <a:srgbClr val="FFFF00"/>
              </a:solidFill>
              <a:latin typeface="Calibri"/>
              <a:ea typeface="Calibri"/>
              <a:cs typeface="Calibri"/>
              <a:sym typeface="Calibri"/>
            </a:endParaRPr>
          </a:p>
          <a:p>
            <a:pPr marL="457200" marR="0" lvl="0" indent="-457200" algn="l" rtl="0">
              <a:lnSpc>
                <a:spcPct val="107000"/>
              </a:lnSpc>
              <a:spcBef>
                <a:spcPts val="800"/>
              </a:spcBef>
              <a:spcAft>
                <a:spcPts val="0"/>
              </a:spcAft>
              <a:buClr>
                <a:srgbClr val="FFFF00"/>
              </a:buClr>
              <a:buSzPts val="2400"/>
              <a:buFont typeface="Times New Roman"/>
              <a:buAutoNum type="arabicPeriod"/>
            </a:pPr>
            <a:r>
              <a:rPr lang="en-US" sz="2400" b="1">
                <a:solidFill>
                  <a:srgbClr val="FFFF00"/>
                </a:solidFill>
                <a:latin typeface="Times New Roman"/>
                <a:ea typeface="Times New Roman"/>
                <a:cs typeface="Times New Roman"/>
                <a:sym typeface="Times New Roman"/>
              </a:rPr>
              <a:t>Ví dụ (SKG  trang 111)</a:t>
            </a:r>
            <a:endParaRPr/>
          </a:p>
          <a:p>
            <a:pPr marL="457200" marR="0" lvl="0" indent="-457200" algn="l" rtl="0">
              <a:lnSpc>
                <a:spcPct val="107000"/>
              </a:lnSpc>
              <a:spcBef>
                <a:spcPts val="800"/>
              </a:spcBef>
              <a:spcAft>
                <a:spcPts val="0"/>
              </a:spcAft>
              <a:buClr>
                <a:srgbClr val="FFFF00"/>
              </a:buClr>
              <a:buSzPts val="2400"/>
              <a:buFont typeface="Times New Roman"/>
              <a:buAutoNum type="arabicPeriod"/>
            </a:pPr>
            <a:r>
              <a:rPr lang="en-US" sz="2400" b="1">
                <a:solidFill>
                  <a:srgbClr val="FFFF00"/>
                </a:solidFill>
                <a:latin typeface="Times New Roman"/>
                <a:ea typeface="Times New Roman"/>
                <a:cs typeface="Times New Roman"/>
                <a:sym typeface="Times New Roman"/>
              </a:rPr>
              <a:t>Nhận xét</a:t>
            </a:r>
            <a:endParaRPr sz="2400">
              <a:solidFill>
                <a:srgbClr val="FFFF00"/>
              </a:solidFill>
              <a:latin typeface="Calibri"/>
              <a:ea typeface="Calibri"/>
              <a:cs typeface="Calibri"/>
              <a:sym typeface="Calibri"/>
            </a:endParaRPr>
          </a:p>
        </p:txBody>
      </p:sp>
      <p:sp>
        <p:nvSpPr>
          <p:cNvPr id="265" name="Google Shape;265;p20"/>
          <p:cNvSpPr txBox="1"/>
          <p:nvPr/>
        </p:nvSpPr>
        <p:spPr>
          <a:xfrm>
            <a:off x="7848600" y="2527738"/>
            <a:ext cx="5398200" cy="460895"/>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Thứ bậc cao thấp, quan trọng của nhân vật </a:t>
            </a:r>
            <a:endParaRPr/>
          </a:p>
        </p:txBody>
      </p:sp>
      <p:sp>
        <p:nvSpPr>
          <p:cNvPr id="266" name="Google Shape;266;p20"/>
          <p:cNvSpPr txBox="1"/>
          <p:nvPr/>
        </p:nvSpPr>
        <p:spPr>
          <a:xfrm>
            <a:off x="7845631" y="3122450"/>
            <a:ext cx="5398200" cy="487506"/>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Thứ tự xuất hiện trước sau của nhân vật </a:t>
            </a:r>
            <a:endParaRPr/>
          </a:p>
        </p:txBody>
      </p:sp>
      <p:sp>
        <p:nvSpPr>
          <p:cNvPr id="267" name="Google Shape;267;p20"/>
          <p:cNvSpPr txBox="1"/>
          <p:nvPr/>
        </p:nvSpPr>
        <p:spPr>
          <a:xfrm>
            <a:off x="7845631" y="3613480"/>
            <a:ext cx="5398200" cy="460895"/>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Hành động tương ứng của nhân vật </a:t>
            </a:r>
            <a:endParaRPr/>
          </a:p>
        </p:txBody>
      </p:sp>
      <p:sp>
        <p:nvSpPr>
          <p:cNvPr id="268" name="Google Shape;268;p20"/>
          <p:cNvSpPr txBox="1"/>
          <p:nvPr/>
        </p:nvSpPr>
        <p:spPr>
          <a:xfrm>
            <a:off x="7845631" y="4096043"/>
            <a:ext cx="5398200" cy="487506"/>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Trình tự quan sát </a:t>
            </a:r>
            <a:endParaRPr/>
          </a:p>
        </p:txBody>
      </p:sp>
      <p:sp>
        <p:nvSpPr>
          <p:cNvPr id="269" name="Google Shape;269;p20"/>
          <p:cNvSpPr/>
          <p:nvPr/>
        </p:nvSpPr>
        <p:spPr>
          <a:xfrm>
            <a:off x="7121475" y="3353065"/>
            <a:ext cx="444460" cy="664798"/>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70" name="Google Shape;270;p20"/>
          <p:cNvCxnSpPr/>
          <p:nvPr/>
        </p:nvCxnSpPr>
        <p:spPr>
          <a:xfrm>
            <a:off x="2212769" y="3125453"/>
            <a:ext cx="5334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71" name="Google Shape;271;p20"/>
          <p:cNvCxnSpPr/>
          <p:nvPr/>
        </p:nvCxnSpPr>
        <p:spPr>
          <a:xfrm>
            <a:off x="3505200" y="3116317"/>
            <a:ext cx="2231571"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72" name="Google Shape;272;p20"/>
          <p:cNvCxnSpPr/>
          <p:nvPr/>
        </p:nvCxnSpPr>
        <p:spPr>
          <a:xfrm>
            <a:off x="4191000" y="3570949"/>
            <a:ext cx="8382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73" name="Google Shape;273;p20"/>
          <p:cNvCxnSpPr/>
          <p:nvPr/>
        </p:nvCxnSpPr>
        <p:spPr>
          <a:xfrm>
            <a:off x="5410200" y="3545259"/>
            <a:ext cx="9525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274" name="Google Shape;274;p20"/>
          <p:cNvCxnSpPr/>
          <p:nvPr/>
        </p:nvCxnSpPr>
        <p:spPr>
          <a:xfrm>
            <a:off x="1295400" y="3896077"/>
            <a:ext cx="10668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
        <p:nvSpPr>
          <p:cNvPr id="275" name="Google Shape;275;p20"/>
          <p:cNvSpPr/>
          <p:nvPr/>
        </p:nvSpPr>
        <p:spPr>
          <a:xfrm>
            <a:off x="1676400" y="5029200"/>
            <a:ext cx="4686300" cy="2138930"/>
          </a:xfrm>
          <a:prstGeom prst="cloudCallout">
            <a:avLst>
              <a:gd name="adj1" fmla="val -11862"/>
              <a:gd name="adj2" fmla="val -96217"/>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0000"/>
                </a:solidFill>
                <a:latin typeface="Times New Roman"/>
                <a:ea typeface="Times New Roman"/>
                <a:cs typeface="Times New Roman"/>
                <a:sym typeface="Times New Roman"/>
              </a:rPr>
              <a:t>Trật tự từ trong những bộ phận câu (in màu xanh) trên thể hiện điều gì?</a:t>
            </a:r>
            <a:endParaRPr sz="2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animEffect transition="in" filter="fade">
                                      <p:cBhvr>
                                        <p:cTn id="7" dur="500"/>
                                        <p:tgtEl>
                                          <p:spTgt spid="270"/>
                                        </p:tgtEl>
                                      </p:cBhvr>
                                    </p:animEffect>
                                  </p:childTnLst>
                                </p:cTn>
                              </p:par>
                              <p:par>
                                <p:cTn id="8" presetID="10" presetClass="entr" presetSubtype="0" fill="hold" nodeType="withEffect">
                                  <p:stCondLst>
                                    <p:cond delay="0"/>
                                  </p:stCondLst>
                                  <p:childTnLst>
                                    <p:set>
                                      <p:cBhvr>
                                        <p:cTn id="9" dur="1" fill="hold">
                                          <p:stCondLst>
                                            <p:cond delay="0"/>
                                          </p:stCondLst>
                                        </p:cTn>
                                        <p:tgtEl>
                                          <p:spTgt spid="271"/>
                                        </p:tgtEl>
                                        <p:attrNameLst>
                                          <p:attrName>style.visibility</p:attrName>
                                        </p:attrNameLst>
                                      </p:cBhvr>
                                      <p:to>
                                        <p:strVal val="visible"/>
                                      </p:to>
                                    </p:set>
                                    <p:animEffect transition="in" filter="fade">
                                      <p:cBhvr>
                                        <p:cTn id="10" dur="500"/>
                                        <p:tgtEl>
                                          <p:spTgt spid="271"/>
                                        </p:tgtEl>
                                      </p:cBhvr>
                                    </p:animEffect>
                                  </p:childTnLst>
                                </p:cTn>
                              </p:par>
                              <p:par>
                                <p:cTn id="11" presetID="10" presetClass="entr" presetSubtype="0" fill="hold" nodeType="withEffect">
                                  <p:stCondLst>
                                    <p:cond delay="0"/>
                                  </p:stCondLst>
                                  <p:childTnLst>
                                    <p:set>
                                      <p:cBhvr>
                                        <p:cTn id="12" dur="1" fill="hold">
                                          <p:stCondLst>
                                            <p:cond delay="0"/>
                                          </p:stCondLst>
                                        </p:cTn>
                                        <p:tgtEl>
                                          <p:spTgt spid="272"/>
                                        </p:tgtEl>
                                        <p:attrNameLst>
                                          <p:attrName>style.visibility</p:attrName>
                                        </p:attrNameLst>
                                      </p:cBhvr>
                                      <p:to>
                                        <p:strVal val="visible"/>
                                      </p:to>
                                    </p:set>
                                    <p:animEffect transition="in" filter="fade">
                                      <p:cBhvr>
                                        <p:cTn id="13" dur="500"/>
                                        <p:tgtEl>
                                          <p:spTgt spid="272"/>
                                        </p:tgtEl>
                                      </p:cBhvr>
                                    </p:animEffect>
                                  </p:childTnLst>
                                </p:cTn>
                              </p:par>
                              <p:par>
                                <p:cTn id="14" presetID="10" presetClass="entr" presetSubtype="0" fill="hold" nodeType="withEffect">
                                  <p:stCondLst>
                                    <p:cond delay="0"/>
                                  </p:stCondLst>
                                  <p:childTnLst>
                                    <p:set>
                                      <p:cBhvr>
                                        <p:cTn id="15" dur="1" fill="hold">
                                          <p:stCondLst>
                                            <p:cond delay="0"/>
                                          </p:stCondLst>
                                        </p:cTn>
                                        <p:tgtEl>
                                          <p:spTgt spid="273"/>
                                        </p:tgtEl>
                                        <p:attrNameLst>
                                          <p:attrName>style.visibility</p:attrName>
                                        </p:attrNameLst>
                                      </p:cBhvr>
                                      <p:to>
                                        <p:strVal val="visible"/>
                                      </p:to>
                                    </p:set>
                                    <p:animEffect transition="in" filter="fade">
                                      <p:cBhvr>
                                        <p:cTn id="16" dur="500"/>
                                        <p:tgtEl>
                                          <p:spTgt spid="273"/>
                                        </p:tgtEl>
                                      </p:cBhvr>
                                    </p:animEffect>
                                  </p:childTnLst>
                                </p:cTn>
                              </p:par>
                              <p:par>
                                <p:cTn id="17" presetID="10" presetClass="entr" presetSubtype="0" fill="hold" nodeType="withEffect">
                                  <p:stCondLst>
                                    <p:cond delay="0"/>
                                  </p:stCondLst>
                                  <p:childTnLst>
                                    <p:set>
                                      <p:cBhvr>
                                        <p:cTn id="18" dur="1" fill="hold">
                                          <p:stCondLst>
                                            <p:cond delay="0"/>
                                          </p:stCondLst>
                                        </p:cTn>
                                        <p:tgtEl>
                                          <p:spTgt spid="274"/>
                                        </p:tgtEl>
                                        <p:attrNameLst>
                                          <p:attrName>style.visibility</p:attrName>
                                        </p:attrNameLst>
                                      </p:cBhvr>
                                      <p:to>
                                        <p:strVal val="visible"/>
                                      </p:to>
                                    </p:set>
                                    <p:animEffect transition="in" filter="fade">
                                      <p:cBhvr>
                                        <p:cTn id="19" dur="500"/>
                                        <p:tgtEl>
                                          <p:spTgt spid="274"/>
                                        </p:tgtEl>
                                      </p:cBhvr>
                                    </p:animEffect>
                                  </p:childTnLst>
                                </p:cTn>
                              </p:par>
                              <p:par>
                                <p:cTn id="20" presetID="10" presetClass="entr" presetSubtype="0" fill="hold" nodeType="withEffect">
                                  <p:stCondLst>
                                    <p:cond delay="0"/>
                                  </p:stCondLst>
                                  <p:childTnLst>
                                    <p:set>
                                      <p:cBhvr>
                                        <p:cTn id="21" dur="1" fill="hold">
                                          <p:stCondLst>
                                            <p:cond delay="0"/>
                                          </p:stCondLst>
                                        </p:cTn>
                                        <p:tgtEl>
                                          <p:spTgt spid="269"/>
                                        </p:tgtEl>
                                        <p:attrNameLst>
                                          <p:attrName>style.visibility</p:attrName>
                                        </p:attrNameLst>
                                      </p:cBhvr>
                                      <p:to>
                                        <p:strVal val="visible"/>
                                      </p:to>
                                    </p:set>
                                    <p:animEffect transition="in" filter="fade">
                                      <p:cBhvr>
                                        <p:cTn id="22" dur="500"/>
                                        <p:tgtEl>
                                          <p:spTgt spid="269"/>
                                        </p:tgtEl>
                                      </p:cBhvr>
                                    </p:animEffect>
                                  </p:childTnLst>
                                </p:cTn>
                              </p:par>
                              <p:par>
                                <p:cTn id="23" presetID="10" presetClass="entr" presetSubtype="0" fill="hold" nodeType="withEffect">
                                  <p:stCondLst>
                                    <p:cond delay="0"/>
                                  </p:stCondLst>
                                  <p:childTnLst>
                                    <p:set>
                                      <p:cBhvr>
                                        <p:cTn id="24" dur="1" fill="hold">
                                          <p:stCondLst>
                                            <p:cond delay="0"/>
                                          </p:stCondLst>
                                        </p:cTn>
                                        <p:tgtEl>
                                          <p:spTgt spid="265"/>
                                        </p:tgtEl>
                                        <p:attrNameLst>
                                          <p:attrName>style.visibility</p:attrName>
                                        </p:attrNameLst>
                                      </p:cBhvr>
                                      <p:to>
                                        <p:strVal val="visible"/>
                                      </p:to>
                                    </p:set>
                                    <p:animEffect transition="in" filter="fade">
                                      <p:cBhvr>
                                        <p:cTn id="25" dur="500"/>
                                        <p:tgtEl>
                                          <p:spTgt spid="265"/>
                                        </p:tgtEl>
                                      </p:cBhvr>
                                    </p:animEffect>
                                  </p:childTnLst>
                                </p:cTn>
                              </p:par>
                              <p:par>
                                <p:cTn id="26" presetID="10" presetClass="entr" presetSubtype="0" fill="hold" nodeType="withEffect">
                                  <p:stCondLst>
                                    <p:cond delay="0"/>
                                  </p:stCondLst>
                                  <p:childTnLst>
                                    <p:set>
                                      <p:cBhvr>
                                        <p:cTn id="27" dur="1" fill="hold">
                                          <p:stCondLst>
                                            <p:cond delay="0"/>
                                          </p:stCondLst>
                                        </p:cTn>
                                        <p:tgtEl>
                                          <p:spTgt spid="266"/>
                                        </p:tgtEl>
                                        <p:attrNameLst>
                                          <p:attrName>style.visibility</p:attrName>
                                        </p:attrNameLst>
                                      </p:cBhvr>
                                      <p:to>
                                        <p:strVal val="visible"/>
                                      </p:to>
                                    </p:set>
                                    <p:animEffect transition="in" filter="fade">
                                      <p:cBhvr>
                                        <p:cTn id="28" dur="500"/>
                                        <p:tgtEl>
                                          <p:spTgt spid="266"/>
                                        </p:tgtEl>
                                      </p:cBhvr>
                                    </p:animEffect>
                                  </p:childTnLst>
                                </p:cTn>
                              </p:par>
                              <p:par>
                                <p:cTn id="29" presetID="10" presetClass="entr" presetSubtype="0" fill="hold" nodeType="withEffect">
                                  <p:stCondLst>
                                    <p:cond delay="0"/>
                                  </p:stCondLst>
                                  <p:childTnLst>
                                    <p:set>
                                      <p:cBhvr>
                                        <p:cTn id="30" dur="1" fill="hold">
                                          <p:stCondLst>
                                            <p:cond delay="0"/>
                                          </p:stCondLst>
                                        </p:cTn>
                                        <p:tgtEl>
                                          <p:spTgt spid="267"/>
                                        </p:tgtEl>
                                        <p:attrNameLst>
                                          <p:attrName>style.visibility</p:attrName>
                                        </p:attrNameLst>
                                      </p:cBhvr>
                                      <p:to>
                                        <p:strVal val="visible"/>
                                      </p:to>
                                    </p:set>
                                    <p:animEffect transition="in" filter="fade">
                                      <p:cBhvr>
                                        <p:cTn id="31" dur="500"/>
                                        <p:tgtEl>
                                          <p:spTgt spid="267"/>
                                        </p:tgtEl>
                                      </p:cBhvr>
                                    </p:animEffect>
                                  </p:childTnLst>
                                </p:cTn>
                              </p:par>
                              <p:par>
                                <p:cTn id="32" presetID="10" presetClass="entr" presetSubtype="0" fill="hold" nodeType="withEffect">
                                  <p:stCondLst>
                                    <p:cond delay="0"/>
                                  </p:stCondLst>
                                  <p:childTnLst>
                                    <p:set>
                                      <p:cBhvr>
                                        <p:cTn id="33" dur="1" fill="hold">
                                          <p:stCondLst>
                                            <p:cond delay="0"/>
                                          </p:stCondLst>
                                        </p:cTn>
                                        <p:tgtEl>
                                          <p:spTgt spid="268"/>
                                        </p:tgtEl>
                                        <p:attrNameLst>
                                          <p:attrName>style.visibility</p:attrName>
                                        </p:attrNameLst>
                                      </p:cBhvr>
                                      <p:to>
                                        <p:strVal val="visible"/>
                                      </p:to>
                                    </p:set>
                                    <p:animEffect transition="in" filter="fade">
                                      <p:cBhvr>
                                        <p:cTn id="34" dur="5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1"/>
          <p:cNvSpPr txBox="1"/>
          <p:nvPr/>
        </p:nvSpPr>
        <p:spPr>
          <a:xfrm>
            <a:off x="2971800" y="914400"/>
            <a:ext cx="8153400" cy="101438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So sánh tác dụng của những cách sắp xếp trật tự từ trong các bộ phận câu (in màu xanh) dưới đây:</a:t>
            </a:r>
            <a:endParaRPr sz="2800">
              <a:solidFill>
                <a:srgbClr val="FFFF00"/>
              </a:solidFill>
              <a:latin typeface="Calibri"/>
              <a:ea typeface="Calibri"/>
              <a:cs typeface="Calibri"/>
              <a:sym typeface="Calibri"/>
            </a:endParaRPr>
          </a:p>
        </p:txBody>
      </p:sp>
      <p:sp>
        <p:nvSpPr>
          <p:cNvPr id="281" name="Google Shape;281;p21"/>
          <p:cNvSpPr/>
          <p:nvPr/>
        </p:nvSpPr>
        <p:spPr>
          <a:xfrm>
            <a:off x="1066800" y="1967375"/>
            <a:ext cx="6934200" cy="5471370"/>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2a. </a:t>
            </a:r>
            <a:r>
              <a:rPr lang="en-US" sz="2800" i="1">
                <a:solidFill>
                  <a:schemeClr val="lt1"/>
                </a:solidFill>
                <a:latin typeface="Times New Roman"/>
                <a:ea typeface="Times New Roman"/>
                <a:cs typeface="Times New Roman"/>
                <a:sym typeface="Times New Roman"/>
              </a:rPr>
              <a:t>Gậy tre, chông tre chống lại sắt thép của quân thù. Tre xung phong vào xe tăng, đại bác. Tre</a:t>
            </a:r>
            <a:r>
              <a:rPr lang="en-US" sz="2800" i="1">
                <a:solidFill>
                  <a:srgbClr val="00B0F0"/>
                </a:solidFill>
                <a:latin typeface="Times New Roman"/>
                <a:ea typeface="Times New Roman"/>
                <a:cs typeface="Times New Roman"/>
                <a:sym typeface="Times New Roman"/>
              </a:rPr>
              <a:t> giữ làng, giữ nước, giữ mái nhà tranh, giữ đồng lúa chín. </a:t>
            </a:r>
            <a:r>
              <a:rPr lang="en-US" sz="2800" i="1">
                <a:solidFill>
                  <a:schemeClr val="lt1"/>
                </a:solidFill>
                <a:latin typeface="Times New Roman"/>
                <a:ea typeface="Times New Roman"/>
                <a:cs typeface="Times New Roman"/>
                <a:sym typeface="Times New Roman"/>
              </a:rPr>
              <a:t>Tre hi sinh để bảo vệ con người. </a:t>
            </a:r>
            <a:endParaRPr sz="2800" i="1">
              <a:solidFill>
                <a:schemeClr val="lt1"/>
              </a:solidFill>
              <a:latin typeface="Times New Roman"/>
              <a:ea typeface="Times New Roman"/>
              <a:cs typeface="Times New Roman"/>
              <a:sym typeface="Times New Roman"/>
            </a:endParaRPr>
          </a:p>
          <a:p>
            <a:pPr marL="0" marR="0" lvl="0" indent="0" algn="l" rtl="0">
              <a:lnSpc>
                <a:spcPct val="107000"/>
              </a:lnSpc>
              <a:spcBef>
                <a:spcPts val="800"/>
              </a:spcBef>
              <a:spcAft>
                <a:spcPts val="0"/>
              </a:spcAft>
              <a:buNone/>
            </a:pPr>
            <a:r>
              <a:rPr lang="en-US" sz="2800" i="1">
                <a:solidFill>
                  <a:schemeClr val="lt1"/>
                </a:solidFill>
                <a:latin typeface="Times New Roman"/>
                <a:ea typeface="Times New Roman"/>
                <a:cs typeface="Times New Roman"/>
                <a:sym typeface="Times New Roman"/>
              </a:rPr>
              <a:t>                                         </a:t>
            </a:r>
            <a:r>
              <a:rPr lang="en-US" sz="2000">
                <a:solidFill>
                  <a:schemeClr val="lt1"/>
                </a:solidFill>
                <a:latin typeface="Times New Roman"/>
                <a:ea typeface="Times New Roman"/>
                <a:cs typeface="Times New Roman"/>
                <a:sym typeface="Times New Roman"/>
              </a:rPr>
              <a:t>(Thép Mới, </a:t>
            </a:r>
            <a:r>
              <a:rPr lang="en-US" sz="2000" i="1">
                <a:solidFill>
                  <a:schemeClr val="lt1"/>
                </a:solidFill>
                <a:latin typeface="Times New Roman"/>
                <a:ea typeface="Times New Roman"/>
                <a:cs typeface="Times New Roman"/>
                <a:sym typeface="Times New Roman"/>
              </a:rPr>
              <a:t>Cây tre Việt Nam</a:t>
            </a:r>
            <a:r>
              <a:rPr lang="en-US" sz="2000">
                <a:solidFill>
                  <a:schemeClr val="lt1"/>
                </a:solidFill>
                <a:latin typeface="Times New Roman"/>
                <a:ea typeface="Times New Roman"/>
                <a:cs typeface="Times New Roman"/>
                <a:sym typeface="Times New Roman"/>
              </a:rPr>
              <a:t>) </a:t>
            </a:r>
            <a:endParaRPr sz="2000">
              <a:solidFill>
                <a:schemeClr val="lt1"/>
              </a:solidFill>
              <a:latin typeface="Times New Roman"/>
              <a:ea typeface="Times New Roman"/>
              <a:cs typeface="Times New Roman"/>
              <a:sym typeface="Times New Roman"/>
            </a:endParaRPr>
          </a:p>
          <a:p>
            <a:pPr marL="0" marR="0" lvl="0" indent="0" algn="just" rtl="0">
              <a:lnSpc>
                <a:spcPct val="107000"/>
              </a:lnSpc>
              <a:spcBef>
                <a:spcPts val="800"/>
              </a:spcBef>
              <a:spcAft>
                <a:spcPts val="0"/>
              </a:spcAft>
              <a:buNone/>
            </a:pPr>
            <a:r>
              <a:rPr lang="en-US" sz="2800">
                <a:solidFill>
                  <a:srgbClr val="FFFF00"/>
                </a:solidFill>
                <a:latin typeface="Times New Roman"/>
                <a:ea typeface="Times New Roman"/>
                <a:cs typeface="Times New Roman"/>
                <a:sym typeface="Times New Roman"/>
              </a:rPr>
              <a:t>2b.  </a:t>
            </a:r>
            <a:r>
              <a:rPr lang="en-US" sz="2800">
                <a:solidFill>
                  <a:schemeClr val="lt1"/>
                </a:solidFill>
                <a:latin typeface="Times New Roman"/>
                <a:ea typeface="Times New Roman"/>
                <a:cs typeface="Times New Roman"/>
                <a:sym typeface="Times New Roman"/>
              </a:rPr>
              <a:t>(...) Tre </a:t>
            </a:r>
            <a:r>
              <a:rPr lang="en-US" sz="2800">
                <a:solidFill>
                  <a:srgbClr val="00B0F0"/>
                </a:solidFill>
                <a:latin typeface="Times New Roman"/>
                <a:ea typeface="Times New Roman"/>
                <a:cs typeface="Times New Roman"/>
                <a:sym typeface="Times New Roman"/>
              </a:rPr>
              <a:t>giữ mái nhà tranh, giữ đồng lúa chín, giữ làng, giữ nước. </a:t>
            </a:r>
            <a:r>
              <a:rPr lang="en-US" sz="2800">
                <a:solidFill>
                  <a:schemeClr val="lt1"/>
                </a:solidFill>
                <a:latin typeface="Times New Roman"/>
                <a:ea typeface="Times New Roman"/>
                <a:cs typeface="Times New Roman"/>
                <a:sym typeface="Times New Roman"/>
              </a:rPr>
              <a:t>Tre hi sinh để bảo vệ con người.</a:t>
            </a:r>
            <a:endParaRPr sz="2800">
              <a:solidFill>
                <a:schemeClr val="lt1"/>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a:t>
            </a:r>
            <a:r>
              <a:rPr lang="en-US" sz="2800">
                <a:solidFill>
                  <a:srgbClr val="FFFF00"/>
                </a:solidFill>
                <a:latin typeface="Times New Roman"/>
                <a:ea typeface="Times New Roman"/>
                <a:cs typeface="Times New Roman"/>
                <a:sym typeface="Times New Roman"/>
              </a:rPr>
              <a:t>2c.  </a:t>
            </a:r>
            <a:r>
              <a:rPr lang="en-US" sz="2800">
                <a:solidFill>
                  <a:schemeClr val="lt1"/>
                </a:solidFill>
                <a:latin typeface="Times New Roman"/>
                <a:ea typeface="Times New Roman"/>
                <a:cs typeface="Times New Roman"/>
                <a:sym typeface="Times New Roman"/>
              </a:rPr>
              <a:t>(...) Tre</a:t>
            </a:r>
            <a:r>
              <a:rPr lang="en-US" sz="2800">
                <a:solidFill>
                  <a:srgbClr val="00B0F0"/>
                </a:solidFill>
                <a:latin typeface="Times New Roman"/>
                <a:ea typeface="Times New Roman"/>
                <a:cs typeface="Times New Roman"/>
                <a:sym typeface="Times New Roman"/>
              </a:rPr>
              <a:t> giữ làng, giữ mái nhà tranh, giữ đồng lúa chín, giữ nước. </a:t>
            </a:r>
            <a:r>
              <a:rPr lang="en-US" sz="2800">
                <a:solidFill>
                  <a:schemeClr val="lt1"/>
                </a:solidFill>
                <a:latin typeface="Times New Roman"/>
                <a:ea typeface="Times New Roman"/>
                <a:cs typeface="Times New Roman"/>
                <a:sym typeface="Times New Roman"/>
              </a:rPr>
              <a:t>Tre hi sinh để bảo vệ con người. </a:t>
            </a:r>
            <a:endParaRPr sz="2800">
              <a:solidFill>
                <a:schemeClr val="lt1"/>
              </a:solidFill>
              <a:latin typeface="Calibri"/>
              <a:ea typeface="Calibri"/>
              <a:cs typeface="Calibri"/>
              <a:sym typeface="Calibri"/>
            </a:endParaRPr>
          </a:p>
        </p:txBody>
      </p:sp>
      <p:graphicFrame>
        <p:nvGraphicFramePr>
          <p:cNvPr id="282" name="Google Shape;282;p21"/>
          <p:cNvGraphicFramePr/>
          <p:nvPr/>
        </p:nvGraphicFramePr>
        <p:xfrm>
          <a:off x="8440882" y="3810000"/>
          <a:ext cx="4876825" cy="2865160"/>
        </p:xfrm>
        <a:graphic>
          <a:graphicData uri="http://schemas.openxmlformats.org/drawingml/2006/table">
            <a:tbl>
              <a:tblPr firstRow="1" bandRow="1">
                <a:noFill/>
                <a:tableStyleId>{FD2980B1-6B3A-4C7A-81C6-DDADE5938B91}</a:tableStyleId>
              </a:tblPr>
              <a:tblGrid>
                <a:gridCol w="1667075">
                  <a:extLst>
                    <a:ext uri="{9D8B030D-6E8A-4147-A177-3AD203B41FA5}">
                      <a16:colId xmlns:a16="http://schemas.microsoft.com/office/drawing/2014/main" val="20000"/>
                    </a:ext>
                  </a:extLst>
                </a:gridCol>
                <a:gridCol w="1119675">
                  <a:extLst>
                    <a:ext uri="{9D8B030D-6E8A-4147-A177-3AD203B41FA5}">
                      <a16:colId xmlns:a16="http://schemas.microsoft.com/office/drawing/2014/main" val="20001"/>
                    </a:ext>
                  </a:extLst>
                </a:gridCol>
                <a:gridCol w="1094800">
                  <a:extLst>
                    <a:ext uri="{9D8B030D-6E8A-4147-A177-3AD203B41FA5}">
                      <a16:colId xmlns:a16="http://schemas.microsoft.com/office/drawing/2014/main" val="20002"/>
                    </a:ext>
                  </a:extLst>
                </a:gridCol>
                <a:gridCol w="995275">
                  <a:extLst>
                    <a:ext uri="{9D8B030D-6E8A-4147-A177-3AD203B41FA5}">
                      <a16:colId xmlns:a16="http://schemas.microsoft.com/office/drawing/2014/main" val="20003"/>
                    </a:ext>
                  </a:extLst>
                </a:gridCol>
              </a:tblGrid>
              <a:tr h="121925">
                <a:tc gridSpan="4">
                  <a:txBody>
                    <a:bodyPr/>
                    <a:lstStyle/>
                    <a:p>
                      <a:pPr marL="0" marR="0" lvl="0" indent="0" algn="ctr" rtl="0">
                        <a:spcBef>
                          <a:spcPts val="0"/>
                        </a:spcBef>
                        <a:spcAft>
                          <a:spcPts val="0"/>
                        </a:spcAft>
                        <a:buNone/>
                      </a:pPr>
                      <a:r>
                        <a:rPr lang="en-US" sz="2200" u="none" strike="noStrike" cap="none">
                          <a:solidFill>
                            <a:srgbClr val="00B0F0"/>
                          </a:solidFill>
                          <a:latin typeface="Times New Roman"/>
                          <a:ea typeface="Times New Roman"/>
                          <a:cs typeface="Times New Roman"/>
                          <a:sym typeface="Times New Roman"/>
                        </a:rPr>
                        <a:t>Khác</a:t>
                      </a:r>
                      <a:endParaRPr sz="2200" u="none" strike="noStrike" cap="none">
                        <a:solidFill>
                          <a:srgbClr val="00B0F0"/>
                        </a:solidFill>
                        <a:latin typeface="Times New Roman"/>
                        <a:ea typeface="Times New Roman"/>
                        <a:cs typeface="Times New Roman"/>
                        <a:sym typeface="Times New Roman"/>
                      </a:endParaRPr>
                    </a:p>
                  </a:txBody>
                  <a:tcPr marL="91450" marR="91450" marT="45725" marB="45725">
                    <a:solidFill>
                      <a:srgbClr val="4F6128"/>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1925">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2a</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2b</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2c</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extLst>
                  <a:ext uri="{0D108BD9-81ED-4DB2-BD59-A6C34878D82A}">
                    <a16:rowId xmlns:a16="http://schemas.microsoft.com/office/drawing/2014/main" val="10001"/>
                  </a:ext>
                </a:extLst>
              </a:tr>
              <a:tr h="370850">
                <a:tc>
                  <a:txBody>
                    <a:bodyPr/>
                    <a:lstStyle/>
                    <a:p>
                      <a:pPr marL="0" marR="0" lvl="0" indent="0" algn="just" rtl="0">
                        <a:lnSpc>
                          <a:spcPct val="100000"/>
                        </a:lnSpc>
                        <a:spcBef>
                          <a:spcPts val="0"/>
                        </a:spcBef>
                        <a:spcAft>
                          <a:spcPts val="0"/>
                        </a:spcAft>
                        <a:buClr>
                          <a:srgbClr val="FFFF00"/>
                        </a:buClr>
                        <a:buSzPts val="2400"/>
                        <a:buFont typeface="Times New Roman"/>
                        <a:buNone/>
                      </a:pPr>
                      <a:r>
                        <a:rPr lang="en-US" sz="2400" b="0" i="0" u="none" strike="noStrike" cap="none">
                          <a:solidFill>
                            <a:srgbClr val="FFFF00"/>
                          </a:solidFill>
                          <a:latin typeface="Times New Roman"/>
                          <a:ea typeface="Times New Roman"/>
                          <a:cs typeface="Times New Roman"/>
                          <a:sym typeface="Times New Roman"/>
                        </a:rPr>
                        <a:t>Nhịp điệu </a:t>
                      </a:r>
                      <a:endParaRPr/>
                    </a:p>
                  </a:txBody>
                  <a:tcPr marL="91450" marR="91450" marT="45725" marB="45725">
                    <a:solidFill>
                      <a:srgbClr val="4F6128"/>
                    </a:solidFill>
                  </a:tcPr>
                </a:tc>
                <a:tc>
                  <a:txBody>
                    <a:bodyPr/>
                    <a:lstStyle/>
                    <a:p>
                      <a:pPr marL="0" marR="0" lvl="0" indent="0" algn="ctr"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extLst>
                  <a:ext uri="{0D108BD9-81ED-4DB2-BD59-A6C34878D82A}">
                    <a16:rowId xmlns:a16="http://schemas.microsoft.com/office/drawing/2014/main" val="10002"/>
                  </a:ext>
                </a:extLst>
              </a:tr>
              <a:tr h="370850">
                <a:tc>
                  <a:txBody>
                    <a:bodyPr/>
                    <a:lstStyle/>
                    <a:p>
                      <a:pPr marL="0" marR="0" lvl="0" indent="0" algn="just" rtl="0">
                        <a:spcBef>
                          <a:spcPts val="0"/>
                        </a:spcBef>
                        <a:spcAft>
                          <a:spcPts val="0"/>
                        </a:spcAft>
                        <a:buNone/>
                      </a:pPr>
                      <a:r>
                        <a:rPr lang="en-US" sz="2400" b="0" i="0" u="none" strike="noStrike" cap="none">
                          <a:solidFill>
                            <a:srgbClr val="FFFF00"/>
                          </a:solidFill>
                          <a:latin typeface="Times New Roman"/>
                          <a:ea typeface="Times New Roman"/>
                          <a:cs typeface="Times New Roman"/>
                          <a:sym typeface="Times New Roman"/>
                        </a:rPr>
                        <a:t>Đặt sóng đôi từng cặp: riêng - chung</a:t>
                      </a:r>
                      <a:endParaRPr sz="2400"/>
                    </a:p>
                  </a:txBody>
                  <a:tcPr marL="91450" marR="91450" marT="45725" marB="45725">
                    <a:solidFill>
                      <a:srgbClr val="4F6128"/>
                    </a:solidFill>
                  </a:tcPr>
                </a:tc>
                <a:tc>
                  <a:txBody>
                    <a:bodyPr/>
                    <a:lstStyle/>
                    <a:p>
                      <a:pPr marL="0" marR="0" lvl="0" indent="0" algn="ctr" rtl="0">
                        <a:lnSpc>
                          <a:spcPct val="100000"/>
                        </a:lnSpc>
                        <a:spcBef>
                          <a:spcPts val="0"/>
                        </a:spcBef>
                        <a:spcAft>
                          <a:spcPts val="0"/>
                        </a:spcAft>
                        <a:buClr>
                          <a:schemeClr val="dk1"/>
                        </a:buClr>
                        <a:buSzPts val="2200"/>
                        <a:buFont typeface="Calibri"/>
                        <a:buNone/>
                      </a:pPr>
                      <a:endParaRPr sz="2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2200"/>
                        <a:buFont typeface="Calibri"/>
                        <a:buNone/>
                      </a:pPr>
                      <a:endParaRPr sz="2200" b="0" i="0" u="none" strike="noStrike" cap="none">
                        <a:solidFill>
                          <a:srgbClr val="000000"/>
                        </a:solidFill>
                        <a:latin typeface="Calibri"/>
                        <a:ea typeface="Calibri"/>
                        <a:cs typeface="Calibri"/>
                        <a:sym typeface="Calibri"/>
                      </a:endParaRPr>
                    </a:p>
                    <a:p>
                      <a:pPr marL="0" marR="0" lvl="0" indent="0" algn="ctr"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extLst>
                  <a:ext uri="{0D108BD9-81ED-4DB2-BD59-A6C34878D82A}">
                    <a16:rowId xmlns:a16="http://schemas.microsoft.com/office/drawing/2014/main" val="10003"/>
                  </a:ext>
                </a:extLst>
              </a:tr>
            </a:tbl>
          </a:graphicData>
        </a:graphic>
      </p:graphicFrame>
      <p:sp>
        <p:nvSpPr>
          <p:cNvPr id="283" name="Google Shape;283;p21"/>
          <p:cNvSpPr/>
          <p:nvPr/>
        </p:nvSpPr>
        <p:spPr>
          <a:xfrm>
            <a:off x="8458200" y="2209800"/>
            <a:ext cx="4876800" cy="1405513"/>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00B0F0"/>
                </a:solidFill>
                <a:latin typeface="Times New Roman"/>
                <a:ea typeface="Times New Roman"/>
                <a:cs typeface="Times New Roman"/>
                <a:sym typeface="Times New Roman"/>
              </a:rPr>
              <a:t>Giống: </a:t>
            </a:r>
            <a:endParaRPr/>
          </a:p>
          <a:p>
            <a:pPr marL="0" marR="0" lvl="0" indent="0" algn="ctr" rtl="0">
              <a:spcBef>
                <a:spcPts val="800"/>
              </a:spcBef>
              <a:spcAft>
                <a:spcPts val="0"/>
              </a:spcAft>
              <a:buNone/>
            </a:pPr>
            <a:r>
              <a:rPr lang="en-US" sz="2400">
                <a:solidFill>
                  <a:srgbClr val="F2F2F2"/>
                </a:solidFill>
                <a:latin typeface="Times New Roman"/>
                <a:ea typeface="Times New Roman"/>
                <a:cs typeface="Times New Roman"/>
                <a:sym typeface="Times New Roman"/>
              </a:rPr>
              <a:t>Ý nghĩa cơ bản của câu </a:t>
            </a:r>
            <a:endParaRPr sz="2400">
              <a:solidFill>
                <a:srgbClr val="F2F2F2"/>
              </a:solidFill>
              <a:latin typeface="Times New Roman"/>
              <a:ea typeface="Times New Roman"/>
              <a:cs typeface="Times New Roman"/>
              <a:sym typeface="Times New Roman"/>
            </a:endParaRPr>
          </a:p>
          <a:p>
            <a:pPr marL="0" marR="0" lvl="0" indent="0" algn="ctr" rtl="0">
              <a:spcBef>
                <a:spcPts val="800"/>
              </a:spcBef>
              <a:spcAft>
                <a:spcPts val="0"/>
              </a:spcAft>
              <a:buNone/>
            </a:pPr>
            <a:r>
              <a:rPr lang="en-US" sz="2400">
                <a:solidFill>
                  <a:srgbClr val="F2F2F2"/>
                </a:solidFill>
                <a:latin typeface="Times New Roman"/>
                <a:ea typeface="Times New Roman"/>
                <a:cs typeface="Times New Roman"/>
                <a:sym typeface="Times New Roman"/>
              </a:rPr>
              <a:t>không thay đổi </a:t>
            </a:r>
            <a:endParaRPr sz="2400">
              <a:solidFill>
                <a:srgbClr val="F2F2F2"/>
              </a:solidFill>
              <a:latin typeface="Times New Roman"/>
              <a:ea typeface="Times New Roman"/>
              <a:cs typeface="Times New Roman"/>
              <a:sym typeface="Times New Roman"/>
            </a:endParaRPr>
          </a:p>
        </p:txBody>
      </p:sp>
      <p:sp>
        <p:nvSpPr>
          <p:cNvPr id="284" name="Google Shape;284;p21"/>
          <p:cNvSpPr txBox="1"/>
          <p:nvPr/>
        </p:nvSpPr>
        <p:spPr>
          <a:xfrm>
            <a:off x="10498282" y="4855523"/>
            <a:ext cx="381000" cy="38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x</a:t>
            </a:r>
            <a:endParaRPr sz="1800">
              <a:solidFill>
                <a:schemeClr val="lt1"/>
              </a:solidFill>
              <a:latin typeface="Arial"/>
              <a:ea typeface="Arial"/>
              <a:cs typeface="Arial"/>
              <a:sym typeface="Arial"/>
            </a:endParaRPr>
          </a:p>
        </p:txBody>
      </p:sp>
      <p:sp>
        <p:nvSpPr>
          <p:cNvPr id="285" name="Google Shape;285;p21"/>
          <p:cNvSpPr txBox="1"/>
          <p:nvPr/>
        </p:nvSpPr>
        <p:spPr>
          <a:xfrm>
            <a:off x="10498282" y="5954233"/>
            <a:ext cx="381000" cy="38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x</a:t>
            </a:r>
            <a:endParaRPr sz="180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animEffect transition="in" filter="fade">
                                      <p:cBhvr>
                                        <p:cTn id="7" dur="500"/>
                                        <p:tgtEl>
                                          <p:spTgt spid="2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gtEl>
                                        <p:attrNameLst>
                                          <p:attrName>style.visibility</p:attrName>
                                        </p:attrNameLst>
                                      </p:cBhvr>
                                      <p:to>
                                        <p:strVal val="visible"/>
                                      </p:to>
                                    </p:set>
                                    <p:animEffect transition="in" filter="fade">
                                      <p:cBhvr>
                                        <p:cTn id="12" dur="500"/>
                                        <p:tgtEl>
                                          <p:spTgt spid="2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4"/>
                                        </p:tgtEl>
                                        <p:attrNameLst>
                                          <p:attrName>style.visibility</p:attrName>
                                        </p:attrNameLst>
                                      </p:cBhvr>
                                      <p:to>
                                        <p:strVal val="visible"/>
                                      </p:to>
                                    </p:set>
                                    <p:animEffect transition="in" filter="fade">
                                      <p:cBhvr>
                                        <p:cTn id="17" dur="500"/>
                                        <p:tgtEl>
                                          <p:spTgt spid="284"/>
                                        </p:tgtEl>
                                      </p:cBhvr>
                                    </p:animEffect>
                                  </p:childTnLst>
                                </p:cTn>
                              </p:par>
                              <p:par>
                                <p:cTn id="18" presetID="10" presetClass="entr" presetSubtype="0" fill="hold" nodeType="withEffect">
                                  <p:stCondLst>
                                    <p:cond delay="0"/>
                                  </p:stCondLst>
                                  <p:childTnLst>
                                    <p:set>
                                      <p:cBhvr>
                                        <p:cTn id="19" dur="1" fill="hold">
                                          <p:stCondLst>
                                            <p:cond delay="0"/>
                                          </p:stCondLst>
                                        </p:cTn>
                                        <p:tgtEl>
                                          <p:spTgt spid="285"/>
                                        </p:tgtEl>
                                        <p:attrNameLst>
                                          <p:attrName>style.visibility</p:attrName>
                                        </p:attrNameLst>
                                      </p:cBhvr>
                                      <p:to>
                                        <p:strVal val="visible"/>
                                      </p:to>
                                    </p:set>
                                    <p:animEffect transition="in" filter="fade">
                                      <p:cBhvr>
                                        <p:cTn id="20" dur="500"/>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2"/>
          <p:cNvSpPr txBox="1"/>
          <p:nvPr/>
        </p:nvSpPr>
        <p:spPr>
          <a:xfrm>
            <a:off x="2971800" y="914400"/>
            <a:ext cx="8153400" cy="101438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So sánh tác dụng của những cách sắp xếp trật tự từ trong các bộ phận câu (in màu xanh) dưới đây:</a:t>
            </a:r>
            <a:endParaRPr sz="2800">
              <a:solidFill>
                <a:srgbClr val="FFFF00"/>
              </a:solidFill>
              <a:latin typeface="Calibri"/>
              <a:ea typeface="Calibri"/>
              <a:cs typeface="Calibri"/>
              <a:sym typeface="Calibri"/>
            </a:endParaRPr>
          </a:p>
        </p:txBody>
      </p:sp>
      <p:sp>
        <p:nvSpPr>
          <p:cNvPr id="291" name="Google Shape;291;p22"/>
          <p:cNvSpPr/>
          <p:nvPr/>
        </p:nvSpPr>
        <p:spPr>
          <a:xfrm>
            <a:off x="1066800" y="1967375"/>
            <a:ext cx="6934200" cy="5471370"/>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2a. </a:t>
            </a:r>
            <a:r>
              <a:rPr lang="en-US" sz="2800" i="1">
                <a:solidFill>
                  <a:schemeClr val="lt1"/>
                </a:solidFill>
                <a:latin typeface="Times New Roman"/>
                <a:ea typeface="Times New Roman"/>
                <a:cs typeface="Times New Roman"/>
                <a:sym typeface="Times New Roman"/>
              </a:rPr>
              <a:t>Gậy tre, chông tre chống lại sắt thép của quân thù. Tre xung phong vào xe tăng, đại bác. Tre</a:t>
            </a:r>
            <a:r>
              <a:rPr lang="en-US" sz="2800" i="1">
                <a:solidFill>
                  <a:srgbClr val="00B0F0"/>
                </a:solidFill>
                <a:latin typeface="Times New Roman"/>
                <a:ea typeface="Times New Roman"/>
                <a:cs typeface="Times New Roman"/>
                <a:sym typeface="Times New Roman"/>
              </a:rPr>
              <a:t> giữ làng, giữ nước, giữ mái nhà tranh, giữ đồng lúa chín. </a:t>
            </a:r>
            <a:r>
              <a:rPr lang="en-US" sz="2800" i="1">
                <a:solidFill>
                  <a:schemeClr val="lt1"/>
                </a:solidFill>
                <a:latin typeface="Times New Roman"/>
                <a:ea typeface="Times New Roman"/>
                <a:cs typeface="Times New Roman"/>
                <a:sym typeface="Times New Roman"/>
              </a:rPr>
              <a:t>Tre hi sinh để bảo vệ con người. </a:t>
            </a:r>
            <a:endParaRPr sz="2800" i="1">
              <a:solidFill>
                <a:schemeClr val="lt1"/>
              </a:solidFill>
              <a:latin typeface="Times New Roman"/>
              <a:ea typeface="Times New Roman"/>
              <a:cs typeface="Times New Roman"/>
              <a:sym typeface="Times New Roman"/>
            </a:endParaRPr>
          </a:p>
          <a:p>
            <a:pPr marL="0" marR="0" lvl="0" indent="0" algn="l" rtl="0">
              <a:lnSpc>
                <a:spcPct val="107000"/>
              </a:lnSpc>
              <a:spcBef>
                <a:spcPts val="800"/>
              </a:spcBef>
              <a:spcAft>
                <a:spcPts val="0"/>
              </a:spcAft>
              <a:buNone/>
            </a:pPr>
            <a:r>
              <a:rPr lang="en-US" sz="2800" i="1">
                <a:solidFill>
                  <a:schemeClr val="lt1"/>
                </a:solidFill>
                <a:latin typeface="Times New Roman"/>
                <a:ea typeface="Times New Roman"/>
                <a:cs typeface="Times New Roman"/>
                <a:sym typeface="Times New Roman"/>
              </a:rPr>
              <a:t>                                         </a:t>
            </a:r>
            <a:r>
              <a:rPr lang="en-US" sz="2000">
                <a:solidFill>
                  <a:schemeClr val="lt1"/>
                </a:solidFill>
                <a:latin typeface="Times New Roman"/>
                <a:ea typeface="Times New Roman"/>
                <a:cs typeface="Times New Roman"/>
                <a:sym typeface="Times New Roman"/>
              </a:rPr>
              <a:t>(Thép Mới, </a:t>
            </a:r>
            <a:r>
              <a:rPr lang="en-US" sz="2000" i="1">
                <a:solidFill>
                  <a:schemeClr val="lt1"/>
                </a:solidFill>
                <a:latin typeface="Times New Roman"/>
                <a:ea typeface="Times New Roman"/>
                <a:cs typeface="Times New Roman"/>
                <a:sym typeface="Times New Roman"/>
              </a:rPr>
              <a:t>Cây tre Việt Nam</a:t>
            </a:r>
            <a:r>
              <a:rPr lang="en-US" sz="2000">
                <a:solidFill>
                  <a:schemeClr val="lt1"/>
                </a:solidFill>
                <a:latin typeface="Times New Roman"/>
                <a:ea typeface="Times New Roman"/>
                <a:cs typeface="Times New Roman"/>
                <a:sym typeface="Times New Roman"/>
              </a:rPr>
              <a:t>) </a:t>
            </a:r>
            <a:endParaRPr sz="2000">
              <a:solidFill>
                <a:schemeClr val="lt1"/>
              </a:solidFill>
              <a:latin typeface="Times New Roman"/>
              <a:ea typeface="Times New Roman"/>
              <a:cs typeface="Times New Roman"/>
              <a:sym typeface="Times New Roman"/>
            </a:endParaRPr>
          </a:p>
          <a:p>
            <a:pPr marL="0" marR="0" lvl="0" indent="0" algn="just" rtl="0">
              <a:lnSpc>
                <a:spcPct val="107000"/>
              </a:lnSpc>
              <a:spcBef>
                <a:spcPts val="800"/>
              </a:spcBef>
              <a:spcAft>
                <a:spcPts val="0"/>
              </a:spcAft>
              <a:buNone/>
            </a:pPr>
            <a:r>
              <a:rPr lang="en-US" sz="2800">
                <a:solidFill>
                  <a:srgbClr val="FFFF00"/>
                </a:solidFill>
                <a:latin typeface="Times New Roman"/>
                <a:ea typeface="Times New Roman"/>
                <a:cs typeface="Times New Roman"/>
                <a:sym typeface="Times New Roman"/>
              </a:rPr>
              <a:t>2b.  </a:t>
            </a:r>
            <a:r>
              <a:rPr lang="en-US" sz="2800">
                <a:solidFill>
                  <a:schemeClr val="lt1"/>
                </a:solidFill>
                <a:latin typeface="Times New Roman"/>
                <a:ea typeface="Times New Roman"/>
                <a:cs typeface="Times New Roman"/>
                <a:sym typeface="Times New Roman"/>
              </a:rPr>
              <a:t>(...) Tre </a:t>
            </a:r>
            <a:r>
              <a:rPr lang="en-US" sz="2800">
                <a:solidFill>
                  <a:srgbClr val="00B0F0"/>
                </a:solidFill>
                <a:latin typeface="Times New Roman"/>
                <a:ea typeface="Times New Roman"/>
                <a:cs typeface="Times New Roman"/>
                <a:sym typeface="Times New Roman"/>
              </a:rPr>
              <a:t>giữ mái nhà tranh, giữ đồng lúa chín, giữ làng, giữ nước. </a:t>
            </a:r>
            <a:r>
              <a:rPr lang="en-US" sz="2800">
                <a:solidFill>
                  <a:schemeClr val="lt1"/>
                </a:solidFill>
                <a:latin typeface="Times New Roman"/>
                <a:ea typeface="Times New Roman"/>
                <a:cs typeface="Times New Roman"/>
                <a:sym typeface="Times New Roman"/>
              </a:rPr>
              <a:t>Tre hi sinh để bảo vệ con người.</a:t>
            </a:r>
            <a:endParaRPr sz="2800">
              <a:solidFill>
                <a:schemeClr val="lt1"/>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a:t>
            </a:r>
            <a:r>
              <a:rPr lang="en-US" sz="2800">
                <a:solidFill>
                  <a:srgbClr val="FFFF00"/>
                </a:solidFill>
                <a:latin typeface="Times New Roman"/>
                <a:ea typeface="Times New Roman"/>
                <a:cs typeface="Times New Roman"/>
                <a:sym typeface="Times New Roman"/>
              </a:rPr>
              <a:t>2c.  </a:t>
            </a:r>
            <a:r>
              <a:rPr lang="en-US" sz="2800">
                <a:solidFill>
                  <a:schemeClr val="lt1"/>
                </a:solidFill>
                <a:latin typeface="Times New Roman"/>
                <a:ea typeface="Times New Roman"/>
                <a:cs typeface="Times New Roman"/>
                <a:sym typeface="Times New Roman"/>
              </a:rPr>
              <a:t>(...) Tre</a:t>
            </a:r>
            <a:r>
              <a:rPr lang="en-US" sz="2800">
                <a:solidFill>
                  <a:srgbClr val="00B0F0"/>
                </a:solidFill>
                <a:latin typeface="Times New Roman"/>
                <a:ea typeface="Times New Roman"/>
                <a:cs typeface="Times New Roman"/>
                <a:sym typeface="Times New Roman"/>
              </a:rPr>
              <a:t> giữ làng, giữ mái nhà tranh, giữ đồng lúa chín, giữ nước. </a:t>
            </a:r>
            <a:r>
              <a:rPr lang="en-US" sz="2800">
                <a:solidFill>
                  <a:schemeClr val="lt1"/>
                </a:solidFill>
                <a:latin typeface="Times New Roman"/>
                <a:ea typeface="Times New Roman"/>
                <a:cs typeface="Times New Roman"/>
                <a:sym typeface="Times New Roman"/>
              </a:rPr>
              <a:t>Tre hi sinh để bảo vệ con người. </a:t>
            </a:r>
            <a:endParaRPr sz="2800">
              <a:solidFill>
                <a:schemeClr val="lt1"/>
              </a:solidFill>
              <a:latin typeface="Calibri"/>
              <a:ea typeface="Calibri"/>
              <a:cs typeface="Calibri"/>
              <a:sym typeface="Calibri"/>
            </a:endParaRPr>
          </a:p>
        </p:txBody>
      </p:sp>
      <p:graphicFrame>
        <p:nvGraphicFramePr>
          <p:cNvPr id="292" name="Google Shape;292;p22"/>
          <p:cNvGraphicFramePr/>
          <p:nvPr/>
        </p:nvGraphicFramePr>
        <p:xfrm>
          <a:off x="8440882" y="3810000"/>
          <a:ext cx="3000000" cy="3000000"/>
        </p:xfrm>
        <a:graphic>
          <a:graphicData uri="http://schemas.openxmlformats.org/drawingml/2006/table">
            <a:tbl>
              <a:tblPr firstRow="1" bandRow="1">
                <a:noFill/>
                <a:tableStyleId>{FD2980B1-6B3A-4C7A-81C6-DDADE5938B91}</a:tableStyleId>
              </a:tblPr>
              <a:tblGrid>
                <a:gridCol w="1667075">
                  <a:extLst>
                    <a:ext uri="{9D8B030D-6E8A-4147-A177-3AD203B41FA5}">
                      <a16:colId xmlns:a16="http://schemas.microsoft.com/office/drawing/2014/main" val="20000"/>
                    </a:ext>
                  </a:extLst>
                </a:gridCol>
                <a:gridCol w="1119675">
                  <a:extLst>
                    <a:ext uri="{9D8B030D-6E8A-4147-A177-3AD203B41FA5}">
                      <a16:colId xmlns:a16="http://schemas.microsoft.com/office/drawing/2014/main" val="20001"/>
                    </a:ext>
                  </a:extLst>
                </a:gridCol>
                <a:gridCol w="1094800">
                  <a:extLst>
                    <a:ext uri="{9D8B030D-6E8A-4147-A177-3AD203B41FA5}">
                      <a16:colId xmlns:a16="http://schemas.microsoft.com/office/drawing/2014/main" val="20002"/>
                    </a:ext>
                  </a:extLst>
                </a:gridCol>
                <a:gridCol w="995275">
                  <a:extLst>
                    <a:ext uri="{9D8B030D-6E8A-4147-A177-3AD203B41FA5}">
                      <a16:colId xmlns:a16="http://schemas.microsoft.com/office/drawing/2014/main" val="20003"/>
                    </a:ext>
                  </a:extLst>
                </a:gridCol>
              </a:tblGrid>
              <a:tr h="121925">
                <a:tc gridSpan="4">
                  <a:txBody>
                    <a:bodyPr/>
                    <a:lstStyle/>
                    <a:p>
                      <a:pPr marL="0" marR="0" lvl="0" indent="0" algn="ctr" rtl="0">
                        <a:spcBef>
                          <a:spcPts val="0"/>
                        </a:spcBef>
                        <a:spcAft>
                          <a:spcPts val="0"/>
                        </a:spcAft>
                        <a:buNone/>
                      </a:pPr>
                      <a:r>
                        <a:rPr lang="en-US" sz="2200">
                          <a:solidFill>
                            <a:srgbClr val="00B0F0"/>
                          </a:solidFill>
                          <a:latin typeface="Times New Roman"/>
                          <a:ea typeface="Times New Roman"/>
                          <a:cs typeface="Times New Roman"/>
                          <a:sym typeface="Times New Roman"/>
                        </a:rPr>
                        <a:t>Khác</a:t>
                      </a:r>
                      <a:endParaRPr sz="2200">
                        <a:solidFill>
                          <a:srgbClr val="00B0F0"/>
                        </a:solidFill>
                        <a:latin typeface="Times New Roman"/>
                        <a:ea typeface="Times New Roman"/>
                        <a:cs typeface="Times New Roman"/>
                        <a:sym typeface="Times New Roman"/>
                      </a:endParaRPr>
                    </a:p>
                  </a:txBody>
                  <a:tcPr marL="91450" marR="91450" marT="45725" marB="45725">
                    <a:solidFill>
                      <a:srgbClr val="4F6128"/>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1925">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2a</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2b</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tc>
                  <a:txBody>
                    <a:bodyPr/>
                    <a:lstStyle/>
                    <a:p>
                      <a:pPr marL="0" marR="0" lvl="0" indent="0" algn="ctr" rtl="0">
                        <a:spcBef>
                          <a:spcPts val="0"/>
                        </a:spcBef>
                        <a:spcAft>
                          <a:spcPts val="0"/>
                        </a:spcAft>
                        <a:buNone/>
                      </a:pPr>
                      <a:r>
                        <a:rPr lang="en-US" sz="2200">
                          <a:solidFill>
                            <a:srgbClr val="FFFF00"/>
                          </a:solidFill>
                          <a:latin typeface="Times New Roman"/>
                          <a:ea typeface="Times New Roman"/>
                          <a:cs typeface="Times New Roman"/>
                          <a:sym typeface="Times New Roman"/>
                        </a:rPr>
                        <a:t>2c</a:t>
                      </a:r>
                      <a:endParaRPr sz="2200">
                        <a:solidFill>
                          <a:srgbClr val="FFFF00"/>
                        </a:solidFill>
                        <a:latin typeface="Times New Roman"/>
                        <a:ea typeface="Times New Roman"/>
                        <a:cs typeface="Times New Roman"/>
                        <a:sym typeface="Times New Roman"/>
                      </a:endParaRPr>
                    </a:p>
                  </a:txBody>
                  <a:tcPr marL="91450" marR="91450" marT="45725" marB="45725">
                    <a:solidFill>
                      <a:srgbClr val="4F6128"/>
                    </a:solidFill>
                  </a:tcPr>
                </a:tc>
                <a:extLst>
                  <a:ext uri="{0D108BD9-81ED-4DB2-BD59-A6C34878D82A}">
                    <a16:rowId xmlns:a16="http://schemas.microsoft.com/office/drawing/2014/main" val="10001"/>
                  </a:ext>
                </a:extLst>
              </a:tr>
              <a:tr h="370850">
                <a:tc>
                  <a:txBody>
                    <a:bodyPr/>
                    <a:lstStyle/>
                    <a:p>
                      <a:pPr marL="0" marR="0" lvl="0" indent="0" algn="just" rtl="0">
                        <a:lnSpc>
                          <a:spcPct val="100000"/>
                        </a:lnSpc>
                        <a:spcBef>
                          <a:spcPts val="0"/>
                        </a:spcBef>
                        <a:spcAft>
                          <a:spcPts val="0"/>
                        </a:spcAft>
                        <a:buClr>
                          <a:srgbClr val="FF99FF"/>
                        </a:buClr>
                        <a:buSzPts val="2400"/>
                        <a:buFont typeface="Times New Roman"/>
                        <a:buNone/>
                      </a:pPr>
                      <a:r>
                        <a:rPr lang="en-US" sz="2400" b="1" i="0" u="none" strike="noStrike" cap="none">
                          <a:solidFill>
                            <a:srgbClr val="FF99FF"/>
                          </a:solidFill>
                          <a:latin typeface="Times New Roman"/>
                          <a:ea typeface="Times New Roman"/>
                          <a:cs typeface="Times New Roman"/>
                          <a:sym typeface="Times New Roman"/>
                        </a:rPr>
                        <a:t>Nhịp điệu </a:t>
                      </a:r>
                      <a:endParaRPr/>
                    </a:p>
                  </a:txBody>
                  <a:tcPr marL="91450" marR="91450" marT="45725" marB="45725">
                    <a:solidFill>
                      <a:srgbClr val="4F6128"/>
                    </a:solidFill>
                  </a:tcPr>
                </a:tc>
                <a:tc>
                  <a:txBody>
                    <a:bodyPr/>
                    <a:lstStyle/>
                    <a:p>
                      <a:pPr marL="0" marR="0" lvl="0" indent="0" algn="ctr"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extLst>
                  <a:ext uri="{0D108BD9-81ED-4DB2-BD59-A6C34878D82A}">
                    <a16:rowId xmlns:a16="http://schemas.microsoft.com/office/drawing/2014/main" val="10002"/>
                  </a:ext>
                </a:extLst>
              </a:tr>
              <a:tr h="370850">
                <a:tc>
                  <a:txBody>
                    <a:bodyPr/>
                    <a:lstStyle/>
                    <a:p>
                      <a:pPr marL="0" marR="0" lvl="0" indent="0" algn="just" rtl="0">
                        <a:spcBef>
                          <a:spcPts val="0"/>
                        </a:spcBef>
                        <a:spcAft>
                          <a:spcPts val="0"/>
                        </a:spcAft>
                        <a:buNone/>
                      </a:pPr>
                      <a:r>
                        <a:rPr lang="en-US" sz="2400" b="0" i="0" u="none" strike="noStrike" cap="none">
                          <a:solidFill>
                            <a:srgbClr val="FFFF00"/>
                          </a:solidFill>
                          <a:latin typeface="Times New Roman"/>
                          <a:ea typeface="Times New Roman"/>
                          <a:cs typeface="Times New Roman"/>
                          <a:sym typeface="Times New Roman"/>
                        </a:rPr>
                        <a:t>Đặt sóng đôi từng cặp: riêng - chung</a:t>
                      </a:r>
                      <a:endParaRPr sz="2400"/>
                    </a:p>
                  </a:txBody>
                  <a:tcPr marL="91450" marR="91450" marT="45725" marB="45725">
                    <a:solidFill>
                      <a:srgbClr val="4F6128"/>
                    </a:solidFill>
                  </a:tcPr>
                </a:tc>
                <a:tc>
                  <a:txBody>
                    <a:bodyPr/>
                    <a:lstStyle/>
                    <a:p>
                      <a:pPr marL="0" marR="0" lvl="0" indent="0" algn="ctr" rtl="0">
                        <a:lnSpc>
                          <a:spcPct val="100000"/>
                        </a:lnSpc>
                        <a:spcBef>
                          <a:spcPts val="0"/>
                        </a:spcBef>
                        <a:spcAft>
                          <a:spcPts val="0"/>
                        </a:spcAft>
                        <a:buClr>
                          <a:schemeClr val="dk1"/>
                        </a:buClr>
                        <a:buSzPts val="2200"/>
                        <a:buFont typeface="Calibri"/>
                        <a:buNone/>
                      </a:pPr>
                      <a:endParaRPr sz="2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2200"/>
                        <a:buFont typeface="Calibri"/>
                        <a:buNone/>
                      </a:pPr>
                      <a:endParaRPr sz="2200" b="0" i="0" u="none" strike="noStrike" cap="none">
                        <a:solidFill>
                          <a:srgbClr val="000000"/>
                        </a:solidFill>
                        <a:latin typeface="Calibri"/>
                        <a:ea typeface="Calibri"/>
                        <a:cs typeface="Calibri"/>
                        <a:sym typeface="Calibri"/>
                      </a:endParaRPr>
                    </a:p>
                    <a:p>
                      <a:pPr marL="0" marR="0" lvl="0" indent="0" algn="ctr"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tc>
                  <a:txBody>
                    <a:bodyPr/>
                    <a:lstStyle/>
                    <a:p>
                      <a:pPr marL="0" marR="0" lvl="0" indent="0" algn="l" rtl="0">
                        <a:spcBef>
                          <a:spcPts val="0"/>
                        </a:spcBef>
                        <a:spcAft>
                          <a:spcPts val="0"/>
                        </a:spcAft>
                        <a:buNone/>
                      </a:pPr>
                      <a:endParaRPr sz="2200"/>
                    </a:p>
                  </a:txBody>
                  <a:tcPr marL="91450" marR="91450" marT="45725" marB="45725">
                    <a:solidFill>
                      <a:srgbClr val="4F6128"/>
                    </a:solidFill>
                  </a:tcPr>
                </a:tc>
                <a:extLst>
                  <a:ext uri="{0D108BD9-81ED-4DB2-BD59-A6C34878D82A}">
                    <a16:rowId xmlns:a16="http://schemas.microsoft.com/office/drawing/2014/main" val="10003"/>
                  </a:ext>
                </a:extLst>
              </a:tr>
            </a:tbl>
          </a:graphicData>
        </a:graphic>
      </p:graphicFrame>
      <p:sp>
        <p:nvSpPr>
          <p:cNvPr id="293" name="Google Shape;293;p22"/>
          <p:cNvSpPr/>
          <p:nvPr/>
        </p:nvSpPr>
        <p:spPr>
          <a:xfrm>
            <a:off x="8458200" y="2209800"/>
            <a:ext cx="4876800" cy="1405513"/>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00B0F0"/>
                </a:solidFill>
                <a:latin typeface="Times New Roman"/>
                <a:ea typeface="Times New Roman"/>
                <a:cs typeface="Times New Roman"/>
                <a:sym typeface="Times New Roman"/>
              </a:rPr>
              <a:t>Giống: </a:t>
            </a:r>
            <a:endParaRPr/>
          </a:p>
          <a:p>
            <a:pPr marL="0" marR="0" lvl="0" indent="0" algn="ctr" rtl="0">
              <a:spcBef>
                <a:spcPts val="800"/>
              </a:spcBef>
              <a:spcAft>
                <a:spcPts val="0"/>
              </a:spcAft>
              <a:buNone/>
            </a:pPr>
            <a:r>
              <a:rPr lang="en-US" sz="2400">
                <a:solidFill>
                  <a:srgbClr val="F2F2F2"/>
                </a:solidFill>
                <a:latin typeface="Times New Roman"/>
                <a:ea typeface="Times New Roman"/>
                <a:cs typeface="Times New Roman"/>
                <a:sym typeface="Times New Roman"/>
              </a:rPr>
              <a:t>Ý nghĩa cơ bản của câu </a:t>
            </a:r>
            <a:endParaRPr sz="2400">
              <a:solidFill>
                <a:srgbClr val="F2F2F2"/>
              </a:solidFill>
              <a:latin typeface="Times New Roman"/>
              <a:ea typeface="Times New Roman"/>
              <a:cs typeface="Times New Roman"/>
              <a:sym typeface="Times New Roman"/>
            </a:endParaRPr>
          </a:p>
          <a:p>
            <a:pPr marL="0" marR="0" lvl="0" indent="0" algn="ctr" rtl="0">
              <a:spcBef>
                <a:spcPts val="800"/>
              </a:spcBef>
              <a:spcAft>
                <a:spcPts val="0"/>
              </a:spcAft>
              <a:buNone/>
            </a:pPr>
            <a:r>
              <a:rPr lang="en-US" sz="2400">
                <a:solidFill>
                  <a:srgbClr val="F2F2F2"/>
                </a:solidFill>
                <a:latin typeface="Times New Roman"/>
                <a:ea typeface="Times New Roman"/>
                <a:cs typeface="Times New Roman"/>
                <a:sym typeface="Times New Roman"/>
              </a:rPr>
              <a:t>không thay đổi </a:t>
            </a:r>
            <a:endParaRPr sz="2400">
              <a:solidFill>
                <a:srgbClr val="F2F2F2"/>
              </a:solidFill>
              <a:latin typeface="Times New Roman"/>
              <a:ea typeface="Times New Roman"/>
              <a:cs typeface="Times New Roman"/>
              <a:sym typeface="Times New Roman"/>
            </a:endParaRPr>
          </a:p>
        </p:txBody>
      </p:sp>
      <p:sp>
        <p:nvSpPr>
          <p:cNvPr id="294" name="Google Shape;294;p22"/>
          <p:cNvSpPr txBox="1"/>
          <p:nvPr/>
        </p:nvSpPr>
        <p:spPr>
          <a:xfrm>
            <a:off x="10498282" y="4855523"/>
            <a:ext cx="381000" cy="38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x</a:t>
            </a:r>
            <a:endParaRPr sz="1800">
              <a:solidFill>
                <a:schemeClr val="lt1"/>
              </a:solidFill>
              <a:latin typeface="Arial"/>
              <a:ea typeface="Arial"/>
              <a:cs typeface="Arial"/>
              <a:sym typeface="Arial"/>
            </a:endParaRPr>
          </a:p>
        </p:txBody>
      </p:sp>
      <p:sp>
        <p:nvSpPr>
          <p:cNvPr id="295" name="Google Shape;295;p22"/>
          <p:cNvSpPr txBox="1"/>
          <p:nvPr/>
        </p:nvSpPr>
        <p:spPr>
          <a:xfrm>
            <a:off x="10498282" y="5954233"/>
            <a:ext cx="381000" cy="38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x</a:t>
            </a:r>
            <a:endParaRPr sz="18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p:nvPr/>
        </p:nvSpPr>
        <p:spPr>
          <a:xfrm>
            <a:off x="1524000" y="914400"/>
            <a:ext cx="73152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FF66"/>
                </a:solidFill>
                <a:latin typeface="Calibri"/>
                <a:ea typeface="Calibri"/>
                <a:cs typeface="Calibri"/>
                <a:sym typeface="Calibri"/>
              </a:rPr>
              <a:t>I. NHẬN XÉT CHUNG</a:t>
            </a:r>
            <a:endParaRPr/>
          </a:p>
          <a:p>
            <a:pPr marL="0" marR="0" lvl="0" indent="0" algn="l" rtl="0">
              <a:spcBef>
                <a:spcPts val="0"/>
              </a:spcBef>
              <a:spcAft>
                <a:spcPts val="0"/>
              </a:spcAft>
              <a:buNone/>
            </a:pPr>
            <a:r>
              <a:rPr lang="en-US" sz="2800" b="1">
                <a:solidFill>
                  <a:srgbClr val="FFFF66"/>
                </a:solidFill>
                <a:latin typeface="Calibri"/>
                <a:ea typeface="Calibri"/>
                <a:cs typeface="Calibri"/>
                <a:sym typeface="Calibri"/>
              </a:rPr>
              <a:t>1. Ví dụ SGK </a:t>
            </a:r>
            <a:r>
              <a:rPr lang="en-US" sz="2400" b="1">
                <a:solidFill>
                  <a:srgbClr val="FFFF66"/>
                </a:solidFill>
                <a:latin typeface="Calibri"/>
                <a:ea typeface="Calibri"/>
                <a:cs typeface="Calibri"/>
                <a:sym typeface="Calibri"/>
              </a:rPr>
              <a:t>(Trang 110, 111)</a:t>
            </a:r>
            <a:endParaRPr sz="2400" b="1">
              <a:solidFill>
                <a:srgbClr val="FFFF66"/>
              </a:solidFill>
              <a:latin typeface="Calibri"/>
              <a:ea typeface="Calibri"/>
              <a:cs typeface="Calibri"/>
              <a:sym typeface="Calibri"/>
            </a:endParaRPr>
          </a:p>
        </p:txBody>
      </p:sp>
      <p:sp>
        <p:nvSpPr>
          <p:cNvPr id="119" name="Google Shape;119;p5"/>
          <p:cNvSpPr/>
          <p:nvPr/>
        </p:nvSpPr>
        <p:spPr>
          <a:xfrm>
            <a:off x="1371599" y="2061067"/>
            <a:ext cx="12107916" cy="4130618"/>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dirty="0">
                <a:solidFill>
                  <a:schemeClr val="lt1"/>
                </a:solidFill>
                <a:latin typeface="Times New Roman"/>
                <a:ea typeface="Times New Roman"/>
                <a:cs typeface="Times New Roman"/>
                <a:sym typeface="Times New Roman"/>
              </a:rPr>
              <a:t>	</a:t>
            </a:r>
            <a:r>
              <a:rPr lang="en-US" sz="2800" dirty="0" err="1">
                <a:solidFill>
                  <a:srgbClr val="00B0F0"/>
                </a:solidFill>
                <a:latin typeface="Times New Roman"/>
                <a:ea typeface="Times New Roman"/>
                <a:cs typeface="Times New Roman"/>
                <a:sym typeface="Times New Roman"/>
              </a:rPr>
              <a:t>Đọc</a:t>
            </a:r>
            <a:r>
              <a:rPr lang="en-US" sz="2800" dirty="0">
                <a:solidFill>
                  <a:srgbClr val="00B0F0"/>
                </a:solidFill>
                <a:latin typeface="Times New Roman"/>
                <a:ea typeface="Times New Roman"/>
                <a:cs typeface="Times New Roman"/>
                <a:sym typeface="Times New Roman"/>
              </a:rPr>
              <a:t> </a:t>
            </a:r>
            <a:r>
              <a:rPr lang="en-US" sz="2800" dirty="0" err="1">
                <a:solidFill>
                  <a:srgbClr val="00B0F0"/>
                </a:solidFill>
                <a:latin typeface="Times New Roman"/>
                <a:ea typeface="Times New Roman"/>
                <a:cs typeface="Times New Roman"/>
                <a:sym typeface="Times New Roman"/>
              </a:rPr>
              <a:t>đoạn</a:t>
            </a:r>
            <a:r>
              <a:rPr lang="en-US" sz="2800" dirty="0">
                <a:solidFill>
                  <a:srgbClr val="00B0F0"/>
                </a:solidFill>
                <a:latin typeface="Times New Roman"/>
                <a:ea typeface="Times New Roman"/>
                <a:cs typeface="Times New Roman"/>
                <a:sym typeface="Times New Roman"/>
              </a:rPr>
              <a:t> </a:t>
            </a:r>
            <a:r>
              <a:rPr lang="en-US" sz="2800" dirty="0" err="1">
                <a:solidFill>
                  <a:srgbClr val="00B0F0"/>
                </a:solidFill>
                <a:latin typeface="Times New Roman"/>
                <a:ea typeface="Times New Roman"/>
                <a:cs typeface="Times New Roman"/>
                <a:sym typeface="Times New Roman"/>
              </a:rPr>
              <a:t>trích</a:t>
            </a:r>
            <a:r>
              <a:rPr lang="en-US" sz="2800" dirty="0">
                <a:solidFill>
                  <a:srgbClr val="00B0F0"/>
                </a:solidFill>
                <a:latin typeface="Times New Roman"/>
                <a:ea typeface="Times New Roman"/>
                <a:cs typeface="Times New Roman"/>
                <a:sym typeface="Times New Roman"/>
              </a:rPr>
              <a:t> </a:t>
            </a:r>
            <a:r>
              <a:rPr lang="en-US" sz="2800" dirty="0" err="1">
                <a:solidFill>
                  <a:srgbClr val="00B0F0"/>
                </a:solidFill>
                <a:latin typeface="Times New Roman"/>
                <a:ea typeface="Times New Roman"/>
                <a:cs typeface="Times New Roman"/>
                <a:sym typeface="Times New Roman"/>
              </a:rPr>
              <a:t>sau</a:t>
            </a:r>
            <a:r>
              <a:rPr lang="en-US" sz="2800" dirty="0">
                <a:solidFill>
                  <a:srgbClr val="00B0F0"/>
                </a:solidFill>
                <a:latin typeface="Times New Roman"/>
                <a:ea typeface="Times New Roman"/>
                <a:cs typeface="Times New Roman"/>
                <a:sym typeface="Times New Roman"/>
              </a:rPr>
              <a:t> </a:t>
            </a:r>
            <a:endParaRPr dirty="0"/>
          </a:p>
          <a:p>
            <a:pPr marL="0" marR="0" lvl="0" indent="0" algn="just" rtl="0">
              <a:lnSpc>
                <a:spcPct val="107000"/>
              </a:lnSpc>
              <a:spcBef>
                <a:spcPts val="800"/>
              </a:spcBef>
              <a:spcAft>
                <a:spcPts val="0"/>
              </a:spcAft>
              <a:buNone/>
            </a:pPr>
            <a:r>
              <a:rPr lang="en-US" sz="2800" dirty="0">
                <a:solidFill>
                  <a:schemeClr val="lt1"/>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Anh</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Dậu</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uốn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vai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ngáp</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dài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một</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tiếng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Uể</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oải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chống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tay</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xuống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phản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anh</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vừa</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rên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vừa</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ngỏng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đầu</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lên</a:t>
            </a:r>
            <a:r>
              <a:rPr lang="en-US" sz="2800" i="1" dirty="0">
                <a:solidFill>
                  <a:srgbClr val="FFC000"/>
                </a:solidFill>
                <a:latin typeface="Times New Roman"/>
                <a:ea typeface="Times New Roman"/>
                <a:cs typeface="Times New Roman"/>
                <a:sym typeface="Times New Roman"/>
              </a:rPr>
              <a:t>. Run </a:t>
            </a:r>
            <a:r>
              <a:rPr lang="en-US" sz="2800" i="1" dirty="0" err="1">
                <a:solidFill>
                  <a:srgbClr val="FFC000"/>
                </a:solidFill>
                <a:latin typeface="Times New Roman"/>
                <a:ea typeface="Times New Roman"/>
                <a:cs typeface="Times New Roman"/>
                <a:sym typeface="Times New Roman"/>
              </a:rPr>
              <a:t>rẩy</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cất</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bát</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cháo</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anh</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mới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kề</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vào</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đến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miệng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cai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lệ</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và</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người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nhà</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lí</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trưởng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đã</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sầm</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sập</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tiến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vào</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với</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những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roi</a:t>
            </a:r>
            <a:r>
              <a:rPr lang="en-US" sz="2800" i="1" dirty="0">
                <a:solidFill>
                  <a:srgbClr val="FFC000"/>
                </a:solidFill>
                <a:latin typeface="Times New Roman"/>
                <a:ea typeface="Times New Roman"/>
                <a:cs typeface="Times New Roman"/>
                <a:sym typeface="Times New Roman"/>
              </a:rPr>
              <a:t> song, </a:t>
            </a:r>
            <a:r>
              <a:rPr lang="en-US" sz="2800" i="1" dirty="0" err="1">
                <a:solidFill>
                  <a:srgbClr val="FFC000"/>
                </a:solidFill>
                <a:latin typeface="Times New Roman"/>
                <a:ea typeface="Times New Roman"/>
                <a:cs typeface="Times New Roman"/>
                <a:sym typeface="Times New Roman"/>
              </a:rPr>
              <a:t>tay</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thước</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và</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dây</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thừng</a:t>
            </a:r>
            <a:r>
              <a:rPr lang="en-US" sz="2800" i="1" dirty="0">
                <a:solidFill>
                  <a:srgbClr val="FFC000"/>
                </a:solidFill>
                <a:latin typeface="Times New Roman"/>
                <a:ea typeface="Times New Roman"/>
                <a:cs typeface="Times New Roman"/>
                <a:sym typeface="Times New Roman"/>
              </a:rPr>
              <a:t>.</a:t>
            </a:r>
            <a:endParaRPr dirty="0"/>
          </a:p>
          <a:p>
            <a:pPr marL="0" marR="0" lvl="0" indent="0" algn="just" rtl="0">
              <a:spcBef>
                <a:spcPts val="800"/>
              </a:spcBef>
              <a:spcAft>
                <a:spcPts val="0"/>
              </a:spcAft>
              <a:buNone/>
            </a:pPr>
            <a:endParaRPr sz="2800" dirty="0">
              <a:solidFill>
                <a:schemeClr val="lt1"/>
              </a:solidFill>
              <a:latin typeface="Calibri"/>
              <a:ea typeface="Calibri"/>
              <a:cs typeface="Calibri"/>
              <a:sym typeface="Calibri"/>
            </a:endParaRPr>
          </a:p>
          <a:p>
            <a:pPr marL="0" marR="0" lvl="0" indent="0" algn="just" rtl="0">
              <a:spcBef>
                <a:spcPts val="800"/>
              </a:spcBef>
              <a:spcAft>
                <a:spcPts val="0"/>
              </a:spcAft>
              <a:buNone/>
            </a:pPr>
            <a:r>
              <a:rPr lang="en-US" sz="2800" i="1" dirty="0">
                <a:solidFill>
                  <a:schemeClr val="lt1"/>
                </a:solidFill>
                <a:latin typeface="Times New Roman"/>
                <a:ea typeface="Times New Roman"/>
                <a:cs typeface="Times New Roman"/>
                <a:sym typeface="Times New Roman"/>
              </a:rPr>
              <a:t>  </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Thằng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kia</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Ông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tưởng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mày</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chết</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đêm</a:t>
            </a:r>
            <a:r>
              <a:rPr lang="en-US" sz="2800" i="1" dirty="0">
                <a:solidFill>
                  <a:srgbClr val="FFC000"/>
                </a:solidFill>
                <a:latin typeface="Times New Roman"/>
                <a:ea typeface="Times New Roman"/>
                <a:cs typeface="Times New Roman"/>
                <a:sym typeface="Times New Roman"/>
              </a:rPr>
              <a:t> qua, </a:t>
            </a:r>
            <a:r>
              <a:rPr lang="en-US" sz="2800" i="1" dirty="0" err="1">
                <a:solidFill>
                  <a:srgbClr val="FFC000"/>
                </a:solidFill>
                <a:latin typeface="Times New Roman"/>
                <a:ea typeface="Times New Roman"/>
                <a:cs typeface="Times New Roman"/>
                <a:sym typeface="Times New Roman"/>
              </a:rPr>
              <a:t>còn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sống</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đấy</a:t>
            </a:r>
            <a:r>
              <a:rPr lang="en-US" sz="2800" i="1" dirty="0">
                <a:solidFill>
                  <a:srgbClr val="FFC000"/>
                </a:solidFill>
                <a:latin typeface="Times New Roman"/>
                <a:ea typeface="Times New Roman"/>
                <a:cs typeface="Times New Roman"/>
                <a:sym typeface="Times New Roman"/>
              </a:rPr>
              <a:t> à? </a:t>
            </a:r>
            <a:r>
              <a:rPr lang="en-US" sz="2800" i="1" dirty="0" err="1">
                <a:solidFill>
                  <a:srgbClr val="FFC000"/>
                </a:solidFill>
                <a:latin typeface="Times New Roman"/>
                <a:ea typeface="Times New Roman"/>
                <a:cs typeface="Times New Roman"/>
                <a:sym typeface="Times New Roman"/>
              </a:rPr>
              <a:t>Nộp</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tiền</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sưu</a:t>
            </a:r>
            <a:r>
              <a:rPr lang="en-US" sz="2800" i="1" dirty="0">
                <a:solidFill>
                  <a:srgbClr val="FFC000"/>
                </a:solidFill>
                <a:latin typeface="Times New Roman"/>
                <a:ea typeface="Times New Roman"/>
                <a:cs typeface="Times New Roman"/>
                <a:sym typeface="Times New Roman"/>
              </a:rPr>
              <a:t>! Mau!</a:t>
            </a:r>
            <a:endParaRPr sz="2800" dirty="0">
              <a:solidFill>
                <a:srgbClr val="FFC000"/>
              </a:solidFill>
              <a:latin typeface="Calibri"/>
              <a:ea typeface="Calibri"/>
              <a:cs typeface="Calibri"/>
              <a:sym typeface="Calibri"/>
            </a:endParaRPr>
          </a:p>
          <a:p>
            <a:pPr marL="0" marR="0" lvl="0" indent="0" algn="r" rtl="0">
              <a:lnSpc>
                <a:spcPct val="107000"/>
              </a:lnSpc>
              <a:spcBef>
                <a:spcPts val="800"/>
              </a:spcBef>
              <a:spcAft>
                <a:spcPts val="0"/>
              </a:spcAft>
              <a:buNone/>
            </a:pPr>
            <a:r>
              <a:rPr lang="en-US" sz="2800" dirty="0">
                <a:solidFill>
                  <a:srgbClr val="FFC000"/>
                </a:solidFill>
                <a:latin typeface="Times New Roman"/>
                <a:ea typeface="Times New Roman"/>
                <a:cs typeface="Times New Roman"/>
                <a:sym typeface="Times New Roman"/>
              </a:rPr>
              <a:t>(</a:t>
            </a:r>
            <a:r>
              <a:rPr lang="en-US" sz="2800" dirty="0" err="1">
                <a:solidFill>
                  <a:srgbClr val="FFC000"/>
                </a:solidFill>
                <a:latin typeface="Times New Roman"/>
                <a:ea typeface="Times New Roman"/>
                <a:cs typeface="Times New Roman"/>
                <a:sym typeface="Times New Roman"/>
              </a:rPr>
              <a:t>Ngô</a:t>
            </a:r>
            <a:r>
              <a:rPr lang="en-US" sz="2800" dirty="0">
                <a:solidFill>
                  <a:srgbClr val="FFC000"/>
                </a:solidFill>
                <a:latin typeface="Times New Roman"/>
                <a:ea typeface="Times New Roman"/>
                <a:cs typeface="Times New Roman"/>
                <a:sym typeface="Times New Roman"/>
              </a:rPr>
              <a:t> </a:t>
            </a:r>
            <a:r>
              <a:rPr lang="en-US" sz="2800" dirty="0" err="1">
                <a:solidFill>
                  <a:srgbClr val="FFC000"/>
                </a:solidFill>
                <a:latin typeface="Times New Roman"/>
                <a:ea typeface="Times New Roman"/>
                <a:cs typeface="Times New Roman"/>
                <a:sym typeface="Times New Roman"/>
              </a:rPr>
              <a:t>Tất</a:t>
            </a:r>
            <a:r>
              <a:rPr lang="en-US" sz="2800" dirty="0">
                <a:solidFill>
                  <a:srgbClr val="FFC000"/>
                </a:solidFill>
                <a:latin typeface="Times New Roman"/>
                <a:ea typeface="Times New Roman"/>
                <a:cs typeface="Times New Roman"/>
                <a:sym typeface="Times New Roman"/>
              </a:rPr>
              <a:t> </a:t>
            </a:r>
            <a:r>
              <a:rPr lang="en-US" sz="2800" dirty="0" err="1">
                <a:solidFill>
                  <a:srgbClr val="FFC000"/>
                </a:solidFill>
                <a:latin typeface="Times New Roman"/>
                <a:ea typeface="Times New Roman"/>
                <a:cs typeface="Times New Roman"/>
                <a:sym typeface="Times New Roman"/>
              </a:rPr>
              <a:t>Tố</a:t>
            </a:r>
            <a:r>
              <a:rPr lang="en-US" sz="2800"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Tắt</a:t>
            </a:r>
            <a:r>
              <a:rPr lang="en-US" sz="2800" i="1" dirty="0">
                <a:solidFill>
                  <a:srgbClr val="FFC000"/>
                </a:solidFill>
                <a:latin typeface="Times New Roman"/>
                <a:ea typeface="Times New Roman"/>
                <a:cs typeface="Times New Roman"/>
                <a:sym typeface="Times New Roman"/>
              </a:rPr>
              <a:t> </a:t>
            </a:r>
            <a:r>
              <a:rPr lang="en-US" sz="2800" i="1" dirty="0" err="1">
                <a:solidFill>
                  <a:srgbClr val="FFC000"/>
                </a:solidFill>
                <a:latin typeface="Times New Roman"/>
                <a:ea typeface="Times New Roman"/>
                <a:cs typeface="Times New Roman"/>
                <a:sym typeface="Times New Roman"/>
              </a:rPr>
              <a:t>đèn</a:t>
            </a:r>
            <a:r>
              <a:rPr lang="en-US" sz="2800" dirty="0">
                <a:solidFill>
                  <a:srgbClr val="FFC000"/>
                </a:solidFill>
                <a:latin typeface="Times New Roman"/>
                <a:ea typeface="Times New Roman"/>
                <a:cs typeface="Times New Roman"/>
                <a:sym typeface="Times New Roman"/>
              </a:rPr>
              <a:t>)             </a:t>
            </a:r>
            <a:endParaRPr sz="2800" dirty="0">
              <a:solidFill>
                <a:srgbClr val="FFC000"/>
              </a:solidFill>
              <a:latin typeface="Calibri"/>
              <a:ea typeface="Calibri"/>
              <a:cs typeface="Calibri"/>
              <a:sym typeface="Calibri"/>
            </a:endParaRPr>
          </a:p>
        </p:txBody>
      </p:sp>
      <p:sp>
        <p:nvSpPr>
          <p:cNvPr id="120" name="Google Shape;120;p5"/>
          <p:cNvSpPr txBox="1"/>
          <p:nvPr/>
        </p:nvSpPr>
        <p:spPr>
          <a:xfrm>
            <a:off x="1395247" y="4461386"/>
            <a:ext cx="1219200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b="1" i="1" dirty="0" err="1">
                <a:solidFill>
                  <a:schemeClr val="lt1"/>
                </a:solidFill>
                <a:latin typeface="Times New Roman"/>
                <a:ea typeface="Times New Roman"/>
                <a:cs typeface="Times New Roman"/>
                <a:sym typeface="Times New Roman"/>
              </a:rPr>
              <a:t>Gõ</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đầu</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roi</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xuống</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đất</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cai</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lệ</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thét</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bằng</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giọng</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khàn</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khàn</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của</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người</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hút</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nhiều</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xái</a:t>
            </a:r>
            <a:r>
              <a:rPr lang="en-US" sz="2700" b="1" i="1" dirty="0">
                <a:solidFill>
                  <a:schemeClr val="lt1"/>
                </a:solidFill>
                <a:latin typeface="Times New Roman"/>
                <a:ea typeface="Times New Roman"/>
                <a:cs typeface="Times New Roman"/>
                <a:sym typeface="Times New Roman"/>
              </a:rPr>
              <a:t> </a:t>
            </a:r>
            <a:r>
              <a:rPr lang="en-US" sz="2700" b="1" i="1" dirty="0" err="1">
                <a:solidFill>
                  <a:schemeClr val="lt1"/>
                </a:solidFill>
                <a:latin typeface="Times New Roman"/>
                <a:ea typeface="Times New Roman"/>
                <a:cs typeface="Times New Roman"/>
                <a:sym typeface="Times New Roman"/>
              </a:rPr>
              <a:t>cũ</a:t>
            </a:r>
            <a:r>
              <a:rPr lang="en-US" sz="2700" b="1" i="1" dirty="0">
                <a:solidFill>
                  <a:schemeClr val="lt1"/>
                </a:solidFill>
                <a:latin typeface="Times New Roman"/>
                <a:ea typeface="Times New Roman"/>
                <a:cs typeface="Times New Roman"/>
                <a:sym typeface="Times New Roman"/>
              </a:rPr>
              <a:t>:</a:t>
            </a:r>
            <a:endParaRPr sz="2700" b="1" dirty="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19">
                                            <p:txEl>
                                              <p:pRg st="0" end="0"/>
                                            </p:txEl>
                                          </p:spTgt>
                                        </p:tgtEl>
                                        <p:attrNameLst>
                                          <p:attrName>ppt_y</p:attrName>
                                        </p:attrNameLst>
                                      </p:cBhvr>
                                      <p:tavLst>
                                        <p:tav tm="0">
                                          <p:val>
                                            <p:strVal val="#ppt_y"/>
                                          </p:val>
                                        </p:tav>
                                        <p:tav tm="100000">
                                          <p:val>
                                            <p:strVal val="#ppt_y+1"/>
                                          </p:val>
                                        </p:tav>
                                      </p:tavLst>
                                    </p:anim>
                                    <p:set>
                                      <p:cBhvr>
                                        <p:cTn id="7" dur="1" fill="hold">
                                          <p:stCondLst>
                                            <p:cond delay="500"/>
                                          </p:stCondLst>
                                        </p:cTn>
                                        <p:tgtEl>
                                          <p:spTgt spid="119">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119">
                                            <p:txEl>
                                              <p:pRg st="1" end="1"/>
                                            </p:txEl>
                                          </p:spTgt>
                                        </p:tgtEl>
                                        <p:attrNameLst>
                                          <p:attrName>ppt_y</p:attrName>
                                        </p:attrNameLst>
                                      </p:cBhvr>
                                      <p:tavLst>
                                        <p:tav tm="0">
                                          <p:val>
                                            <p:strVal val="#ppt_y"/>
                                          </p:val>
                                        </p:tav>
                                        <p:tav tm="100000">
                                          <p:val>
                                            <p:strVal val="#ppt_y+1"/>
                                          </p:val>
                                        </p:tav>
                                      </p:tavLst>
                                    </p:anim>
                                    <p:set>
                                      <p:cBhvr>
                                        <p:cTn id="12" dur="1" fill="hold">
                                          <p:stCondLst>
                                            <p:cond delay="500"/>
                                          </p:stCondLst>
                                        </p:cTn>
                                        <p:tgtEl>
                                          <p:spTgt spid="119">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119">
                                            <p:txEl>
                                              <p:pRg st="2" end="2"/>
                                            </p:txEl>
                                          </p:spTgt>
                                        </p:tgtEl>
                                        <p:attrNameLst>
                                          <p:attrName>ppt_y</p:attrName>
                                        </p:attrNameLst>
                                      </p:cBhvr>
                                      <p:tavLst>
                                        <p:tav tm="0">
                                          <p:val>
                                            <p:strVal val="#ppt_y"/>
                                          </p:val>
                                        </p:tav>
                                        <p:tav tm="100000">
                                          <p:val>
                                            <p:strVal val="#ppt_y+1"/>
                                          </p:val>
                                        </p:tav>
                                      </p:tavLst>
                                    </p:anim>
                                    <p:set>
                                      <p:cBhvr>
                                        <p:cTn id="17" dur="1" fill="hold">
                                          <p:stCondLst>
                                            <p:cond delay="500"/>
                                          </p:stCondLst>
                                        </p:cTn>
                                        <p:tgtEl>
                                          <p:spTgt spid="119">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119">
                                            <p:txEl>
                                              <p:pRg st="3" end="3"/>
                                            </p:txEl>
                                          </p:spTgt>
                                        </p:tgtEl>
                                        <p:attrNameLst>
                                          <p:attrName>ppt_y</p:attrName>
                                        </p:attrNameLst>
                                      </p:cBhvr>
                                      <p:tavLst>
                                        <p:tav tm="0">
                                          <p:val>
                                            <p:strVal val="#ppt_y"/>
                                          </p:val>
                                        </p:tav>
                                        <p:tav tm="100000">
                                          <p:val>
                                            <p:strVal val="#ppt_y+1"/>
                                          </p:val>
                                        </p:tav>
                                      </p:tavLst>
                                    </p:anim>
                                    <p:set>
                                      <p:cBhvr>
                                        <p:cTn id="22" dur="1" fill="hold">
                                          <p:stCondLst>
                                            <p:cond delay="500"/>
                                          </p:stCondLst>
                                        </p:cTn>
                                        <p:tgtEl>
                                          <p:spTgt spid="119">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119">
                                            <p:txEl>
                                              <p:pRg st="4" end="4"/>
                                            </p:txEl>
                                          </p:spTgt>
                                        </p:tgtEl>
                                        <p:attrNameLst>
                                          <p:attrName>ppt_y</p:attrName>
                                        </p:attrNameLst>
                                      </p:cBhvr>
                                      <p:tavLst>
                                        <p:tav tm="0">
                                          <p:val>
                                            <p:strVal val="#ppt_y"/>
                                          </p:val>
                                        </p:tav>
                                        <p:tav tm="100000">
                                          <p:val>
                                            <p:strVal val="#ppt_y+1"/>
                                          </p:val>
                                        </p:tav>
                                      </p:tavLst>
                                    </p:anim>
                                    <p:set>
                                      <p:cBhvr>
                                        <p:cTn id="27" dur="1" fill="hold">
                                          <p:stCondLst>
                                            <p:cond delay="500"/>
                                          </p:stCondLst>
                                        </p:cTn>
                                        <p:tgtEl>
                                          <p:spTgt spid="119">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3"/>
          <p:cNvSpPr txBox="1"/>
          <p:nvPr/>
        </p:nvSpPr>
        <p:spPr>
          <a:xfrm>
            <a:off x="2971800" y="914400"/>
            <a:ext cx="8153400" cy="101438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So sánh tác dụng của những cách sắp xếp trật tự từ trong các bộ phận câu (in màu xanh) dưới đây:</a:t>
            </a:r>
            <a:endParaRPr sz="2800">
              <a:solidFill>
                <a:srgbClr val="FFFF00"/>
              </a:solidFill>
              <a:latin typeface="Calibri"/>
              <a:ea typeface="Calibri"/>
              <a:cs typeface="Calibri"/>
              <a:sym typeface="Calibri"/>
            </a:endParaRPr>
          </a:p>
        </p:txBody>
      </p:sp>
      <p:sp>
        <p:nvSpPr>
          <p:cNvPr id="301" name="Google Shape;301;p23"/>
          <p:cNvSpPr/>
          <p:nvPr/>
        </p:nvSpPr>
        <p:spPr>
          <a:xfrm>
            <a:off x="1066800" y="1967375"/>
            <a:ext cx="6934200" cy="372986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2a. </a:t>
            </a:r>
            <a:r>
              <a:rPr lang="en-US" sz="2800" i="1">
                <a:solidFill>
                  <a:schemeClr val="lt1"/>
                </a:solidFill>
                <a:latin typeface="Times New Roman"/>
                <a:ea typeface="Times New Roman"/>
                <a:cs typeface="Times New Roman"/>
                <a:sym typeface="Times New Roman"/>
              </a:rPr>
              <a:t>Gậy tre, chông tre chống lại sắt thép của quân thù. Tre xung phong vào xe tăng, đại bác. Tre</a:t>
            </a:r>
            <a:r>
              <a:rPr lang="en-US" sz="2800" i="1">
                <a:solidFill>
                  <a:srgbClr val="00B0F0"/>
                </a:solidFill>
                <a:latin typeface="Times New Roman"/>
                <a:ea typeface="Times New Roman"/>
                <a:cs typeface="Times New Roman"/>
                <a:sym typeface="Times New Roman"/>
              </a:rPr>
              <a:t> giữ làng, giữ nước, giữ mái nhà tranh, giữ</a:t>
            </a:r>
            <a:endParaRPr/>
          </a:p>
          <a:p>
            <a:pPr marL="0" marR="0" lvl="0" indent="0" algn="just"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a:t>
            </a:r>
            <a:endParaRPr/>
          </a:p>
          <a:p>
            <a:pPr marL="0" marR="0" lvl="0" indent="0" algn="just" rtl="0">
              <a:lnSpc>
                <a:spcPct val="107000"/>
              </a:lnSpc>
              <a:spcBef>
                <a:spcPts val="800"/>
              </a:spcBef>
              <a:spcAft>
                <a:spcPts val="0"/>
              </a:spcAft>
              <a:buNone/>
            </a:pPr>
            <a:r>
              <a:rPr lang="en-US" sz="2800" i="1">
                <a:solidFill>
                  <a:srgbClr val="00B0F0"/>
                </a:solidFill>
                <a:latin typeface="Times New Roman"/>
                <a:ea typeface="Times New Roman"/>
                <a:cs typeface="Times New Roman"/>
                <a:sym typeface="Times New Roman"/>
              </a:rPr>
              <a:t>đồng lúa chín. </a:t>
            </a:r>
            <a:r>
              <a:rPr lang="en-US" sz="2800" i="1">
                <a:solidFill>
                  <a:schemeClr val="lt1"/>
                </a:solidFill>
                <a:latin typeface="Times New Roman"/>
                <a:ea typeface="Times New Roman"/>
                <a:cs typeface="Times New Roman"/>
                <a:sym typeface="Times New Roman"/>
              </a:rPr>
              <a:t>Tre hi sinh để bảo vệ con</a:t>
            </a:r>
            <a:endParaRPr/>
          </a:p>
          <a:p>
            <a:pPr marL="0" marR="0" lvl="0" indent="0" algn="just" rtl="0">
              <a:lnSpc>
                <a:spcPct val="107000"/>
              </a:lnSpc>
              <a:spcBef>
                <a:spcPts val="800"/>
              </a:spcBef>
              <a:spcAft>
                <a:spcPts val="0"/>
              </a:spcAft>
              <a:buNone/>
            </a:pPr>
            <a:r>
              <a:rPr lang="en-US" sz="2800">
                <a:solidFill>
                  <a:srgbClr val="00B0F0"/>
                </a:solidFill>
                <a:latin typeface="Times New Roman"/>
                <a:ea typeface="Times New Roman"/>
                <a:cs typeface="Times New Roman"/>
                <a:sym typeface="Times New Roman"/>
              </a:rPr>
              <a:t>  </a:t>
            </a:r>
            <a:r>
              <a:rPr lang="en-US" sz="2800">
                <a:solidFill>
                  <a:schemeClr val="lt1"/>
                </a:solidFill>
                <a:latin typeface="Times New Roman"/>
                <a:ea typeface="Times New Roman"/>
                <a:cs typeface="Times New Roman"/>
                <a:sym typeface="Times New Roman"/>
              </a:rPr>
              <a:t>         </a:t>
            </a:r>
            <a:endParaRPr sz="2800" i="1">
              <a:solidFill>
                <a:schemeClr val="lt1"/>
              </a:solidFill>
              <a:latin typeface="Times New Roman"/>
              <a:ea typeface="Times New Roman"/>
              <a:cs typeface="Times New Roman"/>
              <a:sym typeface="Times New Roman"/>
            </a:endParaRPr>
          </a:p>
          <a:p>
            <a:pPr marL="0" marR="0" lvl="0" indent="0" algn="just" rtl="0">
              <a:lnSpc>
                <a:spcPct val="107000"/>
              </a:lnSpc>
              <a:spcBef>
                <a:spcPts val="800"/>
              </a:spcBef>
              <a:spcAft>
                <a:spcPts val="0"/>
              </a:spcAft>
              <a:buNone/>
            </a:pPr>
            <a:r>
              <a:rPr lang="en-US" sz="2800" i="1">
                <a:solidFill>
                  <a:schemeClr val="lt1"/>
                </a:solidFill>
                <a:latin typeface="Times New Roman"/>
                <a:ea typeface="Times New Roman"/>
                <a:cs typeface="Times New Roman"/>
                <a:sym typeface="Times New Roman"/>
              </a:rPr>
              <a:t> người.  </a:t>
            </a:r>
            <a:r>
              <a:rPr lang="en-US" sz="2000">
                <a:solidFill>
                  <a:schemeClr val="lt1"/>
                </a:solidFill>
                <a:latin typeface="Times New Roman"/>
                <a:ea typeface="Times New Roman"/>
                <a:cs typeface="Times New Roman"/>
                <a:sym typeface="Times New Roman"/>
              </a:rPr>
              <a:t>(Thép Mới, </a:t>
            </a:r>
            <a:r>
              <a:rPr lang="en-US" sz="2000" i="1">
                <a:solidFill>
                  <a:schemeClr val="lt1"/>
                </a:solidFill>
                <a:latin typeface="Times New Roman"/>
                <a:ea typeface="Times New Roman"/>
                <a:cs typeface="Times New Roman"/>
                <a:sym typeface="Times New Roman"/>
              </a:rPr>
              <a:t>Cây tre Việt Nam</a:t>
            </a:r>
            <a:r>
              <a:rPr lang="en-US" sz="2000">
                <a:solidFill>
                  <a:schemeClr val="lt1"/>
                </a:solidFill>
                <a:latin typeface="Times New Roman"/>
                <a:ea typeface="Times New Roman"/>
                <a:cs typeface="Times New Roman"/>
                <a:sym typeface="Times New Roman"/>
              </a:rPr>
              <a:t>) </a:t>
            </a:r>
            <a:endParaRPr/>
          </a:p>
        </p:txBody>
      </p:sp>
      <p:sp>
        <p:nvSpPr>
          <p:cNvPr id="302" name="Google Shape;302;p23"/>
          <p:cNvSpPr txBox="1"/>
          <p:nvPr/>
        </p:nvSpPr>
        <p:spPr>
          <a:xfrm>
            <a:off x="9057904" y="2742681"/>
            <a:ext cx="4648200" cy="46166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FFFF00"/>
                </a:solidFill>
                <a:latin typeface="Calibri"/>
                <a:ea typeface="Calibri"/>
                <a:cs typeface="Calibri"/>
                <a:sym typeface="Calibri"/>
              </a:rPr>
              <a:t>Nhịp 2/2 =&gt; 4/4</a:t>
            </a:r>
            <a:endParaRPr/>
          </a:p>
        </p:txBody>
      </p:sp>
      <p:sp>
        <p:nvSpPr>
          <p:cNvPr id="303" name="Google Shape;303;p23"/>
          <p:cNvSpPr/>
          <p:nvPr/>
        </p:nvSpPr>
        <p:spPr>
          <a:xfrm>
            <a:off x="8229600" y="2677532"/>
            <a:ext cx="444460" cy="591964"/>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4" name="Google Shape;304;p23"/>
          <p:cNvSpPr txBox="1"/>
          <p:nvPr/>
        </p:nvSpPr>
        <p:spPr>
          <a:xfrm>
            <a:off x="9025247" y="3730036"/>
            <a:ext cx="4648200" cy="46166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FFFF00"/>
                </a:solidFill>
                <a:latin typeface="Calibri"/>
                <a:ea typeface="Calibri"/>
                <a:cs typeface="Calibri"/>
                <a:sym typeface="Calibri"/>
              </a:rPr>
              <a:t>Có sự luân phiên bằng (B), trắc (T)</a:t>
            </a:r>
            <a:endParaRPr/>
          </a:p>
        </p:txBody>
      </p:sp>
      <p:cxnSp>
        <p:nvCxnSpPr>
          <p:cNvPr id="305" name="Google Shape;305;p23"/>
          <p:cNvCxnSpPr/>
          <p:nvPr/>
        </p:nvCxnSpPr>
        <p:spPr>
          <a:xfrm flipH="1">
            <a:off x="3009900" y="3056355"/>
            <a:ext cx="38100" cy="295982"/>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306" name="Google Shape;306;p23"/>
          <p:cNvCxnSpPr/>
          <p:nvPr/>
        </p:nvCxnSpPr>
        <p:spPr>
          <a:xfrm flipH="1">
            <a:off x="4419600" y="2895600"/>
            <a:ext cx="38100" cy="603604"/>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307" name="Google Shape;307;p23"/>
          <p:cNvCxnSpPr/>
          <p:nvPr/>
        </p:nvCxnSpPr>
        <p:spPr>
          <a:xfrm flipH="1">
            <a:off x="7162800" y="3049411"/>
            <a:ext cx="38100" cy="295982"/>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
        <p:nvSpPr>
          <p:cNvPr id="308" name="Google Shape;308;p23"/>
          <p:cNvSpPr txBox="1"/>
          <p:nvPr/>
        </p:nvSpPr>
        <p:spPr>
          <a:xfrm>
            <a:off x="5410200" y="6172200"/>
            <a:ext cx="4724400" cy="523220"/>
          </a:xfrm>
          <a:prstGeom prst="rect">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FF00"/>
                </a:solidFill>
                <a:latin typeface="Calibri"/>
                <a:ea typeface="Calibri"/>
                <a:cs typeface="Calibri"/>
                <a:sym typeface="Calibri"/>
              </a:rPr>
              <a:t>=&gt;  Nhịp điệu cân đối, hài hoà</a:t>
            </a:r>
            <a:endParaRPr sz="2800">
              <a:solidFill>
                <a:srgbClr val="FFFF00"/>
              </a:solidFill>
              <a:latin typeface="Calibri"/>
              <a:ea typeface="Calibri"/>
              <a:cs typeface="Calibri"/>
              <a:sym typeface="Calibri"/>
            </a:endParaRPr>
          </a:p>
        </p:txBody>
      </p:sp>
      <p:sp>
        <p:nvSpPr>
          <p:cNvPr id="309" name="Google Shape;309;p23"/>
          <p:cNvSpPr txBox="1"/>
          <p:nvPr/>
        </p:nvSpPr>
        <p:spPr>
          <a:xfrm>
            <a:off x="1312222" y="4634598"/>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B</a:t>
            </a:r>
            <a:endParaRPr sz="2400">
              <a:solidFill>
                <a:schemeClr val="dk1"/>
              </a:solidFill>
              <a:latin typeface="Times New Roman"/>
              <a:ea typeface="Times New Roman"/>
              <a:cs typeface="Times New Roman"/>
              <a:sym typeface="Times New Roman"/>
            </a:endParaRPr>
          </a:p>
        </p:txBody>
      </p:sp>
      <p:sp>
        <p:nvSpPr>
          <p:cNvPr id="310" name="Google Shape;310;p23"/>
          <p:cNvSpPr txBox="1"/>
          <p:nvPr/>
        </p:nvSpPr>
        <p:spPr>
          <a:xfrm>
            <a:off x="6618020" y="3462551"/>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B</a:t>
            </a:r>
            <a:endParaRPr sz="2400">
              <a:solidFill>
                <a:schemeClr val="dk1"/>
              </a:solidFill>
              <a:latin typeface="Times New Roman"/>
              <a:ea typeface="Times New Roman"/>
              <a:cs typeface="Times New Roman"/>
              <a:sym typeface="Times New Roman"/>
            </a:endParaRPr>
          </a:p>
        </p:txBody>
      </p:sp>
      <p:sp>
        <p:nvSpPr>
          <p:cNvPr id="311" name="Google Shape;311;p23"/>
          <p:cNvSpPr txBox="1"/>
          <p:nvPr/>
        </p:nvSpPr>
        <p:spPr>
          <a:xfrm>
            <a:off x="5791200" y="3474968"/>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B</a:t>
            </a:r>
            <a:endParaRPr sz="2400">
              <a:solidFill>
                <a:schemeClr val="dk1"/>
              </a:solidFill>
              <a:latin typeface="Times New Roman"/>
              <a:ea typeface="Times New Roman"/>
              <a:cs typeface="Times New Roman"/>
              <a:sym typeface="Times New Roman"/>
            </a:endParaRPr>
          </a:p>
        </p:txBody>
      </p:sp>
      <p:sp>
        <p:nvSpPr>
          <p:cNvPr id="312" name="Google Shape;312;p23"/>
          <p:cNvSpPr txBox="1"/>
          <p:nvPr/>
        </p:nvSpPr>
        <p:spPr>
          <a:xfrm>
            <a:off x="2286000" y="3474969"/>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B</a:t>
            </a:r>
            <a:endParaRPr sz="2400">
              <a:solidFill>
                <a:schemeClr val="dk1"/>
              </a:solidFill>
              <a:latin typeface="Times New Roman"/>
              <a:ea typeface="Times New Roman"/>
              <a:cs typeface="Times New Roman"/>
              <a:sym typeface="Times New Roman"/>
            </a:endParaRPr>
          </a:p>
        </p:txBody>
      </p:sp>
      <p:sp>
        <p:nvSpPr>
          <p:cNvPr id="313" name="Google Shape;313;p23"/>
          <p:cNvSpPr txBox="1"/>
          <p:nvPr/>
        </p:nvSpPr>
        <p:spPr>
          <a:xfrm>
            <a:off x="2610592" y="4634597"/>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T</a:t>
            </a:r>
            <a:endParaRPr/>
          </a:p>
        </p:txBody>
      </p:sp>
      <p:sp>
        <p:nvSpPr>
          <p:cNvPr id="314" name="Google Shape;314;p23"/>
          <p:cNvSpPr txBox="1"/>
          <p:nvPr/>
        </p:nvSpPr>
        <p:spPr>
          <a:xfrm>
            <a:off x="1916876" y="4634596"/>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T</a:t>
            </a:r>
            <a:endParaRPr/>
          </a:p>
        </p:txBody>
      </p:sp>
      <p:sp>
        <p:nvSpPr>
          <p:cNvPr id="315" name="Google Shape;315;p23"/>
          <p:cNvSpPr txBox="1"/>
          <p:nvPr/>
        </p:nvSpPr>
        <p:spPr>
          <a:xfrm>
            <a:off x="5071753" y="3492240"/>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T</a:t>
            </a:r>
            <a:endParaRPr/>
          </a:p>
        </p:txBody>
      </p:sp>
      <p:sp>
        <p:nvSpPr>
          <p:cNvPr id="316" name="Google Shape;316;p23"/>
          <p:cNvSpPr txBox="1"/>
          <p:nvPr/>
        </p:nvSpPr>
        <p:spPr>
          <a:xfrm>
            <a:off x="3733800" y="3456614"/>
            <a:ext cx="423553"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T</a:t>
            </a:r>
            <a:endParaRPr/>
          </a:p>
        </p:txBody>
      </p:sp>
      <p:sp>
        <p:nvSpPr>
          <p:cNvPr id="317" name="Google Shape;317;p23"/>
          <p:cNvSpPr txBox="1">
            <a:spLocks noGrp="1"/>
          </p:cNvSpPr>
          <p:nvPr>
            <p:ph type="title"/>
          </p:nvPr>
        </p:nvSpPr>
        <p:spPr>
          <a:xfrm>
            <a:off x="2867660" y="5760720"/>
            <a:ext cx="8778300" cy="680100"/>
          </a:xfrm>
          <a:prstGeom prst="rect">
            <a:avLst/>
          </a:prstGeom>
        </p:spPr>
        <p:txBody>
          <a:bodyPr spcFirstLastPara="1" wrap="square" lIns="109725" tIns="54850" rIns="109725" bIns="54850" anchor="b" anchorCtr="0">
            <a:normAutofit/>
          </a:bodyPr>
          <a:lstStyle/>
          <a:p>
            <a:pPr marL="0" lvl="0" indent="0" algn="l" rtl="0">
              <a:spcBef>
                <a:spcPts val="0"/>
              </a:spcBef>
              <a:spcAft>
                <a:spcPts val="0"/>
              </a:spcAft>
              <a:buNone/>
            </a:pPr>
            <a:endParaRPr/>
          </a:p>
        </p:txBody>
      </p:sp>
      <p:sp>
        <p:nvSpPr>
          <p:cNvPr id="318" name="Google Shape;318;p23"/>
          <p:cNvSpPr>
            <a:spLocks noGrp="1"/>
          </p:cNvSpPr>
          <p:nvPr>
            <p:ph type="pic" idx="2"/>
          </p:nvPr>
        </p:nvSpPr>
        <p:spPr>
          <a:xfrm>
            <a:off x="2867660" y="1005841"/>
            <a:ext cx="8778300" cy="4667100"/>
          </a:xfrm>
          <a:prstGeom prst="rect">
            <a:avLst/>
          </a:prstGeom>
        </p:spPr>
        <p:txBody>
          <a:bodyPr spcFirstLastPara="1" wrap="square" lIns="109725" tIns="54850" rIns="109725" bIns="54850" anchor="t" anchorCtr="0">
            <a:noAutofit/>
          </a:bodyPr>
          <a:lstStyle/>
          <a:p>
            <a:pPr marL="0" lvl="0" indent="0" algn="l" rtl="0">
              <a:spcBef>
                <a:spcPts val="760"/>
              </a:spcBef>
              <a:spcAft>
                <a:spcPts val="0"/>
              </a:spcAft>
              <a:buNone/>
            </a:pPr>
            <a:endParaRPr/>
          </a:p>
        </p:txBody>
      </p:sp>
      <p:sp>
        <p:nvSpPr>
          <p:cNvPr id="319" name="Google Shape;319;p23"/>
          <p:cNvSpPr txBox="1">
            <a:spLocks noGrp="1"/>
          </p:cNvSpPr>
          <p:nvPr>
            <p:ph type="body" idx="1"/>
          </p:nvPr>
        </p:nvSpPr>
        <p:spPr>
          <a:xfrm>
            <a:off x="2867660" y="6440806"/>
            <a:ext cx="8778300" cy="965700"/>
          </a:xfrm>
          <a:prstGeom prst="rect">
            <a:avLst/>
          </a:prstGeom>
        </p:spPr>
        <p:txBody>
          <a:bodyPr spcFirstLastPara="1" wrap="square" lIns="109725" tIns="54850" rIns="109725" bIns="54850" anchor="t" anchorCtr="0">
            <a:normAutofit/>
          </a:bodyPr>
          <a:lstStyle/>
          <a:p>
            <a:pPr marL="0" lvl="0" indent="0" algn="l" rtl="0">
              <a:spcBef>
                <a:spcPts val="34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fade">
                                      <p:cBhvr>
                                        <p:cTn id="7" dur="500"/>
                                        <p:tgtEl>
                                          <p:spTgt spid="305"/>
                                        </p:tgtEl>
                                      </p:cBhvr>
                                    </p:animEffect>
                                  </p:childTnLst>
                                </p:cTn>
                              </p:par>
                              <p:par>
                                <p:cTn id="8" presetID="10" presetClass="entr" presetSubtype="0" fill="hold" nodeType="withEffect">
                                  <p:stCondLst>
                                    <p:cond delay="0"/>
                                  </p:stCondLst>
                                  <p:childTnLst>
                                    <p:set>
                                      <p:cBhvr>
                                        <p:cTn id="9" dur="1" fill="hold">
                                          <p:stCondLst>
                                            <p:cond delay="0"/>
                                          </p:stCondLst>
                                        </p:cTn>
                                        <p:tgtEl>
                                          <p:spTgt spid="306"/>
                                        </p:tgtEl>
                                        <p:attrNameLst>
                                          <p:attrName>style.visibility</p:attrName>
                                        </p:attrNameLst>
                                      </p:cBhvr>
                                      <p:to>
                                        <p:strVal val="visible"/>
                                      </p:to>
                                    </p:set>
                                    <p:animEffect transition="in" filter="fade">
                                      <p:cBhvr>
                                        <p:cTn id="10" dur="500"/>
                                        <p:tgtEl>
                                          <p:spTgt spid="306"/>
                                        </p:tgtEl>
                                      </p:cBhvr>
                                    </p:animEffect>
                                  </p:childTnLst>
                                </p:cTn>
                              </p:par>
                              <p:par>
                                <p:cTn id="11" presetID="10" presetClass="entr" presetSubtype="0" fill="hold" nodeType="withEffect">
                                  <p:stCondLst>
                                    <p:cond delay="0"/>
                                  </p:stCondLst>
                                  <p:childTnLst>
                                    <p:set>
                                      <p:cBhvr>
                                        <p:cTn id="12" dur="1" fill="hold">
                                          <p:stCondLst>
                                            <p:cond delay="0"/>
                                          </p:stCondLst>
                                        </p:cTn>
                                        <p:tgtEl>
                                          <p:spTgt spid="307"/>
                                        </p:tgtEl>
                                        <p:attrNameLst>
                                          <p:attrName>style.visibility</p:attrName>
                                        </p:attrNameLst>
                                      </p:cBhvr>
                                      <p:to>
                                        <p:strVal val="visible"/>
                                      </p:to>
                                    </p:set>
                                    <p:animEffect transition="in" filter="fade">
                                      <p:cBhvr>
                                        <p:cTn id="13" dur="500"/>
                                        <p:tgtEl>
                                          <p:spTgt spid="307"/>
                                        </p:tgtEl>
                                      </p:cBhvr>
                                    </p:animEffect>
                                  </p:childTnLst>
                                </p:cTn>
                              </p:par>
                              <p:par>
                                <p:cTn id="14" presetID="10" presetClass="entr" presetSubtype="0" fill="hold" nodeType="withEffect">
                                  <p:stCondLst>
                                    <p:cond delay="0"/>
                                  </p:stCondLst>
                                  <p:childTnLst>
                                    <p:set>
                                      <p:cBhvr>
                                        <p:cTn id="15" dur="1" fill="hold">
                                          <p:stCondLst>
                                            <p:cond delay="0"/>
                                          </p:stCondLst>
                                        </p:cTn>
                                        <p:tgtEl>
                                          <p:spTgt spid="303"/>
                                        </p:tgtEl>
                                        <p:attrNameLst>
                                          <p:attrName>style.visibility</p:attrName>
                                        </p:attrNameLst>
                                      </p:cBhvr>
                                      <p:to>
                                        <p:strVal val="visible"/>
                                      </p:to>
                                    </p:set>
                                    <p:animEffect transition="in" filter="fade">
                                      <p:cBhvr>
                                        <p:cTn id="16" dur="500"/>
                                        <p:tgtEl>
                                          <p:spTgt spid="303"/>
                                        </p:tgtEl>
                                      </p:cBhvr>
                                    </p:animEffect>
                                  </p:childTnLst>
                                </p:cTn>
                              </p:par>
                              <p:par>
                                <p:cTn id="17" presetID="10" presetClass="entr" presetSubtype="0" fill="hold" nodeType="withEffect">
                                  <p:stCondLst>
                                    <p:cond delay="0"/>
                                  </p:stCondLst>
                                  <p:childTnLst>
                                    <p:set>
                                      <p:cBhvr>
                                        <p:cTn id="18" dur="1" fill="hold">
                                          <p:stCondLst>
                                            <p:cond delay="0"/>
                                          </p:stCondLst>
                                        </p:cTn>
                                        <p:tgtEl>
                                          <p:spTgt spid="302"/>
                                        </p:tgtEl>
                                        <p:attrNameLst>
                                          <p:attrName>style.visibility</p:attrName>
                                        </p:attrNameLst>
                                      </p:cBhvr>
                                      <p:to>
                                        <p:strVal val="visible"/>
                                      </p:to>
                                    </p:set>
                                    <p:animEffect transition="in" filter="fade">
                                      <p:cBhvr>
                                        <p:cTn id="19" dur="500"/>
                                        <p:tgtEl>
                                          <p:spTgt spid="30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2"/>
                                        </p:tgtEl>
                                        <p:attrNameLst>
                                          <p:attrName>style.visibility</p:attrName>
                                        </p:attrNameLst>
                                      </p:cBhvr>
                                      <p:to>
                                        <p:strVal val="visible"/>
                                      </p:to>
                                    </p:set>
                                    <p:animEffect transition="in" filter="fade">
                                      <p:cBhvr>
                                        <p:cTn id="24" dur="500"/>
                                        <p:tgtEl>
                                          <p:spTgt spid="312"/>
                                        </p:tgtEl>
                                      </p:cBhvr>
                                    </p:animEffect>
                                  </p:childTnLst>
                                </p:cTn>
                              </p:par>
                              <p:par>
                                <p:cTn id="25" presetID="10" presetClass="entr" presetSubtype="0" fill="hold" nodeType="withEffect">
                                  <p:stCondLst>
                                    <p:cond delay="0"/>
                                  </p:stCondLst>
                                  <p:childTnLst>
                                    <p:set>
                                      <p:cBhvr>
                                        <p:cTn id="26" dur="1" fill="hold">
                                          <p:stCondLst>
                                            <p:cond delay="0"/>
                                          </p:stCondLst>
                                        </p:cTn>
                                        <p:tgtEl>
                                          <p:spTgt spid="316"/>
                                        </p:tgtEl>
                                        <p:attrNameLst>
                                          <p:attrName>style.visibility</p:attrName>
                                        </p:attrNameLst>
                                      </p:cBhvr>
                                      <p:to>
                                        <p:strVal val="visible"/>
                                      </p:to>
                                    </p:set>
                                    <p:animEffect transition="in" filter="fade">
                                      <p:cBhvr>
                                        <p:cTn id="27" dur="500"/>
                                        <p:tgtEl>
                                          <p:spTgt spid="316"/>
                                        </p:tgtEl>
                                      </p:cBhvr>
                                    </p:animEffect>
                                  </p:childTnLst>
                                </p:cTn>
                              </p:par>
                              <p:par>
                                <p:cTn id="28" presetID="10" presetClass="entr" presetSubtype="0" fill="hold" nodeType="withEffect">
                                  <p:stCondLst>
                                    <p:cond delay="0"/>
                                  </p:stCondLst>
                                  <p:childTnLst>
                                    <p:set>
                                      <p:cBhvr>
                                        <p:cTn id="29" dur="1" fill="hold">
                                          <p:stCondLst>
                                            <p:cond delay="0"/>
                                          </p:stCondLst>
                                        </p:cTn>
                                        <p:tgtEl>
                                          <p:spTgt spid="315"/>
                                        </p:tgtEl>
                                        <p:attrNameLst>
                                          <p:attrName>style.visibility</p:attrName>
                                        </p:attrNameLst>
                                      </p:cBhvr>
                                      <p:to>
                                        <p:strVal val="visible"/>
                                      </p:to>
                                    </p:set>
                                    <p:animEffect transition="in" filter="fade">
                                      <p:cBhvr>
                                        <p:cTn id="30" dur="500"/>
                                        <p:tgtEl>
                                          <p:spTgt spid="315"/>
                                        </p:tgtEl>
                                      </p:cBhvr>
                                    </p:animEffect>
                                  </p:childTnLst>
                                </p:cTn>
                              </p:par>
                              <p:par>
                                <p:cTn id="31" presetID="10" presetClass="entr" presetSubtype="0" fill="hold" nodeType="withEffect">
                                  <p:stCondLst>
                                    <p:cond delay="0"/>
                                  </p:stCondLst>
                                  <p:childTnLst>
                                    <p:set>
                                      <p:cBhvr>
                                        <p:cTn id="32" dur="1" fill="hold">
                                          <p:stCondLst>
                                            <p:cond delay="0"/>
                                          </p:stCondLst>
                                        </p:cTn>
                                        <p:tgtEl>
                                          <p:spTgt spid="311"/>
                                        </p:tgtEl>
                                        <p:attrNameLst>
                                          <p:attrName>style.visibility</p:attrName>
                                        </p:attrNameLst>
                                      </p:cBhvr>
                                      <p:to>
                                        <p:strVal val="visible"/>
                                      </p:to>
                                    </p:set>
                                    <p:animEffect transition="in" filter="fade">
                                      <p:cBhvr>
                                        <p:cTn id="33" dur="500"/>
                                        <p:tgtEl>
                                          <p:spTgt spid="311"/>
                                        </p:tgtEl>
                                      </p:cBhvr>
                                    </p:animEffect>
                                  </p:childTnLst>
                                </p:cTn>
                              </p:par>
                              <p:par>
                                <p:cTn id="34" presetID="10" presetClass="entr" presetSubtype="0" fill="hold" nodeType="withEffect">
                                  <p:stCondLst>
                                    <p:cond delay="0"/>
                                  </p:stCondLst>
                                  <p:childTnLst>
                                    <p:set>
                                      <p:cBhvr>
                                        <p:cTn id="35" dur="1" fill="hold">
                                          <p:stCondLst>
                                            <p:cond delay="0"/>
                                          </p:stCondLst>
                                        </p:cTn>
                                        <p:tgtEl>
                                          <p:spTgt spid="310"/>
                                        </p:tgtEl>
                                        <p:attrNameLst>
                                          <p:attrName>style.visibility</p:attrName>
                                        </p:attrNameLst>
                                      </p:cBhvr>
                                      <p:to>
                                        <p:strVal val="visible"/>
                                      </p:to>
                                    </p:set>
                                    <p:animEffect transition="in" filter="fade">
                                      <p:cBhvr>
                                        <p:cTn id="36" dur="500"/>
                                        <p:tgtEl>
                                          <p:spTgt spid="310"/>
                                        </p:tgtEl>
                                      </p:cBhvr>
                                    </p:animEffect>
                                  </p:childTnLst>
                                </p:cTn>
                              </p:par>
                              <p:par>
                                <p:cTn id="37" presetID="10" presetClass="entr" presetSubtype="0" fill="hold" nodeType="withEffect">
                                  <p:stCondLst>
                                    <p:cond delay="0"/>
                                  </p:stCondLst>
                                  <p:childTnLst>
                                    <p:set>
                                      <p:cBhvr>
                                        <p:cTn id="38" dur="1" fill="hold">
                                          <p:stCondLst>
                                            <p:cond delay="0"/>
                                          </p:stCondLst>
                                        </p:cTn>
                                        <p:tgtEl>
                                          <p:spTgt spid="309"/>
                                        </p:tgtEl>
                                        <p:attrNameLst>
                                          <p:attrName>style.visibility</p:attrName>
                                        </p:attrNameLst>
                                      </p:cBhvr>
                                      <p:to>
                                        <p:strVal val="visible"/>
                                      </p:to>
                                    </p:set>
                                    <p:animEffect transition="in" filter="fade">
                                      <p:cBhvr>
                                        <p:cTn id="39" dur="500"/>
                                        <p:tgtEl>
                                          <p:spTgt spid="309"/>
                                        </p:tgtEl>
                                      </p:cBhvr>
                                    </p:animEffect>
                                  </p:childTnLst>
                                </p:cTn>
                              </p:par>
                              <p:par>
                                <p:cTn id="40" presetID="10" presetClass="entr" presetSubtype="0" fill="hold" nodeType="withEffect">
                                  <p:stCondLst>
                                    <p:cond delay="0"/>
                                  </p:stCondLst>
                                  <p:childTnLst>
                                    <p:set>
                                      <p:cBhvr>
                                        <p:cTn id="41" dur="1" fill="hold">
                                          <p:stCondLst>
                                            <p:cond delay="0"/>
                                          </p:stCondLst>
                                        </p:cTn>
                                        <p:tgtEl>
                                          <p:spTgt spid="314"/>
                                        </p:tgtEl>
                                        <p:attrNameLst>
                                          <p:attrName>style.visibility</p:attrName>
                                        </p:attrNameLst>
                                      </p:cBhvr>
                                      <p:to>
                                        <p:strVal val="visible"/>
                                      </p:to>
                                    </p:set>
                                    <p:animEffect transition="in" filter="fade">
                                      <p:cBhvr>
                                        <p:cTn id="42" dur="500"/>
                                        <p:tgtEl>
                                          <p:spTgt spid="314"/>
                                        </p:tgtEl>
                                      </p:cBhvr>
                                    </p:animEffect>
                                  </p:childTnLst>
                                </p:cTn>
                              </p:par>
                              <p:par>
                                <p:cTn id="43" presetID="10" presetClass="entr" presetSubtype="0" fill="hold" nodeType="withEffect">
                                  <p:stCondLst>
                                    <p:cond delay="0"/>
                                  </p:stCondLst>
                                  <p:childTnLst>
                                    <p:set>
                                      <p:cBhvr>
                                        <p:cTn id="44" dur="1" fill="hold">
                                          <p:stCondLst>
                                            <p:cond delay="0"/>
                                          </p:stCondLst>
                                        </p:cTn>
                                        <p:tgtEl>
                                          <p:spTgt spid="313"/>
                                        </p:tgtEl>
                                        <p:attrNameLst>
                                          <p:attrName>style.visibility</p:attrName>
                                        </p:attrNameLst>
                                      </p:cBhvr>
                                      <p:to>
                                        <p:strVal val="visible"/>
                                      </p:to>
                                    </p:set>
                                    <p:animEffect transition="in" filter="fade">
                                      <p:cBhvr>
                                        <p:cTn id="45" dur="500"/>
                                        <p:tgtEl>
                                          <p:spTgt spid="313"/>
                                        </p:tgtEl>
                                      </p:cBhvr>
                                    </p:animEffect>
                                  </p:childTnLst>
                                </p:cTn>
                              </p:par>
                              <p:par>
                                <p:cTn id="46" presetID="10" presetClass="entr" presetSubtype="0" fill="hold" nodeType="withEffect">
                                  <p:stCondLst>
                                    <p:cond delay="0"/>
                                  </p:stCondLst>
                                  <p:childTnLst>
                                    <p:set>
                                      <p:cBhvr>
                                        <p:cTn id="47" dur="1" fill="hold">
                                          <p:stCondLst>
                                            <p:cond delay="0"/>
                                          </p:stCondLst>
                                        </p:cTn>
                                        <p:tgtEl>
                                          <p:spTgt spid="304"/>
                                        </p:tgtEl>
                                        <p:attrNameLst>
                                          <p:attrName>style.visibility</p:attrName>
                                        </p:attrNameLst>
                                      </p:cBhvr>
                                      <p:to>
                                        <p:strVal val="visible"/>
                                      </p:to>
                                    </p:set>
                                    <p:animEffect transition="in" filter="fade">
                                      <p:cBhvr>
                                        <p:cTn id="48" dur="500"/>
                                        <p:tgtEl>
                                          <p:spTgt spid="30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08"/>
                                        </p:tgtEl>
                                        <p:attrNameLst>
                                          <p:attrName>style.visibility</p:attrName>
                                        </p:attrNameLst>
                                      </p:cBhvr>
                                      <p:to>
                                        <p:strVal val="visible"/>
                                      </p:to>
                                    </p:set>
                                    <p:animEffect transition="in" filter="fade">
                                      <p:cBhvr>
                                        <p:cTn id="53" dur="5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4"/>
          <p:cNvSpPr/>
          <p:nvPr/>
        </p:nvSpPr>
        <p:spPr>
          <a:xfrm>
            <a:off x="1307770" y="3257336"/>
            <a:ext cx="5791200" cy="127785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1b.</a:t>
            </a:r>
            <a:r>
              <a:rPr lang="en-US" sz="2400" i="1">
                <a:solidFill>
                  <a:srgbClr val="FFFFFF"/>
                </a:solidFill>
                <a:latin typeface="Times New Roman"/>
                <a:ea typeface="Times New Roman"/>
                <a:cs typeface="Times New Roman"/>
                <a:sym typeface="Times New Roman"/>
              </a:rPr>
              <a:t> </a:t>
            </a:r>
            <a:r>
              <a:rPr lang="en-US" sz="2400">
                <a:solidFill>
                  <a:srgbClr val="FFFFFF"/>
                </a:solidFill>
                <a:latin typeface="Times New Roman"/>
                <a:ea typeface="Times New Roman"/>
                <a:cs typeface="Times New Roman"/>
                <a:sym typeface="Times New Roman"/>
              </a:rPr>
              <a:t>(...)</a:t>
            </a:r>
            <a:r>
              <a:rPr lang="en-US" sz="2400" i="1">
                <a:solidFill>
                  <a:srgbClr val="FFFFFF"/>
                </a:solidFill>
                <a:latin typeface="Times New Roman"/>
                <a:ea typeface="Times New Roman"/>
                <a:cs typeface="Times New Roman"/>
                <a:sym typeface="Times New Roman"/>
              </a:rPr>
              <a:t> </a:t>
            </a:r>
            <a:r>
              <a:rPr lang="en-US" sz="2400" i="1">
                <a:solidFill>
                  <a:srgbClr val="00B0F0"/>
                </a:solidFill>
                <a:latin typeface="Times New Roman"/>
                <a:ea typeface="Times New Roman"/>
                <a:cs typeface="Times New Roman"/>
                <a:sym typeface="Times New Roman"/>
              </a:rPr>
              <a:t>cai lệ và người nhà lí trưởng</a:t>
            </a:r>
            <a:r>
              <a:rPr lang="en-US" sz="2400" i="1">
                <a:solidFill>
                  <a:srgbClr val="FFFFFF"/>
                </a:solidFill>
                <a:latin typeface="Times New Roman"/>
                <a:ea typeface="Times New Roman"/>
                <a:cs typeface="Times New Roman"/>
                <a:sym typeface="Times New Roman"/>
              </a:rPr>
              <a:t> đã sầm sập tiến vào với những </a:t>
            </a:r>
            <a:r>
              <a:rPr lang="en-US" sz="2400" i="1">
                <a:solidFill>
                  <a:srgbClr val="00B0F0"/>
                </a:solidFill>
                <a:latin typeface="Times New Roman"/>
                <a:ea typeface="Times New Roman"/>
                <a:cs typeface="Times New Roman"/>
                <a:sym typeface="Times New Roman"/>
              </a:rPr>
              <a:t>roi song, tay thước và dây thừng.</a:t>
            </a:r>
            <a:r>
              <a:rPr lang="en-US" sz="2400">
                <a:solidFill>
                  <a:srgbClr val="00B0F0"/>
                </a:solidFill>
                <a:latin typeface="Times New Roman"/>
                <a:ea typeface="Times New Roman"/>
                <a:cs typeface="Times New Roman"/>
                <a:sym typeface="Times New Roman"/>
              </a:rPr>
              <a:t>    </a:t>
            </a:r>
            <a:endParaRPr sz="2400">
              <a:solidFill>
                <a:srgbClr val="00B0F0"/>
              </a:solidFill>
              <a:latin typeface="Times New Roman"/>
              <a:ea typeface="Times New Roman"/>
              <a:cs typeface="Times New Roman"/>
              <a:sym typeface="Times New Roman"/>
            </a:endParaRPr>
          </a:p>
        </p:txBody>
      </p:sp>
      <p:sp>
        <p:nvSpPr>
          <p:cNvPr id="325" name="Google Shape;325;p24"/>
          <p:cNvSpPr txBox="1"/>
          <p:nvPr/>
        </p:nvSpPr>
        <p:spPr>
          <a:xfrm>
            <a:off x="7912492" y="3026888"/>
            <a:ext cx="5398200" cy="460895"/>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Thứ bậc cao thấp, quan trọng của nhân vật </a:t>
            </a:r>
            <a:endParaRPr/>
          </a:p>
        </p:txBody>
      </p:sp>
      <p:sp>
        <p:nvSpPr>
          <p:cNvPr id="326" name="Google Shape;326;p24"/>
          <p:cNvSpPr/>
          <p:nvPr/>
        </p:nvSpPr>
        <p:spPr>
          <a:xfrm>
            <a:off x="1295400" y="1213822"/>
            <a:ext cx="5791200" cy="1775614"/>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1a. </a:t>
            </a:r>
            <a:r>
              <a:rPr lang="en-US" sz="2400">
                <a:solidFill>
                  <a:schemeClr val="lt1"/>
                </a:solidFill>
                <a:latin typeface="Times New Roman"/>
                <a:ea typeface="Times New Roman"/>
                <a:cs typeface="Times New Roman"/>
                <a:sym typeface="Times New Roman"/>
              </a:rPr>
              <a:t>(...) </a:t>
            </a:r>
            <a:r>
              <a:rPr lang="en-US" sz="2400" i="1">
                <a:solidFill>
                  <a:srgbClr val="00B0F0"/>
                </a:solidFill>
                <a:latin typeface="Times New Roman"/>
                <a:ea typeface="Times New Roman"/>
                <a:cs typeface="Times New Roman"/>
                <a:sym typeface="Times New Roman"/>
              </a:rPr>
              <a:t>giật phắt cái thừng trong tay anh này và chạy sầm sập đến chỗ anh Dậu. </a:t>
            </a:r>
            <a:endParaRPr sz="2400">
              <a:solidFill>
                <a:srgbClr val="00B0F0"/>
              </a:solidFill>
              <a:latin typeface="Calibri"/>
              <a:ea typeface="Calibri"/>
              <a:cs typeface="Calibri"/>
              <a:sym typeface="Calibri"/>
            </a:endParaRPr>
          </a:p>
          <a:p>
            <a:pPr marL="0" marR="0" lvl="0" indent="0" algn="just" rtl="0">
              <a:lnSpc>
                <a:spcPct val="107000"/>
              </a:lnSpc>
              <a:spcBef>
                <a:spcPts val="800"/>
              </a:spcBef>
              <a:spcAft>
                <a:spcPts val="0"/>
              </a:spcAft>
              <a:buNone/>
            </a:pPr>
            <a:r>
              <a:rPr lang="en-US" sz="2400" i="1">
                <a:solidFill>
                  <a:srgbClr val="FFFFFF"/>
                </a:solidFill>
                <a:latin typeface="Times New Roman"/>
                <a:ea typeface="Times New Roman"/>
                <a:cs typeface="Times New Roman"/>
                <a:sym typeface="Times New Roman"/>
              </a:rPr>
              <a:t>Chị Dậu </a:t>
            </a:r>
            <a:r>
              <a:rPr lang="en-US" sz="2400" i="1">
                <a:solidFill>
                  <a:srgbClr val="00B0F0"/>
                </a:solidFill>
                <a:latin typeface="Times New Roman"/>
                <a:ea typeface="Times New Roman"/>
                <a:cs typeface="Times New Roman"/>
                <a:sym typeface="Times New Roman"/>
              </a:rPr>
              <a:t>xám mặt, vội vàng đặt con xuống đất, chạy đến đỡ lấy tay hắn.</a:t>
            </a:r>
            <a:r>
              <a:rPr lang="en-US" sz="2400">
                <a:solidFill>
                  <a:srgbClr val="00B0F0"/>
                </a:solidFill>
                <a:latin typeface="Times New Roman"/>
                <a:ea typeface="Times New Roman"/>
                <a:cs typeface="Times New Roman"/>
                <a:sym typeface="Times New Roman"/>
              </a:rPr>
              <a:t> </a:t>
            </a:r>
            <a:endParaRPr/>
          </a:p>
        </p:txBody>
      </p:sp>
      <p:sp>
        <p:nvSpPr>
          <p:cNvPr id="327" name="Google Shape;327;p24"/>
          <p:cNvSpPr/>
          <p:nvPr/>
        </p:nvSpPr>
        <p:spPr>
          <a:xfrm>
            <a:off x="7912491" y="1219979"/>
            <a:ext cx="5393253" cy="882678"/>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Thể hiện thứ tự trước sau của các hoạt động, trạng thái ở các nhân vật </a:t>
            </a:r>
            <a:endParaRPr sz="2400">
              <a:solidFill>
                <a:srgbClr val="FFFF00"/>
              </a:solidFill>
              <a:latin typeface="Calibri"/>
              <a:ea typeface="Calibri"/>
              <a:cs typeface="Calibri"/>
              <a:sym typeface="Calibri"/>
            </a:endParaRPr>
          </a:p>
        </p:txBody>
      </p:sp>
      <p:sp>
        <p:nvSpPr>
          <p:cNvPr id="328" name="Google Shape;328;p24"/>
          <p:cNvSpPr/>
          <p:nvPr/>
        </p:nvSpPr>
        <p:spPr>
          <a:xfrm>
            <a:off x="7283408" y="1805647"/>
            <a:ext cx="444460" cy="591964"/>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9" name="Google Shape;329;p24"/>
          <p:cNvSpPr txBox="1"/>
          <p:nvPr/>
        </p:nvSpPr>
        <p:spPr>
          <a:xfrm>
            <a:off x="7913482" y="3613670"/>
            <a:ext cx="5398200" cy="487506"/>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Thứ tự xuất hiện trước sau của nhân vật </a:t>
            </a:r>
            <a:endParaRPr/>
          </a:p>
        </p:txBody>
      </p:sp>
      <p:sp>
        <p:nvSpPr>
          <p:cNvPr id="330" name="Google Shape;330;p24"/>
          <p:cNvSpPr txBox="1"/>
          <p:nvPr/>
        </p:nvSpPr>
        <p:spPr>
          <a:xfrm>
            <a:off x="7912492" y="4047681"/>
            <a:ext cx="5398200" cy="460895"/>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Hành động tương ứng của nhân vật </a:t>
            </a:r>
            <a:endParaRPr/>
          </a:p>
        </p:txBody>
      </p:sp>
      <p:sp>
        <p:nvSpPr>
          <p:cNvPr id="331" name="Google Shape;331;p24"/>
          <p:cNvSpPr txBox="1"/>
          <p:nvPr/>
        </p:nvSpPr>
        <p:spPr>
          <a:xfrm>
            <a:off x="7913482" y="4474452"/>
            <a:ext cx="5398200" cy="487506"/>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Trình tự quan sát </a:t>
            </a:r>
            <a:endParaRPr/>
          </a:p>
        </p:txBody>
      </p:sp>
      <p:sp>
        <p:nvSpPr>
          <p:cNvPr id="332" name="Google Shape;332;p24"/>
          <p:cNvSpPr/>
          <p:nvPr/>
        </p:nvSpPr>
        <p:spPr>
          <a:xfrm>
            <a:off x="7283408" y="3613670"/>
            <a:ext cx="444460" cy="664798"/>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3" name="Google Shape;333;p24"/>
          <p:cNvSpPr/>
          <p:nvPr/>
        </p:nvSpPr>
        <p:spPr>
          <a:xfrm>
            <a:off x="1318656" y="5143385"/>
            <a:ext cx="5791200" cy="882678"/>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2a. </a:t>
            </a:r>
            <a:r>
              <a:rPr lang="en-US" sz="2400">
                <a:solidFill>
                  <a:srgbClr val="FFFFFF"/>
                </a:solidFill>
                <a:latin typeface="Times New Roman"/>
                <a:ea typeface="Times New Roman"/>
                <a:cs typeface="Times New Roman"/>
                <a:sym typeface="Times New Roman"/>
              </a:rPr>
              <a:t>(...) </a:t>
            </a:r>
            <a:r>
              <a:rPr lang="en-US" sz="2400" i="1">
                <a:solidFill>
                  <a:schemeClr val="lt1"/>
                </a:solidFill>
                <a:latin typeface="Times New Roman"/>
                <a:ea typeface="Times New Roman"/>
                <a:cs typeface="Times New Roman"/>
                <a:sym typeface="Times New Roman"/>
              </a:rPr>
              <a:t>Tre </a:t>
            </a:r>
            <a:r>
              <a:rPr lang="en-US" sz="2400" i="1">
                <a:solidFill>
                  <a:srgbClr val="00B0F0"/>
                </a:solidFill>
                <a:latin typeface="Times New Roman"/>
                <a:ea typeface="Times New Roman"/>
                <a:cs typeface="Times New Roman"/>
                <a:sym typeface="Times New Roman"/>
              </a:rPr>
              <a:t>giữ làng, giữ nước, giữ mái nhà tranh, giữ đồng lúa chín. </a:t>
            </a:r>
            <a:endParaRPr/>
          </a:p>
        </p:txBody>
      </p:sp>
      <p:sp>
        <p:nvSpPr>
          <p:cNvPr id="334" name="Google Shape;334;p24"/>
          <p:cNvSpPr/>
          <p:nvPr/>
        </p:nvSpPr>
        <p:spPr>
          <a:xfrm>
            <a:off x="7283408" y="5361265"/>
            <a:ext cx="444460" cy="664798"/>
          </a:xfrm>
          <a:prstGeom prst="right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5" name="Google Shape;335;p24"/>
          <p:cNvSpPr txBox="1"/>
          <p:nvPr/>
        </p:nvSpPr>
        <p:spPr>
          <a:xfrm>
            <a:off x="7913482" y="5407967"/>
            <a:ext cx="5398200" cy="461665"/>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a:solidFill>
                  <a:srgbClr val="FFFF00"/>
                </a:solidFill>
                <a:latin typeface="Times New Roman"/>
                <a:ea typeface="Times New Roman"/>
                <a:cs typeface="Times New Roman"/>
                <a:sym typeface="Times New Roman"/>
              </a:rPr>
              <a:t>Tạo nhịp điệu hài hoà</a:t>
            </a:r>
            <a:endParaRPr sz="2400">
              <a:solidFill>
                <a:srgbClr val="FFFF00"/>
              </a:solidFill>
              <a:latin typeface="Calibri"/>
              <a:ea typeface="Calibri"/>
              <a:cs typeface="Calibri"/>
              <a:sym typeface="Calibri"/>
            </a:endParaRPr>
          </a:p>
        </p:txBody>
      </p:sp>
      <p:sp>
        <p:nvSpPr>
          <p:cNvPr id="336" name="Google Shape;336;p24"/>
          <p:cNvSpPr/>
          <p:nvPr/>
        </p:nvSpPr>
        <p:spPr>
          <a:xfrm>
            <a:off x="7913482" y="2153858"/>
            <a:ext cx="5398200" cy="468077"/>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rgbClr val="FFFF00"/>
                </a:solidFill>
                <a:latin typeface="Times New Roman"/>
                <a:ea typeface="Times New Roman"/>
                <a:cs typeface="Times New Roman"/>
                <a:sym typeface="Times New Roman"/>
              </a:rPr>
              <a:t>Liên kết câu</a:t>
            </a:r>
            <a:endParaRPr sz="2400">
              <a:solidFill>
                <a:srgbClr val="FFFF00"/>
              </a:solidFill>
              <a:latin typeface="Calibri"/>
              <a:ea typeface="Calibri"/>
              <a:cs typeface="Calibri"/>
              <a:sym typeface="Calibri"/>
            </a:endParaRPr>
          </a:p>
        </p:txBody>
      </p:sp>
      <p:sp>
        <p:nvSpPr>
          <p:cNvPr id="337" name="Google Shape;337;p24"/>
          <p:cNvSpPr/>
          <p:nvPr/>
        </p:nvSpPr>
        <p:spPr>
          <a:xfrm>
            <a:off x="1828801" y="6400800"/>
            <a:ext cx="10820400" cy="933589"/>
          </a:xfrm>
          <a:prstGeom prst="rect">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Times New Roman"/>
                <a:ea typeface="Times New Roman"/>
                <a:cs typeface="Times New Roman"/>
                <a:sym typeface="Times New Roman"/>
              </a:rPr>
              <a:t>Từ hiệu quả của mỗi cách sắp xếp trật tự từ trên, </a:t>
            </a:r>
            <a:endParaRPr/>
          </a:p>
          <a:p>
            <a:pPr marL="0" marR="0" lvl="0" indent="0" algn="ctr" rtl="0">
              <a:spcBef>
                <a:spcPts val="800"/>
              </a:spcBef>
              <a:spcAft>
                <a:spcPts val="0"/>
              </a:spcAft>
              <a:buNone/>
            </a:pPr>
            <a:r>
              <a:rPr lang="en-US" sz="2400" b="1">
                <a:solidFill>
                  <a:schemeClr val="lt1"/>
                </a:solidFill>
                <a:latin typeface="Times New Roman"/>
                <a:ea typeface="Times New Roman"/>
                <a:cs typeface="Times New Roman"/>
                <a:sym typeface="Times New Roman"/>
              </a:rPr>
              <a:t>hãy rút ra nhận xét về  tác dụng của việc  sắp xếp trật tự từ trong câu?</a:t>
            </a:r>
            <a:endParaRPr sz="2400" b="1">
              <a:solidFill>
                <a:schemeClr val="lt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animEffect transition="in" filter="fade">
                                      <p:cBhvr>
                                        <p:cTn id="7" dur="2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5"/>
          <p:cNvSpPr txBox="1"/>
          <p:nvPr/>
        </p:nvSpPr>
        <p:spPr>
          <a:xfrm>
            <a:off x="1143000" y="3270330"/>
            <a:ext cx="2590800" cy="1815882"/>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Times New Roman"/>
                <a:ea typeface="Times New Roman"/>
                <a:cs typeface="Times New Roman"/>
                <a:sym typeface="Times New Roman"/>
              </a:rPr>
              <a:t>TÁC DỤNG CỦA TRẬT TỰ TỪ TRONG CÂU</a:t>
            </a:r>
            <a:endParaRPr sz="2800" b="1">
              <a:solidFill>
                <a:schemeClr val="dk1"/>
              </a:solidFill>
              <a:latin typeface="Times New Roman"/>
              <a:ea typeface="Times New Roman"/>
              <a:cs typeface="Times New Roman"/>
              <a:sym typeface="Times New Roman"/>
            </a:endParaRPr>
          </a:p>
        </p:txBody>
      </p:sp>
      <p:sp>
        <p:nvSpPr>
          <p:cNvPr id="343" name="Google Shape;343;p25"/>
          <p:cNvSpPr txBox="1"/>
          <p:nvPr/>
        </p:nvSpPr>
        <p:spPr>
          <a:xfrm>
            <a:off x="4703618" y="1981200"/>
            <a:ext cx="8534400" cy="1936428"/>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Thể hiện thứ tự nhất định của sự vật, hiện tượng, hoạt động, đặc điểm </a:t>
            </a:r>
            <a:r>
              <a:rPr lang="en-US" sz="2800" i="1">
                <a:solidFill>
                  <a:srgbClr val="FFFFFF"/>
                </a:solidFill>
                <a:latin typeface="Times New Roman"/>
                <a:ea typeface="Times New Roman"/>
                <a:cs typeface="Times New Roman"/>
                <a:sym typeface="Times New Roman"/>
              </a:rPr>
              <a:t>(như thứ bậc quan trọng của sự vật, thứ tự trước sau của hoạt động, trình tự quan sát của người nói,...)</a:t>
            </a:r>
            <a:endParaRPr sz="2800" i="1">
              <a:solidFill>
                <a:srgbClr val="FFFFFF"/>
              </a:solidFill>
              <a:latin typeface="Times New Roman"/>
              <a:ea typeface="Times New Roman"/>
              <a:cs typeface="Times New Roman"/>
              <a:sym typeface="Times New Roman"/>
            </a:endParaRPr>
          </a:p>
        </p:txBody>
      </p:sp>
      <p:sp>
        <p:nvSpPr>
          <p:cNvPr id="344" name="Google Shape;344;p25"/>
          <p:cNvSpPr txBox="1"/>
          <p:nvPr/>
        </p:nvSpPr>
        <p:spPr>
          <a:xfrm>
            <a:off x="4703618" y="4178271"/>
            <a:ext cx="8534400" cy="553357"/>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Nhấn mạnh hình ảnh, đặc điểm của sự vật, hiện tượng</a:t>
            </a:r>
            <a:endParaRPr sz="2800">
              <a:solidFill>
                <a:srgbClr val="FFFF00"/>
              </a:solidFill>
              <a:latin typeface="Calibri"/>
              <a:ea typeface="Calibri"/>
              <a:cs typeface="Calibri"/>
              <a:sym typeface="Calibri"/>
            </a:endParaRPr>
          </a:p>
        </p:txBody>
      </p:sp>
      <p:sp>
        <p:nvSpPr>
          <p:cNvPr id="345" name="Google Shape;345;p25"/>
          <p:cNvSpPr txBox="1"/>
          <p:nvPr/>
        </p:nvSpPr>
        <p:spPr>
          <a:xfrm>
            <a:off x="4703618" y="5105400"/>
            <a:ext cx="8534400" cy="553357"/>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Liên kết câu với những câu khác trong văn bản</a:t>
            </a:r>
            <a:endParaRPr sz="2800">
              <a:solidFill>
                <a:srgbClr val="FFFF00"/>
              </a:solidFill>
              <a:latin typeface="Calibri"/>
              <a:ea typeface="Calibri"/>
              <a:cs typeface="Calibri"/>
              <a:sym typeface="Calibri"/>
            </a:endParaRPr>
          </a:p>
        </p:txBody>
      </p:sp>
      <p:sp>
        <p:nvSpPr>
          <p:cNvPr id="346" name="Google Shape;346;p25"/>
          <p:cNvSpPr txBox="1"/>
          <p:nvPr/>
        </p:nvSpPr>
        <p:spPr>
          <a:xfrm>
            <a:off x="4703618" y="6096000"/>
            <a:ext cx="8534400" cy="553357"/>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Đảm bảo sự hài hoà về ngữ âm của lời nói</a:t>
            </a:r>
            <a:endParaRPr sz="2800">
              <a:solidFill>
                <a:srgbClr val="FFFF00"/>
              </a:solidFill>
              <a:latin typeface="Calibri"/>
              <a:ea typeface="Calibri"/>
              <a:cs typeface="Calibri"/>
              <a:sym typeface="Calibri"/>
            </a:endParaRPr>
          </a:p>
        </p:txBody>
      </p:sp>
      <p:cxnSp>
        <p:nvCxnSpPr>
          <p:cNvPr id="347" name="Google Shape;347;p25"/>
          <p:cNvCxnSpPr>
            <a:stCxn id="342" idx="3"/>
            <a:endCxn id="343" idx="1"/>
          </p:cNvCxnSpPr>
          <p:nvPr/>
        </p:nvCxnSpPr>
        <p:spPr>
          <a:xfrm rot="10800000" flipH="1">
            <a:off x="3733800" y="2949471"/>
            <a:ext cx="969900" cy="12288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348" name="Google Shape;348;p25"/>
          <p:cNvCxnSpPr>
            <a:endCxn id="344" idx="1"/>
          </p:cNvCxnSpPr>
          <p:nvPr/>
        </p:nvCxnSpPr>
        <p:spPr>
          <a:xfrm>
            <a:off x="3733718" y="4178350"/>
            <a:ext cx="969900" cy="2766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349" name="Google Shape;349;p25"/>
          <p:cNvCxnSpPr>
            <a:stCxn id="342" idx="3"/>
            <a:endCxn id="345" idx="1"/>
          </p:cNvCxnSpPr>
          <p:nvPr/>
        </p:nvCxnSpPr>
        <p:spPr>
          <a:xfrm>
            <a:off x="3733800" y="4178271"/>
            <a:ext cx="969900" cy="12039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350" name="Google Shape;350;p25"/>
          <p:cNvCxnSpPr>
            <a:endCxn id="346" idx="1"/>
          </p:cNvCxnSpPr>
          <p:nvPr/>
        </p:nvCxnSpPr>
        <p:spPr>
          <a:xfrm>
            <a:off x="3733718" y="4316479"/>
            <a:ext cx="969900" cy="20562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
        <p:nvSpPr>
          <p:cNvPr id="351" name="Google Shape;351;p25"/>
          <p:cNvSpPr txBox="1"/>
          <p:nvPr/>
        </p:nvSpPr>
        <p:spPr>
          <a:xfrm>
            <a:off x="1028700" y="5343542"/>
            <a:ext cx="2819400" cy="1056700"/>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Times New Roman"/>
                <a:ea typeface="Times New Roman"/>
                <a:cs typeface="Times New Roman"/>
                <a:sym typeface="Times New Roman"/>
              </a:rPr>
              <a:t>Ghi nhớ 2: </a:t>
            </a:r>
            <a:endParaRPr sz="2800" b="1">
              <a:solidFill>
                <a:schemeClr val="lt1"/>
              </a:solidFill>
              <a:latin typeface="Times New Roman"/>
              <a:ea typeface="Times New Roman"/>
              <a:cs typeface="Times New Roman"/>
              <a:sym typeface="Times New Roman"/>
            </a:endParaRPr>
          </a:p>
          <a:p>
            <a:pPr marL="0" marR="0" lvl="0" indent="0" algn="just" rtl="0">
              <a:spcBef>
                <a:spcPts val="800"/>
              </a:spcBef>
              <a:spcAft>
                <a:spcPts val="0"/>
              </a:spcAft>
              <a:buNone/>
            </a:pPr>
            <a:r>
              <a:rPr lang="en-US" sz="2800" b="1">
                <a:solidFill>
                  <a:schemeClr val="lt1"/>
                </a:solidFill>
                <a:latin typeface="Times New Roman"/>
                <a:ea typeface="Times New Roman"/>
                <a:cs typeface="Times New Roman"/>
                <a:sym typeface="Times New Roman"/>
              </a:rPr>
              <a:t>(SGK trang 112)</a:t>
            </a:r>
            <a:endParaRPr sz="2800">
              <a:solidFill>
                <a:schemeClr val="lt1"/>
              </a:solidFill>
              <a:latin typeface="Calibri"/>
              <a:ea typeface="Calibri"/>
              <a:cs typeface="Calibri"/>
              <a:sym typeface="Calibri"/>
            </a:endParaRPr>
          </a:p>
        </p:txBody>
      </p:sp>
      <p:sp>
        <p:nvSpPr>
          <p:cNvPr id="352" name="Google Shape;352;p25"/>
          <p:cNvSpPr txBox="1"/>
          <p:nvPr/>
        </p:nvSpPr>
        <p:spPr>
          <a:xfrm>
            <a:off x="1143000" y="1219925"/>
            <a:ext cx="2819399" cy="522259"/>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3. Kết luận</a:t>
            </a:r>
            <a:endParaRPr sz="2800" b="1">
              <a:solidFill>
                <a:srgbClr val="FFFF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 calcmode="lin" valueType="num">
                                      <p:cBhvr additive="base">
                                        <p:cTn id="7" dur="500"/>
                                        <p:tgtEl>
                                          <p:spTgt spid="342"/>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7"/>
                                        </p:tgtEl>
                                        <p:attrNameLst>
                                          <p:attrName>style.visibility</p:attrName>
                                        </p:attrNameLst>
                                      </p:cBhvr>
                                      <p:to>
                                        <p:strVal val="visible"/>
                                      </p:to>
                                    </p:set>
                                    <p:animEffect transition="in" filter="fade">
                                      <p:cBhvr>
                                        <p:cTn id="12" dur="500"/>
                                        <p:tgtEl>
                                          <p:spTgt spid="347"/>
                                        </p:tgtEl>
                                      </p:cBhvr>
                                    </p:animEffect>
                                  </p:childTnLst>
                                </p:cTn>
                              </p:par>
                              <p:par>
                                <p:cTn id="13" presetID="10" presetClass="entr" presetSubtype="0" fill="hold" nodeType="withEffect">
                                  <p:stCondLst>
                                    <p:cond delay="0"/>
                                  </p:stCondLst>
                                  <p:childTnLst>
                                    <p:set>
                                      <p:cBhvr>
                                        <p:cTn id="14" dur="1" fill="hold">
                                          <p:stCondLst>
                                            <p:cond delay="0"/>
                                          </p:stCondLst>
                                        </p:cTn>
                                        <p:tgtEl>
                                          <p:spTgt spid="348"/>
                                        </p:tgtEl>
                                        <p:attrNameLst>
                                          <p:attrName>style.visibility</p:attrName>
                                        </p:attrNameLst>
                                      </p:cBhvr>
                                      <p:to>
                                        <p:strVal val="visible"/>
                                      </p:to>
                                    </p:set>
                                    <p:animEffect transition="in" filter="fade">
                                      <p:cBhvr>
                                        <p:cTn id="15" dur="500"/>
                                        <p:tgtEl>
                                          <p:spTgt spid="348"/>
                                        </p:tgtEl>
                                      </p:cBhvr>
                                    </p:animEffect>
                                  </p:childTnLst>
                                </p:cTn>
                              </p:par>
                              <p:par>
                                <p:cTn id="16" presetID="10" presetClass="entr" presetSubtype="0" fill="hold" nodeType="withEffect">
                                  <p:stCondLst>
                                    <p:cond delay="0"/>
                                  </p:stCondLst>
                                  <p:childTnLst>
                                    <p:set>
                                      <p:cBhvr>
                                        <p:cTn id="17" dur="1" fill="hold">
                                          <p:stCondLst>
                                            <p:cond delay="0"/>
                                          </p:stCondLst>
                                        </p:cTn>
                                        <p:tgtEl>
                                          <p:spTgt spid="349"/>
                                        </p:tgtEl>
                                        <p:attrNameLst>
                                          <p:attrName>style.visibility</p:attrName>
                                        </p:attrNameLst>
                                      </p:cBhvr>
                                      <p:to>
                                        <p:strVal val="visible"/>
                                      </p:to>
                                    </p:set>
                                    <p:animEffect transition="in" filter="fade">
                                      <p:cBhvr>
                                        <p:cTn id="18" dur="500"/>
                                        <p:tgtEl>
                                          <p:spTgt spid="349"/>
                                        </p:tgtEl>
                                      </p:cBhvr>
                                    </p:animEffect>
                                  </p:childTnLst>
                                </p:cTn>
                              </p:par>
                              <p:par>
                                <p:cTn id="19" presetID="10" presetClass="entr" presetSubtype="0" fill="hold" nodeType="withEffect">
                                  <p:stCondLst>
                                    <p:cond delay="0"/>
                                  </p:stCondLst>
                                  <p:childTnLst>
                                    <p:set>
                                      <p:cBhvr>
                                        <p:cTn id="20" dur="1" fill="hold">
                                          <p:stCondLst>
                                            <p:cond delay="0"/>
                                          </p:stCondLst>
                                        </p:cTn>
                                        <p:tgtEl>
                                          <p:spTgt spid="350"/>
                                        </p:tgtEl>
                                        <p:attrNameLst>
                                          <p:attrName>style.visibility</p:attrName>
                                        </p:attrNameLst>
                                      </p:cBhvr>
                                      <p:to>
                                        <p:strVal val="visible"/>
                                      </p:to>
                                    </p:set>
                                    <p:animEffect transition="in" filter="fade">
                                      <p:cBhvr>
                                        <p:cTn id="21" dur="500"/>
                                        <p:tgtEl>
                                          <p:spTgt spid="350"/>
                                        </p:tgtEl>
                                      </p:cBhvr>
                                    </p:animEffect>
                                  </p:childTnLst>
                                </p:cTn>
                              </p:par>
                              <p:par>
                                <p:cTn id="22" presetID="10" presetClass="entr" presetSubtype="0" fill="hold" nodeType="withEffect">
                                  <p:stCondLst>
                                    <p:cond delay="0"/>
                                  </p:stCondLst>
                                  <p:childTnLst>
                                    <p:set>
                                      <p:cBhvr>
                                        <p:cTn id="23" dur="1" fill="hold">
                                          <p:stCondLst>
                                            <p:cond delay="0"/>
                                          </p:stCondLst>
                                        </p:cTn>
                                        <p:tgtEl>
                                          <p:spTgt spid="343"/>
                                        </p:tgtEl>
                                        <p:attrNameLst>
                                          <p:attrName>style.visibility</p:attrName>
                                        </p:attrNameLst>
                                      </p:cBhvr>
                                      <p:to>
                                        <p:strVal val="visible"/>
                                      </p:to>
                                    </p:set>
                                    <p:animEffect transition="in" filter="fade">
                                      <p:cBhvr>
                                        <p:cTn id="24" dur="500"/>
                                        <p:tgtEl>
                                          <p:spTgt spid="343"/>
                                        </p:tgtEl>
                                      </p:cBhvr>
                                    </p:animEffect>
                                  </p:childTnLst>
                                </p:cTn>
                              </p:par>
                              <p:par>
                                <p:cTn id="25" presetID="10" presetClass="entr" presetSubtype="0" fill="hold" nodeType="withEffect">
                                  <p:stCondLst>
                                    <p:cond delay="0"/>
                                  </p:stCondLst>
                                  <p:childTnLst>
                                    <p:set>
                                      <p:cBhvr>
                                        <p:cTn id="26" dur="1" fill="hold">
                                          <p:stCondLst>
                                            <p:cond delay="0"/>
                                          </p:stCondLst>
                                        </p:cTn>
                                        <p:tgtEl>
                                          <p:spTgt spid="344"/>
                                        </p:tgtEl>
                                        <p:attrNameLst>
                                          <p:attrName>style.visibility</p:attrName>
                                        </p:attrNameLst>
                                      </p:cBhvr>
                                      <p:to>
                                        <p:strVal val="visible"/>
                                      </p:to>
                                    </p:set>
                                    <p:animEffect transition="in" filter="fade">
                                      <p:cBhvr>
                                        <p:cTn id="27" dur="500"/>
                                        <p:tgtEl>
                                          <p:spTgt spid="344"/>
                                        </p:tgtEl>
                                      </p:cBhvr>
                                    </p:animEffect>
                                  </p:childTnLst>
                                </p:cTn>
                              </p:par>
                              <p:par>
                                <p:cTn id="28" presetID="10" presetClass="entr" presetSubtype="0" fill="hold" nodeType="withEffect">
                                  <p:stCondLst>
                                    <p:cond delay="0"/>
                                  </p:stCondLst>
                                  <p:childTnLst>
                                    <p:set>
                                      <p:cBhvr>
                                        <p:cTn id="29" dur="1" fill="hold">
                                          <p:stCondLst>
                                            <p:cond delay="0"/>
                                          </p:stCondLst>
                                        </p:cTn>
                                        <p:tgtEl>
                                          <p:spTgt spid="345"/>
                                        </p:tgtEl>
                                        <p:attrNameLst>
                                          <p:attrName>style.visibility</p:attrName>
                                        </p:attrNameLst>
                                      </p:cBhvr>
                                      <p:to>
                                        <p:strVal val="visible"/>
                                      </p:to>
                                    </p:set>
                                    <p:animEffect transition="in" filter="fade">
                                      <p:cBhvr>
                                        <p:cTn id="30" dur="500"/>
                                        <p:tgtEl>
                                          <p:spTgt spid="345"/>
                                        </p:tgtEl>
                                      </p:cBhvr>
                                    </p:animEffect>
                                  </p:childTnLst>
                                </p:cTn>
                              </p:par>
                              <p:par>
                                <p:cTn id="31" presetID="10" presetClass="entr" presetSubtype="0" fill="hold" nodeType="withEffect">
                                  <p:stCondLst>
                                    <p:cond delay="0"/>
                                  </p:stCondLst>
                                  <p:childTnLst>
                                    <p:set>
                                      <p:cBhvr>
                                        <p:cTn id="32" dur="1" fill="hold">
                                          <p:stCondLst>
                                            <p:cond delay="0"/>
                                          </p:stCondLst>
                                        </p:cTn>
                                        <p:tgtEl>
                                          <p:spTgt spid="346"/>
                                        </p:tgtEl>
                                        <p:attrNameLst>
                                          <p:attrName>style.visibility</p:attrName>
                                        </p:attrNameLst>
                                      </p:cBhvr>
                                      <p:to>
                                        <p:strVal val="visible"/>
                                      </p:to>
                                    </p:set>
                                    <p:animEffect transition="in" filter="fade">
                                      <p:cBhvr>
                                        <p:cTn id="33" dur="500"/>
                                        <p:tgtEl>
                                          <p:spTgt spid="34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51"/>
                                        </p:tgtEl>
                                        <p:attrNameLst>
                                          <p:attrName>style.visibility</p:attrName>
                                        </p:attrNameLst>
                                      </p:cBhvr>
                                      <p:to>
                                        <p:strVal val="visible"/>
                                      </p:to>
                                    </p:set>
                                    <p:anim calcmode="lin" valueType="num">
                                      <p:cBhvr additive="base">
                                        <p:cTn id="38" dur="500"/>
                                        <p:tgtEl>
                                          <p:spTgt spid="3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6"/>
          <p:cNvSpPr/>
          <p:nvPr/>
        </p:nvSpPr>
        <p:spPr>
          <a:xfrm>
            <a:off x="1295400" y="1143000"/>
            <a:ext cx="12192000" cy="455772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BÀI TẬP NHANH</a:t>
            </a:r>
            <a:endParaRPr sz="2800" b="1">
              <a:solidFill>
                <a:srgbClr val="FFFF00"/>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600" b="1">
                <a:solidFill>
                  <a:srgbClr val="FFFF00"/>
                </a:solidFill>
                <a:latin typeface="Times New Roman"/>
                <a:ea typeface="Times New Roman"/>
                <a:cs typeface="Times New Roman"/>
                <a:sym typeface="Times New Roman"/>
              </a:rPr>
              <a:t>Cho biết hiệu quả của việc sắp xếp các từ ngữ gạch chân trong bài ca dao sau:</a:t>
            </a:r>
            <a:endParaRPr sz="2800" i="1">
              <a:solidFill>
                <a:schemeClr val="lt1"/>
              </a:solidFill>
              <a:latin typeface="Times New Roman"/>
              <a:ea typeface="Times New Roman"/>
              <a:cs typeface="Times New Roman"/>
              <a:sym typeface="Times New Roman"/>
            </a:endParaRPr>
          </a:p>
          <a:p>
            <a:pPr marL="0" marR="0" lvl="0" indent="0" algn="just" rtl="0">
              <a:lnSpc>
                <a:spcPct val="150000"/>
              </a:lnSpc>
              <a:spcBef>
                <a:spcPts val="800"/>
              </a:spcBef>
              <a:spcAft>
                <a:spcPts val="0"/>
              </a:spcAft>
              <a:buNone/>
            </a:pPr>
            <a:r>
              <a:rPr lang="en-US" sz="2800" i="1">
                <a:solidFill>
                  <a:schemeClr val="lt1"/>
                </a:solidFill>
                <a:latin typeface="Times New Roman"/>
                <a:ea typeface="Times New Roman"/>
                <a:cs typeface="Times New Roman"/>
                <a:sym typeface="Times New Roman"/>
              </a:rPr>
              <a:t>				</a:t>
            </a:r>
            <a:r>
              <a:rPr lang="en-US" sz="2700" i="1">
                <a:solidFill>
                  <a:schemeClr val="lt1"/>
                </a:solidFill>
                <a:latin typeface="Times New Roman"/>
                <a:ea typeface="Times New Roman"/>
                <a:cs typeface="Times New Roman"/>
                <a:sym typeface="Times New Roman"/>
              </a:rPr>
              <a:t>“Trong đầm gì đẹp bằng sen</a:t>
            </a:r>
            <a:endParaRPr sz="2700">
              <a:solidFill>
                <a:schemeClr val="lt1"/>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i="1">
                <a:solidFill>
                  <a:schemeClr val="lt1"/>
                </a:solidFill>
                <a:latin typeface="Times New Roman"/>
                <a:ea typeface="Times New Roman"/>
                <a:cs typeface="Times New Roman"/>
                <a:sym typeface="Times New Roman"/>
              </a:rPr>
              <a:t>			  Lá xanh, bông trắng, lại chen nhị vàng.</a:t>
            </a:r>
            <a:endParaRPr sz="2700">
              <a:solidFill>
                <a:schemeClr val="lt1"/>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b="1" i="1">
                <a:solidFill>
                  <a:srgbClr val="00B0F0"/>
                </a:solidFill>
                <a:latin typeface="Times New Roman"/>
                <a:ea typeface="Times New Roman"/>
                <a:cs typeface="Times New Roman"/>
                <a:sym typeface="Times New Roman"/>
              </a:rPr>
              <a:t>				</a:t>
            </a:r>
            <a:r>
              <a:rPr lang="en-US" sz="2700" b="1" i="1" u="sng">
                <a:solidFill>
                  <a:schemeClr val="lt1"/>
                </a:solidFill>
                <a:latin typeface="Times New Roman"/>
                <a:ea typeface="Times New Roman"/>
                <a:cs typeface="Times New Roman"/>
                <a:sym typeface="Times New Roman"/>
              </a:rPr>
              <a:t>Nhị vàng</a:t>
            </a:r>
            <a:r>
              <a:rPr lang="en-US" sz="2700" b="1" i="1">
                <a:solidFill>
                  <a:schemeClr val="lt1"/>
                </a:solidFill>
                <a:latin typeface="Times New Roman"/>
                <a:ea typeface="Times New Roman"/>
                <a:cs typeface="Times New Roman"/>
                <a:sym typeface="Times New Roman"/>
              </a:rPr>
              <a:t>, </a:t>
            </a:r>
            <a:r>
              <a:rPr lang="en-US" sz="2700" b="1" i="1" u="sng">
                <a:solidFill>
                  <a:schemeClr val="lt1"/>
                </a:solidFill>
                <a:latin typeface="Times New Roman"/>
                <a:ea typeface="Times New Roman"/>
                <a:cs typeface="Times New Roman"/>
                <a:sym typeface="Times New Roman"/>
              </a:rPr>
              <a:t>bông trắng</a:t>
            </a:r>
            <a:r>
              <a:rPr lang="en-US" sz="2700" b="1" i="1">
                <a:solidFill>
                  <a:schemeClr val="lt1"/>
                </a:solidFill>
                <a:latin typeface="Times New Roman"/>
                <a:ea typeface="Times New Roman"/>
                <a:cs typeface="Times New Roman"/>
                <a:sym typeface="Times New Roman"/>
              </a:rPr>
              <a:t>, </a:t>
            </a:r>
            <a:r>
              <a:rPr lang="en-US" sz="2700" b="1" i="1" u="sng">
                <a:solidFill>
                  <a:schemeClr val="lt1"/>
                </a:solidFill>
                <a:latin typeface="Times New Roman"/>
                <a:ea typeface="Times New Roman"/>
                <a:cs typeface="Times New Roman"/>
                <a:sym typeface="Times New Roman"/>
              </a:rPr>
              <a:t>lá xanh</a:t>
            </a:r>
            <a:endParaRPr sz="2700" u="sng">
              <a:solidFill>
                <a:schemeClr val="lt1"/>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i="1">
                <a:solidFill>
                  <a:schemeClr val="lt1"/>
                </a:solidFill>
                <a:latin typeface="Times New Roman"/>
                <a:ea typeface="Times New Roman"/>
                <a:cs typeface="Times New Roman"/>
                <a:sym typeface="Times New Roman"/>
              </a:rPr>
              <a:t>			      Gần bùn mà chẳng hôi tanh mùi bùn.”</a:t>
            </a:r>
            <a:endParaRPr/>
          </a:p>
          <a:p>
            <a:pPr marL="0" marR="0" lvl="0" indent="0" algn="just" rtl="0">
              <a:lnSpc>
                <a:spcPct val="107000"/>
              </a:lnSpc>
              <a:spcBef>
                <a:spcPts val="800"/>
              </a:spcBef>
              <a:spcAft>
                <a:spcPts val="0"/>
              </a:spcAft>
              <a:buNone/>
            </a:pPr>
            <a:r>
              <a:rPr lang="en-US" sz="2700" b="1">
                <a:solidFill>
                  <a:srgbClr val="FFFF00"/>
                </a:solidFill>
                <a:latin typeface="Times New Roman"/>
                <a:ea typeface="Times New Roman"/>
                <a:cs typeface="Times New Roman"/>
                <a:sym typeface="Times New Roman"/>
              </a:rPr>
              <a:t>    </a:t>
            </a:r>
            <a:endParaRPr sz="2700" b="1">
              <a:solidFill>
                <a:srgbClr val="FFFF00"/>
              </a:solidFill>
              <a:latin typeface="Calibri"/>
              <a:ea typeface="Calibri"/>
              <a:cs typeface="Calibri"/>
              <a:sym typeface="Calibri"/>
            </a:endParaRPr>
          </a:p>
        </p:txBody>
      </p:sp>
      <p:pic>
        <p:nvPicPr>
          <p:cNvPr id="358" name="Google Shape;358;p26"/>
          <p:cNvPicPr preferRelativeResize="0"/>
          <p:nvPr/>
        </p:nvPicPr>
        <p:blipFill rotWithShape="1">
          <a:blip r:embed="rId3">
            <a:alphaModFix/>
          </a:blip>
          <a:srcRect/>
          <a:stretch/>
        </p:blipFill>
        <p:spPr>
          <a:xfrm>
            <a:off x="9829800" y="5255171"/>
            <a:ext cx="4419600" cy="2657474"/>
          </a:xfrm>
          <a:prstGeom prst="rect">
            <a:avLst/>
          </a:prstGeom>
          <a:noFill/>
          <a:ln>
            <a:noFill/>
          </a:ln>
        </p:spPr>
      </p:pic>
      <p:pic>
        <p:nvPicPr>
          <p:cNvPr id="359" name="Google Shape;359;p26"/>
          <p:cNvPicPr preferRelativeResize="0"/>
          <p:nvPr/>
        </p:nvPicPr>
        <p:blipFill rotWithShape="1">
          <a:blip r:embed="rId4">
            <a:alphaModFix/>
          </a:blip>
          <a:srcRect/>
          <a:stretch/>
        </p:blipFill>
        <p:spPr>
          <a:xfrm>
            <a:off x="381000" y="5255171"/>
            <a:ext cx="4800600" cy="2657474"/>
          </a:xfrm>
          <a:prstGeom prst="rect">
            <a:avLst/>
          </a:prstGeom>
          <a:noFill/>
          <a:ln>
            <a:noFill/>
          </a:ln>
        </p:spPr>
      </p:pic>
      <p:pic>
        <p:nvPicPr>
          <p:cNvPr id="360" name="Google Shape;360;p26"/>
          <p:cNvPicPr preferRelativeResize="0"/>
          <p:nvPr/>
        </p:nvPicPr>
        <p:blipFill rotWithShape="1">
          <a:blip r:embed="rId5">
            <a:alphaModFix/>
          </a:blip>
          <a:srcRect/>
          <a:stretch/>
        </p:blipFill>
        <p:spPr>
          <a:xfrm>
            <a:off x="5181600" y="5255171"/>
            <a:ext cx="4648199" cy="269404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7"/>
          <p:cNvSpPr/>
          <p:nvPr/>
        </p:nvSpPr>
        <p:spPr>
          <a:xfrm>
            <a:off x="1295400" y="1143000"/>
            <a:ext cx="12192000" cy="455772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800" b="1">
                <a:solidFill>
                  <a:schemeClr val="lt1"/>
                </a:solidFill>
                <a:latin typeface="Times New Roman"/>
                <a:ea typeface="Times New Roman"/>
                <a:cs typeface="Times New Roman"/>
                <a:sym typeface="Times New Roman"/>
              </a:rPr>
              <a:t>BÀI TẬP NHANH</a:t>
            </a:r>
            <a:endParaRPr sz="2800" b="1">
              <a:solidFill>
                <a:schemeClr val="lt1"/>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600" b="1">
                <a:solidFill>
                  <a:srgbClr val="FFFF00"/>
                </a:solidFill>
                <a:latin typeface="Times New Roman"/>
                <a:ea typeface="Times New Roman"/>
                <a:cs typeface="Times New Roman"/>
                <a:sym typeface="Times New Roman"/>
              </a:rPr>
              <a:t>Cho biết hiệu quả của việc sắp xếp các từ ngữ gạch chân trong bài ca dao sau:</a:t>
            </a:r>
            <a:endParaRPr sz="2800" i="1">
              <a:solidFill>
                <a:schemeClr val="lt1"/>
              </a:solidFill>
              <a:latin typeface="Times New Roman"/>
              <a:ea typeface="Times New Roman"/>
              <a:cs typeface="Times New Roman"/>
              <a:sym typeface="Times New Roman"/>
            </a:endParaRPr>
          </a:p>
          <a:p>
            <a:pPr marL="0" marR="0" lvl="0" indent="0" algn="just" rtl="0">
              <a:lnSpc>
                <a:spcPct val="150000"/>
              </a:lnSpc>
              <a:spcBef>
                <a:spcPts val="800"/>
              </a:spcBef>
              <a:spcAft>
                <a:spcPts val="0"/>
              </a:spcAft>
              <a:buNone/>
            </a:pPr>
            <a:r>
              <a:rPr lang="en-US" sz="2800" i="1">
                <a:solidFill>
                  <a:schemeClr val="lt1"/>
                </a:solidFill>
                <a:latin typeface="Times New Roman"/>
                <a:ea typeface="Times New Roman"/>
                <a:cs typeface="Times New Roman"/>
                <a:sym typeface="Times New Roman"/>
              </a:rPr>
              <a:t>				</a:t>
            </a:r>
            <a:r>
              <a:rPr lang="en-US" sz="2700" i="1">
                <a:solidFill>
                  <a:schemeClr val="lt1"/>
                </a:solidFill>
                <a:latin typeface="Times New Roman"/>
                <a:ea typeface="Times New Roman"/>
                <a:cs typeface="Times New Roman"/>
                <a:sym typeface="Times New Roman"/>
              </a:rPr>
              <a:t>“Trong đầm gì đẹp bằng sen</a:t>
            </a:r>
            <a:endParaRPr sz="2700">
              <a:solidFill>
                <a:schemeClr val="lt1"/>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i="1">
                <a:solidFill>
                  <a:schemeClr val="lt1"/>
                </a:solidFill>
                <a:latin typeface="Times New Roman"/>
                <a:ea typeface="Times New Roman"/>
                <a:cs typeface="Times New Roman"/>
                <a:sym typeface="Times New Roman"/>
              </a:rPr>
              <a:t>			  </a:t>
            </a:r>
            <a:r>
              <a:rPr lang="en-US" sz="2700" i="1">
                <a:solidFill>
                  <a:srgbClr val="00B0F0"/>
                </a:solidFill>
                <a:latin typeface="Times New Roman"/>
                <a:ea typeface="Times New Roman"/>
                <a:cs typeface="Times New Roman"/>
                <a:sym typeface="Times New Roman"/>
              </a:rPr>
              <a:t>Lá xanh</a:t>
            </a:r>
            <a:r>
              <a:rPr lang="en-US" sz="2700" i="1">
                <a:solidFill>
                  <a:schemeClr val="lt1"/>
                </a:solidFill>
                <a:latin typeface="Times New Roman"/>
                <a:ea typeface="Times New Roman"/>
                <a:cs typeface="Times New Roman"/>
                <a:sym typeface="Times New Roman"/>
              </a:rPr>
              <a:t>, </a:t>
            </a:r>
            <a:r>
              <a:rPr lang="en-US" sz="2700" i="1">
                <a:solidFill>
                  <a:srgbClr val="E36C09"/>
                </a:solidFill>
                <a:latin typeface="Times New Roman"/>
                <a:ea typeface="Times New Roman"/>
                <a:cs typeface="Times New Roman"/>
                <a:sym typeface="Times New Roman"/>
              </a:rPr>
              <a:t>bông trắng</a:t>
            </a:r>
            <a:r>
              <a:rPr lang="en-US" sz="2700" i="1">
                <a:solidFill>
                  <a:schemeClr val="lt1"/>
                </a:solidFill>
                <a:latin typeface="Times New Roman"/>
                <a:ea typeface="Times New Roman"/>
                <a:cs typeface="Times New Roman"/>
                <a:sym typeface="Times New Roman"/>
              </a:rPr>
              <a:t>, lại chen </a:t>
            </a:r>
            <a:r>
              <a:rPr lang="en-US" sz="2700" i="1">
                <a:solidFill>
                  <a:srgbClr val="FFFF00"/>
                </a:solidFill>
                <a:latin typeface="Times New Roman"/>
                <a:ea typeface="Times New Roman"/>
                <a:cs typeface="Times New Roman"/>
                <a:sym typeface="Times New Roman"/>
              </a:rPr>
              <a:t>nhị vàng</a:t>
            </a:r>
            <a:r>
              <a:rPr lang="en-US" sz="2700" i="1">
                <a:solidFill>
                  <a:schemeClr val="lt1"/>
                </a:solidFill>
                <a:latin typeface="Times New Roman"/>
                <a:ea typeface="Times New Roman"/>
                <a:cs typeface="Times New Roman"/>
                <a:sym typeface="Times New Roman"/>
              </a:rPr>
              <a:t>.</a:t>
            </a:r>
            <a:endParaRPr sz="2700">
              <a:solidFill>
                <a:schemeClr val="lt1"/>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b="1" i="1">
                <a:solidFill>
                  <a:srgbClr val="00B0F0"/>
                </a:solidFill>
                <a:latin typeface="Times New Roman"/>
                <a:ea typeface="Times New Roman"/>
                <a:cs typeface="Times New Roman"/>
                <a:sym typeface="Times New Roman"/>
              </a:rPr>
              <a:t>				</a:t>
            </a:r>
            <a:r>
              <a:rPr lang="en-US" sz="2700" i="1" u="sng">
                <a:solidFill>
                  <a:srgbClr val="FFFF00"/>
                </a:solidFill>
                <a:latin typeface="Times New Roman"/>
                <a:ea typeface="Times New Roman"/>
                <a:cs typeface="Times New Roman"/>
                <a:sym typeface="Times New Roman"/>
              </a:rPr>
              <a:t>Nhị vàng</a:t>
            </a:r>
            <a:r>
              <a:rPr lang="en-US" sz="2700" i="1">
                <a:solidFill>
                  <a:srgbClr val="FFFF00"/>
                </a:solidFill>
                <a:latin typeface="Times New Roman"/>
                <a:ea typeface="Times New Roman"/>
                <a:cs typeface="Times New Roman"/>
                <a:sym typeface="Times New Roman"/>
              </a:rPr>
              <a:t>,</a:t>
            </a:r>
            <a:r>
              <a:rPr lang="en-US" sz="2700" b="1" i="1">
                <a:solidFill>
                  <a:srgbClr val="FFFF00"/>
                </a:solidFill>
                <a:latin typeface="Times New Roman"/>
                <a:ea typeface="Times New Roman"/>
                <a:cs typeface="Times New Roman"/>
                <a:sym typeface="Times New Roman"/>
              </a:rPr>
              <a:t> </a:t>
            </a:r>
            <a:r>
              <a:rPr lang="en-US" sz="2700" i="1" u="sng">
                <a:solidFill>
                  <a:srgbClr val="E36C09"/>
                </a:solidFill>
                <a:latin typeface="Times New Roman"/>
                <a:ea typeface="Times New Roman"/>
                <a:cs typeface="Times New Roman"/>
                <a:sym typeface="Times New Roman"/>
              </a:rPr>
              <a:t>bông trắng</a:t>
            </a:r>
            <a:r>
              <a:rPr lang="en-US" sz="2700" i="1">
                <a:solidFill>
                  <a:schemeClr val="lt1"/>
                </a:solidFill>
                <a:latin typeface="Times New Roman"/>
                <a:ea typeface="Times New Roman"/>
                <a:cs typeface="Times New Roman"/>
                <a:sym typeface="Times New Roman"/>
              </a:rPr>
              <a:t>,</a:t>
            </a:r>
            <a:r>
              <a:rPr lang="en-US" sz="2700" b="1" i="1">
                <a:solidFill>
                  <a:schemeClr val="lt1"/>
                </a:solidFill>
                <a:latin typeface="Times New Roman"/>
                <a:ea typeface="Times New Roman"/>
                <a:cs typeface="Times New Roman"/>
                <a:sym typeface="Times New Roman"/>
              </a:rPr>
              <a:t> </a:t>
            </a:r>
            <a:r>
              <a:rPr lang="en-US" sz="2700" i="1" u="sng">
                <a:solidFill>
                  <a:srgbClr val="00B0F0"/>
                </a:solidFill>
                <a:latin typeface="Times New Roman"/>
                <a:ea typeface="Times New Roman"/>
                <a:cs typeface="Times New Roman"/>
                <a:sym typeface="Times New Roman"/>
              </a:rPr>
              <a:t>lá xanh</a:t>
            </a:r>
            <a:endParaRPr sz="2700" u="sng">
              <a:solidFill>
                <a:srgbClr val="00B0F0"/>
              </a:solidFill>
              <a:latin typeface="Calibri"/>
              <a:ea typeface="Calibri"/>
              <a:cs typeface="Calibri"/>
              <a:sym typeface="Calibri"/>
            </a:endParaRPr>
          </a:p>
          <a:p>
            <a:pPr marL="0" marR="0" lvl="0" indent="0" algn="just" rtl="0">
              <a:lnSpc>
                <a:spcPct val="150000"/>
              </a:lnSpc>
              <a:spcBef>
                <a:spcPts val="800"/>
              </a:spcBef>
              <a:spcAft>
                <a:spcPts val="0"/>
              </a:spcAft>
              <a:buNone/>
            </a:pPr>
            <a:r>
              <a:rPr lang="en-US" sz="2700" i="1">
                <a:solidFill>
                  <a:schemeClr val="lt1"/>
                </a:solidFill>
                <a:latin typeface="Times New Roman"/>
                <a:ea typeface="Times New Roman"/>
                <a:cs typeface="Times New Roman"/>
                <a:sym typeface="Times New Roman"/>
              </a:rPr>
              <a:t>			      Gần bùn mà chẳng hôi tanh mùi bùn.”</a:t>
            </a:r>
            <a:endParaRPr/>
          </a:p>
          <a:p>
            <a:pPr marL="0" marR="0" lvl="0" indent="0" algn="just" rtl="0">
              <a:lnSpc>
                <a:spcPct val="107000"/>
              </a:lnSpc>
              <a:spcBef>
                <a:spcPts val="800"/>
              </a:spcBef>
              <a:spcAft>
                <a:spcPts val="0"/>
              </a:spcAft>
              <a:buNone/>
            </a:pPr>
            <a:r>
              <a:rPr lang="en-US" sz="2700" b="1">
                <a:solidFill>
                  <a:srgbClr val="FFFF00"/>
                </a:solidFill>
                <a:latin typeface="Times New Roman"/>
                <a:ea typeface="Times New Roman"/>
                <a:cs typeface="Times New Roman"/>
                <a:sym typeface="Times New Roman"/>
              </a:rPr>
              <a:t>    </a:t>
            </a:r>
            <a:endParaRPr sz="2700" b="1">
              <a:solidFill>
                <a:srgbClr val="FFFF00"/>
              </a:solidFill>
              <a:latin typeface="Calibri"/>
              <a:ea typeface="Calibri"/>
              <a:cs typeface="Calibri"/>
              <a:sym typeface="Calibri"/>
            </a:endParaRPr>
          </a:p>
        </p:txBody>
      </p:sp>
      <p:sp>
        <p:nvSpPr>
          <p:cNvPr id="366" name="Google Shape;366;p27"/>
          <p:cNvSpPr/>
          <p:nvPr/>
        </p:nvSpPr>
        <p:spPr>
          <a:xfrm>
            <a:off x="10245452" y="3500774"/>
            <a:ext cx="304800" cy="532137"/>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7" name="Google Shape;367;p27"/>
          <p:cNvSpPr/>
          <p:nvPr/>
        </p:nvSpPr>
        <p:spPr>
          <a:xfrm>
            <a:off x="9829800" y="3186861"/>
            <a:ext cx="304800" cy="1103035"/>
          </a:xfrm>
          <a:prstGeom prst="rightBrace">
            <a:avLst>
              <a:gd name="adj1" fmla="val 8333"/>
              <a:gd name="adj2" fmla="val 50000"/>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pic>
        <p:nvPicPr>
          <p:cNvPr id="368" name="Google Shape;368;p27"/>
          <p:cNvPicPr preferRelativeResize="0"/>
          <p:nvPr/>
        </p:nvPicPr>
        <p:blipFill rotWithShape="1">
          <a:blip r:embed="rId3">
            <a:alphaModFix/>
          </a:blip>
          <a:srcRect/>
          <a:stretch/>
        </p:blipFill>
        <p:spPr>
          <a:xfrm>
            <a:off x="9829800" y="5255171"/>
            <a:ext cx="4419600" cy="2657474"/>
          </a:xfrm>
          <a:prstGeom prst="rect">
            <a:avLst/>
          </a:prstGeom>
          <a:noFill/>
          <a:ln>
            <a:noFill/>
          </a:ln>
        </p:spPr>
      </p:pic>
      <p:pic>
        <p:nvPicPr>
          <p:cNvPr id="369" name="Google Shape;369;p27"/>
          <p:cNvPicPr preferRelativeResize="0"/>
          <p:nvPr/>
        </p:nvPicPr>
        <p:blipFill rotWithShape="1">
          <a:blip r:embed="rId4">
            <a:alphaModFix/>
          </a:blip>
          <a:srcRect/>
          <a:stretch/>
        </p:blipFill>
        <p:spPr>
          <a:xfrm>
            <a:off x="381000" y="5255171"/>
            <a:ext cx="4800600" cy="2657474"/>
          </a:xfrm>
          <a:prstGeom prst="rect">
            <a:avLst/>
          </a:prstGeom>
          <a:noFill/>
          <a:ln>
            <a:noFill/>
          </a:ln>
        </p:spPr>
      </p:pic>
      <p:pic>
        <p:nvPicPr>
          <p:cNvPr id="370" name="Google Shape;370;p27"/>
          <p:cNvPicPr preferRelativeResize="0"/>
          <p:nvPr/>
        </p:nvPicPr>
        <p:blipFill rotWithShape="1">
          <a:blip r:embed="rId5">
            <a:alphaModFix/>
          </a:blip>
          <a:srcRect/>
          <a:stretch/>
        </p:blipFill>
        <p:spPr>
          <a:xfrm>
            <a:off x="5181600" y="5255171"/>
            <a:ext cx="4648199" cy="2694040"/>
          </a:xfrm>
          <a:prstGeom prst="rect">
            <a:avLst/>
          </a:prstGeom>
          <a:noFill/>
          <a:ln>
            <a:noFill/>
          </a:ln>
        </p:spPr>
      </p:pic>
      <p:sp>
        <p:nvSpPr>
          <p:cNvPr id="371" name="Google Shape;371;p27"/>
          <p:cNvSpPr/>
          <p:nvPr/>
        </p:nvSpPr>
        <p:spPr>
          <a:xfrm>
            <a:off x="8379030" y="3119063"/>
            <a:ext cx="1295400" cy="4700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endParaRPr sz="2400">
              <a:solidFill>
                <a:srgbClr val="FFFF00"/>
              </a:solidFill>
              <a:latin typeface="Calibri"/>
              <a:ea typeface="Calibri"/>
              <a:cs typeface="Calibri"/>
              <a:sym typeface="Calibri"/>
            </a:endParaRPr>
          </a:p>
        </p:txBody>
      </p:sp>
      <p:sp>
        <p:nvSpPr>
          <p:cNvPr id="372" name="Google Shape;372;p27"/>
          <p:cNvSpPr/>
          <p:nvPr/>
        </p:nvSpPr>
        <p:spPr>
          <a:xfrm>
            <a:off x="5029200" y="3886200"/>
            <a:ext cx="1295400" cy="470000"/>
          </a:xfrm>
          <a:prstGeom prst="rect">
            <a:avLst/>
          </a:prstGeom>
          <a:no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endParaRPr sz="2400">
              <a:solidFill>
                <a:srgbClr val="FFFF00"/>
              </a:solidFill>
              <a:latin typeface="Calibri"/>
              <a:ea typeface="Calibri"/>
              <a:cs typeface="Calibri"/>
              <a:sym typeface="Calibri"/>
            </a:endParaRPr>
          </a:p>
        </p:txBody>
      </p:sp>
      <p:sp>
        <p:nvSpPr>
          <p:cNvPr id="373" name="Google Shape;373;p27"/>
          <p:cNvSpPr txBox="1"/>
          <p:nvPr/>
        </p:nvSpPr>
        <p:spPr>
          <a:xfrm>
            <a:off x="10593795" y="2739597"/>
            <a:ext cx="2819399" cy="461665"/>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CC66FF"/>
                </a:solidFill>
                <a:latin typeface="Times New Roman"/>
                <a:ea typeface="Times New Roman"/>
                <a:cs typeface="Times New Roman"/>
                <a:sym typeface="Times New Roman"/>
              </a:rPr>
              <a:t>Tạo tính liên kết</a:t>
            </a:r>
            <a:endParaRPr sz="2400" b="1">
              <a:solidFill>
                <a:srgbClr val="CC66FF"/>
              </a:solidFill>
              <a:latin typeface="Times New Roman"/>
              <a:ea typeface="Times New Roman"/>
              <a:cs typeface="Times New Roman"/>
              <a:sym typeface="Times New Roman"/>
            </a:endParaRPr>
          </a:p>
        </p:txBody>
      </p:sp>
      <p:sp>
        <p:nvSpPr>
          <p:cNvPr id="374" name="Google Shape;374;p27"/>
          <p:cNvSpPr txBox="1"/>
          <p:nvPr/>
        </p:nvSpPr>
        <p:spPr>
          <a:xfrm>
            <a:off x="10582909" y="3432747"/>
            <a:ext cx="2819399" cy="1200329"/>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CC66FF"/>
                </a:solidFill>
                <a:latin typeface="Times New Roman"/>
                <a:ea typeface="Times New Roman"/>
                <a:cs typeface="Times New Roman"/>
                <a:sym typeface="Times New Roman"/>
              </a:rPr>
              <a:t>Nhấn mạnh vẻ đẹp bình dị, hài hoà của sen</a:t>
            </a:r>
            <a:endParaRPr sz="2400" b="1">
              <a:solidFill>
                <a:srgbClr val="CC66FF"/>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500"/>
                                        <p:tgtEl>
                                          <p:spTgt spid="371"/>
                                        </p:tgtEl>
                                      </p:cBhvr>
                                    </p:animEffect>
                                  </p:childTnLst>
                                </p:cTn>
                              </p:par>
                              <p:par>
                                <p:cTn id="8" presetID="10" presetClass="entr" presetSubtype="0" fill="hold" nodeType="withEffect">
                                  <p:stCondLst>
                                    <p:cond delay="0"/>
                                  </p:stCondLst>
                                  <p:childTnLst>
                                    <p:set>
                                      <p:cBhvr>
                                        <p:cTn id="9" dur="1" fill="hold">
                                          <p:stCondLst>
                                            <p:cond delay="0"/>
                                          </p:stCondLst>
                                        </p:cTn>
                                        <p:tgtEl>
                                          <p:spTgt spid="372"/>
                                        </p:tgtEl>
                                        <p:attrNameLst>
                                          <p:attrName>style.visibility</p:attrName>
                                        </p:attrNameLst>
                                      </p:cBhvr>
                                      <p:to>
                                        <p:strVal val="visible"/>
                                      </p:to>
                                    </p:set>
                                    <p:animEffect transition="in" filter="fade">
                                      <p:cBhvr>
                                        <p:cTn id="10" dur="500"/>
                                        <p:tgtEl>
                                          <p:spTgt spid="372"/>
                                        </p:tgtEl>
                                      </p:cBhvr>
                                    </p:animEffect>
                                  </p:childTnLst>
                                </p:cTn>
                              </p:par>
                              <p:par>
                                <p:cTn id="11" presetID="10" presetClass="entr" presetSubtype="0" fill="hold" nodeType="withEffect">
                                  <p:stCondLst>
                                    <p:cond delay="0"/>
                                  </p:stCondLst>
                                  <p:childTnLst>
                                    <p:set>
                                      <p:cBhvr>
                                        <p:cTn id="12" dur="1" fill="hold">
                                          <p:stCondLst>
                                            <p:cond delay="0"/>
                                          </p:stCondLst>
                                        </p:cTn>
                                        <p:tgtEl>
                                          <p:spTgt spid="366"/>
                                        </p:tgtEl>
                                        <p:attrNameLst>
                                          <p:attrName>style.visibility</p:attrName>
                                        </p:attrNameLst>
                                      </p:cBhvr>
                                      <p:to>
                                        <p:strVal val="visible"/>
                                      </p:to>
                                    </p:set>
                                    <p:animEffect transition="in" filter="fade">
                                      <p:cBhvr>
                                        <p:cTn id="13" dur="500"/>
                                        <p:tgtEl>
                                          <p:spTgt spid="366"/>
                                        </p:tgtEl>
                                      </p:cBhvr>
                                    </p:animEffect>
                                  </p:childTnLst>
                                </p:cTn>
                              </p:par>
                              <p:par>
                                <p:cTn id="14" presetID="10" presetClass="entr" presetSubtype="0" fill="hold" nodeType="withEffect">
                                  <p:stCondLst>
                                    <p:cond delay="0"/>
                                  </p:stCondLst>
                                  <p:childTnLst>
                                    <p:set>
                                      <p:cBhvr>
                                        <p:cTn id="15" dur="1" fill="hold">
                                          <p:stCondLst>
                                            <p:cond delay="0"/>
                                          </p:stCondLst>
                                        </p:cTn>
                                        <p:tgtEl>
                                          <p:spTgt spid="373"/>
                                        </p:tgtEl>
                                        <p:attrNameLst>
                                          <p:attrName>style.visibility</p:attrName>
                                        </p:attrNameLst>
                                      </p:cBhvr>
                                      <p:to>
                                        <p:strVal val="visible"/>
                                      </p:to>
                                    </p:set>
                                    <p:animEffect transition="in" filter="fade">
                                      <p:cBhvr>
                                        <p:cTn id="16" dur="500"/>
                                        <p:tgtEl>
                                          <p:spTgt spid="373"/>
                                        </p:tgtEl>
                                      </p:cBhvr>
                                    </p:animEffect>
                                  </p:childTnLst>
                                </p:cTn>
                              </p:par>
                              <p:par>
                                <p:cTn id="17" presetID="10" presetClass="entr" presetSubtype="0" fill="hold" nodeType="withEffect">
                                  <p:stCondLst>
                                    <p:cond delay="0"/>
                                  </p:stCondLst>
                                  <p:childTnLst>
                                    <p:set>
                                      <p:cBhvr>
                                        <p:cTn id="18" dur="1" fill="hold">
                                          <p:stCondLst>
                                            <p:cond delay="0"/>
                                          </p:stCondLst>
                                        </p:cTn>
                                        <p:tgtEl>
                                          <p:spTgt spid="374"/>
                                        </p:tgtEl>
                                        <p:attrNameLst>
                                          <p:attrName>style.visibility</p:attrName>
                                        </p:attrNameLst>
                                      </p:cBhvr>
                                      <p:to>
                                        <p:strVal val="visible"/>
                                      </p:to>
                                    </p:set>
                                    <p:animEffect transition="in" filter="fade">
                                      <p:cBhvr>
                                        <p:cTn id="19" dur="500"/>
                                        <p:tgtEl>
                                          <p:spTgt spid="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8"/>
          <p:cNvSpPr txBox="1"/>
          <p:nvPr/>
        </p:nvSpPr>
        <p:spPr>
          <a:xfrm>
            <a:off x="2286000" y="1391557"/>
            <a:ext cx="10515600" cy="118872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lt1"/>
              </a:buClr>
              <a:buSzPts val="2800"/>
              <a:buFont typeface="Arial"/>
              <a:buNone/>
            </a:pPr>
            <a:r>
              <a:rPr lang="en-US" sz="28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p:txBody>
      </p:sp>
      <p:sp>
        <p:nvSpPr>
          <p:cNvPr id="385" name="Google Shape;385;p28"/>
          <p:cNvSpPr/>
          <p:nvPr/>
        </p:nvSpPr>
        <p:spPr>
          <a:xfrm>
            <a:off x="1219200" y="1387599"/>
            <a:ext cx="11485924" cy="9951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C000"/>
                </a:solidFill>
                <a:latin typeface="Times New Roman"/>
                <a:ea typeface="Times New Roman"/>
                <a:cs typeface="Times New Roman"/>
                <a:sym typeface="Times New Roman"/>
              </a:rPr>
              <a:t>        Bài 1: </a:t>
            </a:r>
            <a:r>
              <a:rPr lang="en-US" sz="2600" b="1">
                <a:solidFill>
                  <a:srgbClr val="FFC000"/>
                </a:solidFill>
                <a:latin typeface="Times New Roman"/>
                <a:ea typeface="Times New Roman"/>
                <a:cs typeface="Times New Roman"/>
                <a:sym typeface="Times New Roman"/>
              </a:rPr>
              <a:t> Giải thích lí do sắp xếp trật tự từ trong câu, bộ phận câu </a:t>
            </a:r>
            <a:endParaRPr/>
          </a:p>
          <a:p>
            <a:pPr marL="0" marR="0" lvl="0" indent="0" algn="just" rtl="0">
              <a:spcBef>
                <a:spcPts val="800"/>
              </a:spcBef>
              <a:spcAft>
                <a:spcPts val="0"/>
              </a:spcAft>
              <a:buNone/>
            </a:pPr>
            <a:r>
              <a:rPr lang="en-US" sz="2400" b="1">
                <a:solidFill>
                  <a:srgbClr val="FFC000"/>
                </a:solidFill>
                <a:latin typeface="Times New Roman"/>
                <a:ea typeface="Times New Roman"/>
                <a:cs typeface="Times New Roman"/>
                <a:sym typeface="Times New Roman"/>
              </a:rPr>
              <a:t>(in màu xanh) dưới đây:</a:t>
            </a:r>
            <a:endParaRPr sz="2400">
              <a:solidFill>
                <a:srgbClr val="FFC000"/>
              </a:solidFill>
              <a:latin typeface="Calibri"/>
              <a:ea typeface="Calibri"/>
              <a:cs typeface="Calibri"/>
              <a:sym typeface="Calibri"/>
            </a:endParaRPr>
          </a:p>
        </p:txBody>
      </p:sp>
      <p:sp>
        <p:nvSpPr>
          <p:cNvPr id="386" name="Google Shape;386;p28"/>
          <p:cNvSpPr/>
          <p:nvPr/>
        </p:nvSpPr>
        <p:spPr>
          <a:xfrm>
            <a:off x="5410200" y="838200"/>
            <a:ext cx="3020314" cy="553357"/>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III – LUYỆN TẬP</a:t>
            </a:r>
            <a:endParaRPr sz="2800">
              <a:solidFill>
                <a:srgbClr val="FFFF00"/>
              </a:solidFill>
              <a:latin typeface="Calibri"/>
              <a:ea typeface="Calibri"/>
              <a:cs typeface="Calibri"/>
              <a:sym typeface="Calibri"/>
            </a:endParaRPr>
          </a:p>
        </p:txBody>
      </p:sp>
      <p:sp>
        <p:nvSpPr>
          <p:cNvPr id="387" name="Google Shape;387;p28"/>
          <p:cNvSpPr/>
          <p:nvPr/>
        </p:nvSpPr>
        <p:spPr>
          <a:xfrm>
            <a:off x="1333500" y="2580277"/>
            <a:ext cx="12001501" cy="4084003"/>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a)   </a:t>
            </a:r>
            <a:r>
              <a:rPr lang="en-US" sz="2800" b="1">
                <a:solidFill>
                  <a:schemeClr val="lt1"/>
                </a:solidFill>
                <a:latin typeface="Times New Roman"/>
                <a:ea typeface="Times New Roman"/>
                <a:cs typeface="Times New Roman"/>
                <a:sym typeface="Times New Roman"/>
              </a:rPr>
              <a:t>“</a:t>
            </a:r>
            <a:r>
              <a:rPr lang="en-US" sz="2800" i="1">
                <a:solidFill>
                  <a:schemeClr val="lt1"/>
                </a:solidFill>
                <a:latin typeface="Times New Roman"/>
                <a:ea typeface="Times New Roman"/>
                <a:cs typeface="Times New Roman"/>
                <a:sym typeface="Times New Roman"/>
              </a:rPr>
              <a:t>Lịch sử ta đã có nhiều cuộc kháng chiến vĩ đại chứng tỏ tinh thần yêu nước của dân ta. Chúng ta có quyền tự hào vì những trang lịch sử vẻ vang thời đại </a:t>
            </a:r>
            <a:r>
              <a:rPr lang="en-US" sz="2800" b="1" i="1">
                <a:solidFill>
                  <a:srgbClr val="00B0F0"/>
                </a:solidFill>
                <a:latin typeface="Times New Roman"/>
                <a:ea typeface="Times New Roman"/>
                <a:cs typeface="Times New Roman"/>
                <a:sym typeface="Times New Roman"/>
              </a:rPr>
              <a:t>Bà Trưng, Bà Triệu, Trần Hưng Đạo, Lê Lợi, Quang Trung</a:t>
            </a:r>
            <a:r>
              <a:rPr lang="en-US" sz="2800" b="1" i="1">
                <a:solidFill>
                  <a:schemeClr val="lt1"/>
                </a:solidFill>
                <a:latin typeface="Times New Roman"/>
                <a:ea typeface="Times New Roman"/>
                <a:cs typeface="Times New Roman"/>
                <a:sym typeface="Times New Roman"/>
              </a:rPr>
              <a:t>,</a:t>
            </a:r>
            <a:r>
              <a:rPr lang="en-US" sz="2800" i="1">
                <a:solidFill>
                  <a:schemeClr val="lt1"/>
                </a:solidFill>
                <a:latin typeface="Times New Roman"/>
                <a:ea typeface="Times New Roman"/>
                <a:cs typeface="Times New Roman"/>
                <a:sym typeface="Times New Roman"/>
              </a:rPr>
              <a:t>... Chúng ta phải ghi nhớ công lao của các vị anh hùng dân tộc, vì các vị ấy là tiêu biểu của một dân tộc anh hùng.”</a:t>
            </a:r>
            <a:endParaRPr/>
          </a:p>
          <a:p>
            <a:pPr marL="0" marR="0" lvl="0" indent="0" algn="r"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(Hồ Chí Minh, </a:t>
            </a:r>
            <a:r>
              <a:rPr lang="en-US" sz="2800" i="1">
                <a:solidFill>
                  <a:schemeClr val="lt1"/>
                </a:solidFill>
                <a:latin typeface="Times New Roman"/>
                <a:ea typeface="Times New Roman"/>
                <a:cs typeface="Times New Roman"/>
                <a:sym typeface="Times New Roman"/>
              </a:rPr>
              <a:t>Tinh thần yêu nước của nhân dân ta</a:t>
            </a:r>
            <a:r>
              <a:rPr lang="en-US" sz="2800">
                <a:solidFill>
                  <a:schemeClr val="lt1"/>
                </a:solidFill>
                <a:latin typeface="Times New Roman"/>
                <a:ea typeface="Times New Roman"/>
                <a:cs typeface="Times New Roman"/>
                <a:sym typeface="Times New Roman"/>
              </a:rPr>
              <a:t>)</a:t>
            </a:r>
            <a:endParaRPr/>
          </a:p>
          <a:p>
            <a:pPr marL="0" marR="0" lvl="0" indent="0" algn="just" rtl="0">
              <a:lnSpc>
                <a:spcPct val="107000"/>
              </a:lnSpc>
              <a:spcBef>
                <a:spcPts val="800"/>
              </a:spcBef>
              <a:spcAft>
                <a:spcPts val="0"/>
              </a:spcAft>
              <a:buNone/>
            </a:pPr>
            <a:endParaRPr sz="2800">
              <a:solidFill>
                <a:schemeClr val="lt1"/>
              </a:solidFill>
              <a:latin typeface="Calibri"/>
              <a:ea typeface="Calibri"/>
              <a:cs typeface="Calibri"/>
              <a:sym typeface="Calibri"/>
            </a:endParaRPr>
          </a:p>
          <a:p>
            <a:pPr marL="0" marR="0" lvl="0" indent="0" algn="l" rtl="0">
              <a:lnSpc>
                <a:spcPct val="106000"/>
              </a:lnSpc>
              <a:spcBef>
                <a:spcPts val="800"/>
              </a:spcBef>
              <a:spcAft>
                <a:spcPts val="0"/>
              </a:spcAft>
              <a:buNone/>
            </a:pPr>
            <a:r>
              <a:rPr lang="en-US" sz="2800" b="1">
                <a:solidFill>
                  <a:srgbClr val="FF99FF"/>
                </a:solidFill>
                <a:latin typeface="Times New Roman"/>
                <a:ea typeface="Times New Roman"/>
                <a:cs typeface="Times New Roman"/>
                <a:sym typeface="Times New Roman"/>
              </a:rPr>
              <a:t>=&gt; Theo thứ tự xuất hiện của các vị anh hùng trong lịch sử</a:t>
            </a:r>
            <a:endParaRPr sz="2800" b="1">
              <a:solidFill>
                <a:srgbClr val="FF99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txBox="1"/>
          <p:nvPr/>
        </p:nvSpPr>
        <p:spPr>
          <a:xfrm>
            <a:off x="2286000" y="1391557"/>
            <a:ext cx="10515600" cy="118872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lt1"/>
              </a:buClr>
              <a:buSzPts val="2800"/>
              <a:buFont typeface="Arial"/>
              <a:buNone/>
            </a:pPr>
            <a:r>
              <a:rPr lang="en-US" sz="28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p:txBody>
      </p:sp>
      <p:sp>
        <p:nvSpPr>
          <p:cNvPr id="393" name="Google Shape;393;p29"/>
          <p:cNvSpPr/>
          <p:nvPr/>
        </p:nvSpPr>
        <p:spPr>
          <a:xfrm>
            <a:off x="1219200" y="1387599"/>
            <a:ext cx="11485924" cy="9951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C000"/>
                </a:solidFill>
                <a:latin typeface="Times New Roman"/>
                <a:ea typeface="Times New Roman"/>
                <a:cs typeface="Times New Roman"/>
                <a:sym typeface="Times New Roman"/>
              </a:rPr>
              <a:t>        Bài 1: </a:t>
            </a:r>
            <a:r>
              <a:rPr lang="en-US" sz="2600" b="1">
                <a:solidFill>
                  <a:srgbClr val="FFC000"/>
                </a:solidFill>
                <a:latin typeface="Times New Roman"/>
                <a:ea typeface="Times New Roman"/>
                <a:cs typeface="Times New Roman"/>
                <a:sym typeface="Times New Roman"/>
              </a:rPr>
              <a:t> Giải thích lí do sắp xếp trật tự từ trong câu, bộ phận câu </a:t>
            </a:r>
            <a:endParaRPr/>
          </a:p>
          <a:p>
            <a:pPr marL="0" marR="0" lvl="0" indent="0" algn="just" rtl="0">
              <a:spcBef>
                <a:spcPts val="800"/>
              </a:spcBef>
              <a:spcAft>
                <a:spcPts val="0"/>
              </a:spcAft>
              <a:buNone/>
            </a:pPr>
            <a:r>
              <a:rPr lang="en-US" sz="2400" b="1">
                <a:solidFill>
                  <a:srgbClr val="FFC000"/>
                </a:solidFill>
                <a:latin typeface="Times New Roman"/>
                <a:ea typeface="Times New Roman"/>
                <a:cs typeface="Times New Roman"/>
                <a:sym typeface="Times New Roman"/>
              </a:rPr>
              <a:t>(in màu xanh) dưới đây:</a:t>
            </a:r>
            <a:endParaRPr sz="2400">
              <a:solidFill>
                <a:srgbClr val="FFC000"/>
              </a:solidFill>
              <a:latin typeface="Calibri"/>
              <a:ea typeface="Calibri"/>
              <a:cs typeface="Calibri"/>
              <a:sym typeface="Calibri"/>
            </a:endParaRPr>
          </a:p>
        </p:txBody>
      </p:sp>
      <p:sp>
        <p:nvSpPr>
          <p:cNvPr id="394" name="Google Shape;394;p29"/>
          <p:cNvSpPr/>
          <p:nvPr/>
        </p:nvSpPr>
        <p:spPr>
          <a:xfrm>
            <a:off x="5410200" y="838200"/>
            <a:ext cx="3020314" cy="553357"/>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III – LUYỆN TẬP</a:t>
            </a:r>
            <a:endParaRPr sz="2800">
              <a:solidFill>
                <a:srgbClr val="FFFF00"/>
              </a:solidFill>
              <a:latin typeface="Calibri"/>
              <a:ea typeface="Calibri"/>
              <a:cs typeface="Calibri"/>
              <a:sym typeface="Calibri"/>
            </a:endParaRPr>
          </a:p>
        </p:txBody>
      </p:sp>
      <p:sp>
        <p:nvSpPr>
          <p:cNvPr id="395" name="Google Shape;395;p29"/>
          <p:cNvSpPr/>
          <p:nvPr/>
        </p:nvSpPr>
        <p:spPr>
          <a:xfrm>
            <a:off x="1333500" y="2580277"/>
            <a:ext cx="12001501" cy="2705228"/>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b</a:t>
            </a:r>
            <a:r>
              <a:rPr lang="en-US" sz="2800">
                <a:solidFill>
                  <a:srgbClr val="FFFF00"/>
                </a:solidFill>
                <a:latin typeface="Times New Roman"/>
                <a:ea typeface="Times New Roman"/>
                <a:cs typeface="Times New Roman"/>
                <a:sym typeface="Times New Roman"/>
              </a:rPr>
              <a:t>) </a:t>
            </a:r>
            <a:r>
              <a:rPr lang="en-US" sz="2800">
                <a:solidFill>
                  <a:schemeClr val="lt1"/>
                </a:solidFill>
                <a:latin typeface="Times New Roman"/>
                <a:ea typeface="Times New Roman"/>
                <a:cs typeface="Times New Roman"/>
                <a:sym typeface="Times New Roman"/>
              </a:rPr>
              <a:t>“</a:t>
            </a:r>
            <a:r>
              <a:rPr lang="en-US" sz="2800" i="1">
                <a:solidFill>
                  <a:schemeClr val="lt1"/>
                </a:solidFill>
                <a:latin typeface="Times New Roman"/>
                <a:ea typeface="Times New Roman"/>
                <a:cs typeface="Times New Roman"/>
                <a:sym typeface="Times New Roman"/>
              </a:rPr>
              <a:t>Gần đến ngày giỗ đầu thầy tôi, mẹ tôi ở Thanh Hoá vẫn chưa về. Trong đó nghe đâu mẹ tôi </a:t>
            </a:r>
            <a:r>
              <a:rPr lang="en-US" sz="2800" b="1" i="1">
                <a:solidFill>
                  <a:srgbClr val="00B0F0"/>
                </a:solidFill>
                <a:latin typeface="Times New Roman"/>
                <a:ea typeface="Times New Roman"/>
                <a:cs typeface="Times New Roman"/>
                <a:sym typeface="Times New Roman"/>
              </a:rPr>
              <a:t>đi bán bóng đèn và những phiên chợ chính còn bán cả vàng hương nữa.</a:t>
            </a:r>
            <a:r>
              <a:rPr lang="en-US" sz="2800" i="1">
                <a:solidFill>
                  <a:schemeClr val="lt1"/>
                </a:solidFill>
                <a:latin typeface="Times New Roman"/>
                <a:ea typeface="Times New Roman"/>
                <a:cs typeface="Times New Roman"/>
                <a:sym typeface="Times New Roman"/>
              </a:rPr>
              <a:t>” </a:t>
            </a:r>
            <a:endParaRPr/>
          </a:p>
          <a:p>
            <a:pPr marL="0" marR="0" lvl="0" indent="0" algn="r"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Nguyên Hồng, </a:t>
            </a:r>
            <a:r>
              <a:rPr lang="en-US" sz="2800" i="1">
                <a:solidFill>
                  <a:schemeClr val="lt1"/>
                </a:solidFill>
                <a:latin typeface="Times New Roman"/>
                <a:ea typeface="Times New Roman"/>
                <a:cs typeface="Times New Roman"/>
                <a:sym typeface="Times New Roman"/>
              </a:rPr>
              <a:t>Những ngày thơ ấu</a:t>
            </a:r>
            <a:r>
              <a:rPr lang="en-US" sz="2800">
                <a:solidFill>
                  <a:schemeClr val="lt1"/>
                </a:solidFill>
                <a:latin typeface="Times New Roman"/>
                <a:ea typeface="Times New Roman"/>
                <a:cs typeface="Times New Roman"/>
                <a:sym typeface="Times New Roman"/>
              </a:rPr>
              <a:t>)</a:t>
            </a:r>
            <a:endParaRPr/>
          </a:p>
          <a:p>
            <a:pPr marL="0" marR="0" lvl="0" indent="0" algn="r" rtl="0">
              <a:lnSpc>
                <a:spcPct val="107000"/>
              </a:lnSpc>
              <a:spcBef>
                <a:spcPts val="800"/>
              </a:spcBef>
              <a:spcAft>
                <a:spcPts val="0"/>
              </a:spcAft>
              <a:buNone/>
            </a:pPr>
            <a:endParaRPr sz="280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0"/>
          <p:cNvSpPr txBox="1"/>
          <p:nvPr/>
        </p:nvSpPr>
        <p:spPr>
          <a:xfrm>
            <a:off x="2286000" y="1391557"/>
            <a:ext cx="10515600" cy="118872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lt1"/>
              </a:buClr>
              <a:buSzPts val="2800"/>
              <a:buFont typeface="Arial"/>
              <a:buNone/>
            </a:pPr>
            <a:r>
              <a:rPr lang="en-US" sz="28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p:txBody>
      </p:sp>
      <p:sp>
        <p:nvSpPr>
          <p:cNvPr id="401" name="Google Shape;401;p30"/>
          <p:cNvSpPr/>
          <p:nvPr/>
        </p:nvSpPr>
        <p:spPr>
          <a:xfrm>
            <a:off x="1219200" y="1387599"/>
            <a:ext cx="11485924" cy="9951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C000"/>
                </a:solidFill>
                <a:latin typeface="Times New Roman"/>
                <a:ea typeface="Times New Roman"/>
                <a:cs typeface="Times New Roman"/>
                <a:sym typeface="Times New Roman"/>
              </a:rPr>
              <a:t>        Bài 1: </a:t>
            </a:r>
            <a:r>
              <a:rPr lang="en-US" sz="2600" b="1">
                <a:solidFill>
                  <a:srgbClr val="FFC000"/>
                </a:solidFill>
                <a:latin typeface="Times New Roman"/>
                <a:ea typeface="Times New Roman"/>
                <a:cs typeface="Times New Roman"/>
                <a:sym typeface="Times New Roman"/>
              </a:rPr>
              <a:t> Giải thích lí do sắp xếp trật tự từ trong câu, bộ phận câu </a:t>
            </a:r>
            <a:endParaRPr/>
          </a:p>
          <a:p>
            <a:pPr marL="0" marR="0" lvl="0" indent="0" algn="just" rtl="0">
              <a:spcBef>
                <a:spcPts val="800"/>
              </a:spcBef>
              <a:spcAft>
                <a:spcPts val="0"/>
              </a:spcAft>
              <a:buNone/>
            </a:pPr>
            <a:r>
              <a:rPr lang="en-US" sz="2400" b="1">
                <a:solidFill>
                  <a:srgbClr val="FFC000"/>
                </a:solidFill>
                <a:latin typeface="Times New Roman"/>
                <a:ea typeface="Times New Roman"/>
                <a:cs typeface="Times New Roman"/>
                <a:sym typeface="Times New Roman"/>
              </a:rPr>
              <a:t>(in màu xanh) dưới đây:</a:t>
            </a:r>
            <a:endParaRPr sz="2400">
              <a:solidFill>
                <a:srgbClr val="FFC000"/>
              </a:solidFill>
              <a:latin typeface="Calibri"/>
              <a:ea typeface="Calibri"/>
              <a:cs typeface="Calibri"/>
              <a:sym typeface="Calibri"/>
            </a:endParaRPr>
          </a:p>
        </p:txBody>
      </p:sp>
      <p:sp>
        <p:nvSpPr>
          <p:cNvPr id="402" name="Google Shape;402;p30"/>
          <p:cNvSpPr/>
          <p:nvPr/>
        </p:nvSpPr>
        <p:spPr>
          <a:xfrm>
            <a:off x="5410200" y="838200"/>
            <a:ext cx="3020314" cy="553357"/>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III – LUYỆN TẬP</a:t>
            </a:r>
            <a:endParaRPr sz="2800">
              <a:solidFill>
                <a:srgbClr val="FFFF00"/>
              </a:solidFill>
              <a:latin typeface="Calibri"/>
              <a:ea typeface="Calibri"/>
              <a:cs typeface="Calibri"/>
              <a:sym typeface="Calibri"/>
            </a:endParaRPr>
          </a:p>
        </p:txBody>
      </p:sp>
      <p:sp>
        <p:nvSpPr>
          <p:cNvPr id="403" name="Google Shape;403;p30"/>
          <p:cNvSpPr/>
          <p:nvPr/>
        </p:nvSpPr>
        <p:spPr>
          <a:xfrm>
            <a:off x="1333500" y="2580277"/>
            <a:ext cx="12001501" cy="3618683"/>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b="1">
                <a:solidFill>
                  <a:srgbClr val="FFFF00"/>
                </a:solidFill>
                <a:latin typeface="Times New Roman"/>
                <a:ea typeface="Times New Roman"/>
                <a:cs typeface="Times New Roman"/>
                <a:sym typeface="Times New Roman"/>
              </a:rPr>
              <a:t>b</a:t>
            </a:r>
            <a:r>
              <a:rPr lang="en-US" sz="2800">
                <a:solidFill>
                  <a:srgbClr val="FFFF00"/>
                </a:solidFill>
                <a:latin typeface="Times New Roman"/>
                <a:ea typeface="Times New Roman"/>
                <a:cs typeface="Times New Roman"/>
                <a:sym typeface="Times New Roman"/>
              </a:rPr>
              <a:t>) </a:t>
            </a:r>
            <a:r>
              <a:rPr lang="en-US" sz="2800">
                <a:solidFill>
                  <a:schemeClr val="lt1"/>
                </a:solidFill>
                <a:latin typeface="Times New Roman"/>
                <a:ea typeface="Times New Roman"/>
                <a:cs typeface="Times New Roman"/>
                <a:sym typeface="Times New Roman"/>
              </a:rPr>
              <a:t>“</a:t>
            </a:r>
            <a:r>
              <a:rPr lang="en-US" sz="2800" i="1">
                <a:solidFill>
                  <a:schemeClr val="lt1"/>
                </a:solidFill>
                <a:latin typeface="Times New Roman"/>
                <a:ea typeface="Times New Roman"/>
                <a:cs typeface="Times New Roman"/>
                <a:sym typeface="Times New Roman"/>
              </a:rPr>
              <a:t>Gần đến ngày giỗ đầu thầy tôi, mẹ tôi ở Thanh Hoá vẫn chưa về. Trong đó nghe đâu mẹ tôi </a:t>
            </a:r>
            <a:r>
              <a:rPr lang="en-US" sz="2800" b="1" i="1">
                <a:solidFill>
                  <a:srgbClr val="00B0F0"/>
                </a:solidFill>
                <a:latin typeface="Times New Roman"/>
                <a:ea typeface="Times New Roman"/>
                <a:cs typeface="Times New Roman"/>
                <a:sym typeface="Times New Roman"/>
              </a:rPr>
              <a:t>đi </a:t>
            </a:r>
            <a:r>
              <a:rPr lang="en-US" sz="2800" b="1" i="1" u="sng">
                <a:solidFill>
                  <a:srgbClr val="00B0F0"/>
                </a:solidFill>
                <a:latin typeface="Times New Roman"/>
                <a:ea typeface="Times New Roman"/>
                <a:cs typeface="Times New Roman"/>
                <a:sym typeface="Times New Roman"/>
              </a:rPr>
              <a:t>bán bóng đèn </a:t>
            </a:r>
            <a:r>
              <a:rPr lang="en-US" sz="2800" b="1" i="1">
                <a:solidFill>
                  <a:srgbClr val="00B0F0"/>
                </a:solidFill>
                <a:latin typeface="Times New Roman"/>
                <a:ea typeface="Times New Roman"/>
                <a:cs typeface="Times New Roman"/>
                <a:sym typeface="Times New Roman"/>
              </a:rPr>
              <a:t>và những phiên chợ chính còn </a:t>
            </a:r>
            <a:r>
              <a:rPr lang="en-US" sz="2800" b="1" i="1" u="sng">
                <a:solidFill>
                  <a:srgbClr val="00B0F0"/>
                </a:solidFill>
                <a:latin typeface="Times New Roman"/>
                <a:ea typeface="Times New Roman"/>
                <a:cs typeface="Times New Roman"/>
                <a:sym typeface="Times New Roman"/>
              </a:rPr>
              <a:t>bán cả vàng hương</a:t>
            </a:r>
            <a:r>
              <a:rPr lang="en-US" sz="2800" b="1" i="1">
                <a:solidFill>
                  <a:srgbClr val="00B0F0"/>
                </a:solidFill>
                <a:latin typeface="Times New Roman"/>
                <a:ea typeface="Times New Roman"/>
                <a:cs typeface="Times New Roman"/>
                <a:sym typeface="Times New Roman"/>
              </a:rPr>
              <a:t> nữa.</a:t>
            </a:r>
            <a:r>
              <a:rPr lang="en-US" sz="2800" i="1">
                <a:solidFill>
                  <a:schemeClr val="lt1"/>
                </a:solidFill>
                <a:latin typeface="Times New Roman"/>
                <a:ea typeface="Times New Roman"/>
                <a:cs typeface="Times New Roman"/>
                <a:sym typeface="Times New Roman"/>
              </a:rPr>
              <a:t>” </a:t>
            </a:r>
            <a:endParaRPr/>
          </a:p>
          <a:p>
            <a:pPr marL="0" marR="0" lvl="0" indent="0" algn="r" rtl="0">
              <a:lnSpc>
                <a:spcPct val="107000"/>
              </a:lnSpc>
              <a:spcBef>
                <a:spcPts val="800"/>
              </a:spcBef>
              <a:spcAft>
                <a:spcPts val="0"/>
              </a:spcAft>
              <a:buNone/>
            </a:pPr>
            <a:r>
              <a:rPr lang="en-US" sz="2800">
                <a:solidFill>
                  <a:schemeClr val="lt1"/>
                </a:solidFill>
                <a:latin typeface="Times New Roman"/>
                <a:ea typeface="Times New Roman"/>
                <a:cs typeface="Times New Roman"/>
                <a:sym typeface="Times New Roman"/>
              </a:rPr>
              <a:t>( Nguyên Hồng, </a:t>
            </a:r>
            <a:r>
              <a:rPr lang="en-US" sz="2800" i="1">
                <a:solidFill>
                  <a:schemeClr val="lt1"/>
                </a:solidFill>
                <a:latin typeface="Times New Roman"/>
                <a:ea typeface="Times New Roman"/>
                <a:cs typeface="Times New Roman"/>
                <a:sym typeface="Times New Roman"/>
              </a:rPr>
              <a:t>Những ngày thơ ấu</a:t>
            </a:r>
            <a:r>
              <a:rPr lang="en-US" sz="2800">
                <a:solidFill>
                  <a:schemeClr val="lt1"/>
                </a:solidFill>
                <a:latin typeface="Times New Roman"/>
                <a:ea typeface="Times New Roman"/>
                <a:cs typeface="Times New Roman"/>
                <a:sym typeface="Times New Roman"/>
              </a:rPr>
              <a:t>)</a:t>
            </a:r>
            <a:endParaRPr/>
          </a:p>
          <a:p>
            <a:pPr marL="0" marR="0" lvl="0" indent="0" algn="r" rtl="0">
              <a:lnSpc>
                <a:spcPct val="107000"/>
              </a:lnSpc>
              <a:spcBef>
                <a:spcPts val="800"/>
              </a:spcBef>
              <a:spcAft>
                <a:spcPts val="0"/>
              </a:spcAft>
              <a:buNone/>
            </a:pPr>
            <a:endParaRPr sz="2800">
              <a:solidFill>
                <a:schemeClr val="lt1"/>
              </a:solidFill>
              <a:latin typeface="Calibri"/>
              <a:ea typeface="Calibri"/>
              <a:cs typeface="Calibri"/>
              <a:sym typeface="Calibri"/>
            </a:endParaRPr>
          </a:p>
          <a:p>
            <a:pPr marL="0" marR="0" lvl="0" indent="0" algn="l" rtl="0">
              <a:lnSpc>
                <a:spcPct val="106000"/>
              </a:lnSpc>
              <a:spcBef>
                <a:spcPts val="800"/>
              </a:spcBef>
              <a:spcAft>
                <a:spcPts val="0"/>
              </a:spcAft>
              <a:buNone/>
            </a:pPr>
            <a:r>
              <a:rPr lang="en-US" sz="2800" b="1">
                <a:solidFill>
                  <a:srgbClr val="FF99FF"/>
                </a:solidFill>
                <a:latin typeface="Times New Roman"/>
                <a:ea typeface="Times New Roman"/>
                <a:cs typeface="Times New Roman"/>
                <a:sym typeface="Times New Roman"/>
              </a:rPr>
              <a:t>=&gt; Thể hiện thứ tự các việc chính (việc thường xuyên hằng ngày) và việc phụ (việc làm thêm trong những phiên chợ chính) </a:t>
            </a:r>
            <a:endParaRPr sz="2800" b="1">
              <a:solidFill>
                <a:srgbClr val="FF99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1"/>
          <p:cNvSpPr/>
          <p:nvPr/>
        </p:nvSpPr>
        <p:spPr>
          <a:xfrm>
            <a:off x="1596736" y="1211934"/>
            <a:ext cx="11509664" cy="2657138"/>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a:solidFill>
                  <a:srgbClr val="FFFF00"/>
                </a:solidFill>
                <a:latin typeface="Times New Roman"/>
                <a:ea typeface="Times New Roman"/>
                <a:cs typeface="Times New Roman"/>
                <a:sym typeface="Times New Roman"/>
              </a:rPr>
              <a:t>c)                                     </a:t>
            </a:r>
            <a:r>
              <a:rPr lang="en-US" sz="2800" b="1" i="1">
                <a:solidFill>
                  <a:srgbClr val="00B0F0"/>
                </a:solidFill>
                <a:latin typeface="Times New Roman"/>
                <a:ea typeface="Times New Roman"/>
                <a:cs typeface="Times New Roman"/>
                <a:sym typeface="Times New Roman"/>
              </a:rPr>
              <a:t>Đẹp vô cùng, Tổ quốc ta ơi!</a:t>
            </a:r>
            <a:endParaRPr sz="2800">
              <a:solidFill>
                <a:srgbClr val="00B0F0"/>
              </a:solidFill>
              <a:latin typeface="Calibri"/>
              <a:ea typeface="Calibri"/>
              <a:cs typeface="Calibri"/>
              <a:sym typeface="Calibri"/>
            </a:endParaRPr>
          </a:p>
          <a:p>
            <a:pPr marL="0" marR="0" lvl="0" indent="0" algn="l" rtl="0">
              <a:spcBef>
                <a:spcPts val="800"/>
              </a:spcBef>
              <a:spcAft>
                <a:spcPts val="0"/>
              </a:spcAft>
              <a:buNone/>
            </a:pPr>
            <a:r>
              <a:rPr lang="en-US" sz="2800" i="1">
                <a:solidFill>
                  <a:srgbClr val="FFFFFF"/>
                </a:solidFill>
                <a:latin typeface="Times New Roman"/>
                <a:ea typeface="Times New Roman"/>
                <a:cs typeface="Times New Roman"/>
                <a:sym typeface="Times New Roman"/>
              </a:rPr>
              <a:t>                           Rừng cọ đồi chè, đồng xanh ngào ngạt</a:t>
            </a:r>
            <a:endParaRPr sz="2800">
              <a:solidFill>
                <a:srgbClr val="FFFFFF"/>
              </a:solidFill>
              <a:latin typeface="Calibri"/>
              <a:ea typeface="Calibri"/>
              <a:cs typeface="Calibri"/>
              <a:sym typeface="Calibri"/>
            </a:endParaRPr>
          </a:p>
          <a:p>
            <a:pPr marL="0" marR="0" lvl="0" indent="0" algn="l" rtl="0">
              <a:spcBef>
                <a:spcPts val="800"/>
              </a:spcBef>
              <a:spcAft>
                <a:spcPts val="0"/>
              </a:spcAft>
              <a:buNone/>
            </a:pPr>
            <a:r>
              <a:rPr lang="en-US" sz="2800" i="1">
                <a:solidFill>
                  <a:srgbClr val="FFFFFF"/>
                </a:solidFill>
                <a:latin typeface="Times New Roman"/>
                <a:ea typeface="Times New Roman"/>
                <a:cs typeface="Times New Roman"/>
                <a:sym typeface="Times New Roman"/>
              </a:rPr>
              <a:t>                             Nắng chói sông Lô, </a:t>
            </a:r>
            <a:r>
              <a:rPr lang="en-US" sz="2800" b="1" i="1">
                <a:solidFill>
                  <a:srgbClr val="00B0F0"/>
                </a:solidFill>
                <a:latin typeface="Times New Roman"/>
                <a:ea typeface="Times New Roman"/>
                <a:cs typeface="Times New Roman"/>
                <a:sym typeface="Times New Roman"/>
              </a:rPr>
              <a:t>hò ô tiếng hát</a:t>
            </a:r>
            <a:endParaRPr sz="2800">
              <a:solidFill>
                <a:srgbClr val="00B0F0"/>
              </a:solidFill>
              <a:latin typeface="Calibri"/>
              <a:ea typeface="Calibri"/>
              <a:cs typeface="Calibri"/>
              <a:sym typeface="Calibri"/>
            </a:endParaRPr>
          </a:p>
          <a:p>
            <a:pPr marL="0" marR="0" lvl="0" indent="0" algn="l" rtl="0">
              <a:spcBef>
                <a:spcPts val="800"/>
              </a:spcBef>
              <a:spcAft>
                <a:spcPts val="0"/>
              </a:spcAft>
              <a:buNone/>
            </a:pPr>
            <a:r>
              <a:rPr lang="en-US" sz="2800" i="1">
                <a:solidFill>
                  <a:srgbClr val="FFFFFF"/>
                </a:solidFill>
                <a:latin typeface="Times New Roman"/>
                <a:ea typeface="Times New Roman"/>
                <a:cs typeface="Times New Roman"/>
                <a:sym typeface="Times New Roman"/>
              </a:rPr>
              <a:t>                          Chuyến phà dào dạt bến nước Bình Ca...</a:t>
            </a:r>
            <a:endParaRPr/>
          </a:p>
          <a:p>
            <a:pPr marL="0" marR="0" lvl="0" indent="0" algn="l" rtl="0">
              <a:spcBef>
                <a:spcPts val="800"/>
              </a:spcBef>
              <a:spcAft>
                <a:spcPts val="0"/>
              </a:spcAft>
              <a:buNone/>
            </a:pPr>
            <a:r>
              <a:rPr lang="en-US" sz="2800" i="1">
                <a:solidFill>
                  <a:srgbClr val="FFFFFF"/>
                </a:solidFill>
                <a:latin typeface="Times New Roman"/>
                <a:ea typeface="Times New Roman"/>
                <a:cs typeface="Times New Roman"/>
                <a:sym typeface="Times New Roman"/>
              </a:rPr>
              <a:t>                                                                                       </a:t>
            </a:r>
            <a:r>
              <a:rPr lang="en-US" sz="2800">
                <a:solidFill>
                  <a:srgbClr val="FFFFFF"/>
                </a:solidFill>
                <a:latin typeface="Times New Roman"/>
                <a:ea typeface="Times New Roman"/>
                <a:cs typeface="Times New Roman"/>
                <a:sym typeface="Times New Roman"/>
              </a:rPr>
              <a:t>(Tố Hữu, </a:t>
            </a:r>
            <a:r>
              <a:rPr lang="en-US" sz="2800" i="1">
                <a:solidFill>
                  <a:srgbClr val="FFFFFF"/>
                </a:solidFill>
                <a:latin typeface="Times New Roman"/>
                <a:ea typeface="Times New Roman"/>
                <a:cs typeface="Times New Roman"/>
                <a:sym typeface="Times New Roman"/>
              </a:rPr>
              <a:t>Ta đi tới</a:t>
            </a:r>
            <a:r>
              <a:rPr lang="en-US" sz="2800">
                <a:solidFill>
                  <a:srgbClr val="FFFFFF"/>
                </a:solidFill>
                <a:latin typeface="Times New Roman"/>
                <a:ea typeface="Times New Roman"/>
                <a:cs typeface="Times New Roman"/>
                <a:sym typeface="Times New Roman"/>
              </a:rPr>
              <a:t>)</a:t>
            </a:r>
            <a:endParaRPr sz="2800">
              <a:solidFill>
                <a:srgbClr val="FFFFFF"/>
              </a:solidFill>
              <a:latin typeface="Times New Roman"/>
              <a:ea typeface="Times New Roman"/>
              <a:cs typeface="Times New Roman"/>
              <a:sym typeface="Times New Roman"/>
            </a:endParaRPr>
          </a:p>
        </p:txBody>
      </p:sp>
      <p:sp>
        <p:nvSpPr>
          <p:cNvPr id="409" name="Google Shape;409;p31"/>
          <p:cNvSpPr txBox="1"/>
          <p:nvPr/>
        </p:nvSpPr>
        <p:spPr>
          <a:xfrm>
            <a:off x="4800600" y="4109629"/>
            <a:ext cx="5486400" cy="492443"/>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rgbClr val="FF99FF"/>
                </a:solidFill>
                <a:latin typeface="Times New Roman"/>
                <a:ea typeface="Times New Roman"/>
                <a:cs typeface="Times New Roman"/>
                <a:sym typeface="Times New Roman"/>
              </a:rPr>
              <a:t>Dùng để nhấn mạnh vẻ đẹp đất nước</a:t>
            </a:r>
            <a:endParaRPr/>
          </a:p>
        </p:txBody>
      </p:sp>
      <p:sp>
        <p:nvSpPr>
          <p:cNvPr id="410" name="Google Shape;410;p31"/>
          <p:cNvSpPr txBox="1"/>
          <p:nvPr/>
        </p:nvSpPr>
        <p:spPr>
          <a:xfrm>
            <a:off x="4800600" y="4724400"/>
            <a:ext cx="5521036" cy="492443"/>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rgbClr val="FF99FF"/>
                </a:solidFill>
                <a:latin typeface="Times New Roman"/>
                <a:ea typeface="Times New Roman"/>
                <a:cs typeface="Times New Roman"/>
                <a:sym typeface="Times New Roman"/>
              </a:rPr>
              <a:t>Để tạo sự hài hoà về ngữ âm</a:t>
            </a:r>
            <a:endParaRPr sz="1800" b="1">
              <a:solidFill>
                <a:schemeClr val="dk1"/>
              </a:solidFill>
              <a:latin typeface="Arial"/>
              <a:ea typeface="Arial"/>
              <a:cs typeface="Arial"/>
              <a:sym typeface="Arial"/>
            </a:endParaRPr>
          </a:p>
        </p:txBody>
      </p:sp>
      <p:sp>
        <p:nvSpPr>
          <p:cNvPr id="411" name="Google Shape;411;p31"/>
          <p:cNvSpPr/>
          <p:nvPr/>
        </p:nvSpPr>
        <p:spPr>
          <a:xfrm>
            <a:off x="3429000" y="4244924"/>
            <a:ext cx="609600" cy="372184"/>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2" name="Google Shape;412;p31"/>
          <p:cNvSpPr/>
          <p:nvPr/>
        </p:nvSpPr>
        <p:spPr>
          <a:xfrm>
            <a:off x="4572000" y="1240633"/>
            <a:ext cx="2182091" cy="533400"/>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3" name="Google Shape;413;p31"/>
          <p:cNvSpPr/>
          <p:nvPr/>
        </p:nvSpPr>
        <p:spPr>
          <a:xfrm>
            <a:off x="7047509" y="2225100"/>
            <a:ext cx="737259" cy="5402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cxnSp>
        <p:nvCxnSpPr>
          <p:cNvPr id="414" name="Google Shape;414;p31"/>
          <p:cNvCxnSpPr/>
          <p:nvPr/>
        </p:nvCxnSpPr>
        <p:spPr>
          <a:xfrm>
            <a:off x="6019800" y="2765318"/>
            <a:ext cx="812471"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
        <p:nvSpPr>
          <p:cNvPr id="415" name="Google Shape;415;p31"/>
          <p:cNvSpPr/>
          <p:nvPr/>
        </p:nvSpPr>
        <p:spPr>
          <a:xfrm>
            <a:off x="1596736" y="5486400"/>
            <a:ext cx="12268199" cy="1116972"/>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FF00"/>
                </a:solidFill>
                <a:latin typeface="Times New Roman"/>
                <a:ea typeface="Times New Roman"/>
                <a:cs typeface="Times New Roman"/>
                <a:sym typeface="Times New Roman"/>
              </a:rPr>
              <a:t>d) </a:t>
            </a:r>
            <a:r>
              <a:rPr lang="en-US" sz="2800">
                <a:solidFill>
                  <a:schemeClr val="lt1"/>
                </a:solidFill>
                <a:latin typeface="Times New Roman"/>
                <a:ea typeface="Times New Roman"/>
                <a:cs typeface="Times New Roman"/>
                <a:sym typeface="Times New Roman"/>
              </a:rPr>
              <a:t>“</a:t>
            </a:r>
            <a:r>
              <a:rPr lang="en-US" sz="2800" i="1">
                <a:solidFill>
                  <a:srgbClr val="FFFFFF"/>
                </a:solidFill>
                <a:latin typeface="Times New Roman"/>
                <a:ea typeface="Times New Roman"/>
                <a:cs typeface="Times New Roman"/>
                <a:sym typeface="Times New Roman"/>
              </a:rPr>
              <a:t>Cùng lắm, nó có giở quẻ, hắn cũng chỉ đến đi ở tù. </a:t>
            </a:r>
            <a:r>
              <a:rPr lang="en-US" sz="2800" b="1" i="1">
                <a:solidFill>
                  <a:srgbClr val="00B0F0"/>
                </a:solidFill>
                <a:latin typeface="Times New Roman"/>
                <a:ea typeface="Times New Roman"/>
                <a:cs typeface="Times New Roman"/>
                <a:sym typeface="Times New Roman"/>
              </a:rPr>
              <a:t>Ở tù</a:t>
            </a:r>
            <a:r>
              <a:rPr lang="en-US" sz="2800" i="1">
                <a:solidFill>
                  <a:srgbClr val="00B0F0"/>
                </a:solidFill>
                <a:latin typeface="Times New Roman"/>
                <a:ea typeface="Times New Roman"/>
                <a:cs typeface="Times New Roman"/>
                <a:sym typeface="Times New Roman"/>
              </a:rPr>
              <a:t> </a:t>
            </a:r>
            <a:r>
              <a:rPr lang="en-US" sz="2800" i="1">
                <a:solidFill>
                  <a:srgbClr val="FFFFFF"/>
                </a:solidFill>
                <a:latin typeface="Times New Roman"/>
                <a:ea typeface="Times New Roman"/>
                <a:cs typeface="Times New Roman"/>
                <a:sym typeface="Times New Roman"/>
              </a:rPr>
              <a:t>thì hắn coi là thường.”</a:t>
            </a:r>
            <a:endParaRPr/>
          </a:p>
          <a:p>
            <a:pPr marL="0" marR="0" lvl="0" indent="0" algn="just" rtl="0">
              <a:lnSpc>
                <a:spcPct val="107000"/>
              </a:lnSpc>
              <a:spcBef>
                <a:spcPts val="800"/>
              </a:spcBef>
              <a:spcAft>
                <a:spcPts val="0"/>
              </a:spcAft>
              <a:buNone/>
            </a:pPr>
            <a:r>
              <a:rPr lang="en-US" sz="2800">
                <a:solidFill>
                  <a:srgbClr val="FFFFFF"/>
                </a:solidFill>
                <a:latin typeface="Times New Roman"/>
                <a:ea typeface="Times New Roman"/>
                <a:cs typeface="Times New Roman"/>
                <a:sym typeface="Times New Roman"/>
              </a:rPr>
              <a:t>                                                                                       (Nam Cao, </a:t>
            </a:r>
            <a:r>
              <a:rPr lang="en-US" sz="2800" i="1">
                <a:solidFill>
                  <a:srgbClr val="FFFFFF"/>
                </a:solidFill>
                <a:latin typeface="Times New Roman"/>
                <a:ea typeface="Times New Roman"/>
                <a:cs typeface="Times New Roman"/>
                <a:sym typeface="Times New Roman"/>
              </a:rPr>
              <a:t>Chí Phèo</a:t>
            </a:r>
            <a:r>
              <a:rPr lang="en-US" sz="2800">
                <a:solidFill>
                  <a:srgbClr val="FFFFFF"/>
                </a:solidFill>
                <a:latin typeface="Times New Roman"/>
                <a:ea typeface="Times New Roman"/>
                <a:cs typeface="Times New Roman"/>
                <a:sym typeface="Times New Roman"/>
              </a:rPr>
              <a:t>)</a:t>
            </a:r>
            <a:endParaRPr sz="2800">
              <a:solidFill>
                <a:srgbClr val="FFFFFF"/>
              </a:solidFill>
              <a:latin typeface="Calibri"/>
              <a:ea typeface="Calibri"/>
              <a:cs typeface="Calibri"/>
              <a:sym typeface="Calibri"/>
            </a:endParaRPr>
          </a:p>
        </p:txBody>
      </p:sp>
      <p:sp>
        <p:nvSpPr>
          <p:cNvPr id="416" name="Google Shape;416;p31"/>
          <p:cNvSpPr/>
          <p:nvPr/>
        </p:nvSpPr>
        <p:spPr>
          <a:xfrm>
            <a:off x="9517083" y="5504668"/>
            <a:ext cx="737259" cy="5402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7" name="Google Shape;417;p31"/>
          <p:cNvSpPr txBox="1"/>
          <p:nvPr/>
        </p:nvSpPr>
        <p:spPr>
          <a:xfrm>
            <a:off x="4800598" y="6705600"/>
            <a:ext cx="5486401" cy="492443"/>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rgbClr val="FF99FF"/>
                </a:solidFill>
                <a:latin typeface="Times New Roman"/>
                <a:ea typeface="Times New Roman"/>
                <a:cs typeface="Times New Roman"/>
                <a:sym typeface="Times New Roman"/>
              </a:rPr>
              <a:t>Dùng để liên kết với câu trước đó</a:t>
            </a:r>
            <a:endParaRPr sz="1800" b="1">
              <a:solidFill>
                <a:schemeClr val="dk1"/>
              </a:solidFill>
              <a:latin typeface="Arial"/>
              <a:ea typeface="Arial"/>
              <a:cs typeface="Arial"/>
              <a:sym typeface="Arial"/>
            </a:endParaRPr>
          </a:p>
        </p:txBody>
      </p:sp>
      <p:sp>
        <p:nvSpPr>
          <p:cNvPr id="418" name="Google Shape;418;p31"/>
          <p:cNvSpPr/>
          <p:nvPr/>
        </p:nvSpPr>
        <p:spPr>
          <a:xfrm>
            <a:off x="3429000" y="6728891"/>
            <a:ext cx="609600" cy="372184"/>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fade">
                                      <p:cBhvr>
                                        <p:cTn id="7" dur="500"/>
                                        <p:tgtEl>
                                          <p:spTgt spid="412"/>
                                        </p:tgtEl>
                                      </p:cBhvr>
                                    </p:animEffect>
                                  </p:childTnLst>
                                </p:cTn>
                              </p:par>
                              <p:par>
                                <p:cTn id="8" presetID="10" presetClass="entr" presetSubtype="0" fill="hold" nodeType="withEffect">
                                  <p:stCondLst>
                                    <p:cond delay="0"/>
                                  </p:stCondLst>
                                  <p:childTnLst>
                                    <p:set>
                                      <p:cBhvr>
                                        <p:cTn id="9" dur="1" fill="hold">
                                          <p:stCondLst>
                                            <p:cond delay="0"/>
                                          </p:stCondLst>
                                        </p:cTn>
                                        <p:tgtEl>
                                          <p:spTgt spid="409"/>
                                        </p:tgtEl>
                                        <p:attrNameLst>
                                          <p:attrName>style.visibility</p:attrName>
                                        </p:attrNameLst>
                                      </p:cBhvr>
                                      <p:to>
                                        <p:strVal val="visible"/>
                                      </p:to>
                                    </p:set>
                                    <p:animEffect transition="in" filter="fade">
                                      <p:cBhvr>
                                        <p:cTn id="10" dur="500"/>
                                        <p:tgtEl>
                                          <p:spTgt spid="409"/>
                                        </p:tgtEl>
                                      </p:cBhvr>
                                    </p:animEffect>
                                  </p:childTnLst>
                                </p:cTn>
                              </p:par>
                              <p:par>
                                <p:cTn id="11" presetID="10" presetClass="entr" presetSubtype="0" fill="hold" nodeType="withEffect">
                                  <p:stCondLst>
                                    <p:cond delay="0"/>
                                  </p:stCondLst>
                                  <p:childTnLst>
                                    <p:set>
                                      <p:cBhvr>
                                        <p:cTn id="12" dur="1" fill="hold">
                                          <p:stCondLst>
                                            <p:cond delay="0"/>
                                          </p:stCondLst>
                                        </p:cTn>
                                        <p:tgtEl>
                                          <p:spTgt spid="411"/>
                                        </p:tgtEl>
                                        <p:attrNameLst>
                                          <p:attrName>style.visibility</p:attrName>
                                        </p:attrNameLst>
                                      </p:cBhvr>
                                      <p:to>
                                        <p:strVal val="visible"/>
                                      </p:to>
                                    </p:set>
                                    <p:animEffect transition="in" filter="fade">
                                      <p:cBhvr>
                                        <p:cTn id="13" dur="500"/>
                                        <p:tgtEl>
                                          <p:spTgt spid="4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13"/>
                                        </p:tgtEl>
                                        <p:attrNameLst>
                                          <p:attrName>style.visibility</p:attrName>
                                        </p:attrNameLst>
                                      </p:cBhvr>
                                      <p:to>
                                        <p:strVal val="visible"/>
                                      </p:to>
                                    </p:set>
                                    <p:animEffect transition="in" filter="fade">
                                      <p:cBhvr>
                                        <p:cTn id="18" dur="500"/>
                                        <p:tgtEl>
                                          <p:spTgt spid="413"/>
                                        </p:tgtEl>
                                      </p:cBhvr>
                                    </p:animEffect>
                                  </p:childTnLst>
                                </p:cTn>
                              </p:par>
                              <p:par>
                                <p:cTn id="19" presetID="10" presetClass="entr" presetSubtype="0" fill="hold" nodeType="withEffect">
                                  <p:stCondLst>
                                    <p:cond delay="0"/>
                                  </p:stCondLst>
                                  <p:childTnLst>
                                    <p:set>
                                      <p:cBhvr>
                                        <p:cTn id="20" dur="1" fill="hold">
                                          <p:stCondLst>
                                            <p:cond delay="0"/>
                                          </p:stCondLst>
                                        </p:cTn>
                                        <p:tgtEl>
                                          <p:spTgt spid="414"/>
                                        </p:tgtEl>
                                        <p:attrNameLst>
                                          <p:attrName>style.visibility</p:attrName>
                                        </p:attrNameLst>
                                      </p:cBhvr>
                                      <p:to>
                                        <p:strVal val="visible"/>
                                      </p:to>
                                    </p:set>
                                    <p:animEffect transition="in" filter="fade">
                                      <p:cBhvr>
                                        <p:cTn id="21" dur="500"/>
                                        <p:tgtEl>
                                          <p:spTgt spid="414"/>
                                        </p:tgtEl>
                                      </p:cBhvr>
                                    </p:animEffect>
                                  </p:childTnLst>
                                </p:cTn>
                              </p:par>
                              <p:par>
                                <p:cTn id="22" presetID="10" presetClass="entr" presetSubtype="0" fill="hold" nodeType="withEffect">
                                  <p:stCondLst>
                                    <p:cond delay="0"/>
                                  </p:stCondLst>
                                  <p:childTnLst>
                                    <p:set>
                                      <p:cBhvr>
                                        <p:cTn id="23" dur="1" fill="hold">
                                          <p:stCondLst>
                                            <p:cond delay="0"/>
                                          </p:stCondLst>
                                        </p:cTn>
                                        <p:tgtEl>
                                          <p:spTgt spid="410"/>
                                        </p:tgtEl>
                                        <p:attrNameLst>
                                          <p:attrName>style.visibility</p:attrName>
                                        </p:attrNameLst>
                                      </p:cBhvr>
                                      <p:to>
                                        <p:strVal val="visible"/>
                                      </p:to>
                                    </p:set>
                                    <p:animEffect transition="in" filter="fade">
                                      <p:cBhvr>
                                        <p:cTn id="24" dur="500"/>
                                        <p:tgtEl>
                                          <p:spTgt spid="4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16"/>
                                        </p:tgtEl>
                                        <p:attrNameLst>
                                          <p:attrName>style.visibility</p:attrName>
                                        </p:attrNameLst>
                                      </p:cBhvr>
                                      <p:to>
                                        <p:strVal val="visible"/>
                                      </p:to>
                                    </p:set>
                                    <p:animEffect transition="in" filter="fade">
                                      <p:cBhvr>
                                        <p:cTn id="29" dur="500"/>
                                        <p:tgtEl>
                                          <p:spTgt spid="416"/>
                                        </p:tgtEl>
                                      </p:cBhvr>
                                    </p:animEffect>
                                  </p:childTnLst>
                                </p:cTn>
                              </p:par>
                              <p:par>
                                <p:cTn id="30" presetID="10" presetClass="entr" presetSubtype="0" fill="hold" nodeType="withEffect">
                                  <p:stCondLst>
                                    <p:cond delay="0"/>
                                  </p:stCondLst>
                                  <p:childTnLst>
                                    <p:set>
                                      <p:cBhvr>
                                        <p:cTn id="31" dur="1" fill="hold">
                                          <p:stCondLst>
                                            <p:cond delay="0"/>
                                          </p:stCondLst>
                                        </p:cTn>
                                        <p:tgtEl>
                                          <p:spTgt spid="417"/>
                                        </p:tgtEl>
                                        <p:attrNameLst>
                                          <p:attrName>style.visibility</p:attrName>
                                        </p:attrNameLst>
                                      </p:cBhvr>
                                      <p:to>
                                        <p:strVal val="visible"/>
                                      </p:to>
                                    </p:set>
                                    <p:animEffect transition="in" filter="fade">
                                      <p:cBhvr>
                                        <p:cTn id="32" dur="500"/>
                                        <p:tgtEl>
                                          <p:spTgt spid="417"/>
                                        </p:tgtEl>
                                      </p:cBhvr>
                                    </p:animEffect>
                                  </p:childTnLst>
                                </p:cTn>
                              </p:par>
                              <p:par>
                                <p:cTn id="33" presetID="10" presetClass="entr" presetSubtype="0" fill="hold" nodeType="withEffect">
                                  <p:stCondLst>
                                    <p:cond delay="0"/>
                                  </p:stCondLst>
                                  <p:childTnLst>
                                    <p:set>
                                      <p:cBhvr>
                                        <p:cTn id="34" dur="1" fill="hold">
                                          <p:stCondLst>
                                            <p:cond delay="0"/>
                                          </p:stCondLst>
                                        </p:cTn>
                                        <p:tgtEl>
                                          <p:spTgt spid="418"/>
                                        </p:tgtEl>
                                        <p:attrNameLst>
                                          <p:attrName>style.visibility</p:attrName>
                                        </p:attrNameLst>
                                      </p:cBhvr>
                                      <p:to>
                                        <p:strVal val="visible"/>
                                      </p:to>
                                    </p:set>
                                    <p:animEffect transition="in" filter="fade">
                                      <p:cBhvr>
                                        <p:cTn id="35" dur="500"/>
                                        <p:tgtEl>
                                          <p:spTgt spid="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p:nvPr/>
        </p:nvSpPr>
        <p:spPr>
          <a:xfrm>
            <a:off x="1371600" y="1785257"/>
            <a:ext cx="12192000" cy="28469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b="1" i="1">
                <a:solidFill>
                  <a:srgbClr val="00B0F0"/>
                </a:solidFill>
                <a:latin typeface="Times New Roman"/>
                <a:ea typeface="Times New Roman"/>
                <a:cs typeface="Times New Roman"/>
                <a:sym typeface="Times New Roman"/>
              </a:rPr>
              <a:t>Gõ đầu roi xuống đất,</a:t>
            </a:r>
            <a:r>
              <a:rPr lang="en-US" sz="2700" b="1" i="1">
                <a:solidFill>
                  <a:schemeClr val="lt1"/>
                </a:solidFill>
                <a:latin typeface="Times New Roman"/>
                <a:ea typeface="Times New Roman"/>
                <a:cs typeface="Times New Roman"/>
                <a:sym typeface="Times New Roman"/>
              </a:rPr>
              <a:t> </a:t>
            </a:r>
            <a:r>
              <a:rPr lang="en-US" sz="2700" b="1" i="1">
                <a:solidFill>
                  <a:srgbClr val="FFC000"/>
                </a:solidFill>
                <a:latin typeface="Times New Roman"/>
                <a:ea typeface="Times New Roman"/>
                <a:cs typeface="Times New Roman"/>
                <a:sym typeface="Times New Roman"/>
              </a:rPr>
              <a:t>cai lệ </a:t>
            </a:r>
            <a:r>
              <a:rPr lang="en-US" sz="2700" b="1" i="1">
                <a:solidFill>
                  <a:srgbClr val="FF99FF"/>
                </a:solidFill>
                <a:latin typeface="Times New Roman"/>
                <a:ea typeface="Times New Roman"/>
                <a:cs typeface="Times New Roman"/>
                <a:sym typeface="Times New Roman"/>
              </a:rPr>
              <a:t>thét</a:t>
            </a:r>
            <a:r>
              <a:rPr lang="en-US" sz="2700" b="1" i="1">
                <a:solidFill>
                  <a:schemeClr val="lt1"/>
                </a:solidFill>
                <a:latin typeface="Times New Roman"/>
                <a:ea typeface="Times New Roman"/>
                <a:cs typeface="Times New Roman"/>
                <a:sym typeface="Times New Roman"/>
              </a:rPr>
              <a:t> bằng giọng khàn khàn của người hút nhiều xái cũ.</a:t>
            </a:r>
            <a:endParaRPr sz="2700" b="1" i="1">
              <a:solidFill>
                <a:schemeClr val="lt1"/>
              </a:solidFill>
              <a:latin typeface="Times New Roman"/>
              <a:ea typeface="Times New Roman"/>
              <a:cs typeface="Times New Roman"/>
              <a:sym typeface="Times New Roman"/>
            </a:endParaRPr>
          </a:p>
          <a:p>
            <a:pPr marL="0" marR="0" lvl="0" indent="0" algn="l" rtl="0">
              <a:spcBef>
                <a:spcPts val="0"/>
              </a:spcBef>
              <a:spcAft>
                <a:spcPts val="0"/>
              </a:spcAft>
              <a:buNone/>
            </a:pPr>
            <a:r>
              <a:rPr lang="en-US" sz="2800" b="1">
                <a:solidFill>
                  <a:srgbClr val="00B0F0"/>
                </a:solidFill>
                <a:latin typeface="Times New Roman"/>
                <a:ea typeface="Times New Roman"/>
                <a:cs typeface="Times New Roman"/>
                <a:sym typeface="Times New Roman"/>
              </a:rPr>
              <a:t> </a:t>
            </a:r>
            <a:endParaRPr/>
          </a:p>
          <a:p>
            <a:pPr marL="0" marR="0" lvl="0" indent="0" algn="l" rtl="0">
              <a:spcBef>
                <a:spcPts val="0"/>
              </a:spcBef>
              <a:spcAft>
                <a:spcPts val="0"/>
              </a:spcAft>
              <a:buNone/>
            </a:pPr>
            <a:r>
              <a:rPr lang="en-US" sz="2800" b="1">
                <a:solidFill>
                  <a:srgbClr val="00B0F0"/>
                </a:solidFill>
                <a:latin typeface="Times New Roman"/>
                <a:ea typeface="Times New Roman"/>
                <a:cs typeface="Times New Roman"/>
                <a:sym typeface="Times New Roman"/>
              </a:rPr>
              <a:t> </a:t>
            </a:r>
            <a:endParaRPr sz="2700" i="1">
              <a:solidFill>
                <a:srgbClr val="00B0F0"/>
              </a:solidFill>
              <a:latin typeface="Times New Roman"/>
              <a:ea typeface="Times New Roman"/>
              <a:cs typeface="Times New Roman"/>
              <a:sym typeface="Times New Roman"/>
            </a:endParaRPr>
          </a:p>
          <a:p>
            <a:pPr marL="0" marR="0" lvl="0" indent="0" algn="l" rtl="0">
              <a:spcBef>
                <a:spcPts val="0"/>
              </a:spcBef>
              <a:spcAft>
                <a:spcPts val="0"/>
              </a:spcAft>
              <a:buNone/>
            </a:pPr>
            <a:endParaRPr sz="2400">
              <a:solidFill>
                <a:srgbClr val="FFFFFF"/>
              </a:solidFill>
              <a:latin typeface="Calibri"/>
              <a:ea typeface="Calibri"/>
              <a:cs typeface="Calibri"/>
              <a:sym typeface="Calibri"/>
            </a:endParaRPr>
          </a:p>
          <a:p>
            <a:pPr marL="0" marR="0" lvl="0" indent="0" algn="l" rtl="0">
              <a:spcBef>
                <a:spcPts val="0"/>
              </a:spcBef>
              <a:spcAft>
                <a:spcPts val="0"/>
              </a:spcAft>
              <a:buNone/>
            </a:pPr>
            <a:endParaRPr sz="2400" b="1">
              <a:solidFill>
                <a:srgbClr val="FFFFFF"/>
              </a:solidFill>
              <a:latin typeface="Calibri"/>
              <a:ea typeface="Calibri"/>
              <a:cs typeface="Calibri"/>
              <a:sym typeface="Calibri"/>
            </a:endParaRPr>
          </a:p>
          <a:p>
            <a:pPr marL="0" marR="0" lvl="0" indent="0" algn="l" rtl="0">
              <a:spcBef>
                <a:spcPts val="0"/>
              </a:spcBef>
              <a:spcAft>
                <a:spcPts val="0"/>
              </a:spcAft>
              <a:buNone/>
            </a:pPr>
            <a:endParaRPr sz="2400" b="1">
              <a:solidFill>
                <a:srgbClr val="FFFFFF"/>
              </a:solidFill>
              <a:latin typeface="Calibri"/>
              <a:ea typeface="Calibri"/>
              <a:cs typeface="Calibri"/>
              <a:sym typeface="Calibri"/>
            </a:endParaRPr>
          </a:p>
          <a:p>
            <a:pPr marL="0" marR="0" lvl="0" indent="0" algn="l" rtl="0">
              <a:spcBef>
                <a:spcPts val="0"/>
              </a:spcBef>
              <a:spcAft>
                <a:spcPts val="0"/>
              </a:spcAft>
              <a:buNone/>
            </a:pPr>
            <a:endParaRPr sz="2400" b="1">
              <a:solidFill>
                <a:schemeClr val="lt1"/>
              </a:solidFill>
              <a:latin typeface="Calibri"/>
              <a:ea typeface="Calibri"/>
              <a:cs typeface="Calibri"/>
              <a:sym typeface="Calibri"/>
            </a:endParaRPr>
          </a:p>
        </p:txBody>
      </p:sp>
      <p:sp>
        <p:nvSpPr>
          <p:cNvPr id="126" name="Google Shape;126;p6"/>
          <p:cNvSpPr/>
          <p:nvPr/>
        </p:nvSpPr>
        <p:spPr>
          <a:xfrm>
            <a:off x="1524000" y="914400"/>
            <a:ext cx="73152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FF66"/>
                </a:solidFill>
                <a:latin typeface="Calibri"/>
                <a:ea typeface="Calibri"/>
                <a:cs typeface="Calibri"/>
                <a:sym typeface="Calibri"/>
              </a:rPr>
              <a:t>I. NHẬN XÉT CHUNG</a:t>
            </a:r>
            <a:endParaRPr sz="2800" b="1">
              <a:solidFill>
                <a:srgbClr val="FFFF66"/>
              </a:solidFill>
              <a:latin typeface="Calibri"/>
              <a:ea typeface="Calibri"/>
              <a:cs typeface="Calibri"/>
              <a:sym typeface="Calibri"/>
            </a:endParaRPr>
          </a:p>
          <a:p>
            <a:pPr marL="0" marR="0" lvl="0" indent="0" algn="l" rtl="0">
              <a:spcBef>
                <a:spcPts val="0"/>
              </a:spcBef>
              <a:spcAft>
                <a:spcPts val="0"/>
              </a:spcAft>
              <a:buNone/>
            </a:pPr>
            <a:r>
              <a:rPr lang="en-US" sz="2800" b="1">
                <a:solidFill>
                  <a:srgbClr val="FFFF66"/>
                </a:solidFill>
                <a:latin typeface="Calibri"/>
                <a:ea typeface="Calibri"/>
                <a:cs typeface="Calibri"/>
                <a:sym typeface="Calibri"/>
              </a:rPr>
              <a:t>1. Ví dụ SGK </a:t>
            </a:r>
            <a:r>
              <a:rPr lang="en-US" sz="2400" b="1">
                <a:solidFill>
                  <a:srgbClr val="FFFF66"/>
                </a:solidFill>
                <a:latin typeface="Calibri"/>
                <a:ea typeface="Calibri"/>
                <a:cs typeface="Calibri"/>
                <a:sym typeface="Calibri"/>
              </a:rPr>
              <a:t>(Trang 110, 111)</a:t>
            </a:r>
            <a:endParaRPr sz="2400" b="1">
              <a:solidFill>
                <a:srgbClr val="FFFF66"/>
              </a:solidFill>
              <a:latin typeface="Calibri"/>
              <a:ea typeface="Calibri"/>
              <a:cs typeface="Calibri"/>
              <a:sym typeface="Calibri"/>
            </a:endParaRPr>
          </a:p>
        </p:txBody>
      </p:sp>
      <p:sp>
        <p:nvSpPr>
          <p:cNvPr id="127" name="Google Shape;127;p6"/>
          <p:cNvSpPr/>
          <p:nvPr/>
        </p:nvSpPr>
        <p:spPr>
          <a:xfrm>
            <a:off x="1143000" y="3208723"/>
            <a:ext cx="3810000" cy="457200"/>
          </a:xfrm>
          <a:prstGeom prst="rect">
            <a:avLst/>
          </a:prstGeom>
          <a:gradFill>
            <a:gsLst>
              <a:gs pos="0">
                <a:schemeClr val="dk1"/>
              </a:gs>
              <a:gs pos="80000">
                <a:schemeClr val="dk1"/>
              </a:gs>
              <a:gs pos="100000">
                <a:schemeClr val="dk1"/>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700" b="1">
                <a:solidFill>
                  <a:srgbClr val="00B0F0"/>
                </a:solidFill>
                <a:latin typeface="Times New Roman"/>
                <a:ea typeface="Times New Roman"/>
                <a:cs typeface="Times New Roman"/>
                <a:sym typeface="Times New Roman"/>
              </a:rPr>
              <a:t>(a) </a:t>
            </a:r>
            <a:r>
              <a:rPr lang="en-US" sz="2700" b="1" i="1">
                <a:solidFill>
                  <a:srgbClr val="00B0F0"/>
                </a:solidFill>
                <a:latin typeface="Times New Roman"/>
                <a:ea typeface="Times New Roman"/>
                <a:cs typeface="Times New Roman"/>
                <a:sym typeface="Times New Roman"/>
              </a:rPr>
              <a:t>Gõ đầu roi xuống đất</a:t>
            </a:r>
            <a:endParaRPr sz="2700" b="1">
              <a:solidFill>
                <a:schemeClr val="lt1"/>
              </a:solidFill>
              <a:latin typeface="Arial"/>
              <a:ea typeface="Arial"/>
              <a:cs typeface="Arial"/>
              <a:sym typeface="Arial"/>
            </a:endParaRPr>
          </a:p>
        </p:txBody>
      </p:sp>
      <p:sp>
        <p:nvSpPr>
          <p:cNvPr id="128" name="Google Shape;128;p6"/>
          <p:cNvSpPr/>
          <p:nvPr/>
        </p:nvSpPr>
        <p:spPr>
          <a:xfrm>
            <a:off x="1137138" y="4114800"/>
            <a:ext cx="1524000" cy="457200"/>
          </a:xfrm>
          <a:prstGeom prst="rect">
            <a:avLst/>
          </a:prstGeom>
          <a:gradFill>
            <a:gsLst>
              <a:gs pos="0">
                <a:schemeClr val="dk1"/>
              </a:gs>
              <a:gs pos="80000">
                <a:schemeClr val="dk1"/>
              </a:gs>
              <a:gs pos="100000">
                <a:schemeClr val="dk1"/>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700">
                <a:solidFill>
                  <a:srgbClr val="FFC000"/>
                </a:solidFill>
                <a:latin typeface="Times New Roman"/>
                <a:ea typeface="Times New Roman"/>
                <a:cs typeface="Times New Roman"/>
                <a:sym typeface="Times New Roman"/>
              </a:rPr>
              <a:t>(b)</a:t>
            </a:r>
            <a:r>
              <a:rPr lang="en-US" sz="2700">
                <a:solidFill>
                  <a:srgbClr val="FFFFFF"/>
                </a:solidFill>
                <a:latin typeface="Times New Roman"/>
                <a:ea typeface="Times New Roman"/>
                <a:cs typeface="Times New Roman"/>
                <a:sym typeface="Times New Roman"/>
              </a:rPr>
              <a:t> </a:t>
            </a:r>
            <a:r>
              <a:rPr lang="en-US" sz="2700" i="1">
                <a:solidFill>
                  <a:srgbClr val="FFC000"/>
                </a:solidFill>
                <a:latin typeface="Times New Roman"/>
                <a:ea typeface="Times New Roman"/>
                <a:cs typeface="Times New Roman"/>
                <a:sym typeface="Times New Roman"/>
              </a:rPr>
              <a:t>cai lệ </a:t>
            </a:r>
            <a:endParaRPr sz="2700" b="1">
              <a:solidFill>
                <a:schemeClr val="lt1"/>
              </a:solidFill>
              <a:latin typeface="Arial"/>
              <a:ea typeface="Arial"/>
              <a:cs typeface="Arial"/>
              <a:sym typeface="Arial"/>
            </a:endParaRPr>
          </a:p>
        </p:txBody>
      </p:sp>
      <p:sp>
        <p:nvSpPr>
          <p:cNvPr id="129" name="Google Shape;129;p6"/>
          <p:cNvSpPr/>
          <p:nvPr/>
        </p:nvSpPr>
        <p:spPr>
          <a:xfrm>
            <a:off x="1143000" y="5061657"/>
            <a:ext cx="1219200" cy="457200"/>
          </a:xfrm>
          <a:prstGeom prst="rect">
            <a:avLst/>
          </a:prstGeom>
          <a:gradFill>
            <a:gsLst>
              <a:gs pos="0">
                <a:schemeClr val="dk1"/>
              </a:gs>
              <a:gs pos="80000">
                <a:schemeClr val="dk1"/>
              </a:gs>
              <a:gs pos="100000">
                <a:schemeClr val="dk1"/>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700">
                <a:solidFill>
                  <a:srgbClr val="FF99FF"/>
                </a:solidFill>
                <a:latin typeface="Times New Roman"/>
                <a:ea typeface="Times New Roman"/>
                <a:cs typeface="Times New Roman"/>
                <a:sym typeface="Times New Roman"/>
              </a:rPr>
              <a:t>(c) </a:t>
            </a:r>
            <a:r>
              <a:rPr lang="en-US" sz="2700" i="1">
                <a:solidFill>
                  <a:srgbClr val="FF99FF"/>
                </a:solidFill>
                <a:latin typeface="Times New Roman"/>
                <a:ea typeface="Times New Roman"/>
                <a:cs typeface="Times New Roman"/>
                <a:sym typeface="Times New Roman"/>
              </a:rPr>
              <a:t>thét </a:t>
            </a:r>
            <a:endParaRPr/>
          </a:p>
        </p:txBody>
      </p:sp>
      <p:sp>
        <p:nvSpPr>
          <p:cNvPr id="130" name="Google Shape;130;p6"/>
          <p:cNvSpPr/>
          <p:nvPr/>
        </p:nvSpPr>
        <p:spPr>
          <a:xfrm>
            <a:off x="1137138" y="5914292"/>
            <a:ext cx="7620000" cy="457200"/>
          </a:xfrm>
          <a:prstGeom prst="rect">
            <a:avLst/>
          </a:prstGeom>
          <a:gradFill>
            <a:gsLst>
              <a:gs pos="0">
                <a:schemeClr val="dk1"/>
              </a:gs>
              <a:gs pos="80000">
                <a:schemeClr val="dk1"/>
              </a:gs>
              <a:gs pos="100000">
                <a:schemeClr val="dk1"/>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700">
                <a:solidFill>
                  <a:srgbClr val="FFFFFF"/>
                </a:solidFill>
                <a:latin typeface="Calibri"/>
                <a:ea typeface="Calibri"/>
                <a:cs typeface="Calibri"/>
                <a:sym typeface="Calibri"/>
              </a:rPr>
              <a:t>(</a:t>
            </a:r>
            <a:r>
              <a:rPr lang="en-US" sz="2700">
                <a:solidFill>
                  <a:srgbClr val="FFFFFF"/>
                </a:solidFill>
                <a:latin typeface="Times New Roman"/>
                <a:ea typeface="Times New Roman"/>
                <a:cs typeface="Times New Roman"/>
                <a:sym typeface="Times New Roman"/>
              </a:rPr>
              <a:t>d)</a:t>
            </a:r>
            <a:r>
              <a:rPr lang="en-US" sz="2700" i="1">
                <a:solidFill>
                  <a:srgbClr val="FFFFFF"/>
                </a:solidFill>
                <a:latin typeface="Times New Roman"/>
                <a:ea typeface="Times New Roman"/>
                <a:cs typeface="Times New Roman"/>
                <a:sym typeface="Times New Roman"/>
              </a:rPr>
              <a:t> bằng giọng khàn khàn của người hút nhiều xái cũ</a:t>
            </a:r>
            <a:endParaRPr sz="2700" b="1">
              <a:solidFill>
                <a:schemeClr val="lt1"/>
              </a:solidFill>
              <a:latin typeface="Arial"/>
              <a:ea typeface="Arial"/>
              <a:cs typeface="Arial"/>
              <a:sym typeface="Arial"/>
            </a:endParaRPr>
          </a:p>
        </p:txBody>
      </p:sp>
      <p:sp>
        <p:nvSpPr>
          <p:cNvPr id="131" name="Google Shape;131;p6"/>
          <p:cNvSpPr/>
          <p:nvPr/>
        </p:nvSpPr>
        <p:spPr>
          <a:xfrm>
            <a:off x="4495800" y="2438400"/>
            <a:ext cx="9296400" cy="3276600"/>
          </a:xfrm>
          <a:prstGeom prst="cloudCallout">
            <a:avLst>
              <a:gd name="adj1" fmla="val -44244"/>
              <a:gd name="adj2" fmla="val 19653"/>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None/>
            </a:pPr>
            <a:r>
              <a:rPr lang="en-US" sz="2600" b="1">
                <a:solidFill>
                  <a:srgbClr val="FF0000"/>
                </a:solidFill>
                <a:latin typeface="Times New Roman"/>
                <a:ea typeface="Times New Roman"/>
                <a:cs typeface="Times New Roman"/>
                <a:sym typeface="Times New Roman"/>
              </a:rPr>
              <a:t>Hãy sắp xếp các miếng ghép có chứa thông tin trên theo một trật tự </a:t>
            </a:r>
            <a:endParaRPr sz="2600" b="1">
              <a:solidFill>
                <a:srgbClr val="FF0000"/>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600" b="1">
                <a:solidFill>
                  <a:srgbClr val="FF0000"/>
                </a:solidFill>
                <a:latin typeface="Times New Roman"/>
                <a:ea typeface="Times New Roman"/>
                <a:cs typeface="Times New Roman"/>
                <a:sym typeface="Times New Roman"/>
              </a:rPr>
              <a:t>nhất định để tạo thành những</a:t>
            </a:r>
            <a:endParaRPr sz="2600" b="1">
              <a:solidFill>
                <a:srgbClr val="FF0000"/>
              </a:solidFill>
              <a:latin typeface="Times New Roman"/>
              <a:ea typeface="Times New Roman"/>
              <a:cs typeface="Times New Roman"/>
              <a:sym typeface="Times New Roman"/>
            </a:endParaRPr>
          </a:p>
          <a:p>
            <a:pPr marL="0" marR="0" lvl="0" indent="0" algn="ctr" rtl="0">
              <a:lnSpc>
                <a:spcPct val="107000"/>
              </a:lnSpc>
              <a:spcBef>
                <a:spcPts val="800"/>
              </a:spcBef>
              <a:spcAft>
                <a:spcPts val="0"/>
              </a:spcAft>
              <a:buNone/>
            </a:pPr>
            <a:r>
              <a:rPr lang="en-US" sz="2600" b="1">
                <a:solidFill>
                  <a:srgbClr val="FF0000"/>
                </a:solidFill>
                <a:latin typeface="Times New Roman"/>
                <a:ea typeface="Times New Roman"/>
                <a:cs typeface="Times New Roman"/>
                <a:sym typeface="Times New Roman"/>
              </a:rPr>
              <a:t> câu văn có nghĩa</a:t>
            </a:r>
            <a:r>
              <a:rPr lang="en-US" sz="2600" b="1" i="1">
                <a:solidFill>
                  <a:srgbClr val="FF0000"/>
                </a:solidFill>
                <a:latin typeface="Times New Roman"/>
                <a:ea typeface="Times New Roman"/>
                <a:cs typeface="Times New Roman"/>
                <a:sym typeface="Times New Roman"/>
              </a:rPr>
              <a:t>. (Lưu ý không làm thay đổi ý nghĩa cơ bản của câu cho trước)</a:t>
            </a:r>
            <a:endParaRPr sz="2600" i="1">
              <a:solidFill>
                <a:srgbClr val="FF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500"/>
                                        <p:tgtEl>
                                          <p:spTgt spid="127"/>
                                        </p:tgtEl>
                                      </p:cBhvr>
                                    </p:animEffect>
                                  </p:childTnLst>
                                </p:cTn>
                              </p:par>
                              <p:par>
                                <p:cTn id="8" presetID="10" presetClass="entr" presetSubtype="0" fill="hold" nodeType="withEffect">
                                  <p:stCondLst>
                                    <p:cond delay="0"/>
                                  </p:stCondLst>
                                  <p:childTnLst>
                                    <p:set>
                                      <p:cBhvr>
                                        <p:cTn id="9" dur="1" fill="hold">
                                          <p:stCondLst>
                                            <p:cond delay="0"/>
                                          </p:stCondLst>
                                        </p:cTn>
                                        <p:tgtEl>
                                          <p:spTgt spid="128"/>
                                        </p:tgtEl>
                                        <p:attrNameLst>
                                          <p:attrName>style.visibility</p:attrName>
                                        </p:attrNameLst>
                                      </p:cBhvr>
                                      <p:to>
                                        <p:strVal val="visible"/>
                                      </p:to>
                                    </p:set>
                                    <p:animEffect transition="in" filter="fade">
                                      <p:cBhvr>
                                        <p:cTn id="10" dur="500"/>
                                        <p:tgtEl>
                                          <p:spTgt spid="128"/>
                                        </p:tgtEl>
                                      </p:cBhvr>
                                    </p:animEffect>
                                  </p:childTnLst>
                                </p:cTn>
                              </p:par>
                              <p:par>
                                <p:cTn id="11" presetID="10" presetClass="entr" presetSubtype="0" fill="hold" nodeType="withEffect">
                                  <p:stCondLst>
                                    <p:cond delay="0"/>
                                  </p:stCondLst>
                                  <p:childTnLst>
                                    <p:set>
                                      <p:cBhvr>
                                        <p:cTn id="12" dur="1" fill="hold">
                                          <p:stCondLst>
                                            <p:cond delay="0"/>
                                          </p:stCondLst>
                                        </p:cTn>
                                        <p:tgtEl>
                                          <p:spTgt spid="129"/>
                                        </p:tgtEl>
                                        <p:attrNameLst>
                                          <p:attrName>style.visibility</p:attrName>
                                        </p:attrNameLst>
                                      </p:cBhvr>
                                      <p:to>
                                        <p:strVal val="visible"/>
                                      </p:to>
                                    </p:set>
                                    <p:animEffect transition="in" filter="fade">
                                      <p:cBhvr>
                                        <p:cTn id="13" dur="500"/>
                                        <p:tgtEl>
                                          <p:spTgt spid="129"/>
                                        </p:tgtEl>
                                      </p:cBhvr>
                                    </p:animEffect>
                                  </p:childTnLst>
                                </p:cTn>
                              </p:par>
                              <p:par>
                                <p:cTn id="14" presetID="10" presetClass="entr" presetSubtype="0" fill="hold" nodeType="withEffect">
                                  <p:stCondLst>
                                    <p:cond delay="0"/>
                                  </p:stCondLst>
                                  <p:childTnLst>
                                    <p:set>
                                      <p:cBhvr>
                                        <p:cTn id="15" dur="1" fill="hold">
                                          <p:stCondLst>
                                            <p:cond delay="0"/>
                                          </p:stCondLst>
                                        </p:cTn>
                                        <p:tgtEl>
                                          <p:spTgt spid="130"/>
                                        </p:tgtEl>
                                        <p:attrNameLst>
                                          <p:attrName>style.visibility</p:attrName>
                                        </p:attrNameLst>
                                      </p:cBhvr>
                                      <p:to>
                                        <p:strVal val="visible"/>
                                      </p:to>
                                    </p:set>
                                    <p:animEffect transition="in" filter="fade">
                                      <p:cBhvr>
                                        <p:cTn id="16" dur="500"/>
                                        <p:tgtEl>
                                          <p:spTgt spid="13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1"/>
                                        </p:tgtEl>
                                        <p:attrNameLst>
                                          <p:attrName>style.visibility</p:attrName>
                                        </p:attrNameLst>
                                      </p:cBhvr>
                                      <p:to>
                                        <p:strVal val="visible"/>
                                      </p:to>
                                    </p:set>
                                    <p:anim calcmode="lin" valueType="num">
                                      <p:cBhvr additive="base">
                                        <p:cTn id="21" dur="500"/>
                                        <p:tgtEl>
                                          <p:spTgt spid="1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2"/>
          <p:cNvSpPr txBox="1"/>
          <p:nvPr/>
        </p:nvSpPr>
        <p:spPr>
          <a:xfrm>
            <a:off x="2667000" y="2230547"/>
            <a:ext cx="4038600" cy="138499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99FF"/>
                </a:solidFill>
                <a:latin typeface="Calibri"/>
                <a:ea typeface="Calibri"/>
                <a:cs typeface="Calibri"/>
                <a:sym typeface="Calibri"/>
              </a:rPr>
              <a:t>Bước 1:</a:t>
            </a:r>
            <a:endParaRPr/>
          </a:p>
          <a:p>
            <a:pPr marL="0" marR="0" lvl="0" indent="0" algn="ctr" rtl="0">
              <a:spcBef>
                <a:spcPts val="0"/>
              </a:spcBef>
              <a:spcAft>
                <a:spcPts val="0"/>
              </a:spcAft>
              <a:buNone/>
            </a:pPr>
            <a:r>
              <a:rPr lang="en-US" sz="2800">
                <a:solidFill>
                  <a:srgbClr val="00B0F0"/>
                </a:solidFill>
                <a:latin typeface="Calibri"/>
                <a:ea typeface="Calibri"/>
                <a:cs typeface="Calibri"/>
                <a:sym typeface="Calibri"/>
              </a:rPr>
              <a:t>Chỉ ra sự thay đổi </a:t>
            </a:r>
            <a:endParaRPr/>
          </a:p>
          <a:p>
            <a:pPr marL="0" marR="0" lvl="0" indent="0" algn="ctr" rtl="0">
              <a:spcBef>
                <a:spcPts val="0"/>
              </a:spcBef>
              <a:spcAft>
                <a:spcPts val="0"/>
              </a:spcAft>
              <a:buNone/>
            </a:pPr>
            <a:r>
              <a:rPr lang="en-US" sz="2800">
                <a:solidFill>
                  <a:srgbClr val="00B0F0"/>
                </a:solidFill>
                <a:latin typeface="Calibri"/>
                <a:ea typeface="Calibri"/>
                <a:cs typeface="Calibri"/>
                <a:sym typeface="Calibri"/>
              </a:rPr>
              <a:t>trật tự từ</a:t>
            </a:r>
            <a:endParaRPr sz="2800">
              <a:solidFill>
                <a:srgbClr val="00B0F0"/>
              </a:solidFill>
              <a:latin typeface="Calibri"/>
              <a:ea typeface="Calibri"/>
              <a:cs typeface="Calibri"/>
              <a:sym typeface="Calibri"/>
            </a:endParaRPr>
          </a:p>
        </p:txBody>
      </p:sp>
      <p:sp>
        <p:nvSpPr>
          <p:cNvPr id="424" name="Google Shape;424;p32"/>
          <p:cNvSpPr txBox="1"/>
          <p:nvPr/>
        </p:nvSpPr>
        <p:spPr>
          <a:xfrm>
            <a:off x="5219700" y="1157348"/>
            <a:ext cx="3581400" cy="52322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FF00"/>
                </a:solidFill>
                <a:latin typeface="Calibri"/>
                <a:ea typeface="Calibri"/>
                <a:cs typeface="Calibri"/>
                <a:sym typeface="Calibri"/>
              </a:rPr>
              <a:t>Kĩ năng làm bài:</a:t>
            </a:r>
            <a:endParaRPr sz="2800" b="1">
              <a:solidFill>
                <a:srgbClr val="FFFF00"/>
              </a:solidFill>
              <a:latin typeface="Calibri"/>
              <a:ea typeface="Calibri"/>
              <a:cs typeface="Calibri"/>
              <a:sym typeface="Calibri"/>
            </a:endParaRPr>
          </a:p>
        </p:txBody>
      </p:sp>
      <p:sp>
        <p:nvSpPr>
          <p:cNvPr id="425" name="Google Shape;425;p32"/>
          <p:cNvSpPr txBox="1"/>
          <p:nvPr/>
        </p:nvSpPr>
        <p:spPr>
          <a:xfrm>
            <a:off x="7467600" y="2238119"/>
            <a:ext cx="3994374" cy="1384995"/>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99FF"/>
                </a:solidFill>
                <a:latin typeface="Calibri"/>
                <a:ea typeface="Calibri"/>
                <a:cs typeface="Calibri"/>
                <a:sym typeface="Calibri"/>
              </a:rPr>
              <a:t>Bước 2:</a:t>
            </a:r>
            <a:endParaRPr/>
          </a:p>
          <a:p>
            <a:pPr marL="0" marR="0" lvl="0" indent="0" algn="ctr" rtl="0">
              <a:spcBef>
                <a:spcPts val="0"/>
              </a:spcBef>
              <a:spcAft>
                <a:spcPts val="0"/>
              </a:spcAft>
              <a:buNone/>
            </a:pPr>
            <a:r>
              <a:rPr lang="en-US" sz="2800">
                <a:solidFill>
                  <a:srgbClr val="00B0F0"/>
                </a:solidFill>
                <a:latin typeface="Calibri"/>
                <a:ea typeface="Calibri"/>
                <a:cs typeface="Calibri"/>
                <a:sym typeface="Calibri"/>
              </a:rPr>
              <a:t>Nêu ra tác dụng của việc lựa chọn trật tự từ</a:t>
            </a:r>
            <a:endParaRPr sz="2800">
              <a:solidFill>
                <a:srgbClr val="00B0F0"/>
              </a:solidFill>
              <a:latin typeface="Calibri"/>
              <a:ea typeface="Calibri"/>
              <a:cs typeface="Calibri"/>
              <a:sym typeface="Calibri"/>
            </a:endParaRPr>
          </a:p>
        </p:txBody>
      </p:sp>
      <p:cxnSp>
        <p:nvCxnSpPr>
          <p:cNvPr id="426" name="Google Shape;426;p32"/>
          <p:cNvCxnSpPr>
            <a:stCxn id="424" idx="2"/>
            <a:endCxn id="423" idx="0"/>
          </p:cNvCxnSpPr>
          <p:nvPr/>
        </p:nvCxnSpPr>
        <p:spPr>
          <a:xfrm flipH="1">
            <a:off x="4686300" y="1680568"/>
            <a:ext cx="2324100" cy="5499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427" name="Google Shape;427;p32"/>
          <p:cNvCxnSpPr>
            <a:stCxn id="424" idx="2"/>
            <a:endCxn id="425" idx="0"/>
          </p:cNvCxnSpPr>
          <p:nvPr/>
        </p:nvCxnSpPr>
        <p:spPr>
          <a:xfrm>
            <a:off x="7010400" y="1680568"/>
            <a:ext cx="2454300" cy="5577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
        <p:nvSpPr>
          <p:cNvPr id="428" name="Google Shape;428;p32"/>
          <p:cNvSpPr txBox="1"/>
          <p:nvPr/>
        </p:nvSpPr>
        <p:spPr>
          <a:xfrm>
            <a:off x="4953000" y="4343400"/>
            <a:ext cx="2590800" cy="2397451"/>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chemeClr val="lt1"/>
                </a:solidFill>
                <a:latin typeface="Times New Roman"/>
                <a:ea typeface="Times New Roman"/>
                <a:cs typeface="Times New Roman"/>
                <a:sym typeface="Times New Roman"/>
              </a:rPr>
              <a:t>Thể hiện thứ tự nhất định của sự vật, hiện tượng, hoạt động, đặc điểm</a:t>
            </a:r>
            <a:endParaRPr sz="2800" i="1">
              <a:solidFill>
                <a:schemeClr val="lt1"/>
              </a:solidFill>
              <a:latin typeface="Times New Roman"/>
              <a:ea typeface="Times New Roman"/>
              <a:cs typeface="Times New Roman"/>
              <a:sym typeface="Times New Roman"/>
            </a:endParaRPr>
          </a:p>
        </p:txBody>
      </p:sp>
      <p:sp>
        <p:nvSpPr>
          <p:cNvPr id="429" name="Google Shape;429;p32"/>
          <p:cNvSpPr txBox="1"/>
          <p:nvPr/>
        </p:nvSpPr>
        <p:spPr>
          <a:xfrm>
            <a:off x="7685543" y="4352351"/>
            <a:ext cx="1859249" cy="2397451"/>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chemeClr val="lt1"/>
                </a:solidFill>
                <a:latin typeface="Times New Roman"/>
                <a:ea typeface="Times New Roman"/>
                <a:cs typeface="Times New Roman"/>
                <a:sym typeface="Times New Roman"/>
              </a:rPr>
              <a:t>Nhấn mạnh hình ảnh, đặc điểm của sự vật, hiện tượng</a:t>
            </a:r>
            <a:endParaRPr sz="2800">
              <a:solidFill>
                <a:schemeClr val="lt1"/>
              </a:solidFill>
              <a:latin typeface="Calibri"/>
              <a:ea typeface="Calibri"/>
              <a:cs typeface="Calibri"/>
              <a:sym typeface="Calibri"/>
            </a:endParaRPr>
          </a:p>
        </p:txBody>
      </p:sp>
      <p:sp>
        <p:nvSpPr>
          <p:cNvPr id="430" name="Google Shape;430;p32"/>
          <p:cNvSpPr txBox="1"/>
          <p:nvPr/>
        </p:nvSpPr>
        <p:spPr>
          <a:xfrm>
            <a:off x="11461974" y="4322707"/>
            <a:ext cx="1796826" cy="2397451"/>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chemeClr val="lt1"/>
                </a:solidFill>
                <a:latin typeface="Times New Roman"/>
                <a:ea typeface="Times New Roman"/>
                <a:cs typeface="Times New Roman"/>
                <a:sym typeface="Times New Roman"/>
              </a:rPr>
              <a:t>Liên kết câu với những câu khác trong văn bản</a:t>
            </a:r>
            <a:endParaRPr sz="2800">
              <a:solidFill>
                <a:schemeClr val="lt1"/>
              </a:solidFill>
              <a:latin typeface="Calibri"/>
              <a:ea typeface="Calibri"/>
              <a:cs typeface="Calibri"/>
              <a:sym typeface="Calibri"/>
            </a:endParaRPr>
          </a:p>
        </p:txBody>
      </p:sp>
      <p:sp>
        <p:nvSpPr>
          <p:cNvPr id="431" name="Google Shape;431;p32"/>
          <p:cNvSpPr txBox="1"/>
          <p:nvPr/>
        </p:nvSpPr>
        <p:spPr>
          <a:xfrm>
            <a:off x="9700492" y="4352351"/>
            <a:ext cx="1638959" cy="2397451"/>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chemeClr val="lt1"/>
                </a:solidFill>
                <a:latin typeface="Times New Roman"/>
                <a:ea typeface="Times New Roman"/>
                <a:cs typeface="Times New Roman"/>
                <a:sym typeface="Times New Roman"/>
              </a:rPr>
              <a:t>Đảm bảo sự hài hoà về ngữ âm của lời nói</a:t>
            </a:r>
            <a:endParaRPr sz="2800">
              <a:solidFill>
                <a:schemeClr val="lt1"/>
              </a:solidFill>
              <a:latin typeface="Calibri"/>
              <a:ea typeface="Calibri"/>
              <a:cs typeface="Calibri"/>
              <a:sym typeface="Calibri"/>
            </a:endParaRPr>
          </a:p>
        </p:txBody>
      </p:sp>
      <p:cxnSp>
        <p:nvCxnSpPr>
          <p:cNvPr id="432" name="Google Shape;432;p32"/>
          <p:cNvCxnSpPr>
            <a:stCxn id="425" idx="2"/>
            <a:endCxn id="428" idx="0"/>
          </p:cNvCxnSpPr>
          <p:nvPr/>
        </p:nvCxnSpPr>
        <p:spPr>
          <a:xfrm flipH="1">
            <a:off x="6248487" y="3623114"/>
            <a:ext cx="3216300" cy="7203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433" name="Google Shape;433;p32"/>
          <p:cNvCxnSpPr>
            <a:stCxn id="425" idx="2"/>
            <a:endCxn id="429" idx="0"/>
          </p:cNvCxnSpPr>
          <p:nvPr/>
        </p:nvCxnSpPr>
        <p:spPr>
          <a:xfrm flipH="1">
            <a:off x="8615187" y="3623114"/>
            <a:ext cx="849600" cy="7293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434" name="Google Shape;434;p32"/>
          <p:cNvCxnSpPr>
            <a:stCxn id="425" idx="2"/>
            <a:endCxn id="431" idx="0"/>
          </p:cNvCxnSpPr>
          <p:nvPr/>
        </p:nvCxnSpPr>
        <p:spPr>
          <a:xfrm>
            <a:off x="9464787" y="3623114"/>
            <a:ext cx="1055100" cy="72930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cxnSp>
        <p:nvCxnSpPr>
          <p:cNvPr id="435" name="Google Shape;435;p32"/>
          <p:cNvCxnSpPr/>
          <p:nvPr/>
        </p:nvCxnSpPr>
        <p:spPr>
          <a:xfrm>
            <a:off x="9546088" y="3623114"/>
            <a:ext cx="2838120" cy="631190"/>
          </a:xfrm>
          <a:prstGeom prst="straightConnector1">
            <a:avLst/>
          </a:prstGeom>
          <a:noFill/>
          <a:ln w="381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2000"/>
                                        <p:tgtEl>
                                          <p:spTgt spid="432"/>
                                        </p:tgtEl>
                                      </p:cBhvr>
                                    </p:animEffect>
                                  </p:childTnLst>
                                </p:cTn>
                              </p:par>
                              <p:par>
                                <p:cTn id="8" presetID="10" presetClass="entr" presetSubtype="0" fill="hold" nodeType="withEffect">
                                  <p:stCondLst>
                                    <p:cond delay="0"/>
                                  </p:stCondLst>
                                  <p:childTnLst>
                                    <p:set>
                                      <p:cBhvr>
                                        <p:cTn id="9" dur="1" fill="hold">
                                          <p:stCondLst>
                                            <p:cond delay="0"/>
                                          </p:stCondLst>
                                        </p:cTn>
                                        <p:tgtEl>
                                          <p:spTgt spid="433"/>
                                        </p:tgtEl>
                                        <p:attrNameLst>
                                          <p:attrName>style.visibility</p:attrName>
                                        </p:attrNameLst>
                                      </p:cBhvr>
                                      <p:to>
                                        <p:strVal val="visible"/>
                                      </p:to>
                                    </p:set>
                                    <p:animEffect transition="in" filter="fade">
                                      <p:cBhvr>
                                        <p:cTn id="10" dur="2000"/>
                                        <p:tgtEl>
                                          <p:spTgt spid="433"/>
                                        </p:tgtEl>
                                      </p:cBhvr>
                                    </p:animEffect>
                                  </p:childTnLst>
                                </p:cTn>
                              </p:par>
                              <p:par>
                                <p:cTn id="11" presetID="10" presetClass="entr" presetSubtype="0" fill="hold" nodeType="withEffect">
                                  <p:stCondLst>
                                    <p:cond delay="0"/>
                                  </p:stCondLst>
                                  <p:childTnLst>
                                    <p:set>
                                      <p:cBhvr>
                                        <p:cTn id="12" dur="1" fill="hold">
                                          <p:stCondLst>
                                            <p:cond delay="0"/>
                                          </p:stCondLst>
                                        </p:cTn>
                                        <p:tgtEl>
                                          <p:spTgt spid="434"/>
                                        </p:tgtEl>
                                        <p:attrNameLst>
                                          <p:attrName>style.visibility</p:attrName>
                                        </p:attrNameLst>
                                      </p:cBhvr>
                                      <p:to>
                                        <p:strVal val="visible"/>
                                      </p:to>
                                    </p:set>
                                    <p:animEffect transition="in" filter="fade">
                                      <p:cBhvr>
                                        <p:cTn id="13" dur="2000"/>
                                        <p:tgtEl>
                                          <p:spTgt spid="434"/>
                                        </p:tgtEl>
                                      </p:cBhvr>
                                    </p:animEffect>
                                  </p:childTnLst>
                                </p:cTn>
                              </p:par>
                              <p:par>
                                <p:cTn id="14" presetID="10" presetClass="entr" presetSubtype="0" fill="hold" nodeType="withEffect">
                                  <p:stCondLst>
                                    <p:cond delay="0"/>
                                  </p:stCondLst>
                                  <p:childTnLst>
                                    <p:set>
                                      <p:cBhvr>
                                        <p:cTn id="15" dur="1" fill="hold">
                                          <p:stCondLst>
                                            <p:cond delay="0"/>
                                          </p:stCondLst>
                                        </p:cTn>
                                        <p:tgtEl>
                                          <p:spTgt spid="435"/>
                                        </p:tgtEl>
                                        <p:attrNameLst>
                                          <p:attrName>style.visibility</p:attrName>
                                        </p:attrNameLst>
                                      </p:cBhvr>
                                      <p:to>
                                        <p:strVal val="visible"/>
                                      </p:to>
                                    </p:set>
                                    <p:animEffect transition="in" filter="fade">
                                      <p:cBhvr>
                                        <p:cTn id="16" dur="2000"/>
                                        <p:tgtEl>
                                          <p:spTgt spid="435"/>
                                        </p:tgtEl>
                                      </p:cBhvr>
                                    </p:animEffect>
                                  </p:childTnLst>
                                </p:cTn>
                              </p:par>
                              <p:par>
                                <p:cTn id="17" presetID="10" presetClass="entr" presetSubtype="0" fill="hold" nodeType="withEffect">
                                  <p:stCondLst>
                                    <p:cond delay="0"/>
                                  </p:stCondLst>
                                  <p:childTnLst>
                                    <p:set>
                                      <p:cBhvr>
                                        <p:cTn id="18" dur="1" fill="hold">
                                          <p:stCondLst>
                                            <p:cond delay="0"/>
                                          </p:stCondLst>
                                        </p:cTn>
                                        <p:tgtEl>
                                          <p:spTgt spid="428"/>
                                        </p:tgtEl>
                                        <p:attrNameLst>
                                          <p:attrName>style.visibility</p:attrName>
                                        </p:attrNameLst>
                                      </p:cBhvr>
                                      <p:to>
                                        <p:strVal val="visible"/>
                                      </p:to>
                                    </p:set>
                                    <p:animEffect transition="in" filter="fade">
                                      <p:cBhvr>
                                        <p:cTn id="19" dur="2000"/>
                                        <p:tgtEl>
                                          <p:spTgt spid="428"/>
                                        </p:tgtEl>
                                      </p:cBhvr>
                                    </p:animEffect>
                                  </p:childTnLst>
                                </p:cTn>
                              </p:par>
                              <p:par>
                                <p:cTn id="20" presetID="10" presetClass="entr" presetSubtype="0" fill="hold" nodeType="withEffect">
                                  <p:stCondLst>
                                    <p:cond delay="0"/>
                                  </p:stCondLst>
                                  <p:childTnLst>
                                    <p:set>
                                      <p:cBhvr>
                                        <p:cTn id="21" dur="1" fill="hold">
                                          <p:stCondLst>
                                            <p:cond delay="0"/>
                                          </p:stCondLst>
                                        </p:cTn>
                                        <p:tgtEl>
                                          <p:spTgt spid="429"/>
                                        </p:tgtEl>
                                        <p:attrNameLst>
                                          <p:attrName>style.visibility</p:attrName>
                                        </p:attrNameLst>
                                      </p:cBhvr>
                                      <p:to>
                                        <p:strVal val="visible"/>
                                      </p:to>
                                    </p:set>
                                    <p:animEffect transition="in" filter="fade">
                                      <p:cBhvr>
                                        <p:cTn id="22" dur="2000"/>
                                        <p:tgtEl>
                                          <p:spTgt spid="429"/>
                                        </p:tgtEl>
                                      </p:cBhvr>
                                    </p:animEffect>
                                  </p:childTnLst>
                                </p:cTn>
                              </p:par>
                              <p:par>
                                <p:cTn id="23" presetID="10" presetClass="entr" presetSubtype="0" fill="hold" nodeType="withEffect">
                                  <p:stCondLst>
                                    <p:cond delay="0"/>
                                  </p:stCondLst>
                                  <p:childTnLst>
                                    <p:set>
                                      <p:cBhvr>
                                        <p:cTn id="24" dur="1" fill="hold">
                                          <p:stCondLst>
                                            <p:cond delay="0"/>
                                          </p:stCondLst>
                                        </p:cTn>
                                        <p:tgtEl>
                                          <p:spTgt spid="431"/>
                                        </p:tgtEl>
                                        <p:attrNameLst>
                                          <p:attrName>style.visibility</p:attrName>
                                        </p:attrNameLst>
                                      </p:cBhvr>
                                      <p:to>
                                        <p:strVal val="visible"/>
                                      </p:to>
                                    </p:set>
                                    <p:animEffect transition="in" filter="fade">
                                      <p:cBhvr>
                                        <p:cTn id="25" dur="2000"/>
                                        <p:tgtEl>
                                          <p:spTgt spid="431"/>
                                        </p:tgtEl>
                                      </p:cBhvr>
                                    </p:animEffect>
                                  </p:childTnLst>
                                </p:cTn>
                              </p:par>
                              <p:par>
                                <p:cTn id="26" presetID="10" presetClass="entr" presetSubtype="0" fill="hold" nodeType="withEffect">
                                  <p:stCondLst>
                                    <p:cond delay="0"/>
                                  </p:stCondLst>
                                  <p:childTnLst>
                                    <p:set>
                                      <p:cBhvr>
                                        <p:cTn id="27" dur="1" fill="hold">
                                          <p:stCondLst>
                                            <p:cond delay="0"/>
                                          </p:stCondLst>
                                        </p:cTn>
                                        <p:tgtEl>
                                          <p:spTgt spid="430"/>
                                        </p:tgtEl>
                                        <p:attrNameLst>
                                          <p:attrName>style.visibility</p:attrName>
                                        </p:attrNameLst>
                                      </p:cBhvr>
                                      <p:to>
                                        <p:strVal val="visible"/>
                                      </p:to>
                                    </p:set>
                                    <p:animEffect transition="in" filter="fade">
                                      <p:cBhvr>
                                        <p:cTn id="28" dur="20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3"/>
          <p:cNvSpPr txBox="1"/>
          <p:nvPr/>
        </p:nvSpPr>
        <p:spPr>
          <a:xfrm>
            <a:off x="1828800" y="1066800"/>
            <a:ext cx="10058400" cy="5232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b="1">
                <a:solidFill>
                  <a:srgbClr val="FFC000"/>
                </a:solidFill>
                <a:latin typeface="Times New Roman"/>
                <a:ea typeface="Times New Roman"/>
                <a:cs typeface="Times New Roman"/>
                <a:sym typeface="Times New Roman"/>
              </a:rPr>
              <a:t>Bài 2: Từ 5 tiếng: </a:t>
            </a:r>
            <a:r>
              <a:rPr lang="en-US" sz="2800" b="1">
                <a:solidFill>
                  <a:srgbClr val="FFFF00"/>
                </a:solidFill>
                <a:latin typeface="Times New Roman"/>
                <a:ea typeface="Times New Roman"/>
                <a:cs typeface="Times New Roman"/>
                <a:sym typeface="Times New Roman"/>
              </a:rPr>
              <a:t>Nam - bảo -  sao -  không - đến</a:t>
            </a:r>
            <a:endParaRPr sz="2800" b="1">
              <a:solidFill>
                <a:srgbClr val="FFFF00"/>
              </a:solidFill>
              <a:latin typeface="Times New Roman"/>
              <a:ea typeface="Times New Roman"/>
              <a:cs typeface="Times New Roman"/>
              <a:sym typeface="Times New Roman"/>
            </a:endParaRPr>
          </a:p>
        </p:txBody>
      </p:sp>
      <p:sp>
        <p:nvSpPr>
          <p:cNvPr id="441" name="Google Shape;441;p33"/>
          <p:cNvSpPr/>
          <p:nvPr/>
        </p:nvSpPr>
        <p:spPr>
          <a:xfrm>
            <a:off x="1162792" y="34319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bảo</a:t>
            </a:r>
            <a:endParaRPr sz="2400" b="1">
              <a:solidFill>
                <a:srgbClr val="FFFF00"/>
              </a:solidFill>
              <a:latin typeface="Calibri"/>
              <a:ea typeface="Calibri"/>
              <a:cs typeface="Calibri"/>
              <a:sym typeface="Calibri"/>
            </a:endParaRPr>
          </a:p>
        </p:txBody>
      </p:sp>
      <p:sp>
        <p:nvSpPr>
          <p:cNvPr id="442" name="Google Shape;442;p33"/>
          <p:cNvSpPr/>
          <p:nvPr/>
        </p:nvSpPr>
        <p:spPr>
          <a:xfrm>
            <a:off x="1203368" y="40796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sao</a:t>
            </a:r>
            <a:r>
              <a:rPr lang="en-US" sz="1800">
                <a:solidFill>
                  <a:srgbClr val="FFFF00"/>
                </a:solidFill>
                <a:latin typeface="Arial"/>
                <a:ea typeface="Arial"/>
                <a:cs typeface="Arial"/>
                <a:sym typeface="Arial"/>
              </a:rPr>
              <a:t> </a:t>
            </a:r>
            <a:endParaRPr sz="1800">
              <a:solidFill>
                <a:srgbClr val="FFFF00"/>
              </a:solidFill>
              <a:latin typeface="Arial"/>
              <a:ea typeface="Arial"/>
              <a:cs typeface="Arial"/>
              <a:sym typeface="Arial"/>
            </a:endParaRPr>
          </a:p>
        </p:txBody>
      </p:sp>
      <p:sp>
        <p:nvSpPr>
          <p:cNvPr id="443" name="Google Shape;443;p33"/>
          <p:cNvSpPr/>
          <p:nvPr/>
        </p:nvSpPr>
        <p:spPr>
          <a:xfrm>
            <a:off x="1180607" y="4771370"/>
            <a:ext cx="1444832"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không</a:t>
            </a:r>
            <a:endParaRPr sz="2400" b="1">
              <a:solidFill>
                <a:srgbClr val="FFFF00"/>
              </a:solidFill>
              <a:latin typeface="Times New Roman"/>
              <a:ea typeface="Times New Roman"/>
              <a:cs typeface="Times New Roman"/>
              <a:sym typeface="Times New Roman"/>
            </a:endParaRPr>
          </a:p>
        </p:txBody>
      </p:sp>
      <p:sp>
        <p:nvSpPr>
          <p:cNvPr id="444" name="Google Shape;444;p33"/>
          <p:cNvSpPr/>
          <p:nvPr/>
        </p:nvSpPr>
        <p:spPr>
          <a:xfrm>
            <a:off x="1203367" y="5448300"/>
            <a:ext cx="1444831"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đến</a:t>
            </a:r>
            <a:endParaRPr sz="2400" b="1">
              <a:solidFill>
                <a:srgbClr val="FFFF00"/>
              </a:solidFill>
              <a:latin typeface="Calibri"/>
              <a:ea typeface="Calibri"/>
              <a:cs typeface="Calibri"/>
              <a:sym typeface="Calibri"/>
            </a:endParaRPr>
          </a:p>
        </p:txBody>
      </p:sp>
      <p:sp>
        <p:nvSpPr>
          <p:cNvPr id="445" name="Google Shape;445;p33"/>
          <p:cNvSpPr/>
          <p:nvPr/>
        </p:nvSpPr>
        <p:spPr>
          <a:xfrm>
            <a:off x="1203368" y="27842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Nam</a:t>
            </a:r>
            <a:endParaRPr sz="2400" b="1">
              <a:solidFill>
                <a:srgbClr val="FFFF00"/>
              </a:solidFill>
              <a:latin typeface="Times New Roman"/>
              <a:ea typeface="Times New Roman"/>
              <a:cs typeface="Times New Roman"/>
              <a:sym typeface="Times New Roman"/>
            </a:endParaRPr>
          </a:p>
        </p:txBody>
      </p:sp>
      <p:sp>
        <p:nvSpPr>
          <p:cNvPr id="446" name="Google Shape;446;p33"/>
          <p:cNvSpPr txBox="1"/>
          <p:nvPr/>
        </p:nvSpPr>
        <p:spPr>
          <a:xfrm>
            <a:off x="1269671" y="1676400"/>
            <a:ext cx="5467597" cy="918502"/>
          </a:xfrm>
          <a:prstGeom prst="rect">
            <a:avLst/>
          </a:prstGeom>
          <a:noFill/>
          <a:ln w="9525" cap="flat" cmpd="sng">
            <a:solidFill>
              <a:srgbClr val="C5D8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lnSpc>
                <a:spcPct val="120000"/>
              </a:lnSpc>
              <a:spcBef>
                <a:spcPts val="0"/>
              </a:spcBef>
              <a:spcAft>
                <a:spcPts val="0"/>
              </a:spcAft>
              <a:buClr>
                <a:srgbClr val="FF99FF"/>
              </a:buClr>
              <a:buSzPct val="100000"/>
              <a:buFont typeface="Arial"/>
              <a:buNone/>
            </a:pPr>
            <a:r>
              <a:rPr lang="en-US" sz="9600" b="1">
                <a:solidFill>
                  <a:srgbClr val="FF99FF"/>
                </a:solidFill>
                <a:latin typeface="Calibri"/>
                <a:ea typeface="Calibri"/>
                <a:cs typeface="Calibri"/>
                <a:sym typeface="Calibri"/>
              </a:rPr>
              <a:t>a.</a:t>
            </a:r>
            <a:r>
              <a:rPr lang="en-US" sz="9600" b="1">
                <a:solidFill>
                  <a:srgbClr val="FF99FF"/>
                </a:solidFill>
                <a:latin typeface="Times New Roman"/>
                <a:ea typeface="Times New Roman"/>
                <a:cs typeface="Times New Roman"/>
                <a:sym typeface="Times New Roman"/>
              </a:rPr>
              <a:t> </a:t>
            </a:r>
            <a:r>
              <a:rPr lang="en-US" sz="9600" b="1">
                <a:solidFill>
                  <a:srgbClr val="FFC000"/>
                </a:solidFill>
                <a:latin typeface="Times New Roman"/>
                <a:ea typeface="Times New Roman"/>
                <a:cs typeface="Times New Roman"/>
                <a:sym typeface="Times New Roman"/>
              </a:rPr>
              <a:t>Hãy sắp xếp 5 tiếng trên để tạo thành những câu có nghĩa.</a:t>
            </a:r>
            <a:endParaRPr/>
          </a:p>
          <a:p>
            <a:pPr marL="0" marR="0" lvl="0" indent="0" algn="l" rtl="0">
              <a:spcBef>
                <a:spcPts val="130"/>
              </a:spcBef>
              <a:spcAft>
                <a:spcPts val="0"/>
              </a:spcAft>
              <a:buClr>
                <a:schemeClr val="lt1"/>
              </a:buClr>
              <a:buSzPct val="100000"/>
              <a:buFont typeface="Arial"/>
              <a:buNone/>
            </a:pPr>
            <a:r>
              <a:rPr lang="en-US" sz="26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47" name="Google Shape;447;p33"/>
          <p:cNvSpPr txBox="1"/>
          <p:nvPr/>
        </p:nvSpPr>
        <p:spPr>
          <a:xfrm>
            <a:off x="7447808" y="1676400"/>
            <a:ext cx="5582392" cy="942146"/>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0" marR="0" lvl="0" indent="0" algn="l" rtl="0">
              <a:spcBef>
                <a:spcPts val="0"/>
              </a:spcBef>
              <a:spcAft>
                <a:spcPts val="0"/>
              </a:spcAft>
              <a:buClr>
                <a:srgbClr val="FF99FF"/>
              </a:buClr>
              <a:buSzPts val="2400"/>
              <a:buFont typeface="Arial"/>
              <a:buNone/>
            </a:pPr>
            <a:r>
              <a:rPr lang="en-US" sz="2400" b="1">
                <a:solidFill>
                  <a:srgbClr val="FF99FF"/>
                </a:solidFill>
                <a:latin typeface="Calibri"/>
                <a:ea typeface="Calibri"/>
                <a:cs typeface="Calibri"/>
                <a:sym typeface="Calibri"/>
              </a:rPr>
              <a:t>b</a:t>
            </a:r>
            <a:r>
              <a:rPr lang="en-US" sz="2400" b="1">
                <a:solidFill>
                  <a:srgbClr val="FFC000"/>
                </a:solidFill>
                <a:latin typeface="Calibri"/>
                <a:ea typeface="Calibri"/>
                <a:cs typeface="Calibri"/>
                <a:sym typeface="Calibri"/>
              </a:rPr>
              <a:t>. Chọn một câu thích hợp để điền vào đoạn hội thoại.</a:t>
            </a:r>
            <a:endParaRPr/>
          </a:p>
          <a:p>
            <a:pPr marL="0" marR="0" lvl="0" indent="0" algn="l" rtl="0">
              <a:spcBef>
                <a:spcPts val="480"/>
              </a:spcBef>
              <a:spcAft>
                <a:spcPts val="0"/>
              </a:spcAft>
              <a:buClr>
                <a:schemeClr val="lt1"/>
              </a:buClr>
              <a:buSzPts val="2400"/>
              <a:buFont typeface="Arial"/>
              <a:buNone/>
            </a:pP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457200" marR="0" lvl="0" indent="-27940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48" name="Google Shape;448;p33"/>
          <p:cNvSpPr txBox="1"/>
          <p:nvPr/>
        </p:nvSpPr>
        <p:spPr>
          <a:xfrm>
            <a:off x="2810494" y="2800597"/>
            <a:ext cx="3962400" cy="3981203"/>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spcBef>
                <a:spcPts val="0"/>
              </a:spcBef>
              <a:spcAft>
                <a:spcPts val="0"/>
              </a:spcAft>
              <a:buClr>
                <a:schemeClr val="lt1"/>
              </a:buClr>
              <a:buSzPct val="100000"/>
              <a:buFont typeface="Arial"/>
              <a:buNone/>
            </a:pP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bảo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không đến bảo Nam?</a:t>
            </a: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không bảo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Đến bảo Nam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Bảo Nam đến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sao không bảo?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không bảo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không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sao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sao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đến không sao.</a:t>
            </a:r>
            <a:endParaRPr/>
          </a:p>
          <a:p>
            <a:pPr marL="0" marR="0" lvl="0" indent="0" algn="l" rtl="0">
              <a:spcBef>
                <a:spcPts val="0"/>
              </a:spcBef>
              <a:spcAft>
                <a:spcPts val="0"/>
              </a:spcAft>
              <a:buClr>
                <a:schemeClr val="lt1"/>
              </a:buClr>
              <a:buSzPct val="100000"/>
              <a:buFont typeface="Arial"/>
              <a:buNone/>
            </a:pPr>
            <a:r>
              <a:rPr lang="en-US" sz="9600" b="1">
                <a:solidFill>
                  <a:schemeClr val="lt1"/>
                </a:solidFill>
                <a:latin typeface="Times New Roman"/>
                <a:ea typeface="Times New Roman"/>
                <a:cs typeface="Times New Roman"/>
                <a:sym typeface="Times New Roman"/>
              </a:rPr>
              <a:t>...</a:t>
            </a: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49" name="Google Shape;449;p33"/>
          <p:cNvSpPr txBox="1"/>
          <p:nvPr/>
        </p:nvSpPr>
        <p:spPr>
          <a:xfrm>
            <a:off x="7447808" y="2819400"/>
            <a:ext cx="5582392" cy="3962399"/>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1033463" marR="0" lvl="0" indent="-1033463" algn="l" rtl="0">
              <a:spcBef>
                <a:spcPts val="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 </a:t>
            </a:r>
            <a:r>
              <a:rPr lang="en-US" sz="2400">
                <a:solidFill>
                  <a:schemeClr val="lt1"/>
                </a:solidFill>
                <a:latin typeface="Calibri"/>
                <a:ea typeface="Calibri"/>
                <a:cs typeface="Calibri"/>
                <a:sym typeface="Calibri"/>
              </a:rPr>
              <a:t>Chiều nay, Nam đến trường lao động đó.</a:t>
            </a:r>
            <a:endParaRPr/>
          </a:p>
          <a:p>
            <a:pPr marL="1139825" marR="0" lvl="0" indent="-1139825" algn="l" rtl="0">
              <a:spcBef>
                <a:spcPts val="56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0" marR="0" lvl="0" indent="0" algn="l" rtl="0">
              <a:spcBef>
                <a:spcPts val="0"/>
              </a:spcBef>
              <a:spcAft>
                <a:spcPts val="0"/>
              </a:spcAft>
              <a:buClr>
                <a:srgbClr val="00B0F0"/>
              </a:buClr>
              <a:buSzPts val="2800"/>
              <a:buFont typeface="Arial"/>
              <a:buNone/>
            </a:pPr>
            <a:r>
              <a:rPr lang="en-US" sz="2800">
                <a:solidFill>
                  <a:srgbClr val="00B0F0"/>
                </a:solidFill>
                <a:latin typeface="Calibri"/>
                <a:ea typeface="Calibri"/>
                <a:cs typeface="Calibri"/>
                <a:sym typeface="Calibri"/>
              </a:rPr>
              <a:t>- Bình:</a:t>
            </a:r>
            <a:endParaRPr/>
          </a:p>
          <a:p>
            <a:pPr marL="0" marR="0" lvl="0" indent="0" algn="l" rtl="0">
              <a:spcBef>
                <a:spcPts val="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1139825" marR="0" lvl="0" indent="-1139825" algn="l" rtl="0">
              <a:spcBef>
                <a:spcPts val="56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a:t>
            </a:r>
            <a:r>
              <a:rPr lang="en-US" sz="2800">
                <a:solidFill>
                  <a:schemeClr val="lt1"/>
                </a:solidFill>
                <a:latin typeface="Calibri"/>
                <a:ea typeface="Calibri"/>
                <a:cs typeface="Calibri"/>
                <a:sym typeface="Calibri"/>
              </a:rPr>
              <a:t> </a:t>
            </a:r>
            <a:r>
              <a:rPr lang="en-US" sz="2400">
                <a:solidFill>
                  <a:schemeClr val="lt1"/>
                </a:solidFill>
                <a:latin typeface="Calibri"/>
                <a:ea typeface="Calibri"/>
                <a:cs typeface="Calibri"/>
                <a:sym typeface="Calibri"/>
              </a:rPr>
              <a:t>Cậu ấy bảo không đến à?</a:t>
            </a: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457200" marR="0" lvl="0" indent="-27940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50" name="Google Shape;450;p33"/>
          <p:cNvSpPr txBox="1"/>
          <p:nvPr/>
        </p:nvSpPr>
        <p:spPr>
          <a:xfrm>
            <a:off x="2848099" y="2692620"/>
            <a:ext cx="35903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Times New Roman"/>
                <a:ea typeface="Times New Roman"/>
                <a:cs typeface="Times New Roman"/>
                <a:sym typeface="Times New Roman"/>
              </a:rPr>
              <a:t>Sao bảo Nam không đến?</a:t>
            </a:r>
            <a:endParaRPr/>
          </a:p>
          <a:p>
            <a:pPr marL="0" marR="0" lvl="0" indent="0" algn="l"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5"/>
                                        </p:tgtEl>
                                        <p:attrNameLst>
                                          <p:attrName>style.visibility</p:attrName>
                                        </p:attrNameLst>
                                      </p:cBhvr>
                                      <p:to>
                                        <p:strVal val="visible"/>
                                      </p:to>
                                    </p:set>
                                    <p:animEffect transition="in" filter="fade">
                                      <p:cBhvr>
                                        <p:cTn id="7" dur="500"/>
                                        <p:tgtEl>
                                          <p:spTgt spid="445"/>
                                        </p:tgtEl>
                                      </p:cBhvr>
                                    </p:animEffect>
                                  </p:childTnLst>
                                </p:cTn>
                              </p:par>
                              <p:par>
                                <p:cTn id="8" presetID="10" presetClass="entr" presetSubtype="0" fill="hold" nodeType="withEffect">
                                  <p:stCondLst>
                                    <p:cond delay="0"/>
                                  </p:stCondLst>
                                  <p:childTnLst>
                                    <p:set>
                                      <p:cBhvr>
                                        <p:cTn id="9" dur="1" fill="hold">
                                          <p:stCondLst>
                                            <p:cond delay="0"/>
                                          </p:stCondLst>
                                        </p:cTn>
                                        <p:tgtEl>
                                          <p:spTgt spid="441"/>
                                        </p:tgtEl>
                                        <p:attrNameLst>
                                          <p:attrName>style.visibility</p:attrName>
                                        </p:attrNameLst>
                                      </p:cBhvr>
                                      <p:to>
                                        <p:strVal val="visible"/>
                                      </p:to>
                                    </p:set>
                                    <p:animEffect transition="in" filter="fade">
                                      <p:cBhvr>
                                        <p:cTn id="10" dur="500"/>
                                        <p:tgtEl>
                                          <p:spTgt spid="441"/>
                                        </p:tgtEl>
                                      </p:cBhvr>
                                    </p:animEffect>
                                  </p:childTnLst>
                                </p:cTn>
                              </p:par>
                              <p:par>
                                <p:cTn id="11" presetID="10" presetClass="entr" presetSubtype="0" fill="hold" nodeType="withEffect">
                                  <p:stCondLst>
                                    <p:cond delay="0"/>
                                  </p:stCondLst>
                                  <p:childTnLst>
                                    <p:set>
                                      <p:cBhvr>
                                        <p:cTn id="12" dur="1" fill="hold">
                                          <p:stCondLst>
                                            <p:cond delay="0"/>
                                          </p:stCondLst>
                                        </p:cTn>
                                        <p:tgtEl>
                                          <p:spTgt spid="442"/>
                                        </p:tgtEl>
                                        <p:attrNameLst>
                                          <p:attrName>style.visibility</p:attrName>
                                        </p:attrNameLst>
                                      </p:cBhvr>
                                      <p:to>
                                        <p:strVal val="visible"/>
                                      </p:to>
                                    </p:set>
                                    <p:animEffect transition="in" filter="fade">
                                      <p:cBhvr>
                                        <p:cTn id="13" dur="500"/>
                                        <p:tgtEl>
                                          <p:spTgt spid="442"/>
                                        </p:tgtEl>
                                      </p:cBhvr>
                                    </p:animEffect>
                                  </p:childTnLst>
                                </p:cTn>
                              </p:par>
                              <p:par>
                                <p:cTn id="14" presetID="10" presetClass="entr" presetSubtype="0" fill="hold" nodeType="withEffect">
                                  <p:stCondLst>
                                    <p:cond delay="0"/>
                                  </p:stCondLst>
                                  <p:childTnLst>
                                    <p:set>
                                      <p:cBhvr>
                                        <p:cTn id="15" dur="1" fill="hold">
                                          <p:stCondLst>
                                            <p:cond delay="0"/>
                                          </p:stCondLst>
                                        </p:cTn>
                                        <p:tgtEl>
                                          <p:spTgt spid="443"/>
                                        </p:tgtEl>
                                        <p:attrNameLst>
                                          <p:attrName>style.visibility</p:attrName>
                                        </p:attrNameLst>
                                      </p:cBhvr>
                                      <p:to>
                                        <p:strVal val="visible"/>
                                      </p:to>
                                    </p:set>
                                    <p:animEffect transition="in" filter="fade">
                                      <p:cBhvr>
                                        <p:cTn id="16" dur="500"/>
                                        <p:tgtEl>
                                          <p:spTgt spid="443"/>
                                        </p:tgtEl>
                                      </p:cBhvr>
                                    </p:animEffect>
                                  </p:childTnLst>
                                </p:cTn>
                              </p:par>
                              <p:par>
                                <p:cTn id="17" presetID="10" presetClass="entr" presetSubtype="0" fill="hold" nodeType="withEffect">
                                  <p:stCondLst>
                                    <p:cond delay="0"/>
                                  </p:stCondLst>
                                  <p:childTnLst>
                                    <p:set>
                                      <p:cBhvr>
                                        <p:cTn id="18" dur="1" fill="hold">
                                          <p:stCondLst>
                                            <p:cond delay="0"/>
                                          </p:stCondLst>
                                        </p:cTn>
                                        <p:tgtEl>
                                          <p:spTgt spid="444"/>
                                        </p:tgtEl>
                                        <p:attrNameLst>
                                          <p:attrName>style.visibility</p:attrName>
                                        </p:attrNameLst>
                                      </p:cBhvr>
                                      <p:to>
                                        <p:strVal val="visible"/>
                                      </p:to>
                                    </p:set>
                                    <p:animEffect transition="in" filter="fade">
                                      <p:cBhvr>
                                        <p:cTn id="19" dur="500"/>
                                        <p:tgtEl>
                                          <p:spTgt spid="444"/>
                                        </p:tgtEl>
                                      </p:cBhvr>
                                    </p:animEffect>
                                  </p:childTnLst>
                                </p:cTn>
                              </p:par>
                              <p:par>
                                <p:cTn id="20" presetID="10" presetClass="entr" presetSubtype="0" fill="hold" nodeType="withEffect">
                                  <p:stCondLst>
                                    <p:cond delay="0"/>
                                  </p:stCondLst>
                                  <p:childTnLst>
                                    <p:set>
                                      <p:cBhvr>
                                        <p:cTn id="21" dur="1" fill="hold">
                                          <p:stCondLst>
                                            <p:cond delay="0"/>
                                          </p:stCondLst>
                                        </p:cTn>
                                        <p:tgtEl>
                                          <p:spTgt spid="448"/>
                                        </p:tgtEl>
                                        <p:attrNameLst>
                                          <p:attrName>style.visibility</p:attrName>
                                        </p:attrNameLst>
                                      </p:cBhvr>
                                      <p:to>
                                        <p:strVal val="visible"/>
                                      </p:to>
                                    </p:set>
                                    <p:animEffect transition="in" filter="fade">
                                      <p:cBhvr>
                                        <p:cTn id="22" dur="500"/>
                                        <p:tgtEl>
                                          <p:spTgt spid="448"/>
                                        </p:tgtEl>
                                      </p:cBhvr>
                                    </p:animEffect>
                                  </p:childTnLst>
                                </p:cTn>
                              </p:par>
                              <p:par>
                                <p:cTn id="23" presetID="10" presetClass="entr" presetSubtype="0" fill="hold" nodeType="withEffect">
                                  <p:stCondLst>
                                    <p:cond delay="0"/>
                                  </p:stCondLst>
                                  <p:childTnLst>
                                    <p:set>
                                      <p:cBhvr>
                                        <p:cTn id="24" dur="1" fill="hold">
                                          <p:stCondLst>
                                            <p:cond delay="0"/>
                                          </p:stCondLst>
                                        </p:cTn>
                                        <p:tgtEl>
                                          <p:spTgt spid="450"/>
                                        </p:tgtEl>
                                        <p:attrNameLst>
                                          <p:attrName>style.visibility</p:attrName>
                                        </p:attrNameLst>
                                      </p:cBhvr>
                                      <p:to>
                                        <p:strVal val="visible"/>
                                      </p:to>
                                    </p:set>
                                    <p:animEffect transition="in" filter="fade">
                                      <p:cBhvr>
                                        <p:cTn id="25" dur="500"/>
                                        <p:tgtEl>
                                          <p:spTgt spid="45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49"/>
                                        </p:tgtEl>
                                        <p:attrNameLst>
                                          <p:attrName>style.visibility</p:attrName>
                                        </p:attrNameLst>
                                      </p:cBhvr>
                                      <p:to>
                                        <p:strVal val="visible"/>
                                      </p:to>
                                    </p:set>
                                    <p:animEffect transition="in" filter="fade">
                                      <p:cBhvr>
                                        <p:cTn id="30" dur="500"/>
                                        <p:tgtEl>
                                          <p:spTgt spid="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34"/>
          <p:cNvSpPr txBox="1"/>
          <p:nvPr/>
        </p:nvSpPr>
        <p:spPr>
          <a:xfrm>
            <a:off x="1828800" y="1066800"/>
            <a:ext cx="10058400" cy="5232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b="1">
                <a:solidFill>
                  <a:srgbClr val="FFC000"/>
                </a:solidFill>
                <a:latin typeface="Times New Roman"/>
                <a:ea typeface="Times New Roman"/>
                <a:cs typeface="Times New Roman"/>
                <a:sym typeface="Times New Roman"/>
              </a:rPr>
              <a:t>Bài 2: Từ 5 tiếng: </a:t>
            </a:r>
            <a:r>
              <a:rPr lang="en-US" sz="2800" b="1">
                <a:solidFill>
                  <a:srgbClr val="FFFF00"/>
                </a:solidFill>
                <a:latin typeface="Times New Roman"/>
                <a:ea typeface="Times New Roman"/>
                <a:cs typeface="Times New Roman"/>
                <a:sym typeface="Times New Roman"/>
              </a:rPr>
              <a:t>Nam - bảo -  sao -  không - đến</a:t>
            </a:r>
            <a:endParaRPr sz="2800" b="1">
              <a:solidFill>
                <a:srgbClr val="FFFF00"/>
              </a:solidFill>
              <a:latin typeface="Times New Roman"/>
              <a:ea typeface="Times New Roman"/>
              <a:cs typeface="Times New Roman"/>
              <a:sym typeface="Times New Roman"/>
            </a:endParaRPr>
          </a:p>
        </p:txBody>
      </p:sp>
      <p:sp>
        <p:nvSpPr>
          <p:cNvPr id="456" name="Google Shape;456;p34"/>
          <p:cNvSpPr/>
          <p:nvPr/>
        </p:nvSpPr>
        <p:spPr>
          <a:xfrm>
            <a:off x="1162792" y="34319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bảo</a:t>
            </a:r>
            <a:endParaRPr sz="2400" b="1">
              <a:solidFill>
                <a:srgbClr val="FFFF00"/>
              </a:solidFill>
              <a:latin typeface="Calibri"/>
              <a:ea typeface="Calibri"/>
              <a:cs typeface="Calibri"/>
              <a:sym typeface="Calibri"/>
            </a:endParaRPr>
          </a:p>
        </p:txBody>
      </p:sp>
      <p:sp>
        <p:nvSpPr>
          <p:cNvPr id="457" name="Google Shape;457;p34"/>
          <p:cNvSpPr/>
          <p:nvPr/>
        </p:nvSpPr>
        <p:spPr>
          <a:xfrm>
            <a:off x="1203368" y="40796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sao</a:t>
            </a:r>
            <a:r>
              <a:rPr lang="en-US" sz="1800">
                <a:solidFill>
                  <a:srgbClr val="FFFF00"/>
                </a:solidFill>
                <a:latin typeface="Arial"/>
                <a:ea typeface="Arial"/>
                <a:cs typeface="Arial"/>
                <a:sym typeface="Arial"/>
              </a:rPr>
              <a:t> </a:t>
            </a:r>
            <a:endParaRPr sz="1800">
              <a:solidFill>
                <a:srgbClr val="FFFF00"/>
              </a:solidFill>
              <a:latin typeface="Arial"/>
              <a:ea typeface="Arial"/>
              <a:cs typeface="Arial"/>
              <a:sym typeface="Arial"/>
            </a:endParaRPr>
          </a:p>
        </p:txBody>
      </p:sp>
      <p:sp>
        <p:nvSpPr>
          <p:cNvPr id="458" name="Google Shape;458;p34"/>
          <p:cNvSpPr/>
          <p:nvPr/>
        </p:nvSpPr>
        <p:spPr>
          <a:xfrm>
            <a:off x="1180607" y="4771370"/>
            <a:ext cx="1444832"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không</a:t>
            </a:r>
            <a:endParaRPr sz="2400" b="1">
              <a:solidFill>
                <a:srgbClr val="FFFF00"/>
              </a:solidFill>
              <a:latin typeface="Times New Roman"/>
              <a:ea typeface="Times New Roman"/>
              <a:cs typeface="Times New Roman"/>
              <a:sym typeface="Times New Roman"/>
            </a:endParaRPr>
          </a:p>
        </p:txBody>
      </p:sp>
      <p:sp>
        <p:nvSpPr>
          <p:cNvPr id="459" name="Google Shape;459;p34"/>
          <p:cNvSpPr/>
          <p:nvPr/>
        </p:nvSpPr>
        <p:spPr>
          <a:xfrm>
            <a:off x="1203367" y="5448300"/>
            <a:ext cx="1444831"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đến</a:t>
            </a:r>
            <a:endParaRPr sz="2400" b="1">
              <a:solidFill>
                <a:srgbClr val="FFFF00"/>
              </a:solidFill>
              <a:latin typeface="Calibri"/>
              <a:ea typeface="Calibri"/>
              <a:cs typeface="Calibri"/>
              <a:sym typeface="Calibri"/>
            </a:endParaRPr>
          </a:p>
        </p:txBody>
      </p:sp>
      <p:sp>
        <p:nvSpPr>
          <p:cNvPr id="460" name="Google Shape;460;p34"/>
          <p:cNvSpPr/>
          <p:nvPr/>
        </p:nvSpPr>
        <p:spPr>
          <a:xfrm>
            <a:off x="1203368" y="27842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Nam</a:t>
            </a:r>
            <a:endParaRPr sz="2400" b="1">
              <a:solidFill>
                <a:srgbClr val="FFFF00"/>
              </a:solidFill>
              <a:latin typeface="Times New Roman"/>
              <a:ea typeface="Times New Roman"/>
              <a:cs typeface="Times New Roman"/>
              <a:sym typeface="Times New Roman"/>
            </a:endParaRPr>
          </a:p>
        </p:txBody>
      </p:sp>
      <p:sp>
        <p:nvSpPr>
          <p:cNvPr id="461" name="Google Shape;461;p34"/>
          <p:cNvSpPr txBox="1"/>
          <p:nvPr/>
        </p:nvSpPr>
        <p:spPr>
          <a:xfrm>
            <a:off x="1269671" y="1676400"/>
            <a:ext cx="5467597" cy="918502"/>
          </a:xfrm>
          <a:prstGeom prst="rect">
            <a:avLst/>
          </a:prstGeom>
          <a:noFill/>
          <a:ln w="9525" cap="flat" cmpd="sng">
            <a:solidFill>
              <a:srgbClr val="C5D8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lnSpc>
                <a:spcPct val="120000"/>
              </a:lnSpc>
              <a:spcBef>
                <a:spcPts val="0"/>
              </a:spcBef>
              <a:spcAft>
                <a:spcPts val="0"/>
              </a:spcAft>
              <a:buClr>
                <a:srgbClr val="FF99FF"/>
              </a:buClr>
              <a:buSzPct val="100000"/>
              <a:buFont typeface="Arial"/>
              <a:buNone/>
            </a:pPr>
            <a:r>
              <a:rPr lang="en-US" sz="9600" b="1">
                <a:solidFill>
                  <a:srgbClr val="FF99FF"/>
                </a:solidFill>
                <a:latin typeface="Calibri"/>
                <a:ea typeface="Calibri"/>
                <a:cs typeface="Calibri"/>
                <a:sym typeface="Calibri"/>
              </a:rPr>
              <a:t>a.</a:t>
            </a:r>
            <a:r>
              <a:rPr lang="en-US" sz="9600" b="1">
                <a:solidFill>
                  <a:srgbClr val="FF99FF"/>
                </a:solidFill>
                <a:latin typeface="Times New Roman"/>
                <a:ea typeface="Times New Roman"/>
                <a:cs typeface="Times New Roman"/>
                <a:sym typeface="Times New Roman"/>
              </a:rPr>
              <a:t> </a:t>
            </a:r>
            <a:r>
              <a:rPr lang="en-US" sz="9600" b="1">
                <a:solidFill>
                  <a:srgbClr val="FFC000"/>
                </a:solidFill>
                <a:latin typeface="Times New Roman"/>
                <a:ea typeface="Times New Roman"/>
                <a:cs typeface="Times New Roman"/>
                <a:sym typeface="Times New Roman"/>
              </a:rPr>
              <a:t>Hãy sắp xếp 5 tiếng trên để tạo thành những câu có nghĩa.</a:t>
            </a:r>
            <a:endParaRPr/>
          </a:p>
          <a:p>
            <a:pPr marL="0" marR="0" lvl="0" indent="0" algn="l" rtl="0">
              <a:spcBef>
                <a:spcPts val="130"/>
              </a:spcBef>
              <a:spcAft>
                <a:spcPts val="0"/>
              </a:spcAft>
              <a:buClr>
                <a:schemeClr val="lt1"/>
              </a:buClr>
              <a:buSzPct val="100000"/>
              <a:buFont typeface="Arial"/>
              <a:buNone/>
            </a:pPr>
            <a:r>
              <a:rPr lang="en-US" sz="26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62" name="Google Shape;462;p34"/>
          <p:cNvSpPr txBox="1"/>
          <p:nvPr/>
        </p:nvSpPr>
        <p:spPr>
          <a:xfrm>
            <a:off x="7447808" y="1676400"/>
            <a:ext cx="5582392" cy="942146"/>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0" marR="0" lvl="0" indent="0" algn="l" rtl="0">
              <a:spcBef>
                <a:spcPts val="0"/>
              </a:spcBef>
              <a:spcAft>
                <a:spcPts val="0"/>
              </a:spcAft>
              <a:buClr>
                <a:srgbClr val="FF99FF"/>
              </a:buClr>
              <a:buSzPts val="2400"/>
              <a:buFont typeface="Arial"/>
              <a:buNone/>
            </a:pPr>
            <a:r>
              <a:rPr lang="en-US" sz="2400" b="1">
                <a:solidFill>
                  <a:srgbClr val="FF99FF"/>
                </a:solidFill>
                <a:latin typeface="Calibri"/>
                <a:ea typeface="Calibri"/>
                <a:cs typeface="Calibri"/>
                <a:sym typeface="Calibri"/>
              </a:rPr>
              <a:t>b</a:t>
            </a:r>
            <a:r>
              <a:rPr lang="en-US" sz="2400" b="1">
                <a:solidFill>
                  <a:srgbClr val="FFC000"/>
                </a:solidFill>
                <a:latin typeface="Calibri"/>
                <a:ea typeface="Calibri"/>
                <a:cs typeface="Calibri"/>
                <a:sym typeface="Calibri"/>
              </a:rPr>
              <a:t>. Chọn một câu thích hợp để điền vào đoạn hội thoại.</a:t>
            </a:r>
            <a:endParaRPr/>
          </a:p>
          <a:p>
            <a:pPr marL="0" marR="0" lvl="0" indent="0" algn="l" rtl="0">
              <a:spcBef>
                <a:spcPts val="480"/>
              </a:spcBef>
              <a:spcAft>
                <a:spcPts val="0"/>
              </a:spcAft>
              <a:buClr>
                <a:schemeClr val="lt1"/>
              </a:buClr>
              <a:buSzPts val="2400"/>
              <a:buFont typeface="Arial"/>
              <a:buNone/>
            </a:pP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457200" marR="0" lvl="0" indent="-27940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63" name="Google Shape;463;p34"/>
          <p:cNvSpPr txBox="1"/>
          <p:nvPr/>
        </p:nvSpPr>
        <p:spPr>
          <a:xfrm>
            <a:off x="2810494" y="2800597"/>
            <a:ext cx="3962400" cy="3981203"/>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spcBef>
                <a:spcPts val="0"/>
              </a:spcBef>
              <a:spcAft>
                <a:spcPts val="0"/>
              </a:spcAft>
              <a:buClr>
                <a:schemeClr val="lt1"/>
              </a:buClr>
              <a:buSzPct val="100000"/>
              <a:buFont typeface="Arial"/>
              <a:buNone/>
            </a:pP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bảo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không đến bảo Nam?</a:t>
            </a: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không bảo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Đến bảo Nam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Bảo Nam đến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sao không bảo?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không bảo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không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sao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sao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đến không sao.</a:t>
            </a:r>
            <a:endParaRPr/>
          </a:p>
          <a:p>
            <a:pPr marL="0" marR="0" lvl="0" indent="0" algn="l" rtl="0">
              <a:spcBef>
                <a:spcPts val="0"/>
              </a:spcBef>
              <a:spcAft>
                <a:spcPts val="0"/>
              </a:spcAft>
              <a:buClr>
                <a:schemeClr val="lt1"/>
              </a:buClr>
              <a:buSzPct val="100000"/>
              <a:buFont typeface="Arial"/>
              <a:buNone/>
            </a:pPr>
            <a:r>
              <a:rPr lang="en-US" sz="9600" b="1">
                <a:solidFill>
                  <a:schemeClr val="lt1"/>
                </a:solidFill>
                <a:latin typeface="Times New Roman"/>
                <a:ea typeface="Times New Roman"/>
                <a:cs typeface="Times New Roman"/>
                <a:sym typeface="Times New Roman"/>
              </a:rPr>
              <a:t>...</a:t>
            </a: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64" name="Google Shape;464;p34"/>
          <p:cNvSpPr txBox="1"/>
          <p:nvPr/>
        </p:nvSpPr>
        <p:spPr>
          <a:xfrm>
            <a:off x="7447808" y="2819400"/>
            <a:ext cx="5582392" cy="3962399"/>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1033463" marR="0" lvl="0" indent="-1033463" algn="l" rtl="0">
              <a:spcBef>
                <a:spcPts val="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 </a:t>
            </a:r>
            <a:r>
              <a:rPr lang="en-US" sz="2400">
                <a:solidFill>
                  <a:schemeClr val="lt1"/>
                </a:solidFill>
                <a:latin typeface="Calibri"/>
                <a:ea typeface="Calibri"/>
                <a:cs typeface="Calibri"/>
                <a:sym typeface="Calibri"/>
              </a:rPr>
              <a:t>Chiều nay, Nam đến trường lao động đó.</a:t>
            </a:r>
            <a:endParaRPr/>
          </a:p>
          <a:p>
            <a:pPr marL="1139825" marR="0" lvl="0" indent="-1139825" algn="l" rtl="0">
              <a:spcBef>
                <a:spcPts val="56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0" marR="0" lvl="0" indent="0" algn="l" rtl="0">
              <a:spcBef>
                <a:spcPts val="0"/>
              </a:spcBef>
              <a:spcAft>
                <a:spcPts val="0"/>
              </a:spcAft>
              <a:buClr>
                <a:srgbClr val="00B0F0"/>
              </a:buClr>
              <a:buSzPts val="2800"/>
              <a:buFont typeface="Arial"/>
              <a:buNone/>
            </a:pPr>
            <a:r>
              <a:rPr lang="en-US" sz="2800">
                <a:solidFill>
                  <a:srgbClr val="00B0F0"/>
                </a:solidFill>
                <a:latin typeface="Calibri"/>
                <a:ea typeface="Calibri"/>
                <a:cs typeface="Calibri"/>
                <a:sym typeface="Calibri"/>
              </a:rPr>
              <a:t>- Bình: </a:t>
            </a:r>
            <a:r>
              <a:rPr lang="en-US" sz="2400">
                <a:solidFill>
                  <a:srgbClr val="FFC000"/>
                </a:solidFill>
                <a:latin typeface="Calibri"/>
                <a:ea typeface="Calibri"/>
                <a:cs typeface="Calibri"/>
                <a:sym typeface="Calibri"/>
              </a:rPr>
              <a:t>Nam đến bảo không sao.</a:t>
            </a:r>
            <a:endParaRPr/>
          </a:p>
          <a:p>
            <a:pPr marL="0" marR="0" lvl="0" indent="0" algn="l" rtl="0">
              <a:spcBef>
                <a:spcPts val="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1139825" marR="0" lvl="0" indent="-1139825" algn="l" rtl="0">
              <a:spcBef>
                <a:spcPts val="56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a:t>
            </a:r>
            <a:r>
              <a:rPr lang="en-US" sz="2800">
                <a:solidFill>
                  <a:schemeClr val="lt1"/>
                </a:solidFill>
                <a:latin typeface="Calibri"/>
                <a:ea typeface="Calibri"/>
                <a:cs typeface="Calibri"/>
                <a:sym typeface="Calibri"/>
              </a:rPr>
              <a:t> </a:t>
            </a:r>
            <a:r>
              <a:rPr lang="en-US" sz="2400">
                <a:solidFill>
                  <a:schemeClr val="lt1"/>
                </a:solidFill>
                <a:latin typeface="Calibri"/>
                <a:ea typeface="Calibri"/>
                <a:cs typeface="Calibri"/>
                <a:sym typeface="Calibri"/>
              </a:rPr>
              <a:t>Cậu ấy bảo không đến à?</a:t>
            </a: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457200" marR="0" lvl="0" indent="-27940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65" name="Google Shape;465;p34"/>
          <p:cNvSpPr txBox="1"/>
          <p:nvPr/>
        </p:nvSpPr>
        <p:spPr>
          <a:xfrm>
            <a:off x="2848099" y="2692620"/>
            <a:ext cx="35903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Times New Roman"/>
                <a:ea typeface="Times New Roman"/>
                <a:cs typeface="Times New Roman"/>
                <a:sym typeface="Times New Roman"/>
              </a:rPr>
              <a:t>Sao bảo Nam không đến?</a:t>
            </a:r>
            <a:endParaRPr/>
          </a:p>
          <a:p>
            <a:pPr marL="0" marR="0" lvl="0" indent="0" algn="l"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35"/>
          <p:cNvSpPr txBox="1"/>
          <p:nvPr/>
        </p:nvSpPr>
        <p:spPr>
          <a:xfrm>
            <a:off x="1269671" y="1676400"/>
            <a:ext cx="5467597" cy="918502"/>
          </a:xfrm>
          <a:prstGeom prst="rect">
            <a:avLst/>
          </a:prstGeom>
          <a:noFill/>
          <a:ln w="9525" cap="flat" cmpd="sng">
            <a:solidFill>
              <a:srgbClr val="C5D8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lnSpc>
                <a:spcPct val="120000"/>
              </a:lnSpc>
              <a:spcBef>
                <a:spcPts val="0"/>
              </a:spcBef>
              <a:spcAft>
                <a:spcPts val="0"/>
              </a:spcAft>
              <a:buClr>
                <a:srgbClr val="FF99FF"/>
              </a:buClr>
              <a:buSzPct val="100000"/>
              <a:buFont typeface="Arial"/>
              <a:buNone/>
            </a:pPr>
            <a:r>
              <a:rPr lang="en-US" sz="9600" b="1">
                <a:solidFill>
                  <a:srgbClr val="FF99FF"/>
                </a:solidFill>
                <a:latin typeface="Calibri"/>
                <a:ea typeface="Calibri"/>
                <a:cs typeface="Calibri"/>
                <a:sym typeface="Calibri"/>
              </a:rPr>
              <a:t>a.</a:t>
            </a:r>
            <a:r>
              <a:rPr lang="en-US" sz="9600" b="1">
                <a:solidFill>
                  <a:srgbClr val="FF99FF"/>
                </a:solidFill>
                <a:latin typeface="Times New Roman"/>
                <a:ea typeface="Times New Roman"/>
                <a:cs typeface="Times New Roman"/>
                <a:sym typeface="Times New Roman"/>
              </a:rPr>
              <a:t> </a:t>
            </a:r>
            <a:r>
              <a:rPr lang="en-US" sz="9600" b="1">
                <a:solidFill>
                  <a:srgbClr val="FFC000"/>
                </a:solidFill>
                <a:latin typeface="Times New Roman"/>
                <a:ea typeface="Times New Roman"/>
                <a:cs typeface="Times New Roman"/>
                <a:sym typeface="Times New Roman"/>
              </a:rPr>
              <a:t>Hãy sắp xếp 5 tiếng trên để tạo thành những câu có nghĩa.</a:t>
            </a:r>
            <a:endParaRPr/>
          </a:p>
          <a:p>
            <a:pPr marL="0" marR="0" lvl="0" indent="0" algn="l" rtl="0">
              <a:spcBef>
                <a:spcPts val="130"/>
              </a:spcBef>
              <a:spcAft>
                <a:spcPts val="0"/>
              </a:spcAft>
              <a:buClr>
                <a:schemeClr val="lt1"/>
              </a:buClr>
              <a:buSzPct val="100000"/>
              <a:buFont typeface="Arial"/>
              <a:buNone/>
            </a:pPr>
            <a:r>
              <a:rPr lang="en-US" sz="26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71" name="Google Shape;471;p35"/>
          <p:cNvSpPr txBox="1"/>
          <p:nvPr/>
        </p:nvSpPr>
        <p:spPr>
          <a:xfrm>
            <a:off x="7447808" y="1676400"/>
            <a:ext cx="5582392" cy="942146"/>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0" marR="0" lvl="0" indent="0" algn="l" rtl="0">
              <a:spcBef>
                <a:spcPts val="0"/>
              </a:spcBef>
              <a:spcAft>
                <a:spcPts val="0"/>
              </a:spcAft>
              <a:buClr>
                <a:srgbClr val="FF99FF"/>
              </a:buClr>
              <a:buSzPts val="2400"/>
              <a:buFont typeface="Arial"/>
              <a:buNone/>
            </a:pPr>
            <a:r>
              <a:rPr lang="en-US" sz="2400" b="1">
                <a:solidFill>
                  <a:srgbClr val="FF99FF"/>
                </a:solidFill>
                <a:latin typeface="Calibri"/>
                <a:ea typeface="Calibri"/>
                <a:cs typeface="Calibri"/>
                <a:sym typeface="Calibri"/>
              </a:rPr>
              <a:t>b</a:t>
            </a:r>
            <a:r>
              <a:rPr lang="en-US" sz="2400" b="1">
                <a:solidFill>
                  <a:srgbClr val="FFC000"/>
                </a:solidFill>
                <a:latin typeface="Calibri"/>
                <a:ea typeface="Calibri"/>
                <a:cs typeface="Calibri"/>
                <a:sym typeface="Calibri"/>
              </a:rPr>
              <a:t>. Chọn một câu thích hợp để điền vào đoạn hội thoại.</a:t>
            </a:r>
            <a:endParaRPr/>
          </a:p>
          <a:p>
            <a:pPr marL="0" marR="0" lvl="0" indent="0" algn="l" rtl="0">
              <a:spcBef>
                <a:spcPts val="480"/>
              </a:spcBef>
              <a:spcAft>
                <a:spcPts val="0"/>
              </a:spcAft>
              <a:buClr>
                <a:schemeClr val="lt1"/>
              </a:buClr>
              <a:buSzPts val="2400"/>
              <a:buFont typeface="Arial"/>
              <a:buNone/>
            </a:pP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a:p>
            <a:pPr marL="457200" marR="0" lvl="0" indent="-27940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72" name="Google Shape;472;p35"/>
          <p:cNvSpPr txBox="1"/>
          <p:nvPr/>
        </p:nvSpPr>
        <p:spPr>
          <a:xfrm>
            <a:off x="2810494" y="2800597"/>
            <a:ext cx="3962400" cy="3981203"/>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fontScale="25000" lnSpcReduction="20000"/>
          </a:bodyPr>
          <a:lstStyle/>
          <a:p>
            <a:pPr marL="0" marR="0" lvl="0" indent="0" algn="l" rtl="0">
              <a:spcBef>
                <a:spcPts val="0"/>
              </a:spcBef>
              <a:spcAft>
                <a:spcPts val="0"/>
              </a:spcAft>
              <a:buClr>
                <a:schemeClr val="lt1"/>
              </a:buClr>
              <a:buSzPct val="100000"/>
              <a:buFont typeface="Arial"/>
              <a:buNone/>
            </a:pP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bảo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không đến bảo Nam?</a:t>
            </a:r>
            <a:endParaRPr sz="9600">
              <a:solidFill>
                <a:schemeClr val="lt1"/>
              </a:solidFill>
              <a:latin typeface="Times New Roman"/>
              <a:ea typeface="Times New Roman"/>
              <a:cs typeface="Times New Roman"/>
              <a:sym typeface="Times New Roman"/>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Nam không bảo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Đến bảo Nam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Sao? Bảo Nam đến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sao không bảo?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không bảo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không sao.</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sao không đến?</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đến, bảo sao không?</a:t>
            </a:r>
            <a:endParaRPr/>
          </a:p>
          <a:p>
            <a:pPr marL="0" marR="0" lvl="0" indent="0" algn="l" rtl="0">
              <a:spcBef>
                <a:spcPts val="0"/>
              </a:spcBef>
              <a:spcAft>
                <a:spcPts val="0"/>
              </a:spcAft>
              <a:buClr>
                <a:schemeClr val="lt1"/>
              </a:buClr>
              <a:buSzPct val="100000"/>
              <a:buFont typeface="Arial"/>
              <a:buNone/>
            </a:pPr>
            <a:r>
              <a:rPr lang="en-US" sz="9600">
                <a:solidFill>
                  <a:schemeClr val="lt1"/>
                </a:solidFill>
                <a:latin typeface="Times New Roman"/>
                <a:ea typeface="Times New Roman"/>
                <a:cs typeface="Times New Roman"/>
                <a:sym typeface="Times New Roman"/>
              </a:rPr>
              <a:t>Nam bảo đến không sao.</a:t>
            </a:r>
            <a:endParaRPr/>
          </a:p>
          <a:p>
            <a:pPr marL="0" marR="0" lvl="0" indent="0" algn="l" rtl="0">
              <a:spcBef>
                <a:spcPts val="0"/>
              </a:spcBef>
              <a:spcAft>
                <a:spcPts val="0"/>
              </a:spcAft>
              <a:buClr>
                <a:schemeClr val="lt1"/>
              </a:buClr>
              <a:buSzPct val="100000"/>
              <a:buFont typeface="Arial"/>
              <a:buNone/>
            </a:pPr>
            <a:r>
              <a:rPr lang="en-US" sz="9600" b="1">
                <a:solidFill>
                  <a:schemeClr val="lt1"/>
                </a:solidFill>
                <a:latin typeface="Times New Roman"/>
                <a:ea typeface="Times New Roman"/>
                <a:cs typeface="Times New Roman"/>
                <a:sym typeface="Times New Roman"/>
              </a:rPr>
              <a:t>...</a:t>
            </a: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480"/>
              </a:spcBef>
              <a:spcAft>
                <a:spcPts val="0"/>
              </a:spcAft>
              <a:buClr>
                <a:schemeClr val="lt1"/>
              </a:buClr>
              <a:buSzPct val="100000"/>
              <a:buFont typeface="Arial"/>
              <a:buNone/>
            </a:pPr>
            <a:endParaRPr sz="9600" b="1">
              <a:solidFill>
                <a:schemeClr val="lt1"/>
              </a:solidFill>
              <a:latin typeface="Calibri"/>
              <a:ea typeface="Calibri"/>
              <a:cs typeface="Calibri"/>
              <a:sym typeface="Calibri"/>
            </a:endParaRPr>
          </a:p>
          <a:p>
            <a:pPr marL="0" marR="0" lvl="0" indent="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a:p>
            <a:pPr marL="457200" marR="0" lvl="0" indent="-412750" algn="l" rtl="0">
              <a:spcBef>
                <a:spcPts val="140"/>
              </a:spcBef>
              <a:spcAft>
                <a:spcPts val="0"/>
              </a:spcAft>
              <a:buClr>
                <a:schemeClr val="lt1"/>
              </a:buClr>
              <a:buSzPct val="100000"/>
              <a:buFont typeface="Arial"/>
              <a:buNone/>
            </a:pPr>
            <a:endParaRPr sz="2800" b="1">
              <a:solidFill>
                <a:schemeClr val="lt1"/>
              </a:solidFill>
              <a:latin typeface="Calibri"/>
              <a:ea typeface="Calibri"/>
              <a:cs typeface="Calibri"/>
              <a:sym typeface="Calibri"/>
            </a:endParaRPr>
          </a:p>
        </p:txBody>
      </p:sp>
      <p:sp>
        <p:nvSpPr>
          <p:cNvPr id="473" name="Google Shape;473;p35"/>
          <p:cNvSpPr txBox="1"/>
          <p:nvPr/>
        </p:nvSpPr>
        <p:spPr>
          <a:xfrm>
            <a:off x="7447808" y="2819400"/>
            <a:ext cx="5582392" cy="3962399"/>
          </a:xfrm>
          <a:prstGeom prst="rect">
            <a:avLst/>
          </a:prstGeom>
          <a:noFill/>
          <a:ln w="9525" cap="flat" cmpd="sng">
            <a:solidFill>
              <a:srgbClr val="DAE5F1"/>
            </a:solidFill>
            <a:prstDash val="solid"/>
            <a:round/>
            <a:headEnd type="none" w="sm" len="sm"/>
            <a:tailEnd type="none" w="sm" len="sm"/>
          </a:ln>
        </p:spPr>
        <p:txBody>
          <a:bodyPr spcFirstLastPara="1" wrap="square" lIns="109725" tIns="54850" rIns="109725" bIns="54850" anchor="t" anchorCtr="0">
            <a:normAutofit/>
          </a:bodyPr>
          <a:lstStyle/>
          <a:p>
            <a:pPr marL="1033463" marR="0" lvl="0" indent="-1033463" algn="l" rtl="0">
              <a:spcBef>
                <a:spcPts val="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 </a:t>
            </a:r>
            <a:r>
              <a:rPr lang="en-US" sz="2400">
                <a:solidFill>
                  <a:schemeClr val="lt1"/>
                </a:solidFill>
                <a:latin typeface="Calibri"/>
                <a:ea typeface="Calibri"/>
                <a:cs typeface="Calibri"/>
                <a:sym typeface="Calibri"/>
              </a:rPr>
              <a:t>Chiều nay, Nam đến trường lao động đó.</a:t>
            </a:r>
            <a:endParaRPr/>
          </a:p>
          <a:p>
            <a:pPr marL="1139825" marR="0" lvl="0" indent="-1139825" algn="l" rtl="0">
              <a:spcBef>
                <a:spcPts val="56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0" marR="0" lvl="0" indent="0" algn="l" rtl="0">
              <a:spcBef>
                <a:spcPts val="0"/>
              </a:spcBef>
              <a:spcAft>
                <a:spcPts val="0"/>
              </a:spcAft>
              <a:buClr>
                <a:srgbClr val="00B0F0"/>
              </a:buClr>
              <a:buSzPts val="2800"/>
              <a:buFont typeface="Arial"/>
              <a:buNone/>
            </a:pPr>
            <a:r>
              <a:rPr lang="en-US" sz="2800">
                <a:solidFill>
                  <a:srgbClr val="00B0F0"/>
                </a:solidFill>
                <a:latin typeface="Calibri"/>
                <a:ea typeface="Calibri"/>
                <a:cs typeface="Calibri"/>
                <a:sym typeface="Calibri"/>
              </a:rPr>
              <a:t>- Bình:</a:t>
            </a:r>
            <a:endParaRPr/>
          </a:p>
          <a:p>
            <a:pPr marL="0" marR="0" lvl="0" indent="0" algn="l" rtl="0">
              <a:spcBef>
                <a:spcPts val="0"/>
              </a:spcBef>
              <a:spcAft>
                <a:spcPts val="0"/>
              </a:spcAft>
              <a:buClr>
                <a:schemeClr val="lt1"/>
              </a:buClr>
              <a:buSzPts val="2800"/>
              <a:buFont typeface="Arial"/>
              <a:buNone/>
            </a:pPr>
            <a:endParaRPr sz="2800">
              <a:solidFill>
                <a:schemeClr val="lt1"/>
              </a:solidFill>
              <a:latin typeface="Calibri"/>
              <a:ea typeface="Calibri"/>
              <a:cs typeface="Calibri"/>
              <a:sym typeface="Calibri"/>
            </a:endParaRPr>
          </a:p>
          <a:p>
            <a:pPr marL="1139825" marR="0" lvl="0" indent="-1139825" algn="l" rtl="0">
              <a:spcBef>
                <a:spcPts val="560"/>
              </a:spcBef>
              <a:spcAft>
                <a:spcPts val="0"/>
              </a:spcAft>
              <a:buClr>
                <a:schemeClr val="lt1"/>
              </a:buClr>
              <a:buSzPts val="2800"/>
              <a:buFont typeface="Arial"/>
              <a:buNone/>
            </a:pPr>
            <a:r>
              <a:rPr lang="en-US" sz="2800">
                <a:solidFill>
                  <a:schemeClr val="lt1"/>
                </a:solidFill>
                <a:latin typeface="Calibri"/>
                <a:ea typeface="Calibri"/>
                <a:cs typeface="Calibri"/>
                <a:sym typeface="Calibri"/>
              </a:rPr>
              <a:t>- </a:t>
            </a:r>
            <a:r>
              <a:rPr lang="en-US" sz="2800">
                <a:solidFill>
                  <a:srgbClr val="00B0F0"/>
                </a:solidFill>
                <a:latin typeface="Calibri"/>
                <a:ea typeface="Calibri"/>
                <a:cs typeface="Calibri"/>
                <a:sym typeface="Calibri"/>
              </a:rPr>
              <a:t>Hoà:</a:t>
            </a:r>
            <a:r>
              <a:rPr lang="en-US" sz="2800">
                <a:solidFill>
                  <a:schemeClr val="lt1"/>
                </a:solidFill>
                <a:latin typeface="Calibri"/>
                <a:ea typeface="Calibri"/>
                <a:cs typeface="Calibri"/>
                <a:sym typeface="Calibri"/>
              </a:rPr>
              <a:t> </a:t>
            </a:r>
            <a:r>
              <a:rPr lang="en-US" sz="2400">
                <a:solidFill>
                  <a:schemeClr val="lt1"/>
                </a:solidFill>
                <a:latin typeface="Calibri"/>
                <a:ea typeface="Calibri"/>
                <a:cs typeface="Calibri"/>
                <a:sym typeface="Calibri"/>
              </a:rPr>
              <a:t>Cậu ấy bảo không đến à?</a:t>
            </a:r>
            <a:endParaRPr/>
          </a:p>
          <a:p>
            <a:pPr marL="1139825" marR="0" lvl="0" indent="-1139825" algn="l" rtl="0">
              <a:spcBef>
                <a:spcPts val="480"/>
              </a:spcBef>
              <a:spcAft>
                <a:spcPts val="0"/>
              </a:spcAft>
              <a:buClr>
                <a:schemeClr val="lt1"/>
              </a:buClr>
              <a:buSzPts val="2400"/>
              <a:buFont typeface="Arial"/>
              <a:buNone/>
            </a:pPr>
            <a:endParaRPr sz="2400" b="1">
              <a:solidFill>
                <a:schemeClr val="lt1"/>
              </a:solidFill>
              <a:latin typeface="Calibri"/>
              <a:ea typeface="Calibri"/>
              <a:cs typeface="Calibri"/>
              <a:sym typeface="Calibri"/>
            </a:endParaRPr>
          </a:p>
          <a:p>
            <a:pPr marL="0" marR="0" lvl="0" indent="0" algn="l" rtl="0">
              <a:spcBef>
                <a:spcPts val="560"/>
              </a:spcBef>
              <a:spcAft>
                <a:spcPts val="0"/>
              </a:spcAft>
              <a:buClr>
                <a:schemeClr val="lt1"/>
              </a:buClr>
              <a:buSzPts val="2800"/>
              <a:buFont typeface="Arial"/>
              <a:buNone/>
            </a:pPr>
            <a:endParaRPr sz="2800" b="1">
              <a:solidFill>
                <a:schemeClr val="lt1"/>
              </a:solidFill>
              <a:latin typeface="Calibri"/>
              <a:ea typeface="Calibri"/>
              <a:cs typeface="Calibri"/>
              <a:sym typeface="Calibri"/>
            </a:endParaRPr>
          </a:p>
        </p:txBody>
      </p:sp>
      <p:sp>
        <p:nvSpPr>
          <p:cNvPr id="474" name="Google Shape;474;p35"/>
          <p:cNvSpPr txBox="1"/>
          <p:nvPr/>
        </p:nvSpPr>
        <p:spPr>
          <a:xfrm>
            <a:off x="2848099" y="2692620"/>
            <a:ext cx="359030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Times New Roman"/>
                <a:ea typeface="Times New Roman"/>
                <a:cs typeface="Times New Roman"/>
                <a:sym typeface="Times New Roman"/>
              </a:rPr>
              <a:t>Sao bảo Nam không đến?</a:t>
            </a:r>
            <a:endParaRPr/>
          </a:p>
          <a:p>
            <a:pPr marL="0" marR="0" lvl="0" indent="0" algn="l"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475" name="Google Shape;475;p35"/>
          <p:cNvSpPr txBox="1"/>
          <p:nvPr/>
        </p:nvSpPr>
        <p:spPr>
          <a:xfrm>
            <a:off x="1828800" y="1066800"/>
            <a:ext cx="10058400" cy="5232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b="1">
                <a:solidFill>
                  <a:srgbClr val="FFC000"/>
                </a:solidFill>
                <a:latin typeface="Times New Roman"/>
                <a:ea typeface="Times New Roman"/>
                <a:cs typeface="Times New Roman"/>
                <a:sym typeface="Times New Roman"/>
              </a:rPr>
              <a:t>Bài 2: Từ 5 tiếng: </a:t>
            </a:r>
            <a:r>
              <a:rPr lang="en-US" sz="2800" b="1">
                <a:solidFill>
                  <a:srgbClr val="FFFF00"/>
                </a:solidFill>
                <a:latin typeface="Times New Roman"/>
                <a:ea typeface="Times New Roman"/>
                <a:cs typeface="Times New Roman"/>
                <a:sym typeface="Times New Roman"/>
              </a:rPr>
              <a:t>Nam - bảo -  sao -  không - đến</a:t>
            </a:r>
            <a:endParaRPr sz="2800" b="1">
              <a:solidFill>
                <a:srgbClr val="FFFF00"/>
              </a:solidFill>
              <a:latin typeface="Times New Roman"/>
              <a:ea typeface="Times New Roman"/>
              <a:cs typeface="Times New Roman"/>
              <a:sym typeface="Times New Roman"/>
            </a:endParaRPr>
          </a:p>
        </p:txBody>
      </p:sp>
      <p:sp>
        <p:nvSpPr>
          <p:cNvPr id="476" name="Google Shape;476;p35"/>
          <p:cNvSpPr/>
          <p:nvPr/>
        </p:nvSpPr>
        <p:spPr>
          <a:xfrm>
            <a:off x="1162792" y="34319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bảo</a:t>
            </a:r>
            <a:endParaRPr sz="2400" b="1">
              <a:solidFill>
                <a:srgbClr val="FFFF00"/>
              </a:solidFill>
              <a:latin typeface="Calibri"/>
              <a:ea typeface="Calibri"/>
              <a:cs typeface="Calibri"/>
              <a:sym typeface="Calibri"/>
            </a:endParaRPr>
          </a:p>
        </p:txBody>
      </p:sp>
      <p:sp>
        <p:nvSpPr>
          <p:cNvPr id="477" name="Google Shape;477;p35"/>
          <p:cNvSpPr/>
          <p:nvPr/>
        </p:nvSpPr>
        <p:spPr>
          <a:xfrm>
            <a:off x="1203368" y="40796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sao</a:t>
            </a:r>
            <a:r>
              <a:rPr lang="en-US" sz="1800">
                <a:solidFill>
                  <a:srgbClr val="FFFF00"/>
                </a:solidFill>
                <a:latin typeface="Arial"/>
                <a:ea typeface="Arial"/>
                <a:cs typeface="Arial"/>
                <a:sym typeface="Arial"/>
              </a:rPr>
              <a:t> </a:t>
            </a:r>
            <a:endParaRPr sz="1800">
              <a:solidFill>
                <a:srgbClr val="FFFF00"/>
              </a:solidFill>
              <a:latin typeface="Arial"/>
              <a:ea typeface="Arial"/>
              <a:cs typeface="Arial"/>
              <a:sym typeface="Arial"/>
            </a:endParaRPr>
          </a:p>
        </p:txBody>
      </p:sp>
      <p:sp>
        <p:nvSpPr>
          <p:cNvPr id="478" name="Google Shape;478;p35"/>
          <p:cNvSpPr/>
          <p:nvPr/>
        </p:nvSpPr>
        <p:spPr>
          <a:xfrm>
            <a:off x="1180607" y="4771370"/>
            <a:ext cx="1444832"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không</a:t>
            </a:r>
            <a:endParaRPr sz="2400" b="1">
              <a:solidFill>
                <a:srgbClr val="FFFF00"/>
              </a:solidFill>
              <a:latin typeface="Times New Roman"/>
              <a:ea typeface="Times New Roman"/>
              <a:cs typeface="Times New Roman"/>
              <a:sym typeface="Times New Roman"/>
            </a:endParaRPr>
          </a:p>
        </p:txBody>
      </p:sp>
      <p:sp>
        <p:nvSpPr>
          <p:cNvPr id="479" name="Google Shape;479;p35"/>
          <p:cNvSpPr/>
          <p:nvPr/>
        </p:nvSpPr>
        <p:spPr>
          <a:xfrm>
            <a:off x="1203367" y="5448300"/>
            <a:ext cx="1444831"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đến</a:t>
            </a:r>
            <a:endParaRPr sz="2400" b="1">
              <a:solidFill>
                <a:srgbClr val="FFFF00"/>
              </a:solidFill>
              <a:latin typeface="Calibri"/>
              <a:ea typeface="Calibri"/>
              <a:cs typeface="Calibri"/>
              <a:sym typeface="Calibri"/>
            </a:endParaRPr>
          </a:p>
        </p:txBody>
      </p:sp>
      <p:sp>
        <p:nvSpPr>
          <p:cNvPr id="480" name="Google Shape;480;p35"/>
          <p:cNvSpPr/>
          <p:nvPr/>
        </p:nvSpPr>
        <p:spPr>
          <a:xfrm>
            <a:off x="1203368" y="2784269"/>
            <a:ext cx="1444830" cy="647700"/>
          </a:xfrm>
          <a:prstGeom prst="ellipse">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FFF00"/>
                </a:solidFill>
                <a:latin typeface="Times New Roman"/>
                <a:ea typeface="Times New Roman"/>
                <a:cs typeface="Times New Roman"/>
                <a:sym typeface="Times New Roman"/>
              </a:rPr>
              <a:t>Nam</a:t>
            </a:r>
            <a:endParaRPr sz="2400" b="1">
              <a:solidFill>
                <a:srgbClr val="FFFF00"/>
              </a:solidFill>
              <a:latin typeface="Times New Roman"/>
              <a:ea typeface="Times New Roman"/>
              <a:cs typeface="Times New Roman"/>
              <a:sym typeface="Times New Roman"/>
            </a:endParaRPr>
          </a:p>
        </p:txBody>
      </p:sp>
      <p:sp>
        <p:nvSpPr>
          <p:cNvPr id="481" name="Google Shape;481;p35"/>
          <p:cNvSpPr txBox="1"/>
          <p:nvPr/>
        </p:nvSpPr>
        <p:spPr>
          <a:xfrm>
            <a:off x="2209800" y="6934200"/>
            <a:ext cx="10248900" cy="461665"/>
          </a:xfrm>
          <a:prstGeom prst="rect">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FFFF66"/>
                </a:solidFill>
                <a:latin typeface="Calibri"/>
                <a:ea typeface="Calibri"/>
                <a:cs typeface="Calibri"/>
                <a:sym typeface="Calibri"/>
              </a:rPr>
              <a:t>Chú ý: </a:t>
            </a:r>
            <a:r>
              <a:rPr lang="en-US" sz="2400" b="1">
                <a:solidFill>
                  <a:schemeClr val="lt1"/>
                </a:solidFill>
                <a:latin typeface="Calibri"/>
                <a:ea typeface="Calibri"/>
                <a:cs typeface="Calibri"/>
                <a:sym typeface="Calibri"/>
              </a:rPr>
              <a:t>Cần phải lựa chọn trật tự từ sao cho phù hợp ngữ cảnh giao tiếp</a:t>
            </a:r>
            <a:endParaRPr sz="2400" b="1">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animEffect transition="in" filter="fade">
                                      <p:cBhvr>
                                        <p:cTn id="7" dur="500"/>
                                        <p:tgtEl>
                                          <p:spTgt spid="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6"/>
          <p:cNvSpPr/>
          <p:nvPr/>
        </p:nvSpPr>
        <p:spPr>
          <a:xfrm>
            <a:off x="1066800" y="1066800"/>
            <a:ext cx="12115800" cy="6247864"/>
          </a:xfrm>
          <a:prstGeom prst="rect">
            <a:avLst/>
          </a:prstGeom>
          <a:noFill/>
          <a:ln>
            <a:noFill/>
          </a:ln>
        </p:spPr>
        <p:txBody>
          <a:bodyPr spcFirstLastPara="1" wrap="square" lIns="91425" tIns="45700" rIns="91425" bIns="45700" anchor="t" anchorCtr="0">
            <a:spAutoFit/>
          </a:bodyPr>
          <a:lstStyle/>
          <a:p>
            <a:pPr marL="1081088" marR="0" lvl="0" indent="-1081088" algn="ctr" rtl="0">
              <a:spcBef>
                <a:spcPts val="0"/>
              </a:spcBef>
              <a:spcAft>
                <a:spcPts val="0"/>
              </a:spcAft>
              <a:buNone/>
            </a:pPr>
            <a:r>
              <a:rPr lang="en-US" sz="2500" b="1">
                <a:solidFill>
                  <a:srgbClr val="FFC000"/>
                </a:solidFill>
                <a:latin typeface="Times New Roman"/>
                <a:ea typeface="Times New Roman"/>
                <a:cs typeface="Times New Roman"/>
                <a:sym typeface="Times New Roman"/>
              </a:rPr>
              <a:t>BÀI 3: Viết một đoạn văn ngắn (khoảng 10 câu) trình bày suy nghĩ của em về đề tài sau:  </a:t>
            </a:r>
            <a:r>
              <a:rPr lang="en-US" sz="2500" b="1">
                <a:solidFill>
                  <a:srgbClr val="FFFF00"/>
                </a:solidFill>
                <a:latin typeface="Times New Roman"/>
                <a:ea typeface="Times New Roman"/>
                <a:cs typeface="Times New Roman"/>
                <a:sym typeface="Times New Roman"/>
              </a:rPr>
              <a:t>Lợi ích của việc đọc sách</a:t>
            </a:r>
            <a:endParaRPr/>
          </a:p>
          <a:p>
            <a:pPr marL="1081088" marR="0" lvl="0" indent="-1081088" algn="just" rtl="0">
              <a:spcBef>
                <a:spcPts val="0"/>
              </a:spcBef>
              <a:spcAft>
                <a:spcPts val="0"/>
              </a:spcAft>
              <a:buNone/>
            </a:pPr>
            <a:r>
              <a:rPr lang="en-US" sz="2500" b="1">
                <a:solidFill>
                  <a:srgbClr val="FFC000"/>
                </a:solidFill>
                <a:latin typeface="Calibri"/>
                <a:ea typeface="Calibri"/>
                <a:cs typeface="Calibri"/>
                <a:sym typeface="Calibri"/>
              </a:rPr>
              <a:t>            Giải thích cách sắp xếp trật tự từ ở một câu trong đoạn. </a:t>
            </a:r>
            <a:endParaRPr/>
          </a:p>
          <a:p>
            <a:pPr marL="1081088" marR="0" lvl="0" indent="-1081088" algn="just" rtl="0">
              <a:spcBef>
                <a:spcPts val="0"/>
              </a:spcBef>
              <a:spcAft>
                <a:spcPts val="0"/>
              </a:spcAft>
              <a:buNone/>
            </a:pPr>
            <a:r>
              <a:rPr lang="en-US" sz="2500" b="1">
                <a:solidFill>
                  <a:srgbClr val="00B0F0"/>
                </a:solidFill>
                <a:latin typeface="Calibri"/>
                <a:ea typeface="Calibri"/>
                <a:cs typeface="Calibri"/>
                <a:sym typeface="Calibri"/>
              </a:rPr>
              <a:t>a. Yêu cầu về hình thức</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Đoạn văn khoảng 10 câu</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Hành văn mạch lạc, không sai lỗi dùng từ đặt câu thông thường</a:t>
            </a:r>
            <a:endParaRPr/>
          </a:p>
          <a:p>
            <a:pPr marL="0" marR="0" lvl="0" indent="0" algn="l" rtl="0">
              <a:spcBef>
                <a:spcPts val="0"/>
              </a:spcBef>
              <a:spcAft>
                <a:spcPts val="0"/>
              </a:spcAft>
              <a:buNone/>
            </a:pPr>
            <a:r>
              <a:rPr lang="en-US" sz="2500" b="1">
                <a:solidFill>
                  <a:srgbClr val="00B0F0"/>
                </a:solidFill>
                <a:latin typeface="Calibri"/>
                <a:ea typeface="Calibri"/>
                <a:cs typeface="Calibri"/>
                <a:sym typeface="Calibri"/>
              </a:rPr>
              <a:t>b. Yêu cầu về nội dung</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Quan niệm về sách?</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Vai trò:</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 Cung cấp tri thức</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 Giúp con người hoàn thiện nhân cách</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 Giúp thanh lọc tâm hồn…</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Phương pháp đọc sách và cách chọn sách</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Bàn luận về mở rộng (về văn hoá đọc của giới trẻ hiện nay)</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Liên hệ bản thân </a:t>
            </a:r>
            <a:endParaRPr/>
          </a:p>
          <a:p>
            <a:pPr marL="688975" marR="0" lvl="0" indent="0" algn="l" rtl="0">
              <a:spcBef>
                <a:spcPts val="0"/>
              </a:spcBef>
              <a:spcAft>
                <a:spcPts val="0"/>
              </a:spcAft>
              <a:buNone/>
            </a:pPr>
            <a:r>
              <a:rPr lang="en-US" sz="2500">
                <a:solidFill>
                  <a:schemeClr val="lt1"/>
                </a:solidFill>
                <a:latin typeface="Calibri"/>
                <a:ea typeface="Calibri"/>
                <a:cs typeface="Calibri"/>
                <a:sym typeface="Calibri"/>
              </a:rPr>
              <a:t> </a:t>
            </a:r>
            <a:r>
              <a:rPr lang="en-US" sz="2500" b="1">
                <a:solidFill>
                  <a:srgbClr val="FF99FF"/>
                </a:solidFill>
                <a:latin typeface="Calibri"/>
                <a:ea typeface="Calibri"/>
                <a:cs typeface="Calibri"/>
                <a:sym typeface="Calibri"/>
              </a:rPr>
              <a:t>(Lưu ý giải thích cách sắp xếp trật tự từ ở một câu văn trong đoạn)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7"/>
          <p:cNvSpPr txBox="1"/>
          <p:nvPr/>
        </p:nvSpPr>
        <p:spPr>
          <a:xfrm>
            <a:off x="3970940" y="1597967"/>
            <a:ext cx="7145721" cy="523220"/>
          </a:xfrm>
          <a:prstGeom prst="rect">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800" b="1">
                <a:solidFill>
                  <a:srgbClr val="FFFF00"/>
                </a:solidFill>
                <a:latin typeface="Calibri"/>
                <a:ea typeface="Calibri"/>
                <a:cs typeface="Calibri"/>
                <a:sym typeface="Calibri"/>
              </a:rPr>
              <a:t>LỰA CHỌN TRẬT TỰ TỪ TRONG CÂU</a:t>
            </a:r>
            <a:r>
              <a:rPr lang="en-US" sz="2800" b="1">
                <a:solidFill>
                  <a:srgbClr val="FFFF00"/>
                </a:solidFill>
                <a:latin typeface="Arial"/>
                <a:ea typeface="Arial"/>
                <a:cs typeface="Arial"/>
                <a:sym typeface="Arial"/>
              </a:rPr>
              <a:t> </a:t>
            </a:r>
            <a:endParaRPr sz="2800" b="1">
              <a:solidFill>
                <a:srgbClr val="FFFF00"/>
              </a:solidFill>
              <a:latin typeface="Arial"/>
              <a:ea typeface="Arial"/>
              <a:cs typeface="Arial"/>
              <a:sym typeface="Arial"/>
            </a:endParaRPr>
          </a:p>
        </p:txBody>
      </p:sp>
      <p:sp>
        <p:nvSpPr>
          <p:cNvPr id="492" name="Google Shape;492;p37"/>
          <p:cNvSpPr txBox="1"/>
          <p:nvPr/>
        </p:nvSpPr>
        <p:spPr>
          <a:xfrm>
            <a:off x="1087820" y="2664767"/>
            <a:ext cx="5448301"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 </a:t>
            </a:r>
            <a:r>
              <a:rPr lang="en-US" sz="2300" b="1">
                <a:solidFill>
                  <a:schemeClr val="dk1"/>
                </a:solidFill>
                <a:latin typeface="Calibri"/>
                <a:ea typeface="Calibri"/>
                <a:cs typeface="Calibri"/>
                <a:sym typeface="Calibri"/>
              </a:rPr>
              <a:t>KHẢ NĂNG THAY ĐỔI TRẬT TỰ TỪ </a:t>
            </a:r>
            <a:endParaRPr sz="2300" b="1">
              <a:solidFill>
                <a:schemeClr val="dk1"/>
              </a:solidFill>
              <a:latin typeface="Arial"/>
              <a:ea typeface="Arial"/>
              <a:cs typeface="Arial"/>
              <a:sym typeface="Arial"/>
            </a:endParaRPr>
          </a:p>
        </p:txBody>
      </p:sp>
      <p:sp>
        <p:nvSpPr>
          <p:cNvPr id="493" name="Google Shape;493;p37"/>
          <p:cNvSpPr txBox="1"/>
          <p:nvPr/>
        </p:nvSpPr>
        <p:spPr>
          <a:xfrm>
            <a:off x="1087821" y="3729730"/>
            <a:ext cx="2781299" cy="1938992"/>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a:solidFill>
                  <a:schemeClr val="lt1"/>
                </a:solidFill>
                <a:latin typeface="Calibri"/>
                <a:ea typeface="Calibri"/>
                <a:cs typeface="Calibri"/>
                <a:sym typeface="Calibri"/>
              </a:rPr>
              <a:t>      Có nhiều cách sắp xếp trật tự từ, mỗi cách đem lại hiệu quả diễn đạt riêng</a:t>
            </a:r>
            <a:endParaRPr sz="2400">
              <a:solidFill>
                <a:schemeClr val="lt1"/>
              </a:solidFill>
              <a:latin typeface="Arial"/>
              <a:ea typeface="Arial"/>
              <a:cs typeface="Arial"/>
              <a:sym typeface="Arial"/>
            </a:endParaRPr>
          </a:p>
        </p:txBody>
      </p:sp>
      <p:sp>
        <p:nvSpPr>
          <p:cNvPr id="494" name="Google Shape;494;p37"/>
          <p:cNvSpPr txBox="1"/>
          <p:nvPr/>
        </p:nvSpPr>
        <p:spPr>
          <a:xfrm>
            <a:off x="4173921" y="3731567"/>
            <a:ext cx="2209800" cy="1977464"/>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spcBef>
                <a:spcPts val="0"/>
              </a:spcBef>
              <a:spcAft>
                <a:spcPts val="0"/>
              </a:spcAft>
              <a:buNone/>
            </a:pPr>
            <a:r>
              <a:rPr lang="en-US" sz="2450">
                <a:solidFill>
                  <a:schemeClr val="lt1"/>
                </a:solidFill>
                <a:latin typeface="Calibri"/>
                <a:ea typeface="Calibri"/>
                <a:cs typeface="Calibri"/>
                <a:sym typeface="Calibri"/>
              </a:rPr>
              <a:t>     Biết lựa chọn trật tự từ thích hợp với yêu cầu giao tiếp</a:t>
            </a:r>
            <a:endParaRPr sz="2450">
              <a:solidFill>
                <a:schemeClr val="lt1"/>
              </a:solidFill>
              <a:latin typeface="Calibri"/>
              <a:ea typeface="Calibri"/>
              <a:cs typeface="Calibri"/>
              <a:sym typeface="Calibri"/>
            </a:endParaRPr>
          </a:p>
        </p:txBody>
      </p:sp>
      <p:sp>
        <p:nvSpPr>
          <p:cNvPr id="495" name="Google Shape;495;p37"/>
          <p:cNvSpPr txBox="1"/>
          <p:nvPr/>
        </p:nvSpPr>
        <p:spPr>
          <a:xfrm>
            <a:off x="6705600" y="2664767"/>
            <a:ext cx="6612321" cy="461665"/>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 </a:t>
            </a:r>
            <a:r>
              <a:rPr lang="en-US" sz="2300" b="1">
                <a:solidFill>
                  <a:schemeClr val="dk1"/>
                </a:solidFill>
                <a:latin typeface="Calibri"/>
                <a:ea typeface="Calibri"/>
                <a:cs typeface="Calibri"/>
                <a:sym typeface="Calibri"/>
              </a:rPr>
              <a:t>TÁC DỤNG CỦA VIỆC SẮP XẾP TRẬT TỰ TỪ </a:t>
            </a:r>
            <a:endParaRPr sz="2300" b="1">
              <a:solidFill>
                <a:schemeClr val="dk1"/>
              </a:solidFill>
              <a:latin typeface="Arial"/>
              <a:ea typeface="Arial"/>
              <a:cs typeface="Arial"/>
              <a:sym typeface="Arial"/>
            </a:endParaRPr>
          </a:p>
        </p:txBody>
      </p:sp>
      <p:sp>
        <p:nvSpPr>
          <p:cNvPr id="496" name="Google Shape;496;p37"/>
          <p:cNvSpPr txBox="1"/>
          <p:nvPr/>
        </p:nvSpPr>
        <p:spPr>
          <a:xfrm>
            <a:off x="6536122" y="3807767"/>
            <a:ext cx="1828799" cy="2463367"/>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chemeClr val="lt1"/>
                </a:solidFill>
                <a:latin typeface="Times New Roman"/>
                <a:ea typeface="Times New Roman"/>
                <a:cs typeface="Times New Roman"/>
                <a:sym typeface="Times New Roman"/>
              </a:rPr>
              <a:t>Thể hiện thứ tự nhất định của sự vật, hiện tượng, hoạt động, đặc điểm</a:t>
            </a:r>
            <a:endParaRPr sz="2400" i="1">
              <a:solidFill>
                <a:schemeClr val="lt1"/>
              </a:solidFill>
              <a:latin typeface="Times New Roman"/>
              <a:ea typeface="Times New Roman"/>
              <a:cs typeface="Times New Roman"/>
              <a:sym typeface="Times New Roman"/>
            </a:endParaRPr>
          </a:p>
        </p:txBody>
      </p:sp>
      <p:sp>
        <p:nvSpPr>
          <p:cNvPr id="497" name="Google Shape;497;p37"/>
          <p:cNvSpPr txBox="1"/>
          <p:nvPr/>
        </p:nvSpPr>
        <p:spPr>
          <a:xfrm>
            <a:off x="8517321" y="3816718"/>
            <a:ext cx="1676400" cy="2048766"/>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chemeClr val="lt1"/>
                </a:solidFill>
                <a:latin typeface="Times New Roman"/>
                <a:ea typeface="Times New Roman"/>
                <a:cs typeface="Times New Roman"/>
                <a:sym typeface="Times New Roman"/>
              </a:rPr>
              <a:t>Nhấn mạnh hình ảnh, đặc điểm của sự vật, hiện tượng</a:t>
            </a:r>
            <a:endParaRPr sz="2400">
              <a:solidFill>
                <a:schemeClr val="lt1"/>
              </a:solidFill>
              <a:latin typeface="Calibri"/>
              <a:ea typeface="Calibri"/>
              <a:cs typeface="Calibri"/>
              <a:sym typeface="Calibri"/>
            </a:endParaRPr>
          </a:p>
        </p:txBody>
      </p:sp>
      <p:sp>
        <p:nvSpPr>
          <p:cNvPr id="498" name="Google Shape;498;p37"/>
          <p:cNvSpPr txBox="1"/>
          <p:nvPr/>
        </p:nvSpPr>
        <p:spPr>
          <a:xfrm>
            <a:off x="11870122" y="3787074"/>
            <a:ext cx="1447800" cy="2443939"/>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chemeClr val="lt1"/>
                </a:solidFill>
                <a:latin typeface="Times New Roman"/>
                <a:ea typeface="Times New Roman"/>
                <a:cs typeface="Times New Roman"/>
                <a:sym typeface="Times New Roman"/>
              </a:rPr>
              <a:t>Liên kết câu với những câu khác trong văn bản</a:t>
            </a:r>
            <a:endParaRPr sz="2400">
              <a:solidFill>
                <a:schemeClr val="lt1"/>
              </a:solidFill>
              <a:latin typeface="Calibri"/>
              <a:ea typeface="Calibri"/>
              <a:cs typeface="Calibri"/>
              <a:sym typeface="Calibri"/>
            </a:endParaRPr>
          </a:p>
        </p:txBody>
      </p:sp>
      <p:sp>
        <p:nvSpPr>
          <p:cNvPr id="499" name="Google Shape;499;p37"/>
          <p:cNvSpPr txBox="1"/>
          <p:nvPr/>
        </p:nvSpPr>
        <p:spPr>
          <a:xfrm>
            <a:off x="10346121" y="3816718"/>
            <a:ext cx="1371599" cy="2463367"/>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400">
                <a:solidFill>
                  <a:schemeClr val="lt1"/>
                </a:solidFill>
                <a:latin typeface="Times New Roman"/>
                <a:ea typeface="Times New Roman"/>
                <a:cs typeface="Times New Roman"/>
                <a:sym typeface="Times New Roman"/>
              </a:rPr>
              <a:t>Đảm bảo sự hài hoà về ngữ âm của lời nói</a:t>
            </a:r>
            <a:endParaRPr sz="2400">
              <a:solidFill>
                <a:schemeClr val="lt1"/>
              </a:solidFill>
              <a:latin typeface="Calibri"/>
              <a:ea typeface="Calibri"/>
              <a:cs typeface="Calibri"/>
              <a:sym typeface="Calibri"/>
            </a:endParaRPr>
          </a:p>
        </p:txBody>
      </p:sp>
      <p:cxnSp>
        <p:nvCxnSpPr>
          <p:cNvPr id="500" name="Google Shape;500;p37"/>
          <p:cNvCxnSpPr>
            <a:stCxn id="491" idx="2"/>
          </p:cNvCxnSpPr>
          <p:nvPr/>
        </p:nvCxnSpPr>
        <p:spPr>
          <a:xfrm flipH="1">
            <a:off x="3153900" y="2121187"/>
            <a:ext cx="4389900" cy="5436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1" name="Google Shape;501;p37"/>
          <p:cNvCxnSpPr>
            <a:stCxn id="491" idx="2"/>
          </p:cNvCxnSpPr>
          <p:nvPr/>
        </p:nvCxnSpPr>
        <p:spPr>
          <a:xfrm>
            <a:off x="7543800" y="2121187"/>
            <a:ext cx="2620500" cy="5436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2" name="Google Shape;502;p37"/>
          <p:cNvCxnSpPr>
            <a:endCxn id="494" idx="0"/>
          </p:cNvCxnSpPr>
          <p:nvPr/>
        </p:nvCxnSpPr>
        <p:spPr>
          <a:xfrm>
            <a:off x="3869121" y="3126467"/>
            <a:ext cx="1409700" cy="6051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3" name="Google Shape;503;p37"/>
          <p:cNvCxnSpPr/>
          <p:nvPr/>
        </p:nvCxnSpPr>
        <p:spPr>
          <a:xfrm flipH="1">
            <a:off x="2192721" y="3126432"/>
            <a:ext cx="1676399" cy="603298"/>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4" name="Google Shape;504;p37"/>
          <p:cNvCxnSpPr>
            <a:stCxn id="495" idx="2"/>
          </p:cNvCxnSpPr>
          <p:nvPr/>
        </p:nvCxnSpPr>
        <p:spPr>
          <a:xfrm flipH="1">
            <a:off x="7543661" y="3126432"/>
            <a:ext cx="2468100" cy="6813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5" name="Google Shape;505;p37"/>
          <p:cNvCxnSpPr>
            <a:stCxn id="495" idx="2"/>
            <a:endCxn id="497" idx="0"/>
          </p:cNvCxnSpPr>
          <p:nvPr/>
        </p:nvCxnSpPr>
        <p:spPr>
          <a:xfrm flipH="1">
            <a:off x="9355661" y="3126432"/>
            <a:ext cx="656100" cy="6903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6" name="Google Shape;506;p37"/>
          <p:cNvCxnSpPr>
            <a:endCxn id="499" idx="0"/>
          </p:cNvCxnSpPr>
          <p:nvPr/>
        </p:nvCxnSpPr>
        <p:spPr>
          <a:xfrm>
            <a:off x="10079421" y="3126418"/>
            <a:ext cx="952500" cy="690300"/>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cxnSp>
        <p:nvCxnSpPr>
          <p:cNvPr id="507" name="Google Shape;507;p37"/>
          <p:cNvCxnSpPr/>
          <p:nvPr/>
        </p:nvCxnSpPr>
        <p:spPr>
          <a:xfrm>
            <a:off x="10193721" y="3126432"/>
            <a:ext cx="2514600" cy="605135"/>
          </a:xfrm>
          <a:prstGeom prst="straightConnector1">
            <a:avLst/>
          </a:prstGeom>
          <a:noFill/>
          <a:ln w="25400" cap="flat" cmpd="sng">
            <a:solidFill>
              <a:schemeClr val="accent3"/>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2000"/>
                                        <p:tgtEl>
                                          <p:spTgt spid="496"/>
                                        </p:tgtEl>
                                      </p:cBhvr>
                                    </p:animEffect>
                                  </p:childTnLst>
                                </p:cTn>
                              </p:par>
                              <p:par>
                                <p:cTn id="8" presetID="10" presetClass="entr" presetSubtype="0" fill="hold" nodeType="withEffect">
                                  <p:stCondLst>
                                    <p:cond delay="0"/>
                                  </p:stCondLst>
                                  <p:childTnLst>
                                    <p:set>
                                      <p:cBhvr>
                                        <p:cTn id="9" dur="1" fill="hold">
                                          <p:stCondLst>
                                            <p:cond delay="0"/>
                                          </p:stCondLst>
                                        </p:cTn>
                                        <p:tgtEl>
                                          <p:spTgt spid="497"/>
                                        </p:tgtEl>
                                        <p:attrNameLst>
                                          <p:attrName>style.visibility</p:attrName>
                                        </p:attrNameLst>
                                      </p:cBhvr>
                                      <p:to>
                                        <p:strVal val="visible"/>
                                      </p:to>
                                    </p:set>
                                    <p:animEffect transition="in" filter="fade">
                                      <p:cBhvr>
                                        <p:cTn id="10" dur="2000"/>
                                        <p:tgtEl>
                                          <p:spTgt spid="497"/>
                                        </p:tgtEl>
                                      </p:cBhvr>
                                    </p:animEffect>
                                  </p:childTnLst>
                                </p:cTn>
                              </p:par>
                              <p:par>
                                <p:cTn id="11" presetID="10" presetClass="entr" presetSubtype="0" fill="hold" nodeType="withEffect">
                                  <p:stCondLst>
                                    <p:cond delay="0"/>
                                  </p:stCondLst>
                                  <p:childTnLst>
                                    <p:set>
                                      <p:cBhvr>
                                        <p:cTn id="12" dur="1" fill="hold">
                                          <p:stCondLst>
                                            <p:cond delay="0"/>
                                          </p:stCondLst>
                                        </p:cTn>
                                        <p:tgtEl>
                                          <p:spTgt spid="499"/>
                                        </p:tgtEl>
                                        <p:attrNameLst>
                                          <p:attrName>style.visibility</p:attrName>
                                        </p:attrNameLst>
                                      </p:cBhvr>
                                      <p:to>
                                        <p:strVal val="visible"/>
                                      </p:to>
                                    </p:set>
                                    <p:animEffect transition="in" filter="fade">
                                      <p:cBhvr>
                                        <p:cTn id="13" dur="2000"/>
                                        <p:tgtEl>
                                          <p:spTgt spid="499"/>
                                        </p:tgtEl>
                                      </p:cBhvr>
                                    </p:animEffect>
                                  </p:childTnLst>
                                </p:cTn>
                              </p:par>
                              <p:par>
                                <p:cTn id="14" presetID="10" presetClass="entr" presetSubtype="0" fill="hold" nodeType="withEffect">
                                  <p:stCondLst>
                                    <p:cond delay="0"/>
                                  </p:stCondLst>
                                  <p:childTnLst>
                                    <p:set>
                                      <p:cBhvr>
                                        <p:cTn id="15" dur="1" fill="hold">
                                          <p:stCondLst>
                                            <p:cond delay="0"/>
                                          </p:stCondLst>
                                        </p:cTn>
                                        <p:tgtEl>
                                          <p:spTgt spid="498"/>
                                        </p:tgtEl>
                                        <p:attrNameLst>
                                          <p:attrName>style.visibility</p:attrName>
                                        </p:attrNameLst>
                                      </p:cBhvr>
                                      <p:to>
                                        <p:strVal val="visible"/>
                                      </p:to>
                                    </p:set>
                                    <p:animEffect transition="in" filter="fade">
                                      <p:cBhvr>
                                        <p:cTn id="16" dur="20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512" name="Google Shape;512;p38"/>
          <p:cNvPicPr preferRelativeResize="0"/>
          <p:nvPr/>
        </p:nvPicPr>
        <p:blipFill rotWithShape="1">
          <a:blip r:embed="rId3">
            <a:alphaModFix/>
          </a:blip>
          <a:srcRect/>
          <a:stretch/>
        </p:blipFill>
        <p:spPr>
          <a:xfrm>
            <a:off x="1371600" y="914400"/>
            <a:ext cx="11963400" cy="6096000"/>
          </a:xfrm>
          <a:prstGeom prst="rect">
            <a:avLst/>
          </a:prstGeom>
          <a:noFill/>
          <a:ln>
            <a:noFill/>
          </a:ln>
        </p:spPr>
      </p:pic>
      <p:sp>
        <p:nvSpPr>
          <p:cNvPr id="513" name="Google Shape;513;p38"/>
          <p:cNvSpPr/>
          <p:nvPr/>
        </p:nvSpPr>
        <p:spPr>
          <a:xfrm>
            <a:off x="4256314" y="2839015"/>
            <a:ext cx="7315200" cy="2246729"/>
          </a:xfrm>
          <a:prstGeom prst="rect">
            <a:avLst/>
          </a:prstGeom>
          <a:solidFill>
            <a:schemeClr val="accent2"/>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FFF00"/>
                </a:solidFill>
                <a:latin typeface="Times New Roman"/>
                <a:ea typeface="Times New Roman"/>
                <a:cs typeface="Times New Roman"/>
                <a:sym typeface="Times New Roman"/>
              </a:rPr>
              <a:t>IV. HƯỚNG DẪN VỀ NHÀ</a:t>
            </a:r>
            <a:endParaRPr sz="2800" dirty="0">
              <a:solidFill>
                <a:srgbClr val="FFFF00"/>
              </a:solidFill>
              <a:latin typeface="Times New Roman"/>
              <a:ea typeface="Times New Roman"/>
              <a:cs typeface="Times New Roman"/>
              <a:sym typeface="Times New Roman"/>
            </a:endParaRPr>
          </a:p>
          <a:p>
            <a:pPr marL="342900" marR="0" lvl="0" indent="-342900" algn="l" rtl="0">
              <a:spcBef>
                <a:spcPts val="0"/>
              </a:spcBef>
              <a:spcAft>
                <a:spcPts val="0"/>
              </a:spcAft>
              <a:buClr>
                <a:srgbClr val="FFFFFF"/>
              </a:buClr>
              <a:buSzPts val="2800"/>
              <a:buFont typeface="Times New Roman"/>
              <a:buChar char="-"/>
            </a:pPr>
            <a:r>
              <a:rPr lang="en-US" sz="2800" dirty="0" err="1">
                <a:solidFill>
                  <a:srgbClr val="FFFFFF"/>
                </a:solidFill>
                <a:latin typeface="Times New Roman"/>
                <a:ea typeface="Times New Roman"/>
                <a:cs typeface="Times New Roman"/>
                <a:sym typeface="Times New Roman"/>
              </a:rPr>
              <a:t>Học</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lại</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theo</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tiến</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trình</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bài</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học</a:t>
            </a:r>
            <a:endParaRPr sz="2800" dirty="0">
              <a:solidFill>
                <a:srgbClr val="FFFFFF"/>
              </a:solidFill>
              <a:latin typeface="Times New Roman"/>
              <a:ea typeface="Times New Roman"/>
              <a:cs typeface="Times New Roman"/>
              <a:sym typeface="Times New Roman"/>
            </a:endParaRPr>
          </a:p>
          <a:p>
            <a:pPr marL="342900" marR="0" lvl="0" indent="-342900" algn="l" rtl="0">
              <a:spcBef>
                <a:spcPts val="0"/>
              </a:spcBef>
              <a:spcAft>
                <a:spcPts val="0"/>
              </a:spcAft>
              <a:buClr>
                <a:srgbClr val="FFFFFF"/>
              </a:buClr>
              <a:buSzPts val="2800"/>
              <a:buFont typeface="Times New Roman"/>
              <a:buChar char="-"/>
            </a:pPr>
            <a:r>
              <a:rPr lang="en-US" sz="2800" dirty="0" err="1">
                <a:solidFill>
                  <a:srgbClr val="FFFFFF"/>
                </a:solidFill>
                <a:latin typeface="Times New Roman"/>
                <a:ea typeface="Times New Roman"/>
                <a:cs typeface="Times New Roman"/>
                <a:sym typeface="Times New Roman"/>
              </a:rPr>
              <a:t>Hoàn</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thiện</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các</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bài</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tập</a:t>
            </a:r>
            <a:endParaRPr sz="2800" dirty="0">
              <a:solidFill>
                <a:srgbClr val="FFFFFF"/>
              </a:solidFill>
              <a:latin typeface="Times New Roman"/>
              <a:ea typeface="Times New Roman"/>
              <a:cs typeface="Times New Roman"/>
              <a:sym typeface="Times New Roman"/>
            </a:endParaRPr>
          </a:p>
          <a:p>
            <a:pPr marL="342900" marR="0" lvl="0" indent="-342900" algn="l" rtl="0">
              <a:spcBef>
                <a:spcPts val="0"/>
              </a:spcBef>
              <a:spcAft>
                <a:spcPts val="0"/>
              </a:spcAft>
              <a:buClr>
                <a:srgbClr val="FFFFFF"/>
              </a:buClr>
              <a:buSzPts val="2800"/>
              <a:buFont typeface="Times New Roman"/>
              <a:buChar char="-"/>
            </a:pPr>
            <a:r>
              <a:rPr lang="en-US" sz="2800" dirty="0" err="1">
                <a:solidFill>
                  <a:srgbClr val="FFFFFF"/>
                </a:solidFill>
                <a:latin typeface="Times New Roman"/>
                <a:ea typeface="Times New Roman"/>
                <a:cs typeface="Times New Roman"/>
                <a:sym typeface="Times New Roman"/>
              </a:rPr>
              <a:t>Chuẩn</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bị</a:t>
            </a:r>
            <a:r>
              <a:rPr lang="en-US" sz="2800" dirty="0">
                <a:solidFill>
                  <a:srgbClr val="FFFFFF"/>
                </a:solidFill>
                <a:latin typeface="Times New Roman"/>
                <a:ea typeface="Times New Roman"/>
                <a:cs typeface="Times New Roman"/>
                <a:sym typeface="Times New Roman"/>
              </a:rPr>
              <a:t> </a:t>
            </a:r>
            <a:r>
              <a:rPr lang="en-US" sz="2800" dirty="0" err="1">
                <a:solidFill>
                  <a:srgbClr val="FFFFFF"/>
                </a:solidFill>
                <a:latin typeface="Times New Roman"/>
                <a:ea typeface="Times New Roman"/>
                <a:cs typeface="Times New Roman"/>
                <a:sym typeface="Times New Roman"/>
              </a:rPr>
              <a:t>bài</a:t>
            </a:r>
            <a:r>
              <a:rPr lang="en-US" sz="2800" dirty="0">
                <a:solidFill>
                  <a:srgbClr val="FFFFFF"/>
                </a:solidFill>
                <a:latin typeface="Times New Roman"/>
                <a:ea typeface="Times New Roman"/>
                <a:cs typeface="Times New Roman"/>
                <a:sym typeface="Times New Roman"/>
              </a:rPr>
              <a:t>: </a:t>
            </a:r>
            <a:r>
              <a:rPr lang="vi-VN" sz="2800" dirty="0" smtClean="0">
                <a:solidFill>
                  <a:srgbClr val="FFFFFF"/>
                </a:solidFill>
                <a:latin typeface="Times New Roman"/>
                <a:ea typeface="Times New Roman"/>
                <a:cs typeface="Times New Roman"/>
                <a:sym typeface="Times New Roman"/>
              </a:rPr>
              <a:t>LỰA CHỌN TRẬT TỰ TỪ TRONG CÂU (LUYỆN TẬP)</a:t>
            </a:r>
            <a:endParaRPr sz="2800" dirty="0">
              <a:solidFill>
                <a:srgbClr val="FFFFFF"/>
              </a:solidFill>
              <a:latin typeface="Times New Roman"/>
              <a:ea typeface="Times New Roman"/>
              <a:cs typeface="Times New Roman"/>
              <a:sym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9"/>
          <p:cNvSpPr/>
          <p:nvPr/>
        </p:nvSpPr>
        <p:spPr>
          <a:xfrm>
            <a:off x="1447801" y="2057400"/>
            <a:ext cx="11811000" cy="2477281"/>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n-US" sz="2800">
                <a:solidFill>
                  <a:srgbClr val="FFC000"/>
                </a:solidFill>
                <a:latin typeface="Times New Roman"/>
                <a:ea typeface="Times New Roman"/>
                <a:cs typeface="Times New Roman"/>
                <a:sym typeface="Times New Roman"/>
              </a:rPr>
              <a:t>	</a:t>
            </a:r>
            <a:r>
              <a:rPr lang="en-US" sz="2800" b="1">
                <a:solidFill>
                  <a:srgbClr val="FFFF00"/>
                </a:solidFill>
                <a:latin typeface="Times New Roman"/>
                <a:ea typeface="Times New Roman"/>
                <a:cs typeface="Times New Roman"/>
                <a:sym typeface="Times New Roman"/>
              </a:rPr>
              <a:t>“</a:t>
            </a:r>
            <a:r>
              <a:rPr lang="en-US" sz="2800" b="1" i="1">
                <a:solidFill>
                  <a:srgbClr val="FFFF00"/>
                </a:solidFill>
                <a:latin typeface="Times New Roman"/>
                <a:ea typeface="Times New Roman"/>
                <a:cs typeface="Times New Roman"/>
                <a:sym typeface="Times New Roman"/>
              </a:rPr>
              <a:t>Từ vựng</a:t>
            </a:r>
            <a:r>
              <a:rPr lang="en-US" sz="2800" b="1" i="1" baseline="30000">
                <a:solidFill>
                  <a:srgbClr val="FFFF00"/>
                </a:solidFill>
                <a:latin typeface="Times New Roman"/>
                <a:ea typeface="Times New Roman"/>
                <a:cs typeface="Times New Roman"/>
                <a:sym typeface="Times New Roman"/>
              </a:rPr>
              <a:t> </a:t>
            </a:r>
            <a:r>
              <a:rPr lang="en-US" sz="2800" b="1" i="1">
                <a:solidFill>
                  <a:srgbClr val="FFFF00"/>
                </a:solidFill>
                <a:latin typeface="Times New Roman"/>
                <a:ea typeface="Times New Roman"/>
                <a:cs typeface="Times New Roman"/>
                <a:sym typeface="Times New Roman"/>
              </a:rPr>
              <a:t>tiếng Việt qua các thời kì diễn biến của nó tăng lên mỗi ngày một nhiều. Ngữ pháp cũng dần dần trở nên uyển chuyển hơn, chính xác hơn. Dựa vào đặc tính ngữ âm của bản thân mình, tiếng Việt đã không ngừng đặt ra những từ mới, những cách nói mới</a:t>
            </a:r>
            <a:r>
              <a:rPr lang="en-US" sz="2800" b="1">
                <a:solidFill>
                  <a:srgbClr val="FFFF00"/>
                </a:solidFill>
                <a:latin typeface="Times New Roman"/>
                <a:ea typeface="Times New Roman"/>
                <a:cs typeface="Times New Roman"/>
                <a:sym typeface="Times New Roman"/>
              </a:rPr>
              <a:t>”. </a:t>
            </a:r>
            <a:endParaRPr sz="2800" b="1">
              <a:solidFill>
                <a:srgbClr val="FFFF00"/>
              </a:solidFill>
              <a:latin typeface="Times New Roman"/>
              <a:ea typeface="Times New Roman"/>
              <a:cs typeface="Times New Roman"/>
              <a:sym typeface="Times New Roman"/>
            </a:endParaRPr>
          </a:p>
          <a:p>
            <a:pPr marL="0" marR="0" lvl="0" indent="457200" algn="r" rtl="0">
              <a:lnSpc>
                <a:spcPct val="107000"/>
              </a:lnSpc>
              <a:spcBef>
                <a:spcPts val="800"/>
              </a:spcBef>
              <a:spcAft>
                <a:spcPts val="0"/>
              </a:spcAft>
              <a:buNone/>
            </a:pPr>
            <a:r>
              <a:rPr lang="en-US" sz="2800">
                <a:solidFill>
                  <a:srgbClr val="FFC000"/>
                </a:solidFill>
                <a:latin typeface="Times New Roman"/>
                <a:ea typeface="Times New Roman"/>
                <a:cs typeface="Times New Roman"/>
                <a:sym typeface="Times New Roman"/>
              </a:rPr>
              <a:t>(Đặng Thai Mai)</a:t>
            </a:r>
            <a:endParaRPr sz="2800">
              <a:solidFill>
                <a:srgbClr val="FFC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p40"/>
          <p:cNvPicPr preferRelativeResize="0"/>
          <p:nvPr/>
        </p:nvPicPr>
        <p:blipFill rotWithShape="1">
          <a:blip r:embed="rId3">
            <a:alphaModFix/>
          </a:blip>
          <a:srcRect/>
          <a:stretch/>
        </p:blipFill>
        <p:spPr>
          <a:xfrm>
            <a:off x="3124200" y="1219201"/>
            <a:ext cx="9034463" cy="5562600"/>
          </a:xfrm>
          <a:prstGeom prst="rect">
            <a:avLst/>
          </a:prstGeom>
          <a:noFill/>
          <a:ln>
            <a:noFill/>
          </a:ln>
        </p:spPr>
      </p:pic>
      <p:sp>
        <p:nvSpPr>
          <p:cNvPr id="524" name="Google Shape;524;p40"/>
          <p:cNvSpPr/>
          <p:nvPr/>
        </p:nvSpPr>
        <p:spPr>
          <a:xfrm>
            <a:off x="4267200" y="2209800"/>
            <a:ext cx="7162800" cy="1905000"/>
          </a:xfrm>
          <a:prstGeom prst="cloudCallout">
            <a:avLst>
              <a:gd name="adj1" fmla="val -9180"/>
              <a:gd name="adj2" fmla="val 40983"/>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i="1">
                <a:solidFill>
                  <a:srgbClr val="FFFF00"/>
                </a:solidFill>
                <a:latin typeface="Calibri"/>
                <a:ea typeface="Calibri"/>
                <a:cs typeface="Calibri"/>
                <a:sym typeface="Calibri"/>
              </a:rPr>
              <a:t>Xin cám ơn đã lắng nghe! </a:t>
            </a:r>
            <a:endParaRPr/>
          </a:p>
          <a:p>
            <a:pPr marL="0" marR="0" lvl="0" indent="0" algn="ctr" rtl="0">
              <a:spcBef>
                <a:spcPts val="0"/>
              </a:spcBef>
              <a:spcAft>
                <a:spcPts val="0"/>
              </a:spcAft>
              <a:buNone/>
            </a:pPr>
            <a:r>
              <a:rPr lang="en-US" sz="3200" b="1" i="1">
                <a:solidFill>
                  <a:srgbClr val="FFFF00"/>
                </a:solidFill>
                <a:latin typeface="Calibri"/>
                <a:ea typeface="Calibri"/>
                <a:cs typeface="Calibri"/>
                <a:sym typeface="Calibri"/>
              </a:rPr>
              <a:t>Xin chào tạm biệt!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
          <p:cNvSpPr txBox="1"/>
          <p:nvPr/>
        </p:nvSpPr>
        <p:spPr>
          <a:xfrm>
            <a:off x="661307" y="311604"/>
            <a:ext cx="12366171" cy="5532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550" b="1" dirty="0">
                <a:solidFill>
                  <a:srgbClr val="FF0000"/>
                </a:solidFill>
                <a:latin typeface="Times New Roman"/>
                <a:ea typeface="Times New Roman"/>
                <a:cs typeface="Times New Roman"/>
                <a:sym typeface="Times New Roman"/>
              </a:rPr>
              <a:t>(1) </a:t>
            </a:r>
            <a:r>
              <a:rPr lang="en-US" sz="2550" b="1" i="1" dirty="0" err="1">
                <a:solidFill>
                  <a:srgbClr val="00B0F0"/>
                </a:solidFill>
                <a:latin typeface="Times New Roman"/>
                <a:ea typeface="Times New Roman"/>
                <a:cs typeface="Times New Roman"/>
                <a:sym typeface="Times New Roman"/>
              </a:rPr>
              <a:t>Gõ</a:t>
            </a:r>
            <a:r>
              <a:rPr lang="en-US" sz="2550" b="1" i="1" dirty="0">
                <a:solidFill>
                  <a:srgbClr val="00B0F0"/>
                </a:solidFill>
                <a:latin typeface="Times New Roman"/>
                <a:ea typeface="Times New Roman"/>
                <a:cs typeface="Times New Roman"/>
                <a:sym typeface="Times New Roman"/>
              </a:rPr>
              <a:t> </a:t>
            </a:r>
            <a:r>
              <a:rPr lang="en-US" sz="2550" b="1" i="1" dirty="0" err="1">
                <a:solidFill>
                  <a:srgbClr val="00B0F0"/>
                </a:solidFill>
                <a:latin typeface="Times New Roman"/>
                <a:ea typeface="Times New Roman"/>
                <a:cs typeface="Times New Roman"/>
                <a:sym typeface="Times New Roman"/>
              </a:rPr>
              <a:t>đầu</a:t>
            </a:r>
            <a:r>
              <a:rPr lang="en-US" sz="2550" b="1" i="1" dirty="0">
                <a:solidFill>
                  <a:srgbClr val="00B0F0"/>
                </a:solidFill>
                <a:latin typeface="Times New Roman"/>
                <a:ea typeface="Times New Roman"/>
                <a:cs typeface="Times New Roman"/>
                <a:sym typeface="Times New Roman"/>
              </a:rPr>
              <a:t> </a:t>
            </a:r>
            <a:r>
              <a:rPr lang="en-US" sz="2550" b="1" i="1" dirty="0" err="1">
                <a:solidFill>
                  <a:srgbClr val="00B0F0"/>
                </a:solidFill>
                <a:latin typeface="Times New Roman"/>
                <a:ea typeface="Times New Roman"/>
                <a:cs typeface="Times New Roman"/>
                <a:sym typeface="Times New Roman"/>
              </a:rPr>
              <a:t>roi</a:t>
            </a:r>
            <a:r>
              <a:rPr lang="en-US" sz="2550" b="1" i="1" dirty="0">
                <a:solidFill>
                  <a:srgbClr val="00B0F0"/>
                </a:solidFill>
                <a:latin typeface="Times New Roman"/>
                <a:ea typeface="Times New Roman"/>
                <a:cs typeface="Times New Roman"/>
                <a:sym typeface="Times New Roman"/>
              </a:rPr>
              <a:t> </a:t>
            </a:r>
            <a:r>
              <a:rPr lang="en-US" sz="2550" b="1" i="1" dirty="0" err="1">
                <a:solidFill>
                  <a:srgbClr val="00B0F0"/>
                </a:solidFill>
                <a:latin typeface="Times New Roman"/>
                <a:ea typeface="Times New Roman"/>
                <a:cs typeface="Times New Roman"/>
                <a:sym typeface="Times New Roman"/>
              </a:rPr>
              <a:t>xuống</a:t>
            </a:r>
            <a:r>
              <a:rPr lang="en-US" sz="2550" b="1" i="1" dirty="0">
                <a:solidFill>
                  <a:srgbClr val="00B0F0"/>
                </a:solidFill>
                <a:latin typeface="Times New Roman"/>
                <a:ea typeface="Times New Roman"/>
                <a:cs typeface="Times New Roman"/>
                <a:sym typeface="Times New Roman"/>
              </a:rPr>
              <a:t> </a:t>
            </a:r>
            <a:r>
              <a:rPr lang="en-US" sz="2550" b="1" i="1" dirty="0" err="1">
                <a:solidFill>
                  <a:srgbClr val="00B0F0"/>
                </a:solidFill>
                <a:latin typeface="Times New Roman"/>
                <a:ea typeface="Times New Roman"/>
                <a:cs typeface="Times New Roman"/>
                <a:sym typeface="Times New Roman"/>
              </a:rPr>
              <a:t>đất</a:t>
            </a:r>
            <a:r>
              <a:rPr lang="en-US" sz="2550" b="1" i="1" dirty="0">
                <a:solidFill>
                  <a:srgbClr val="00B0F0"/>
                </a:solidFill>
                <a:latin typeface="Times New Roman"/>
                <a:ea typeface="Times New Roman"/>
                <a:cs typeface="Times New Roman"/>
                <a:sym typeface="Times New Roman"/>
              </a:rPr>
              <a:t>,</a:t>
            </a:r>
            <a:r>
              <a:rPr lang="en-US" sz="2550" b="1" i="1" dirty="0">
                <a:solidFill>
                  <a:schemeClr val="lt1"/>
                </a:solidFill>
                <a:latin typeface="Times New Roman"/>
                <a:ea typeface="Times New Roman"/>
                <a:cs typeface="Times New Roman"/>
                <a:sym typeface="Times New Roman"/>
              </a:rPr>
              <a:t> </a:t>
            </a:r>
            <a:r>
              <a:rPr lang="en-US" sz="2550" b="1" i="1" dirty="0" err="1">
                <a:solidFill>
                  <a:srgbClr val="FFC000"/>
                </a:solidFill>
                <a:latin typeface="Times New Roman"/>
                <a:ea typeface="Times New Roman"/>
                <a:cs typeface="Times New Roman"/>
                <a:sym typeface="Times New Roman"/>
              </a:rPr>
              <a:t>cai</a:t>
            </a:r>
            <a:r>
              <a:rPr lang="en-US" sz="2550" b="1" i="1" dirty="0">
                <a:solidFill>
                  <a:srgbClr val="FFC000"/>
                </a:solidFill>
                <a:latin typeface="Times New Roman"/>
                <a:ea typeface="Times New Roman"/>
                <a:cs typeface="Times New Roman"/>
                <a:sym typeface="Times New Roman"/>
              </a:rPr>
              <a:t> </a:t>
            </a:r>
            <a:r>
              <a:rPr lang="en-US" sz="2550" b="1" i="1" dirty="0" err="1">
                <a:solidFill>
                  <a:srgbClr val="FFC000"/>
                </a:solidFill>
                <a:latin typeface="Times New Roman"/>
                <a:ea typeface="Times New Roman"/>
                <a:cs typeface="Times New Roman"/>
                <a:sym typeface="Times New Roman"/>
              </a:rPr>
              <a:t>lệ</a:t>
            </a:r>
            <a:r>
              <a:rPr lang="en-US" sz="2550" b="1" i="1" dirty="0">
                <a:solidFill>
                  <a:srgbClr val="FFC000"/>
                </a:solidFill>
                <a:latin typeface="Times New Roman"/>
                <a:ea typeface="Times New Roman"/>
                <a:cs typeface="Times New Roman"/>
                <a:sym typeface="Times New Roman"/>
              </a:rPr>
              <a:t> </a:t>
            </a:r>
            <a:r>
              <a:rPr lang="en-US" sz="2550" b="1" i="1" dirty="0" err="1">
                <a:solidFill>
                  <a:srgbClr val="FF99FF"/>
                </a:solidFill>
                <a:latin typeface="Times New Roman"/>
                <a:ea typeface="Times New Roman"/>
                <a:cs typeface="Times New Roman"/>
                <a:sym typeface="Times New Roman"/>
              </a:rPr>
              <a:t>thét</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bằng</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giọng</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khàn</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khàn</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của</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người</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hút</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nhiều</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xái</a:t>
            </a:r>
            <a:r>
              <a:rPr lang="en-US" sz="2550" b="1" i="1" dirty="0">
                <a:solidFill>
                  <a:schemeClr val="lt1"/>
                </a:solidFill>
                <a:latin typeface="Times New Roman"/>
                <a:ea typeface="Times New Roman"/>
                <a:cs typeface="Times New Roman"/>
                <a:sym typeface="Times New Roman"/>
              </a:rPr>
              <a:t> </a:t>
            </a:r>
            <a:r>
              <a:rPr lang="en-US" sz="2550" b="1" i="1" dirty="0" err="1">
                <a:solidFill>
                  <a:schemeClr val="lt1"/>
                </a:solidFill>
                <a:latin typeface="Times New Roman"/>
                <a:ea typeface="Times New Roman"/>
                <a:cs typeface="Times New Roman"/>
                <a:sym typeface="Times New Roman"/>
              </a:rPr>
              <a:t>cũ</a:t>
            </a:r>
            <a:r>
              <a:rPr lang="en-US" sz="2550" b="1" i="1" dirty="0">
                <a:solidFill>
                  <a:schemeClr val="lt1"/>
                </a:solidFill>
                <a:latin typeface="Times New Roman"/>
                <a:ea typeface="Times New Roman"/>
                <a:cs typeface="Times New Roman"/>
                <a:sym typeface="Times New Roman"/>
              </a:rPr>
              <a:t>.</a:t>
            </a:r>
            <a:endParaRPr sz="2550" b="1" i="1" dirty="0">
              <a:solidFill>
                <a:schemeClr val="lt1"/>
              </a:solidFill>
              <a:latin typeface="Times New Roman"/>
              <a:ea typeface="Times New Roman"/>
              <a:cs typeface="Times New Roman"/>
              <a:sym typeface="Times New Roman"/>
            </a:endParaRPr>
          </a:p>
          <a:p>
            <a:pPr marL="0" marR="0" lvl="0" indent="0" algn="l" rtl="0">
              <a:spcBef>
                <a:spcPts val="0"/>
              </a:spcBef>
              <a:spcAft>
                <a:spcPts val="0"/>
              </a:spcAft>
              <a:buNone/>
            </a:pPr>
            <a:endParaRPr sz="280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(2)</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rgbClr val="FFC000"/>
                </a:solidFill>
                <a:latin typeface="Times New Roman"/>
                <a:ea typeface="Times New Roman"/>
                <a:cs typeface="Times New Roman"/>
                <a:sym typeface="Times New Roman"/>
              </a:rPr>
              <a:t>b</a:t>
            </a:r>
            <a:r>
              <a:rPr lang="en-US" sz="2550" b="1" dirty="0">
                <a:solidFill>
                  <a:srgbClr val="00B0F0"/>
                </a:solidFill>
                <a:latin typeface="Times New Roman"/>
                <a:ea typeface="Times New Roman"/>
                <a:cs typeface="Times New Roman"/>
                <a:sym typeface="Times New Roman"/>
              </a:rPr>
              <a:t> - a - </a:t>
            </a:r>
            <a:r>
              <a:rPr lang="en-US" sz="2550" b="1" dirty="0">
                <a:solidFill>
                  <a:srgbClr val="FF99FF"/>
                </a:solidFill>
                <a:latin typeface="Times New Roman"/>
                <a:ea typeface="Times New Roman"/>
                <a:cs typeface="Times New Roman"/>
                <a:sym typeface="Times New Roman"/>
              </a:rPr>
              <a:t>c</a:t>
            </a:r>
            <a:r>
              <a:rPr lang="en-US" sz="2550" b="1" dirty="0">
                <a:solidFill>
                  <a:srgbClr val="00B0F0"/>
                </a:solidFill>
                <a:latin typeface="Times New Roman"/>
                <a:ea typeface="Times New Roman"/>
                <a:cs typeface="Times New Roman"/>
                <a:sym typeface="Times New Roman"/>
              </a:rPr>
              <a:t> - </a:t>
            </a:r>
            <a:r>
              <a:rPr lang="en-US" sz="2550" b="1" dirty="0">
                <a:solidFill>
                  <a:schemeClr val="lt1"/>
                </a:solidFill>
                <a:latin typeface="Times New Roman"/>
                <a:ea typeface="Times New Roman"/>
                <a:cs typeface="Times New Roman"/>
                <a:sym typeface="Times New Roman"/>
              </a:rPr>
              <a:t>d</a:t>
            </a:r>
            <a:endParaRPr sz="2550" b="1" dirty="0">
              <a:solidFill>
                <a:schemeClr val="lt1"/>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(3)</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rgbClr val="FFC000"/>
                </a:solidFill>
                <a:latin typeface="Times New Roman"/>
                <a:ea typeface="Times New Roman"/>
                <a:cs typeface="Times New Roman"/>
                <a:sym typeface="Times New Roman"/>
              </a:rPr>
              <a:t>b </a:t>
            </a:r>
            <a:r>
              <a:rPr lang="en-US" sz="2550" b="1" dirty="0">
                <a:solidFill>
                  <a:srgbClr val="00B0F0"/>
                </a:solidFill>
                <a:latin typeface="Times New Roman"/>
                <a:ea typeface="Times New Roman"/>
                <a:cs typeface="Times New Roman"/>
                <a:sym typeface="Times New Roman"/>
              </a:rPr>
              <a:t>- </a:t>
            </a:r>
            <a:r>
              <a:rPr lang="en-US" sz="2550" b="1" dirty="0">
                <a:solidFill>
                  <a:srgbClr val="FF99FF"/>
                </a:solidFill>
                <a:latin typeface="Times New Roman"/>
                <a:ea typeface="Times New Roman"/>
                <a:cs typeface="Times New Roman"/>
                <a:sym typeface="Times New Roman"/>
              </a:rPr>
              <a:t>c</a:t>
            </a:r>
            <a:r>
              <a:rPr lang="en-US" sz="2550" b="1" dirty="0">
                <a:solidFill>
                  <a:srgbClr val="00B0F0"/>
                </a:solidFill>
                <a:latin typeface="Times New Roman"/>
                <a:ea typeface="Times New Roman"/>
                <a:cs typeface="Times New Roman"/>
                <a:sym typeface="Times New Roman"/>
              </a:rPr>
              <a:t> - </a:t>
            </a:r>
            <a:r>
              <a:rPr lang="en-US" sz="2550" b="1" dirty="0">
                <a:solidFill>
                  <a:schemeClr val="lt1"/>
                </a:solidFill>
                <a:latin typeface="Times New Roman"/>
                <a:ea typeface="Times New Roman"/>
                <a:cs typeface="Times New Roman"/>
                <a:sym typeface="Times New Roman"/>
              </a:rPr>
              <a:t>d</a:t>
            </a:r>
            <a:r>
              <a:rPr lang="en-US" sz="2550" b="1" dirty="0">
                <a:solidFill>
                  <a:srgbClr val="00B0F0"/>
                </a:solidFill>
                <a:latin typeface="Times New Roman"/>
                <a:ea typeface="Times New Roman"/>
                <a:cs typeface="Times New Roman"/>
                <a:sym typeface="Times New Roman"/>
              </a:rPr>
              <a:t> - a</a:t>
            </a:r>
            <a:endParaRPr sz="255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(4)</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rgbClr val="FF99FF"/>
                </a:solidFill>
                <a:latin typeface="Times New Roman"/>
                <a:ea typeface="Times New Roman"/>
                <a:cs typeface="Times New Roman"/>
                <a:sym typeface="Times New Roman"/>
              </a:rPr>
              <a:t>c </a:t>
            </a:r>
            <a:r>
              <a:rPr lang="en-US" sz="2550" b="1" dirty="0">
                <a:solidFill>
                  <a:srgbClr val="00B0F0"/>
                </a:solidFill>
                <a:latin typeface="Times New Roman"/>
                <a:ea typeface="Times New Roman"/>
                <a:cs typeface="Times New Roman"/>
                <a:sym typeface="Times New Roman"/>
              </a:rPr>
              <a:t>– </a:t>
            </a:r>
            <a:r>
              <a:rPr lang="en-US" sz="2550" b="1" dirty="0">
                <a:solidFill>
                  <a:schemeClr val="lt1"/>
                </a:solidFill>
                <a:latin typeface="Times New Roman"/>
                <a:ea typeface="Times New Roman"/>
                <a:cs typeface="Times New Roman"/>
                <a:sym typeface="Times New Roman"/>
              </a:rPr>
              <a:t>d</a:t>
            </a:r>
            <a:r>
              <a:rPr lang="en-US" sz="2550" b="1" dirty="0">
                <a:solidFill>
                  <a:srgbClr val="00B0F0"/>
                </a:solidFill>
                <a:latin typeface="Times New Roman"/>
                <a:ea typeface="Times New Roman"/>
                <a:cs typeface="Times New Roman"/>
                <a:sym typeface="Times New Roman"/>
              </a:rPr>
              <a:t>– </a:t>
            </a:r>
            <a:r>
              <a:rPr lang="en-US" sz="2550" b="1" dirty="0">
                <a:solidFill>
                  <a:srgbClr val="FFC000"/>
                </a:solidFill>
                <a:latin typeface="Times New Roman"/>
                <a:ea typeface="Times New Roman"/>
                <a:cs typeface="Times New Roman"/>
                <a:sym typeface="Times New Roman"/>
              </a:rPr>
              <a:t>b</a:t>
            </a:r>
            <a:r>
              <a:rPr lang="en-US" sz="2550" b="1" dirty="0">
                <a:solidFill>
                  <a:srgbClr val="00B0F0"/>
                </a:solidFill>
                <a:latin typeface="Times New Roman"/>
                <a:ea typeface="Times New Roman"/>
                <a:cs typeface="Times New Roman"/>
                <a:sym typeface="Times New Roman"/>
              </a:rPr>
              <a:t> - a</a:t>
            </a:r>
            <a:endParaRPr sz="255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(5)</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chemeClr val="lt1"/>
                </a:solidFill>
                <a:latin typeface="Times New Roman"/>
                <a:ea typeface="Times New Roman"/>
                <a:cs typeface="Times New Roman"/>
                <a:sym typeface="Times New Roman"/>
              </a:rPr>
              <a:t>d</a:t>
            </a:r>
            <a:r>
              <a:rPr lang="en-US" sz="2550" b="1" dirty="0">
                <a:solidFill>
                  <a:srgbClr val="00B0F0"/>
                </a:solidFill>
                <a:latin typeface="Times New Roman"/>
                <a:ea typeface="Times New Roman"/>
                <a:cs typeface="Times New Roman"/>
                <a:sym typeface="Times New Roman"/>
              </a:rPr>
              <a:t> - </a:t>
            </a:r>
            <a:r>
              <a:rPr lang="en-US" sz="2550" b="1" dirty="0">
                <a:solidFill>
                  <a:srgbClr val="FFC000"/>
                </a:solidFill>
                <a:latin typeface="Times New Roman"/>
                <a:ea typeface="Times New Roman"/>
                <a:cs typeface="Times New Roman"/>
                <a:sym typeface="Times New Roman"/>
              </a:rPr>
              <a:t>b</a:t>
            </a:r>
            <a:r>
              <a:rPr lang="en-US" sz="2550" b="1" dirty="0">
                <a:solidFill>
                  <a:srgbClr val="00B0F0"/>
                </a:solidFill>
                <a:latin typeface="Times New Roman"/>
                <a:ea typeface="Times New Roman"/>
                <a:cs typeface="Times New Roman"/>
                <a:sym typeface="Times New Roman"/>
              </a:rPr>
              <a:t> - a - </a:t>
            </a:r>
            <a:r>
              <a:rPr lang="en-US" sz="2550" b="1" dirty="0">
                <a:solidFill>
                  <a:srgbClr val="FF99FF"/>
                </a:solidFill>
                <a:latin typeface="Times New Roman"/>
                <a:ea typeface="Times New Roman"/>
                <a:cs typeface="Times New Roman"/>
                <a:sym typeface="Times New Roman"/>
              </a:rPr>
              <a:t>c</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(6)</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chemeClr val="lt1"/>
                </a:solidFill>
                <a:latin typeface="Times New Roman"/>
                <a:ea typeface="Times New Roman"/>
                <a:cs typeface="Times New Roman"/>
                <a:sym typeface="Times New Roman"/>
              </a:rPr>
              <a:t>d</a:t>
            </a:r>
            <a:r>
              <a:rPr lang="en-US" sz="2550" b="1" dirty="0">
                <a:solidFill>
                  <a:srgbClr val="00B0F0"/>
                </a:solidFill>
                <a:latin typeface="Times New Roman"/>
                <a:ea typeface="Times New Roman"/>
                <a:cs typeface="Times New Roman"/>
                <a:sym typeface="Times New Roman"/>
              </a:rPr>
              <a:t> - a - </a:t>
            </a:r>
            <a:r>
              <a:rPr lang="en-US" sz="2550" b="1" dirty="0">
                <a:solidFill>
                  <a:srgbClr val="FFC000"/>
                </a:solidFill>
                <a:latin typeface="Times New Roman"/>
                <a:ea typeface="Times New Roman"/>
                <a:cs typeface="Times New Roman"/>
                <a:sym typeface="Times New Roman"/>
              </a:rPr>
              <a:t>b</a:t>
            </a:r>
            <a:r>
              <a:rPr lang="en-US" sz="2550" b="1" dirty="0">
                <a:solidFill>
                  <a:srgbClr val="00B0F0"/>
                </a:solidFill>
                <a:latin typeface="Times New Roman"/>
                <a:ea typeface="Times New Roman"/>
                <a:cs typeface="Times New Roman"/>
                <a:sym typeface="Times New Roman"/>
              </a:rPr>
              <a:t> - </a:t>
            </a:r>
            <a:r>
              <a:rPr lang="en-US" sz="2550" b="1" dirty="0">
                <a:solidFill>
                  <a:srgbClr val="FF99FF"/>
                </a:solidFill>
                <a:latin typeface="Times New Roman"/>
                <a:ea typeface="Times New Roman"/>
                <a:cs typeface="Times New Roman"/>
                <a:sym typeface="Times New Roman"/>
              </a:rPr>
              <a:t>c</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(7)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dirty="0"/>
          </a:p>
          <a:p>
            <a:pPr marL="0" marR="0" lvl="0" indent="0" algn="ctr" rtl="0">
              <a:lnSpc>
                <a:spcPct val="117647"/>
              </a:lnSpc>
              <a:spcBef>
                <a:spcPts val="0"/>
              </a:spcBef>
              <a:spcAft>
                <a:spcPts val="0"/>
              </a:spcAft>
              <a:buNone/>
            </a:pPr>
            <a:r>
              <a:rPr lang="en-US" sz="2550" b="1" dirty="0">
                <a:solidFill>
                  <a:srgbClr val="00B0F0"/>
                </a:solidFill>
                <a:latin typeface="Times New Roman"/>
                <a:ea typeface="Times New Roman"/>
                <a:cs typeface="Times New Roman"/>
                <a:sym typeface="Times New Roman"/>
              </a:rPr>
              <a:t>a – </a:t>
            </a:r>
            <a:r>
              <a:rPr lang="en-US" sz="2550" b="1" dirty="0">
                <a:solidFill>
                  <a:schemeClr val="lt1"/>
                </a:solidFill>
                <a:latin typeface="Times New Roman"/>
                <a:ea typeface="Times New Roman"/>
                <a:cs typeface="Times New Roman"/>
                <a:sym typeface="Times New Roman"/>
              </a:rPr>
              <a:t>d</a:t>
            </a:r>
            <a:r>
              <a:rPr lang="en-US" sz="2550" b="1" dirty="0">
                <a:solidFill>
                  <a:srgbClr val="00B0F0"/>
                </a:solidFill>
                <a:latin typeface="Times New Roman"/>
                <a:ea typeface="Times New Roman"/>
                <a:cs typeface="Times New Roman"/>
                <a:sym typeface="Times New Roman"/>
              </a:rPr>
              <a:t> - </a:t>
            </a:r>
            <a:r>
              <a:rPr lang="en-US" sz="2550" b="1" dirty="0">
                <a:solidFill>
                  <a:srgbClr val="FFC000"/>
                </a:solidFill>
                <a:latin typeface="Times New Roman"/>
                <a:ea typeface="Times New Roman"/>
                <a:cs typeface="Times New Roman"/>
                <a:sym typeface="Times New Roman"/>
              </a:rPr>
              <a:t>b</a:t>
            </a:r>
            <a:r>
              <a:rPr lang="en-US" sz="2550" b="1" dirty="0">
                <a:solidFill>
                  <a:srgbClr val="00B0F0"/>
                </a:solidFill>
                <a:latin typeface="Times New Roman"/>
                <a:ea typeface="Times New Roman"/>
                <a:cs typeface="Times New Roman"/>
                <a:sym typeface="Times New Roman"/>
              </a:rPr>
              <a:t> - </a:t>
            </a:r>
            <a:r>
              <a:rPr lang="en-US" sz="2550" b="1" dirty="0">
                <a:solidFill>
                  <a:srgbClr val="FF99FF"/>
                </a:solidFill>
                <a:latin typeface="Times New Roman"/>
                <a:ea typeface="Times New Roman"/>
                <a:cs typeface="Times New Roman"/>
                <a:sym typeface="Times New Roman"/>
              </a:rPr>
              <a:t>c</a:t>
            </a:r>
            <a:endParaRPr sz="2550" b="1" dirty="0">
              <a:solidFill>
                <a:srgbClr val="FF99FF"/>
              </a:solidFill>
              <a:latin typeface="Times New Roman"/>
              <a:ea typeface="Times New Roman"/>
              <a:cs typeface="Times New Roman"/>
              <a:sym typeface="Times New Roman"/>
            </a:endParaRPr>
          </a:p>
        </p:txBody>
      </p:sp>
      <p:sp>
        <p:nvSpPr>
          <p:cNvPr id="137" name="Google Shape;137;p7"/>
          <p:cNvSpPr txBox="1"/>
          <p:nvPr/>
        </p:nvSpPr>
        <p:spPr>
          <a:xfrm>
            <a:off x="840920" y="6958313"/>
            <a:ext cx="12006944" cy="446276"/>
          </a:xfrm>
          <a:prstGeom prst="rect">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300" b="1" dirty="0">
                <a:solidFill>
                  <a:schemeClr val="lt1"/>
                </a:solidFill>
                <a:latin typeface="Times New Roman"/>
                <a:ea typeface="Times New Roman"/>
                <a:cs typeface="Times New Roman"/>
                <a:sym typeface="Times New Roman"/>
              </a:rPr>
              <a:t>=&gt; </a:t>
            </a:r>
            <a:r>
              <a:rPr lang="en-US" sz="2300" b="1" dirty="0" err="1">
                <a:solidFill>
                  <a:schemeClr val="lt1"/>
                </a:solidFill>
                <a:latin typeface="Times New Roman"/>
                <a:ea typeface="Times New Roman"/>
                <a:cs typeface="Times New Roman"/>
                <a:sym typeface="Times New Roman"/>
              </a:rPr>
              <a:t>Có</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nhiều</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cách</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sắp</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xếp</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trật</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tự</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từ</a:t>
            </a:r>
            <a:r>
              <a:rPr lang="en-US" sz="2300" b="1" dirty="0">
                <a:solidFill>
                  <a:schemeClr val="lt1"/>
                </a:solidFill>
                <a:latin typeface="Times New Roman"/>
                <a:ea typeface="Times New Roman"/>
                <a:cs typeface="Times New Roman"/>
                <a:sym typeface="Times New Roman"/>
              </a:rPr>
              <a:t> song </a:t>
            </a:r>
            <a:r>
              <a:rPr lang="en-US" sz="2300" b="1" dirty="0" err="1">
                <a:solidFill>
                  <a:schemeClr val="lt1"/>
                </a:solidFill>
                <a:latin typeface="Times New Roman"/>
                <a:ea typeface="Times New Roman"/>
                <a:cs typeface="Times New Roman"/>
                <a:sym typeface="Times New Roman"/>
              </a:rPr>
              <a:t>không</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làm</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thay</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đổi</a:t>
            </a:r>
            <a:r>
              <a:rPr lang="en-US" sz="2300" b="1" dirty="0">
                <a:solidFill>
                  <a:schemeClr val="lt1"/>
                </a:solidFill>
                <a:latin typeface="Times New Roman"/>
                <a:ea typeface="Times New Roman"/>
                <a:cs typeface="Times New Roman"/>
                <a:sym typeface="Times New Roman"/>
              </a:rPr>
              <a:t> ý </a:t>
            </a:r>
            <a:r>
              <a:rPr lang="en-US" sz="2300" b="1" dirty="0" err="1">
                <a:solidFill>
                  <a:schemeClr val="lt1"/>
                </a:solidFill>
                <a:latin typeface="Times New Roman"/>
                <a:ea typeface="Times New Roman"/>
                <a:cs typeface="Times New Roman"/>
                <a:sym typeface="Times New Roman"/>
              </a:rPr>
              <a:t>nghĩa</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cơ</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bản</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của</a:t>
            </a:r>
            <a:r>
              <a:rPr lang="en-US" sz="2300" b="1" dirty="0">
                <a:solidFill>
                  <a:schemeClr val="lt1"/>
                </a:solidFill>
                <a:latin typeface="Times New Roman"/>
                <a:ea typeface="Times New Roman"/>
                <a:cs typeface="Times New Roman"/>
                <a:sym typeface="Times New Roman"/>
              </a:rPr>
              <a:t> </a:t>
            </a:r>
            <a:r>
              <a:rPr lang="en-US" sz="2300" b="1" dirty="0" err="1">
                <a:solidFill>
                  <a:schemeClr val="lt1"/>
                </a:solidFill>
                <a:latin typeface="Times New Roman"/>
                <a:ea typeface="Times New Roman"/>
                <a:cs typeface="Times New Roman"/>
                <a:sym typeface="Times New Roman"/>
              </a:rPr>
              <a:t>câu</a:t>
            </a:r>
            <a:r>
              <a:rPr lang="en-US" sz="2300" b="1" dirty="0">
                <a:solidFill>
                  <a:schemeClr val="lt1"/>
                </a:solidFill>
                <a:latin typeface="Times New Roman"/>
                <a:ea typeface="Times New Roman"/>
                <a:cs typeface="Times New Roman"/>
                <a:sym typeface="Times New Roman"/>
              </a:rPr>
              <a:t> ban </a:t>
            </a:r>
            <a:r>
              <a:rPr lang="en-US" sz="2300" b="1" dirty="0" err="1">
                <a:solidFill>
                  <a:schemeClr val="lt1"/>
                </a:solidFill>
                <a:latin typeface="Times New Roman"/>
                <a:ea typeface="Times New Roman"/>
                <a:cs typeface="Times New Roman"/>
                <a:sym typeface="Times New Roman"/>
              </a:rPr>
              <a:t>đầu</a:t>
            </a:r>
            <a:endParaRPr sz="2300" b="1" dirty="0">
              <a:solidFill>
                <a:schemeClr val="lt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1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p:nvPr/>
        </p:nvSpPr>
        <p:spPr>
          <a:xfrm>
            <a:off x="1524000" y="914400"/>
            <a:ext cx="73152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FF66"/>
                </a:solidFill>
                <a:latin typeface="Calibri"/>
                <a:ea typeface="Calibri"/>
                <a:cs typeface="Calibri"/>
                <a:sym typeface="Calibri"/>
              </a:rPr>
              <a:t>I. </a:t>
            </a:r>
            <a:r>
              <a:rPr lang="en-US" sz="2800" b="1">
                <a:solidFill>
                  <a:srgbClr val="FFFF66"/>
                </a:solidFill>
                <a:latin typeface="Times New Roman"/>
                <a:ea typeface="Times New Roman"/>
                <a:cs typeface="Times New Roman"/>
                <a:sym typeface="Times New Roman"/>
              </a:rPr>
              <a:t>NHẬN XÉT </a:t>
            </a:r>
            <a:r>
              <a:rPr lang="en-US" sz="2800" b="1">
                <a:solidFill>
                  <a:srgbClr val="FFFF66"/>
                </a:solidFill>
                <a:latin typeface="Calibri"/>
                <a:ea typeface="Calibri"/>
                <a:cs typeface="Calibri"/>
                <a:sym typeface="Calibri"/>
              </a:rPr>
              <a:t>CHUNG</a:t>
            </a:r>
            <a:endParaRPr sz="2800" b="1">
              <a:solidFill>
                <a:srgbClr val="FFFF66"/>
              </a:solidFill>
              <a:latin typeface="Calibri"/>
              <a:ea typeface="Calibri"/>
              <a:cs typeface="Calibri"/>
              <a:sym typeface="Calibri"/>
            </a:endParaRPr>
          </a:p>
          <a:p>
            <a:pPr marL="0" marR="0" lvl="0" indent="0" algn="l" rtl="0">
              <a:spcBef>
                <a:spcPts val="0"/>
              </a:spcBef>
              <a:spcAft>
                <a:spcPts val="0"/>
              </a:spcAft>
              <a:buNone/>
            </a:pPr>
            <a:r>
              <a:rPr lang="en-US" sz="2800" b="1">
                <a:solidFill>
                  <a:srgbClr val="FFFF66"/>
                </a:solidFill>
                <a:latin typeface="Calibri"/>
                <a:ea typeface="Calibri"/>
                <a:cs typeface="Calibri"/>
                <a:sym typeface="Calibri"/>
              </a:rPr>
              <a:t>1. Ví dụ SGK </a:t>
            </a:r>
            <a:r>
              <a:rPr lang="en-US" sz="2400" b="1">
                <a:solidFill>
                  <a:srgbClr val="FFFF66"/>
                </a:solidFill>
                <a:latin typeface="Calibri"/>
                <a:ea typeface="Calibri"/>
                <a:cs typeface="Calibri"/>
                <a:sym typeface="Calibri"/>
              </a:rPr>
              <a:t>(Trang 110, 111)</a:t>
            </a:r>
            <a:endParaRPr sz="2400" b="1">
              <a:solidFill>
                <a:srgbClr val="FFFF66"/>
              </a:solidFill>
              <a:latin typeface="Calibri"/>
              <a:ea typeface="Calibri"/>
              <a:cs typeface="Calibri"/>
              <a:sym typeface="Calibri"/>
            </a:endParaRPr>
          </a:p>
        </p:txBody>
      </p:sp>
      <p:sp>
        <p:nvSpPr>
          <p:cNvPr id="143" name="Google Shape;143;p8"/>
          <p:cNvSpPr txBox="1"/>
          <p:nvPr/>
        </p:nvSpPr>
        <p:spPr>
          <a:xfrm>
            <a:off x="1371600" y="1785257"/>
            <a:ext cx="1219200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b="1" i="1">
                <a:solidFill>
                  <a:schemeClr val="lt1"/>
                </a:solidFill>
                <a:latin typeface="Times New Roman"/>
                <a:ea typeface="Times New Roman"/>
                <a:cs typeface="Times New Roman"/>
                <a:sym typeface="Times New Roman"/>
              </a:rPr>
              <a:t>Gõ đầu roi xuống đất, cai lệ thét bằng giọng khàn khàn của người hút nhiều xái cũ.</a:t>
            </a:r>
            <a:endParaRPr sz="2700" b="1" i="1">
              <a:solidFill>
                <a:schemeClr val="lt1"/>
              </a:solidFill>
              <a:latin typeface="Times New Roman"/>
              <a:ea typeface="Times New Roman"/>
              <a:cs typeface="Times New Roman"/>
              <a:sym typeface="Times New Roman"/>
            </a:endParaRPr>
          </a:p>
        </p:txBody>
      </p:sp>
      <p:sp>
        <p:nvSpPr>
          <p:cNvPr id="144" name="Google Shape;144;p8"/>
          <p:cNvSpPr/>
          <p:nvPr/>
        </p:nvSpPr>
        <p:spPr>
          <a:xfrm>
            <a:off x="2209800" y="2514600"/>
            <a:ext cx="9525000" cy="1143000"/>
          </a:xfrm>
          <a:prstGeom prst="wave">
            <a:avLst>
              <a:gd name="adj1" fmla="val 12500"/>
              <a:gd name="adj2" fmla="val 0"/>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a:solidFill>
                  <a:srgbClr val="FF0000"/>
                </a:solidFill>
                <a:latin typeface="Times New Roman"/>
                <a:ea typeface="Times New Roman"/>
                <a:cs typeface="Times New Roman"/>
                <a:sym typeface="Times New Roman"/>
              </a:rPr>
              <a:t>Vì sao Ngô Tất Tố lại chọn trật tự từ như trong đoạn trích?</a:t>
            </a:r>
            <a:endParaRPr sz="2800">
              <a:solidFill>
                <a:srgbClr val="FF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9"/>
          <p:cNvSpPr/>
          <p:nvPr/>
        </p:nvSpPr>
        <p:spPr>
          <a:xfrm>
            <a:off x="1524000" y="914400"/>
            <a:ext cx="7315200" cy="23891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FF66"/>
                </a:solidFill>
                <a:latin typeface="Calibri"/>
                <a:ea typeface="Calibri"/>
                <a:cs typeface="Calibri"/>
                <a:sym typeface="Calibri"/>
              </a:rPr>
              <a:t>I. </a:t>
            </a:r>
            <a:r>
              <a:rPr lang="en-US" sz="2800" b="1">
                <a:solidFill>
                  <a:srgbClr val="FFFF66"/>
                </a:solidFill>
                <a:latin typeface="Times New Roman"/>
                <a:ea typeface="Times New Roman"/>
                <a:cs typeface="Times New Roman"/>
                <a:sym typeface="Times New Roman"/>
              </a:rPr>
              <a:t>NHẬN XÉT </a:t>
            </a:r>
            <a:r>
              <a:rPr lang="en-US" sz="2800" b="1">
                <a:solidFill>
                  <a:srgbClr val="FFFF66"/>
                </a:solidFill>
                <a:latin typeface="Calibri"/>
                <a:ea typeface="Calibri"/>
                <a:cs typeface="Calibri"/>
                <a:sym typeface="Calibri"/>
              </a:rPr>
              <a:t>CHUNG</a:t>
            </a:r>
            <a:endParaRPr sz="2800" b="1">
              <a:solidFill>
                <a:srgbClr val="FFFF66"/>
              </a:solidFill>
              <a:latin typeface="Calibri"/>
              <a:ea typeface="Calibri"/>
              <a:cs typeface="Calibri"/>
              <a:sym typeface="Calibri"/>
            </a:endParaRPr>
          </a:p>
          <a:p>
            <a:pPr marL="0" marR="0" lvl="0" indent="0" algn="l" rtl="0">
              <a:lnSpc>
                <a:spcPct val="107000"/>
              </a:lnSpc>
              <a:spcBef>
                <a:spcPts val="0"/>
              </a:spcBef>
              <a:spcAft>
                <a:spcPts val="0"/>
              </a:spcAft>
              <a:buNone/>
            </a:pPr>
            <a:r>
              <a:rPr lang="en-US" sz="2800" b="1">
                <a:solidFill>
                  <a:srgbClr val="FFFF66"/>
                </a:solidFill>
                <a:latin typeface="Calibri"/>
                <a:ea typeface="Calibri"/>
                <a:cs typeface="Calibri"/>
                <a:sym typeface="Calibri"/>
              </a:rPr>
              <a:t>1. Ví dụ SGK </a:t>
            </a:r>
            <a:r>
              <a:rPr lang="en-US" sz="2400" b="1">
                <a:solidFill>
                  <a:srgbClr val="FFFF66"/>
                </a:solidFill>
                <a:latin typeface="Calibri"/>
                <a:ea typeface="Calibri"/>
                <a:cs typeface="Calibri"/>
                <a:sym typeface="Calibri"/>
              </a:rPr>
              <a:t>(Trang 110, 111)</a:t>
            </a:r>
            <a:r>
              <a:rPr lang="en-US" sz="2800" b="1">
                <a:solidFill>
                  <a:srgbClr val="FFFF00"/>
                </a:solidFill>
                <a:latin typeface="Times New Roman"/>
                <a:ea typeface="Times New Roman"/>
                <a:cs typeface="Times New Roman"/>
                <a:sym typeface="Times New Roman"/>
              </a:rPr>
              <a:t> </a:t>
            </a:r>
            <a:endParaRPr sz="2800" b="1">
              <a:solidFill>
                <a:srgbClr val="FFFF00"/>
              </a:solidFill>
              <a:latin typeface="Times New Roman"/>
              <a:ea typeface="Times New Roman"/>
              <a:cs typeface="Times New Roman"/>
              <a:sym typeface="Times New Roman"/>
            </a:endParaRPr>
          </a:p>
          <a:p>
            <a:pPr marL="0" marR="0" lvl="0" indent="0" algn="l" rtl="0">
              <a:lnSpc>
                <a:spcPct val="107000"/>
              </a:lnSpc>
              <a:spcBef>
                <a:spcPts val="800"/>
              </a:spcBef>
              <a:spcAft>
                <a:spcPts val="0"/>
              </a:spcAft>
              <a:buNone/>
            </a:pPr>
            <a:r>
              <a:rPr lang="en-US" sz="2800" b="1">
                <a:solidFill>
                  <a:srgbClr val="FFFF00"/>
                </a:solidFill>
                <a:latin typeface="Times New Roman"/>
                <a:ea typeface="Times New Roman"/>
                <a:cs typeface="Times New Roman"/>
                <a:sym typeface="Times New Roman"/>
              </a:rPr>
              <a:t>2. Nhận xét</a:t>
            </a:r>
            <a:endParaRPr sz="2800">
              <a:solidFill>
                <a:srgbClr val="FFFF00"/>
              </a:solidFill>
              <a:latin typeface="Calibri"/>
              <a:ea typeface="Calibri"/>
              <a:cs typeface="Calibri"/>
              <a:sym typeface="Calibri"/>
            </a:endParaRPr>
          </a:p>
          <a:p>
            <a:pPr marL="514350" marR="0" lvl="0" indent="-361950" algn="l" rtl="0">
              <a:spcBef>
                <a:spcPts val="800"/>
              </a:spcBef>
              <a:spcAft>
                <a:spcPts val="0"/>
              </a:spcAft>
              <a:buClr>
                <a:schemeClr val="dk1"/>
              </a:buClr>
              <a:buSzPts val="2400"/>
              <a:buFont typeface="Arial"/>
              <a:buNone/>
            </a:pPr>
            <a:endParaRPr sz="2400" b="1">
              <a:solidFill>
                <a:srgbClr val="FFFF66"/>
              </a:solidFill>
              <a:latin typeface="Calibri"/>
              <a:ea typeface="Calibri"/>
              <a:cs typeface="Calibri"/>
              <a:sym typeface="Calibri"/>
            </a:endParaRPr>
          </a:p>
          <a:p>
            <a:pPr marL="457200" marR="0" lvl="0" indent="-304800" algn="l" rtl="0">
              <a:spcBef>
                <a:spcPts val="0"/>
              </a:spcBef>
              <a:spcAft>
                <a:spcPts val="0"/>
              </a:spcAft>
              <a:buClr>
                <a:schemeClr val="dk1"/>
              </a:buClr>
              <a:buSzPts val="2400"/>
              <a:buFont typeface="Arial"/>
              <a:buNone/>
            </a:pPr>
            <a:endParaRPr sz="2400" b="1">
              <a:solidFill>
                <a:srgbClr val="FFFF66"/>
              </a:solidFill>
              <a:latin typeface="Calibri"/>
              <a:ea typeface="Calibri"/>
              <a:cs typeface="Calibri"/>
              <a:sym typeface="Calibri"/>
            </a:endParaRPr>
          </a:p>
        </p:txBody>
      </p:sp>
      <p:sp>
        <p:nvSpPr>
          <p:cNvPr id="150" name="Google Shape;150;p9"/>
          <p:cNvSpPr txBox="1"/>
          <p:nvPr/>
        </p:nvSpPr>
        <p:spPr>
          <a:xfrm>
            <a:off x="1371600" y="2485984"/>
            <a:ext cx="1219200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b="1" i="1">
                <a:solidFill>
                  <a:schemeClr val="lt1"/>
                </a:solidFill>
                <a:latin typeface="Times New Roman"/>
                <a:ea typeface="Times New Roman"/>
                <a:cs typeface="Times New Roman"/>
                <a:sym typeface="Times New Roman"/>
              </a:rPr>
              <a:t>Gõ đầu roi xuống đất, cai lệ thét bằng giọng khàn khàn của người hút nhiều xái cũ.</a:t>
            </a:r>
            <a:endParaRPr sz="2700" b="1" i="1">
              <a:solidFill>
                <a:schemeClr val="lt1"/>
              </a:solidFill>
              <a:latin typeface="Times New Roman"/>
              <a:ea typeface="Times New Roman"/>
              <a:cs typeface="Times New Roman"/>
              <a:sym typeface="Times New Roman"/>
            </a:endParaRPr>
          </a:p>
        </p:txBody>
      </p:sp>
      <p:cxnSp>
        <p:nvCxnSpPr>
          <p:cNvPr id="151" name="Google Shape;151;p9"/>
          <p:cNvCxnSpPr/>
          <p:nvPr/>
        </p:nvCxnSpPr>
        <p:spPr>
          <a:xfrm rot="10800000" flipH="1">
            <a:off x="1603612" y="2994079"/>
            <a:ext cx="2819400" cy="22761"/>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
        <p:nvSpPr>
          <p:cNvPr id="152" name="Google Shape;152;p9"/>
          <p:cNvSpPr/>
          <p:nvPr/>
        </p:nvSpPr>
        <p:spPr>
          <a:xfrm>
            <a:off x="2506117" y="2476622"/>
            <a:ext cx="547593" cy="491987"/>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3" name="Google Shape;153;p9"/>
          <p:cNvSpPr/>
          <p:nvPr/>
        </p:nvSpPr>
        <p:spPr>
          <a:xfrm>
            <a:off x="5403376" y="2492361"/>
            <a:ext cx="685800" cy="5402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4" name="Google Shape;154;p9"/>
          <p:cNvSpPr/>
          <p:nvPr/>
        </p:nvSpPr>
        <p:spPr>
          <a:xfrm>
            <a:off x="2895600" y="3124200"/>
            <a:ext cx="381000" cy="381000"/>
          </a:xfrm>
          <a:prstGeom prst="down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5" name="Google Shape;155;p9"/>
          <p:cNvSpPr txBox="1"/>
          <p:nvPr/>
        </p:nvSpPr>
        <p:spPr>
          <a:xfrm>
            <a:off x="1943100" y="3578772"/>
            <a:ext cx="2286000" cy="1815882"/>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FFFF"/>
                </a:solidFill>
                <a:latin typeface="Times New Roman"/>
                <a:ea typeface="Times New Roman"/>
                <a:cs typeface="Times New Roman"/>
                <a:sym typeface="Times New Roman"/>
              </a:rPr>
              <a:t>Nhấn mạnh vị thế xã hội, thái độ hung hăng </a:t>
            </a:r>
            <a:endParaRPr sz="1800">
              <a:solidFill>
                <a:schemeClr val="dk1"/>
              </a:solidFill>
              <a:latin typeface="Arial"/>
              <a:ea typeface="Arial"/>
              <a:cs typeface="Arial"/>
              <a:sym typeface="Arial"/>
            </a:endParaRPr>
          </a:p>
        </p:txBody>
      </p:sp>
      <p:sp>
        <p:nvSpPr>
          <p:cNvPr id="156" name="Google Shape;156;p9"/>
          <p:cNvSpPr/>
          <p:nvPr/>
        </p:nvSpPr>
        <p:spPr>
          <a:xfrm>
            <a:off x="5555776" y="3141260"/>
            <a:ext cx="381000" cy="381000"/>
          </a:xfrm>
          <a:prstGeom prst="downArrow">
            <a:avLst>
              <a:gd name="adj1" fmla="val 50000"/>
              <a:gd name="adj2" fmla="val 50000"/>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 name="Google Shape;157;p9"/>
          <p:cNvSpPr txBox="1"/>
          <p:nvPr/>
        </p:nvSpPr>
        <p:spPr>
          <a:xfrm>
            <a:off x="4648200" y="3610303"/>
            <a:ext cx="2286000" cy="147540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2800">
                <a:solidFill>
                  <a:srgbClr val="FFFFFF"/>
                </a:solidFill>
                <a:latin typeface="Times New Roman"/>
                <a:ea typeface="Times New Roman"/>
                <a:cs typeface="Times New Roman"/>
                <a:sym typeface="Times New Roman"/>
              </a:rPr>
              <a:t>Liên kết với  câu trước và sau đó</a:t>
            </a:r>
            <a:endParaRPr sz="2800">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 calcmode="lin" valueType="num">
                                      <p:cBhvr additive="base">
                                        <p:cTn id="7" dur="500"/>
                                        <p:tgtEl>
                                          <p:spTgt spid="151"/>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54"/>
                                        </p:tgtEl>
                                        <p:attrNameLst>
                                          <p:attrName>style.visibility</p:attrName>
                                        </p:attrNameLst>
                                      </p:cBhvr>
                                      <p:to>
                                        <p:strVal val="visible"/>
                                      </p:to>
                                    </p:set>
                                    <p:anim calcmode="lin" valueType="num">
                                      <p:cBhvr additive="base">
                                        <p:cTn id="10" dur="500"/>
                                        <p:tgtEl>
                                          <p:spTgt spid="154"/>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5"/>
                                        </p:tgtEl>
                                        <p:attrNameLst>
                                          <p:attrName>style.visibility</p:attrName>
                                        </p:attrNameLst>
                                      </p:cBhvr>
                                      <p:to>
                                        <p:strVal val="visible"/>
                                      </p:to>
                                    </p:set>
                                    <p:animEffect transition="in" filter="fade">
                                      <p:cBhvr>
                                        <p:cTn id="15" dur="500"/>
                                        <p:tgtEl>
                                          <p:spTgt spid="1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2"/>
                                        </p:tgtEl>
                                        <p:attrNameLst>
                                          <p:attrName>style.visibility</p:attrName>
                                        </p:attrNameLst>
                                      </p:cBhvr>
                                      <p:to>
                                        <p:strVal val="visible"/>
                                      </p:to>
                                    </p:set>
                                    <p:animEffect transition="in" filter="fade">
                                      <p:cBhvr>
                                        <p:cTn id="20" dur="500"/>
                                        <p:tgtEl>
                                          <p:spTgt spid="152"/>
                                        </p:tgtEl>
                                      </p:cBhvr>
                                    </p:animEffect>
                                  </p:childTnLst>
                                </p:cTn>
                              </p:par>
                              <p:par>
                                <p:cTn id="21" presetID="10" presetClass="entr" presetSubtype="0" fill="hold" nodeType="withEffect">
                                  <p:stCondLst>
                                    <p:cond delay="0"/>
                                  </p:stCondLst>
                                  <p:childTnLst>
                                    <p:set>
                                      <p:cBhvr>
                                        <p:cTn id="22" dur="1" fill="hold">
                                          <p:stCondLst>
                                            <p:cond delay="0"/>
                                          </p:stCondLst>
                                        </p:cTn>
                                        <p:tgtEl>
                                          <p:spTgt spid="153"/>
                                        </p:tgtEl>
                                        <p:attrNameLst>
                                          <p:attrName>style.visibility</p:attrName>
                                        </p:attrNameLst>
                                      </p:cBhvr>
                                      <p:to>
                                        <p:strVal val="visible"/>
                                      </p:to>
                                    </p:set>
                                    <p:animEffect transition="in" filter="fade">
                                      <p:cBhvr>
                                        <p:cTn id="23" dur="500"/>
                                        <p:tgtEl>
                                          <p:spTgt spid="153"/>
                                        </p:tgtEl>
                                      </p:cBhvr>
                                    </p:animEffect>
                                  </p:childTnLst>
                                </p:cTn>
                              </p:par>
                              <p:par>
                                <p:cTn id="24" presetID="10" presetClass="entr" presetSubtype="0" fill="hold" nodeType="withEffect">
                                  <p:stCondLst>
                                    <p:cond delay="0"/>
                                  </p:stCondLst>
                                  <p:childTnLst>
                                    <p:set>
                                      <p:cBhvr>
                                        <p:cTn id="25" dur="1" fill="hold">
                                          <p:stCondLst>
                                            <p:cond delay="0"/>
                                          </p:stCondLst>
                                        </p:cTn>
                                        <p:tgtEl>
                                          <p:spTgt spid="156"/>
                                        </p:tgtEl>
                                        <p:attrNameLst>
                                          <p:attrName>style.visibility</p:attrName>
                                        </p:attrNameLst>
                                      </p:cBhvr>
                                      <p:to>
                                        <p:strVal val="visible"/>
                                      </p:to>
                                    </p:set>
                                    <p:animEffect transition="in" filter="fade">
                                      <p:cBhvr>
                                        <p:cTn id="26" dur="500"/>
                                        <p:tgtEl>
                                          <p:spTgt spid="156"/>
                                        </p:tgtEl>
                                      </p:cBhvr>
                                    </p:animEffect>
                                  </p:childTnLst>
                                </p:cTn>
                              </p:par>
                              <p:par>
                                <p:cTn id="27" presetID="10" presetClass="entr" presetSubtype="0" fill="hold" nodeType="withEffect">
                                  <p:stCondLst>
                                    <p:cond delay="0"/>
                                  </p:stCondLst>
                                  <p:childTnLst>
                                    <p:set>
                                      <p:cBhvr>
                                        <p:cTn id="28" dur="1" fill="hold">
                                          <p:stCondLst>
                                            <p:cond delay="0"/>
                                          </p:stCondLst>
                                        </p:cTn>
                                        <p:tgtEl>
                                          <p:spTgt spid="157"/>
                                        </p:tgtEl>
                                        <p:attrNameLst>
                                          <p:attrName>style.visibility</p:attrName>
                                        </p:attrNameLst>
                                      </p:cBhvr>
                                      <p:to>
                                        <p:strVal val="visible"/>
                                      </p:to>
                                    </p:set>
                                    <p:animEffect transition="in" filter="fade">
                                      <p:cBhvr>
                                        <p:cTn id="29"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0"/>
          <p:cNvSpPr txBox="1"/>
          <p:nvPr/>
        </p:nvSpPr>
        <p:spPr>
          <a:xfrm>
            <a:off x="1147082" y="1295400"/>
            <a:ext cx="12366171" cy="47551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(2)</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endParaRPr sz="2550" b="1" dirty="0">
              <a:solidFill>
                <a:srgbClr val="FF000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(3)</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endParaRPr sz="2550" b="1" dirty="0">
              <a:solidFill>
                <a:srgbClr val="FF000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(4)</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a:t>
            </a:r>
            <a:endParaRPr sz="255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(5)</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endParaRPr sz="2550" b="1" dirty="0">
              <a:solidFill>
                <a:srgbClr val="FF000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(6)</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endParaRPr sz="2550" b="1" dirty="0">
              <a:solidFill>
                <a:srgbClr val="FF000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(7)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p:txBody>
      </p:sp>
      <p:sp>
        <p:nvSpPr>
          <p:cNvPr id="163" name="Google Shape;163;p10"/>
          <p:cNvSpPr/>
          <p:nvPr/>
        </p:nvSpPr>
        <p:spPr>
          <a:xfrm>
            <a:off x="1890713" y="376238"/>
            <a:ext cx="10287000" cy="1219200"/>
          </a:xfrm>
          <a:prstGeom prst="roundRect">
            <a:avLst>
              <a:gd name="adj" fmla="val 16667"/>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dirty="0" err="1">
                <a:solidFill>
                  <a:srgbClr val="0070C0"/>
                </a:solidFill>
                <a:latin typeface="Times New Roman"/>
                <a:ea typeface="Times New Roman"/>
                <a:cs typeface="Times New Roman"/>
                <a:sym typeface="Times New Roman"/>
              </a:rPr>
              <a:t>Hãy</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chỉ</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ra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hiệu</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quả</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của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mỗi</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cách</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sắp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xếp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trật</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tự</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từ</a:t>
            </a:r>
            <a:endParaRPr sz="2800" b="1" dirty="0">
              <a:solidFill>
                <a:srgbClr val="0070C0"/>
              </a:solidFill>
              <a:latin typeface="Times New Roman"/>
              <a:ea typeface="Times New Roman"/>
              <a:cs typeface="Times New Roman"/>
              <a:sym typeface="Times New Roman"/>
            </a:endParaRPr>
          </a:p>
          <a:p>
            <a:pPr marL="0" marR="0" lvl="0" indent="0" algn="ctr" rtl="0">
              <a:spcBef>
                <a:spcPts val="0"/>
              </a:spcBef>
              <a:spcAft>
                <a:spcPts val="0"/>
              </a:spcAft>
              <a:buNone/>
            </a:pPr>
            <a:r>
              <a:rPr lang="en-US" sz="2800" b="1" dirty="0" err="1">
                <a:solidFill>
                  <a:srgbClr val="0070C0"/>
                </a:solidFill>
                <a:latin typeface="Times New Roman"/>
                <a:ea typeface="Times New Roman"/>
                <a:cs typeface="Times New Roman"/>
                <a:sym typeface="Times New Roman"/>
              </a:rPr>
              <a:t>trong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từng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trường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hợp</a:t>
            </a:r>
            <a:r>
              <a:rPr lang="en-US" sz="2800" b="1" dirty="0">
                <a:solidFill>
                  <a:srgbClr val="0070C0"/>
                </a:solidFill>
                <a:latin typeface="Times New Roman"/>
                <a:ea typeface="Times New Roman"/>
                <a:cs typeface="Times New Roman"/>
                <a:sym typeface="Times New Roman"/>
              </a:rPr>
              <a:t>?</a:t>
            </a:r>
            <a:endParaRPr sz="2800"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1"/>
          <p:cNvSpPr txBox="1"/>
          <p:nvPr/>
        </p:nvSpPr>
        <p:spPr>
          <a:xfrm>
            <a:off x="1104220" y="1206162"/>
            <a:ext cx="12366171" cy="51398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(2)</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=&gt; </a:t>
            </a:r>
            <a:r>
              <a:rPr lang="en-US" sz="2550" b="1" dirty="0" err="1">
                <a:solidFill>
                  <a:srgbClr val="FFFF00"/>
                </a:solidFill>
                <a:latin typeface="Times New Roman"/>
                <a:ea typeface="Times New Roman"/>
                <a:cs typeface="Times New Roman"/>
                <a:sym typeface="Times New Roman"/>
              </a:rPr>
              <a:t>Liên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kết</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câu</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trước</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và</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sau</a:t>
            </a:r>
            <a:r>
              <a:rPr lang="en-US" sz="2550" b="1" dirty="0">
                <a:solidFill>
                  <a:srgbClr val="FFFF00"/>
                </a:solidFill>
                <a:latin typeface="Times New Roman"/>
                <a:ea typeface="Times New Roman"/>
                <a:cs typeface="Times New Roman"/>
                <a:sym typeface="Times New Roman"/>
              </a:rPr>
              <a:t>                                                                   </a:t>
            </a:r>
            <a:endParaRPr sz="2550" b="1" dirty="0">
              <a:solidFill>
                <a:schemeClr val="lt1"/>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(3)</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=&gt; </a:t>
            </a:r>
            <a:r>
              <a:rPr lang="en-US" sz="2550" b="1" dirty="0" err="1">
                <a:solidFill>
                  <a:srgbClr val="FFFF00"/>
                </a:solidFill>
                <a:latin typeface="Times New Roman"/>
                <a:ea typeface="Times New Roman"/>
                <a:cs typeface="Times New Roman"/>
                <a:sym typeface="Times New Roman"/>
              </a:rPr>
              <a:t>Liên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kết</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câu</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trước</a:t>
            </a:r>
            <a:r>
              <a:rPr lang="en-US" sz="2550" b="1" dirty="0">
                <a:solidFill>
                  <a:srgbClr val="FFFF00"/>
                </a:solidFill>
                <a:latin typeface="Times New Roman"/>
                <a:ea typeface="Times New Roman"/>
                <a:cs typeface="Times New Roman"/>
                <a:sym typeface="Times New Roman"/>
              </a:rPr>
              <a:t>                                                                               </a:t>
            </a:r>
            <a:endParaRPr sz="255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(4)</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a:t>
            </a:r>
            <a:endParaRPr sz="2550" b="1" dirty="0">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(5)</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=&gt; </a:t>
            </a:r>
            <a:r>
              <a:rPr lang="en-US" sz="2550" b="1" dirty="0" err="1">
                <a:solidFill>
                  <a:srgbClr val="FFFF00"/>
                </a:solidFill>
                <a:latin typeface="Times New Roman"/>
                <a:ea typeface="Times New Roman"/>
                <a:cs typeface="Times New Roman"/>
                <a:sym typeface="Times New Roman"/>
              </a:rPr>
              <a:t>Liên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kết</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câu</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sau</a:t>
            </a:r>
            <a:r>
              <a:rPr lang="en-US" sz="2550" b="1" dirty="0">
                <a:solidFill>
                  <a:srgbClr val="FFFF00"/>
                </a:solidFill>
                <a:latin typeface="Times New Roman"/>
                <a:ea typeface="Times New Roman"/>
                <a:cs typeface="Times New Roman"/>
                <a:sym typeface="Times New Roman"/>
              </a:rPr>
              <a:t>                                                                                   </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(6)</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=&gt; </a:t>
            </a:r>
            <a:r>
              <a:rPr lang="en-US" sz="2550" b="1" dirty="0" err="1">
                <a:solidFill>
                  <a:srgbClr val="FFFF00"/>
                </a:solidFill>
                <a:latin typeface="Times New Roman"/>
                <a:ea typeface="Times New Roman"/>
                <a:cs typeface="Times New Roman"/>
                <a:sym typeface="Times New Roman"/>
              </a:rPr>
              <a:t>Liên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kết</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câu</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sau</a:t>
            </a:r>
            <a:r>
              <a:rPr lang="en-US" sz="2550" b="1" dirty="0">
                <a:solidFill>
                  <a:srgbClr val="FFFF00"/>
                </a:solidFill>
                <a:latin typeface="Times New Roman"/>
                <a:ea typeface="Times New Roman"/>
                <a:cs typeface="Times New Roman"/>
                <a:sym typeface="Times New Roman"/>
              </a:rPr>
              <a:t>                                                                                 </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(7)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=&gt; </a:t>
            </a:r>
            <a:r>
              <a:rPr lang="en-US" sz="2550" b="1" dirty="0" err="1">
                <a:solidFill>
                  <a:srgbClr val="FFFF00"/>
                </a:solidFill>
                <a:latin typeface="Times New Roman"/>
                <a:ea typeface="Times New Roman"/>
                <a:cs typeface="Times New Roman"/>
                <a:sym typeface="Times New Roman"/>
              </a:rPr>
              <a:t>Sự</a:t>
            </a:r>
            <a:r>
              <a:rPr lang="en-US" sz="2550" b="1" dirty="0">
                <a:solidFill>
                  <a:srgbClr val="FFFF00"/>
                </a:solidFill>
                <a:latin typeface="Times New Roman"/>
                <a:ea typeface="Times New Roman"/>
                <a:cs typeface="Times New Roman"/>
                <a:sym typeface="Times New Roman"/>
              </a:rPr>
              <a:t> hung </a:t>
            </a:r>
            <a:r>
              <a:rPr lang="en-US" sz="2550" b="1" dirty="0" err="1">
                <a:solidFill>
                  <a:srgbClr val="FFFF00"/>
                </a:solidFill>
                <a:latin typeface="Times New Roman"/>
                <a:ea typeface="Times New Roman"/>
                <a:cs typeface="Times New Roman"/>
                <a:sym typeface="Times New Roman"/>
              </a:rPr>
              <a:t>hãn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liên</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kết</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câu</a:t>
            </a:r>
            <a:r>
              <a:rPr lang="en-US" sz="2550" b="1" dirty="0">
                <a:solidFill>
                  <a:srgbClr val="FFFF00"/>
                </a:solidFill>
                <a:latin typeface="Times New Roman"/>
                <a:ea typeface="Times New Roman"/>
                <a:cs typeface="Times New Roman"/>
                <a:sym typeface="Times New Roman"/>
              </a:rPr>
              <a:t> </a:t>
            </a:r>
            <a:r>
              <a:rPr lang="en-US" sz="2550" b="1" dirty="0" err="1">
                <a:solidFill>
                  <a:srgbClr val="FFFF00"/>
                </a:solidFill>
                <a:latin typeface="Times New Roman"/>
                <a:ea typeface="Times New Roman"/>
                <a:cs typeface="Times New Roman"/>
                <a:sym typeface="Times New Roman"/>
              </a:rPr>
              <a:t>sau</a:t>
            </a:r>
            <a:r>
              <a:rPr lang="en-US" sz="2550" b="1" dirty="0">
                <a:solidFill>
                  <a:srgbClr val="FFFF00"/>
                </a:solidFill>
                <a:latin typeface="Times New Roman"/>
                <a:ea typeface="Times New Roman"/>
                <a:cs typeface="Times New Roman"/>
                <a:sym typeface="Times New Roman"/>
              </a:rPr>
              <a:t>                                                             </a:t>
            </a:r>
            <a:endParaRPr sz="2550" b="1" dirty="0">
              <a:solidFill>
                <a:srgbClr val="FF99FF"/>
              </a:solidFill>
              <a:latin typeface="Times New Roman"/>
              <a:ea typeface="Times New Roman"/>
              <a:cs typeface="Times New Roman"/>
              <a:sym typeface="Times New Roman"/>
            </a:endParaRPr>
          </a:p>
        </p:txBody>
      </p:sp>
      <p:sp>
        <p:nvSpPr>
          <p:cNvPr id="169" name="Google Shape;169;p11"/>
          <p:cNvSpPr/>
          <p:nvPr/>
        </p:nvSpPr>
        <p:spPr>
          <a:xfrm>
            <a:off x="1724025" y="427494"/>
            <a:ext cx="10287000" cy="1219200"/>
          </a:xfrm>
          <a:prstGeom prst="roundRect">
            <a:avLst>
              <a:gd name="adj" fmla="val 16667"/>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dirty="0" err="1">
                <a:solidFill>
                  <a:srgbClr val="0070C0"/>
                </a:solidFill>
                <a:latin typeface="Times New Roman"/>
                <a:ea typeface="Times New Roman"/>
                <a:cs typeface="Times New Roman"/>
                <a:sym typeface="Times New Roman"/>
              </a:rPr>
              <a:t>Hãy</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chỉ</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ra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hiệu</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quả</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của</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mỗi</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cách</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sắp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xếp</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trật</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tự</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từ</a:t>
            </a:r>
            <a:endParaRPr sz="2800" b="1" dirty="0">
              <a:solidFill>
                <a:srgbClr val="0070C0"/>
              </a:solidFill>
              <a:latin typeface="Times New Roman"/>
              <a:ea typeface="Times New Roman"/>
              <a:cs typeface="Times New Roman"/>
              <a:sym typeface="Times New Roman"/>
            </a:endParaRPr>
          </a:p>
          <a:p>
            <a:pPr marL="0" marR="0" lvl="0" indent="0" algn="ctr" rtl="0">
              <a:spcBef>
                <a:spcPts val="0"/>
              </a:spcBef>
              <a:spcAft>
                <a:spcPts val="0"/>
              </a:spcAft>
              <a:buNone/>
            </a:pPr>
            <a:r>
              <a:rPr lang="en-US" sz="2800" b="1" dirty="0" err="1">
                <a:solidFill>
                  <a:srgbClr val="0070C0"/>
                </a:solidFill>
                <a:latin typeface="Times New Roman"/>
                <a:ea typeface="Times New Roman"/>
                <a:cs typeface="Times New Roman"/>
                <a:sym typeface="Times New Roman"/>
              </a:rPr>
              <a:t>trong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từng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trường</a:t>
            </a:r>
            <a:r>
              <a:rPr lang="en-US" sz="2800" b="1" dirty="0">
                <a:solidFill>
                  <a:srgbClr val="0070C0"/>
                </a:solidFill>
                <a:latin typeface="Times New Roman"/>
                <a:ea typeface="Times New Roman"/>
                <a:cs typeface="Times New Roman"/>
                <a:sym typeface="Times New Roman"/>
              </a:rPr>
              <a:t> </a:t>
            </a:r>
            <a:r>
              <a:rPr lang="en-US" sz="2800" b="1" dirty="0" err="1">
                <a:solidFill>
                  <a:srgbClr val="0070C0"/>
                </a:solidFill>
                <a:latin typeface="Times New Roman"/>
                <a:ea typeface="Times New Roman"/>
                <a:cs typeface="Times New Roman"/>
                <a:sym typeface="Times New Roman"/>
              </a:rPr>
              <a:t>hợp</a:t>
            </a:r>
            <a:r>
              <a:rPr lang="en-US" sz="2800" b="1" dirty="0">
                <a:solidFill>
                  <a:srgbClr val="0070C0"/>
                </a:solidFill>
                <a:latin typeface="Times New Roman"/>
                <a:ea typeface="Times New Roman"/>
                <a:cs typeface="Times New Roman"/>
                <a:sym typeface="Times New Roman"/>
              </a:rPr>
              <a:t>?</a:t>
            </a:r>
            <a:endParaRPr sz="2800" dirty="0">
              <a:solidFill>
                <a:schemeClr val="dk1"/>
              </a:solidFill>
              <a:latin typeface="Arial"/>
              <a:ea typeface="Arial"/>
              <a:cs typeface="Arial"/>
              <a:sym typeface="Arial"/>
            </a:endParaRPr>
          </a:p>
        </p:txBody>
      </p:sp>
      <p:cxnSp>
        <p:nvCxnSpPr>
          <p:cNvPr id="170" name="Google Shape;170;p11"/>
          <p:cNvCxnSpPr/>
          <p:nvPr/>
        </p:nvCxnSpPr>
        <p:spPr>
          <a:xfrm>
            <a:off x="1828800" y="3118262"/>
            <a:ext cx="6096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1" name="Google Shape;171;p11"/>
          <p:cNvCxnSpPr/>
          <p:nvPr/>
        </p:nvCxnSpPr>
        <p:spPr>
          <a:xfrm>
            <a:off x="6438900" y="3124200"/>
            <a:ext cx="66675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2" name="Google Shape;172;p11"/>
          <p:cNvCxnSpPr/>
          <p:nvPr/>
        </p:nvCxnSpPr>
        <p:spPr>
          <a:xfrm>
            <a:off x="1828800" y="4057650"/>
            <a:ext cx="6096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3" name="Google Shape;173;p11"/>
          <p:cNvCxnSpPr/>
          <p:nvPr/>
        </p:nvCxnSpPr>
        <p:spPr>
          <a:xfrm>
            <a:off x="1724025" y="4938712"/>
            <a:ext cx="6096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4" name="Google Shape;174;p11"/>
          <p:cNvCxnSpPr/>
          <p:nvPr/>
        </p:nvCxnSpPr>
        <p:spPr>
          <a:xfrm>
            <a:off x="12552218" y="5929312"/>
            <a:ext cx="6096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5" name="Google Shape;175;p11"/>
          <p:cNvCxnSpPr/>
          <p:nvPr/>
        </p:nvCxnSpPr>
        <p:spPr>
          <a:xfrm>
            <a:off x="1724025" y="6754647"/>
            <a:ext cx="27432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cxnSp>
        <p:nvCxnSpPr>
          <p:cNvPr id="176" name="Google Shape;176;p11"/>
          <p:cNvCxnSpPr/>
          <p:nvPr/>
        </p:nvCxnSpPr>
        <p:spPr>
          <a:xfrm>
            <a:off x="12552218" y="6762750"/>
            <a:ext cx="609600" cy="0"/>
          </a:xfrm>
          <a:prstGeom prst="straightConnector1">
            <a:avLst/>
          </a:prstGeom>
          <a:noFill/>
          <a:ln w="38100"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500"/>
                                        <p:tgtEl>
                                          <p:spTgt spid="170"/>
                                        </p:tgtEl>
                                      </p:cBhvr>
                                    </p:animEffect>
                                  </p:childTnLst>
                                </p:cTn>
                              </p:par>
                              <p:par>
                                <p:cTn id="8" presetID="10" presetClass="entr" presetSubtype="0" fill="hold" nodeType="withEffect">
                                  <p:stCondLst>
                                    <p:cond delay="0"/>
                                  </p:stCondLst>
                                  <p:childTnLst>
                                    <p:set>
                                      <p:cBhvr>
                                        <p:cTn id="9" dur="1" fill="hold">
                                          <p:stCondLst>
                                            <p:cond delay="0"/>
                                          </p:stCondLst>
                                        </p:cTn>
                                        <p:tgtEl>
                                          <p:spTgt spid="171"/>
                                        </p:tgtEl>
                                        <p:attrNameLst>
                                          <p:attrName>style.visibility</p:attrName>
                                        </p:attrNameLst>
                                      </p:cBhvr>
                                      <p:to>
                                        <p:strVal val="visible"/>
                                      </p:to>
                                    </p:set>
                                    <p:animEffect transition="in" filter="fade">
                                      <p:cBhvr>
                                        <p:cTn id="10" dur="500"/>
                                        <p:tgtEl>
                                          <p:spTgt spid="17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2"/>
                                        </p:tgtEl>
                                        <p:attrNameLst>
                                          <p:attrName>style.visibility</p:attrName>
                                        </p:attrNameLst>
                                      </p:cBhvr>
                                      <p:to>
                                        <p:strVal val="visible"/>
                                      </p:to>
                                    </p:set>
                                    <p:anim calcmode="lin" valueType="num">
                                      <p:cBhvr additive="base">
                                        <p:cTn id="15" dur="500"/>
                                        <p:tgtEl>
                                          <p:spTgt spid="17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3"/>
                                        </p:tgtEl>
                                        <p:attrNameLst>
                                          <p:attrName>style.visibility</p:attrName>
                                        </p:attrNameLst>
                                      </p:cBhvr>
                                      <p:to>
                                        <p:strVal val="visible"/>
                                      </p:to>
                                    </p:set>
                                    <p:animEffect transition="in" filter="fade">
                                      <p:cBhvr>
                                        <p:cTn id="20" dur="1000"/>
                                        <p:tgtEl>
                                          <p:spTgt spid="17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4"/>
                                        </p:tgtEl>
                                        <p:attrNameLst>
                                          <p:attrName>style.visibility</p:attrName>
                                        </p:attrNameLst>
                                      </p:cBhvr>
                                      <p:to>
                                        <p:strVal val="visible"/>
                                      </p:to>
                                    </p:set>
                                    <p:anim calcmode="lin" valueType="num">
                                      <p:cBhvr additive="base">
                                        <p:cTn id="25" dur="500"/>
                                        <p:tgtEl>
                                          <p:spTgt spid="17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75"/>
                                        </p:tgtEl>
                                        <p:attrNameLst>
                                          <p:attrName>style.visibility</p:attrName>
                                        </p:attrNameLst>
                                      </p:cBhvr>
                                      <p:to>
                                        <p:strVal val="visible"/>
                                      </p:to>
                                    </p:set>
                                    <p:anim calcmode="lin" valueType="num">
                                      <p:cBhvr additive="base">
                                        <p:cTn id="30" dur="500"/>
                                        <p:tgtEl>
                                          <p:spTgt spid="175"/>
                                        </p:tgtEl>
                                        <p:attrNameLst>
                                          <p:attrName>ppt_y</p:attrName>
                                        </p:attrNameLst>
                                      </p:cBhvr>
                                      <p:tavLst>
                                        <p:tav tm="0">
                                          <p:val>
                                            <p:strVal val="#ppt_y+1"/>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76"/>
                                        </p:tgtEl>
                                        <p:attrNameLst>
                                          <p:attrName>style.visibility</p:attrName>
                                        </p:attrNameLst>
                                      </p:cBhvr>
                                      <p:to>
                                        <p:strVal val="visible"/>
                                      </p:to>
                                    </p:set>
                                    <p:anim calcmode="lin" valueType="num">
                                      <p:cBhvr additive="base">
                                        <p:cTn id="33" dur="500"/>
                                        <p:tgtEl>
                                          <p:spTgt spid="1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2"/>
          <p:cNvSpPr txBox="1"/>
          <p:nvPr/>
        </p:nvSpPr>
        <p:spPr>
          <a:xfrm>
            <a:off x="622401" y="0"/>
            <a:ext cx="12366171" cy="32162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1">
              <a:solidFill>
                <a:srgbClr val="00B0F0"/>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(2)</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(3)</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(4)</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(5)</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(6)</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chemeClr val="lt1"/>
                </a:solidFill>
                <a:latin typeface="Times New Roman"/>
                <a:ea typeface="Times New Roman"/>
                <a:cs typeface="Times New Roman"/>
                <a:sym typeface="Times New Roman"/>
              </a:rPr>
              <a:t>,</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r>
              <a:rPr lang="en-US" sz="2550" b="1" dirty="0">
                <a:solidFill>
                  <a:srgbClr val="FFFF00"/>
                </a:solidFill>
                <a:latin typeface="Times New Roman"/>
                <a:ea typeface="Times New Roman"/>
                <a:cs typeface="Times New Roman"/>
                <a:sym typeface="Times New Roman"/>
              </a:rPr>
              <a:t>                                                                       </a:t>
            </a:r>
            <a:endParaRPr sz="2550" b="1" dirty="0">
              <a:solidFill>
                <a:srgbClr val="FF99FF"/>
              </a:solidFill>
              <a:latin typeface="Times New Roman"/>
              <a:ea typeface="Times New Roman"/>
              <a:cs typeface="Times New Roman"/>
              <a:sym typeface="Times New Roman"/>
            </a:endParaRPr>
          </a:p>
          <a:p>
            <a:pPr marL="0" marR="0" lvl="0" indent="0" algn="l" rtl="0">
              <a:lnSpc>
                <a:spcPct val="117647"/>
              </a:lnSpc>
              <a:spcBef>
                <a:spcPts val="0"/>
              </a:spcBef>
              <a:spcAft>
                <a:spcPts val="0"/>
              </a:spcAft>
              <a:buNone/>
            </a:pPr>
            <a:r>
              <a:rPr lang="en-US" sz="2550" b="1" dirty="0">
                <a:solidFill>
                  <a:srgbClr val="FF0000"/>
                </a:solidFill>
                <a:latin typeface="Times New Roman"/>
                <a:ea typeface="Times New Roman"/>
                <a:cs typeface="Times New Roman"/>
                <a:sym typeface="Times New Roman"/>
              </a:rPr>
              <a:t>(7) </a:t>
            </a:r>
            <a:r>
              <a:rPr lang="en-US" sz="2550" b="1" dirty="0" err="1">
                <a:solidFill>
                  <a:srgbClr val="00B0F0"/>
                </a:solidFill>
                <a:latin typeface="Times New Roman"/>
                <a:ea typeface="Times New Roman"/>
                <a:cs typeface="Times New Roman"/>
                <a:sym typeface="Times New Roman"/>
              </a:rPr>
              <a:t>Gõ</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đầu</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roi</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xuống</a:t>
            </a:r>
            <a:r>
              <a:rPr lang="en-US" sz="2550" b="1" dirty="0">
                <a:solidFill>
                  <a:srgbClr val="00B0F0"/>
                </a:solidFill>
                <a:latin typeface="Times New Roman"/>
                <a:ea typeface="Times New Roman"/>
                <a:cs typeface="Times New Roman"/>
                <a:sym typeface="Times New Roman"/>
              </a:rPr>
              <a:t> </a:t>
            </a:r>
            <a:r>
              <a:rPr lang="en-US" sz="2550" b="1" dirty="0" err="1">
                <a:solidFill>
                  <a:srgbClr val="00B0F0"/>
                </a:solidFill>
                <a:latin typeface="Times New Roman"/>
                <a:ea typeface="Times New Roman"/>
                <a:cs typeface="Times New Roman"/>
                <a:sym typeface="Times New Roman"/>
              </a:rPr>
              <a:t>đất</a:t>
            </a:r>
            <a:r>
              <a:rPr lang="en-US" sz="2550" b="1" dirty="0">
                <a:solidFill>
                  <a:srgbClr val="00B0F0"/>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bằng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giọng</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khàn</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của</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người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hút</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nhiều</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xái</a:t>
            </a:r>
            <a:r>
              <a:rPr lang="en-US" sz="2550" b="1" dirty="0">
                <a:solidFill>
                  <a:schemeClr val="lt1"/>
                </a:solidFill>
                <a:latin typeface="Times New Roman"/>
                <a:ea typeface="Times New Roman"/>
                <a:cs typeface="Times New Roman"/>
                <a:sym typeface="Times New Roman"/>
              </a:rPr>
              <a:t> </a:t>
            </a:r>
            <a:r>
              <a:rPr lang="en-US" sz="2550" b="1" dirty="0" err="1">
                <a:solidFill>
                  <a:schemeClr val="lt1"/>
                </a:solidFill>
                <a:latin typeface="Times New Roman"/>
                <a:ea typeface="Times New Roman"/>
                <a:cs typeface="Times New Roman"/>
                <a:sym typeface="Times New Roman"/>
              </a:rPr>
              <a:t>cũ</a:t>
            </a:r>
            <a:r>
              <a:rPr lang="en-US" sz="2550" b="1" dirty="0">
                <a:solidFill>
                  <a:srgbClr val="00B0F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cai</a:t>
            </a:r>
            <a:r>
              <a:rPr lang="en-US" sz="2550" b="1" dirty="0">
                <a:solidFill>
                  <a:srgbClr val="FFC000"/>
                </a:solidFill>
                <a:latin typeface="Times New Roman"/>
                <a:ea typeface="Times New Roman"/>
                <a:cs typeface="Times New Roman"/>
                <a:sym typeface="Times New Roman"/>
              </a:rPr>
              <a:t> </a:t>
            </a:r>
            <a:r>
              <a:rPr lang="en-US" sz="2550" b="1" dirty="0" err="1">
                <a:solidFill>
                  <a:srgbClr val="FFC000"/>
                </a:solidFill>
                <a:latin typeface="Times New Roman"/>
                <a:ea typeface="Times New Roman"/>
                <a:cs typeface="Times New Roman"/>
                <a:sym typeface="Times New Roman"/>
              </a:rPr>
              <a:t>lệ</a:t>
            </a:r>
            <a:r>
              <a:rPr lang="en-US" sz="2550" b="1" dirty="0">
                <a:solidFill>
                  <a:srgbClr val="FFC000"/>
                </a:solidFill>
                <a:latin typeface="Times New Roman"/>
                <a:ea typeface="Times New Roman"/>
                <a:cs typeface="Times New Roman"/>
                <a:sym typeface="Times New Roman"/>
              </a:rPr>
              <a:t> </a:t>
            </a:r>
            <a:r>
              <a:rPr lang="en-US" sz="2550" b="1" dirty="0" err="1">
                <a:solidFill>
                  <a:srgbClr val="FF99FF"/>
                </a:solidFill>
                <a:latin typeface="Times New Roman"/>
                <a:ea typeface="Times New Roman"/>
                <a:cs typeface="Times New Roman"/>
                <a:sym typeface="Times New Roman"/>
              </a:rPr>
              <a:t>thét</a:t>
            </a:r>
            <a:r>
              <a:rPr lang="en-US" sz="2550" b="1" dirty="0">
                <a:solidFill>
                  <a:srgbClr val="FF99FF"/>
                </a:solidFill>
                <a:latin typeface="Times New Roman"/>
                <a:ea typeface="Times New Roman"/>
                <a:cs typeface="Times New Roman"/>
                <a:sym typeface="Times New Roman"/>
              </a:rPr>
              <a:t>.</a:t>
            </a:r>
            <a:endParaRPr dirty="0"/>
          </a:p>
          <a:p>
            <a:pPr marL="0" marR="0" lvl="0" indent="0" algn="l" rtl="0">
              <a:lnSpc>
                <a:spcPct val="117647"/>
              </a:lnSpc>
              <a:spcBef>
                <a:spcPts val="0"/>
              </a:spcBef>
              <a:spcAft>
                <a:spcPts val="0"/>
              </a:spcAft>
              <a:buNone/>
            </a:pPr>
            <a:r>
              <a:rPr lang="en-US" sz="2550" b="1" dirty="0">
                <a:solidFill>
                  <a:srgbClr val="FFFF00"/>
                </a:solidFill>
                <a:latin typeface="Times New Roman"/>
                <a:ea typeface="Times New Roman"/>
                <a:cs typeface="Times New Roman"/>
                <a:sym typeface="Times New Roman"/>
              </a:rPr>
              <a:t>                     </a:t>
            </a:r>
            <a:endParaRPr sz="2550" b="1" dirty="0">
              <a:solidFill>
                <a:srgbClr val="FF99FF"/>
              </a:solidFill>
              <a:latin typeface="Times New Roman"/>
              <a:ea typeface="Times New Roman"/>
              <a:cs typeface="Times New Roman"/>
              <a:sym typeface="Times New Roman"/>
            </a:endParaRPr>
          </a:p>
        </p:txBody>
      </p:sp>
      <p:graphicFrame>
        <p:nvGraphicFramePr>
          <p:cNvPr id="182" name="Google Shape;182;p12"/>
          <p:cNvGraphicFramePr/>
          <p:nvPr>
            <p:extLst>
              <p:ext uri="{D42A27DB-BD31-4B8C-83A1-F6EECF244321}">
                <p14:modId xmlns:p14="http://schemas.microsoft.com/office/powerpoint/2010/main" val="847525828"/>
              </p:ext>
            </p:extLst>
          </p:nvPr>
        </p:nvGraphicFramePr>
        <p:xfrm>
          <a:off x="938098" y="3838575"/>
          <a:ext cx="11734775" cy="3652520"/>
        </p:xfrm>
        <a:graphic>
          <a:graphicData uri="http://schemas.openxmlformats.org/drawingml/2006/table">
            <a:tbl>
              <a:tblPr firstRow="1" firstCol="1" bandRow="1">
                <a:noFill/>
                <a:tableStyleId>{FD2980B1-6B3A-4C7A-81C6-DDADE5938B91}</a:tableStyleId>
              </a:tblPr>
              <a:tblGrid>
                <a:gridCol w="945675">
                  <a:extLst>
                    <a:ext uri="{9D8B030D-6E8A-4147-A177-3AD203B41FA5}">
                      <a16:colId xmlns:a16="http://schemas.microsoft.com/office/drawing/2014/main" val="20000"/>
                    </a:ext>
                  </a:extLst>
                </a:gridCol>
                <a:gridCol w="3610250">
                  <a:extLst>
                    <a:ext uri="{9D8B030D-6E8A-4147-A177-3AD203B41FA5}">
                      <a16:colId xmlns:a16="http://schemas.microsoft.com/office/drawing/2014/main" val="20001"/>
                    </a:ext>
                  </a:extLst>
                </a:gridCol>
                <a:gridCol w="3609100">
                  <a:extLst>
                    <a:ext uri="{9D8B030D-6E8A-4147-A177-3AD203B41FA5}">
                      <a16:colId xmlns:a16="http://schemas.microsoft.com/office/drawing/2014/main" val="20002"/>
                    </a:ext>
                  </a:extLst>
                </a:gridCol>
                <a:gridCol w="3569750">
                  <a:extLst>
                    <a:ext uri="{9D8B030D-6E8A-4147-A177-3AD203B41FA5}">
                      <a16:colId xmlns:a16="http://schemas.microsoft.com/office/drawing/2014/main" val="20003"/>
                    </a:ext>
                  </a:extLst>
                </a:gridCol>
              </a:tblGrid>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Câu</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Nhấn mạnh</a:t>
                      </a:r>
                      <a:endParaRPr sz="2800" u="none" strike="noStrike" cap="none">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sự hung hãn</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dirty="0" err="1">
                          <a:latin typeface="Times New Roman"/>
                          <a:ea typeface="Times New Roman"/>
                          <a:cs typeface="Times New Roman"/>
                          <a:sym typeface="Times New Roman"/>
                        </a:rPr>
                        <a:t>Liên</a:t>
                      </a:r>
                      <a:r>
                        <a:rPr lang="en-US" sz="2800" u="none" strike="noStrike" cap="none" dirty="0">
                          <a:latin typeface="Times New Roman"/>
                          <a:ea typeface="Times New Roman"/>
                          <a:cs typeface="Times New Roman"/>
                          <a:sym typeface="Times New Roman"/>
                        </a:rPr>
                        <a:t> </a:t>
                      </a:r>
                      <a:r>
                        <a:rPr lang="en-US" sz="2800" u="none" strike="noStrike" cap="none" dirty="0" err="1">
                          <a:latin typeface="Times New Roman"/>
                          <a:ea typeface="Times New Roman"/>
                          <a:cs typeface="Times New Roman"/>
                          <a:sym typeface="Times New Roman"/>
                        </a:rPr>
                        <a:t>kết</a:t>
                      </a:r>
                      <a:r>
                        <a:rPr lang="en-US" sz="2800" u="none" strike="noStrike" cap="none" dirty="0">
                          <a:latin typeface="Times New Roman"/>
                          <a:ea typeface="Times New Roman"/>
                          <a:cs typeface="Times New Roman"/>
                          <a:sym typeface="Times New Roman"/>
                        </a:rPr>
                        <a:t> </a:t>
                      </a:r>
                      <a:r>
                        <a:rPr lang="en-US" sz="2800" u="none" strike="noStrike" cap="none" dirty="0" err="1">
                          <a:latin typeface="Times New Roman"/>
                          <a:ea typeface="Times New Roman"/>
                          <a:cs typeface="Times New Roman"/>
                          <a:sym typeface="Times New Roman"/>
                        </a:rPr>
                        <a:t>chặt</a:t>
                      </a:r>
                      <a:endParaRPr sz="2800" u="none" strike="noStrike" cap="none" dirty="0">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dirty="0" err="1">
                          <a:latin typeface="Times New Roman"/>
                          <a:ea typeface="Times New Roman"/>
                          <a:cs typeface="Times New Roman"/>
                          <a:sym typeface="Times New Roman"/>
                        </a:rPr>
                        <a:t>với</a:t>
                      </a:r>
                      <a:r>
                        <a:rPr lang="en-US" sz="2800" u="none" strike="noStrike" cap="none" dirty="0">
                          <a:latin typeface="Times New Roman"/>
                          <a:ea typeface="Times New Roman"/>
                          <a:cs typeface="Times New Roman"/>
                          <a:sym typeface="Times New Roman"/>
                        </a:rPr>
                        <a:t> </a:t>
                      </a:r>
                      <a:r>
                        <a:rPr lang="en-US" sz="2800" u="none" strike="noStrike" cap="none" dirty="0" err="1">
                          <a:latin typeface="Times New Roman"/>
                          <a:ea typeface="Times New Roman"/>
                          <a:cs typeface="Times New Roman"/>
                          <a:sym typeface="Times New Roman"/>
                        </a:rPr>
                        <a:t>câu</a:t>
                      </a:r>
                      <a:r>
                        <a:rPr lang="en-US" sz="2800" u="none" strike="noStrike" cap="none" dirty="0">
                          <a:latin typeface="Times New Roman"/>
                          <a:ea typeface="Times New Roman"/>
                          <a:cs typeface="Times New Roman"/>
                          <a:sym typeface="Times New Roman"/>
                        </a:rPr>
                        <a:t> </a:t>
                      </a:r>
                      <a:r>
                        <a:rPr lang="en-US" sz="2800" u="none" strike="noStrike" cap="none" dirty="0" err="1">
                          <a:latin typeface="Times New Roman"/>
                          <a:ea typeface="Times New Roman"/>
                          <a:cs typeface="Times New Roman"/>
                          <a:sym typeface="Times New Roman"/>
                        </a:rPr>
                        <a:t>đứng</a:t>
                      </a:r>
                      <a:r>
                        <a:rPr lang="en-US" sz="2800" u="none" strike="noStrike" cap="none" dirty="0">
                          <a:latin typeface="Times New Roman"/>
                          <a:ea typeface="Times New Roman"/>
                          <a:cs typeface="Times New Roman"/>
                          <a:sym typeface="Times New Roman"/>
                        </a:rPr>
                        <a:t> </a:t>
                      </a:r>
                      <a:r>
                        <a:rPr lang="en-US" sz="2800" u="none" strike="noStrike" cap="none" dirty="0" err="1">
                          <a:latin typeface="Times New Roman"/>
                          <a:ea typeface="Times New Roman"/>
                          <a:cs typeface="Times New Roman"/>
                          <a:sym typeface="Times New Roman"/>
                        </a:rPr>
                        <a:t>trước</a:t>
                      </a:r>
                      <a:endParaRPr sz="2800" u="none" strike="noStrike" cap="none" dirty="0">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Liên kết chặt</a:t>
                      </a:r>
                      <a:endParaRPr sz="2800" u="none" strike="noStrike" cap="none">
                        <a:latin typeface="Times New Roman"/>
                        <a:ea typeface="Times New Roman"/>
                        <a:cs typeface="Times New Roman"/>
                        <a:sym typeface="Times New Roman"/>
                      </a:endParaRPr>
                    </a:p>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với câu đứng sau</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extLst>
                  <a:ext uri="{0D108BD9-81ED-4DB2-BD59-A6C34878D82A}">
                    <a16:rowId xmlns:a16="http://schemas.microsoft.com/office/drawing/2014/main" val="10000"/>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2</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3</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4</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latin typeface="Calibri"/>
                          <a:ea typeface="Calibri"/>
                          <a:cs typeface="Calibri"/>
                          <a:sym typeface="Calibri"/>
                        </a:rPr>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5</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6</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r h="355600">
                <a:tc>
                  <a:txBody>
                    <a:bodyPr/>
                    <a:lstStyle/>
                    <a:p>
                      <a:pPr marL="0" marR="0" lvl="0" indent="0" algn="ctr" rtl="0">
                        <a:lnSpc>
                          <a:spcPct val="107000"/>
                        </a:lnSpc>
                        <a:spcBef>
                          <a:spcPts val="0"/>
                        </a:spcBef>
                        <a:spcAft>
                          <a:spcPts val="0"/>
                        </a:spcAft>
                        <a:buNone/>
                      </a:pPr>
                      <a:r>
                        <a:rPr lang="en-US" sz="2800" u="none" strike="noStrike" cap="none">
                          <a:latin typeface="Times New Roman"/>
                          <a:ea typeface="Times New Roman"/>
                          <a:cs typeface="Times New Roman"/>
                          <a:sym typeface="Times New Roman"/>
                        </a:rPr>
                        <a:t>7</a:t>
                      </a:r>
                      <a:endParaRPr sz="2800" u="none" strike="noStrike" cap="none">
                        <a:latin typeface="Times New Roman"/>
                        <a:ea typeface="Times New Roman"/>
                        <a:cs typeface="Times New Roman"/>
                        <a:sym typeface="Times New Roman"/>
                      </a:endParaRPr>
                    </a:p>
                  </a:txBody>
                  <a:tcPr marL="68575" marR="68575" marT="0" marB="0">
                    <a:solidFill>
                      <a:srgbClr val="31859B"/>
                    </a:solidFill>
                  </a:tcPr>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a:t>-</a:t>
                      </a:r>
                      <a:endParaRPr sz="2800" b="1" u="none" strike="noStrike" cap="none">
                        <a:latin typeface="Calibri"/>
                        <a:ea typeface="Calibri"/>
                        <a:cs typeface="Calibri"/>
                        <a:sym typeface="Calibri"/>
                      </a:endParaRPr>
                    </a:p>
                  </a:txBody>
                  <a:tcPr marL="68575" marR="68575" marT="0" marB="0"/>
                </a:tc>
                <a:tc>
                  <a:txBody>
                    <a:bodyPr/>
                    <a:lstStyle/>
                    <a:p>
                      <a:pPr marL="0" marR="0" lvl="0" indent="0" algn="ctr" rtl="0">
                        <a:lnSpc>
                          <a:spcPct val="107000"/>
                        </a:lnSpc>
                        <a:spcBef>
                          <a:spcPts val="0"/>
                        </a:spcBef>
                        <a:spcAft>
                          <a:spcPts val="0"/>
                        </a:spcAft>
                        <a:buNone/>
                      </a:pPr>
                      <a:r>
                        <a:rPr lang="en-US" sz="2800" b="1" u="none" strike="noStrike" cap="none" dirty="0"/>
                        <a:t>+</a:t>
                      </a:r>
                      <a:endParaRPr sz="2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3845</Words>
  <Application>Microsoft Office PowerPoint</Application>
  <PresentationFormat>Custom</PresentationFormat>
  <Paragraphs>459</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Arial Black</vt:lpstr>
      <vt:lpstr>Times New Roman</vt:lpstr>
      <vt:lpstr>Calibri</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H410</cp:lastModifiedBy>
  <cp:revision>3</cp:revision>
  <dcterms:created xsi:type="dcterms:W3CDTF">2013-11-04T13:44:06Z</dcterms:created>
  <dcterms:modified xsi:type="dcterms:W3CDTF">2023-04-08T09:40:35Z</dcterms:modified>
</cp:coreProperties>
</file>