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5"/>
  </p:notesMasterIdLst>
  <p:sldIdLst>
    <p:sldId id="256" r:id="rId3"/>
    <p:sldId id="257" r:id="rId4"/>
    <p:sldId id="258" r:id="rId5"/>
    <p:sldId id="260" r:id="rId6"/>
    <p:sldId id="259" r:id="rId7"/>
    <p:sldId id="262" r:id="rId8"/>
    <p:sldId id="261" r:id="rId9"/>
    <p:sldId id="270" r:id="rId10"/>
    <p:sldId id="264" r:id="rId11"/>
    <p:sldId id="265" r:id="rId12"/>
    <p:sldId id="266" r:id="rId13"/>
    <p:sldId id="267" r:id="rId14"/>
    <p:sldId id="268" r:id="rId15"/>
    <p:sldId id="271" r:id="rId16"/>
    <p:sldId id="269" r:id="rId17"/>
    <p:sldId id="263" r:id="rId18"/>
    <p:sldId id="272" r:id="rId19"/>
    <p:sldId id="273" r:id="rId20"/>
    <p:sldId id="274" r:id="rId21"/>
    <p:sldId id="275" r:id="rId22"/>
    <p:sldId id="276" r:id="rId23"/>
    <p:sldId id="277" r:id="rId2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720" y="4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B084EB4-A474-4546-BF51-59722A528F32}" type="datetimeFigureOut">
              <a:rPr lang="en-US" smtClean="0"/>
              <a:t>9/12/2022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3B95D70-28C6-4522-A6B5-B84ED8FF8B59}" type="slidenum">
              <a:rPr lang="en-US" smtClean="0"/>
              <a:t>‹#›</a:t>
            </a:fld>
            <a:endParaRPr lang="en-US"/>
          </a:p>
        </p:txBody>
      </p:sp>
    </p:spTree>
    <p:extLst>
      <p:ext uri="{BB962C8B-B14F-4D97-AF65-F5344CB8AC3E}">
        <p14:creationId xmlns:p14="http://schemas.microsoft.com/office/powerpoint/2010/main" val="20235724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68DC182-423E-4CBE-AFBE-62E5803D64DC}" type="datetimeFigureOut">
              <a:rPr lang="en-US" smtClean="0"/>
              <a:t>9/12/2022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D7A731-F161-4DCE-83DE-F157487D1D32}" type="slidenum">
              <a:rPr lang="en-US" smtClean="0"/>
              <a:t>‹#›</a:t>
            </a:fld>
            <a:endParaRPr lang="en-US"/>
          </a:p>
        </p:txBody>
      </p:sp>
    </p:spTree>
    <p:extLst>
      <p:ext uri="{BB962C8B-B14F-4D97-AF65-F5344CB8AC3E}">
        <p14:creationId xmlns:p14="http://schemas.microsoft.com/office/powerpoint/2010/main" val="1771185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8DC182-423E-4CBE-AFBE-62E5803D64DC}" type="datetimeFigureOut">
              <a:rPr lang="en-US" smtClean="0"/>
              <a:t>9/12/2022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D7A731-F161-4DCE-83DE-F157487D1D32}" type="slidenum">
              <a:rPr lang="en-US" smtClean="0"/>
              <a:t>‹#›</a:t>
            </a:fld>
            <a:endParaRPr lang="en-US"/>
          </a:p>
        </p:txBody>
      </p:sp>
    </p:spTree>
    <p:extLst>
      <p:ext uri="{BB962C8B-B14F-4D97-AF65-F5344CB8AC3E}">
        <p14:creationId xmlns:p14="http://schemas.microsoft.com/office/powerpoint/2010/main" val="2840517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8DC182-423E-4CBE-AFBE-62E5803D64DC}" type="datetimeFigureOut">
              <a:rPr lang="en-US" smtClean="0"/>
              <a:t>9/12/2022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D7A731-F161-4DCE-83DE-F157487D1D32}" type="slidenum">
              <a:rPr lang="en-US" smtClean="0"/>
              <a:t>‹#›</a:t>
            </a:fld>
            <a:endParaRPr lang="en-US"/>
          </a:p>
        </p:txBody>
      </p:sp>
    </p:spTree>
    <p:extLst>
      <p:ext uri="{BB962C8B-B14F-4D97-AF65-F5344CB8AC3E}">
        <p14:creationId xmlns:p14="http://schemas.microsoft.com/office/powerpoint/2010/main" val="26704554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055347FF-8464-45B7-95D7-91A658E146A5}" type="datetimeFigureOut">
              <a:rPr lang="zh-CN" altLang="en-US" smtClean="0">
                <a:solidFill>
                  <a:prstClr val="black">
                    <a:tint val="75000"/>
                  </a:prstClr>
                </a:solidFill>
              </a:rPr>
              <a:pPr/>
              <a:t>2022/9/12</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977D4C5F-08A5-4F3B-A240-1C3F95DF988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235605833"/>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55347FF-8464-45B7-95D7-91A658E146A5}" type="datetimeFigureOut">
              <a:rPr lang="zh-CN" altLang="en-US" smtClean="0">
                <a:solidFill>
                  <a:prstClr val="black">
                    <a:tint val="75000"/>
                  </a:prstClr>
                </a:solidFill>
              </a:rPr>
              <a:pPr/>
              <a:t>2022/9/12</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977D4C5F-08A5-4F3B-A240-1C3F95DF988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24022497"/>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8DC182-423E-4CBE-AFBE-62E5803D64DC}" type="datetimeFigureOut">
              <a:rPr lang="en-US" smtClean="0"/>
              <a:t>9/12/2022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D7A731-F161-4DCE-83DE-F157487D1D32}" type="slidenum">
              <a:rPr lang="en-US" smtClean="0"/>
              <a:t>‹#›</a:t>
            </a:fld>
            <a:endParaRPr lang="en-US"/>
          </a:p>
        </p:txBody>
      </p:sp>
    </p:spTree>
    <p:extLst>
      <p:ext uri="{BB962C8B-B14F-4D97-AF65-F5344CB8AC3E}">
        <p14:creationId xmlns:p14="http://schemas.microsoft.com/office/powerpoint/2010/main" val="3373302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68DC182-423E-4CBE-AFBE-62E5803D64DC}" type="datetimeFigureOut">
              <a:rPr lang="en-US" smtClean="0"/>
              <a:t>9/12/2022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D7A731-F161-4DCE-83DE-F157487D1D32}" type="slidenum">
              <a:rPr lang="en-US" smtClean="0"/>
              <a:t>‹#›</a:t>
            </a:fld>
            <a:endParaRPr lang="en-US"/>
          </a:p>
        </p:txBody>
      </p:sp>
    </p:spTree>
    <p:extLst>
      <p:ext uri="{BB962C8B-B14F-4D97-AF65-F5344CB8AC3E}">
        <p14:creationId xmlns:p14="http://schemas.microsoft.com/office/powerpoint/2010/main" val="14053262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68DC182-423E-4CBE-AFBE-62E5803D64DC}" type="datetimeFigureOut">
              <a:rPr lang="en-US" smtClean="0"/>
              <a:t>9/12/2022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D7A731-F161-4DCE-83DE-F157487D1D32}" type="slidenum">
              <a:rPr lang="en-US" smtClean="0"/>
              <a:t>‹#›</a:t>
            </a:fld>
            <a:endParaRPr lang="en-US"/>
          </a:p>
        </p:txBody>
      </p:sp>
    </p:spTree>
    <p:extLst>
      <p:ext uri="{BB962C8B-B14F-4D97-AF65-F5344CB8AC3E}">
        <p14:creationId xmlns:p14="http://schemas.microsoft.com/office/powerpoint/2010/main" val="3450572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68DC182-423E-4CBE-AFBE-62E5803D64DC}" type="datetimeFigureOut">
              <a:rPr lang="en-US" smtClean="0"/>
              <a:t>9/12/2022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6D7A731-F161-4DCE-83DE-F157487D1D32}" type="slidenum">
              <a:rPr lang="en-US" smtClean="0"/>
              <a:t>‹#›</a:t>
            </a:fld>
            <a:endParaRPr lang="en-US"/>
          </a:p>
        </p:txBody>
      </p:sp>
    </p:spTree>
    <p:extLst>
      <p:ext uri="{BB962C8B-B14F-4D97-AF65-F5344CB8AC3E}">
        <p14:creationId xmlns:p14="http://schemas.microsoft.com/office/powerpoint/2010/main" val="2660725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68DC182-423E-4CBE-AFBE-62E5803D64DC}" type="datetimeFigureOut">
              <a:rPr lang="en-US" smtClean="0"/>
              <a:t>9/12/2022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6D7A731-F161-4DCE-83DE-F157487D1D32}" type="slidenum">
              <a:rPr lang="en-US" smtClean="0"/>
              <a:t>‹#›</a:t>
            </a:fld>
            <a:endParaRPr lang="en-US"/>
          </a:p>
        </p:txBody>
      </p:sp>
    </p:spTree>
    <p:extLst>
      <p:ext uri="{BB962C8B-B14F-4D97-AF65-F5344CB8AC3E}">
        <p14:creationId xmlns:p14="http://schemas.microsoft.com/office/powerpoint/2010/main" val="26403154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8DC182-423E-4CBE-AFBE-62E5803D64DC}" type="datetimeFigureOut">
              <a:rPr lang="en-US" smtClean="0"/>
              <a:t>9/12/2022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6D7A731-F161-4DCE-83DE-F157487D1D32}" type="slidenum">
              <a:rPr lang="en-US" smtClean="0"/>
              <a:t>‹#›</a:t>
            </a:fld>
            <a:endParaRPr lang="en-US"/>
          </a:p>
        </p:txBody>
      </p:sp>
    </p:spTree>
    <p:extLst>
      <p:ext uri="{BB962C8B-B14F-4D97-AF65-F5344CB8AC3E}">
        <p14:creationId xmlns:p14="http://schemas.microsoft.com/office/powerpoint/2010/main" val="2274409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68DC182-423E-4CBE-AFBE-62E5803D64DC}" type="datetimeFigureOut">
              <a:rPr lang="en-US" smtClean="0"/>
              <a:t>9/12/2022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D7A731-F161-4DCE-83DE-F157487D1D32}" type="slidenum">
              <a:rPr lang="en-US" smtClean="0"/>
              <a:t>‹#›</a:t>
            </a:fld>
            <a:endParaRPr lang="en-US"/>
          </a:p>
        </p:txBody>
      </p:sp>
    </p:spTree>
    <p:extLst>
      <p:ext uri="{BB962C8B-B14F-4D97-AF65-F5344CB8AC3E}">
        <p14:creationId xmlns:p14="http://schemas.microsoft.com/office/powerpoint/2010/main" val="20888389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68DC182-423E-4CBE-AFBE-62E5803D64DC}" type="datetimeFigureOut">
              <a:rPr lang="en-US" smtClean="0"/>
              <a:t>9/12/2022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D7A731-F161-4DCE-83DE-F157487D1D32}" type="slidenum">
              <a:rPr lang="en-US" smtClean="0"/>
              <a:t>‹#›</a:t>
            </a:fld>
            <a:endParaRPr lang="en-US"/>
          </a:p>
        </p:txBody>
      </p:sp>
    </p:spTree>
    <p:extLst>
      <p:ext uri="{BB962C8B-B14F-4D97-AF65-F5344CB8AC3E}">
        <p14:creationId xmlns:p14="http://schemas.microsoft.com/office/powerpoint/2010/main" val="1487336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A68DC182-423E-4CBE-AFBE-62E5803D64DC}" type="datetimeFigureOut">
              <a:rPr lang="en-US" smtClean="0"/>
              <a:t>9/12/2022</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6D7A731-F161-4DCE-83DE-F157487D1D32}" type="slidenum">
              <a:rPr lang="en-US" smtClean="0"/>
              <a:t>‹#›</a:t>
            </a:fld>
            <a:endParaRPr lang="en-US"/>
          </a:p>
        </p:txBody>
      </p:sp>
    </p:spTree>
    <p:extLst>
      <p:ext uri="{BB962C8B-B14F-4D97-AF65-F5344CB8AC3E}">
        <p14:creationId xmlns:p14="http://schemas.microsoft.com/office/powerpoint/2010/main" val="20507750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3844"/>
            <a:ext cx="7886700" cy="994172"/>
          </a:xfrm>
          <a:prstGeom prst="rect">
            <a:avLst/>
          </a:prstGeom>
        </p:spPr>
        <p:txBody>
          <a:bodyPr vert="horz" lIns="68580" tIns="34290" rIns="68580" bIns="3429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369219"/>
            <a:ext cx="7886700" cy="3263504"/>
          </a:xfrm>
          <a:prstGeom prst="rect">
            <a:avLst/>
          </a:prstGeom>
        </p:spPr>
        <p:txBody>
          <a:bodyPr vert="horz" lIns="68580" tIns="34290" rIns="68580" bIns="3429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4767263"/>
            <a:ext cx="2057400" cy="273844"/>
          </a:xfrm>
          <a:prstGeom prst="rect">
            <a:avLst/>
          </a:prstGeom>
        </p:spPr>
        <p:txBody>
          <a:bodyPr vert="horz" lIns="68580" tIns="34290" rIns="68580" bIns="34290" rtlCol="0" anchor="ctr"/>
          <a:lstStyle>
            <a:lvl1pPr algn="l">
              <a:defRPr sz="900">
                <a:solidFill>
                  <a:schemeClr val="tx1">
                    <a:tint val="75000"/>
                  </a:schemeClr>
                </a:solidFill>
              </a:defRPr>
            </a:lvl1pPr>
          </a:lstStyle>
          <a:p>
            <a:pPr defTabSz="685800"/>
            <a:fld id="{055347FF-8464-45B7-95D7-91A658E146A5}" type="datetimeFigureOut">
              <a:rPr lang="zh-CN" altLang="en-US" smtClean="0">
                <a:solidFill>
                  <a:prstClr val="black">
                    <a:tint val="75000"/>
                  </a:prstClr>
                </a:solidFill>
              </a:rPr>
              <a:pPr defTabSz="685800"/>
              <a:t>2022/9/12</a:t>
            </a:fld>
            <a:endParaRPr lang="zh-CN" altLang="en-US">
              <a:solidFill>
                <a:prstClr val="black">
                  <a:tint val="75000"/>
                </a:prstClr>
              </a:solidFill>
            </a:endParaRPr>
          </a:p>
        </p:txBody>
      </p:sp>
      <p:sp>
        <p:nvSpPr>
          <p:cNvPr id="5" name="页脚占位符 4"/>
          <p:cNvSpPr>
            <a:spLocks noGrp="1"/>
          </p:cNvSpPr>
          <p:nvPr>
            <p:ph type="ftr" sz="quarter" idx="3"/>
          </p:nvPr>
        </p:nvSpPr>
        <p:spPr>
          <a:xfrm>
            <a:off x="3028950" y="4767263"/>
            <a:ext cx="3086100" cy="273844"/>
          </a:xfrm>
          <a:prstGeom prst="rect">
            <a:avLst/>
          </a:prstGeom>
        </p:spPr>
        <p:txBody>
          <a:bodyPr vert="horz" lIns="68580" tIns="34290" rIns="68580" bIns="34290" rtlCol="0" anchor="ctr"/>
          <a:lstStyle>
            <a:lvl1pPr algn="ctr">
              <a:defRPr sz="900">
                <a:solidFill>
                  <a:schemeClr val="tx1">
                    <a:tint val="75000"/>
                  </a:schemeClr>
                </a:solidFill>
              </a:defRPr>
            </a:lvl1pPr>
          </a:lstStyle>
          <a:p>
            <a:pPr defTabSz="685800"/>
            <a:endParaRPr lang="zh-CN" altLang="en-US">
              <a:solidFill>
                <a:prstClr val="black">
                  <a:tint val="75000"/>
                </a:prstClr>
              </a:solidFill>
            </a:endParaRPr>
          </a:p>
        </p:txBody>
      </p:sp>
      <p:sp>
        <p:nvSpPr>
          <p:cNvPr id="6" name="灯片编号占位符 5"/>
          <p:cNvSpPr>
            <a:spLocks noGrp="1"/>
          </p:cNvSpPr>
          <p:nvPr>
            <p:ph type="sldNum" sz="quarter" idx="4"/>
          </p:nvPr>
        </p:nvSpPr>
        <p:spPr>
          <a:xfrm>
            <a:off x="6457950" y="4767263"/>
            <a:ext cx="2057400" cy="273844"/>
          </a:xfrm>
          <a:prstGeom prst="rect">
            <a:avLst/>
          </a:prstGeom>
        </p:spPr>
        <p:txBody>
          <a:bodyPr vert="horz" lIns="68580" tIns="34290" rIns="68580" bIns="34290" rtlCol="0" anchor="ctr"/>
          <a:lstStyle>
            <a:lvl1pPr algn="r">
              <a:defRPr sz="900">
                <a:solidFill>
                  <a:schemeClr val="tx1">
                    <a:tint val="75000"/>
                  </a:schemeClr>
                </a:solidFill>
              </a:defRPr>
            </a:lvl1pPr>
          </a:lstStyle>
          <a:p>
            <a:pPr defTabSz="685800"/>
            <a:fld id="{977D4C5F-08A5-4F3B-A240-1C3F95DF9884}" type="slidenum">
              <a:rPr lang="zh-CN" altLang="en-US" smtClean="0">
                <a:solidFill>
                  <a:prstClr val="black">
                    <a:tint val="75000"/>
                  </a:prstClr>
                </a:solidFill>
              </a:rPr>
              <a:pPr defTabSz="685800"/>
              <a:t>‹#›</a:t>
            </a:fld>
            <a:endParaRPr lang="zh-CN" altLang="en-US">
              <a:solidFill>
                <a:prstClr val="black">
                  <a:tint val="75000"/>
                </a:prstClr>
              </a:solidFill>
            </a:endParaRPr>
          </a:p>
        </p:txBody>
      </p:sp>
    </p:spTree>
    <p:extLst>
      <p:ext uri="{BB962C8B-B14F-4D97-AF65-F5344CB8AC3E}">
        <p14:creationId xmlns:p14="http://schemas.microsoft.com/office/powerpoint/2010/main" val="779505852"/>
      </p:ext>
    </p:extLst>
  </p:cSld>
  <p:clrMap bg1="lt1" tx1="dk1" bg2="lt2" tx2="dk2" accent1="accent1" accent2="accent2" accent3="accent3" accent4="accent4" accent5="accent5" accent6="accent6" hlink="hlink" folHlink="folHlink"/>
  <p:sldLayoutIdLst>
    <p:sldLayoutId id="2147483661" r:id="rId1"/>
    <p:sldLayoutId id="2147483662" r:id="rId2"/>
  </p:sldLayoutIdLst>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95486"/>
            <a:ext cx="3740252" cy="2205883"/>
          </a:xfrm>
          <a:prstGeom prst="rect">
            <a:avLst/>
          </a:prstGeom>
          <a:ln w="88900" cap="sq" cmpd="thickThin">
            <a:solidFill>
              <a:srgbClr val="000000"/>
            </a:solidFill>
            <a:prstDash val="solid"/>
            <a:miter lim="800000"/>
          </a:ln>
          <a:effectLst>
            <a:innerShdw blurRad="76200">
              <a:srgbClr val="000000"/>
            </a:innerShdw>
          </a:effec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4048" y="195486"/>
            <a:ext cx="3505931" cy="2160240"/>
          </a:xfrm>
          <a:prstGeom prst="rect">
            <a:avLst/>
          </a:prstGeom>
          <a:ln w="88900" cap="sq" cmpd="thickThin">
            <a:solidFill>
              <a:srgbClr val="000000"/>
            </a:solidFill>
            <a:prstDash val="solid"/>
            <a:miter lim="800000"/>
          </a:ln>
          <a:effectLst>
            <a:innerShdw blurRad="76200">
              <a:srgbClr val="000000"/>
            </a:innerShdw>
          </a:effec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04048" y="2651468"/>
            <a:ext cx="3672408" cy="2277501"/>
          </a:xfrm>
          <a:prstGeom prst="rect">
            <a:avLst/>
          </a:prstGeom>
          <a:ln w="88900" cap="sq" cmpd="thickThin">
            <a:solidFill>
              <a:srgbClr val="000000"/>
            </a:solidFill>
            <a:prstDash val="solid"/>
            <a:miter lim="800000"/>
          </a:ln>
          <a:effectLst>
            <a:innerShdw blurRad="76200">
              <a:srgbClr val="000000"/>
            </a:innerShdw>
          </a:effectLst>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2134" y="2643758"/>
            <a:ext cx="3799638" cy="2285211"/>
          </a:xfrm>
          <a:prstGeom prst="rect">
            <a:avLst/>
          </a:prstGeom>
          <a:ln w="88900" cap="sq" cmpd="thickThin">
            <a:solidFill>
              <a:srgbClr val="000000"/>
            </a:solidFill>
            <a:prstDash val="solid"/>
            <a:miter lim="800000"/>
          </a:ln>
          <a:effectLst>
            <a:innerShdw blurRad="76200">
              <a:srgbClr val="000000"/>
            </a:innerShdw>
          </a:effectLst>
        </p:spPr>
      </p:pic>
      <p:sp>
        <p:nvSpPr>
          <p:cNvPr id="8" name="TextBox 7"/>
          <p:cNvSpPr txBox="1"/>
          <p:nvPr/>
        </p:nvSpPr>
        <p:spPr>
          <a:xfrm>
            <a:off x="3995936" y="1524206"/>
            <a:ext cx="1224136" cy="2308324"/>
          </a:xfrm>
          <a:prstGeom prst="rect">
            <a:avLst/>
          </a:prstGeom>
          <a:noFill/>
        </p:spPr>
        <p:txBody>
          <a:bodyPr wrap="square" rtlCol="0">
            <a:spAutoFit/>
          </a:bodyPr>
          <a:lstStyle/>
          <a:p>
            <a:r>
              <a:rPr lang="en-US" sz="3600" b="1" smtClean="0">
                <a:solidFill>
                  <a:srgbClr val="C00000"/>
                </a:solidFill>
                <a:latin typeface="Times New Roman" pitchFamily="18" charset="0"/>
                <a:cs typeface="Times New Roman" pitchFamily="18" charset="0"/>
              </a:rPr>
              <a:t>Nạn     đói 19301945</a:t>
            </a:r>
            <a:endParaRPr lang="en-US" sz="3600" b="1">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3924461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par>
                                <p:cTn id="8" presetID="21" presetClass="entr" presetSubtype="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1)">
                                      <p:cBhvr>
                                        <p:cTn id="10" dur="2000"/>
                                        <p:tgtEl>
                                          <p:spTgt spid="7"/>
                                        </p:tgtEl>
                                      </p:cBhvr>
                                    </p:animEffect>
                                  </p:childTnLst>
                                </p:cTn>
                              </p:par>
                              <p:par>
                                <p:cTn id="11" presetID="21" presetClass="entr" presetSubtype="1"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heel(1)">
                                      <p:cBhvr>
                                        <p:cTn id="13" dur="2000"/>
                                        <p:tgtEl>
                                          <p:spTgt spid="5"/>
                                        </p:tgtEl>
                                      </p:cBhvr>
                                    </p:animEffect>
                                  </p:childTnLst>
                                </p:cTn>
                              </p:par>
                              <p:par>
                                <p:cTn id="14" presetID="21" presetClass="entr" presetSubtype="1"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heel(1)">
                                      <p:cBhvr>
                                        <p:cTn id="16" dur="20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down)">
                                      <p:cBhvr>
                                        <p:cTn id="2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45840" y="1944525"/>
            <a:ext cx="4374232" cy="1015663"/>
          </a:xfrm>
          <a:prstGeom prst="rect">
            <a:avLst/>
          </a:prstGeom>
        </p:spPr>
        <p:txBody>
          <a:bodyPr wrap="square">
            <a:spAutoFit/>
          </a:bodyPr>
          <a:lstStyle/>
          <a:p>
            <a:r>
              <a:rPr lang="en-US" sz="2000" dirty="0" smtClean="0">
                <a:latin typeface="Times New Roman" pitchFamily="18" charset="0"/>
                <a:cs typeface="Times New Roman" pitchFamily="18" charset="0"/>
                <a:sym typeface="Wingdings" pitchFamily="2" charset="2"/>
              </a:rPr>
              <a:t></a:t>
            </a:r>
            <a:r>
              <a:rPr lang="en-US" sz="2000" b="1" i="1" dirty="0" smtClean="0">
                <a:latin typeface="Times New Roman" pitchFamily="18" charset="0"/>
                <a:cs typeface="Times New Roman" pitchFamily="18" charset="0"/>
              </a:rPr>
              <a:t>Tình </a:t>
            </a:r>
            <a:r>
              <a:rPr lang="en-US" sz="2000" b="1" i="1" dirty="0">
                <a:latin typeface="Times New Roman" pitchFamily="18" charset="0"/>
                <a:cs typeface="Times New Roman" pitchFamily="18" charset="0"/>
              </a:rPr>
              <a:t>thế hết sức nguy </a:t>
            </a:r>
            <a:r>
              <a:rPr lang="en-US" sz="2000" b="1" i="1" dirty="0" smtClean="0">
                <a:latin typeface="Times New Roman" pitchFamily="18" charset="0"/>
                <a:cs typeface="Times New Roman" pitchFamily="18" charset="0"/>
              </a:rPr>
              <a:t>cùng, </a:t>
            </a:r>
            <a:r>
              <a:rPr lang="en-US" sz="2000" b="1" i="1" dirty="0">
                <a:latin typeface="Times New Roman" pitchFamily="18" charset="0"/>
                <a:cs typeface="Times New Roman" pitchFamily="18" charset="0"/>
              </a:rPr>
              <a:t>gay go, thê thảm và khốn </a:t>
            </a:r>
            <a:r>
              <a:rPr lang="en-US" sz="2000" b="1" i="1" dirty="0" smtClean="0">
                <a:latin typeface="Times New Roman" pitchFamily="18" charset="0"/>
                <a:cs typeface="Times New Roman" pitchFamily="18" charset="0"/>
              </a:rPr>
              <a:t>đốn, </a:t>
            </a:r>
            <a:r>
              <a:rPr lang="en-US" sz="2000" b="1" i="1" dirty="0">
                <a:latin typeface="Times New Roman" pitchFamily="18" charset="0"/>
                <a:cs typeface="Times New Roman" pitchFamily="18" charset="0"/>
              </a:rPr>
              <a:t>khiến bất cứ ai </a:t>
            </a:r>
            <a:r>
              <a:rPr lang="en-US" sz="2000" b="1" i="1" dirty="0" smtClean="0">
                <a:latin typeface="Times New Roman" pitchFamily="18" charset="0"/>
                <a:cs typeface="Times New Roman" pitchFamily="18" charset="0"/>
              </a:rPr>
              <a:t>cũng phải </a:t>
            </a:r>
            <a:r>
              <a:rPr lang="en-US" sz="2000" b="1" i="1" dirty="0">
                <a:latin typeface="Times New Roman" pitchFamily="18" charset="0"/>
                <a:cs typeface="Times New Roman" pitchFamily="18" charset="0"/>
              </a:rPr>
              <a:t>xót xa</a:t>
            </a:r>
            <a:endParaRPr lang="en-US" sz="2000" dirty="0">
              <a:latin typeface="Times New Roman" pitchFamily="18" charset="0"/>
              <a:cs typeface="Times New Roman" pitchFamily="18" charset="0"/>
            </a:endParaRPr>
          </a:p>
        </p:txBody>
      </p:sp>
      <p:sp>
        <p:nvSpPr>
          <p:cNvPr id="5" name="Freeform 4"/>
          <p:cNvSpPr>
            <a:spLocks noEditPoints="1"/>
          </p:cNvSpPr>
          <p:nvPr/>
        </p:nvSpPr>
        <p:spPr bwMode="auto">
          <a:xfrm rot="16200000">
            <a:off x="1248504" y="-1088351"/>
            <a:ext cx="750171" cy="3247179"/>
          </a:xfrm>
          <a:custGeom>
            <a:avLst/>
            <a:gdLst>
              <a:gd name="T0" fmla="*/ 914 w 1007"/>
              <a:gd name="T1" fmla="*/ 170 h 2288"/>
              <a:gd name="T2" fmla="*/ 728 w 1007"/>
              <a:gd name="T3" fmla="*/ 122 h 2288"/>
              <a:gd name="T4" fmla="*/ 291 w 1007"/>
              <a:gd name="T5" fmla="*/ 122 h 2288"/>
              <a:gd name="T6" fmla="*/ 147 w 1007"/>
              <a:gd name="T7" fmla="*/ 0 h 2288"/>
              <a:gd name="T8" fmla="*/ 0 w 1007"/>
              <a:gd name="T9" fmla="*/ 146 h 2288"/>
              <a:gd name="T10" fmla="*/ 147 w 1007"/>
              <a:gd name="T11" fmla="*/ 293 h 2288"/>
              <a:gd name="T12" fmla="*/ 291 w 1007"/>
              <a:gd name="T13" fmla="*/ 171 h 2288"/>
              <a:gd name="T14" fmla="*/ 728 w 1007"/>
              <a:gd name="T15" fmla="*/ 171 h 2288"/>
              <a:gd name="T16" fmla="*/ 957 w 1007"/>
              <a:gd name="T17" fmla="*/ 351 h 2288"/>
              <a:gd name="T18" fmla="*/ 957 w 1007"/>
              <a:gd name="T19" fmla="*/ 2288 h 2288"/>
              <a:gd name="T20" fmla="*/ 1007 w 1007"/>
              <a:gd name="T21" fmla="*/ 2288 h 2288"/>
              <a:gd name="T22" fmla="*/ 1007 w 1007"/>
              <a:gd name="T23" fmla="*/ 351 h 2288"/>
              <a:gd name="T24" fmla="*/ 914 w 1007"/>
              <a:gd name="T25" fmla="*/ 170 h 2288"/>
              <a:gd name="T26" fmla="*/ 147 w 1007"/>
              <a:gd name="T27" fmla="*/ 233 h 2288"/>
              <a:gd name="T28" fmla="*/ 61 w 1007"/>
              <a:gd name="T29" fmla="*/ 146 h 2288"/>
              <a:gd name="T30" fmla="*/ 147 w 1007"/>
              <a:gd name="T31" fmla="*/ 60 h 2288"/>
              <a:gd name="T32" fmla="*/ 233 w 1007"/>
              <a:gd name="T33" fmla="*/ 146 h 2288"/>
              <a:gd name="T34" fmla="*/ 147 w 1007"/>
              <a:gd name="T35" fmla="*/ 233 h 2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7" h="2288">
                <a:moveTo>
                  <a:pt x="914" y="170"/>
                </a:moveTo>
                <a:cubicBezTo>
                  <a:pt x="854" y="130"/>
                  <a:pt x="780" y="122"/>
                  <a:pt x="728" y="122"/>
                </a:cubicBezTo>
                <a:cubicBezTo>
                  <a:pt x="291" y="122"/>
                  <a:pt x="291" y="122"/>
                  <a:pt x="291" y="122"/>
                </a:cubicBezTo>
                <a:cubicBezTo>
                  <a:pt x="279" y="53"/>
                  <a:pt x="219" y="0"/>
                  <a:pt x="147" y="0"/>
                </a:cubicBezTo>
                <a:cubicBezTo>
                  <a:pt x="66" y="0"/>
                  <a:pt x="0" y="66"/>
                  <a:pt x="0" y="146"/>
                </a:cubicBezTo>
                <a:cubicBezTo>
                  <a:pt x="0" y="227"/>
                  <a:pt x="66" y="293"/>
                  <a:pt x="147" y="293"/>
                </a:cubicBezTo>
                <a:cubicBezTo>
                  <a:pt x="219" y="293"/>
                  <a:pt x="279" y="240"/>
                  <a:pt x="291" y="171"/>
                </a:cubicBezTo>
                <a:cubicBezTo>
                  <a:pt x="728" y="171"/>
                  <a:pt x="728" y="171"/>
                  <a:pt x="728" y="171"/>
                </a:cubicBezTo>
                <a:cubicBezTo>
                  <a:pt x="797" y="171"/>
                  <a:pt x="957" y="189"/>
                  <a:pt x="957" y="351"/>
                </a:cubicBezTo>
                <a:cubicBezTo>
                  <a:pt x="957" y="2288"/>
                  <a:pt x="957" y="2288"/>
                  <a:pt x="957" y="2288"/>
                </a:cubicBezTo>
                <a:cubicBezTo>
                  <a:pt x="1007" y="2288"/>
                  <a:pt x="1007" y="2288"/>
                  <a:pt x="1007" y="2288"/>
                </a:cubicBezTo>
                <a:cubicBezTo>
                  <a:pt x="1007" y="351"/>
                  <a:pt x="1007" y="351"/>
                  <a:pt x="1007" y="351"/>
                </a:cubicBezTo>
                <a:cubicBezTo>
                  <a:pt x="1007" y="272"/>
                  <a:pt x="975" y="210"/>
                  <a:pt x="914" y="170"/>
                </a:cubicBezTo>
                <a:close/>
                <a:moveTo>
                  <a:pt x="147" y="233"/>
                </a:moveTo>
                <a:cubicBezTo>
                  <a:pt x="99" y="233"/>
                  <a:pt x="61" y="194"/>
                  <a:pt x="61" y="146"/>
                </a:cubicBezTo>
                <a:cubicBezTo>
                  <a:pt x="61" y="99"/>
                  <a:pt x="99" y="60"/>
                  <a:pt x="147" y="60"/>
                </a:cubicBezTo>
                <a:cubicBezTo>
                  <a:pt x="194" y="60"/>
                  <a:pt x="233" y="99"/>
                  <a:pt x="233" y="146"/>
                </a:cubicBezTo>
                <a:cubicBezTo>
                  <a:pt x="233" y="194"/>
                  <a:pt x="194" y="233"/>
                  <a:pt x="147" y="233"/>
                </a:cubicBezTo>
                <a:close/>
              </a:path>
            </a:pathLst>
          </a:custGeom>
          <a:gradFill>
            <a:gsLst>
              <a:gs pos="0">
                <a:srgbClr val="03435C"/>
              </a:gs>
              <a:gs pos="100000">
                <a:srgbClr val="037A9B"/>
              </a:gs>
            </a:gsLst>
            <a:lin ang="5400000" scaled="1"/>
          </a:gra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012" dirty="0">
              <a:solidFill>
                <a:prstClr val="white"/>
              </a:solidFill>
              <a:latin typeface="微软雅黑" panose="020B0503020204020204" pitchFamily="34" charset="-122"/>
            </a:endParaRPr>
          </a:p>
        </p:txBody>
      </p:sp>
      <p:sp>
        <p:nvSpPr>
          <p:cNvPr id="6" name="TextBox 5"/>
          <p:cNvSpPr txBox="1"/>
          <p:nvPr/>
        </p:nvSpPr>
        <p:spPr>
          <a:xfrm>
            <a:off x="395536" y="350572"/>
            <a:ext cx="2736304" cy="369332"/>
          </a:xfrm>
          <a:prstGeom prst="rect">
            <a:avLst/>
          </a:prstGeom>
          <a:solidFill>
            <a:schemeClr val="accent5">
              <a:lumMod val="75000"/>
            </a:schemeClr>
          </a:solidFill>
        </p:spPr>
        <p:txBody>
          <a:bodyPr wrap="square" rtlCol="0">
            <a:spAutoFit/>
          </a:bodyPr>
          <a:lstStyle/>
          <a:p>
            <a:r>
              <a:rPr lang="en-US" b="1" dirty="0" smtClean="0">
                <a:solidFill>
                  <a:schemeClr val="bg1"/>
                </a:solidFill>
                <a:latin typeface="Times New Roman" pitchFamily="18" charset="0"/>
                <a:cs typeface="Times New Roman" pitchFamily="18" charset="0"/>
              </a:rPr>
              <a:t>II. TÌM HIỂU CHI TIẾT</a:t>
            </a:r>
            <a:endParaRPr lang="en-US" b="1" dirty="0">
              <a:solidFill>
                <a:schemeClr val="bg1"/>
              </a:solidFill>
              <a:latin typeface="Times New Roman" pitchFamily="18" charset="0"/>
              <a:cs typeface="Times New Roman" pitchFamily="18" charset="0"/>
            </a:endParaRPr>
          </a:p>
        </p:txBody>
      </p:sp>
      <p:sp>
        <p:nvSpPr>
          <p:cNvPr id="7" name="Rectangle 57"/>
          <p:cNvSpPr/>
          <p:nvPr/>
        </p:nvSpPr>
        <p:spPr>
          <a:xfrm>
            <a:off x="0" y="987574"/>
            <a:ext cx="9144000" cy="3600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2" tIns="34292" rIns="68582" bIns="34292" rtlCol="0" anchor="ctr"/>
          <a:lstStyle/>
          <a:p>
            <a:pPr algn="ctr"/>
            <a:r>
              <a:rPr lang="en-US" sz="2000" b="1" dirty="0" smtClean="0">
                <a:latin typeface="Times New Roman" pitchFamily="18" charset="0"/>
                <a:cs typeface="Times New Roman" pitchFamily="18" charset="0"/>
              </a:rPr>
              <a:t>1. Tình thế của gia đình chị Dậu</a:t>
            </a:r>
            <a:endParaRPr lang="en-US" sz="2000" b="1" dirty="0">
              <a:latin typeface="Times New Roman" pitchFamily="18" charset="0"/>
              <a:cs typeface="Times New Roman" pitchFamily="18" charset="0"/>
            </a:endParaRPr>
          </a:p>
        </p:txBody>
      </p:sp>
      <p:pic>
        <p:nvPicPr>
          <p:cNvPr id="24" name="Picture 2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52120" y="1963948"/>
            <a:ext cx="2499308" cy="187220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25" name="Rectangle 24"/>
          <p:cNvSpPr/>
          <p:nvPr/>
        </p:nvSpPr>
        <p:spPr>
          <a:xfrm>
            <a:off x="467544" y="3099613"/>
            <a:ext cx="5112568" cy="1631216"/>
          </a:xfrm>
          <a:prstGeom prst="rect">
            <a:avLst/>
          </a:prstGeom>
        </p:spPr>
        <p:txBody>
          <a:bodyPr wrap="square">
            <a:spAutoFit/>
          </a:bodyPr>
          <a:lstStyle/>
          <a:p>
            <a:r>
              <a:rPr lang="en-US" sz="2000" b="1" dirty="0" smtClean="0">
                <a:solidFill>
                  <a:srgbClr val="FF0000"/>
                </a:solidFill>
                <a:latin typeface="Times New Roman" pitchFamily="18" charset="0"/>
                <a:cs typeface="Times New Roman" pitchFamily="18" charset="0"/>
                <a:sym typeface="Wingdings" pitchFamily="2" charset="2"/>
              </a:rPr>
              <a:t></a:t>
            </a:r>
            <a:r>
              <a:rPr lang="en-US" sz="2000" b="1" dirty="0" smtClean="0">
                <a:solidFill>
                  <a:srgbClr val="FF0000"/>
                </a:solidFill>
                <a:latin typeface="Times New Roman" pitchFamily="18" charset="0"/>
                <a:cs typeface="Times New Roman" pitchFamily="18" charset="0"/>
              </a:rPr>
              <a:t>Tình </a:t>
            </a:r>
            <a:r>
              <a:rPr lang="en-US" sz="2000" b="1" dirty="0">
                <a:solidFill>
                  <a:srgbClr val="FF0000"/>
                </a:solidFill>
                <a:latin typeface="Times New Roman" pitchFamily="18" charset="0"/>
                <a:cs typeface="Times New Roman" pitchFamily="18" charset="0"/>
              </a:rPr>
              <a:t>thế tức nước đầu tiên. Qua đây, ta thấy rõ chị Dậu thương yêu lo lắng cho chồng - Tình thương yêu này sẽ quyết định phần lớn thái độ và hành vi của chị ở đoạn tiếp theo.</a:t>
            </a:r>
          </a:p>
        </p:txBody>
      </p:sp>
      <p:sp>
        <p:nvSpPr>
          <p:cNvPr id="2" name="Rectangle 1"/>
          <p:cNvSpPr/>
          <p:nvPr/>
        </p:nvSpPr>
        <p:spPr>
          <a:xfrm>
            <a:off x="3527376" y="78573"/>
            <a:ext cx="5293096"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smtClean="0">
                <a:solidFill>
                  <a:srgbClr val="FF0000"/>
                </a:solidFill>
              </a:rPr>
              <a:t>Em có nhận xét như thế nào về bối cảnh, gia cảnh đó?</a:t>
            </a:r>
            <a:endParaRPr lang="en-US" sz="2400" dirty="0">
              <a:solidFill>
                <a:srgbClr val="FF0000"/>
              </a:solidFill>
            </a:endParaRPr>
          </a:p>
        </p:txBody>
      </p:sp>
    </p:spTree>
    <p:extLst>
      <p:ext uri="{BB962C8B-B14F-4D97-AF65-F5344CB8AC3E}">
        <p14:creationId xmlns:p14="http://schemas.microsoft.com/office/powerpoint/2010/main" val="1307108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7" grpId="0" animBg="1"/>
      <p:bldP spid="25" grpId="0"/>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a:spLocks noEditPoints="1"/>
          </p:cNvSpPr>
          <p:nvPr/>
        </p:nvSpPr>
        <p:spPr bwMode="auto">
          <a:xfrm rot="16200000">
            <a:off x="1248504" y="-1088351"/>
            <a:ext cx="750171" cy="3247179"/>
          </a:xfrm>
          <a:custGeom>
            <a:avLst/>
            <a:gdLst>
              <a:gd name="T0" fmla="*/ 914 w 1007"/>
              <a:gd name="T1" fmla="*/ 170 h 2288"/>
              <a:gd name="T2" fmla="*/ 728 w 1007"/>
              <a:gd name="T3" fmla="*/ 122 h 2288"/>
              <a:gd name="T4" fmla="*/ 291 w 1007"/>
              <a:gd name="T5" fmla="*/ 122 h 2288"/>
              <a:gd name="T6" fmla="*/ 147 w 1007"/>
              <a:gd name="T7" fmla="*/ 0 h 2288"/>
              <a:gd name="T8" fmla="*/ 0 w 1007"/>
              <a:gd name="T9" fmla="*/ 146 h 2288"/>
              <a:gd name="T10" fmla="*/ 147 w 1007"/>
              <a:gd name="T11" fmla="*/ 293 h 2288"/>
              <a:gd name="T12" fmla="*/ 291 w 1007"/>
              <a:gd name="T13" fmla="*/ 171 h 2288"/>
              <a:gd name="T14" fmla="*/ 728 w 1007"/>
              <a:gd name="T15" fmla="*/ 171 h 2288"/>
              <a:gd name="T16" fmla="*/ 957 w 1007"/>
              <a:gd name="T17" fmla="*/ 351 h 2288"/>
              <a:gd name="T18" fmla="*/ 957 w 1007"/>
              <a:gd name="T19" fmla="*/ 2288 h 2288"/>
              <a:gd name="T20" fmla="*/ 1007 w 1007"/>
              <a:gd name="T21" fmla="*/ 2288 h 2288"/>
              <a:gd name="T22" fmla="*/ 1007 w 1007"/>
              <a:gd name="T23" fmla="*/ 351 h 2288"/>
              <a:gd name="T24" fmla="*/ 914 w 1007"/>
              <a:gd name="T25" fmla="*/ 170 h 2288"/>
              <a:gd name="T26" fmla="*/ 147 w 1007"/>
              <a:gd name="T27" fmla="*/ 233 h 2288"/>
              <a:gd name="T28" fmla="*/ 61 w 1007"/>
              <a:gd name="T29" fmla="*/ 146 h 2288"/>
              <a:gd name="T30" fmla="*/ 147 w 1007"/>
              <a:gd name="T31" fmla="*/ 60 h 2288"/>
              <a:gd name="T32" fmla="*/ 233 w 1007"/>
              <a:gd name="T33" fmla="*/ 146 h 2288"/>
              <a:gd name="T34" fmla="*/ 147 w 1007"/>
              <a:gd name="T35" fmla="*/ 233 h 2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7" h="2288">
                <a:moveTo>
                  <a:pt x="914" y="170"/>
                </a:moveTo>
                <a:cubicBezTo>
                  <a:pt x="854" y="130"/>
                  <a:pt x="780" y="122"/>
                  <a:pt x="728" y="122"/>
                </a:cubicBezTo>
                <a:cubicBezTo>
                  <a:pt x="291" y="122"/>
                  <a:pt x="291" y="122"/>
                  <a:pt x="291" y="122"/>
                </a:cubicBezTo>
                <a:cubicBezTo>
                  <a:pt x="279" y="53"/>
                  <a:pt x="219" y="0"/>
                  <a:pt x="147" y="0"/>
                </a:cubicBezTo>
                <a:cubicBezTo>
                  <a:pt x="66" y="0"/>
                  <a:pt x="0" y="66"/>
                  <a:pt x="0" y="146"/>
                </a:cubicBezTo>
                <a:cubicBezTo>
                  <a:pt x="0" y="227"/>
                  <a:pt x="66" y="293"/>
                  <a:pt x="147" y="293"/>
                </a:cubicBezTo>
                <a:cubicBezTo>
                  <a:pt x="219" y="293"/>
                  <a:pt x="279" y="240"/>
                  <a:pt x="291" y="171"/>
                </a:cubicBezTo>
                <a:cubicBezTo>
                  <a:pt x="728" y="171"/>
                  <a:pt x="728" y="171"/>
                  <a:pt x="728" y="171"/>
                </a:cubicBezTo>
                <a:cubicBezTo>
                  <a:pt x="797" y="171"/>
                  <a:pt x="957" y="189"/>
                  <a:pt x="957" y="351"/>
                </a:cubicBezTo>
                <a:cubicBezTo>
                  <a:pt x="957" y="2288"/>
                  <a:pt x="957" y="2288"/>
                  <a:pt x="957" y="2288"/>
                </a:cubicBezTo>
                <a:cubicBezTo>
                  <a:pt x="1007" y="2288"/>
                  <a:pt x="1007" y="2288"/>
                  <a:pt x="1007" y="2288"/>
                </a:cubicBezTo>
                <a:cubicBezTo>
                  <a:pt x="1007" y="351"/>
                  <a:pt x="1007" y="351"/>
                  <a:pt x="1007" y="351"/>
                </a:cubicBezTo>
                <a:cubicBezTo>
                  <a:pt x="1007" y="272"/>
                  <a:pt x="975" y="210"/>
                  <a:pt x="914" y="170"/>
                </a:cubicBezTo>
                <a:close/>
                <a:moveTo>
                  <a:pt x="147" y="233"/>
                </a:moveTo>
                <a:cubicBezTo>
                  <a:pt x="99" y="233"/>
                  <a:pt x="61" y="194"/>
                  <a:pt x="61" y="146"/>
                </a:cubicBezTo>
                <a:cubicBezTo>
                  <a:pt x="61" y="99"/>
                  <a:pt x="99" y="60"/>
                  <a:pt x="147" y="60"/>
                </a:cubicBezTo>
                <a:cubicBezTo>
                  <a:pt x="194" y="60"/>
                  <a:pt x="233" y="99"/>
                  <a:pt x="233" y="146"/>
                </a:cubicBezTo>
                <a:cubicBezTo>
                  <a:pt x="233" y="194"/>
                  <a:pt x="194" y="233"/>
                  <a:pt x="147" y="233"/>
                </a:cubicBezTo>
                <a:close/>
              </a:path>
            </a:pathLst>
          </a:custGeom>
          <a:gradFill>
            <a:gsLst>
              <a:gs pos="0">
                <a:srgbClr val="03435C"/>
              </a:gs>
              <a:gs pos="100000">
                <a:srgbClr val="037A9B"/>
              </a:gs>
            </a:gsLst>
            <a:lin ang="5400000" scaled="1"/>
          </a:gra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012" dirty="0">
              <a:solidFill>
                <a:prstClr val="white"/>
              </a:solidFill>
              <a:latin typeface="微软雅黑" panose="020B0503020204020204" pitchFamily="34" charset="-122"/>
            </a:endParaRPr>
          </a:p>
        </p:txBody>
      </p:sp>
      <p:sp>
        <p:nvSpPr>
          <p:cNvPr id="5" name="TextBox 4"/>
          <p:cNvSpPr txBox="1"/>
          <p:nvPr/>
        </p:nvSpPr>
        <p:spPr>
          <a:xfrm>
            <a:off x="395536" y="350572"/>
            <a:ext cx="2736304" cy="369332"/>
          </a:xfrm>
          <a:prstGeom prst="rect">
            <a:avLst/>
          </a:prstGeom>
          <a:solidFill>
            <a:schemeClr val="accent5">
              <a:lumMod val="75000"/>
            </a:schemeClr>
          </a:solidFill>
        </p:spPr>
        <p:txBody>
          <a:bodyPr wrap="square" rtlCol="0">
            <a:spAutoFit/>
          </a:bodyPr>
          <a:lstStyle/>
          <a:p>
            <a:r>
              <a:rPr lang="en-US" b="1" dirty="0" smtClean="0">
                <a:solidFill>
                  <a:schemeClr val="bg1"/>
                </a:solidFill>
                <a:latin typeface="Times New Roman" pitchFamily="18" charset="0"/>
                <a:cs typeface="Times New Roman" pitchFamily="18" charset="0"/>
              </a:rPr>
              <a:t>II. TÌM HIỂU CHI TIẾT</a:t>
            </a:r>
            <a:endParaRPr lang="en-US" b="1" dirty="0">
              <a:solidFill>
                <a:schemeClr val="bg1"/>
              </a:solidFill>
              <a:latin typeface="Times New Roman" pitchFamily="18" charset="0"/>
              <a:cs typeface="Times New Roman" pitchFamily="18" charset="0"/>
            </a:endParaRPr>
          </a:p>
        </p:txBody>
      </p:sp>
      <p:sp>
        <p:nvSpPr>
          <p:cNvPr id="6" name="Rectangle 57"/>
          <p:cNvSpPr/>
          <p:nvPr/>
        </p:nvSpPr>
        <p:spPr>
          <a:xfrm>
            <a:off x="45856" y="1131079"/>
            <a:ext cx="9144000" cy="5336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2" tIns="34292" rIns="68582" bIns="34292" rtlCol="0" anchor="ctr"/>
          <a:lstStyle/>
          <a:p>
            <a:pPr algn="ctr"/>
            <a:r>
              <a:rPr lang="en-US" sz="2000" b="1" dirty="0" smtClean="0">
                <a:latin typeface="Times New Roman" pitchFamily="18" charset="0"/>
                <a:cs typeface="Times New Roman" pitchFamily="18" charset="0"/>
              </a:rPr>
              <a:t>2. Nhân vật cai lệ và người nhà lý trưởng</a:t>
            </a:r>
          </a:p>
          <a:p>
            <a:pPr algn="ctr"/>
            <a:r>
              <a:rPr lang="en-US" sz="2000" b="1" dirty="0" smtClean="0">
                <a:latin typeface="Times New Roman" pitchFamily="18" charset="0"/>
                <a:cs typeface="Times New Roman" pitchFamily="18" charset="0"/>
              </a:rPr>
              <a:t>* Cai lệ</a:t>
            </a:r>
            <a:endParaRPr lang="en-US" sz="2000" b="1" dirty="0">
              <a:latin typeface="Times New Roman" pitchFamily="18" charset="0"/>
              <a:cs typeface="Times New Roman" pitchFamily="18" charset="0"/>
            </a:endParaRPr>
          </a:p>
        </p:txBody>
      </p:sp>
      <p:sp>
        <p:nvSpPr>
          <p:cNvPr id="13" name="矩形 15"/>
          <p:cNvSpPr/>
          <p:nvPr/>
        </p:nvSpPr>
        <p:spPr>
          <a:xfrm>
            <a:off x="43523" y="1882447"/>
            <a:ext cx="2728277" cy="646331"/>
          </a:xfrm>
          <a:prstGeom prst="rect">
            <a:avLst/>
          </a:prstGeom>
        </p:spPr>
        <p:txBody>
          <a:bodyPr wrap="square" anchor="ctr">
            <a:spAutoFit/>
          </a:bodyPr>
          <a:lstStyle/>
          <a:p>
            <a:r>
              <a:rPr lang="en-US" altLang="zh-CN" dirty="0" smtClean="0">
                <a:latin typeface="Times New Roman" pitchFamily="18" charset="0"/>
                <a:ea typeface="微软雅黑" panose="020B0503020204020204" pitchFamily="34" charset="-122"/>
                <a:cs typeface="Times New Roman" pitchFamily="18" charset="0"/>
              </a:rPr>
              <a:t>Là viên cai chỉ huy một tốp lính lệ</a:t>
            </a:r>
            <a:endParaRPr lang="en-US" altLang="zh-CN" dirty="0">
              <a:latin typeface="Times New Roman" pitchFamily="18" charset="0"/>
              <a:ea typeface="微软雅黑" panose="020B0503020204020204" pitchFamily="34" charset="-122"/>
              <a:cs typeface="Times New Roman" pitchFamily="18" charset="0"/>
            </a:endParaRPr>
          </a:p>
        </p:txBody>
      </p:sp>
      <p:sp>
        <p:nvSpPr>
          <p:cNvPr id="26" name="TextBox 25"/>
          <p:cNvSpPr txBox="1"/>
          <p:nvPr/>
        </p:nvSpPr>
        <p:spPr>
          <a:xfrm>
            <a:off x="611560" y="1645011"/>
            <a:ext cx="1292226" cy="369332"/>
          </a:xfrm>
          <a:prstGeom prst="rect">
            <a:avLst/>
          </a:prstGeom>
          <a:noFill/>
        </p:spPr>
        <p:txBody>
          <a:bodyPr wrap="square" rtlCol="0">
            <a:spAutoFit/>
          </a:bodyPr>
          <a:lstStyle/>
          <a:p>
            <a:r>
              <a:rPr lang="en-US" b="1" dirty="0" smtClean="0">
                <a:solidFill>
                  <a:srgbClr val="FF0000"/>
                </a:solidFill>
                <a:latin typeface="Times New Roman" pitchFamily="18" charset="0"/>
                <a:cs typeface="Times New Roman" pitchFamily="18" charset="0"/>
              </a:rPr>
              <a:t>Chức danh</a:t>
            </a:r>
            <a:endParaRPr lang="en-US" b="1" dirty="0">
              <a:solidFill>
                <a:srgbClr val="FF0000"/>
              </a:solidFill>
              <a:latin typeface="Times New Roman" pitchFamily="18" charset="0"/>
              <a:cs typeface="Times New Roman" pitchFamily="18" charset="0"/>
            </a:endParaRPr>
          </a:p>
        </p:txBody>
      </p:sp>
      <p:sp>
        <p:nvSpPr>
          <p:cNvPr id="27" name="TextBox 26"/>
          <p:cNvSpPr txBox="1"/>
          <p:nvPr/>
        </p:nvSpPr>
        <p:spPr>
          <a:xfrm>
            <a:off x="683568" y="2634466"/>
            <a:ext cx="1292226" cy="369332"/>
          </a:xfrm>
          <a:prstGeom prst="rect">
            <a:avLst/>
          </a:prstGeom>
          <a:noFill/>
        </p:spPr>
        <p:txBody>
          <a:bodyPr wrap="square" rtlCol="0">
            <a:spAutoFit/>
          </a:bodyPr>
          <a:lstStyle/>
          <a:p>
            <a:r>
              <a:rPr lang="en-US" b="1" dirty="0" smtClean="0">
                <a:solidFill>
                  <a:srgbClr val="FF0000"/>
                </a:solidFill>
                <a:latin typeface="Times New Roman" pitchFamily="18" charset="0"/>
                <a:cs typeface="Times New Roman" pitchFamily="18" charset="0"/>
              </a:rPr>
              <a:t>Ngoại hình</a:t>
            </a:r>
            <a:endParaRPr lang="en-US" b="1" dirty="0">
              <a:solidFill>
                <a:srgbClr val="FF0000"/>
              </a:solidFill>
              <a:latin typeface="Times New Roman" pitchFamily="18" charset="0"/>
              <a:cs typeface="Times New Roman" pitchFamily="18" charset="0"/>
            </a:endParaRPr>
          </a:p>
        </p:txBody>
      </p:sp>
      <p:sp>
        <p:nvSpPr>
          <p:cNvPr id="28" name="矩形 15"/>
          <p:cNvSpPr/>
          <p:nvPr/>
        </p:nvSpPr>
        <p:spPr>
          <a:xfrm>
            <a:off x="35496" y="3003798"/>
            <a:ext cx="2728277" cy="646331"/>
          </a:xfrm>
          <a:prstGeom prst="rect">
            <a:avLst/>
          </a:prstGeom>
        </p:spPr>
        <p:txBody>
          <a:bodyPr wrap="square" anchor="ctr">
            <a:spAutoFit/>
          </a:bodyPr>
          <a:lstStyle/>
          <a:p>
            <a:r>
              <a:rPr lang="en-US" altLang="zh-CN" dirty="0" smtClean="0">
                <a:latin typeface="Times New Roman" pitchFamily="18" charset="0"/>
                <a:ea typeface="微软雅黑" panose="020B0503020204020204" pitchFamily="34" charset="-122"/>
                <a:cs typeface="Times New Roman" pitchFamily="18" charset="0"/>
              </a:rPr>
              <a:t>Gầy lèo khèo như thằng nghiện </a:t>
            </a:r>
            <a:r>
              <a:rPr lang="en-US" altLang="zh-CN" dirty="0" smtClean="0">
                <a:latin typeface="Times New Roman" pitchFamily="18" charset="0"/>
                <a:ea typeface="微软雅黑" panose="020B0503020204020204" pitchFamily="34" charset="-122"/>
                <a:cs typeface="Times New Roman" pitchFamily="18" charset="0"/>
                <a:sym typeface="Wingdings" pitchFamily="2" charset="2"/>
              </a:rPr>
              <a:t> ghê tợn, hung dữ</a:t>
            </a:r>
            <a:endParaRPr lang="en-US" altLang="zh-CN" dirty="0">
              <a:latin typeface="Times New Roman" pitchFamily="18" charset="0"/>
              <a:ea typeface="微软雅黑" panose="020B0503020204020204" pitchFamily="34" charset="-122"/>
              <a:cs typeface="Times New Roman" pitchFamily="18" charset="0"/>
            </a:endParaRPr>
          </a:p>
        </p:txBody>
      </p:sp>
      <p:sp>
        <p:nvSpPr>
          <p:cNvPr id="29" name="TextBox 28"/>
          <p:cNvSpPr txBox="1"/>
          <p:nvPr/>
        </p:nvSpPr>
        <p:spPr>
          <a:xfrm>
            <a:off x="5161495" y="1664741"/>
            <a:ext cx="1292226" cy="369332"/>
          </a:xfrm>
          <a:prstGeom prst="rect">
            <a:avLst/>
          </a:prstGeom>
          <a:noFill/>
        </p:spPr>
        <p:txBody>
          <a:bodyPr wrap="square" rtlCol="0">
            <a:spAutoFit/>
          </a:bodyPr>
          <a:lstStyle/>
          <a:p>
            <a:r>
              <a:rPr lang="en-US" b="1" dirty="0" smtClean="0">
                <a:solidFill>
                  <a:srgbClr val="FF0000"/>
                </a:solidFill>
                <a:latin typeface="Times New Roman" pitchFamily="18" charset="0"/>
                <a:cs typeface="Times New Roman" pitchFamily="18" charset="0"/>
              </a:rPr>
              <a:t>Ngôn ngữ</a:t>
            </a:r>
            <a:endParaRPr lang="en-US" b="1" dirty="0">
              <a:solidFill>
                <a:srgbClr val="FF0000"/>
              </a:solidFill>
              <a:latin typeface="Times New Roman" pitchFamily="18" charset="0"/>
              <a:cs typeface="Times New Roman" pitchFamily="18" charset="0"/>
            </a:endParaRPr>
          </a:p>
        </p:txBody>
      </p:sp>
      <p:sp>
        <p:nvSpPr>
          <p:cNvPr id="30" name="Rectangle 29"/>
          <p:cNvSpPr/>
          <p:nvPr/>
        </p:nvSpPr>
        <p:spPr>
          <a:xfrm>
            <a:off x="4193704" y="1882447"/>
            <a:ext cx="3563888" cy="923330"/>
          </a:xfrm>
          <a:prstGeom prst="rect">
            <a:avLst/>
          </a:prstGeom>
        </p:spPr>
        <p:txBody>
          <a:bodyPr wrap="square">
            <a:spAutoFit/>
          </a:bodyPr>
          <a:lstStyle/>
          <a:p>
            <a:r>
              <a:rPr lang="fr-FR" dirty="0" smtClean="0">
                <a:latin typeface="Times New Roman" pitchFamily="18" charset="0"/>
                <a:cs typeface="Times New Roman" pitchFamily="18" charset="0"/>
              </a:rPr>
              <a:t>+Thét</a:t>
            </a:r>
            <a:r>
              <a:rPr lang="fr-FR" dirty="0">
                <a:latin typeface="Times New Roman" pitchFamily="18" charset="0"/>
                <a:cs typeface="Times New Roman" pitchFamily="18" charset="0"/>
              </a:rPr>
              <a:t>, quát, hằm hè</a:t>
            </a:r>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 Xưng hô : xưng ông , gọi mày</a:t>
            </a:r>
            <a:r>
              <a:rPr lang="en-US" dirty="0" smtClean="0">
                <a:latin typeface="Times New Roman" pitchFamily="18" charset="0"/>
                <a:cs typeface="Times New Roman" pitchFamily="18" charset="0"/>
              </a:rPr>
              <a:t>,</a:t>
            </a:r>
          </a:p>
          <a:p>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thằng kia</a:t>
            </a:r>
            <a:r>
              <a:rPr lang="en-US" dirty="0" smtClean="0">
                <a:latin typeface="Times New Roman" pitchFamily="18" charset="0"/>
                <a:cs typeface="Times New Roman" pitchFamily="18" charset="0"/>
              </a:rPr>
              <a:t>...</a:t>
            </a:r>
            <a:r>
              <a:rPr lang="en-US" dirty="0" smtClean="0">
                <a:latin typeface="Times New Roman" pitchFamily="18" charset="0"/>
                <a:cs typeface="Times New Roman" pitchFamily="18" charset="0"/>
                <a:sym typeface="Wingdings" pitchFamily="2" charset="2"/>
              </a:rPr>
              <a:t></a:t>
            </a:r>
            <a:r>
              <a:rPr lang="en-US" i="1" dirty="0" smtClean="0">
                <a:latin typeface="Times New Roman" pitchFamily="18" charset="0"/>
                <a:cs typeface="Times New Roman" pitchFamily="18" charset="0"/>
              </a:rPr>
              <a:t>Ngôn </a:t>
            </a:r>
            <a:r>
              <a:rPr lang="en-US" i="1" dirty="0">
                <a:latin typeface="Times New Roman" pitchFamily="18" charset="0"/>
                <a:cs typeface="Times New Roman" pitchFamily="18" charset="0"/>
              </a:rPr>
              <a:t>ngữ thô tục</a:t>
            </a:r>
            <a:r>
              <a:rPr lang="en-US" dirty="0">
                <a:latin typeface="Times New Roman" pitchFamily="18" charset="0"/>
                <a:cs typeface="Times New Roman" pitchFamily="18" charset="0"/>
              </a:rPr>
              <a:t>         </a:t>
            </a:r>
          </a:p>
        </p:txBody>
      </p:sp>
      <p:sp>
        <p:nvSpPr>
          <p:cNvPr id="32" name="Rectangle 31"/>
          <p:cNvSpPr/>
          <p:nvPr/>
        </p:nvSpPr>
        <p:spPr>
          <a:xfrm>
            <a:off x="4193704" y="2931790"/>
            <a:ext cx="4896544" cy="2308324"/>
          </a:xfrm>
          <a:prstGeom prst="rect">
            <a:avLst/>
          </a:prstGeom>
        </p:spPr>
        <p:txBody>
          <a:bodyPr wrap="square">
            <a:spAutoFit/>
          </a:bodyPr>
          <a:lstStyle/>
          <a:p>
            <a:r>
              <a:rPr lang="pt-BR" dirty="0">
                <a:latin typeface="Times New Roman" pitchFamily="18" charset="0"/>
                <a:cs typeface="Times New Roman" pitchFamily="18" charset="0"/>
              </a:rPr>
              <a:t>+ gõ đầu roi xuống đất, thét </a:t>
            </a:r>
            <a:endParaRPr lang="en-US" dirty="0">
              <a:latin typeface="Times New Roman" pitchFamily="18" charset="0"/>
              <a:cs typeface="Times New Roman" pitchFamily="18" charset="0"/>
            </a:endParaRPr>
          </a:p>
          <a:p>
            <a:r>
              <a:rPr lang="pt-BR" dirty="0">
                <a:latin typeface="Times New Roman" pitchFamily="18" charset="0"/>
                <a:cs typeface="Times New Roman" pitchFamily="18" charset="0"/>
              </a:rPr>
              <a:t>+ trợn ngược hai mắt, quát, giọng hầm hè</a:t>
            </a:r>
            <a:endParaRPr lang="en-US" dirty="0">
              <a:latin typeface="Times New Roman" pitchFamily="18" charset="0"/>
              <a:cs typeface="Times New Roman" pitchFamily="18" charset="0"/>
            </a:endParaRPr>
          </a:p>
          <a:p>
            <a:r>
              <a:rPr lang="pt-BR" dirty="0">
                <a:latin typeface="Times New Roman" pitchFamily="18" charset="0"/>
                <a:cs typeface="Times New Roman" pitchFamily="18" charset="0"/>
              </a:rPr>
              <a:t>+ đùng đùng giật phắt cái dây thừng, chạy sầm sập đến chỗ anh Dậu </a:t>
            </a:r>
            <a:endParaRPr lang="en-US" dirty="0">
              <a:latin typeface="Times New Roman" pitchFamily="18" charset="0"/>
              <a:cs typeface="Times New Roman" pitchFamily="18" charset="0"/>
            </a:endParaRPr>
          </a:p>
          <a:p>
            <a:r>
              <a:rPr lang="pt-BR" dirty="0">
                <a:latin typeface="Times New Roman" pitchFamily="18" charset="0"/>
                <a:cs typeface="Times New Roman" pitchFamily="18" charset="0"/>
              </a:rPr>
              <a:t>+ bịch vào ngực chị Dậu, sấn đến để trói </a:t>
            </a:r>
            <a:r>
              <a:rPr lang="pt-BR" dirty="0" smtClean="0">
                <a:latin typeface="Times New Roman" pitchFamily="18" charset="0"/>
                <a:cs typeface="Times New Roman" pitchFamily="18" charset="0"/>
              </a:rPr>
              <a:t>anh Dậu</a:t>
            </a:r>
            <a:endParaRPr lang="en-US" dirty="0">
              <a:latin typeface="Times New Roman" pitchFamily="18" charset="0"/>
              <a:cs typeface="Times New Roman" pitchFamily="18" charset="0"/>
            </a:endParaRPr>
          </a:p>
          <a:p>
            <a:r>
              <a:rPr lang="pt-BR" dirty="0">
                <a:latin typeface="Times New Roman" pitchFamily="18" charset="0"/>
                <a:cs typeface="Times New Roman" pitchFamily="18" charset="0"/>
              </a:rPr>
              <a:t>+ tát vào mặt chị Dậu đánh bốp một cái, nhảy vào cạnh anh Dậu</a:t>
            </a:r>
            <a:endParaRPr lang="en-US" dirty="0">
              <a:latin typeface="Times New Roman" pitchFamily="18" charset="0"/>
              <a:cs typeface="Times New Roman" pitchFamily="18" charset="0"/>
            </a:endParaRPr>
          </a:p>
          <a:p>
            <a:r>
              <a:rPr lang="nl-NL" b="1" dirty="0" smtClean="0">
                <a:latin typeface="Times New Roman" pitchFamily="18" charset="0"/>
                <a:cs typeface="Times New Roman" pitchFamily="18" charset="0"/>
                <a:sym typeface="Wingdings" pitchFamily="2" charset="2"/>
              </a:rPr>
              <a:t></a:t>
            </a:r>
            <a:r>
              <a:rPr lang="nl-NL" b="1" i="1" dirty="0" smtClean="0">
                <a:latin typeface="Times New Roman" pitchFamily="18" charset="0"/>
                <a:cs typeface="Times New Roman" pitchFamily="18" charset="0"/>
              </a:rPr>
              <a:t> </a:t>
            </a:r>
            <a:r>
              <a:rPr lang="nl-NL" b="1" i="1" dirty="0">
                <a:latin typeface="Times New Roman" pitchFamily="18" charset="0"/>
                <a:cs typeface="Times New Roman" pitchFamily="18" charset="0"/>
              </a:rPr>
              <a:t>đểu cáng, hung hãn, táng tận lương tâm</a:t>
            </a:r>
            <a:r>
              <a:rPr lang="nl-NL" b="1" dirty="0">
                <a:latin typeface="Times New Roman" pitchFamily="18" charset="0"/>
                <a:cs typeface="Times New Roman" pitchFamily="18" charset="0"/>
              </a:rPr>
              <a:t> </a:t>
            </a:r>
            <a:endParaRPr lang="en-US" b="1" dirty="0">
              <a:latin typeface="Times New Roman" pitchFamily="18" charset="0"/>
              <a:cs typeface="Times New Roman" pitchFamily="18" charset="0"/>
            </a:endParaRPr>
          </a:p>
        </p:txBody>
      </p:sp>
      <p:sp>
        <p:nvSpPr>
          <p:cNvPr id="33" name="TextBox 32"/>
          <p:cNvSpPr txBox="1"/>
          <p:nvPr/>
        </p:nvSpPr>
        <p:spPr>
          <a:xfrm>
            <a:off x="5161495" y="2685498"/>
            <a:ext cx="1292226" cy="369332"/>
          </a:xfrm>
          <a:prstGeom prst="rect">
            <a:avLst/>
          </a:prstGeom>
          <a:noFill/>
        </p:spPr>
        <p:txBody>
          <a:bodyPr wrap="square" rtlCol="0">
            <a:spAutoFit/>
          </a:bodyPr>
          <a:lstStyle/>
          <a:p>
            <a:r>
              <a:rPr lang="en-US" b="1" dirty="0" smtClean="0">
                <a:solidFill>
                  <a:srgbClr val="FF0000"/>
                </a:solidFill>
                <a:latin typeface="Times New Roman" pitchFamily="18" charset="0"/>
                <a:cs typeface="Times New Roman" pitchFamily="18" charset="0"/>
              </a:rPr>
              <a:t>Hành động</a:t>
            </a:r>
            <a:endParaRPr lang="en-US" b="1" dirty="0">
              <a:solidFill>
                <a:srgbClr val="FF0000"/>
              </a:solidFill>
              <a:latin typeface="Times New Roman" pitchFamily="18" charset="0"/>
              <a:cs typeface="Times New Roman" pitchFamily="18" charset="0"/>
            </a:endParaRPr>
          </a:p>
        </p:txBody>
      </p:sp>
      <p:sp>
        <p:nvSpPr>
          <p:cNvPr id="2" name="Rectangle 1"/>
          <p:cNvSpPr/>
          <p:nvPr/>
        </p:nvSpPr>
        <p:spPr>
          <a:xfrm>
            <a:off x="3347864" y="160152"/>
            <a:ext cx="5544616" cy="8274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smtClean="0">
                <a:solidFill>
                  <a:srgbClr val="FF0000"/>
                </a:solidFill>
              </a:rPr>
              <a:t>Nhân vật Cai lệ được miêu tả như thế nào thông qua các mặt: Chức danh, ngoại hình, ngôn ngữ, hành động?</a:t>
            </a:r>
            <a:endParaRPr lang="en-US" sz="2000" dirty="0">
              <a:solidFill>
                <a:srgbClr val="FF0000"/>
              </a:solidFill>
            </a:endParaRPr>
          </a:p>
        </p:txBody>
      </p:sp>
    </p:spTree>
    <p:extLst>
      <p:ext uri="{BB962C8B-B14F-4D97-AF65-F5344CB8AC3E}">
        <p14:creationId xmlns:p14="http://schemas.microsoft.com/office/powerpoint/2010/main" val="135260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3" grpId="0"/>
      <p:bldP spid="26" grpId="0"/>
      <p:bldP spid="27" grpId="0"/>
      <p:bldP spid="28" grpId="0"/>
      <p:bldP spid="29" grpId="0"/>
      <p:bldP spid="30" grpId="0"/>
      <p:bldP spid="32" grpId="0"/>
      <p:bldP spid="33" grpId="0"/>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60440" y="1817405"/>
            <a:ext cx="4572000" cy="2554545"/>
          </a:xfrm>
          <a:prstGeom prst="rect">
            <a:avLst/>
          </a:prstGeom>
        </p:spPr>
        <p:txBody>
          <a:bodyPr>
            <a:spAutoFit/>
          </a:bodyPr>
          <a:lstStyle/>
          <a:p>
            <a:r>
              <a:rPr lang="en-US" sz="2000" dirty="0">
                <a:latin typeface="Times New Roman" pitchFamily="18" charset="0"/>
                <a:cs typeface="Times New Roman" pitchFamily="18" charset="0"/>
              </a:rPr>
              <a:t>*Nghệ thuật khắc hoạ nhân vật: bằng ngòi </a:t>
            </a:r>
            <a:r>
              <a:rPr lang="en-US" sz="2000" dirty="0" smtClean="0">
                <a:latin typeface="Times New Roman" pitchFamily="18" charset="0"/>
                <a:cs typeface="Times New Roman" pitchFamily="18" charset="0"/>
              </a:rPr>
              <a:t>bút </a:t>
            </a:r>
            <a:r>
              <a:rPr lang="en-US" sz="2000" dirty="0">
                <a:latin typeface="Times New Roman" pitchFamily="18" charset="0"/>
                <a:cs typeface="Times New Roman" pitchFamily="18" charset="0"/>
              </a:rPr>
              <a:t>hiện thực </a:t>
            </a:r>
            <a:r>
              <a:rPr lang="en-US" sz="2000" dirty="0" smtClean="0">
                <a:latin typeface="Times New Roman" pitchFamily="18" charset="0"/>
                <a:cs typeface="Times New Roman" pitchFamily="18" charset="0"/>
              </a:rPr>
              <a:t>với </a:t>
            </a:r>
            <a:r>
              <a:rPr lang="en-US" sz="2000" dirty="0">
                <a:latin typeface="Times New Roman" pitchFamily="18" charset="0"/>
                <a:cs typeface="Times New Roman" pitchFamily="18" charset="0"/>
              </a:rPr>
              <a:t>thái độ phê phán rõ nét, nhiều chi tiết có tính hài hước thể hiện ý đồ châm biếm </a:t>
            </a:r>
            <a:r>
              <a:rPr lang="en-US" sz="2000" dirty="0" smtClean="0">
                <a:latin typeface="Times New Roman" pitchFamily="18" charset="0"/>
                <a:cs typeface="Times New Roman" pitchFamily="18" charset="0"/>
                <a:sym typeface="Wingdings" pitchFamily="2" charset="2"/>
              </a:rPr>
              <a:t></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tính cách nhân vật được khắc họa sống động, nổi bật và có giá trị điển hình</a:t>
            </a:r>
          </a:p>
          <a:p>
            <a:r>
              <a:rPr lang="pt-BR" sz="2000" b="1" dirty="0" smtClean="0">
                <a:solidFill>
                  <a:srgbClr val="FF0000"/>
                </a:solidFill>
                <a:latin typeface="Times New Roman" pitchFamily="18" charset="0"/>
                <a:cs typeface="Times New Roman" pitchFamily="18" charset="0"/>
                <a:sym typeface="Wingdings" pitchFamily="2" charset="2"/>
              </a:rPr>
              <a:t></a:t>
            </a:r>
            <a:r>
              <a:rPr lang="pt-BR" sz="2000" b="1" i="1" dirty="0" smtClean="0">
                <a:solidFill>
                  <a:srgbClr val="FF0000"/>
                </a:solidFill>
                <a:latin typeface="Times New Roman" pitchFamily="18" charset="0"/>
                <a:cs typeface="Times New Roman" pitchFamily="18" charset="0"/>
              </a:rPr>
              <a:t> </a:t>
            </a:r>
            <a:r>
              <a:rPr lang="pt-BR" sz="2000" b="1" i="1" dirty="0">
                <a:solidFill>
                  <a:srgbClr val="FF0000"/>
                </a:solidFill>
                <a:latin typeface="Times New Roman" pitchFamily="18" charset="0"/>
                <a:cs typeface="Times New Roman" pitchFamily="18" charset="0"/>
              </a:rPr>
              <a:t>hống hách, thô bạo, không còn nhân tính </a:t>
            </a:r>
            <a:endParaRPr lang="en-US" sz="2000" dirty="0">
              <a:solidFill>
                <a:srgbClr val="FF0000"/>
              </a:solidFill>
              <a:latin typeface="Times New Roman" pitchFamily="18" charset="0"/>
              <a:cs typeface="Times New Roman" pitchFamily="18" charset="0"/>
            </a:endParaRPr>
          </a:p>
        </p:txBody>
      </p:sp>
      <p:sp>
        <p:nvSpPr>
          <p:cNvPr id="5" name="Freeform 4"/>
          <p:cNvSpPr>
            <a:spLocks noEditPoints="1"/>
          </p:cNvSpPr>
          <p:nvPr/>
        </p:nvSpPr>
        <p:spPr bwMode="auto">
          <a:xfrm rot="16200000">
            <a:off x="1248504" y="-1088351"/>
            <a:ext cx="750171" cy="3247179"/>
          </a:xfrm>
          <a:custGeom>
            <a:avLst/>
            <a:gdLst>
              <a:gd name="T0" fmla="*/ 914 w 1007"/>
              <a:gd name="T1" fmla="*/ 170 h 2288"/>
              <a:gd name="T2" fmla="*/ 728 w 1007"/>
              <a:gd name="T3" fmla="*/ 122 h 2288"/>
              <a:gd name="T4" fmla="*/ 291 w 1007"/>
              <a:gd name="T5" fmla="*/ 122 h 2288"/>
              <a:gd name="T6" fmla="*/ 147 w 1007"/>
              <a:gd name="T7" fmla="*/ 0 h 2288"/>
              <a:gd name="T8" fmla="*/ 0 w 1007"/>
              <a:gd name="T9" fmla="*/ 146 h 2288"/>
              <a:gd name="T10" fmla="*/ 147 w 1007"/>
              <a:gd name="T11" fmla="*/ 293 h 2288"/>
              <a:gd name="T12" fmla="*/ 291 w 1007"/>
              <a:gd name="T13" fmla="*/ 171 h 2288"/>
              <a:gd name="T14" fmla="*/ 728 w 1007"/>
              <a:gd name="T15" fmla="*/ 171 h 2288"/>
              <a:gd name="T16" fmla="*/ 957 w 1007"/>
              <a:gd name="T17" fmla="*/ 351 h 2288"/>
              <a:gd name="T18" fmla="*/ 957 w 1007"/>
              <a:gd name="T19" fmla="*/ 2288 h 2288"/>
              <a:gd name="T20" fmla="*/ 1007 w 1007"/>
              <a:gd name="T21" fmla="*/ 2288 h 2288"/>
              <a:gd name="T22" fmla="*/ 1007 w 1007"/>
              <a:gd name="T23" fmla="*/ 351 h 2288"/>
              <a:gd name="T24" fmla="*/ 914 w 1007"/>
              <a:gd name="T25" fmla="*/ 170 h 2288"/>
              <a:gd name="T26" fmla="*/ 147 w 1007"/>
              <a:gd name="T27" fmla="*/ 233 h 2288"/>
              <a:gd name="T28" fmla="*/ 61 w 1007"/>
              <a:gd name="T29" fmla="*/ 146 h 2288"/>
              <a:gd name="T30" fmla="*/ 147 w 1007"/>
              <a:gd name="T31" fmla="*/ 60 h 2288"/>
              <a:gd name="T32" fmla="*/ 233 w 1007"/>
              <a:gd name="T33" fmla="*/ 146 h 2288"/>
              <a:gd name="T34" fmla="*/ 147 w 1007"/>
              <a:gd name="T35" fmla="*/ 233 h 2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7" h="2288">
                <a:moveTo>
                  <a:pt x="914" y="170"/>
                </a:moveTo>
                <a:cubicBezTo>
                  <a:pt x="854" y="130"/>
                  <a:pt x="780" y="122"/>
                  <a:pt x="728" y="122"/>
                </a:cubicBezTo>
                <a:cubicBezTo>
                  <a:pt x="291" y="122"/>
                  <a:pt x="291" y="122"/>
                  <a:pt x="291" y="122"/>
                </a:cubicBezTo>
                <a:cubicBezTo>
                  <a:pt x="279" y="53"/>
                  <a:pt x="219" y="0"/>
                  <a:pt x="147" y="0"/>
                </a:cubicBezTo>
                <a:cubicBezTo>
                  <a:pt x="66" y="0"/>
                  <a:pt x="0" y="66"/>
                  <a:pt x="0" y="146"/>
                </a:cubicBezTo>
                <a:cubicBezTo>
                  <a:pt x="0" y="227"/>
                  <a:pt x="66" y="293"/>
                  <a:pt x="147" y="293"/>
                </a:cubicBezTo>
                <a:cubicBezTo>
                  <a:pt x="219" y="293"/>
                  <a:pt x="279" y="240"/>
                  <a:pt x="291" y="171"/>
                </a:cubicBezTo>
                <a:cubicBezTo>
                  <a:pt x="728" y="171"/>
                  <a:pt x="728" y="171"/>
                  <a:pt x="728" y="171"/>
                </a:cubicBezTo>
                <a:cubicBezTo>
                  <a:pt x="797" y="171"/>
                  <a:pt x="957" y="189"/>
                  <a:pt x="957" y="351"/>
                </a:cubicBezTo>
                <a:cubicBezTo>
                  <a:pt x="957" y="2288"/>
                  <a:pt x="957" y="2288"/>
                  <a:pt x="957" y="2288"/>
                </a:cubicBezTo>
                <a:cubicBezTo>
                  <a:pt x="1007" y="2288"/>
                  <a:pt x="1007" y="2288"/>
                  <a:pt x="1007" y="2288"/>
                </a:cubicBezTo>
                <a:cubicBezTo>
                  <a:pt x="1007" y="351"/>
                  <a:pt x="1007" y="351"/>
                  <a:pt x="1007" y="351"/>
                </a:cubicBezTo>
                <a:cubicBezTo>
                  <a:pt x="1007" y="272"/>
                  <a:pt x="975" y="210"/>
                  <a:pt x="914" y="170"/>
                </a:cubicBezTo>
                <a:close/>
                <a:moveTo>
                  <a:pt x="147" y="233"/>
                </a:moveTo>
                <a:cubicBezTo>
                  <a:pt x="99" y="233"/>
                  <a:pt x="61" y="194"/>
                  <a:pt x="61" y="146"/>
                </a:cubicBezTo>
                <a:cubicBezTo>
                  <a:pt x="61" y="99"/>
                  <a:pt x="99" y="60"/>
                  <a:pt x="147" y="60"/>
                </a:cubicBezTo>
                <a:cubicBezTo>
                  <a:pt x="194" y="60"/>
                  <a:pt x="233" y="99"/>
                  <a:pt x="233" y="146"/>
                </a:cubicBezTo>
                <a:cubicBezTo>
                  <a:pt x="233" y="194"/>
                  <a:pt x="194" y="233"/>
                  <a:pt x="147" y="233"/>
                </a:cubicBezTo>
                <a:close/>
              </a:path>
            </a:pathLst>
          </a:custGeom>
          <a:gradFill>
            <a:gsLst>
              <a:gs pos="0">
                <a:srgbClr val="03435C"/>
              </a:gs>
              <a:gs pos="100000">
                <a:srgbClr val="037A9B"/>
              </a:gs>
            </a:gsLst>
            <a:lin ang="5400000" scaled="1"/>
          </a:gra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012" dirty="0">
              <a:solidFill>
                <a:prstClr val="white"/>
              </a:solidFill>
              <a:latin typeface="微软雅黑" panose="020B0503020204020204" pitchFamily="34" charset="-122"/>
            </a:endParaRPr>
          </a:p>
        </p:txBody>
      </p:sp>
      <p:sp>
        <p:nvSpPr>
          <p:cNvPr id="6" name="TextBox 5"/>
          <p:cNvSpPr txBox="1"/>
          <p:nvPr/>
        </p:nvSpPr>
        <p:spPr>
          <a:xfrm>
            <a:off x="395536" y="350572"/>
            <a:ext cx="2736304" cy="369332"/>
          </a:xfrm>
          <a:prstGeom prst="rect">
            <a:avLst/>
          </a:prstGeom>
          <a:solidFill>
            <a:schemeClr val="accent5">
              <a:lumMod val="75000"/>
            </a:schemeClr>
          </a:solidFill>
        </p:spPr>
        <p:txBody>
          <a:bodyPr wrap="square" rtlCol="0">
            <a:spAutoFit/>
          </a:bodyPr>
          <a:lstStyle/>
          <a:p>
            <a:r>
              <a:rPr lang="en-US" b="1" dirty="0" smtClean="0">
                <a:solidFill>
                  <a:schemeClr val="bg1"/>
                </a:solidFill>
                <a:latin typeface="Times New Roman" pitchFamily="18" charset="0"/>
                <a:cs typeface="Times New Roman" pitchFamily="18" charset="0"/>
              </a:rPr>
              <a:t>II. TÌM HIỂU CHI TIẾT</a:t>
            </a:r>
            <a:endParaRPr lang="en-US" b="1" dirty="0">
              <a:solidFill>
                <a:schemeClr val="bg1"/>
              </a:solidFill>
              <a:latin typeface="Times New Roman" pitchFamily="18" charset="0"/>
              <a:cs typeface="Times New Roman" pitchFamily="18" charset="0"/>
            </a:endParaRPr>
          </a:p>
        </p:txBody>
      </p:sp>
      <p:sp>
        <p:nvSpPr>
          <p:cNvPr id="7" name="Rectangle 57"/>
          <p:cNvSpPr/>
          <p:nvPr/>
        </p:nvSpPr>
        <p:spPr>
          <a:xfrm>
            <a:off x="0" y="987574"/>
            <a:ext cx="9144000" cy="3600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2" tIns="34292" rIns="68582" bIns="34292" rtlCol="0" anchor="ctr"/>
          <a:lstStyle/>
          <a:p>
            <a:pPr algn="ctr"/>
            <a:r>
              <a:rPr lang="en-US" sz="2000" b="1" dirty="0" smtClean="0">
                <a:latin typeface="Times New Roman" pitchFamily="18" charset="0"/>
                <a:cs typeface="Times New Roman" pitchFamily="18" charset="0"/>
              </a:rPr>
              <a:t>2. Nhân vật cai lệ và người nhà lý trưởng</a:t>
            </a:r>
            <a:endParaRPr lang="en-US" sz="2000" b="1" dirty="0">
              <a:latin typeface="Times New Roman" pitchFamily="18" charset="0"/>
              <a:cs typeface="Times New Roman" pitchFamily="18" charset="0"/>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9262" y="2157159"/>
            <a:ext cx="3291858" cy="185167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9" name="TextBox 8"/>
          <p:cNvSpPr txBox="1"/>
          <p:nvPr/>
        </p:nvSpPr>
        <p:spPr>
          <a:xfrm rot="21309959">
            <a:off x="988235" y="1629566"/>
            <a:ext cx="1584176" cy="461665"/>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Tên cai lệ</a:t>
            </a:r>
            <a:endParaRPr lang="en-US" sz="2400" b="1" dirty="0">
              <a:latin typeface="Times New Roman" pitchFamily="18" charset="0"/>
              <a:cs typeface="Times New Roman" pitchFamily="18" charset="0"/>
            </a:endParaRPr>
          </a:p>
        </p:txBody>
      </p:sp>
      <p:sp>
        <p:nvSpPr>
          <p:cNvPr id="2" name="Rectangle 1"/>
          <p:cNvSpPr/>
          <p:nvPr/>
        </p:nvSpPr>
        <p:spPr>
          <a:xfrm>
            <a:off x="3552715" y="59473"/>
            <a:ext cx="5177756"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smtClean="0">
                <a:solidFill>
                  <a:srgbClr val="FF0000"/>
                </a:solidFill>
              </a:rPr>
              <a:t>Qua đó em thấy Cai lệ là người như thế nào?</a:t>
            </a:r>
            <a:endParaRPr lang="en-US" sz="2400" dirty="0">
              <a:solidFill>
                <a:srgbClr val="FF0000"/>
              </a:solidFill>
            </a:endParaRPr>
          </a:p>
        </p:txBody>
      </p:sp>
    </p:spTree>
    <p:extLst>
      <p:ext uri="{BB962C8B-B14F-4D97-AF65-F5344CB8AC3E}">
        <p14:creationId xmlns:p14="http://schemas.microsoft.com/office/powerpoint/2010/main" val="3078438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7" grpId="0" animBg="1"/>
      <p:bldP spid="9" grpId="0"/>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a:spLocks noEditPoints="1"/>
          </p:cNvSpPr>
          <p:nvPr/>
        </p:nvSpPr>
        <p:spPr bwMode="auto">
          <a:xfrm rot="16200000">
            <a:off x="1248504" y="-1088351"/>
            <a:ext cx="750171" cy="3247179"/>
          </a:xfrm>
          <a:custGeom>
            <a:avLst/>
            <a:gdLst>
              <a:gd name="T0" fmla="*/ 914 w 1007"/>
              <a:gd name="T1" fmla="*/ 170 h 2288"/>
              <a:gd name="T2" fmla="*/ 728 w 1007"/>
              <a:gd name="T3" fmla="*/ 122 h 2288"/>
              <a:gd name="T4" fmla="*/ 291 w 1007"/>
              <a:gd name="T5" fmla="*/ 122 h 2288"/>
              <a:gd name="T6" fmla="*/ 147 w 1007"/>
              <a:gd name="T7" fmla="*/ 0 h 2288"/>
              <a:gd name="T8" fmla="*/ 0 w 1007"/>
              <a:gd name="T9" fmla="*/ 146 h 2288"/>
              <a:gd name="T10" fmla="*/ 147 w 1007"/>
              <a:gd name="T11" fmla="*/ 293 h 2288"/>
              <a:gd name="T12" fmla="*/ 291 w 1007"/>
              <a:gd name="T13" fmla="*/ 171 h 2288"/>
              <a:gd name="T14" fmla="*/ 728 w 1007"/>
              <a:gd name="T15" fmla="*/ 171 h 2288"/>
              <a:gd name="T16" fmla="*/ 957 w 1007"/>
              <a:gd name="T17" fmla="*/ 351 h 2288"/>
              <a:gd name="T18" fmla="*/ 957 w 1007"/>
              <a:gd name="T19" fmla="*/ 2288 h 2288"/>
              <a:gd name="T20" fmla="*/ 1007 w 1007"/>
              <a:gd name="T21" fmla="*/ 2288 h 2288"/>
              <a:gd name="T22" fmla="*/ 1007 w 1007"/>
              <a:gd name="T23" fmla="*/ 351 h 2288"/>
              <a:gd name="T24" fmla="*/ 914 w 1007"/>
              <a:gd name="T25" fmla="*/ 170 h 2288"/>
              <a:gd name="T26" fmla="*/ 147 w 1007"/>
              <a:gd name="T27" fmla="*/ 233 h 2288"/>
              <a:gd name="T28" fmla="*/ 61 w 1007"/>
              <a:gd name="T29" fmla="*/ 146 h 2288"/>
              <a:gd name="T30" fmla="*/ 147 w 1007"/>
              <a:gd name="T31" fmla="*/ 60 h 2288"/>
              <a:gd name="T32" fmla="*/ 233 w 1007"/>
              <a:gd name="T33" fmla="*/ 146 h 2288"/>
              <a:gd name="T34" fmla="*/ 147 w 1007"/>
              <a:gd name="T35" fmla="*/ 233 h 2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7" h="2288">
                <a:moveTo>
                  <a:pt x="914" y="170"/>
                </a:moveTo>
                <a:cubicBezTo>
                  <a:pt x="854" y="130"/>
                  <a:pt x="780" y="122"/>
                  <a:pt x="728" y="122"/>
                </a:cubicBezTo>
                <a:cubicBezTo>
                  <a:pt x="291" y="122"/>
                  <a:pt x="291" y="122"/>
                  <a:pt x="291" y="122"/>
                </a:cubicBezTo>
                <a:cubicBezTo>
                  <a:pt x="279" y="53"/>
                  <a:pt x="219" y="0"/>
                  <a:pt x="147" y="0"/>
                </a:cubicBezTo>
                <a:cubicBezTo>
                  <a:pt x="66" y="0"/>
                  <a:pt x="0" y="66"/>
                  <a:pt x="0" y="146"/>
                </a:cubicBezTo>
                <a:cubicBezTo>
                  <a:pt x="0" y="227"/>
                  <a:pt x="66" y="293"/>
                  <a:pt x="147" y="293"/>
                </a:cubicBezTo>
                <a:cubicBezTo>
                  <a:pt x="219" y="293"/>
                  <a:pt x="279" y="240"/>
                  <a:pt x="291" y="171"/>
                </a:cubicBezTo>
                <a:cubicBezTo>
                  <a:pt x="728" y="171"/>
                  <a:pt x="728" y="171"/>
                  <a:pt x="728" y="171"/>
                </a:cubicBezTo>
                <a:cubicBezTo>
                  <a:pt x="797" y="171"/>
                  <a:pt x="957" y="189"/>
                  <a:pt x="957" y="351"/>
                </a:cubicBezTo>
                <a:cubicBezTo>
                  <a:pt x="957" y="2288"/>
                  <a:pt x="957" y="2288"/>
                  <a:pt x="957" y="2288"/>
                </a:cubicBezTo>
                <a:cubicBezTo>
                  <a:pt x="1007" y="2288"/>
                  <a:pt x="1007" y="2288"/>
                  <a:pt x="1007" y="2288"/>
                </a:cubicBezTo>
                <a:cubicBezTo>
                  <a:pt x="1007" y="351"/>
                  <a:pt x="1007" y="351"/>
                  <a:pt x="1007" y="351"/>
                </a:cubicBezTo>
                <a:cubicBezTo>
                  <a:pt x="1007" y="272"/>
                  <a:pt x="975" y="210"/>
                  <a:pt x="914" y="170"/>
                </a:cubicBezTo>
                <a:close/>
                <a:moveTo>
                  <a:pt x="147" y="233"/>
                </a:moveTo>
                <a:cubicBezTo>
                  <a:pt x="99" y="233"/>
                  <a:pt x="61" y="194"/>
                  <a:pt x="61" y="146"/>
                </a:cubicBezTo>
                <a:cubicBezTo>
                  <a:pt x="61" y="99"/>
                  <a:pt x="99" y="60"/>
                  <a:pt x="147" y="60"/>
                </a:cubicBezTo>
                <a:cubicBezTo>
                  <a:pt x="194" y="60"/>
                  <a:pt x="233" y="99"/>
                  <a:pt x="233" y="146"/>
                </a:cubicBezTo>
                <a:cubicBezTo>
                  <a:pt x="233" y="194"/>
                  <a:pt x="194" y="233"/>
                  <a:pt x="147" y="233"/>
                </a:cubicBezTo>
                <a:close/>
              </a:path>
            </a:pathLst>
          </a:custGeom>
          <a:gradFill>
            <a:gsLst>
              <a:gs pos="0">
                <a:srgbClr val="03435C"/>
              </a:gs>
              <a:gs pos="100000">
                <a:srgbClr val="037A9B"/>
              </a:gs>
            </a:gsLst>
            <a:lin ang="5400000" scaled="1"/>
          </a:gra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012" dirty="0">
              <a:solidFill>
                <a:prstClr val="white"/>
              </a:solidFill>
              <a:latin typeface="微软雅黑" panose="020B0503020204020204" pitchFamily="34" charset="-122"/>
            </a:endParaRPr>
          </a:p>
        </p:txBody>
      </p:sp>
      <p:sp>
        <p:nvSpPr>
          <p:cNvPr id="5" name="TextBox 4"/>
          <p:cNvSpPr txBox="1"/>
          <p:nvPr/>
        </p:nvSpPr>
        <p:spPr>
          <a:xfrm>
            <a:off x="395536" y="350572"/>
            <a:ext cx="2736304" cy="369332"/>
          </a:xfrm>
          <a:prstGeom prst="rect">
            <a:avLst/>
          </a:prstGeom>
          <a:solidFill>
            <a:schemeClr val="accent5">
              <a:lumMod val="75000"/>
            </a:schemeClr>
          </a:solidFill>
        </p:spPr>
        <p:txBody>
          <a:bodyPr wrap="square" rtlCol="0">
            <a:spAutoFit/>
          </a:bodyPr>
          <a:lstStyle/>
          <a:p>
            <a:r>
              <a:rPr lang="en-US" b="1" dirty="0" smtClean="0">
                <a:solidFill>
                  <a:schemeClr val="bg1"/>
                </a:solidFill>
                <a:latin typeface="Times New Roman" pitchFamily="18" charset="0"/>
                <a:cs typeface="Times New Roman" pitchFamily="18" charset="0"/>
              </a:rPr>
              <a:t>II. TÌM HIỂU CHI TIẾT</a:t>
            </a:r>
            <a:endParaRPr lang="en-US" b="1" dirty="0">
              <a:solidFill>
                <a:schemeClr val="bg1"/>
              </a:solidFill>
              <a:latin typeface="Times New Roman" pitchFamily="18" charset="0"/>
              <a:cs typeface="Times New Roman" pitchFamily="18" charset="0"/>
            </a:endParaRPr>
          </a:p>
        </p:txBody>
      </p:sp>
      <p:sp>
        <p:nvSpPr>
          <p:cNvPr id="6" name="Rectangle 57"/>
          <p:cNvSpPr/>
          <p:nvPr/>
        </p:nvSpPr>
        <p:spPr>
          <a:xfrm>
            <a:off x="2017915" y="868557"/>
            <a:ext cx="4824536" cy="592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2" tIns="34292" rIns="68582" bIns="34292" rtlCol="0" anchor="ctr"/>
          <a:lstStyle/>
          <a:p>
            <a:pPr algn="ctr"/>
            <a:r>
              <a:rPr lang="en-US" sz="2000" b="1" dirty="0" smtClean="0">
                <a:latin typeface="Times New Roman" pitchFamily="18" charset="0"/>
                <a:cs typeface="Times New Roman" pitchFamily="18" charset="0"/>
              </a:rPr>
              <a:t>2. Nhân vật cai lệ và người nhà lý trưởng</a:t>
            </a:r>
          </a:p>
          <a:p>
            <a:pPr algn="ctr"/>
            <a:r>
              <a:rPr lang="en-US" sz="2000" b="1" dirty="0" smtClean="0">
                <a:latin typeface="Times New Roman" pitchFamily="18" charset="0"/>
                <a:cs typeface="Times New Roman" pitchFamily="18" charset="0"/>
              </a:rPr>
              <a:t>* Người nhà lý trưởng</a:t>
            </a:r>
            <a:endParaRPr lang="en-US" sz="2000" b="1" dirty="0">
              <a:latin typeface="Times New Roman" pitchFamily="18" charset="0"/>
              <a:cs typeface="Times New Roman" pitchFamily="18" charset="0"/>
            </a:endParaRPr>
          </a:p>
        </p:txBody>
      </p:sp>
      <p:sp>
        <p:nvSpPr>
          <p:cNvPr id="31" name="Freeform 20"/>
          <p:cNvSpPr>
            <a:spLocks/>
          </p:cNvSpPr>
          <p:nvPr/>
        </p:nvSpPr>
        <p:spPr bwMode="gray">
          <a:xfrm rot="16200000">
            <a:off x="5736466" y="2330269"/>
            <a:ext cx="264822" cy="1582710"/>
          </a:xfrm>
          <a:custGeom>
            <a:avLst/>
            <a:gdLst>
              <a:gd name="T0" fmla="*/ 37 w 142"/>
              <a:gd name="T1" fmla="*/ 1 h 604"/>
              <a:gd name="T2" fmla="*/ 45 w 142"/>
              <a:gd name="T3" fmla="*/ 472 h 604"/>
              <a:gd name="T4" fmla="*/ 0 w 142"/>
              <a:gd name="T5" fmla="*/ 474 h 604"/>
              <a:gd name="T6" fmla="*/ 72 w 142"/>
              <a:gd name="T7" fmla="*/ 604 h 604"/>
              <a:gd name="T8" fmla="*/ 142 w 142"/>
              <a:gd name="T9" fmla="*/ 474 h 604"/>
              <a:gd name="T10" fmla="*/ 100 w 142"/>
              <a:gd name="T11" fmla="*/ 474 h 604"/>
              <a:gd name="T12" fmla="*/ 99 w 142"/>
              <a:gd name="T13" fmla="*/ 0 h 604"/>
              <a:gd name="T14" fmla="*/ 37 w 142"/>
              <a:gd name="T15" fmla="*/ 1 h 6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2" h="604">
                <a:moveTo>
                  <a:pt x="37" y="1"/>
                </a:moveTo>
                <a:lnTo>
                  <a:pt x="45" y="472"/>
                </a:lnTo>
                <a:lnTo>
                  <a:pt x="0" y="474"/>
                </a:lnTo>
                <a:lnTo>
                  <a:pt x="72" y="604"/>
                </a:lnTo>
                <a:lnTo>
                  <a:pt x="142" y="474"/>
                </a:lnTo>
                <a:lnTo>
                  <a:pt x="100" y="474"/>
                </a:lnTo>
                <a:lnTo>
                  <a:pt x="99" y="0"/>
                </a:lnTo>
                <a:lnTo>
                  <a:pt x="37" y="1"/>
                </a:lnTo>
                <a:close/>
              </a:path>
            </a:pathLst>
          </a:custGeom>
          <a:gradFill rotWithShape="1">
            <a:gsLst>
              <a:gs pos="0">
                <a:schemeClr val="accent1">
                  <a:gamma/>
                  <a:tint val="0"/>
                  <a:invGamma/>
                  <a:alpha val="0"/>
                </a:schemeClr>
              </a:gs>
              <a:gs pos="100000">
                <a:schemeClr val="accent1"/>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292929"/>
                  </a:outerShdw>
                </a:effectLst>
              </a14:hiddenEffects>
            </a:ext>
          </a:extLst>
        </p:spPr>
        <p:txBody>
          <a:bodyPr wrap="none" anchor="ctr"/>
          <a:lstStyle/>
          <a:p>
            <a:pPr fontAlgn="base">
              <a:spcBef>
                <a:spcPct val="0"/>
              </a:spcBef>
              <a:spcAft>
                <a:spcPct val="0"/>
              </a:spcAft>
            </a:pPr>
            <a:endParaRPr lang="en-US">
              <a:solidFill>
                <a:srgbClr val="000000"/>
              </a:solidFill>
            </a:endParaRPr>
          </a:p>
        </p:txBody>
      </p:sp>
      <p:grpSp>
        <p:nvGrpSpPr>
          <p:cNvPr id="33" name="Group 22"/>
          <p:cNvGrpSpPr>
            <a:grpSpLocks/>
          </p:cNvGrpSpPr>
          <p:nvPr/>
        </p:nvGrpSpPr>
        <p:grpSpPr bwMode="auto">
          <a:xfrm>
            <a:off x="2108523" y="3000201"/>
            <a:ext cx="522288" cy="298847"/>
            <a:chOff x="2180" y="1267"/>
            <a:chExt cx="1350" cy="1030"/>
          </a:xfrm>
          <a:solidFill>
            <a:schemeClr val="accent5">
              <a:lumMod val="75000"/>
            </a:schemeClr>
          </a:solidFill>
        </p:grpSpPr>
        <p:sp>
          <p:nvSpPr>
            <p:cNvPr id="34" name="Oval 23"/>
            <p:cNvSpPr>
              <a:spLocks noChangeArrowheads="1"/>
            </p:cNvSpPr>
            <p:nvPr/>
          </p:nvSpPr>
          <p:spPr bwMode="gray">
            <a:xfrm>
              <a:off x="2301" y="1267"/>
              <a:ext cx="1021" cy="1030"/>
            </a:xfrm>
            <a:prstGeom prst="ellipse">
              <a:avLst/>
            </a:prstGeom>
            <a:grpFill/>
            <a:ln w="28575">
              <a:solidFill>
                <a:srgbClr val="EAEAEA"/>
              </a:solidFill>
              <a:round/>
              <a:headEnd/>
              <a:tailEnd/>
            </a:ln>
            <a:effectLst/>
            <a:extLst>
              <a:ext uri="{AF507438-7753-43E0-B8FC-AC1667EBCBE1}">
                <a14:hiddenEffects xmlns:a14="http://schemas.microsoft.com/office/drawing/2010/main">
                  <a:effectLst>
                    <a:outerShdw dist="107763" dir="2700000" algn="ctr" rotWithShape="0">
                      <a:schemeClr val="tx2">
                        <a:alpha val="19000"/>
                      </a:schemeClr>
                    </a:outerShdw>
                  </a:effectLst>
                </a14:hiddenEffects>
              </a:ext>
            </a:extLst>
          </p:spPr>
          <p:txBody>
            <a:bodyPr wrap="none" anchor="ctr"/>
            <a:lstStyle/>
            <a:p>
              <a:pPr fontAlgn="base">
                <a:spcBef>
                  <a:spcPct val="0"/>
                </a:spcBef>
                <a:spcAft>
                  <a:spcPct val="0"/>
                </a:spcAft>
              </a:pPr>
              <a:endParaRPr lang="en-US">
                <a:solidFill>
                  <a:srgbClr val="000000"/>
                </a:solidFill>
              </a:endParaRPr>
            </a:p>
          </p:txBody>
        </p:sp>
        <p:grpSp>
          <p:nvGrpSpPr>
            <p:cNvPr id="35" name="Group 24"/>
            <p:cNvGrpSpPr>
              <a:grpSpLocks/>
            </p:cNvGrpSpPr>
            <p:nvPr/>
          </p:nvGrpSpPr>
          <p:grpSpPr bwMode="auto">
            <a:xfrm rot="10082854">
              <a:off x="2180" y="2013"/>
              <a:ext cx="926" cy="237"/>
              <a:chOff x="2598" y="1026"/>
              <a:chExt cx="957" cy="242"/>
            </a:xfrm>
            <a:grpFill/>
          </p:grpSpPr>
          <p:grpSp>
            <p:nvGrpSpPr>
              <p:cNvPr id="59" name="Group 25"/>
              <p:cNvGrpSpPr>
                <a:grpSpLocks/>
              </p:cNvGrpSpPr>
              <p:nvPr/>
            </p:nvGrpSpPr>
            <p:grpSpPr bwMode="auto">
              <a:xfrm rot="-9970459" flipH="1" flipV="1">
                <a:off x="2598" y="1026"/>
                <a:ext cx="957" cy="242"/>
                <a:chOff x="2532" y="1051"/>
                <a:chExt cx="893" cy="246"/>
              </a:xfrm>
              <a:grpFill/>
            </p:grpSpPr>
            <p:grpSp>
              <p:nvGrpSpPr>
                <p:cNvPr id="71" name="Group 26"/>
                <p:cNvGrpSpPr>
                  <a:grpSpLocks/>
                </p:cNvGrpSpPr>
                <p:nvPr/>
              </p:nvGrpSpPr>
              <p:grpSpPr bwMode="auto">
                <a:xfrm>
                  <a:off x="2532" y="1051"/>
                  <a:ext cx="743" cy="185"/>
                  <a:chOff x="1565" y="2568"/>
                  <a:chExt cx="1118" cy="279"/>
                </a:xfrm>
                <a:grpFill/>
              </p:grpSpPr>
              <p:sp>
                <p:nvSpPr>
                  <p:cNvPr id="77" name="AutoShape 27"/>
                  <p:cNvSpPr>
                    <a:spLocks noChangeArrowheads="1"/>
                  </p:cNvSpPr>
                  <p:nvPr/>
                </p:nvSpPr>
                <p:spPr bwMode="gray">
                  <a:xfrm rot="5263130">
                    <a:off x="1859" y="2274"/>
                    <a:ext cx="227" cy="816"/>
                  </a:xfrm>
                  <a:prstGeom prst="moon">
                    <a:avLst>
                      <a:gd name="adj" fmla="val 49773"/>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78" name="AutoShape 28"/>
                  <p:cNvSpPr>
                    <a:spLocks noChangeArrowheads="1"/>
                  </p:cNvSpPr>
                  <p:nvPr/>
                </p:nvSpPr>
                <p:spPr bwMode="gray">
                  <a:xfrm rot="6078281">
                    <a:off x="1995" y="2274"/>
                    <a:ext cx="227" cy="816"/>
                  </a:xfrm>
                  <a:prstGeom prst="moon">
                    <a:avLst>
                      <a:gd name="adj" fmla="val 49773"/>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79" name="AutoShape 29"/>
                  <p:cNvSpPr>
                    <a:spLocks noChangeArrowheads="1"/>
                  </p:cNvSpPr>
                  <p:nvPr/>
                </p:nvSpPr>
                <p:spPr bwMode="gray">
                  <a:xfrm rot="6373927">
                    <a:off x="2071" y="2296"/>
                    <a:ext cx="227" cy="816"/>
                  </a:xfrm>
                  <a:prstGeom prst="moon">
                    <a:avLst>
                      <a:gd name="adj" fmla="val 49773"/>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80" name="AutoShape 30"/>
                  <p:cNvSpPr>
                    <a:spLocks noChangeArrowheads="1"/>
                  </p:cNvSpPr>
                  <p:nvPr/>
                </p:nvSpPr>
                <p:spPr bwMode="gray">
                  <a:xfrm rot="6906312">
                    <a:off x="2161" y="2326"/>
                    <a:ext cx="227" cy="816"/>
                  </a:xfrm>
                  <a:prstGeom prst="moon">
                    <a:avLst>
                      <a:gd name="adj" fmla="val 49773"/>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grpSp>
            <p:grpSp>
              <p:nvGrpSpPr>
                <p:cNvPr id="72" name="Group 31"/>
                <p:cNvGrpSpPr>
                  <a:grpSpLocks/>
                </p:cNvGrpSpPr>
                <p:nvPr/>
              </p:nvGrpSpPr>
              <p:grpSpPr bwMode="auto">
                <a:xfrm rot="1353540">
                  <a:off x="2682" y="1111"/>
                  <a:ext cx="743" cy="186"/>
                  <a:chOff x="1565" y="2568"/>
                  <a:chExt cx="1118" cy="279"/>
                </a:xfrm>
                <a:grpFill/>
              </p:grpSpPr>
              <p:sp>
                <p:nvSpPr>
                  <p:cNvPr id="73" name="AutoShape 32"/>
                  <p:cNvSpPr>
                    <a:spLocks noChangeArrowheads="1"/>
                  </p:cNvSpPr>
                  <p:nvPr/>
                </p:nvSpPr>
                <p:spPr bwMode="gray">
                  <a:xfrm rot="5263130">
                    <a:off x="1859" y="2274"/>
                    <a:ext cx="227" cy="816"/>
                  </a:xfrm>
                  <a:prstGeom prst="moon">
                    <a:avLst>
                      <a:gd name="adj" fmla="val 49773"/>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74" name="AutoShape 33"/>
                  <p:cNvSpPr>
                    <a:spLocks noChangeArrowheads="1"/>
                  </p:cNvSpPr>
                  <p:nvPr/>
                </p:nvSpPr>
                <p:spPr bwMode="gray">
                  <a:xfrm rot="6078281">
                    <a:off x="1995" y="2274"/>
                    <a:ext cx="227" cy="816"/>
                  </a:xfrm>
                  <a:prstGeom prst="moon">
                    <a:avLst>
                      <a:gd name="adj" fmla="val 49773"/>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75" name="AutoShape 34"/>
                  <p:cNvSpPr>
                    <a:spLocks noChangeArrowheads="1"/>
                  </p:cNvSpPr>
                  <p:nvPr/>
                </p:nvSpPr>
                <p:spPr bwMode="gray">
                  <a:xfrm rot="6373927">
                    <a:off x="2071" y="2296"/>
                    <a:ext cx="227" cy="816"/>
                  </a:xfrm>
                  <a:prstGeom prst="moon">
                    <a:avLst>
                      <a:gd name="adj" fmla="val 49773"/>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76" name="AutoShape 35"/>
                  <p:cNvSpPr>
                    <a:spLocks noChangeArrowheads="1"/>
                  </p:cNvSpPr>
                  <p:nvPr/>
                </p:nvSpPr>
                <p:spPr bwMode="gray">
                  <a:xfrm rot="6906312">
                    <a:off x="2161" y="2326"/>
                    <a:ext cx="227" cy="816"/>
                  </a:xfrm>
                  <a:prstGeom prst="moon">
                    <a:avLst>
                      <a:gd name="adj" fmla="val 49773"/>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grpSp>
          </p:grpSp>
          <p:grpSp>
            <p:nvGrpSpPr>
              <p:cNvPr id="60" name="Group 36"/>
              <p:cNvGrpSpPr>
                <a:grpSpLocks/>
              </p:cNvGrpSpPr>
              <p:nvPr/>
            </p:nvGrpSpPr>
            <p:grpSpPr bwMode="auto">
              <a:xfrm rot="-9970459" flipH="1" flipV="1">
                <a:off x="2688" y="1056"/>
                <a:ext cx="784" cy="198"/>
                <a:chOff x="2532" y="1051"/>
                <a:chExt cx="893" cy="246"/>
              </a:xfrm>
              <a:grpFill/>
            </p:grpSpPr>
            <p:grpSp>
              <p:nvGrpSpPr>
                <p:cNvPr id="61" name="Group 37"/>
                <p:cNvGrpSpPr>
                  <a:grpSpLocks/>
                </p:cNvGrpSpPr>
                <p:nvPr/>
              </p:nvGrpSpPr>
              <p:grpSpPr bwMode="auto">
                <a:xfrm>
                  <a:off x="2532" y="1051"/>
                  <a:ext cx="743" cy="185"/>
                  <a:chOff x="1565" y="2568"/>
                  <a:chExt cx="1118" cy="279"/>
                </a:xfrm>
                <a:grpFill/>
              </p:grpSpPr>
              <p:sp>
                <p:nvSpPr>
                  <p:cNvPr id="67" name="AutoShape 38"/>
                  <p:cNvSpPr>
                    <a:spLocks noChangeArrowheads="1"/>
                  </p:cNvSpPr>
                  <p:nvPr/>
                </p:nvSpPr>
                <p:spPr bwMode="gray">
                  <a:xfrm rot="5263130">
                    <a:off x="1859" y="2274"/>
                    <a:ext cx="227" cy="816"/>
                  </a:xfrm>
                  <a:prstGeom prst="moon">
                    <a:avLst>
                      <a:gd name="adj" fmla="val 49773"/>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68" name="AutoShape 39"/>
                  <p:cNvSpPr>
                    <a:spLocks noChangeArrowheads="1"/>
                  </p:cNvSpPr>
                  <p:nvPr/>
                </p:nvSpPr>
                <p:spPr bwMode="gray">
                  <a:xfrm rot="6078281">
                    <a:off x="1995" y="2274"/>
                    <a:ext cx="227" cy="816"/>
                  </a:xfrm>
                  <a:prstGeom prst="moon">
                    <a:avLst>
                      <a:gd name="adj" fmla="val 49773"/>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69" name="AutoShape 40"/>
                  <p:cNvSpPr>
                    <a:spLocks noChangeArrowheads="1"/>
                  </p:cNvSpPr>
                  <p:nvPr/>
                </p:nvSpPr>
                <p:spPr bwMode="gray">
                  <a:xfrm rot="6373927">
                    <a:off x="2071" y="2296"/>
                    <a:ext cx="227" cy="816"/>
                  </a:xfrm>
                  <a:prstGeom prst="moon">
                    <a:avLst>
                      <a:gd name="adj" fmla="val 49773"/>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70" name="AutoShape 41"/>
                  <p:cNvSpPr>
                    <a:spLocks noChangeArrowheads="1"/>
                  </p:cNvSpPr>
                  <p:nvPr/>
                </p:nvSpPr>
                <p:spPr bwMode="gray">
                  <a:xfrm rot="6906312">
                    <a:off x="2161" y="2326"/>
                    <a:ext cx="227" cy="816"/>
                  </a:xfrm>
                  <a:prstGeom prst="moon">
                    <a:avLst>
                      <a:gd name="adj" fmla="val 49773"/>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grpSp>
            <p:grpSp>
              <p:nvGrpSpPr>
                <p:cNvPr id="62" name="Group 42"/>
                <p:cNvGrpSpPr>
                  <a:grpSpLocks/>
                </p:cNvGrpSpPr>
                <p:nvPr/>
              </p:nvGrpSpPr>
              <p:grpSpPr bwMode="auto">
                <a:xfrm rot="1353540">
                  <a:off x="2682" y="1111"/>
                  <a:ext cx="743" cy="186"/>
                  <a:chOff x="1565" y="2568"/>
                  <a:chExt cx="1118" cy="279"/>
                </a:xfrm>
                <a:grpFill/>
              </p:grpSpPr>
              <p:sp>
                <p:nvSpPr>
                  <p:cNvPr id="63" name="AutoShape 43"/>
                  <p:cNvSpPr>
                    <a:spLocks noChangeArrowheads="1"/>
                  </p:cNvSpPr>
                  <p:nvPr/>
                </p:nvSpPr>
                <p:spPr bwMode="gray">
                  <a:xfrm rot="5263130">
                    <a:off x="1859" y="2274"/>
                    <a:ext cx="227" cy="816"/>
                  </a:xfrm>
                  <a:prstGeom prst="moon">
                    <a:avLst>
                      <a:gd name="adj" fmla="val 49773"/>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64" name="AutoShape 44"/>
                  <p:cNvSpPr>
                    <a:spLocks noChangeArrowheads="1"/>
                  </p:cNvSpPr>
                  <p:nvPr/>
                </p:nvSpPr>
                <p:spPr bwMode="gray">
                  <a:xfrm rot="6078281">
                    <a:off x="1995" y="2274"/>
                    <a:ext cx="227" cy="816"/>
                  </a:xfrm>
                  <a:prstGeom prst="moon">
                    <a:avLst>
                      <a:gd name="adj" fmla="val 49773"/>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65" name="AutoShape 45"/>
                  <p:cNvSpPr>
                    <a:spLocks noChangeArrowheads="1"/>
                  </p:cNvSpPr>
                  <p:nvPr/>
                </p:nvSpPr>
                <p:spPr bwMode="gray">
                  <a:xfrm rot="6373927">
                    <a:off x="2071" y="2296"/>
                    <a:ext cx="227" cy="816"/>
                  </a:xfrm>
                  <a:prstGeom prst="moon">
                    <a:avLst>
                      <a:gd name="adj" fmla="val 49773"/>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66" name="AutoShape 46"/>
                  <p:cNvSpPr>
                    <a:spLocks noChangeArrowheads="1"/>
                  </p:cNvSpPr>
                  <p:nvPr/>
                </p:nvSpPr>
                <p:spPr bwMode="gray">
                  <a:xfrm rot="6906312">
                    <a:off x="2161" y="2326"/>
                    <a:ext cx="227" cy="816"/>
                  </a:xfrm>
                  <a:prstGeom prst="moon">
                    <a:avLst>
                      <a:gd name="adj" fmla="val 49773"/>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grpSp>
          </p:grpSp>
        </p:grpSp>
        <p:grpSp>
          <p:nvGrpSpPr>
            <p:cNvPr id="36" name="Group 47"/>
            <p:cNvGrpSpPr>
              <a:grpSpLocks/>
            </p:cNvGrpSpPr>
            <p:nvPr/>
          </p:nvGrpSpPr>
          <p:grpSpPr bwMode="auto">
            <a:xfrm>
              <a:off x="2604" y="1361"/>
              <a:ext cx="926" cy="237"/>
              <a:chOff x="2598" y="1026"/>
              <a:chExt cx="957" cy="242"/>
            </a:xfrm>
            <a:grpFill/>
          </p:grpSpPr>
          <p:grpSp>
            <p:nvGrpSpPr>
              <p:cNvPr id="37" name="Group 48"/>
              <p:cNvGrpSpPr>
                <a:grpSpLocks/>
              </p:cNvGrpSpPr>
              <p:nvPr/>
            </p:nvGrpSpPr>
            <p:grpSpPr bwMode="auto">
              <a:xfrm rot="-9970459" flipH="1" flipV="1">
                <a:off x="2598" y="1026"/>
                <a:ext cx="957" cy="242"/>
                <a:chOff x="2532" y="1051"/>
                <a:chExt cx="893" cy="246"/>
              </a:xfrm>
              <a:grpFill/>
            </p:grpSpPr>
            <p:grpSp>
              <p:nvGrpSpPr>
                <p:cNvPr id="49" name="Group 49"/>
                <p:cNvGrpSpPr>
                  <a:grpSpLocks/>
                </p:cNvGrpSpPr>
                <p:nvPr/>
              </p:nvGrpSpPr>
              <p:grpSpPr bwMode="auto">
                <a:xfrm>
                  <a:off x="2532" y="1051"/>
                  <a:ext cx="743" cy="185"/>
                  <a:chOff x="1565" y="2568"/>
                  <a:chExt cx="1118" cy="279"/>
                </a:xfrm>
                <a:grpFill/>
              </p:grpSpPr>
              <p:sp>
                <p:nvSpPr>
                  <p:cNvPr id="55" name="AutoShape 50"/>
                  <p:cNvSpPr>
                    <a:spLocks noChangeArrowheads="1"/>
                  </p:cNvSpPr>
                  <p:nvPr/>
                </p:nvSpPr>
                <p:spPr bwMode="gray">
                  <a:xfrm rot="5263130">
                    <a:off x="1859" y="2274"/>
                    <a:ext cx="227" cy="816"/>
                  </a:xfrm>
                  <a:prstGeom prst="moon">
                    <a:avLst>
                      <a:gd name="adj" fmla="val 49773"/>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56" name="AutoShape 51"/>
                  <p:cNvSpPr>
                    <a:spLocks noChangeArrowheads="1"/>
                  </p:cNvSpPr>
                  <p:nvPr/>
                </p:nvSpPr>
                <p:spPr bwMode="gray">
                  <a:xfrm rot="6078281">
                    <a:off x="1995" y="2274"/>
                    <a:ext cx="227" cy="816"/>
                  </a:xfrm>
                  <a:prstGeom prst="moon">
                    <a:avLst>
                      <a:gd name="adj" fmla="val 49773"/>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57" name="AutoShape 52"/>
                  <p:cNvSpPr>
                    <a:spLocks noChangeArrowheads="1"/>
                  </p:cNvSpPr>
                  <p:nvPr/>
                </p:nvSpPr>
                <p:spPr bwMode="gray">
                  <a:xfrm rot="6373927">
                    <a:off x="2071" y="2296"/>
                    <a:ext cx="227" cy="816"/>
                  </a:xfrm>
                  <a:prstGeom prst="moon">
                    <a:avLst>
                      <a:gd name="adj" fmla="val 49773"/>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58" name="AutoShape 53"/>
                  <p:cNvSpPr>
                    <a:spLocks noChangeArrowheads="1"/>
                  </p:cNvSpPr>
                  <p:nvPr/>
                </p:nvSpPr>
                <p:spPr bwMode="gray">
                  <a:xfrm rot="6906312">
                    <a:off x="2161" y="2326"/>
                    <a:ext cx="227" cy="816"/>
                  </a:xfrm>
                  <a:prstGeom prst="moon">
                    <a:avLst>
                      <a:gd name="adj" fmla="val 49773"/>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grpSp>
            <p:grpSp>
              <p:nvGrpSpPr>
                <p:cNvPr id="50" name="Group 54"/>
                <p:cNvGrpSpPr>
                  <a:grpSpLocks/>
                </p:cNvGrpSpPr>
                <p:nvPr/>
              </p:nvGrpSpPr>
              <p:grpSpPr bwMode="auto">
                <a:xfrm rot="1353540">
                  <a:off x="2682" y="1111"/>
                  <a:ext cx="743" cy="186"/>
                  <a:chOff x="1565" y="2568"/>
                  <a:chExt cx="1118" cy="279"/>
                </a:xfrm>
                <a:grpFill/>
              </p:grpSpPr>
              <p:sp>
                <p:nvSpPr>
                  <p:cNvPr id="51" name="AutoShape 55"/>
                  <p:cNvSpPr>
                    <a:spLocks noChangeArrowheads="1"/>
                  </p:cNvSpPr>
                  <p:nvPr/>
                </p:nvSpPr>
                <p:spPr bwMode="gray">
                  <a:xfrm rot="5263130">
                    <a:off x="1859" y="2274"/>
                    <a:ext cx="227" cy="816"/>
                  </a:xfrm>
                  <a:prstGeom prst="moon">
                    <a:avLst>
                      <a:gd name="adj" fmla="val 49773"/>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52" name="AutoShape 56"/>
                  <p:cNvSpPr>
                    <a:spLocks noChangeArrowheads="1"/>
                  </p:cNvSpPr>
                  <p:nvPr/>
                </p:nvSpPr>
                <p:spPr bwMode="gray">
                  <a:xfrm rot="6078281">
                    <a:off x="1995" y="2274"/>
                    <a:ext cx="227" cy="816"/>
                  </a:xfrm>
                  <a:prstGeom prst="moon">
                    <a:avLst>
                      <a:gd name="adj" fmla="val 49773"/>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53" name="AutoShape 57"/>
                  <p:cNvSpPr>
                    <a:spLocks noChangeArrowheads="1"/>
                  </p:cNvSpPr>
                  <p:nvPr/>
                </p:nvSpPr>
                <p:spPr bwMode="gray">
                  <a:xfrm rot="6373927">
                    <a:off x="2071" y="2296"/>
                    <a:ext cx="227" cy="816"/>
                  </a:xfrm>
                  <a:prstGeom prst="moon">
                    <a:avLst>
                      <a:gd name="adj" fmla="val 49773"/>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54" name="AutoShape 58"/>
                  <p:cNvSpPr>
                    <a:spLocks noChangeArrowheads="1"/>
                  </p:cNvSpPr>
                  <p:nvPr/>
                </p:nvSpPr>
                <p:spPr bwMode="gray">
                  <a:xfrm rot="6906312">
                    <a:off x="2161" y="2326"/>
                    <a:ext cx="227" cy="816"/>
                  </a:xfrm>
                  <a:prstGeom prst="moon">
                    <a:avLst>
                      <a:gd name="adj" fmla="val 49773"/>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grpSp>
          </p:grpSp>
          <p:grpSp>
            <p:nvGrpSpPr>
              <p:cNvPr id="38" name="Group 59"/>
              <p:cNvGrpSpPr>
                <a:grpSpLocks/>
              </p:cNvGrpSpPr>
              <p:nvPr/>
            </p:nvGrpSpPr>
            <p:grpSpPr bwMode="auto">
              <a:xfrm rot="-9970459" flipH="1" flipV="1">
                <a:off x="2688" y="1056"/>
                <a:ext cx="784" cy="198"/>
                <a:chOff x="2532" y="1051"/>
                <a:chExt cx="893" cy="246"/>
              </a:xfrm>
              <a:grpFill/>
            </p:grpSpPr>
            <p:grpSp>
              <p:nvGrpSpPr>
                <p:cNvPr id="39" name="Group 60"/>
                <p:cNvGrpSpPr>
                  <a:grpSpLocks/>
                </p:cNvGrpSpPr>
                <p:nvPr/>
              </p:nvGrpSpPr>
              <p:grpSpPr bwMode="auto">
                <a:xfrm>
                  <a:off x="2532" y="1051"/>
                  <a:ext cx="743" cy="185"/>
                  <a:chOff x="1565" y="2568"/>
                  <a:chExt cx="1118" cy="279"/>
                </a:xfrm>
                <a:grpFill/>
              </p:grpSpPr>
              <p:sp>
                <p:nvSpPr>
                  <p:cNvPr id="45" name="AutoShape 61"/>
                  <p:cNvSpPr>
                    <a:spLocks noChangeArrowheads="1"/>
                  </p:cNvSpPr>
                  <p:nvPr/>
                </p:nvSpPr>
                <p:spPr bwMode="gray">
                  <a:xfrm rot="5263130">
                    <a:off x="1859" y="2274"/>
                    <a:ext cx="227" cy="816"/>
                  </a:xfrm>
                  <a:prstGeom prst="moon">
                    <a:avLst>
                      <a:gd name="adj" fmla="val 49773"/>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46" name="AutoShape 62"/>
                  <p:cNvSpPr>
                    <a:spLocks noChangeArrowheads="1"/>
                  </p:cNvSpPr>
                  <p:nvPr/>
                </p:nvSpPr>
                <p:spPr bwMode="gray">
                  <a:xfrm rot="6078281">
                    <a:off x="1995" y="2274"/>
                    <a:ext cx="227" cy="816"/>
                  </a:xfrm>
                  <a:prstGeom prst="moon">
                    <a:avLst>
                      <a:gd name="adj" fmla="val 49773"/>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47" name="AutoShape 63"/>
                  <p:cNvSpPr>
                    <a:spLocks noChangeArrowheads="1"/>
                  </p:cNvSpPr>
                  <p:nvPr/>
                </p:nvSpPr>
                <p:spPr bwMode="gray">
                  <a:xfrm rot="6373927">
                    <a:off x="2071" y="2296"/>
                    <a:ext cx="227" cy="816"/>
                  </a:xfrm>
                  <a:prstGeom prst="moon">
                    <a:avLst>
                      <a:gd name="adj" fmla="val 49773"/>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48" name="AutoShape 64"/>
                  <p:cNvSpPr>
                    <a:spLocks noChangeArrowheads="1"/>
                  </p:cNvSpPr>
                  <p:nvPr/>
                </p:nvSpPr>
                <p:spPr bwMode="gray">
                  <a:xfrm rot="6906312">
                    <a:off x="2161" y="2326"/>
                    <a:ext cx="227" cy="816"/>
                  </a:xfrm>
                  <a:prstGeom prst="moon">
                    <a:avLst>
                      <a:gd name="adj" fmla="val 49773"/>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grpSp>
            <p:grpSp>
              <p:nvGrpSpPr>
                <p:cNvPr id="40" name="Group 65"/>
                <p:cNvGrpSpPr>
                  <a:grpSpLocks/>
                </p:cNvGrpSpPr>
                <p:nvPr/>
              </p:nvGrpSpPr>
              <p:grpSpPr bwMode="auto">
                <a:xfrm rot="1353540">
                  <a:off x="2682" y="1111"/>
                  <a:ext cx="743" cy="186"/>
                  <a:chOff x="1565" y="2568"/>
                  <a:chExt cx="1118" cy="279"/>
                </a:xfrm>
                <a:grpFill/>
              </p:grpSpPr>
              <p:sp>
                <p:nvSpPr>
                  <p:cNvPr id="41" name="AutoShape 66"/>
                  <p:cNvSpPr>
                    <a:spLocks noChangeArrowheads="1"/>
                  </p:cNvSpPr>
                  <p:nvPr/>
                </p:nvSpPr>
                <p:spPr bwMode="gray">
                  <a:xfrm rot="5263130">
                    <a:off x="1859" y="2274"/>
                    <a:ext cx="227" cy="816"/>
                  </a:xfrm>
                  <a:prstGeom prst="moon">
                    <a:avLst>
                      <a:gd name="adj" fmla="val 49773"/>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42" name="AutoShape 67"/>
                  <p:cNvSpPr>
                    <a:spLocks noChangeArrowheads="1"/>
                  </p:cNvSpPr>
                  <p:nvPr/>
                </p:nvSpPr>
                <p:spPr bwMode="gray">
                  <a:xfrm rot="6078281">
                    <a:off x="1995" y="2274"/>
                    <a:ext cx="227" cy="816"/>
                  </a:xfrm>
                  <a:prstGeom prst="moon">
                    <a:avLst>
                      <a:gd name="adj" fmla="val 49773"/>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43" name="AutoShape 68"/>
                  <p:cNvSpPr>
                    <a:spLocks noChangeArrowheads="1"/>
                  </p:cNvSpPr>
                  <p:nvPr/>
                </p:nvSpPr>
                <p:spPr bwMode="gray">
                  <a:xfrm rot="6373927">
                    <a:off x="2071" y="2296"/>
                    <a:ext cx="227" cy="816"/>
                  </a:xfrm>
                  <a:prstGeom prst="moon">
                    <a:avLst>
                      <a:gd name="adj" fmla="val 49773"/>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44" name="AutoShape 69"/>
                  <p:cNvSpPr>
                    <a:spLocks noChangeArrowheads="1"/>
                  </p:cNvSpPr>
                  <p:nvPr/>
                </p:nvSpPr>
                <p:spPr bwMode="gray">
                  <a:xfrm rot="6906312">
                    <a:off x="2161" y="2326"/>
                    <a:ext cx="227" cy="816"/>
                  </a:xfrm>
                  <a:prstGeom prst="moon">
                    <a:avLst>
                      <a:gd name="adj" fmla="val 49773"/>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grpSp>
          </p:grpSp>
        </p:grpSp>
      </p:grpSp>
      <p:cxnSp>
        <p:nvCxnSpPr>
          <p:cNvPr id="81" name="AutoShape 70"/>
          <p:cNvCxnSpPr>
            <a:cxnSpLocks noChangeShapeType="1"/>
            <a:stCxn id="34" idx="0"/>
          </p:cNvCxnSpPr>
          <p:nvPr/>
        </p:nvCxnSpPr>
        <p:spPr bwMode="auto">
          <a:xfrm rot="16200000">
            <a:off x="2162301" y="2128862"/>
            <a:ext cx="1051322" cy="669925"/>
          </a:xfrm>
          <a:prstGeom prst="bentConnector2">
            <a:avLst/>
          </a:prstGeom>
          <a:noFill/>
          <a:ln w="19050">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2" name="AutoShape 71"/>
          <p:cNvCxnSpPr>
            <a:cxnSpLocks noChangeShapeType="1"/>
          </p:cNvCxnSpPr>
          <p:nvPr/>
        </p:nvCxnSpPr>
        <p:spPr bwMode="auto">
          <a:xfrm rot="16200000" flipH="1">
            <a:off x="2164683" y="3498082"/>
            <a:ext cx="1046560" cy="669925"/>
          </a:xfrm>
          <a:prstGeom prst="bentConnector2">
            <a:avLst/>
          </a:prstGeom>
          <a:noFill/>
          <a:ln w="19050">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3" name="Line 72"/>
          <p:cNvSpPr>
            <a:spLocks noChangeShapeType="1"/>
          </p:cNvSpPr>
          <p:nvPr/>
        </p:nvSpPr>
        <p:spPr bwMode="auto">
          <a:xfrm>
            <a:off x="2584773" y="3156172"/>
            <a:ext cx="450850"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00000"/>
              </a:solidFill>
            </a:endParaRPr>
          </a:p>
        </p:txBody>
      </p:sp>
      <p:sp>
        <p:nvSpPr>
          <p:cNvPr id="93" name="Rectangle 82"/>
          <p:cNvSpPr>
            <a:spLocks noChangeArrowheads="1"/>
          </p:cNvSpPr>
          <p:nvPr/>
        </p:nvSpPr>
        <p:spPr bwMode="auto">
          <a:xfrm>
            <a:off x="3023879" y="1816945"/>
            <a:ext cx="211455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r>
              <a:rPr lang="en-US" dirty="0" smtClean="0">
                <a:latin typeface="Times New Roman" pitchFamily="18" charset="0"/>
                <a:cs typeface="Times New Roman" pitchFamily="18" charset="0"/>
              </a:rPr>
              <a:t>Là tay sai đắc lực của lý trưởng</a:t>
            </a:r>
            <a:endParaRPr lang="en-US" dirty="0">
              <a:latin typeface="Times New Roman" pitchFamily="18" charset="0"/>
              <a:cs typeface="Times New Roman" pitchFamily="18" charset="0"/>
            </a:endParaRPr>
          </a:p>
        </p:txBody>
      </p:sp>
      <p:sp>
        <p:nvSpPr>
          <p:cNvPr id="94" name="Rectangle 83"/>
          <p:cNvSpPr>
            <a:spLocks noChangeArrowheads="1"/>
          </p:cNvSpPr>
          <p:nvPr/>
        </p:nvSpPr>
        <p:spPr bwMode="auto">
          <a:xfrm>
            <a:off x="2906041" y="2900588"/>
            <a:ext cx="211455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r>
              <a:rPr lang="en-US" dirty="0" smtClean="0">
                <a:latin typeface="Times New Roman" pitchFamily="18" charset="0"/>
                <a:cs typeface="Times New Roman" pitchFamily="18" charset="0"/>
              </a:rPr>
              <a:t>Quát tháo, ăn nói mỉa mai</a:t>
            </a:r>
            <a:endParaRPr lang="en-US" dirty="0">
              <a:latin typeface="Times New Roman" pitchFamily="18" charset="0"/>
              <a:cs typeface="Times New Roman" pitchFamily="18" charset="0"/>
            </a:endParaRPr>
          </a:p>
        </p:txBody>
      </p:sp>
      <p:sp>
        <p:nvSpPr>
          <p:cNvPr id="95" name="Rectangle 84"/>
          <p:cNvSpPr>
            <a:spLocks noChangeArrowheads="1"/>
          </p:cNvSpPr>
          <p:nvPr/>
        </p:nvSpPr>
        <p:spPr bwMode="auto">
          <a:xfrm>
            <a:off x="2980385" y="4047679"/>
            <a:ext cx="211455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0"/>
              </a:spcBef>
              <a:spcAft>
                <a:spcPct val="0"/>
              </a:spcAft>
            </a:pPr>
            <a:r>
              <a:rPr lang="en-US" dirty="0" smtClean="0">
                <a:latin typeface="Times New Roman" pitchFamily="18" charset="0"/>
                <a:cs typeface="Times New Roman" pitchFamily="18" charset="0"/>
              </a:rPr>
              <a:t>Lóng ngóng, không dám hành hạ anh Dậu </a:t>
            </a:r>
            <a:endParaRPr lang="en-US" dirty="0">
              <a:latin typeface="Times New Roman" pitchFamily="18" charset="0"/>
              <a:cs typeface="Times New Roman" pitchFamily="18" charset="0"/>
            </a:endParaRPr>
          </a:p>
        </p:txBody>
      </p:sp>
      <p:sp>
        <p:nvSpPr>
          <p:cNvPr id="97" name="Rectangle 86"/>
          <p:cNvSpPr>
            <a:spLocks noChangeArrowheads="1"/>
          </p:cNvSpPr>
          <p:nvPr/>
        </p:nvSpPr>
        <p:spPr bwMode="auto">
          <a:xfrm>
            <a:off x="6516216" y="2283718"/>
            <a:ext cx="2517452"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fontAlgn="base">
              <a:spcBef>
                <a:spcPct val="0"/>
              </a:spcBef>
              <a:spcAft>
                <a:spcPct val="0"/>
              </a:spcAft>
            </a:pPr>
            <a:r>
              <a:rPr lang="en-US" sz="2400" b="1" dirty="0">
                <a:solidFill>
                  <a:schemeClr val="accent5">
                    <a:lumMod val="75000"/>
                  </a:schemeClr>
                </a:solidFill>
                <a:latin typeface="Times New Roman" pitchFamily="18" charset="0"/>
                <a:cs typeface="Times New Roman" pitchFamily="18" charset="0"/>
              </a:rPr>
              <a:t>L</a:t>
            </a:r>
            <a:r>
              <a:rPr lang="en-US" sz="2400" b="1" dirty="0" smtClean="0">
                <a:solidFill>
                  <a:schemeClr val="accent5">
                    <a:lumMod val="75000"/>
                  </a:schemeClr>
                </a:solidFill>
                <a:latin typeface="Times New Roman" pitchFamily="18" charset="0"/>
                <a:cs typeface="Times New Roman" pitchFamily="18" charset="0"/>
              </a:rPr>
              <a:t>à công cụ sai khiến nhưng không hoàn toàn mất hết nhân tính</a:t>
            </a:r>
            <a:endParaRPr lang="en-US" sz="2400" b="1" dirty="0">
              <a:solidFill>
                <a:schemeClr val="accent5">
                  <a:lumMod val="75000"/>
                </a:schemeClr>
              </a:solidFill>
              <a:latin typeface="Times New Roman" pitchFamily="18" charset="0"/>
              <a:cs typeface="Times New Roman" pitchFamily="18" charset="0"/>
            </a:endParaRPr>
          </a:p>
        </p:txBody>
      </p:sp>
      <p:sp>
        <p:nvSpPr>
          <p:cNvPr id="98" name="TextBox 97"/>
          <p:cNvSpPr txBox="1"/>
          <p:nvPr/>
        </p:nvSpPr>
        <p:spPr>
          <a:xfrm>
            <a:off x="395536" y="2820873"/>
            <a:ext cx="1656184" cy="830997"/>
          </a:xfrm>
          <a:prstGeom prst="rect">
            <a:avLst/>
          </a:prstGeom>
          <a:noFill/>
        </p:spPr>
        <p:txBody>
          <a:bodyPr wrap="square" rtlCol="0">
            <a:spAutoFit/>
          </a:bodyPr>
          <a:lstStyle/>
          <a:p>
            <a:r>
              <a:rPr lang="en-US" sz="2400" b="1" dirty="0" smtClean="0">
                <a:solidFill>
                  <a:schemeClr val="accent5">
                    <a:lumMod val="75000"/>
                  </a:schemeClr>
                </a:solidFill>
                <a:latin typeface="Times New Roman" pitchFamily="18" charset="0"/>
                <a:cs typeface="Times New Roman" pitchFamily="18" charset="0"/>
              </a:rPr>
              <a:t>Người nhà lý trưởng</a:t>
            </a:r>
            <a:endParaRPr lang="en-US" sz="2400" b="1" dirty="0">
              <a:solidFill>
                <a:schemeClr val="accent5">
                  <a:lumMod val="75000"/>
                </a:schemeClr>
              </a:solidFill>
              <a:latin typeface="Times New Roman" pitchFamily="18" charset="0"/>
              <a:cs typeface="Times New Roman" pitchFamily="18" charset="0"/>
            </a:endParaRPr>
          </a:p>
        </p:txBody>
      </p:sp>
      <p:sp>
        <p:nvSpPr>
          <p:cNvPr id="2" name="Rectangle 1"/>
          <p:cNvSpPr/>
          <p:nvPr/>
        </p:nvSpPr>
        <p:spPr>
          <a:xfrm>
            <a:off x="3642716" y="-31180"/>
            <a:ext cx="503374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smtClean="0">
                <a:solidFill>
                  <a:srgbClr val="FF0000"/>
                </a:solidFill>
              </a:rPr>
              <a:t>Người nhà Lý trưởng được giới thiệu là người ntn: chức danh, lời nói, hành động?</a:t>
            </a:r>
            <a:endParaRPr lang="en-US" sz="2000" dirty="0">
              <a:solidFill>
                <a:srgbClr val="FF0000"/>
              </a:solidFill>
            </a:endParaRPr>
          </a:p>
        </p:txBody>
      </p:sp>
    </p:spTree>
    <p:extLst>
      <p:ext uri="{BB962C8B-B14F-4D97-AF65-F5344CB8AC3E}">
        <p14:creationId xmlns:p14="http://schemas.microsoft.com/office/powerpoint/2010/main" val="157045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9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31" grpId="0" animBg="1"/>
      <p:bldP spid="83" grpId="0" animBg="1"/>
      <p:bldP spid="93" grpId="0"/>
      <p:bldP spid="94" grpId="0"/>
      <p:bldP spid="95" grpId="0"/>
      <p:bldP spid="97" grpId="0"/>
      <p:bldP spid="98" grpId="0"/>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4"/>
          <p:cNvSpPr>
            <a:spLocks noEditPoints="1"/>
          </p:cNvSpPr>
          <p:nvPr/>
        </p:nvSpPr>
        <p:spPr bwMode="auto">
          <a:xfrm rot="16200000">
            <a:off x="1248504" y="-1088351"/>
            <a:ext cx="750171" cy="3247179"/>
          </a:xfrm>
          <a:custGeom>
            <a:avLst/>
            <a:gdLst>
              <a:gd name="T0" fmla="*/ 914 w 1007"/>
              <a:gd name="T1" fmla="*/ 170 h 2288"/>
              <a:gd name="T2" fmla="*/ 728 w 1007"/>
              <a:gd name="T3" fmla="*/ 122 h 2288"/>
              <a:gd name="T4" fmla="*/ 291 w 1007"/>
              <a:gd name="T5" fmla="*/ 122 h 2288"/>
              <a:gd name="T6" fmla="*/ 147 w 1007"/>
              <a:gd name="T7" fmla="*/ 0 h 2288"/>
              <a:gd name="T8" fmla="*/ 0 w 1007"/>
              <a:gd name="T9" fmla="*/ 146 h 2288"/>
              <a:gd name="T10" fmla="*/ 147 w 1007"/>
              <a:gd name="T11" fmla="*/ 293 h 2288"/>
              <a:gd name="T12" fmla="*/ 291 w 1007"/>
              <a:gd name="T13" fmla="*/ 171 h 2288"/>
              <a:gd name="T14" fmla="*/ 728 w 1007"/>
              <a:gd name="T15" fmla="*/ 171 h 2288"/>
              <a:gd name="T16" fmla="*/ 957 w 1007"/>
              <a:gd name="T17" fmla="*/ 351 h 2288"/>
              <a:gd name="T18" fmla="*/ 957 w 1007"/>
              <a:gd name="T19" fmla="*/ 2288 h 2288"/>
              <a:gd name="T20" fmla="*/ 1007 w 1007"/>
              <a:gd name="T21" fmla="*/ 2288 h 2288"/>
              <a:gd name="T22" fmla="*/ 1007 w 1007"/>
              <a:gd name="T23" fmla="*/ 351 h 2288"/>
              <a:gd name="T24" fmla="*/ 914 w 1007"/>
              <a:gd name="T25" fmla="*/ 170 h 2288"/>
              <a:gd name="T26" fmla="*/ 147 w 1007"/>
              <a:gd name="T27" fmla="*/ 233 h 2288"/>
              <a:gd name="T28" fmla="*/ 61 w 1007"/>
              <a:gd name="T29" fmla="*/ 146 h 2288"/>
              <a:gd name="T30" fmla="*/ 147 w 1007"/>
              <a:gd name="T31" fmla="*/ 60 h 2288"/>
              <a:gd name="T32" fmla="*/ 233 w 1007"/>
              <a:gd name="T33" fmla="*/ 146 h 2288"/>
              <a:gd name="T34" fmla="*/ 147 w 1007"/>
              <a:gd name="T35" fmla="*/ 233 h 2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7" h="2288">
                <a:moveTo>
                  <a:pt x="914" y="170"/>
                </a:moveTo>
                <a:cubicBezTo>
                  <a:pt x="854" y="130"/>
                  <a:pt x="780" y="122"/>
                  <a:pt x="728" y="122"/>
                </a:cubicBezTo>
                <a:cubicBezTo>
                  <a:pt x="291" y="122"/>
                  <a:pt x="291" y="122"/>
                  <a:pt x="291" y="122"/>
                </a:cubicBezTo>
                <a:cubicBezTo>
                  <a:pt x="279" y="53"/>
                  <a:pt x="219" y="0"/>
                  <a:pt x="147" y="0"/>
                </a:cubicBezTo>
                <a:cubicBezTo>
                  <a:pt x="66" y="0"/>
                  <a:pt x="0" y="66"/>
                  <a:pt x="0" y="146"/>
                </a:cubicBezTo>
                <a:cubicBezTo>
                  <a:pt x="0" y="227"/>
                  <a:pt x="66" y="293"/>
                  <a:pt x="147" y="293"/>
                </a:cubicBezTo>
                <a:cubicBezTo>
                  <a:pt x="219" y="293"/>
                  <a:pt x="279" y="240"/>
                  <a:pt x="291" y="171"/>
                </a:cubicBezTo>
                <a:cubicBezTo>
                  <a:pt x="728" y="171"/>
                  <a:pt x="728" y="171"/>
                  <a:pt x="728" y="171"/>
                </a:cubicBezTo>
                <a:cubicBezTo>
                  <a:pt x="797" y="171"/>
                  <a:pt x="957" y="189"/>
                  <a:pt x="957" y="351"/>
                </a:cubicBezTo>
                <a:cubicBezTo>
                  <a:pt x="957" y="2288"/>
                  <a:pt x="957" y="2288"/>
                  <a:pt x="957" y="2288"/>
                </a:cubicBezTo>
                <a:cubicBezTo>
                  <a:pt x="1007" y="2288"/>
                  <a:pt x="1007" y="2288"/>
                  <a:pt x="1007" y="2288"/>
                </a:cubicBezTo>
                <a:cubicBezTo>
                  <a:pt x="1007" y="351"/>
                  <a:pt x="1007" y="351"/>
                  <a:pt x="1007" y="351"/>
                </a:cubicBezTo>
                <a:cubicBezTo>
                  <a:pt x="1007" y="272"/>
                  <a:pt x="975" y="210"/>
                  <a:pt x="914" y="170"/>
                </a:cubicBezTo>
                <a:close/>
                <a:moveTo>
                  <a:pt x="147" y="233"/>
                </a:moveTo>
                <a:cubicBezTo>
                  <a:pt x="99" y="233"/>
                  <a:pt x="61" y="194"/>
                  <a:pt x="61" y="146"/>
                </a:cubicBezTo>
                <a:cubicBezTo>
                  <a:pt x="61" y="99"/>
                  <a:pt x="99" y="60"/>
                  <a:pt x="147" y="60"/>
                </a:cubicBezTo>
                <a:cubicBezTo>
                  <a:pt x="194" y="60"/>
                  <a:pt x="233" y="99"/>
                  <a:pt x="233" y="146"/>
                </a:cubicBezTo>
                <a:cubicBezTo>
                  <a:pt x="233" y="194"/>
                  <a:pt x="194" y="233"/>
                  <a:pt x="147" y="233"/>
                </a:cubicBezTo>
                <a:close/>
              </a:path>
            </a:pathLst>
          </a:custGeom>
          <a:gradFill>
            <a:gsLst>
              <a:gs pos="0">
                <a:srgbClr val="03435C"/>
              </a:gs>
              <a:gs pos="100000">
                <a:srgbClr val="037A9B"/>
              </a:gs>
            </a:gsLst>
            <a:lin ang="5400000" scaled="1"/>
          </a:gra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012" dirty="0">
              <a:solidFill>
                <a:prstClr val="white"/>
              </a:solidFill>
              <a:latin typeface="微软雅黑" panose="020B0503020204020204" pitchFamily="34" charset="-122"/>
            </a:endParaRPr>
          </a:p>
        </p:txBody>
      </p:sp>
      <p:sp>
        <p:nvSpPr>
          <p:cNvPr id="6" name="TextBox 5"/>
          <p:cNvSpPr txBox="1"/>
          <p:nvPr/>
        </p:nvSpPr>
        <p:spPr>
          <a:xfrm>
            <a:off x="395536" y="350572"/>
            <a:ext cx="2736304" cy="369332"/>
          </a:xfrm>
          <a:prstGeom prst="rect">
            <a:avLst/>
          </a:prstGeom>
          <a:solidFill>
            <a:schemeClr val="accent5">
              <a:lumMod val="75000"/>
            </a:schemeClr>
          </a:solidFill>
        </p:spPr>
        <p:txBody>
          <a:bodyPr wrap="square" rtlCol="0">
            <a:spAutoFit/>
          </a:bodyPr>
          <a:lstStyle/>
          <a:p>
            <a:r>
              <a:rPr lang="en-US" b="1">
                <a:solidFill>
                  <a:prstClr val="white"/>
                </a:solidFill>
                <a:latin typeface="Times New Roman" pitchFamily="18" charset="0"/>
                <a:cs typeface="Times New Roman" pitchFamily="18" charset="0"/>
              </a:rPr>
              <a:t>II. TÌM HIỂU CHI TIẾT</a:t>
            </a:r>
          </a:p>
        </p:txBody>
      </p:sp>
      <p:sp>
        <p:nvSpPr>
          <p:cNvPr id="7" name="Rectangle 57"/>
          <p:cNvSpPr/>
          <p:nvPr/>
        </p:nvSpPr>
        <p:spPr>
          <a:xfrm>
            <a:off x="0" y="987574"/>
            <a:ext cx="9144000" cy="3600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2" tIns="34292" rIns="68582" bIns="34292" rtlCol="0" anchor="ctr"/>
          <a:lstStyle/>
          <a:p>
            <a:pPr algn="ctr"/>
            <a:r>
              <a:rPr lang="en-US" sz="2000" b="1">
                <a:solidFill>
                  <a:prstClr val="white"/>
                </a:solidFill>
                <a:latin typeface="Times New Roman" pitchFamily="18" charset="0"/>
                <a:cs typeface="Times New Roman" pitchFamily="18" charset="0"/>
              </a:rPr>
              <a:t>2. Nhân vật cai lệ và người nhà lý trưởng</a:t>
            </a: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1600" y="1662649"/>
            <a:ext cx="3024336" cy="170118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4814" y="3219822"/>
            <a:ext cx="2533650" cy="18002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Rectangle 9"/>
          <p:cNvSpPr/>
          <p:nvPr/>
        </p:nvSpPr>
        <p:spPr>
          <a:xfrm>
            <a:off x="4499992" y="1779662"/>
            <a:ext cx="4572000" cy="1323439"/>
          </a:xfrm>
          <a:prstGeom prst="rect">
            <a:avLst/>
          </a:prstGeom>
        </p:spPr>
        <p:txBody>
          <a:bodyPr>
            <a:spAutoFit/>
          </a:bodyPr>
          <a:lstStyle/>
          <a:p>
            <a:r>
              <a:rPr lang="en-US" sz="2000" b="1" smtClean="0">
                <a:solidFill>
                  <a:srgbClr val="FF0000"/>
                </a:solidFill>
                <a:latin typeface="Times New Roman" pitchFamily="18" charset="0"/>
                <a:cs typeface="Times New Roman" pitchFamily="18" charset="0"/>
                <a:sym typeface="Wingdings" pitchFamily="2" charset="2"/>
              </a:rPr>
              <a:t></a:t>
            </a:r>
            <a:r>
              <a:rPr lang="en-US" sz="2000" b="1" smtClean="0">
                <a:solidFill>
                  <a:srgbClr val="FF0000"/>
                </a:solidFill>
                <a:latin typeface="Times New Roman" pitchFamily="18" charset="0"/>
                <a:cs typeface="Times New Roman" pitchFamily="18" charset="0"/>
              </a:rPr>
              <a:t> </a:t>
            </a:r>
            <a:r>
              <a:rPr lang="en-US" sz="2000" b="1">
                <a:solidFill>
                  <a:srgbClr val="FF0000"/>
                </a:solidFill>
                <a:latin typeface="Times New Roman" pitchFamily="18" charset="0"/>
                <a:cs typeface="Times New Roman" pitchFamily="18" charset="0"/>
              </a:rPr>
              <a:t>Cai lệ và người nhà lí trưởng chính là những tên tay sai mạt hạng, là bọn đầu trâu mặt ngựa, là công cụ bỉ ổi của xã hội tàn bạo lúc bấy giờ</a:t>
            </a:r>
          </a:p>
        </p:txBody>
      </p:sp>
      <p:sp>
        <p:nvSpPr>
          <p:cNvPr id="11" name="Rectangle 10"/>
          <p:cNvSpPr/>
          <p:nvPr/>
        </p:nvSpPr>
        <p:spPr>
          <a:xfrm>
            <a:off x="1043608" y="3552567"/>
            <a:ext cx="4572000" cy="1323439"/>
          </a:xfrm>
          <a:prstGeom prst="rect">
            <a:avLst/>
          </a:prstGeom>
        </p:spPr>
        <p:txBody>
          <a:bodyPr>
            <a:spAutoFit/>
          </a:bodyPr>
          <a:lstStyle/>
          <a:p>
            <a:r>
              <a:rPr lang="pt-BR" sz="2000" b="1" smtClean="0">
                <a:solidFill>
                  <a:srgbClr val="FF0000"/>
                </a:solidFill>
                <a:latin typeface="Times New Roman" pitchFamily="18" charset="0"/>
                <a:cs typeface="Times New Roman" pitchFamily="18" charset="0"/>
                <a:sym typeface="Wingdings" pitchFamily="2" charset="2"/>
              </a:rPr>
              <a:t>  </a:t>
            </a:r>
            <a:r>
              <a:rPr lang="pt-BR" sz="2000" b="1" smtClean="0">
                <a:solidFill>
                  <a:srgbClr val="FF0000"/>
                </a:solidFill>
                <a:latin typeface="Times New Roman" pitchFamily="18" charset="0"/>
                <a:cs typeface="Times New Roman" pitchFamily="18" charset="0"/>
              </a:rPr>
              <a:t>XHPK </a:t>
            </a:r>
            <a:r>
              <a:rPr lang="pt-BR" sz="2000" b="1">
                <a:solidFill>
                  <a:srgbClr val="FF0000"/>
                </a:solidFill>
                <a:latin typeface="Times New Roman" pitchFamily="18" charset="0"/>
                <a:cs typeface="Times New Roman" pitchFamily="18" charset="0"/>
              </a:rPr>
              <a:t>đương thời là XH đầy rẫy bất công và tàn ác. XH ấy có thể gieo tai hoạ xuống cho bất kì người dân lương thiện nào</a:t>
            </a:r>
            <a:endParaRPr lang="en-US" sz="20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980019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1000"/>
                                        <p:tgtEl>
                                          <p:spTgt spid="5"/>
                                        </p:tgtEl>
                                      </p:cBhvr>
                                    </p:animEffect>
                                  </p:childTnLst>
                                </p:cTn>
                              </p:par>
                            </p:childTnLst>
                          </p:cTn>
                        </p:par>
                        <p:par>
                          <p:cTn id="8" fill="hold">
                            <p:stCondLst>
                              <p:cond delay="1000"/>
                            </p:stCondLst>
                            <p:childTnLst>
                              <p:par>
                                <p:cTn id="9" presetID="14" presetClass="entr" presetSubtype="1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randombar(horizontal)">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21" presetClass="entr" presetSubtype="1"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heel(1)">
                                      <p:cBhvr>
                                        <p:cTn id="16" dur="2000"/>
                                        <p:tgtEl>
                                          <p:spTgt spid="8"/>
                                        </p:tgtEl>
                                      </p:cBhvr>
                                    </p:animEffect>
                                  </p:childTnLst>
                                </p:cTn>
                              </p:par>
                              <p:par>
                                <p:cTn id="17" presetID="21" presetClass="entr" presetSubtype="1"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heel(1)">
                                      <p:cBhvr>
                                        <p:cTn id="19" dur="20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1000" fill="hold"/>
                                        <p:tgtEl>
                                          <p:spTgt spid="2"/>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1000"/>
                                        <p:tgtEl>
                                          <p:spTgt spid="11"/>
                                        </p:tgtEl>
                                      </p:cBhvr>
                                    </p:animEffect>
                                    <p:anim calcmode="lin" valueType="num">
                                      <p:cBhvr>
                                        <p:cTn id="30" dur="1000" fill="hold"/>
                                        <p:tgtEl>
                                          <p:spTgt spid="11"/>
                                        </p:tgtEl>
                                        <p:attrNameLst>
                                          <p:attrName>ppt_x</p:attrName>
                                        </p:attrNameLst>
                                      </p:cBhvr>
                                      <p:tavLst>
                                        <p:tav tm="0">
                                          <p:val>
                                            <p:strVal val="#ppt_x"/>
                                          </p:val>
                                        </p:tav>
                                        <p:tav tm="100000">
                                          <p:val>
                                            <p:strVal val="#ppt_x"/>
                                          </p:val>
                                        </p:tav>
                                      </p:tavLst>
                                    </p:anim>
                                    <p:anim calcmode="lin" valueType="num">
                                      <p:cBhvr>
                                        <p:cTn id="3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10"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5"/>
          <p:cNvSpPr>
            <a:spLocks noEditPoints="1"/>
          </p:cNvSpPr>
          <p:nvPr/>
        </p:nvSpPr>
        <p:spPr bwMode="auto">
          <a:xfrm rot="16200000">
            <a:off x="1248504" y="-1088351"/>
            <a:ext cx="750171" cy="3247179"/>
          </a:xfrm>
          <a:custGeom>
            <a:avLst/>
            <a:gdLst>
              <a:gd name="T0" fmla="*/ 914 w 1007"/>
              <a:gd name="T1" fmla="*/ 170 h 2288"/>
              <a:gd name="T2" fmla="*/ 728 w 1007"/>
              <a:gd name="T3" fmla="*/ 122 h 2288"/>
              <a:gd name="T4" fmla="*/ 291 w 1007"/>
              <a:gd name="T5" fmla="*/ 122 h 2288"/>
              <a:gd name="T6" fmla="*/ 147 w 1007"/>
              <a:gd name="T7" fmla="*/ 0 h 2288"/>
              <a:gd name="T8" fmla="*/ 0 w 1007"/>
              <a:gd name="T9" fmla="*/ 146 h 2288"/>
              <a:gd name="T10" fmla="*/ 147 w 1007"/>
              <a:gd name="T11" fmla="*/ 293 h 2288"/>
              <a:gd name="T12" fmla="*/ 291 w 1007"/>
              <a:gd name="T13" fmla="*/ 171 h 2288"/>
              <a:gd name="T14" fmla="*/ 728 w 1007"/>
              <a:gd name="T15" fmla="*/ 171 h 2288"/>
              <a:gd name="T16" fmla="*/ 957 w 1007"/>
              <a:gd name="T17" fmla="*/ 351 h 2288"/>
              <a:gd name="T18" fmla="*/ 957 w 1007"/>
              <a:gd name="T19" fmla="*/ 2288 h 2288"/>
              <a:gd name="T20" fmla="*/ 1007 w 1007"/>
              <a:gd name="T21" fmla="*/ 2288 h 2288"/>
              <a:gd name="T22" fmla="*/ 1007 w 1007"/>
              <a:gd name="T23" fmla="*/ 351 h 2288"/>
              <a:gd name="T24" fmla="*/ 914 w 1007"/>
              <a:gd name="T25" fmla="*/ 170 h 2288"/>
              <a:gd name="T26" fmla="*/ 147 w 1007"/>
              <a:gd name="T27" fmla="*/ 233 h 2288"/>
              <a:gd name="T28" fmla="*/ 61 w 1007"/>
              <a:gd name="T29" fmla="*/ 146 h 2288"/>
              <a:gd name="T30" fmla="*/ 147 w 1007"/>
              <a:gd name="T31" fmla="*/ 60 h 2288"/>
              <a:gd name="T32" fmla="*/ 233 w 1007"/>
              <a:gd name="T33" fmla="*/ 146 h 2288"/>
              <a:gd name="T34" fmla="*/ 147 w 1007"/>
              <a:gd name="T35" fmla="*/ 233 h 2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7" h="2288">
                <a:moveTo>
                  <a:pt x="914" y="170"/>
                </a:moveTo>
                <a:cubicBezTo>
                  <a:pt x="854" y="130"/>
                  <a:pt x="780" y="122"/>
                  <a:pt x="728" y="122"/>
                </a:cubicBezTo>
                <a:cubicBezTo>
                  <a:pt x="291" y="122"/>
                  <a:pt x="291" y="122"/>
                  <a:pt x="291" y="122"/>
                </a:cubicBezTo>
                <a:cubicBezTo>
                  <a:pt x="279" y="53"/>
                  <a:pt x="219" y="0"/>
                  <a:pt x="147" y="0"/>
                </a:cubicBezTo>
                <a:cubicBezTo>
                  <a:pt x="66" y="0"/>
                  <a:pt x="0" y="66"/>
                  <a:pt x="0" y="146"/>
                </a:cubicBezTo>
                <a:cubicBezTo>
                  <a:pt x="0" y="227"/>
                  <a:pt x="66" y="293"/>
                  <a:pt x="147" y="293"/>
                </a:cubicBezTo>
                <a:cubicBezTo>
                  <a:pt x="219" y="293"/>
                  <a:pt x="279" y="240"/>
                  <a:pt x="291" y="171"/>
                </a:cubicBezTo>
                <a:cubicBezTo>
                  <a:pt x="728" y="171"/>
                  <a:pt x="728" y="171"/>
                  <a:pt x="728" y="171"/>
                </a:cubicBezTo>
                <a:cubicBezTo>
                  <a:pt x="797" y="171"/>
                  <a:pt x="957" y="189"/>
                  <a:pt x="957" y="351"/>
                </a:cubicBezTo>
                <a:cubicBezTo>
                  <a:pt x="957" y="2288"/>
                  <a:pt x="957" y="2288"/>
                  <a:pt x="957" y="2288"/>
                </a:cubicBezTo>
                <a:cubicBezTo>
                  <a:pt x="1007" y="2288"/>
                  <a:pt x="1007" y="2288"/>
                  <a:pt x="1007" y="2288"/>
                </a:cubicBezTo>
                <a:cubicBezTo>
                  <a:pt x="1007" y="351"/>
                  <a:pt x="1007" y="351"/>
                  <a:pt x="1007" y="351"/>
                </a:cubicBezTo>
                <a:cubicBezTo>
                  <a:pt x="1007" y="272"/>
                  <a:pt x="975" y="210"/>
                  <a:pt x="914" y="170"/>
                </a:cubicBezTo>
                <a:close/>
                <a:moveTo>
                  <a:pt x="147" y="233"/>
                </a:moveTo>
                <a:cubicBezTo>
                  <a:pt x="99" y="233"/>
                  <a:pt x="61" y="194"/>
                  <a:pt x="61" y="146"/>
                </a:cubicBezTo>
                <a:cubicBezTo>
                  <a:pt x="61" y="99"/>
                  <a:pt x="99" y="60"/>
                  <a:pt x="147" y="60"/>
                </a:cubicBezTo>
                <a:cubicBezTo>
                  <a:pt x="194" y="60"/>
                  <a:pt x="233" y="99"/>
                  <a:pt x="233" y="146"/>
                </a:cubicBezTo>
                <a:cubicBezTo>
                  <a:pt x="233" y="194"/>
                  <a:pt x="194" y="233"/>
                  <a:pt x="147" y="233"/>
                </a:cubicBezTo>
                <a:close/>
              </a:path>
            </a:pathLst>
          </a:custGeom>
          <a:gradFill>
            <a:gsLst>
              <a:gs pos="0">
                <a:srgbClr val="03435C"/>
              </a:gs>
              <a:gs pos="100000">
                <a:srgbClr val="037A9B"/>
              </a:gs>
            </a:gsLst>
            <a:lin ang="5400000" scaled="1"/>
          </a:gra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012" dirty="0">
              <a:solidFill>
                <a:prstClr val="white"/>
              </a:solidFill>
              <a:latin typeface="微软雅黑" panose="020B0503020204020204" pitchFamily="34" charset="-122"/>
            </a:endParaRPr>
          </a:p>
        </p:txBody>
      </p:sp>
      <p:sp>
        <p:nvSpPr>
          <p:cNvPr id="7" name="TextBox 6"/>
          <p:cNvSpPr txBox="1"/>
          <p:nvPr/>
        </p:nvSpPr>
        <p:spPr>
          <a:xfrm>
            <a:off x="395536" y="350572"/>
            <a:ext cx="2736304" cy="369332"/>
          </a:xfrm>
          <a:prstGeom prst="rect">
            <a:avLst/>
          </a:prstGeom>
          <a:solidFill>
            <a:schemeClr val="accent5">
              <a:lumMod val="75000"/>
            </a:schemeClr>
          </a:solidFill>
        </p:spPr>
        <p:txBody>
          <a:bodyPr wrap="square" rtlCol="0">
            <a:spAutoFit/>
          </a:bodyPr>
          <a:lstStyle/>
          <a:p>
            <a:r>
              <a:rPr lang="en-US" b="1" dirty="0">
                <a:solidFill>
                  <a:prstClr val="white"/>
                </a:solidFill>
                <a:latin typeface="Times New Roman" pitchFamily="18" charset="0"/>
                <a:cs typeface="Times New Roman" pitchFamily="18" charset="0"/>
              </a:rPr>
              <a:t>II. TÌM HIỂU CHI TIẾT</a:t>
            </a:r>
          </a:p>
        </p:txBody>
      </p:sp>
      <p:sp>
        <p:nvSpPr>
          <p:cNvPr id="8" name="Rectangle 57"/>
          <p:cNvSpPr/>
          <p:nvPr/>
        </p:nvSpPr>
        <p:spPr>
          <a:xfrm>
            <a:off x="0" y="987574"/>
            <a:ext cx="3168545" cy="3600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2" tIns="34292" rIns="68582" bIns="34292" rtlCol="0" anchor="ctr"/>
          <a:lstStyle/>
          <a:p>
            <a:pPr algn="ctr"/>
            <a:r>
              <a:rPr lang="en-US" sz="2000" b="1" dirty="0" smtClean="0">
                <a:solidFill>
                  <a:prstClr val="white"/>
                </a:solidFill>
                <a:latin typeface="Times New Roman" pitchFamily="18" charset="0"/>
                <a:cs typeface="Times New Roman" pitchFamily="18" charset="0"/>
              </a:rPr>
              <a:t>3. Nhân vật chị Dậu</a:t>
            </a:r>
            <a:endParaRPr lang="en-US" sz="2000" b="1" dirty="0">
              <a:solidFill>
                <a:prstClr val="white"/>
              </a:solidFill>
              <a:latin typeface="Times New Roman" pitchFamily="18" charset="0"/>
              <a:cs typeface="Times New Roman" pitchFamily="18" charset="0"/>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44208" y="123478"/>
            <a:ext cx="1867423" cy="186742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nvGrpSpPr>
          <p:cNvPr id="13" name="组合 73"/>
          <p:cNvGrpSpPr/>
          <p:nvPr/>
        </p:nvGrpSpPr>
        <p:grpSpPr>
          <a:xfrm>
            <a:off x="480214" y="1391177"/>
            <a:ext cx="1931546" cy="460493"/>
            <a:chOff x="3418293" y="305852"/>
            <a:chExt cx="4844075" cy="872774"/>
          </a:xfrm>
        </p:grpSpPr>
        <p:sp>
          <p:nvSpPr>
            <p:cNvPr id="14" name="椭圆 74"/>
            <p:cNvSpPr/>
            <p:nvPr/>
          </p:nvSpPr>
          <p:spPr>
            <a:xfrm>
              <a:off x="3418293" y="305852"/>
              <a:ext cx="4844075" cy="466634"/>
            </a:xfrm>
            <a:prstGeom prst="ellipse">
              <a:avLst/>
            </a:prstGeom>
            <a:gradFill flip="none" rotWithShape="1">
              <a:gsLst>
                <a:gs pos="100000">
                  <a:srgbClr val="C9C9C9">
                    <a:alpha val="0"/>
                  </a:srgbClr>
                </a:gs>
                <a:gs pos="20000">
                  <a:schemeClr val="bg1">
                    <a:lumMod val="5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zh-CN" altLang="en-US" sz="1400">
                <a:solidFill>
                  <a:srgbClr val="FFFFFF"/>
                </a:solidFill>
              </a:endParaRPr>
            </a:p>
          </p:txBody>
        </p:sp>
        <p:sp>
          <p:nvSpPr>
            <p:cNvPr id="15" name="矩形 75"/>
            <p:cNvSpPr/>
            <p:nvPr/>
          </p:nvSpPr>
          <p:spPr>
            <a:xfrm>
              <a:off x="3502027" y="470122"/>
              <a:ext cx="4499303" cy="708504"/>
            </a:xfrm>
            <a:prstGeom prst="rect">
              <a:avLst/>
            </a:prstGeom>
            <a:gradFill>
              <a:gsLst>
                <a:gs pos="0">
                  <a:schemeClr val="bg1"/>
                </a:gs>
                <a:gs pos="100000">
                  <a:schemeClr val="bg1">
                    <a:lumMod val="95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zh-CN" altLang="en-US" sz="1400">
                <a:solidFill>
                  <a:srgbClr val="FFFFFF"/>
                </a:solidFill>
              </a:endParaRPr>
            </a:p>
          </p:txBody>
        </p:sp>
      </p:grpSp>
      <p:sp>
        <p:nvSpPr>
          <p:cNvPr id="22" name="文本框 82"/>
          <p:cNvSpPr txBox="1"/>
          <p:nvPr/>
        </p:nvSpPr>
        <p:spPr>
          <a:xfrm>
            <a:off x="251520" y="1497141"/>
            <a:ext cx="3203197" cy="284691"/>
          </a:xfrm>
          <a:prstGeom prst="rect">
            <a:avLst/>
          </a:prstGeom>
          <a:noFill/>
        </p:spPr>
        <p:txBody>
          <a:bodyPr wrap="square" lIns="68579" tIns="34289" rIns="68579" bIns="34289" rtlCol="0">
            <a:spAutoFit/>
          </a:bodyPr>
          <a:lstStyle/>
          <a:p>
            <a:pPr defTabSz="685783">
              <a:defRPr/>
            </a:pPr>
            <a:r>
              <a:rPr lang="en-US" altLang="zh-CN" sz="1400" b="1" dirty="0" smtClean="0">
                <a:solidFill>
                  <a:srgbClr val="3A6461"/>
                </a:solidFill>
                <a:latin typeface="微软雅黑" panose="020B0503020204020204" pitchFamily="34" charset="-122"/>
                <a:ea typeface="微软雅黑" panose="020B0503020204020204" pitchFamily="34" charset="-122"/>
                <a:sym typeface="+mn-ea"/>
              </a:rPr>
              <a:t>*Chị </a:t>
            </a:r>
            <a:r>
              <a:rPr lang="en-US" altLang="zh-CN" sz="1400" b="1" dirty="0" smtClean="0">
                <a:solidFill>
                  <a:srgbClr val="3A6461"/>
                </a:solidFill>
                <a:latin typeface="微软雅黑" panose="020B0503020204020204" pitchFamily="34" charset="-122"/>
                <a:ea typeface="微软雅黑" panose="020B0503020204020204" pitchFamily="34" charset="-122"/>
                <a:sym typeface="+mn-ea"/>
              </a:rPr>
              <a:t>Dậu chăm sóc chồng</a:t>
            </a:r>
            <a:endParaRPr lang="zh-CN" altLang="en-US" sz="1600" b="1" dirty="0">
              <a:solidFill>
                <a:srgbClr val="3A6461"/>
              </a:solidFill>
              <a:latin typeface="微软雅黑" panose="020B0503020204020204" pitchFamily="34" charset="-122"/>
              <a:ea typeface="微软雅黑" panose="020B0503020204020204" pitchFamily="34" charset="-122"/>
              <a:sym typeface="+mn-ea"/>
            </a:endParaRPr>
          </a:p>
        </p:txBody>
      </p:sp>
      <p:sp>
        <p:nvSpPr>
          <p:cNvPr id="24" name="文本框 11"/>
          <p:cNvSpPr txBox="1"/>
          <p:nvPr/>
        </p:nvSpPr>
        <p:spPr>
          <a:xfrm rot="19463953">
            <a:off x="2375002" y="1204416"/>
            <a:ext cx="3337503" cy="369332"/>
          </a:xfrm>
          <a:prstGeom prst="rect">
            <a:avLst/>
          </a:prstGeom>
          <a:noFill/>
        </p:spPr>
        <p:txBody>
          <a:bodyPr wrap="square" rtlCol="0">
            <a:spAutoFit/>
          </a:bodyPr>
          <a:lstStyle/>
          <a:p>
            <a:pPr defTabSz="685783">
              <a:defRPr/>
            </a:pPr>
            <a:r>
              <a:rPr lang="en-US" altLang="zh-CN" b="1" dirty="0" smtClean="0">
                <a:solidFill>
                  <a:srgbClr val="FF0000"/>
                </a:solidFill>
                <a:latin typeface="Times New Roman" pitchFamily="18" charset="0"/>
                <a:ea typeface="方正正黑简体" panose="02000000000000000000" pitchFamily="2" charset="-122"/>
                <a:cs typeface="Times New Roman" pitchFamily="18" charset="0"/>
              </a:rPr>
              <a:t>Hành động</a:t>
            </a:r>
            <a:endParaRPr lang="zh-CN" altLang="en-US" b="1" dirty="0">
              <a:solidFill>
                <a:srgbClr val="FF0000"/>
              </a:solidFill>
              <a:latin typeface="Times New Roman" pitchFamily="18" charset="0"/>
              <a:ea typeface="方正正黑简体" panose="02000000000000000000" pitchFamily="2" charset="-122"/>
              <a:cs typeface="Times New Roman" pitchFamily="18" charset="0"/>
            </a:endParaRPr>
          </a:p>
        </p:txBody>
      </p:sp>
      <p:sp>
        <p:nvSpPr>
          <p:cNvPr id="26" name="下箭头 11"/>
          <p:cNvSpPr/>
          <p:nvPr/>
        </p:nvSpPr>
        <p:spPr>
          <a:xfrm rot="2761994">
            <a:off x="3315659" y="1069578"/>
            <a:ext cx="1165154" cy="2206329"/>
          </a:xfrm>
          <a:custGeom>
            <a:avLst/>
            <a:gdLst>
              <a:gd name="connsiteX0" fmla="*/ 0 w 720080"/>
              <a:gd name="connsiteY0" fmla="*/ 2808312 h 3168352"/>
              <a:gd name="connsiteX1" fmla="*/ 180020 w 720080"/>
              <a:gd name="connsiteY1" fmla="*/ 2808312 h 3168352"/>
              <a:gd name="connsiteX2" fmla="*/ 180020 w 720080"/>
              <a:gd name="connsiteY2" fmla="*/ 0 h 3168352"/>
              <a:gd name="connsiteX3" fmla="*/ 540060 w 720080"/>
              <a:gd name="connsiteY3" fmla="*/ 0 h 3168352"/>
              <a:gd name="connsiteX4" fmla="*/ 540060 w 720080"/>
              <a:gd name="connsiteY4" fmla="*/ 2808312 h 3168352"/>
              <a:gd name="connsiteX5" fmla="*/ 720080 w 720080"/>
              <a:gd name="connsiteY5" fmla="*/ 2808312 h 3168352"/>
              <a:gd name="connsiteX6" fmla="*/ 360040 w 720080"/>
              <a:gd name="connsiteY6" fmla="*/ 3168352 h 3168352"/>
              <a:gd name="connsiteX7" fmla="*/ 0 w 720080"/>
              <a:gd name="connsiteY7" fmla="*/ 2808312 h 3168352"/>
              <a:gd name="connsiteX0-1" fmla="*/ 0 w 720080"/>
              <a:gd name="connsiteY0-2" fmla="*/ 2808312 h 3168352"/>
              <a:gd name="connsiteX1-3" fmla="*/ 180020 w 720080"/>
              <a:gd name="connsiteY1-4" fmla="*/ 2808312 h 3168352"/>
              <a:gd name="connsiteX2-5" fmla="*/ 540060 w 720080"/>
              <a:gd name="connsiteY2-6" fmla="*/ 0 h 3168352"/>
              <a:gd name="connsiteX3-7" fmla="*/ 540060 w 720080"/>
              <a:gd name="connsiteY3-8" fmla="*/ 2808312 h 3168352"/>
              <a:gd name="connsiteX4-9" fmla="*/ 720080 w 720080"/>
              <a:gd name="connsiteY4-10" fmla="*/ 2808312 h 3168352"/>
              <a:gd name="connsiteX5-11" fmla="*/ 360040 w 720080"/>
              <a:gd name="connsiteY5-12" fmla="*/ 3168352 h 3168352"/>
              <a:gd name="connsiteX6-13" fmla="*/ 0 w 720080"/>
              <a:gd name="connsiteY6-14" fmla="*/ 2808312 h 3168352"/>
              <a:gd name="connsiteX0-15" fmla="*/ 0 w 720080"/>
              <a:gd name="connsiteY0-16" fmla="*/ 2808312 h 3168352"/>
              <a:gd name="connsiteX1-17" fmla="*/ 180020 w 720080"/>
              <a:gd name="connsiteY1-18" fmla="*/ 2808312 h 3168352"/>
              <a:gd name="connsiteX2-19" fmla="*/ 540060 w 720080"/>
              <a:gd name="connsiteY2-20" fmla="*/ 0 h 3168352"/>
              <a:gd name="connsiteX3-21" fmla="*/ 540060 w 720080"/>
              <a:gd name="connsiteY3-22" fmla="*/ 2808312 h 3168352"/>
              <a:gd name="connsiteX4-23" fmla="*/ 720080 w 720080"/>
              <a:gd name="connsiteY4-24" fmla="*/ 2808312 h 3168352"/>
              <a:gd name="connsiteX5-25" fmla="*/ 360040 w 720080"/>
              <a:gd name="connsiteY5-26" fmla="*/ 3168352 h 3168352"/>
              <a:gd name="connsiteX6-27" fmla="*/ 0 w 720080"/>
              <a:gd name="connsiteY6-28" fmla="*/ 2808312 h 3168352"/>
              <a:gd name="connsiteX0-29" fmla="*/ 0 w 720080"/>
              <a:gd name="connsiteY0-30" fmla="*/ 2808312 h 3168352"/>
              <a:gd name="connsiteX1-31" fmla="*/ 180020 w 720080"/>
              <a:gd name="connsiteY1-32" fmla="*/ 2808312 h 3168352"/>
              <a:gd name="connsiteX2-33" fmla="*/ 540060 w 720080"/>
              <a:gd name="connsiteY2-34" fmla="*/ 0 h 3168352"/>
              <a:gd name="connsiteX3-35" fmla="*/ 540060 w 720080"/>
              <a:gd name="connsiteY3-36" fmla="*/ 2808312 h 3168352"/>
              <a:gd name="connsiteX4-37" fmla="*/ 720080 w 720080"/>
              <a:gd name="connsiteY4-38" fmla="*/ 2808312 h 3168352"/>
              <a:gd name="connsiteX5-39" fmla="*/ 360040 w 720080"/>
              <a:gd name="connsiteY5-40" fmla="*/ 3168352 h 3168352"/>
              <a:gd name="connsiteX6-41" fmla="*/ 0 w 720080"/>
              <a:gd name="connsiteY6-42" fmla="*/ 2808312 h 3168352"/>
              <a:gd name="connsiteX0-43" fmla="*/ 0 w 720080"/>
              <a:gd name="connsiteY0-44" fmla="*/ 2808312 h 3168352"/>
              <a:gd name="connsiteX1-45" fmla="*/ 180020 w 720080"/>
              <a:gd name="connsiteY1-46" fmla="*/ 2808312 h 3168352"/>
              <a:gd name="connsiteX2-47" fmla="*/ 540060 w 720080"/>
              <a:gd name="connsiteY2-48" fmla="*/ 0 h 3168352"/>
              <a:gd name="connsiteX3-49" fmla="*/ 540060 w 720080"/>
              <a:gd name="connsiteY3-50" fmla="*/ 2808312 h 3168352"/>
              <a:gd name="connsiteX4-51" fmla="*/ 720080 w 720080"/>
              <a:gd name="connsiteY4-52" fmla="*/ 2808312 h 3168352"/>
              <a:gd name="connsiteX5-53" fmla="*/ 360040 w 720080"/>
              <a:gd name="connsiteY5-54" fmla="*/ 3168352 h 3168352"/>
              <a:gd name="connsiteX6-55" fmla="*/ 0 w 720080"/>
              <a:gd name="connsiteY6-56" fmla="*/ 2808312 h 3168352"/>
              <a:gd name="connsiteX0-57" fmla="*/ 0 w 720080"/>
              <a:gd name="connsiteY0-58" fmla="*/ 2808312 h 3168352"/>
              <a:gd name="connsiteX1-59" fmla="*/ 180020 w 720080"/>
              <a:gd name="connsiteY1-60" fmla="*/ 2808312 h 3168352"/>
              <a:gd name="connsiteX2-61" fmla="*/ 540060 w 720080"/>
              <a:gd name="connsiteY2-62" fmla="*/ 0 h 3168352"/>
              <a:gd name="connsiteX3-63" fmla="*/ 540060 w 720080"/>
              <a:gd name="connsiteY3-64" fmla="*/ 2808312 h 3168352"/>
              <a:gd name="connsiteX4-65" fmla="*/ 720080 w 720080"/>
              <a:gd name="connsiteY4-66" fmla="*/ 2808312 h 3168352"/>
              <a:gd name="connsiteX5-67" fmla="*/ 360040 w 720080"/>
              <a:gd name="connsiteY5-68" fmla="*/ 3168352 h 3168352"/>
              <a:gd name="connsiteX6-69" fmla="*/ 0 w 720080"/>
              <a:gd name="connsiteY6-70" fmla="*/ 2808312 h 3168352"/>
              <a:gd name="connsiteX0-71" fmla="*/ 0 w 720080"/>
              <a:gd name="connsiteY0-72" fmla="*/ 2808312 h 3168352"/>
              <a:gd name="connsiteX1-73" fmla="*/ 180020 w 720080"/>
              <a:gd name="connsiteY1-74" fmla="*/ 2808312 h 3168352"/>
              <a:gd name="connsiteX2-75" fmla="*/ 540060 w 720080"/>
              <a:gd name="connsiteY2-76" fmla="*/ 0 h 3168352"/>
              <a:gd name="connsiteX3-77" fmla="*/ 540060 w 720080"/>
              <a:gd name="connsiteY3-78" fmla="*/ 2808312 h 3168352"/>
              <a:gd name="connsiteX4-79" fmla="*/ 720080 w 720080"/>
              <a:gd name="connsiteY4-80" fmla="*/ 2808312 h 3168352"/>
              <a:gd name="connsiteX5-81" fmla="*/ 360040 w 720080"/>
              <a:gd name="connsiteY5-82" fmla="*/ 3168352 h 3168352"/>
              <a:gd name="connsiteX6-83" fmla="*/ 0 w 720080"/>
              <a:gd name="connsiteY6-84" fmla="*/ 2808312 h 3168352"/>
              <a:gd name="connsiteX0-85" fmla="*/ 0 w 720080"/>
              <a:gd name="connsiteY0-86" fmla="*/ 2808312 h 3168352"/>
              <a:gd name="connsiteX1-87" fmla="*/ 180020 w 720080"/>
              <a:gd name="connsiteY1-88" fmla="*/ 2808312 h 3168352"/>
              <a:gd name="connsiteX2-89" fmla="*/ 540060 w 720080"/>
              <a:gd name="connsiteY2-90" fmla="*/ 0 h 3168352"/>
              <a:gd name="connsiteX3-91" fmla="*/ 540060 w 720080"/>
              <a:gd name="connsiteY3-92" fmla="*/ 2808312 h 3168352"/>
              <a:gd name="connsiteX4-93" fmla="*/ 720080 w 720080"/>
              <a:gd name="connsiteY4-94" fmla="*/ 2808312 h 3168352"/>
              <a:gd name="connsiteX5-95" fmla="*/ 360040 w 720080"/>
              <a:gd name="connsiteY5-96" fmla="*/ 3168352 h 3168352"/>
              <a:gd name="connsiteX6-97" fmla="*/ 0 w 720080"/>
              <a:gd name="connsiteY6-98" fmla="*/ 2808312 h 3168352"/>
              <a:gd name="connsiteX0-99" fmla="*/ 0 w 720080"/>
              <a:gd name="connsiteY0-100" fmla="*/ 2808312 h 3168352"/>
              <a:gd name="connsiteX1-101" fmla="*/ 180020 w 720080"/>
              <a:gd name="connsiteY1-102" fmla="*/ 2808312 h 3168352"/>
              <a:gd name="connsiteX2-103" fmla="*/ 540060 w 720080"/>
              <a:gd name="connsiteY2-104" fmla="*/ 0 h 3168352"/>
              <a:gd name="connsiteX3-105" fmla="*/ 540060 w 720080"/>
              <a:gd name="connsiteY3-106" fmla="*/ 2808312 h 3168352"/>
              <a:gd name="connsiteX4-107" fmla="*/ 720080 w 720080"/>
              <a:gd name="connsiteY4-108" fmla="*/ 2808312 h 3168352"/>
              <a:gd name="connsiteX5-109" fmla="*/ 360040 w 720080"/>
              <a:gd name="connsiteY5-110" fmla="*/ 3168352 h 3168352"/>
              <a:gd name="connsiteX6-111" fmla="*/ 0 w 720080"/>
              <a:gd name="connsiteY6-112" fmla="*/ 2808312 h 3168352"/>
              <a:gd name="connsiteX0-113" fmla="*/ 0 w 752331"/>
              <a:gd name="connsiteY0-114" fmla="*/ 3085897 h 3445937"/>
              <a:gd name="connsiteX1-115" fmla="*/ 180020 w 752331"/>
              <a:gd name="connsiteY1-116" fmla="*/ 3085897 h 3445937"/>
              <a:gd name="connsiteX2-117" fmla="*/ 752331 w 752331"/>
              <a:gd name="connsiteY2-118" fmla="*/ 0 h 3445937"/>
              <a:gd name="connsiteX3-119" fmla="*/ 540060 w 752331"/>
              <a:gd name="connsiteY3-120" fmla="*/ 3085897 h 3445937"/>
              <a:gd name="connsiteX4-121" fmla="*/ 720080 w 752331"/>
              <a:gd name="connsiteY4-122" fmla="*/ 3085897 h 3445937"/>
              <a:gd name="connsiteX5-123" fmla="*/ 360040 w 752331"/>
              <a:gd name="connsiteY5-124" fmla="*/ 3445937 h 3445937"/>
              <a:gd name="connsiteX6-125" fmla="*/ 0 w 752331"/>
              <a:gd name="connsiteY6-126" fmla="*/ 3085897 h 3445937"/>
              <a:gd name="connsiteX0-127" fmla="*/ 0 w 752331"/>
              <a:gd name="connsiteY0-128" fmla="*/ 3085897 h 3445937"/>
              <a:gd name="connsiteX1-129" fmla="*/ 180020 w 752331"/>
              <a:gd name="connsiteY1-130" fmla="*/ 3085897 h 3445937"/>
              <a:gd name="connsiteX2-131" fmla="*/ 752331 w 752331"/>
              <a:gd name="connsiteY2-132" fmla="*/ 0 h 3445937"/>
              <a:gd name="connsiteX3-133" fmla="*/ 540060 w 752331"/>
              <a:gd name="connsiteY3-134" fmla="*/ 3085897 h 3445937"/>
              <a:gd name="connsiteX4-135" fmla="*/ 720080 w 752331"/>
              <a:gd name="connsiteY4-136" fmla="*/ 3085897 h 3445937"/>
              <a:gd name="connsiteX5-137" fmla="*/ 360040 w 752331"/>
              <a:gd name="connsiteY5-138" fmla="*/ 3445937 h 3445937"/>
              <a:gd name="connsiteX6-139" fmla="*/ 0 w 752331"/>
              <a:gd name="connsiteY6-140" fmla="*/ 3085897 h 3445937"/>
              <a:gd name="connsiteX0-141" fmla="*/ 0 w 752331"/>
              <a:gd name="connsiteY0-142" fmla="*/ 3085897 h 3445937"/>
              <a:gd name="connsiteX1-143" fmla="*/ 180020 w 752331"/>
              <a:gd name="connsiteY1-144" fmla="*/ 3085897 h 3445937"/>
              <a:gd name="connsiteX2-145" fmla="*/ 752331 w 752331"/>
              <a:gd name="connsiteY2-146" fmla="*/ 0 h 3445937"/>
              <a:gd name="connsiteX3-147" fmla="*/ 540060 w 752331"/>
              <a:gd name="connsiteY3-148" fmla="*/ 3085897 h 3445937"/>
              <a:gd name="connsiteX4-149" fmla="*/ 720080 w 752331"/>
              <a:gd name="connsiteY4-150" fmla="*/ 3085897 h 3445937"/>
              <a:gd name="connsiteX5-151" fmla="*/ 360040 w 752331"/>
              <a:gd name="connsiteY5-152" fmla="*/ 3445937 h 3445937"/>
              <a:gd name="connsiteX6-153" fmla="*/ 0 w 752331"/>
              <a:gd name="connsiteY6-154" fmla="*/ 3085897 h 3445937"/>
              <a:gd name="connsiteX0-155" fmla="*/ 0 w 1521214"/>
              <a:gd name="connsiteY0-156" fmla="*/ 2643005 h 3003045"/>
              <a:gd name="connsiteX1-157" fmla="*/ 180020 w 1521214"/>
              <a:gd name="connsiteY1-158" fmla="*/ 2643005 h 3003045"/>
              <a:gd name="connsiteX2-159" fmla="*/ 1521214 w 1521214"/>
              <a:gd name="connsiteY2-160" fmla="*/ 0 h 3003045"/>
              <a:gd name="connsiteX3-161" fmla="*/ 540060 w 1521214"/>
              <a:gd name="connsiteY3-162" fmla="*/ 2643005 h 3003045"/>
              <a:gd name="connsiteX4-163" fmla="*/ 720080 w 1521214"/>
              <a:gd name="connsiteY4-164" fmla="*/ 2643005 h 3003045"/>
              <a:gd name="connsiteX5-165" fmla="*/ 360040 w 1521214"/>
              <a:gd name="connsiteY5-166" fmla="*/ 3003045 h 3003045"/>
              <a:gd name="connsiteX6-167" fmla="*/ 0 w 1521214"/>
              <a:gd name="connsiteY6-168" fmla="*/ 2643005 h 3003045"/>
              <a:gd name="connsiteX0-169" fmla="*/ 0 w 1521214"/>
              <a:gd name="connsiteY0-170" fmla="*/ 2643005 h 3003045"/>
              <a:gd name="connsiteX1-171" fmla="*/ 180020 w 1521214"/>
              <a:gd name="connsiteY1-172" fmla="*/ 2643005 h 3003045"/>
              <a:gd name="connsiteX2-173" fmla="*/ 1521214 w 1521214"/>
              <a:gd name="connsiteY2-174" fmla="*/ 0 h 3003045"/>
              <a:gd name="connsiteX3-175" fmla="*/ 540060 w 1521214"/>
              <a:gd name="connsiteY3-176" fmla="*/ 2643005 h 3003045"/>
              <a:gd name="connsiteX4-177" fmla="*/ 720080 w 1521214"/>
              <a:gd name="connsiteY4-178" fmla="*/ 2643005 h 3003045"/>
              <a:gd name="connsiteX5-179" fmla="*/ 360040 w 1521214"/>
              <a:gd name="connsiteY5-180" fmla="*/ 3003045 h 3003045"/>
              <a:gd name="connsiteX6-181" fmla="*/ 0 w 1521214"/>
              <a:gd name="connsiteY6-182" fmla="*/ 2643005 h 3003045"/>
              <a:gd name="connsiteX0-183" fmla="*/ 0 w 1521214"/>
              <a:gd name="connsiteY0-184" fmla="*/ 2643005 h 3003045"/>
              <a:gd name="connsiteX1-185" fmla="*/ 180020 w 1521214"/>
              <a:gd name="connsiteY1-186" fmla="*/ 2643005 h 3003045"/>
              <a:gd name="connsiteX2-187" fmla="*/ 1521214 w 1521214"/>
              <a:gd name="connsiteY2-188" fmla="*/ 0 h 3003045"/>
              <a:gd name="connsiteX3-189" fmla="*/ 540060 w 1521214"/>
              <a:gd name="connsiteY3-190" fmla="*/ 2643005 h 3003045"/>
              <a:gd name="connsiteX4-191" fmla="*/ 720080 w 1521214"/>
              <a:gd name="connsiteY4-192" fmla="*/ 2643005 h 3003045"/>
              <a:gd name="connsiteX5-193" fmla="*/ 360040 w 1521214"/>
              <a:gd name="connsiteY5-194" fmla="*/ 3003045 h 3003045"/>
              <a:gd name="connsiteX6-195" fmla="*/ 0 w 1521214"/>
              <a:gd name="connsiteY6-196" fmla="*/ 2643005 h 3003045"/>
              <a:gd name="connsiteX0-197" fmla="*/ 0 w 1521214"/>
              <a:gd name="connsiteY0-198" fmla="*/ 2643005 h 3003045"/>
              <a:gd name="connsiteX1-199" fmla="*/ 180020 w 1521214"/>
              <a:gd name="connsiteY1-200" fmla="*/ 2643005 h 3003045"/>
              <a:gd name="connsiteX2-201" fmla="*/ 1521214 w 1521214"/>
              <a:gd name="connsiteY2-202" fmla="*/ 0 h 3003045"/>
              <a:gd name="connsiteX3-203" fmla="*/ 540060 w 1521214"/>
              <a:gd name="connsiteY3-204" fmla="*/ 2643005 h 3003045"/>
              <a:gd name="connsiteX4-205" fmla="*/ 720080 w 1521214"/>
              <a:gd name="connsiteY4-206" fmla="*/ 2643005 h 3003045"/>
              <a:gd name="connsiteX5-207" fmla="*/ 360040 w 1521214"/>
              <a:gd name="connsiteY5-208" fmla="*/ 3003045 h 3003045"/>
              <a:gd name="connsiteX6-209" fmla="*/ 0 w 1521214"/>
              <a:gd name="connsiteY6-210" fmla="*/ 2643005 h 3003045"/>
              <a:gd name="connsiteX0-211" fmla="*/ 0 w 1521214"/>
              <a:gd name="connsiteY0-212" fmla="*/ 2643005 h 3003045"/>
              <a:gd name="connsiteX1-213" fmla="*/ 180020 w 1521214"/>
              <a:gd name="connsiteY1-214" fmla="*/ 2643005 h 3003045"/>
              <a:gd name="connsiteX2-215" fmla="*/ 1521214 w 1521214"/>
              <a:gd name="connsiteY2-216" fmla="*/ 0 h 3003045"/>
              <a:gd name="connsiteX3-217" fmla="*/ 540060 w 1521214"/>
              <a:gd name="connsiteY3-218" fmla="*/ 2643005 h 3003045"/>
              <a:gd name="connsiteX4-219" fmla="*/ 720080 w 1521214"/>
              <a:gd name="connsiteY4-220" fmla="*/ 2643005 h 3003045"/>
              <a:gd name="connsiteX5-221" fmla="*/ 360040 w 1521214"/>
              <a:gd name="connsiteY5-222" fmla="*/ 3003045 h 3003045"/>
              <a:gd name="connsiteX6-223" fmla="*/ 0 w 1521214"/>
              <a:gd name="connsiteY6-224" fmla="*/ 2643005 h 3003045"/>
              <a:gd name="connsiteX0-225" fmla="*/ 0 w 1553538"/>
              <a:gd name="connsiteY0-226" fmla="*/ 2581732 h 2941772"/>
              <a:gd name="connsiteX1-227" fmla="*/ 180020 w 1553538"/>
              <a:gd name="connsiteY1-228" fmla="*/ 2581732 h 2941772"/>
              <a:gd name="connsiteX2-229" fmla="*/ 1553538 w 1553538"/>
              <a:gd name="connsiteY2-230" fmla="*/ 0 h 2941772"/>
              <a:gd name="connsiteX3-231" fmla="*/ 540060 w 1553538"/>
              <a:gd name="connsiteY3-232" fmla="*/ 2581732 h 2941772"/>
              <a:gd name="connsiteX4-233" fmla="*/ 720080 w 1553538"/>
              <a:gd name="connsiteY4-234" fmla="*/ 2581732 h 2941772"/>
              <a:gd name="connsiteX5-235" fmla="*/ 360040 w 1553538"/>
              <a:gd name="connsiteY5-236" fmla="*/ 2941772 h 2941772"/>
              <a:gd name="connsiteX6-237" fmla="*/ 0 w 1553538"/>
              <a:gd name="connsiteY6-238" fmla="*/ 2581732 h 2941772"/>
              <a:gd name="connsiteX0-239" fmla="*/ 0 w 1553538"/>
              <a:gd name="connsiteY0-240" fmla="*/ 2581732 h 2941772"/>
              <a:gd name="connsiteX1-241" fmla="*/ 180020 w 1553538"/>
              <a:gd name="connsiteY1-242" fmla="*/ 2581732 h 2941772"/>
              <a:gd name="connsiteX2-243" fmla="*/ 1553538 w 1553538"/>
              <a:gd name="connsiteY2-244" fmla="*/ 0 h 2941772"/>
              <a:gd name="connsiteX3-245" fmla="*/ 540060 w 1553538"/>
              <a:gd name="connsiteY3-246" fmla="*/ 2581732 h 2941772"/>
              <a:gd name="connsiteX4-247" fmla="*/ 720080 w 1553538"/>
              <a:gd name="connsiteY4-248" fmla="*/ 2581732 h 2941772"/>
              <a:gd name="connsiteX5-249" fmla="*/ 360040 w 1553538"/>
              <a:gd name="connsiteY5-250" fmla="*/ 2941772 h 2941772"/>
              <a:gd name="connsiteX6-251" fmla="*/ 0 w 1553538"/>
              <a:gd name="connsiteY6-252" fmla="*/ 2581732 h 2941772"/>
              <a:gd name="connsiteX0-253" fmla="*/ 0 w 1553538"/>
              <a:gd name="connsiteY0-254" fmla="*/ 2581732 h 2941772"/>
              <a:gd name="connsiteX1-255" fmla="*/ 180020 w 1553538"/>
              <a:gd name="connsiteY1-256" fmla="*/ 2581732 h 2941772"/>
              <a:gd name="connsiteX2-257" fmla="*/ 1553538 w 1553538"/>
              <a:gd name="connsiteY2-258" fmla="*/ 0 h 2941772"/>
              <a:gd name="connsiteX3-259" fmla="*/ 540060 w 1553538"/>
              <a:gd name="connsiteY3-260" fmla="*/ 2581732 h 2941772"/>
              <a:gd name="connsiteX4-261" fmla="*/ 720080 w 1553538"/>
              <a:gd name="connsiteY4-262" fmla="*/ 2581732 h 2941772"/>
              <a:gd name="connsiteX5-263" fmla="*/ 360040 w 1553538"/>
              <a:gd name="connsiteY5-264" fmla="*/ 2941772 h 2941772"/>
              <a:gd name="connsiteX6-265" fmla="*/ 0 w 1553538"/>
              <a:gd name="connsiteY6-266" fmla="*/ 2581732 h 2941772"/>
              <a:gd name="connsiteX0-267" fmla="*/ 0 w 1553538"/>
              <a:gd name="connsiteY0-268" fmla="*/ 2581732 h 2941772"/>
              <a:gd name="connsiteX1-269" fmla="*/ 180020 w 1553538"/>
              <a:gd name="connsiteY1-270" fmla="*/ 2581732 h 2941772"/>
              <a:gd name="connsiteX2-271" fmla="*/ 1553538 w 1553538"/>
              <a:gd name="connsiteY2-272" fmla="*/ 0 h 2941772"/>
              <a:gd name="connsiteX3-273" fmla="*/ 540060 w 1553538"/>
              <a:gd name="connsiteY3-274" fmla="*/ 2581732 h 2941772"/>
              <a:gd name="connsiteX4-275" fmla="*/ 720080 w 1553538"/>
              <a:gd name="connsiteY4-276" fmla="*/ 2581732 h 2941772"/>
              <a:gd name="connsiteX5-277" fmla="*/ 360040 w 1553538"/>
              <a:gd name="connsiteY5-278" fmla="*/ 2941772 h 2941772"/>
              <a:gd name="connsiteX6-279" fmla="*/ 0 w 1553538"/>
              <a:gd name="connsiteY6-280" fmla="*/ 2581732 h 294177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553538" h="2941772">
                <a:moveTo>
                  <a:pt x="0" y="2581732"/>
                </a:moveTo>
                <a:lnTo>
                  <a:pt x="180020" y="2581732"/>
                </a:lnTo>
                <a:cubicBezTo>
                  <a:pt x="22448" y="1449685"/>
                  <a:pt x="392875" y="355256"/>
                  <a:pt x="1553538" y="0"/>
                </a:cubicBezTo>
                <a:cubicBezTo>
                  <a:pt x="659395" y="472539"/>
                  <a:pt x="327789" y="1270071"/>
                  <a:pt x="540060" y="2581732"/>
                </a:cubicBezTo>
                <a:lnTo>
                  <a:pt x="720080" y="2581732"/>
                </a:lnTo>
                <a:lnTo>
                  <a:pt x="360040" y="2941772"/>
                </a:lnTo>
                <a:lnTo>
                  <a:pt x="0" y="2581732"/>
                </a:lnTo>
                <a:close/>
              </a:path>
            </a:pathLst>
          </a:custGeom>
          <a:solidFill>
            <a:schemeClr val="accent3"/>
          </a:solidFill>
          <a:ln w="15875">
            <a:gradFill>
              <a:gsLst>
                <a:gs pos="0">
                  <a:srgbClr val="F3F3F3"/>
                </a:gs>
                <a:gs pos="100000">
                  <a:schemeClr val="bg1"/>
                </a:gs>
              </a:gsLst>
              <a:lin ang="5400000" scaled="1"/>
            </a:gradFill>
          </a:ln>
          <a:effectLst>
            <a:innerShdw blurRad="76200" dist="38100" dir="16200000">
              <a:prstClr val="black">
                <a:alpha val="37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79" tIns="34289" rIns="68579" bIns="34289" numCol="1" spcCol="0" rtlCol="0" fromWordArt="0" anchor="ctr" anchorCtr="0" forceAA="0" compatLnSpc="1">
            <a:noAutofit/>
          </a:bodyPr>
          <a:lstStyle/>
          <a:p>
            <a:pPr algn="ctr" defTabSz="685783"/>
            <a:endParaRPr lang="zh-CN" altLang="en-US" sz="1400" dirty="0">
              <a:solidFill>
                <a:srgbClr val="FFFFFF"/>
              </a:solidFill>
            </a:endParaRPr>
          </a:p>
        </p:txBody>
      </p:sp>
      <p:sp>
        <p:nvSpPr>
          <p:cNvPr id="27" name="下箭头 11"/>
          <p:cNvSpPr/>
          <p:nvPr/>
        </p:nvSpPr>
        <p:spPr>
          <a:xfrm rot="15242877">
            <a:off x="4404708" y="2429449"/>
            <a:ext cx="1165154" cy="2206329"/>
          </a:xfrm>
          <a:custGeom>
            <a:avLst/>
            <a:gdLst>
              <a:gd name="connsiteX0" fmla="*/ 0 w 720080"/>
              <a:gd name="connsiteY0" fmla="*/ 2808312 h 3168352"/>
              <a:gd name="connsiteX1" fmla="*/ 180020 w 720080"/>
              <a:gd name="connsiteY1" fmla="*/ 2808312 h 3168352"/>
              <a:gd name="connsiteX2" fmla="*/ 180020 w 720080"/>
              <a:gd name="connsiteY2" fmla="*/ 0 h 3168352"/>
              <a:gd name="connsiteX3" fmla="*/ 540060 w 720080"/>
              <a:gd name="connsiteY3" fmla="*/ 0 h 3168352"/>
              <a:gd name="connsiteX4" fmla="*/ 540060 w 720080"/>
              <a:gd name="connsiteY4" fmla="*/ 2808312 h 3168352"/>
              <a:gd name="connsiteX5" fmla="*/ 720080 w 720080"/>
              <a:gd name="connsiteY5" fmla="*/ 2808312 h 3168352"/>
              <a:gd name="connsiteX6" fmla="*/ 360040 w 720080"/>
              <a:gd name="connsiteY6" fmla="*/ 3168352 h 3168352"/>
              <a:gd name="connsiteX7" fmla="*/ 0 w 720080"/>
              <a:gd name="connsiteY7" fmla="*/ 2808312 h 3168352"/>
              <a:gd name="connsiteX0-1" fmla="*/ 0 w 720080"/>
              <a:gd name="connsiteY0-2" fmla="*/ 2808312 h 3168352"/>
              <a:gd name="connsiteX1-3" fmla="*/ 180020 w 720080"/>
              <a:gd name="connsiteY1-4" fmla="*/ 2808312 h 3168352"/>
              <a:gd name="connsiteX2-5" fmla="*/ 540060 w 720080"/>
              <a:gd name="connsiteY2-6" fmla="*/ 0 h 3168352"/>
              <a:gd name="connsiteX3-7" fmla="*/ 540060 w 720080"/>
              <a:gd name="connsiteY3-8" fmla="*/ 2808312 h 3168352"/>
              <a:gd name="connsiteX4-9" fmla="*/ 720080 w 720080"/>
              <a:gd name="connsiteY4-10" fmla="*/ 2808312 h 3168352"/>
              <a:gd name="connsiteX5-11" fmla="*/ 360040 w 720080"/>
              <a:gd name="connsiteY5-12" fmla="*/ 3168352 h 3168352"/>
              <a:gd name="connsiteX6-13" fmla="*/ 0 w 720080"/>
              <a:gd name="connsiteY6-14" fmla="*/ 2808312 h 3168352"/>
              <a:gd name="connsiteX0-15" fmla="*/ 0 w 720080"/>
              <a:gd name="connsiteY0-16" fmla="*/ 2808312 h 3168352"/>
              <a:gd name="connsiteX1-17" fmla="*/ 180020 w 720080"/>
              <a:gd name="connsiteY1-18" fmla="*/ 2808312 h 3168352"/>
              <a:gd name="connsiteX2-19" fmla="*/ 540060 w 720080"/>
              <a:gd name="connsiteY2-20" fmla="*/ 0 h 3168352"/>
              <a:gd name="connsiteX3-21" fmla="*/ 540060 w 720080"/>
              <a:gd name="connsiteY3-22" fmla="*/ 2808312 h 3168352"/>
              <a:gd name="connsiteX4-23" fmla="*/ 720080 w 720080"/>
              <a:gd name="connsiteY4-24" fmla="*/ 2808312 h 3168352"/>
              <a:gd name="connsiteX5-25" fmla="*/ 360040 w 720080"/>
              <a:gd name="connsiteY5-26" fmla="*/ 3168352 h 3168352"/>
              <a:gd name="connsiteX6-27" fmla="*/ 0 w 720080"/>
              <a:gd name="connsiteY6-28" fmla="*/ 2808312 h 3168352"/>
              <a:gd name="connsiteX0-29" fmla="*/ 0 w 720080"/>
              <a:gd name="connsiteY0-30" fmla="*/ 2808312 h 3168352"/>
              <a:gd name="connsiteX1-31" fmla="*/ 180020 w 720080"/>
              <a:gd name="connsiteY1-32" fmla="*/ 2808312 h 3168352"/>
              <a:gd name="connsiteX2-33" fmla="*/ 540060 w 720080"/>
              <a:gd name="connsiteY2-34" fmla="*/ 0 h 3168352"/>
              <a:gd name="connsiteX3-35" fmla="*/ 540060 w 720080"/>
              <a:gd name="connsiteY3-36" fmla="*/ 2808312 h 3168352"/>
              <a:gd name="connsiteX4-37" fmla="*/ 720080 w 720080"/>
              <a:gd name="connsiteY4-38" fmla="*/ 2808312 h 3168352"/>
              <a:gd name="connsiteX5-39" fmla="*/ 360040 w 720080"/>
              <a:gd name="connsiteY5-40" fmla="*/ 3168352 h 3168352"/>
              <a:gd name="connsiteX6-41" fmla="*/ 0 w 720080"/>
              <a:gd name="connsiteY6-42" fmla="*/ 2808312 h 3168352"/>
              <a:gd name="connsiteX0-43" fmla="*/ 0 w 720080"/>
              <a:gd name="connsiteY0-44" fmla="*/ 2808312 h 3168352"/>
              <a:gd name="connsiteX1-45" fmla="*/ 180020 w 720080"/>
              <a:gd name="connsiteY1-46" fmla="*/ 2808312 h 3168352"/>
              <a:gd name="connsiteX2-47" fmla="*/ 540060 w 720080"/>
              <a:gd name="connsiteY2-48" fmla="*/ 0 h 3168352"/>
              <a:gd name="connsiteX3-49" fmla="*/ 540060 w 720080"/>
              <a:gd name="connsiteY3-50" fmla="*/ 2808312 h 3168352"/>
              <a:gd name="connsiteX4-51" fmla="*/ 720080 w 720080"/>
              <a:gd name="connsiteY4-52" fmla="*/ 2808312 h 3168352"/>
              <a:gd name="connsiteX5-53" fmla="*/ 360040 w 720080"/>
              <a:gd name="connsiteY5-54" fmla="*/ 3168352 h 3168352"/>
              <a:gd name="connsiteX6-55" fmla="*/ 0 w 720080"/>
              <a:gd name="connsiteY6-56" fmla="*/ 2808312 h 3168352"/>
              <a:gd name="connsiteX0-57" fmla="*/ 0 w 720080"/>
              <a:gd name="connsiteY0-58" fmla="*/ 2808312 h 3168352"/>
              <a:gd name="connsiteX1-59" fmla="*/ 180020 w 720080"/>
              <a:gd name="connsiteY1-60" fmla="*/ 2808312 h 3168352"/>
              <a:gd name="connsiteX2-61" fmla="*/ 540060 w 720080"/>
              <a:gd name="connsiteY2-62" fmla="*/ 0 h 3168352"/>
              <a:gd name="connsiteX3-63" fmla="*/ 540060 w 720080"/>
              <a:gd name="connsiteY3-64" fmla="*/ 2808312 h 3168352"/>
              <a:gd name="connsiteX4-65" fmla="*/ 720080 w 720080"/>
              <a:gd name="connsiteY4-66" fmla="*/ 2808312 h 3168352"/>
              <a:gd name="connsiteX5-67" fmla="*/ 360040 w 720080"/>
              <a:gd name="connsiteY5-68" fmla="*/ 3168352 h 3168352"/>
              <a:gd name="connsiteX6-69" fmla="*/ 0 w 720080"/>
              <a:gd name="connsiteY6-70" fmla="*/ 2808312 h 3168352"/>
              <a:gd name="connsiteX0-71" fmla="*/ 0 w 720080"/>
              <a:gd name="connsiteY0-72" fmla="*/ 2808312 h 3168352"/>
              <a:gd name="connsiteX1-73" fmla="*/ 180020 w 720080"/>
              <a:gd name="connsiteY1-74" fmla="*/ 2808312 h 3168352"/>
              <a:gd name="connsiteX2-75" fmla="*/ 540060 w 720080"/>
              <a:gd name="connsiteY2-76" fmla="*/ 0 h 3168352"/>
              <a:gd name="connsiteX3-77" fmla="*/ 540060 w 720080"/>
              <a:gd name="connsiteY3-78" fmla="*/ 2808312 h 3168352"/>
              <a:gd name="connsiteX4-79" fmla="*/ 720080 w 720080"/>
              <a:gd name="connsiteY4-80" fmla="*/ 2808312 h 3168352"/>
              <a:gd name="connsiteX5-81" fmla="*/ 360040 w 720080"/>
              <a:gd name="connsiteY5-82" fmla="*/ 3168352 h 3168352"/>
              <a:gd name="connsiteX6-83" fmla="*/ 0 w 720080"/>
              <a:gd name="connsiteY6-84" fmla="*/ 2808312 h 3168352"/>
              <a:gd name="connsiteX0-85" fmla="*/ 0 w 720080"/>
              <a:gd name="connsiteY0-86" fmla="*/ 2808312 h 3168352"/>
              <a:gd name="connsiteX1-87" fmla="*/ 180020 w 720080"/>
              <a:gd name="connsiteY1-88" fmla="*/ 2808312 h 3168352"/>
              <a:gd name="connsiteX2-89" fmla="*/ 540060 w 720080"/>
              <a:gd name="connsiteY2-90" fmla="*/ 0 h 3168352"/>
              <a:gd name="connsiteX3-91" fmla="*/ 540060 w 720080"/>
              <a:gd name="connsiteY3-92" fmla="*/ 2808312 h 3168352"/>
              <a:gd name="connsiteX4-93" fmla="*/ 720080 w 720080"/>
              <a:gd name="connsiteY4-94" fmla="*/ 2808312 h 3168352"/>
              <a:gd name="connsiteX5-95" fmla="*/ 360040 w 720080"/>
              <a:gd name="connsiteY5-96" fmla="*/ 3168352 h 3168352"/>
              <a:gd name="connsiteX6-97" fmla="*/ 0 w 720080"/>
              <a:gd name="connsiteY6-98" fmla="*/ 2808312 h 3168352"/>
              <a:gd name="connsiteX0-99" fmla="*/ 0 w 720080"/>
              <a:gd name="connsiteY0-100" fmla="*/ 2808312 h 3168352"/>
              <a:gd name="connsiteX1-101" fmla="*/ 180020 w 720080"/>
              <a:gd name="connsiteY1-102" fmla="*/ 2808312 h 3168352"/>
              <a:gd name="connsiteX2-103" fmla="*/ 540060 w 720080"/>
              <a:gd name="connsiteY2-104" fmla="*/ 0 h 3168352"/>
              <a:gd name="connsiteX3-105" fmla="*/ 540060 w 720080"/>
              <a:gd name="connsiteY3-106" fmla="*/ 2808312 h 3168352"/>
              <a:gd name="connsiteX4-107" fmla="*/ 720080 w 720080"/>
              <a:gd name="connsiteY4-108" fmla="*/ 2808312 h 3168352"/>
              <a:gd name="connsiteX5-109" fmla="*/ 360040 w 720080"/>
              <a:gd name="connsiteY5-110" fmla="*/ 3168352 h 3168352"/>
              <a:gd name="connsiteX6-111" fmla="*/ 0 w 720080"/>
              <a:gd name="connsiteY6-112" fmla="*/ 2808312 h 3168352"/>
              <a:gd name="connsiteX0-113" fmla="*/ 0 w 752331"/>
              <a:gd name="connsiteY0-114" fmla="*/ 3085897 h 3445937"/>
              <a:gd name="connsiteX1-115" fmla="*/ 180020 w 752331"/>
              <a:gd name="connsiteY1-116" fmla="*/ 3085897 h 3445937"/>
              <a:gd name="connsiteX2-117" fmla="*/ 752331 w 752331"/>
              <a:gd name="connsiteY2-118" fmla="*/ 0 h 3445937"/>
              <a:gd name="connsiteX3-119" fmla="*/ 540060 w 752331"/>
              <a:gd name="connsiteY3-120" fmla="*/ 3085897 h 3445937"/>
              <a:gd name="connsiteX4-121" fmla="*/ 720080 w 752331"/>
              <a:gd name="connsiteY4-122" fmla="*/ 3085897 h 3445937"/>
              <a:gd name="connsiteX5-123" fmla="*/ 360040 w 752331"/>
              <a:gd name="connsiteY5-124" fmla="*/ 3445937 h 3445937"/>
              <a:gd name="connsiteX6-125" fmla="*/ 0 w 752331"/>
              <a:gd name="connsiteY6-126" fmla="*/ 3085897 h 3445937"/>
              <a:gd name="connsiteX0-127" fmla="*/ 0 w 752331"/>
              <a:gd name="connsiteY0-128" fmla="*/ 3085897 h 3445937"/>
              <a:gd name="connsiteX1-129" fmla="*/ 180020 w 752331"/>
              <a:gd name="connsiteY1-130" fmla="*/ 3085897 h 3445937"/>
              <a:gd name="connsiteX2-131" fmla="*/ 752331 w 752331"/>
              <a:gd name="connsiteY2-132" fmla="*/ 0 h 3445937"/>
              <a:gd name="connsiteX3-133" fmla="*/ 540060 w 752331"/>
              <a:gd name="connsiteY3-134" fmla="*/ 3085897 h 3445937"/>
              <a:gd name="connsiteX4-135" fmla="*/ 720080 w 752331"/>
              <a:gd name="connsiteY4-136" fmla="*/ 3085897 h 3445937"/>
              <a:gd name="connsiteX5-137" fmla="*/ 360040 w 752331"/>
              <a:gd name="connsiteY5-138" fmla="*/ 3445937 h 3445937"/>
              <a:gd name="connsiteX6-139" fmla="*/ 0 w 752331"/>
              <a:gd name="connsiteY6-140" fmla="*/ 3085897 h 3445937"/>
              <a:gd name="connsiteX0-141" fmla="*/ 0 w 752331"/>
              <a:gd name="connsiteY0-142" fmla="*/ 3085897 h 3445937"/>
              <a:gd name="connsiteX1-143" fmla="*/ 180020 w 752331"/>
              <a:gd name="connsiteY1-144" fmla="*/ 3085897 h 3445937"/>
              <a:gd name="connsiteX2-145" fmla="*/ 752331 w 752331"/>
              <a:gd name="connsiteY2-146" fmla="*/ 0 h 3445937"/>
              <a:gd name="connsiteX3-147" fmla="*/ 540060 w 752331"/>
              <a:gd name="connsiteY3-148" fmla="*/ 3085897 h 3445937"/>
              <a:gd name="connsiteX4-149" fmla="*/ 720080 w 752331"/>
              <a:gd name="connsiteY4-150" fmla="*/ 3085897 h 3445937"/>
              <a:gd name="connsiteX5-151" fmla="*/ 360040 w 752331"/>
              <a:gd name="connsiteY5-152" fmla="*/ 3445937 h 3445937"/>
              <a:gd name="connsiteX6-153" fmla="*/ 0 w 752331"/>
              <a:gd name="connsiteY6-154" fmla="*/ 3085897 h 3445937"/>
              <a:gd name="connsiteX0-155" fmla="*/ 0 w 1521214"/>
              <a:gd name="connsiteY0-156" fmla="*/ 2643005 h 3003045"/>
              <a:gd name="connsiteX1-157" fmla="*/ 180020 w 1521214"/>
              <a:gd name="connsiteY1-158" fmla="*/ 2643005 h 3003045"/>
              <a:gd name="connsiteX2-159" fmla="*/ 1521214 w 1521214"/>
              <a:gd name="connsiteY2-160" fmla="*/ 0 h 3003045"/>
              <a:gd name="connsiteX3-161" fmla="*/ 540060 w 1521214"/>
              <a:gd name="connsiteY3-162" fmla="*/ 2643005 h 3003045"/>
              <a:gd name="connsiteX4-163" fmla="*/ 720080 w 1521214"/>
              <a:gd name="connsiteY4-164" fmla="*/ 2643005 h 3003045"/>
              <a:gd name="connsiteX5-165" fmla="*/ 360040 w 1521214"/>
              <a:gd name="connsiteY5-166" fmla="*/ 3003045 h 3003045"/>
              <a:gd name="connsiteX6-167" fmla="*/ 0 w 1521214"/>
              <a:gd name="connsiteY6-168" fmla="*/ 2643005 h 3003045"/>
              <a:gd name="connsiteX0-169" fmla="*/ 0 w 1521214"/>
              <a:gd name="connsiteY0-170" fmla="*/ 2643005 h 3003045"/>
              <a:gd name="connsiteX1-171" fmla="*/ 180020 w 1521214"/>
              <a:gd name="connsiteY1-172" fmla="*/ 2643005 h 3003045"/>
              <a:gd name="connsiteX2-173" fmla="*/ 1521214 w 1521214"/>
              <a:gd name="connsiteY2-174" fmla="*/ 0 h 3003045"/>
              <a:gd name="connsiteX3-175" fmla="*/ 540060 w 1521214"/>
              <a:gd name="connsiteY3-176" fmla="*/ 2643005 h 3003045"/>
              <a:gd name="connsiteX4-177" fmla="*/ 720080 w 1521214"/>
              <a:gd name="connsiteY4-178" fmla="*/ 2643005 h 3003045"/>
              <a:gd name="connsiteX5-179" fmla="*/ 360040 w 1521214"/>
              <a:gd name="connsiteY5-180" fmla="*/ 3003045 h 3003045"/>
              <a:gd name="connsiteX6-181" fmla="*/ 0 w 1521214"/>
              <a:gd name="connsiteY6-182" fmla="*/ 2643005 h 3003045"/>
              <a:gd name="connsiteX0-183" fmla="*/ 0 w 1521214"/>
              <a:gd name="connsiteY0-184" fmla="*/ 2643005 h 3003045"/>
              <a:gd name="connsiteX1-185" fmla="*/ 180020 w 1521214"/>
              <a:gd name="connsiteY1-186" fmla="*/ 2643005 h 3003045"/>
              <a:gd name="connsiteX2-187" fmla="*/ 1521214 w 1521214"/>
              <a:gd name="connsiteY2-188" fmla="*/ 0 h 3003045"/>
              <a:gd name="connsiteX3-189" fmla="*/ 540060 w 1521214"/>
              <a:gd name="connsiteY3-190" fmla="*/ 2643005 h 3003045"/>
              <a:gd name="connsiteX4-191" fmla="*/ 720080 w 1521214"/>
              <a:gd name="connsiteY4-192" fmla="*/ 2643005 h 3003045"/>
              <a:gd name="connsiteX5-193" fmla="*/ 360040 w 1521214"/>
              <a:gd name="connsiteY5-194" fmla="*/ 3003045 h 3003045"/>
              <a:gd name="connsiteX6-195" fmla="*/ 0 w 1521214"/>
              <a:gd name="connsiteY6-196" fmla="*/ 2643005 h 3003045"/>
              <a:gd name="connsiteX0-197" fmla="*/ 0 w 1521214"/>
              <a:gd name="connsiteY0-198" fmla="*/ 2643005 h 3003045"/>
              <a:gd name="connsiteX1-199" fmla="*/ 180020 w 1521214"/>
              <a:gd name="connsiteY1-200" fmla="*/ 2643005 h 3003045"/>
              <a:gd name="connsiteX2-201" fmla="*/ 1521214 w 1521214"/>
              <a:gd name="connsiteY2-202" fmla="*/ 0 h 3003045"/>
              <a:gd name="connsiteX3-203" fmla="*/ 540060 w 1521214"/>
              <a:gd name="connsiteY3-204" fmla="*/ 2643005 h 3003045"/>
              <a:gd name="connsiteX4-205" fmla="*/ 720080 w 1521214"/>
              <a:gd name="connsiteY4-206" fmla="*/ 2643005 h 3003045"/>
              <a:gd name="connsiteX5-207" fmla="*/ 360040 w 1521214"/>
              <a:gd name="connsiteY5-208" fmla="*/ 3003045 h 3003045"/>
              <a:gd name="connsiteX6-209" fmla="*/ 0 w 1521214"/>
              <a:gd name="connsiteY6-210" fmla="*/ 2643005 h 3003045"/>
              <a:gd name="connsiteX0-211" fmla="*/ 0 w 1521214"/>
              <a:gd name="connsiteY0-212" fmla="*/ 2643005 h 3003045"/>
              <a:gd name="connsiteX1-213" fmla="*/ 180020 w 1521214"/>
              <a:gd name="connsiteY1-214" fmla="*/ 2643005 h 3003045"/>
              <a:gd name="connsiteX2-215" fmla="*/ 1521214 w 1521214"/>
              <a:gd name="connsiteY2-216" fmla="*/ 0 h 3003045"/>
              <a:gd name="connsiteX3-217" fmla="*/ 540060 w 1521214"/>
              <a:gd name="connsiteY3-218" fmla="*/ 2643005 h 3003045"/>
              <a:gd name="connsiteX4-219" fmla="*/ 720080 w 1521214"/>
              <a:gd name="connsiteY4-220" fmla="*/ 2643005 h 3003045"/>
              <a:gd name="connsiteX5-221" fmla="*/ 360040 w 1521214"/>
              <a:gd name="connsiteY5-222" fmla="*/ 3003045 h 3003045"/>
              <a:gd name="connsiteX6-223" fmla="*/ 0 w 1521214"/>
              <a:gd name="connsiteY6-224" fmla="*/ 2643005 h 3003045"/>
              <a:gd name="connsiteX0-225" fmla="*/ 0 w 1553538"/>
              <a:gd name="connsiteY0-226" fmla="*/ 2581732 h 2941772"/>
              <a:gd name="connsiteX1-227" fmla="*/ 180020 w 1553538"/>
              <a:gd name="connsiteY1-228" fmla="*/ 2581732 h 2941772"/>
              <a:gd name="connsiteX2-229" fmla="*/ 1553538 w 1553538"/>
              <a:gd name="connsiteY2-230" fmla="*/ 0 h 2941772"/>
              <a:gd name="connsiteX3-231" fmla="*/ 540060 w 1553538"/>
              <a:gd name="connsiteY3-232" fmla="*/ 2581732 h 2941772"/>
              <a:gd name="connsiteX4-233" fmla="*/ 720080 w 1553538"/>
              <a:gd name="connsiteY4-234" fmla="*/ 2581732 h 2941772"/>
              <a:gd name="connsiteX5-235" fmla="*/ 360040 w 1553538"/>
              <a:gd name="connsiteY5-236" fmla="*/ 2941772 h 2941772"/>
              <a:gd name="connsiteX6-237" fmla="*/ 0 w 1553538"/>
              <a:gd name="connsiteY6-238" fmla="*/ 2581732 h 2941772"/>
              <a:gd name="connsiteX0-239" fmla="*/ 0 w 1553538"/>
              <a:gd name="connsiteY0-240" fmla="*/ 2581732 h 2941772"/>
              <a:gd name="connsiteX1-241" fmla="*/ 180020 w 1553538"/>
              <a:gd name="connsiteY1-242" fmla="*/ 2581732 h 2941772"/>
              <a:gd name="connsiteX2-243" fmla="*/ 1553538 w 1553538"/>
              <a:gd name="connsiteY2-244" fmla="*/ 0 h 2941772"/>
              <a:gd name="connsiteX3-245" fmla="*/ 540060 w 1553538"/>
              <a:gd name="connsiteY3-246" fmla="*/ 2581732 h 2941772"/>
              <a:gd name="connsiteX4-247" fmla="*/ 720080 w 1553538"/>
              <a:gd name="connsiteY4-248" fmla="*/ 2581732 h 2941772"/>
              <a:gd name="connsiteX5-249" fmla="*/ 360040 w 1553538"/>
              <a:gd name="connsiteY5-250" fmla="*/ 2941772 h 2941772"/>
              <a:gd name="connsiteX6-251" fmla="*/ 0 w 1553538"/>
              <a:gd name="connsiteY6-252" fmla="*/ 2581732 h 2941772"/>
              <a:gd name="connsiteX0-253" fmla="*/ 0 w 1553538"/>
              <a:gd name="connsiteY0-254" fmla="*/ 2581732 h 2941772"/>
              <a:gd name="connsiteX1-255" fmla="*/ 180020 w 1553538"/>
              <a:gd name="connsiteY1-256" fmla="*/ 2581732 h 2941772"/>
              <a:gd name="connsiteX2-257" fmla="*/ 1553538 w 1553538"/>
              <a:gd name="connsiteY2-258" fmla="*/ 0 h 2941772"/>
              <a:gd name="connsiteX3-259" fmla="*/ 540060 w 1553538"/>
              <a:gd name="connsiteY3-260" fmla="*/ 2581732 h 2941772"/>
              <a:gd name="connsiteX4-261" fmla="*/ 720080 w 1553538"/>
              <a:gd name="connsiteY4-262" fmla="*/ 2581732 h 2941772"/>
              <a:gd name="connsiteX5-263" fmla="*/ 360040 w 1553538"/>
              <a:gd name="connsiteY5-264" fmla="*/ 2941772 h 2941772"/>
              <a:gd name="connsiteX6-265" fmla="*/ 0 w 1553538"/>
              <a:gd name="connsiteY6-266" fmla="*/ 2581732 h 2941772"/>
              <a:gd name="connsiteX0-267" fmla="*/ 0 w 1553538"/>
              <a:gd name="connsiteY0-268" fmla="*/ 2581732 h 2941772"/>
              <a:gd name="connsiteX1-269" fmla="*/ 180020 w 1553538"/>
              <a:gd name="connsiteY1-270" fmla="*/ 2581732 h 2941772"/>
              <a:gd name="connsiteX2-271" fmla="*/ 1553538 w 1553538"/>
              <a:gd name="connsiteY2-272" fmla="*/ 0 h 2941772"/>
              <a:gd name="connsiteX3-273" fmla="*/ 540060 w 1553538"/>
              <a:gd name="connsiteY3-274" fmla="*/ 2581732 h 2941772"/>
              <a:gd name="connsiteX4-275" fmla="*/ 720080 w 1553538"/>
              <a:gd name="connsiteY4-276" fmla="*/ 2581732 h 2941772"/>
              <a:gd name="connsiteX5-277" fmla="*/ 360040 w 1553538"/>
              <a:gd name="connsiteY5-278" fmla="*/ 2941772 h 2941772"/>
              <a:gd name="connsiteX6-279" fmla="*/ 0 w 1553538"/>
              <a:gd name="connsiteY6-280" fmla="*/ 2581732 h 294177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553538" h="2941772">
                <a:moveTo>
                  <a:pt x="0" y="2581732"/>
                </a:moveTo>
                <a:lnTo>
                  <a:pt x="180020" y="2581732"/>
                </a:lnTo>
                <a:cubicBezTo>
                  <a:pt x="22448" y="1449685"/>
                  <a:pt x="392875" y="355256"/>
                  <a:pt x="1553538" y="0"/>
                </a:cubicBezTo>
                <a:cubicBezTo>
                  <a:pt x="659395" y="472539"/>
                  <a:pt x="327789" y="1270071"/>
                  <a:pt x="540060" y="2581732"/>
                </a:cubicBezTo>
                <a:lnTo>
                  <a:pt x="720080" y="2581732"/>
                </a:lnTo>
                <a:lnTo>
                  <a:pt x="360040" y="2941772"/>
                </a:lnTo>
                <a:lnTo>
                  <a:pt x="0" y="2581732"/>
                </a:lnTo>
                <a:close/>
              </a:path>
            </a:pathLst>
          </a:custGeom>
          <a:solidFill>
            <a:schemeClr val="accent2"/>
          </a:solidFill>
          <a:ln w="15875">
            <a:gradFill>
              <a:gsLst>
                <a:gs pos="0">
                  <a:srgbClr val="F3F3F3"/>
                </a:gs>
                <a:gs pos="100000">
                  <a:schemeClr val="bg1"/>
                </a:gs>
              </a:gsLst>
              <a:lin ang="5400000" scaled="1"/>
            </a:gradFill>
          </a:ln>
          <a:effectLst>
            <a:innerShdw blurRad="76200" dist="38100" dir="16200000">
              <a:prstClr val="black">
                <a:alpha val="37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79" tIns="34289" rIns="68579" bIns="34289" numCol="1" spcCol="0" rtlCol="0" fromWordArt="0" anchor="ctr" anchorCtr="0" forceAA="0" compatLnSpc="1">
            <a:noAutofit/>
          </a:bodyPr>
          <a:lstStyle/>
          <a:p>
            <a:pPr algn="ctr" defTabSz="685783"/>
            <a:endParaRPr lang="zh-CN" altLang="en-US" sz="1400" dirty="0">
              <a:solidFill>
                <a:srgbClr val="FFFFFF"/>
              </a:solidFill>
            </a:endParaRPr>
          </a:p>
        </p:txBody>
      </p:sp>
      <p:grpSp>
        <p:nvGrpSpPr>
          <p:cNvPr id="29" name="组合 16"/>
          <p:cNvGrpSpPr/>
          <p:nvPr/>
        </p:nvGrpSpPr>
        <p:grpSpPr>
          <a:xfrm>
            <a:off x="3709484" y="1981554"/>
            <a:ext cx="2004332" cy="2004332"/>
            <a:chOff x="8343900" y="254000"/>
            <a:chExt cx="3416300" cy="3416300"/>
          </a:xfrm>
        </p:grpSpPr>
        <p:sp>
          <p:nvSpPr>
            <p:cNvPr id="30" name="椭圆 17"/>
            <p:cNvSpPr/>
            <p:nvPr/>
          </p:nvSpPr>
          <p:spPr>
            <a:xfrm>
              <a:off x="8343900" y="254000"/>
              <a:ext cx="3416300" cy="3416300"/>
            </a:xfrm>
            <a:prstGeom prst="ellipse">
              <a:avLst/>
            </a:prstGeom>
            <a:gradFill flip="none" rotWithShape="1">
              <a:gsLst>
                <a:gs pos="0">
                  <a:schemeClr val="bg1"/>
                </a:gs>
                <a:gs pos="46000">
                  <a:schemeClr val="bg1"/>
                </a:gs>
                <a:gs pos="100000">
                  <a:schemeClr val="bg2">
                    <a:lumMod val="90000"/>
                  </a:schemeClr>
                </a:gs>
              </a:gsLst>
              <a:lin ang="2700000" scaled="1"/>
              <a:tileRect/>
            </a:gradFill>
            <a:ln>
              <a:noFill/>
            </a:ln>
            <a:effectLst>
              <a:outerShdw blurRad="114300" dist="381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zh-CN" altLang="en-US" sz="1400">
                <a:solidFill>
                  <a:srgbClr val="FFFFFF"/>
                </a:solidFill>
              </a:endParaRPr>
            </a:p>
          </p:txBody>
        </p:sp>
        <p:sp>
          <p:nvSpPr>
            <p:cNvPr id="31" name="椭圆 18"/>
            <p:cNvSpPr/>
            <p:nvPr/>
          </p:nvSpPr>
          <p:spPr>
            <a:xfrm>
              <a:off x="8477524" y="387624"/>
              <a:ext cx="3149051" cy="3149051"/>
            </a:xfrm>
            <a:prstGeom prst="ellipse">
              <a:avLst/>
            </a:prstGeom>
            <a:gradFill flip="none" rotWithShape="1">
              <a:gsLst>
                <a:gs pos="0">
                  <a:schemeClr val="bg1"/>
                </a:gs>
                <a:gs pos="100000">
                  <a:schemeClr val="bg1">
                    <a:lumMod val="85000"/>
                  </a:schemeClr>
                </a:gs>
              </a:gsLst>
              <a:lin ang="13500000" scaled="1"/>
              <a:tileRect/>
            </a:gradFill>
            <a:ln>
              <a:gradFill flip="none" rotWithShape="1">
                <a:gsLst>
                  <a:gs pos="0">
                    <a:schemeClr val="bg1">
                      <a:lumMod val="95000"/>
                    </a:schemeClr>
                  </a:gs>
                  <a:gs pos="40000">
                    <a:schemeClr val="bg1"/>
                  </a:gs>
                </a:gsLst>
                <a:lin ang="27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zh-CN" altLang="en-US" sz="1400">
                <a:solidFill>
                  <a:srgbClr val="FFFFFF"/>
                </a:solidFill>
              </a:endParaRPr>
            </a:p>
          </p:txBody>
        </p:sp>
      </p:grpSp>
      <p:sp>
        <p:nvSpPr>
          <p:cNvPr id="34" name="Rectangle 33"/>
          <p:cNvSpPr/>
          <p:nvPr/>
        </p:nvSpPr>
        <p:spPr>
          <a:xfrm>
            <a:off x="107504" y="1995686"/>
            <a:ext cx="3061041" cy="2308324"/>
          </a:xfrm>
          <a:prstGeom prst="rect">
            <a:avLst/>
          </a:prstGeom>
        </p:spPr>
        <p:txBody>
          <a:bodyPr wrap="square">
            <a:spAutoFit/>
          </a:bodyPr>
          <a:lstStyle/>
          <a:p>
            <a:r>
              <a:rPr lang="en-US" b="1" dirty="0" smtClean="0">
                <a:latin typeface="Times New Roman" pitchFamily="18" charset="0"/>
                <a:cs typeface="Times New Roman" pitchFamily="18" charset="0"/>
              </a:rPr>
              <a:t>+</a:t>
            </a:r>
            <a:r>
              <a:rPr lang="vi-VN" b="1" dirty="0" smtClean="0">
                <a:latin typeface="Times New Roman" pitchFamily="18" charset="0"/>
                <a:cs typeface="Times New Roman" pitchFamily="18" charset="0"/>
              </a:rPr>
              <a:t>Cháo </a:t>
            </a:r>
            <a:r>
              <a:rPr lang="vi-VN" b="1" dirty="0">
                <a:latin typeface="Times New Roman" pitchFamily="18" charset="0"/>
                <a:cs typeface="Times New Roman" pitchFamily="18" charset="0"/>
              </a:rPr>
              <a:t>chín, bắc mang ra giữa nhà, múc cháo, </a:t>
            </a:r>
            <a:endParaRPr lang="en-US" b="1" dirty="0" smtClean="0">
              <a:latin typeface="Times New Roman" pitchFamily="18" charset="0"/>
              <a:cs typeface="Times New Roman" pitchFamily="18" charset="0"/>
            </a:endParaRPr>
          </a:p>
          <a:p>
            <a:r>
              <a:rPr lang="en-US" b="1" dirty="0" smtClean="0">
                <a:latin typeface="Times New Roman" pitchFamily="18" charset="0"/>
                <a:cs typeface="Times New Roman" pitchFamily="18" charset="0"/>
              </a:rPr>
              <a:t>+ </a:t>
            </a:r>
            <a:r>
              <a:rPr lang="en-US" b="1" dirty="0">
                <a:latin typeface="Times New Roman" pitchFamily="18" charset="0"/>
                <a:cs typeface="Times New Roman" pitchFamily="18" charset="0"/>
              </a:rPr>
              <a:t>Q</a:t>
            </a:r>
            <a:r>
              <a:rPr lang="vi-VN" b="1" dirty="0" smtClean="0">
                <a:latin typeface="Times New Roman" pitchFamily="18" charset="0"/>
                <a:cs typeface="Times New Roman" pitchFamily="18" charset="0"/>
              </a:rPr>
              <a:t>uạt </a:t>
            </a:r>
            <a:r>
              <a:rPr lang="vi-VN" b="1" dirty="0">
                <a:latin typeface="Times New Roman" pitchFamily="18" charset="0"/>
                <a:cs typeface="Times New Roman" pitchFamily="18" charset="0"/>
              </a:rPr>
              <a:t>cho chóng nguội để cho chồng ăn</a:t>
            </a:r>
          </a:p>
          <a:p>
            <a:r>
              <a:rPr lang="vi-VN" b="1" dirty="0">
                <a:latin typeface="Times New Roman" pitchFamily="18" charset="0"/>
                <a:cs typeface="Times New Roman" pitchFamily="18" charset="0"/>
              </a:rPr>
              <a:t>+ Rón rén bưng cháo đến chỗ </a:t>
            </a:r>
            <a:r>
              <a:rPr lang="vi-VN" b="1" dirty="0" smtClean="0">
                <a:latin typeface="Times New Roman" pitchFamily="18" charset="0"/>
                <a:cs typeface="Times New Roman" pitchFamily="18" charset="0"/>
              </a:rPr>
              <a:t>chồng</a:t>
            </a:r>
            <a:endParaRPr lang="en-US" b="1" dirty="0" smtClean="0">
              <a:latin typeface="Times New Roman" pitchFamily="18" charset="0"/>
              <a:cs typeface="Times New Roman" pitchFamily="18" charset="0"/>
            </a:endParaRPr>
          </a:p>
          <a:p>
            <a:r>
              <a:rPr lang="en-US" b="1" dirty="0" smtClean="0">
                <a:latin typeface="Times New Roman" pitchFamily="18" charset="0"/>
                <a:cs typeface="Times New Roman" pitchFamily="18" charset="0"/>
              </a:rPr>
              <a:t>+ </a:t>
            </a:r>
            <a:r>
              <a:rPr lang="en-US" b="1" dirty="0">
                <a:latin typeface="Times New Roman" pitchFamily="18" charset="0"/>
                <a:cs typeface="Times New Roman" pitchFamily="18" charset="0"/>
              </a:rPr>
              <a:t>C</a:t>
            </a:r>
            <a:r>
              <a:rPr lang="vi-VN" b="1" dirty="0" smtClean="0">
                <a:latin typeface="Times New Roman" pitchFamily="18" charset="0"/>
                <a:cs typeface="Times New Roman" pitchFamily="18" charset="0"/>
              </a:rPr>
              <a:t>hờ </a:t>
            </a:r>
            <a:r>
              <a:rPr lang="vi-VN" b="1" dirty="0">
                <a:latin typeface="Times New Roman" pitchFamily="18" charset="0"/>
                <a:cs typeface="Times New Roman" pitchFamily="18" charset="0"/>
              </a:rPr>
              <a:t>xem chồng ăn có ngon miệng </a:t>
            </a:r>
            <a:r>
              <a:rPr lang="vi-VN" b="1" dirty="0" smtClean="0">
                <a:latin typeface="Times New Roman" pitchFamily="18" charset="0"/>
                <a:cs typeface="Times New Roman" pitchFamily="18" charset="0"/>
              </a:rPr>
              <a:t>không</a:t>
            </a:r>
            <a:endParaRPr lang="vi-VN" b="1" dirty="0">
              <a:latin typeface="Times New Roman" pitchFamily="18" charset="0"/>
              <a:cs typeface="Times New Roman" pitchFamily="18" charset="0"/>
            </a:endParaRPr>
          </a:p>
        </p:txBody>
      </p:sp>
      <p:sp>
        <p:nvSpPr>
          <p:cNvPr id="35" name="Rectangle 34"/>
          <p:cNvSpPr/>
          <p:nvPr/>
        </p:nvSpPr>
        <p:spPr>
          <a:xfrm>
            <a:off x="2286000" y="4371950"/>
            <a:ext cx="4572000" cy="646331"/>
          </a:xfrm>
          <a:prstGeom prst="rect">
            <a:avLst/>
          </a:prstGeom>
        </p:spPr>
        <p:txBody>
          <a:bodyPr>
            <a:spAutoFit/>
          </a:bodyPr>
          <a:lstStyle/>
          <a:p>
            <a:r>
              <a:rPr lang="vi-VN" b="1" i="1" dirty="0" smtClean="0">
                <a:solidFill>
                  <a:srgbClr val="FF0000"/>
                </a:solidFill>
                <a:latin typeface="+mj-lt"/>
                <a:sym typeface="Wingdings" pitchFamily="2" charset="2"/>
              </a:rPr>
              <a:t></a:t>
            </a:r>
            <a:r>
              <a:rPr lang="en-US" b="1" i="1" dirty="0" smtClean="0">
                <a:solidFill>
                  <a:srgbClr val="FF0000"/>
                </a:solidFill>
                <a:latin typeface="+mj-lt"/>
                <a:sym typeface="Wingdings" pitchFamily="2" charset="2"/>
              </a:rPr>
              <a:t> </a:t>
            </a:r>
            <a:r>
              <a:rPr lang="en-US" b="1" i="1" dirty="0">
                <a:solidFill>
                  <a:srgbClr val="FF0000"/>
                </a:solidFill>
                <a:latin typeface="Times New Roman" pitchFamily="18" charset="0"/>
                <a:cs typeface="Times New Roman" pitchFamily="18" charset="0"/>
                <a:sym typeface="Wingdings" pitchFamily="2" charset="2"/>
              </a:rPr>
              <a:t>H</a:t>
            </a:r>
            <a:r>
              <a:rPr lang="vi-VN" b="1" i="1" dirty="0" smtClean="0">
                <a:solidFill>
                  <a:srgbClr val="FF0000"/>
                </a:solidFill>
                <a:latin typeface="+mj-lt"/>
              </a:rPr>
              <a:t>ết lòng thương yêu, chăm sóc ân cần, chu đáo</a:t>
            </a:r>
            <a:endParaRPr lang="vi-VN" dirty="0">
              <a:solidFill>
                <a:srgbClr val="FF0000"/>
              </a:solidFill>
              <a:latin typeface="+mj-lt"/>
            </a:endParaRPr>
          </a:p>
        </p:txBody>
      </p:sp>
      <p:sp>
        <p:nvSpPr>
          <p:cNvPr id="36" name="文本框 11"/>
          <p:cNvSpPr txBox="1"/>
          <p:nvPr/>
        </p:nvSpPr>
        <p:spPr>
          <a:xfrm rot="20764486">
            <a:off x="4983515" y="2895910"/>
            <a:ext cx="3337503" cy="369332"/>
          </a:xfrm>
          <a:prstGeom prst="rect">
            <a:avLst/>
          </a:prstGeom>
          <a:noFill/>
        </p:spPr>
        <p:txBody>
          <a:bodyPr wrap="square" rtlCol="0">
            <a:spAutoFit/>
          </a:bodyPr>
          <a:lstStyle/>
          <a:p>
            <a:pPr defTabSz="685783">
              <a:defRPr/>
            </a:pPr>
            <a:r>
              <a:rPr lang="en-US" altLang="zh-CN" b="1" dirty="0" smtClean="0">
                <a:solidFill>
                  <a:srgbClr val="FF0000"/>
                </a:solidFill>
                <a:latin typeface="Times New Roman" pitchFamily="18" charset="0"/>
                <a:ea typeface="方正正黑简体" panose="02000000000000000000" pitchFamily="2" charset="-122"/>
                <a:cs typeface="Times New Roman" pitchFamily="18" charset="0"/>
              </a:rPr>
              <a:t>Lời nói</a:t>
            </a:r>
            <a:endParaRPr lang="zh-CN" altLang="en-US" b="1" dirty="0">
              <a:solidFill>
                <a:srgbClr val="FF0000"/>
              </a:solidFill>
              <a:latin typeface="Times New Roman" pitchFamily="18" charset="0"/>
              <a:ea typeface="方正正黑简体" panose="02000000000000000000" pitchFamily="2" charset="-122"/>
              <a:cs typeface="Times New Roman" pitchFamily="18" charset="0"/>
            </a:endParaRPr>
          </a:p>
        </p:txBody>
      </p:sp>
      <p:sp>
        <p:nvSpPr>
          <p:cNvPr id="37" name="Rectangle 36"/>
          <p:cNvSpPr/>
          <p:nvPr/>
        </p:nvSpPr>
        <p:spPr>
          <a:xfrm>
            <a:off x="6084168" y="2872556"/>
            <a:ext cx="3061041" cy="923330"/>
          </a:xfrm>
          <a:prstGeom prst="rect">
            <a:avLst/>
          </a:prstGeom>
        </p:spPr>
        <p:txBody>
          <a:bodyPr wrap="square">
            <a:spAutoFit/>
          </a:bodyPr>
          <a:lstStyle/>
          <a:p>
            <a:r>
              <a:rPr lang="en-US" b="1" dirty="0" smtClean="0">
                <a:latin typeface="Times New Roman" pitchFamily="18" charset="0"/>
                <a:cs typeface="Times New Roman" pitchFamily="18" charset="0"/>
              </a:rPr>
              <a:t>+ Động viên chồng ăn</a:t>
            </a:r>
          </a:p>
          <a:p>
            <a:r>
              <a:rPr lang="en-US" b="1" dirty="0" smtClean="0">
                <a:latin typeface="Times New Roman" pitchFamily="18" charset="0"/>
                <a:cs typeface="Times New Roman" pitchFamily="18" charset="0"/>
              </a:rPr>
              <a:t>“Thầy em hãy cố ngồi dạy húp ít cháo cho đỡ xót ruột</a:t>
            </a:r>
            <a:endParaRPr lang="vi-VN" b="1" dirty="0">
              <a:latin typeface="Times New Roman" pitchFamily="18" charset="0"/>
              <a:cs typeface="Times New Roman" pitchFamily="18" charset="0"/>
            </a:endParaRPr>
          </a:p>
        </p:txBody>
      </p:sp>
    </p:spTree>
    <p:extLst>
      <p:ext uri="{BB962C8B-B14F-4D97-AF65-F5344CB8AC3E}">
        <p14:creationId xmlns:p14="http://schemas.microsoft.com/office/powerpoint/2010/main" val="1954047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22" grpId="0"/>
      <p:bldP spid="24" grpId="0"/>
      <p:bldP spid="26" grpId="0" animBg="1"/>
      <p:bldP spid="27" grpId="0" animBg="1"/>
      <p:bldP spid="34" grpId="0"/>
      <p:bldP spid="35" grpId="0"/>
      <p:bldP spid="36" grpId="0"/>
      <p:bldP spid="3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组合 73"/>
          <p:cNvGrpSpPr/>
          <p:nvPr/>
        </p:nvGrpSpPr>
        <p:grpSpPr>
          <a:xfrm>
            <a:off x="1200294" y="1319169"/>
            <a:ext cx="1931546" cy="460493"/>
            <a:chOff x="3418293" y="305852"/>
            <a:chExt cx="4844075" cy="872774"/>
          </a:xfrm>
        </p:grpSpPr>
        <p:sp>
          <p:nvSpPr>
            <p:cNvPr id="16" name="椭圆 74"/>
            <p:cNvSpPr/>
            <p:nvPr/>
          </p:nvSpPr>
          <p:spPr>
            <a:xfrm>
              <a:off x="3418293" y="305852"/>
              <a:ext cx="4844075" cy="466634"/>
            </a:xfrm>
            <a:prstGeom prst="ellipse">
              <a:avLst/>
            </a:prstGeom>
            <a:gradFill flip="none" rotWithShape="1">
              <a:gsLst>
                <a:gs pos="100000">
                  <a:srgbClr val="C9C9C9">
                    <a:alpha val="0"/>
                  </a:srgbClr>
                </a:gs>
                <a:gs pos="20000">
                  <a:schemeClr val="bg1">
                    <a:lumMod val="5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zh-CN" altLang="en-US" sz="1400">
                <a:solidFill>
                  <a:srgbClr val="FFFFFF"/>
                </a:solidFill>
              </a:endParaRPr>
            </a:p>
          </p:txBody>
        </p:sp>
        <p:sp>
          <p:nvSpPr>
            <p:cNvPr id="17" name="矩形 75"/>
            <p:cNvSpPr/>
            <p:nvPr/>
          </p:nvSpPr>
          <p:spPr>
            <a:xfrm>
              <a:off x="3502027" y="470122"/>
              <a:ext cx="4499303" cy="708504"/>
            </a:xfrm>
            <a:prstGeom prst="rect">
              <a:avLst/>
            </a:prstGeom>
            <a:gradFill>
              <a:gsLst>
                <a:gs pos="0">
                  <a:schemeClr val="bg1"/>
                </a:gs>
                <a:gs pos="100000">
                  <a:schemeClr val="bg1">
                    <a:lumMod val="95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zh-CN" altLang="en-US" sz="1400">
                <a:solidFill>
                  <a:srgbClr val="FFFFFF"/>
                </a:solidFill>
              </a:endParaRPr>
            </a:p>
          </p:txBody>
        </p:sp>
      </p:grpSp>
      <p:sp>
        <p:nvSpPr>
          <p:cNvPr id="4" name="Freeform 3"/>
          <p:cNvSpPr>
            <a:spLocks noEditPoints="1"/>
          </p:cNvSpPr>
          <p:nvPr/>
        </p:nvSpPr>
        <p:spPr bwMode="auto">
          <a:xfrm rot="16200000">
            <a:off x="1248504" y="-1088351"/>
            <a:ext cx="750171" cy="3247179"/>
          </a:xfrm>
          <a:custGeom>
            <a:avLst/>
            <a:gdLst>
              <a:gd name="T0" fmla="*/ 914 w 1007"/>
              <a:gd name="T1" fmla="*/ 170 h 2288"/>
              <a:gd name="T2" fmla="*/ 728 w 1007"/>
              <a:gd name="T3" fmla="*/ 122 h 2288"/>
              <a:gd name="T4" fmla="*/ 291 w 1007"/>
              <a:gd name="T5" fmla="*/ 122 h 2288"/>
              <a:gd name="T6" fmla="*/ 147 w 1007"/>
              <a:gd name="T7" fmla="*/ 0 h 2288"/>
              <a:gd name="T8" fmla="*/ 0 w 1007"/>
              <a:gd name="T9" fmla="*/ 146 h 2288"/>
              <a:gd name="T10" fmla="*/ 147 w 1007"/>
              <a:gd name="T11" fmla="*/ 293 h 2288"/>
              <a:gd name="T12" fmla="*/ 291 w 1007"/>
              <a:gd name="T13" fmla="*/ 171 h 2288"/>
              <a:gd name="T14" fmla="*/ 728 w 1007"/>
              <a:gd name="T15" fmla="*/ 171 h 2288"/>
              <a:gd name="T16" fmla="*/ 957 w 1007"/>
              <a:gd name="T17" fmla="*/ 351 h 2288"/>
              <a:gd name="T18" fmla="*/ 957 w 1007"/>
              <a:gd name="T19" fmla="*/ 2288 h 2288"/>
              <a:gd name="T20" fmla="*/ 1007 w 1007"/>
              <a:gd name="T21" fmla="*/ 2288 h 2288"/>
              <a:gd name="T22" fmla="*/ 1007 w 1007"/>
              <a:gd name="T23" fmla="*/ 351 h 2288"/>
              <a:gd name="T24" fmla="*/ 914 w 1007"/>
              <a:gd name="T25" fmla="*/ 170 h 2288"/>
              <a:gd name="T26" fmla="*/ 147 w 1007"/>
              <a:gd name="T27" fmla="*/ 233 h 2288"/>
              <a:gd name="T28" fmla="*/ 61 w 1007"/>
              <a:gd name="T29" fmla="*/ 146 h 2288"/>
              <a:gd name="T30" fmla="*/ 147 w 1007"/>
              <a:gd name="T31" fmla="*/ 60 h 2288"/>
              <a:gd name="T32" fmla="*/ 233 w 1007"/>
              <a:gd name="T33" fmla="*/ 146 h 2288"/>
              <a:gd name="T34" fmla="*/ 147 w 1007"/>
              <a:gd name="T35" fmla="*/ 233 h 2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7" h="2288">
                <a:moveTo>
                  <a:pt x="914" y="170"/>
                </a:moveTo>
                <a:cubicBezTo>
                  <a:pt x="854" y="130"/>
                  <a:pt x="780" y="122"/>
                  <a:pt x="728" y="122"/>
                </a:cubicBezTo>
                <a:cubicBezTo>
                  <a:pt x="291" y="122"/>
                  <a:pt x="291" y="122"/>
                  <a:pt x="291" y="122"/>
                </a:cubicBezTo>
                <a:cubicBezTo>
                  <a:pt x="279" y="53"/>
                  <a:pt x="219" y="0"/>
                  <a:pt x="147" y="0"/>
                </a:cubicBezTo>
                <a:cubicBezTo>
                  <a:pt x="66" y="0"/>
                  <a:pt x="0" y="66"/>
                  <a:pt x="0" y="146"/>
                </a:cubicBezTo>
                <a:cubicBezTo>
                  <a:pt x="0" y="227"/>
                  <a:pt x="66" y="293"/>
                  <a:pt x="147" y="293"/>
                </a:cubicBezTo>
                <a:cubicBezTo>
                  <a:pt x="219" y="293"/>
                  <a:pt x="279" y="240"/>
                  <a:pt x="291" y="171"/>
                </a:cubicBezTo>
                <a:cubicBezTo>
                  <a:pt x="728" y="171"/>
                  <a:pt x="728" y="171"/>
                  <a:pt x="728" y="171"/>
                </a:cubicBezTo>
                <a:cubicBezTo>
                  <a:pt x="797" y="171"/>
                  <a:pt x="957" y="189"/>
                  <a:pt x="957" y="351"/>
                </a:cubicBezTo>
                <a:cubicBezTo>
                  <a:pt x="957" y="2288"/>
                  <a:pt x="957" y="2288"/>
                  <a:pt x="957" y="2288"/>
                </a:cubicBezTo>
                <a:cubicBezTo>
                  <a:pt x="1007" y="2288"/>
                  <a:pt x="1007" y="2288"/>
                  <a:pt x="1007" y="2288"/>
                </a:cubicBezTo>
                <a:cubicBezTo>
                  <a:pt x="1007" y="351"/>
                  <a:pt x="1007" y="351"/>
                  <a:pt x="1007" y="351"/>
                </a:cubicBezTo>
                <a:cubicBezTo>
                  <a:pt x="1007" y="272"/>
                  <a:pt x="975" y="210"/>
                  <a:pt x="914" y="170"/>
                </a:cubicBezTo>
                <a:close/>
                <a:moveTo>
                  <a:pt x="147" y="233"/>
                </a:moveTo>
                <a:cubicBezTo>
                  <a:pt x="99" y="233"/>
                  <a:pt x="61" y="194"/>
                  <a:pt x="61" y="146"/>
                </a:cubicBezTo>
                <a:cubicBezTo>
                  <a:pt x="61" y="99"/>
                  <a:pt x="99" y="60"/>
                  <a:pt x="147" y="60"/>
                </a:cubicBezTo>
                <a:cubicBezTo>
                  <a:pt x="194" y="60"/>
                  <a:pt x="233" y="99"/>
                  <a:pt x="233" y="146"/>
                </a:cubicBezTo>
                <a:cubicBezTo>
                  <a:pt x="233" y="194"/>
                  <a:pt x="194" y="233"/>
                  <a:pt x="147" y="233"/>
                </a:cubicBezTo>
                <a:close/>
              </a:path>
            </a:pathLst>
          </a:custGeom>
          <a:gradFill>
            <a:gsLst>
              <a:gs pos="0">
                <a:srgbClr val="03435C"/>
              </a:gs>
              <a:gs pos="100000">
                <a:srgbClr val="037A9B"/>
              </a:gs>
            </a:gsLst>
            <a:lin ang="5400000" scaled="1"/>
          </a:gra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012" dirty="0">
              <a:solidFill>
                <a:prstClr val="white"/>
              </a:solidFill>
              <a:latin typeface="微软雅黑" panose="020B0503020204020204" pitchFamily="34" charset="-122"/>
            </a:endParaRPr>
          </a:p>
        </p:txBody>
      </p:sp>
      <p:sp>
        <p:nvSpPr>
          <p:cNvPr id="5" name="TextBox 4"/>
          <p:cNvSpPr txBox="1"/>
          <p:nvPr/>
        </p:nvSpPr>
        <p:spPr>
          <a:xfrm>
            <a:off x="395536" y="350572"/>
            <a:ext cx="2736304" cy="369332"/>
          </a:xfrm>
          <a:prstGeom prst="rect">
            <a:avLst/>
          </a:prstGeom>
          <a:solidFill>
            <a:schemeClr val="accent5">
              <a:lumMod val="75000"/>
            </a:schemeClr>
          </a:solidFill>
        </p:spPr>
        <p:txBody>
          <a:bodyPr wrap="square" rtlCol="0">
            <a:spAutoFit/>
          </a:bodyPr>
          <a:lstStyle/>
          <a:p>
            <a:r>
              <a:rPr lang="en-US" b="1" dirty="0">
                <a:solidFill>
                  <a:prstClr val="white"/>
                </a:solidFill>
                <a:latin typeface="Times New Roman" pitchFamily="18" charset="0"/>
                <a:cs typeface="Times New Roman" pitchFamily="18" charset="0"/>
              </a:rPr>
              <a:t>II. TÌM HIỂU CHI TIẾT</a:t>
            </a:r>
          </a:p>
        </p:txBody>
      </p:sp>
      <p:sp>
        <p:nvSpPr>
          <p:cNvPr id="6" name="Rectangle 57"/>
          <p:cNvSpPr/>
          <p:nvPr/>
        </p:nvSpPr>
        <p:spPr>
          <a:xfrm>
            <a:off x="0" y="987574"/>
            <a:ext cx="3131840" cy="3600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2" tIns="34292" rIns="68582" bIns="34292" rtlCol="0" anchor="ctr"/>
          <a:lstStyle/>
          <a:p>
            <a:pPr algn="ctr"/>
            <a:r>
              <a:rPr lang="en-US" sz="2000" b="1" dirty="0" smtClean="0">
                <a:solidFill>
                  <a:prstClr val="white"/>
                </a:solidFill>
                <a:latin typeface="Times New Roman" pitchFamily="18" charset="0"/>
                <a:cs typeface="Times New Roman" pitchFamily="18" charset="0"/>
              </a:rPr>
              <a:t>3. Nhân vật chị Dậu</a:t>
            </a:r>
            <a:endParaRPr lang="en-US" sz="2000" b="1" dirty="0">
              <a:solidFill>
                <a:prstClr val="white"/>
              </a:solidFill>
              <a:latin typeface="Times New Roman" pitchFamily="18" charset="0"/>
              <a:cs typeface="Times New Roman" pitchFamily="18" charset="0"/>
            </a:endParaRPr>
          </a:p>
        </p:txBody>
      </p:sp>
      <p:sp>
        <p:nvSpPr>
          <p:cNvPr id="13" name="文本框 82"/>
          <p:cNvSpPr txBox="1"/>
          <p:nvPr/>
        </p:nvSpPr>
        <p:spPr>
          <a:xfrm>
            <a:off x="1098233" y="1419622"/>
            <a:ext cx="2681679" cy="315469"/>
          </a:xfrm>
          <a:prstGeom prst="rect">
            <a:avLst/>
          </a:prstGeom>
          <a:noFill/>
        </p:spPr>
        <p:txBody>
          <a:bodyPr wrap="square" lIns="68579" tIns="34289" rIns="68579" bIns="34289" rtlCol="0">
            <a:spAutoFit/>
          </a:bodyPr>
          <a:lstStyle/>
          <a:p>
            <a:pPr defTabSz="685783">
              <a:defRPr/>
            </a:pPr>
            <a:r>
              <a:rPr lang="en-US" altLang="zh-CN" sz="1600" b="1" dirty="0" smtClean="0">
                <a:solidFill>
                  <a:srgbClr val="3A6461"/>
                </a:solidFill>
                <a:latin typeface="Times New Roman" pitchFamily="18" charset="0"/>
                <a:ea typeface="微软雅黑" panose="020B0503020204020204" pitchFamily="34" charset="-122"/>
                <a:cs typeface="Times New Roman" pitchFamily="18" charset="0"/>
                <a:sym typeface="+mn-ea"/>
              </a:rPr>
              <a:t>* Khi </a:t>
            </a:r>
            <a:r>
              <a:rPr lang="en-US" altLang="zh-CN" sz="1600" b="1" dirty="0" smtClean="0">
                <a:solidFill>
                  <a:srgbClr val="3A6461"/>
                </a:solidFill>
                <a:latin typeface="Times New Roman" pitchFamily="18" charset="0"/>
                <a:ea typeface="微软雅黑" panose="020B0503020204020204" pitchFamily="34" charset="-122"/>
                <a:cs typeface="Times New Roman" pitchFamily="18" charset="0"/>
                <a:sym typeface="+mn-ea"/>
              </a:rPr>
              <a:t>đối phó với bọn tay sai</a:t>
            </a:r>
            <a:endParaRPr lang="zh-CN" altLang="en-US" b="1" dirty="0">
              <a:solidFill>
                <a:srgbClr val="3A6461"/>
              </a:solidFill>
              <a:latin typeface="Times New Roman" pitchFamily="18" charset="0"/>
              <a:ea typeface="微软雅黑" panose="020B0503020204020204" pitchFamily="34" charset="-122"/>
              <a:cs typeface="Times New Roman" pitchFamily="18" charset="0"/>
              <a:sym typeface="+mn-ea"/>
            </a:endParaRPr>
          </a:p>
        </p:txBody>
      </p:sp>
      <p:grpSp>
        <p:nvGrpSpPr>
          <p:cNvPr id="20" name="组合 22"/>
          <p:cNvGrpSpPr/>
          <p:nvPr/>
        </p:nvGrpSpPr>
        <p:grpSpPr>
          <a:xfrm>
            <a:off x="942346" y="1959380"/>
            <a:ext cx="927357" cy="1818275"/>
            <a:chOff x="4433889" y="312738"/>
            <a:chExt cx="2519362" cy="4281488"/>
          </a:xfrm>
        </p:grpSpPr>
        <p:sp>
          <p:nvSpPr>
            <p:cNvPr id="22" name="Freeform 21"/>
            <p:cNvSpPr/>
            <p:nvPr/>
          </p:nvSpPr>
          <p:spPr bwMode="auto">
            <a:xfrm>
              <a:off x="4448176" y="993776"/>
              <a:ext cx="1223963" cy="3595688"/>
            </a:xfrm>
            <a:custGeom>
              <a:avLst/>
              <a:gdLst>
                <a:gd name="T0" fmla="*/ 0 w 771"/>
                <a:gd name="T1" fmla="*/ 0 h 2265"/>
                <a:gd name="T2" fmla="*/ 313 w 771"/>
                <a:gd name="T3" fmla="*/ 1721 h 2265"/>
                <a:gd name="T4" fmla="*/ 752 w 771"/>
                <a:gd name="T5" fmla="*/ 2265 h 2265"/>
                <a:gd name="T6" fmla="*/ 771 w 771"/>
                <a:gd name="T7" fmla="*/ 693 h 2265"/>
                <a:gd name="T8" fmla="*/ 0 w 771"/>
                <a:gd name="T9" fmla="*/ 0 h 2265"/>
              </a:gdLst>
              <a:ahLst/>
              <a:cxnLst>
                <a:cxn ang="0">
                  <a:pos x="T0" y="T1"/>
                </a:cxn>
                <a:cxn ang="0">
                  <a:pos x="T2" y="T3"/>
                </a:cxn>
                <a:cxn ang="0">
                  <a:pos x="T4" y="T5"/>
                </a:cxn>
                <a:cxn ang="0">
                  <a:pos x="T6" y="T7"/>
                </a:cxn>
                <a:cxn ang="0">
                  <a:pos x="T8" y="T9"/>
                </a:cxn>
              </a:cxnLst>
              <a:rect l="0" t="0" r="r" b="b"/>
              <a:pathLst>
                <a:path w="771" h="2265">
                  <a:moveTo>
                    <a:pt x="0" y="0"/>
                  </a:moveTo>
                  <a:lnTo>
                    <a:pt x="313" y="1721"/>
                  </a:lnTo>
                  <a:lnTo>
                    <a:pt x="752" y="2265"/>
                  </a:lnTo>
                  <a:lnTo>
                    <a:pt x="771" y="693"/>
                  </a:lnTo>
                  <a:lnTo>
                    <a:pt x="0" y="0"/>
                  </a:lnTo>
                  <a:close/>
                </a:path>
              </a:pathLst>
            </a:custGeom>
            <a:solidFill>
              <a:srgbClr val="8080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endParaRPr lang="zh-CN" altLang="en-US" sz="1400">
                <a:solidFill>
                  <a:prstClr val="black"/>
                </a:solidFill>
              </a:endParaRPr>
            </a:p>
          </p:txBody>
        </p:sp>
        <p:sp>
          <p:nvSpPr>
            <p:cNvPr id="23" name="Freeform 22"/>
            <p:cNvSpPr/>
            <p:nvPr/>
          </p:nvSpPr>
          <p:spPr bwMode="auto">
            <a:xfrm>
              <a:off x="4448176" y="993776"/>
              <a:ext cx="1223963" cy="3595688"/>
            </a:xfrm>
            <a:custGeom>
              <a:avLst/>
              <a:gdLst>
                <a:gd name="T0" fmla="*/ 0 w 771"/>
                <a:gd name="T1" fmla="*/ 0 h 2265"/>
                <a:gd name="T2" fmla="*/ 313 w 771"/>
                <a:gd name="T3" fmla="*/ 1721 h 2265"/>
                <a:gd name="T4" fmla="*/ 752 w 771"/>
                <a:gd name="T5" fmla="*/ 2265 h 2265"/>
                <a:gd name="T6" fmla="*/ 771 w 771"/>
                <a:gd name="T7" fmla="*/ 693 h 2265"/>
                <a:gd name="T8" fmla="*/ 0 w 771"/>
                <a:gd name="T9" fmla="*/ 0 h 2265"/>
              </a:gdLst>
              <a:ahLst/>
              <a:cxnLst>
                <a:cxn ang="0">
                  <a:pos x="T0" y="T1"/>
                </a:cxn>
                <a:cxn ang="0">
                  <a:pos x="T2" y="T3"/>
                </a:cxn>
                <a:cxn ang="0">
                  <a:pos x="T4" y="T5"/>
                </a:cxn>
                <a:cxn ang="0">
                  <a:pos x="T6" y="T7"/>
                </a:cxn>
                <a:cxn ang="0">
                  <a:pos x="T8" y="T9"/>
                </a:cxn>
              </a:cxnLst>
              <a:rect l="0" t="0" r="r" b="b"/>
              <a:pathLst>
                <a:path w="771" h="2265">
                  <a:moveTo>
                    <a:pt x="0" y="0"/>
                  </a:moveTo>
                  <a:lnTo>
                    <a:pt x="313" y="1721"/>
                  </a:lnTo>
                  <a:lnTo>
                    <a:pt x="752" y="2265"/>
                  </a:lnTo>
                  <a:lnTo>
                    <a:pt x="771" y="693"/>
                  </a:lnTo>
                  <a:lnTo>
                    <a:pt x="0" y="0"/>
                  </a:lnTo>
                  <a:close/>
                </a:path>
              </a:pathLst>
            </a:custGeom>
            <a:gradFill flip="none" rotWithShape="1">
              <a:gsLst>
                <a:gs pos="40000">
                  <a:schemeClr val="accent1"/>
                </a:gs>
                <a:gs pos="81000">
                  <a:schemeClr val="accent1">
                    <a:lumMod val="50000"/>
                  </a:schemeClr>
                </a:gs>
              </a:gsLst>
              <a:lin ang="7200000" scaled="0"/>
              <a:tileRect/>
            </a:gradFill>
            <a:ln>
              <a:noFill/>
            </a:ln>
          </p:spPr>
          <p:txBody>
            <a:bodyPr vert="horz" wrap="square" lIns="91440" tIns="45720" rIns="91440" bIns="45720" numCol="1" anchor="t" anchorCtr="0" compatLnSpc="1"/>
            <a:lstStyle/>
            <a:p>
              <a:pPr defTabSz="685783"/>
              <a:endParaRPr lang="zh-CN" altLang="en-US" sz="1400">
                <a:solidFill>
                  <a:prstClr val="black"/>
                </a:solidFill>
              </a:endParaRPr>
            </a:p>
          </p:txBody>
        </p:sp>
        <p:sp>
          <p:nvSpPr>
            <p:cNvPr id="24" name="Freeform 23"/>
            <p:cNvSpPr/>
            <p:nvPr/>
          </p:nvSpPr>
          <p:spPr bwMode="auto">
            <a:xfrm>
              <a:off x="5641976" y="1279526"/>
              <a:ext cx="1311275" cy="3309938"/>
            </a:xfrm>
            <a:custGeom>
              <a:avLst/>
              <a:gdLst>
                <a:gd name="T0" fmla="*/ 19 w 826"/>
                <a:gd name="T1" fmla="*/ 513 h 2085"/>
                <a:gd name="T2" fmla="*/ 0 w 826"/>
                <a:gd name="T3" fmla="*/ 2085 h 2085"/>
                <a:gd name="T4" fmla="*/ 543 w 826"/>
                <a:gd name="T5" fmla="*/ 1676 h 2085"/>
                <a:gd name="T6" fmla="*/ 826 w 826"/>
                <a:gd name="T7" fmla="*/ 0 h 2085"/>
                <a:gd name="T8" fmla="*/ 19 w 826"/>
                <a:gd name="T9" fmla="*/ 513 h 2085"/>
              </a:gdLst>
              <a:ahLst/>
              <a:cxnLst>
                <a:cxn ang="0">
                  <a:pos x="T0" y="T1"/>
                </a:cxn>
                <a:cxn ang="0">
                  <a:pos x="T2" y="T3"/>
                </a:cxn>
                <a:cxn ang="0">
                  <a:pos x="T4" y="T5"/>
                </a:cxn>
                <a:cxn ang="0">
                  <a:pos x="T6" y="T7"/>
                </a:cxn>
                <a:cxn ang="0">
                  <a:pos x="T8" y="T9"/>
                </a:cxn>
              </a:cxnLst>
              <a:rect l="0" t="0" r="r" b="b"/>
              <a:pathLst>
                <a:path w="826" h="2085">
                  <a:moveTo>
                    <a:pt x="19" y="513"/>
                  </a:moveTo>
                  <a:lnTo>
                    <a:pt x="0" y="2085"/>
                  </a:lnTo>
                  <a:lnTo>
                    <a:pt x="543" y="1676"/>
                  </a:lnTo>
                  <a:lnTo>
                    <a:pt x="826" y="0"/>
                  </a:lnTo>
                  <a:lnTo>
                    <a:pt x="19" y="513"/>
                  </a:lnTo>
                  <a:close/>
                </a:path>
              </a:pathLst>
            </a:custGeom>
            <a:gradFill>
              <a:gsLst>
                <a:gs pos="36000">
                  <a:schemeClr val="accent1"/>
                </a:gs>
                <a:gs pos="77000">
                  <a:schemeClr val="accent1">
                    <a:lumMod val="50000"/>
                  </a:schemeClr>
                </a:gs>
              </a:gsLst>
              <a:lin ang="3600000" scaled="0"/>
            </a:gradFill>
            <a:ln>
              <a:noFill/>
            </a:ln>
          </p:spPr>
          <p:txBody>
            <a:bodyPr vert="horz" wrap="square" lIns="91440" tIns="45720" rIns="91440" bIns="45720" numCol="1" anchor="t" anchorCtr="0" compatLnSpc="1"/>
            <a:lstStyle/>
            <a:p>
              <a:pPr defTabSz="685783"/>
              <a:endParaRPr lang="zh-CN" altLang="en-US" sz="1400">
                <a:solidFill>
                  <a:prstClr val="black"/>
                </a:solidFill>
              </a:endParaRPr>
            </a:p>
          </p:txBody>
        </p:sp>
        <p:sp>
          <p:nvSpPr>
            <p:cNvPr id="25" name="Freeform 24"/>
            <p:cNvSpPr/>
            <p:nvPr/>
          </p:nvSpPr>
          <p:spPr bwMode="auto">
            <a:xfrm>
              <a:off x="4448176" y="312738"/>
              <a:ext cx="2505075" cy="1781175"/>
            </a:xfrm>
            <a:custGeom>
              <a:avLst/>
              <a:gdLst>
                <a:gd name="T0" fmla="*/ 0 w 1578"/>
                <a:gd name="T1" fmla="*/ 429 h 1122"/>
                <a:gd name="T2" fmla="*/ 771 w 1578"/>
                <a:gd name="T3" fmla="*/ 1122 h 1122"/>
                <a:gd name="T4" fmla="*/ 1578 w 1578"/>
                <a:gd name="T5" fmla="*/ 609 h 1122"/>
                <a:gd name="T6" fmla="*/ 875 w 1578"/>
                <a:gd name="T7" fmla="*/ 0 h 1122"/>
                <a:gd name="T8" fmla="*/ 0 w 1578"/>
                <a:gd name="T9" fmla="*/ 429 h 1122"/>
              </a:gdLst>
              <a:ahLst/>
              <a:cxnLst>
                <a:cxn ang="0">
                  <a:pos x="T0" y="T1"/>
                </a:cxn>
                <a:cxn ang="0">
                  <a:pos x="T2" y="T3"/>
                </a:cxn>
                <a:cxn ang="0">
                  <a:pos x="T4" y="T5"/>
                </a:cxn>
                <a:cxn ang="0">
                  <a:pos x="T6" y="T7"/>
                </a:cxn>
                <a:cxn ang="0">
                  <a:pos x="T8" y="T9"/>
                </a:cxn>
              </a:cxnLst>
              <a:rect l="0" t="0" r="r" b="b"/>
              <a:pathLst>
                <a:path w="1578" h="1122">
                  <a:moveTo>
                    <a:pt x="0" y="429"/>
                  </a:moveTo>
                  <a:lnTo>
                    <a:pt x="771" y="1122"/>
                  </a:lnTo>
                  <a:lnTo>
                    <a:pt x="1578" y="609"/>
                  </a:lnTo>
                  <a:lnTo>
                    <a:pt x="875" y="0"/>
                  </a:lnTo>
                  <a:lnTo>
                    <a:pt x="0" y="429"/>
                  </a:lnTo>
                  <a:close/>
                </a:path>
              </a:pathLst>
            </a:custGeom>
            <a:gradFill flip="none" rotWithShape="1">
              <a:gsLst>
                <a:gs pos="0">
                  <a:schemeClr val="accent1">
                    <a:lumMod val="60000"/>
                    <a:lumOff val="40000"/>
                  </a:schemeClr>
                </a:gs>
                <a:gs pos="87000">
                  <a:schemeClr val="accent1"/>
                </a:gs>
              </a:gsLst>
              <a:lin ang="5400000" scaled="1"/>
              <a:tileRect/>
            </a:gradFill>
            <a:ln>
              <a:noFill/>
            </a:ln>
          </p:spPr>
          <p:txBody>
            <a:bodyPr vert="horz" wrap="square" lIns="91440" tIns="45720" rIns="91440" bIns="45720" numCol="1" anchor="t" anchorCtr="0" compatLnSpc="1"/>
            <a:lstStyle/>
            <a:p>
              <a:pPr defTabSz="685783"/>
              <a:endParaRPr lang="zh-CN" altLang="en-US" sz="1400">
                <a:solidFill>
                  <a:prstClr val="black"/>
                </a:solidFill>
              </a:endParaRPr>
            </a:p>
          </p:txBody>
        </p:sp>
        <p:sp>
          <p:nvSpPr>
            <p:cNvPr id="26" name="Freeform 25"/>
            <p:cNvSpPr/>
            <p:nvPr/>
          </p:nvSpPr>
          <p:spPr bwMode="auto">
            <a:xfrm>
              <a:off x="5299076" y="839788"/>
              <a:ext cx="874713" cy="679450"/>
            </a:xfrm>
            <a:custGeom>
              <a:avLst/>
              <a:gdLst>
                <a:gd name="T0" fmla="*/ 217 w 232"/>
                <a:gd name="T1" fmla="*/ 78 h 181"/>
                <a:gd name="T2" fmla="*/ 212 w 232"/>
                <a:gd name="T3" fmla="*/ 125 h 181"/>
                <a:gd name="T4" fmla="*/ 139 w 232"/>
                <a:gd name="T5" fmla="*/ 170 h 181"/>
                <a:gd name="T6" fmla="*/ 78 w 232"/>
                <a:gd name="T7" fmla="*/ 163 h 181"/>
                <a:gd name="T8" fmla="*/ 15 w 232"/>
                <a:gd name="T9" fmla="*/ 102 h 181"/>
                <a:gd name="T10" fmla="*/ 20 w 232"/>
                <a:gd name="T11" fmla="*/ 56 h 181"/>
                <a:gd name="T12" fmla="*/ 93 w 232"/>
                <a:gd name="T13" fmla="*/ 11 h 181"/>
                <a:gd name="T14" fmla="*/ 154 w 232"/>
                <a:gd name="T15" fmla="*/ 18 h 181"/>
                <a:gd name="T16" fmla="*/ 217 w 232"/>
                <a:gd name="T17" fmla="*/ 78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2" h="181">
                  <a:moveTo>
                    <a:pt x="217" y="78"/>
                  </a:moveTo>
                  <a:cubicBezTo>
                    <a:pt x="232" y="93"/>
                    <a:pt x="230" y="114"/>
                    <a:pt x="212" y="125"/>
                  </a:cubicBezTo>
                  <a:cubicBezTo>
                    <a:pt x="139" y="170"/>
                    <a:pt x="139" y="170"/>
                    <a:pt x="139" y="170"/>
                  </a:cubicBezTo>
                  <a:cubicBezTo>
                    <a:pt x="121" y="181"/>
                    <a:pt x="94" y="177"/>
                    <a:pt x="78" y="163"/>
                  </a:cubicBezTo>
                  <a:cubicBezTo>
                    <a:pt x="15" y="102"/>
                    <a:pt x="15" y="102"/>
                    <a:pt x="15" y="102"/>
                  </a:cubicBezTo>
                  <a:cubicBezTo>
                    <a:pt x="0" y="88"/>
                    <a:pt x="2" y="67"/>
                    <a:pt x="20" y="56"/>
                  </a:cubicBezTo>
                  <a:cubicBezTo>
                    <a:pt x="93" y="11"/>
                    <a:pt x="93" y="11"/>
                    <a:pt x="93" y="11"/>
                  </a:cubicBezTo>
                  <a:cubicBezTo>
                    <a:pt x="111" y="0"/>
                    <a:pt x="138" y="3"/>
                    <a:pt x="154" y="18"/>
                  </a:cubicBezTo>
                  <a:lnTo>
                    <a:pt x="217"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endParaRPr lang="zh-CN" altLang="en-US" sz="1400">
                <a:solidFill>
                  <a:prstClr val="black"/>
                </a:solidFill>
              </a:endParaRPr>
            </a:p>
          </p:txBody>
        </p:sp>
        <p:sp>
          <p:nvSpPr>
            <p:cNvPr id="27" name="Freeform 26"/>
            <p:cNvSpPr/>
            <p:nvPr/>
          </p:nvSpPr>
          <p:spPr bwMode="auto">
            <a:xfrm>
              <a:off x="4433889" y="993776"/>
              <a:ext cx="1238250" cy="3600450"/>
            </a:xfrm>
            <a:custGeom>
              <a:avLst/>
              <a:gdLst>
                <a:gd name="T0" fmla="*/ 317 w 327"/>
                <a:gd name="T1" fmla="*/ 957 h 957"/>
                <a:gd name="T2" fmla="*/ 320 w 327"/>
                <a:gd name="T3" fmla="*/ 625 h 957"/>
                <a:gd name="T4" fmla="*/ 323 w 327"/>
                <a:gd name="T5" fmla="*/ 293 h 957"/>
                <a:gd name="T6" fmla="*/ 324 w 327"/>
                <a:gd name="T7" fmla="*/ 294 h 957"/>
                <a:gd name="T8" fmla="*/ 0 w 327"/>
                <a:gd name="T9" fmla="*/ 0 h 957"/>
                <a:gd name="T10" fmla="*/ 326 w 327"/>
                <a:gd name="T11" fmla="*/ 292 h 957"/>
                <a:gd name="T12" fmla="*/ 327 w 327"/>
                <a:gd name="T13" fmla="*/ 292 h 957"/>
                <a:gd name="T14" fmla="*/ 327 w 327"/>
                <a:gd name="T15" fmla="*/ 293 h 957"/>
                <a:gd name="T16" fmla="*/ 323 w 327"/>
                <a:gd name="T17" fmla="*/ 625 h 957"/>
                <a:gd name="T18" fmla="*/ 317 w 327"/>
                <a:gd name="T19" fmla="*/ 957 h 9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7" h="957">
                  <a:moveTo>
                    <a:pt x="317" y="957"/>
                  </a:moveTo>
                  <a:cubicBezTo>
                    <a:pt x="318" y="846"/>
                    <a:pt x="319" y="736"/>
                    <a:pt x="320" y="625"/>
                  </a:cubicBezTo>
                  <a:cubicBezTo>
                    <a:pt x="321" y="514"/>
                    <a:pt x="321" y="404"/>
                    <a:pt x="323" y="293"/>
                  </a:cubicBezTo>
                  <a:cubicBezTo>
                    <a:pt x="324" y="294"/>
                    <a:pt x="324" y="294"/>
                    <a:pt x="324" y="294"/>
                  </a:cubicBezTo>
                  <a:cubicBezTo>
                    <a:pt x="216" y="196"/>
                    <a:pt x="107" y="98"/>
                    <a:pt x="0" y="0"/>
                  </a:cubicBezTo>
                  <a:cubicBezTo>
                    <a:pt x="109" y="96"/>
                    <a:pt x="217" y="194"/>
                    <a:pt x="326" y="292"/>
                  </a:cubicBezTo>
                  <a:cubicBezTo>
                    <a:pt x="327" y="292"/>
                    <a:pt x="327" y="292"/>
                    <a:pt x="327" y="292"/>
                  </a:cubicBezTo>
                  <a:cubicBezTo>
                    <a:pt x="327" y="293"/>
                    <a:pt x="327" y="293"/>
                    <a:pt x="327" y="293"/>
                  </a:cubicBezTo>
                  <a:cubicBezTo>
                    <a:pt x="326" y="404"/>
                    <a:pt x="324" y="514"/>
                    <a:pt x="323" y="625"/>
                  </a:cubicBezTo>
                  <a:cubicBezTo>
                    <a:pt x="321" y="736"/>
                    <a:pt x="320" y="846"/>
                    <a:pt x="317" y="957"/>
                  </a:cubicBezTo>
                  <a:close/>
                </a:path>
              </a:pathLst>
            </a:custGeom>
            <a:solidFill>
              <a:schemeClr val="bg1">
                <a:alpha val="68000"/>
              </a:schemeClr>
            </a:solidFill>
            <a:ln>
              <a:noFill/>
            </a:ln>
          </p:spPr>
          <p:txBody>
            <a:bodyPr vert="horz" wrap="square" lIns="91440" tIns="45720" rIns="91440" bIns="45720" numCol="1" anchor="t" anchorCtr="0" compatLnSpc="1"/>
            <a:lstStyle/>
            <a:p>
              <a:pPr defTabSz="685783"/>
              <a:endParaRPr lang="zh-CN" altLang="en-US" sz="1400">
                <a:solidFill>
                  <a:prstClr val="black"/>
                </a:solidFill>
              </a:endParaRPr>
            </a:p>
          </p:txBody>
        </p:sp>
      </p:grpSp>
      <p:sp>
        <p:nvSpPr>
          <p:cNvPr id="50" name="Rectangle 49"/>
          <p:cNvSpPr/>
          <p:nvPr/>
        </p:nvSpPr>
        <p:spPr>
          <a:xfrm>
            <a:off x="1944216" y="2023329"/>
            <a:ext cx="4572000" cy="1754326"/>
          </a:xfrm>
          <a:prstGeom prst="rect">
            <a:avLst/>
          </a:prstGeom>
        </p:spPr>
        <p:txBody>
          <a:bodyPr>
            <a:spAutoFit/>
          </a:bodyPr>
          <a:lstStyle/>
          <a:p>
            <a:r>
              <a:rPr lang="vi-VN" dirty="0">
                <a:latin typeface="+mj-lt"/>
              </a:rPr>
              <a:t>+ cố van xin tha thiết bằng thái độ nhẹ nhàng, giọng run run: </a:t>
            </a:r>
            <a:r>
              <a:rPr lang="vi-VN" i="1" dirty="0">
                <a:latin typeface="+mj-lt"/>
              </a:rPr>
              <a:t>xin ông trông lại, cháu van ông, xin ông tha cho</a:t>
            </a:r>
            <a:r>
              <a:rPr lang="vi-VN" dirty="0">
                <a:latin typeface="+mj-lt"/>
              </a:rPr>
              <a:t>...</a:t>
            </a:r>
          </a:p>
          <a:p>
            <a:r>
              <a:rPr lang="vi-VN" dirty="0">
                <a:latin typeface="+mj-lt"/>
              </a:rPr>
              <a:t>+ gọi ông, xưng cháu</a:t>
            </a:r>
          </a:p>
          <a:p>
            <a:r>
              <a:rPr lang="vi-VN" b="1" i="1" dirty="0" smtClean="0">
                <a:solidFill>
                  <a:srgbClr val="FF0000"/>
                </a:solidFill>
                <a:latin typeface="+mj-lt"/>
                <a:sym typeface="Wingdings" pitchFamily="2" charset="2"/>
              </a:rPr>
              <a:t></a:t>
            </a:r>
            <a:r>
              <a:rPr lang="en-US" b="1" i="1" dirty="0" smtClean="0">
                <a:solidFill>
                  <a:srgbClr val="FF0000"/>
                </a:solidFill>
                <a:latin typeface="+mj-lt"/>
                <a:sym typeface="Wingdings" pitchFamily="2" charset="2"/>
              </a:rPr>
              <a:t> </a:t>
            </a:r>
            <a:r>
              <a:rPr lang="vi-VN" b="1" i="1" dirty="0" smtClean="0">
                <a:solidFill>
                  <a:srgbClr val="FF0000"/>
                </a:solidFill>
                <a:latin typeface="+mj-lt"/>
              </a:rPr>
              <a:t>Nhẫn </a:t>
            </a:r>
            <a:r>
              <a:rPr lang="vi-VN" b="1" i="1" dirty="0">
                <a:solidFill>
                  <a:srgbClr val="FF0000"/>
                </a:solidFill>
                <a:latin typeface="+mj-lt"/>
              </a:rPr>
              <a:t>nhục chịu đựng mong gợi chút từ tâm và lòng thương người của tên cai lệ</a:t>
            </a:r>
            <a:endParaRPr lang="vi-VN" b="1" dirty="0">
              <a:solidFill>
                <a:srgbClr val="FF0000"/>
              </a:solidFill>
              <a:latin typeface="+mj-lt"/>
            </a:endParaRPr>
          </a:p>
        </p:txBody>
      </p:sp>
      <p:sp>
        <p:nvSpPr>
          <p:cNvPr id="51" name="TextBox 50"/>
          <p:cNvSpPr txBox="1"/>
          <p:nvPr/>
        </p:nvSpPr>
        <p:spPr>
          <a:xfrm>
            <a:off x="107504" y="2604849"/>
            <a:ext cx="804758" cy="830997"/>
          </a:xfrm>
          <a:prstGeom prst="rect">
            <a:avLst/>
          </a:prstGeom>
          <a:noFill/>
        </p:spPr>
        <p:txBody>
          <a:bodyPr wrap="square" rtlCol="0">
            <a:spAutoFit/>
          </a:bodyPr>
          <a:lstStyle/>
          <a:p>
            <a:r>
              <a:rPr lang="en-US" sz="2400" b="1" dirty="0" smtClean="0">
                <a:solidFill>
                  <a:schemeClr val="accent5">
                    <a:lumMod val="50000"/>
                  </a:schemeClr>
                </a:solidFill>
                <a:latin typeface="Times New Roman" pitchFamily="18" charset="0"/>
                <a:cs typeface="Times New Roman" pitchFamily="18" charset="0"/>
              </a:rPr>
              <a:t>Lúc đầu</a:t>
            </a:r>
            <a:endParaRPr lang="en-US" sz="2400" b="1" dirty="0">
              <a:solidFill>
                <a:schemeClr val="accent5">
                  <a:lumMod val="50000"/>
                </a:schemeClr>
              </a:solidFill>
              <a:latin typeface="Times New Roman" pitchFamily="18" charset="0"/>
              <a:cs typeface="Times New Roman" pitchFamily="18" charset="0"/>
            </a:endParaRPr>
          </a:p>
        </p:txBody>
      </p:sp>
      <p:pic>
        <p:nvPicPr>
          <p:cNvPr id="52" name="Picture 5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16216" y="2604849"/>
            <a:ext cx="2397908" cy="134882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2" name="Rectangle 1"/>
          <p:cNvSpPr/>
          <p:nvPr/>
        </p:nvSpPr>
        <p:spPr>
          <a:xfrm>
            <a:off x="3539312" y="34550"/>
            <a:ext cx="5293096"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rgbClr val="FF0000"/>
                </a:solidFill>
              </a:rPr>
              <a:t>Thảo luận: </a:t>
            </a:r>
          </a:p>
          <a:p>
            <a:r>
              <a:rPr lang="en-US" sz="2000" dirty="0" smtClean="0">
                <a:solidFill>
                  <a:srgbClr val="FF0000"/>
                </a:solidFill>
              </a:rPr>
              <a:t>Phân tích diễn biến hành động, lời nói của chị Dậu đối với bọn tay sai? </a:t>
            </a:r>
            <a:endParaRPr lang="en-US" sz="2000" dirty="0">
              <a:solidFill>
                <a:srgbClr val="FF0000"/>
              </a:solidFill>
            </a:endParaRPr>
          </a:p>
        </p:txBody>
      </p:sp>
    </p:spTree>
    <p:extLst>
      <p:ext uri="{BB962C8B-B14F-4D97-AF65-F5344CB8AC3E}">
        <p14:creationId xmlns:p14="http://schemas.microsoft.com/office/powerpoint/2010/main" val="2706071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51"/>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20"/>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52"/>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13" grpId="0"/>
      <p:bldP spid="50" grpId="0"/>
      <p:bldP spid="51" grpId="0"/>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73"/>
          <p:cNvGrpSpPr/>
          <p:nvPr/>
        </p:nvGrpSpPr>
        <p:grpSpPr>
          <a:xfrm>
            <a:off x="1200294" y="1319169"/>
            <a:ext cx="1931546" cy="460493"/>
            <a:chOff x="3418293" y="305852"/>
            <a:chExt cx="4844075" cy="872774"/>
          </a:xfrm>
        </p:grpSpPr>
        <p:sp>
          <p:nvSpPr>
            <p:cNvPr id="5" name="椭圆 74"/>
            <p:cNvSpPr/>
            <p:nvPr/>
          </p:nvSpPr>
          <p:spPr>
            <a:xfrm>
              <a:off x="3418293" y="305852"/>
              <a:ext cx="4844075" cy="466634"/>
            </a:xfrm>
            <a:prstGeom prst="ellipse">
              <a:avLst/>
            </a:prstGeom>
            <a:gradFill flip="none" rotWithShape="1">
              <a:gsLst>
                <a:gs pos="100000">
                  <a:srgbClr val="C9C9C9">
                    <a:alpha val="0"/>
                  </a:srgbClr>
                </a:gs>
                <a:gs pos="20000">
                  <a:schemeClr val="bg1">
                    <a:lumMod val="5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zh-CN" altLang="en-US" sz="1400">
                <a:solidFill>
                  <a:srgbClr val="FFFFFF"/>
                </a:solidFill>
              </a:endParaRPr>
            </a:p>
          </p:txBody>
        </p:sp>
        <p:sp>
          <p:nvSpPr>
            <p:cNvPr id="6" name="矩形 75"/>
            <p:cNvSpPr/>
            <p:nvPr/>
          </p:nvSpPr>
          <p:spPr>
            <a:xfrm>
              <a:off x="3502027" y="470122"/>
              <a:ext cx="4499303" cy="708504"/>
            </a:xfrm>
            <a:prstGeom prst="rect">
              <a:avLst/>
            </a:prstGeom>
            <a:gradFill>
              <a:gsLst>
                <a:gs pos="0">
                  <a:schemeClr val="bg1"/>
                </a:gs>
                <a:gs pos="100000">
                  <a:schemeClr val="bg1">
                    <a:lumMod val="95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zh-CN" altLang="en-US" sz="1400">
                <a:solidFill>
                  <a:srgbClr val="FFFFFF"/>
                </a:solidFill>
              </a:endParaRPr>
            </a:p>
          </p:txBody>
        </p:sp>
      </p:grpSp>
      <p:sp>
        <p:nvSpPr>
          <p:cNvPr id="7" name="Freeform 6"/>
          <p:cNvSpPr>
            <a:spLocks noEditPoints="1"/>
          </p:cNvSpPr>
          <p:nvPr/>
        </p:nvSpPr>
        <p:spPr bwMode="auto">
          <a:xfrm rot="16200000">
            <a:off x="1248504" y="-1088351"/>
            <a:ext cx="750171" cy="3247179"/>
          </a:xfrm>
          <a:custGeom>
            <a:avLst/>
            <a:gdLst>
              <a:gd name="T0" fmla="*/ 914 w 1007"/>
              <a:gd name="T1" fmla="*/ 170 h 2288"/>
              <a:gd name="T2" fmla="*/ 728 w 1007"/>
              <a:gd name="T3" fmla="*/ 122 h 2288"/>
              <a:gd name="T4" fmla="*/ 291 w 1007"/>
              <a:gd name="T5" fmla="*/ 122 h 2288"/>
              <a:gd name="T6" fmla="*/ 147 w 1007"/>
              <a:gd name="T7" fmla="*/ 0 h 2288"/>
              <a:gd name="T8" fmla="*/ 0 w 1007"/>
              <a:gd name="T9" fmla="*/ 146 h 2288"/>
              <a:gd name="T10" fmla="*/ 147 w 1007"/>
              <a:gd name="T11" fmla="*/ 293 h 2288"/>
              <a:gd name="T12" fmla="*/ 291 w 1007"/>
              <a:gd name="T13" fmla="*/ 171 h 2288"/>
              <a:gd name="T14" fmla="*/ 728 w 1007"/>
              <a:gd name="T15" fmla="*/ 171 h 2288"/>
              <a:gd name="T16" fmla="*/ 957 w 1007"/>
              <a:gd name="T17" fmla="*/ 351 h 2288"/>
              <a:gd name="T18" fmla="*/ 957 w 1007"/>
              <a:gd name="T19" fmla="*/ 2288 h 2288"/>
              <a:gd name="T20" fmla="*/ 1007 w 1007"/>
              <a:gd name="T21" fmla="*/ 2288 h 2288"/>
              <a:gd name="T22" fmla="*/ 1007 w 1007"/>
              <a:gd name="T23" fmla="*/ 351 h 2288"/>
              <a:gd name="T24" fmla="*/ 914 w 1007"/>
              <a:gd name="T25" fmla="*/ 170 h 2288"/>
              <a:gd name="T26" fmla="*/ 147 w 1007"/>
              <a:gd name="T27" fmla="*/ 233 h 2288"/>
              <a:gd name="T28" fmla="*/ 61 w 1007"/>
              <a:gd name="T29" fmla="*/ 146 h 2288"/>
              <a:gd name="T30" fmla="*/ 147 w 1007"/>
              <a:gd name="T31" fmla="*/ 60 h 2288"/>
              <a:gd name="T32" fmla="*/ 233 w 1007"/>
              <a:gd name="T33" fmla="*/ 146 h 2288"/>
              <a:gd name="T34" fmla="*/ 147 w 1007"/>
              <a:gd name="T35" fmla="*/ 233 h 2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7" h="2288">
                <a:moveTo>
                  <a:pt x="914" y="170"/>
                </a:moveTo>
                <a:cubicBezTo>
                  <a:pt x="854" y="130"/>
                  <a:pt x="780" y="122"/>
                  <a:pt x="728" y="122"/>
                </a:cubicBezTo>
                <a:cubicBezTo>
                  <a:pt x="291" y="122"/>
                  <a:pt x="291" y="122"/>
                  <a:pt x="291" y="122"/>
                </a:cubicBezTo>
                <a:cubicBezTo>
                  <a:pt x="279" y="53"/>
                  <a:pt x="219" y="0"/>
                  <a:pt x="147" y="0"/>
                </a:cubicBezTo>
                <a:cubicBezTo>
                  <a:pt x="66" y="0"/>
                  <a:pt x="0" y="66"/>
                  <a:pt x="0" y="146"/>
                </a:cubicBezTo>
                <a:cubicBezTo>
                  <a:pt x="0" y="227"/>
                  <a:pt x="66" y="293"/>
                  <a:pt x="147" y="293"/>
                </a:cubicBezTo>
                <a:cubicBezTo>
                  <a:pt x="219" y="293"/>
                  <a:pt x="279" y="240"/>
                  <a:pt x="291" y="171"/>
                </a:cubicBezTo>
                <a:cubicBezTo>
                  <a:pt x="728" y="171"/>
                  <a:pt x="728" y="171"/>
                  <a:pt x="728" y="171"/>
                </a:cubicBezTo>
                <a:cubicBezTo>
                  <a:pt x="797" y="171"/>
                  <a:pt x="957" y="189"/>
                  <a:pt x="957" y="351"/>
                </a:cubicBezTo>
                <a:cubicBezTo>
                  <a:pt x="957" y="2288"/>
                  <a:pt x="957" y="2288"/>
                  <a:pt x="957" y="2288"/>
                </a:cubicBezTo>
                <a:cubicBezTo>
                  <a:pt x="1007" y="2288"/>
                  <a:pt x="1007" y="2288"/>
                  <a:pt x="1007" y="2288"/>
                </a:cubicBezTo>
                <a:cubicBezTo>
                  <a:pt x="1007" y="351"/>
                  <a:pt x="1007" y="351"/>
                  <a:pt x="1007" y="351"/>
                </a:cubicBezTo>
                <a:cubicBezTo>
                  <a:pt x="1007" y="272"/>
                  <a:pt x="975" y="210"/>
                  <a:pt x="914" y="170"/>
                </a:cubicBezTo>
                <a:close/>
                <a:moveTo>
                  <a:pt x="147" y="233"/>
                </a:moveTo>
                <a:cubicBezTo>
                  <a:pt x="99" y="233"/>
                  <a:pt x="61" y="194"/>
                  <a:pt x="61" y="146"/>
                </a:cubicBezTo>
                <a:cubicBezTo>
                  <a:pt x="61" y="99"/>
                  <a:pt x="99" y="60"/>
                  <a:pt x="147" y="60"/>
                </a:cubicBezTo>
                <a:cubicBezTo>
                  <a:pt x="194" y="60"/>
                  <a:pt x="233" y="99"/>
                  <a:pt x="233" y="146"/>
                </a:cubicBezTo>
                <a:cubicBezTo>
                  <a:pt x="233" y="194"/>
                  <a:pt x="194" y="233"/>
                  <a:pt x="147" y="233"/>
                </a:cubicBezTo>
                <a:close/>
              </a:path>
            </a:pathLst>
          </a:custGeom>
          <a:gradFill>
            <a:gsLst>
              <a:gs pos="0">
                <a:srgbClr val="03435C"/>
              </a:gs>
              <a:gs pos="100000">
                <a:srgbClr val="037A9B"/>
              </a:gs>
            </a:gsLst>
            <a:lin ang="5400000" scaled="1"/>
          </a:gra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012" dirty="0">
              <a:solidFill>
                <a:prstClr val="white"/>
              </a:solidFill>
              <a:latin typeface="微软雅黑" panose="020B0503020204020204" pitchFamily="34" charset="-122"/>
            </a:endParaRPr>
          </a:p>
        </p:txBody>
      </p:sp>
      <p:sp>
        <p:nvSpPr>
          <p:cNvPr id="8" name="TextBox 7"/>
          <p:cNvSpPr txBox="1"/>
          <p:nvPr/>
        </p:nvSpPr>
        <p:spPr>
          <a:xfrm>
            <a:off x="395536" y="350572"/>
            <a:ext cx="2736304" cy="369332"/>
          </a:xfrm>
          <a:prstGeom prst="rect">
            <a:avLst/>
          </a:prstGeom>
          <a:solidFill>
            <a:schemeClr val="accent5">
              <a:lumMod val="75000"/>
            </a:schemeClr>
          </a:solidFill>
        </p:spPr>
        <p:txBody>
          <a:bodyPr wrap="square" rtlCol="0">
            <a:spAutoFit/>
          </a:bodyPr>
          <a:lstStyle/>
          <a:p>
            <a:r>
              <a:rPr lang="en-US" b="1">
                <a:solidFill>
                  <a:prstClr val="white"/>
                </a:solidFill>
                <a:latin typeface="Times New Roman" pitchFamily="18" charset="0"/>
                <a:cs typeface="Times New Roman" pitchFamily="18" charset="0"/>
              </a:rPr>
              <a:t>II. TÌM HIỂU CHI TIẾT</a:t>
            </a:r>
          </a:p>
        </p:txBody>
      </p:sp>
      <p:sp>
        <p:nvSpPr>
          <p:cNvPr id="9" name="Rectangle 57"/>
          <p:cNvSpPr/>
          <p:nvPr/>
        </p:nvSpPr>
        <p:spPr>
          <a:xfrm>
            <a:off x="0" y="987574"/>
            <a:ext cx="9144000" cy="3600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2" tIns="34292" rIns="68582" bIns="34292" rtlCol="0" anchor="ctr"/>
          <a:lstStyle/>
          <a:p>
            <a:pPr algn="ctr"/>
            <a:r>
              <a:rPr lang="en-US" sz="2000" b="1" smtClean="0">
                <a:solidFill>
                  <a:prstClr val="white"/>
                </a:solidFill>
                <a:latin typeface="Times New Roman" pitchFamily="18" charset="0"/>
                <a:cs typeface="Times New Roman" pitchFamily="18" charset="0"/>
              </a:rPr>
              <a:t>3. Nhân vật chị Dậu</a:t>
            </a:r>
            <a:endParaRPr lang="en-US" sz="2000" b="1">
              <a:solidFill>
                <a:prstClr val="white"/>
              </a:solidFill>
              <a:latin typeface="Times New Roman" pitchFamily="18" charset="0"/>
              <a:cs typeface="Times New Roman" pitchFamily="18" charset="0"/>
            </a:endParaRPr>
          </a:p>
        </p:txBody>
      </p:sp>
      <p:grpSp>
        <p:nvGrpSpPr>
          <p:cNvPr id="10" name="组合 76"/>
          <p:cNvGrpSpPr/>
          <p:nvPr/>
        </p:nvGrpSpPr>
        <p:grpSpPr>
          <a:xfrm>
            <a:off x="430717" y="1347614"/>
            <a:ext cx="727653" cy="764352"/>
            <a:chOff x="1003288" y="1798087"/>
            <a:chExt cx="3398850" cy="3383513"/>
          </a:xfrm>
        </p:grpSpPr>
        <p:sp>
          <p:nvSpPr>
            <p:cNvPr id="11" name="AutoShape 3"/>
            <p:cNvSpPr>
              <a:spLocks noChangeAspect="1" noChangeArrowheads="1" noTextEdit="1"/>
            </p:cNvSpPr>
            <p:nvPr/>
          </p:nvSpPr>
          <p:spPr bwMode="auto">
            <a:xfrm>
              <a:off x="1566863" y="1863725"/>
              <a:ext cx="2835275"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defTabSz="685783"/>
              <a:endParaRPr lang="zh-CN" altLang="en-US" sz="1400">
                <a:solidFill>
                  <a:srgbClr val="000000"/>
                </a:solidFill>
              </a:endParaRPr>
            </a:p>
          </p:txBody>
        </p:sp>
        <p:sp>
          <p:nvSpPr>
            <p:cNvPr id="12" name="AutoShape 11"/>
            <p:cNvSpPr>
              <a:spLocks noChangeAspect="1" noChangeArrowheads="1" noTextEdit="1"/>
            </p:cNvSpPr>
            <p:nvPr/>
          </p:nvSpPr>
          <p:spPr bwMode="auto">
            <a:xfrm>
              <a:off x="1028024" y="1798087"/>
              <a:ext cx="2896276" cy="1996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defTabSz="685783"/>
              <a:endParaRPr lang="zh-CN" altLang="en-US" sz="1400">
                <a:solidFill>
                  <a:srgbClr val="000000"/>
                </a:solidFill>
              </a:endParaRPr>
            </a:p>
          </p:txBody>
        </p:sp>
        <p:grpSp>
          <p:nvGrpSpPr>
            <p:cNvPr id="13" name="组合 79"/>
            <p:cNvGrpSpPr/>
            <p:nvPr/>
          </p:nvGrpSpPr>
          <p:grpSpPr>
            <a:xfrm>
              <a:off x="1003288" y="1856944"/>
              <a:ext cx="3119221" cy="1919931"/>
              <a:chOff x="1028026" y="1617975"/>
              <a:chExt cx="3119221" cy="1919931"/>
            </a:xfrm>
          </p:grpSpPr>
          <p:sp>
            <p:nvSpPr>
              <p:cNvPr id="14" name="Freeform 13"/>
              <p:cNvSpPr/>
              <p:nvPr/>
            </p:nvSpPr>
            <p:spPr bwMode="auto">
              <a:xfrm>
                <a:off x="1028026" y="1617975"/>
                <a:ext cx="3119221" cy="1832376"/>
              </a:xfrm>
              <a:custGeom>
                <a:avLst/>
                <a:gdLst>
                  <a:gd name="T0" fmla="*/ 264 w 306"/>
                  <a:gd name="T1" fmla="*/ 91 h 210"/>
                  <a:gd name="T2" fmla="*/ 266 w 306"/>
                  <a:gd name="T3" fmla="*/ 73 h 210"/>
                  <a:gd name="T4" fmla="*/ 194 w 306"/>
                  <a:gd name="T5" fmla="*/ 0 h 210"/>
                  <a:gd name="T6" fmla="*/ 127 w 306"/>
                  <a:gd name="T7" fmla="*/ 43 h 210"/>
                  <a:gd name="T8" fmla="*/ 90 w 306"/>
                  <a:gd name="T9" fmla="*/ 27 h 210"/>
                  <a:gd name="T10" fmla="*/ 37 w 306"/>
                  <a:gd name="T11" fmla="*/ 80 h 210"/>
                  <a:gd name="T12" fmla="*/ 39 w 306"/>
                  <a:gd name="T13" fmla="*/ 92 h 210"/>
                  <a:gd name="T14" fmla="*/ 0 w 306"/>
                  <a:gd name="T15" fmla="*/ 149 h 210"/>
                  <a:gd name="T16" fmla="*/ 61 w 306"/>
                  <a:gd name="T17" fmla="*/ 210 h 210"/>
                  <a:gd name="T18" fmla="*/ 245 w 306"/>
                  <a:gd name="T19" fmla="*/ 210 h 210"/>
                  <a:gd name="T20" fmla="*/ 306 w 306"/>
                  <a:gd name="T21" fmla="*/ 149 h 210"/>
                  <a:gd name="T22" fmla="*/ 264 w 306"/>
                  <a:gd name="T23" fmla="*/ 91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6" h="210">
                    <a:moveTo>
                      <a:pt x="264" y="91"/>
                    </a:moveTo>
                    <a:cubicBezTo>
                      <a:pt x="265" y="85"/>
                      <a:pt x="266" y="79"/>
                      <a:pt x="266" y="73"/>
                    </a:cubicBezTo>
                    <a:cubicBezTo>
                      <a:pt x="266" y="33"/>
                      <a:pt x="234" y="0"/>
                      <a:pt x="194" y="0"/>
                    </a:cubicBezTo>
                    <a:cubicBezTo>
                      <a:pt x="164" y="0"/>
                      <a:pt x="139" y="18"/>
                      <a:pt x="127" y="43"/>
                    </a:cubicBezTo>
                    <a:cubicBezTo>
                      <a:pt x="118" y="33"/>
                      <a:pt x="104" y="27"/>
                      <a:pt x="90" y="27"/>
                    </a:cubicBezTo>
                    <a:cubicBezTo>
                      <a:pt x="61" y="27"/>
                      <a:pt x="37" y="50"/>
                      <a:pt x="37" y="80"/>
                    </a:cubicBezTo>
                    <a:cubicBezTo>
                      <a:pt x="37" y="84"/>
                      <a:pt x="38" y="88"/>
                      <a:pt x="39" y="92"/>
                    </a:cubicBezTo>
                    <a:cubicBezTo>
                      <a:pt x="16" y="101"/>
                      <a:pt x="0" y="123"/>
                      <a:pt x="0" y="149"/>
                    </a:cubicBezTo>
                    <a:cubicBezTo>
                      <a:pt x="0" y="183"/>
                      <a:pt x="28" y="210"/>
                      <a:pt x="61" y="210"/>
                    </a:cubicBezTo>
                    <a:cubicBezTo>
                      <a:pt x="245" y="210"/>
                      <a:pt x="245" y="210"/>
                      <a:pt x="245" y="210"/>
                    </a:cubicBezTo>
                    <a:cubicBezTo>
                      <a:pt x="278" y="210"/>
                      <a:pt x="306" y="183"/>
                      <a:pt x="306" y="149"/>
                    </a:cubicBezTo>
                    <a:cubicBezTo>
                      <a:pt x="306" y="122"/>
                      <a:pt x="288" y="99"/>
                      <a:pt x="264" y="91"/>
                    </a:cubicBezTo>
                    <a:close/>
                  </a:path>
                </a:pathLst>
              </a:custGeom>
              <a:gradFill flip="none" rotWithShape="1">
                <a:gsLst>
                  <a:gs pos="0">
                    <a:srgbClr val="9CCCC9"/>
                  </a:gs>
                  <a:gs pos="87000">
                    <a:srgbClr val="68B0AB"/>
                  </a:gs>
                </a:gsLst>
                <a:lin ang="0" scaled="0"/>
                <a:tileRect/>
              </a:gradFill>
              <a:ln w="101600">
                <a:gradFill>
                  <a:gsLst>
                    <a:gs pos="0">
                      <a:srgbClr val="81BDB9"/>
                    </a:gs>
                    <a:gs pos="100000">
                      <a:srgbClr val="9CCCC9"/>
                    </a:gs>
                  </a:gsLst>
                  <a:lin ang="0" scaled="0"/>
                </a:gradFill>
              </a:ln>
              <a:effectLst>
                <a:outerShdw blurRad="127000" dist="63500" dir="8100000" algn="tr" rotWithShape="0">
                  <a:prstClr val="black">
                    <a:alpha val="30000"/>
                  </a:prstClr>
                </a:outerShdw>
              </a:effectLst>
            </p:spPr>
            <p:txBody>
              <a:bodyPr vert="horz" wrap="square" lIns="91440" tIns="45720" rIns="91440" bIns="45720" numCol="1" anchor="t" anchorCtr="0" compatLnSpc="1"/>
              <a:lstStyle/>
              <a:p>
                <a:pPr defTabSz="685783"/>
                <a:endParaRPr lang="zh-CN" altLang="en-US" sz="1400">
                  <a:solidFill>
                    <a:srgbClr val="000000"/>
                  </a:solidFill>
                </a:endParaRPr>
              </a:p>
            </p:txBody>
          </p:sp>
          <p:sp>
            <p:nvSpPr>
              <p:cNvPr id="15" name="Freeform 13"/>
              <p:cNvSpPr/>
              <p:nvPr/>
            </p:nvSpPr>
            <p:spPr bwMode="auto">
              <a:xfrm>
                <a:off x="1441600" y="1876870"/>
                <a:ext cx="2507439" cy="1661036"/>
              </a:xfrm>
              <a:custGeom>
                <a:avLst/>
                <a:gdLst>
                  <a:gd name="T0" fmla="*/ 264 w 306"/>
                  <a:gd name="T1" fmla="*/ 91 h 210"/>
                  <a:gd name="T2" fmla="*/ 266 w 306"/>
                  <a:gd name="T3" fmla="*/ 73 h 210"/>
                  <a:gd name="T4" fmla="*/ 194 w 306"/>
                  <a:gd name="T5" fmla="*/ 0 h 210"/>
                  <a:gd name="T6" fmla="*/ 127 w 306"/>
                  <a:gd name="T7" fmla="*/ 43 h 210"/>
                  <a:gd name="T8" fmla="*/ 90 w 306"/>
                  <a:gd name="T9" fmla="*/ 27 h 210"/>
                  <a:gd name="T10" fmla="*/ 37 w 306"/>
                  <a:gd name="T11" fmla="*/ 80 h 210"/>
                  <a:gd name="T12" fmla="*/ 39 w 306"/>
                  <a:gd name="T13" fmla="*/ 92 h 210"/>
                  <a:gd name="T14" fmla="*/ 0 w 306"/>
                  <a:gd name="T15" fmla="*/ 149 h 210"/>
                  <a:gd name="T16" fmla="*/ 61 w 306"/>
                  <a:gd name="T17" fmla="*/ 210 h 210"/>
                  <a:gd name="T18" fmla="*/ 245 w 306"/>
                  <a:gd name="T19" fmla="*/ 210 h 210"/>
                  <a:gd name="T20" fmla="*/ 306 w 306"/>
                  <a:gd name="T21" fmla="*/ 149 h 210"/>
                  <a:gd name="T22" fmla="*/ 264 w 306"/>
                  <a:gd name="T23" fmla="*/ 91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6" h="210">
                    <a:moveTo>
                      <a:pt x="264" y="91"/>
                    </a:moveTo>
                    <a:cubicBezTo>
                      <a:pt x="265" y="85"/>
                      <a:pt x="266" y="79"/>
                      <a:pt x="266" y="73"/>
                    </a:cubicBezTo>
                    <a:cubicBezTo>
                      <a:pt x="266" y="33"/>
                      <a:pt x="234" y="0"/>
                      <a:pt x="194" y="0"/>
                    </a:cubicBezTo>
                    <a:cubicBezTo>
                      <a:pt x="164" y="0"/>
                      <a:pt x="139" y="18"/>
                      <a:pt x="127" y="43"/>
                    </a:cubicBezTo>
                    <a:cubicBezTo>
                      <a:pt x="118" y="33"/>
                      <a:pt x="104" y="27"/>
                      <a:pt x="90" y="27"/>
                    </a:cubicBezTo>
                    <a:cubicBezTo>
                      <a:pt x="61" y="27"/>
                      <a:pt x="37" y="50"/>
                      <a:pt x="37" y="80"/>
                    </a:cubicBezTo>
                    <a:cubicBezTo>
                      <a:pt x="37" y="84"/>
                      <a:pt x="38" y="88"/>
                      <a:pt x="39" y="92"/>
                    </a:cubicBezTo>
                    <a:cubicBezTo>
                      <a:pt x="16" y="101"/>
                      <a:pt x="0" y="123"/>
                      <a:pt x="0" y="149"/>
                    </a:cubicBezTo>
                    <a:cubicBezTo>
                      <a:pt x="0" y="183"/>
                      <a:pt x="28" y="210"/>
                      <a:pt x="61" y="210"/>
                    </a:cubicBezTo>
                    <a:cubicBezTo>
                      <a:pt x="245" y="210"/>
                      <a:pt x="245" y="210"/>
                      <a:pt x="245" y="210"/>
                    </a:cubicBezTo>
                    <a:cubicBezTo>
                      <a:pt x="278" y="210"/>
                      <a:pt x="306" y="183"/>
                      <a:pt x="306" y="149"/>
                    </a:cubicBezTo>
                    <a:cubicBezTo>
                      <a:pt x="306" y="122"/>
                      <a:pt x="288" y="99"/>
                      <a:pt x="264" y="91"/>
                    </a:cubicBezTo>
                    <a:close/>
                  </a:path>
                </a:pathLst>
              </a:custGeom>
              <a:gradFill flip="none" rotWithShape="1">
                <a:gsLst>
                  <a:gs pos="0">
                    <a:schemeClr val="bg1"/>
                  </a:gs>
                  <a:gs pos="87000">
                    <a:schemeClr val="bg1">
                      <a:lumMod val="85000"/>
                    </a:schemeClr>
                  </a:gs>
                </a:gsLst>
                <a:lin ang="0" scaled="0"/>
                <a:tileRect/>
              </a:gradFill>
              <a:ln w="63500">
                <a:gradFill>
                  <a:gsLst>
                    <a:gs pos="0">
                      <a:schemeClr val="bg1">
                        <a:lumMod val="85000"/>
                      </a:schemeClr>
                    </a:gs>
                    <a:gs pos="100000">
                      <a:schemeClr val="bg1"/>
                    </a:gs>
                  </a:gsLst>
                  <a:lin ang="5400000" scaled="1"/>
                </a:gradFill>
              </a:ln>
              <a:effectLst>
                <a:outerShdw blurRad="127000" dist="63500" dir="8100000" algn="tr" rotWithShape="0">
                  <a:prstClr val="black">
                    <a:alpha val="30000"/>
                  </a:prstClr>
                </a:outerShdw>
              </a:effectLst>
            </p:spPr>
            <p:txBody>
              <a:bodyPr vert="horz" wrap="square" lIns="91440" tIns="45720" rIns="91440" bIns="45720" numCol="1" anchor="t" anchorCtr="0" compatLnSpc="1"/>
              <a:lstStyle/>
              <a:p>
                <a:pPr defTabSz="685783"/>
                <a:endParaRPr lang="zh-CN" altLang="en-US" sz="1400">
                  <a:solidFill>
                    <a:srgbClr val="000000"/>
                  </a:solidFill>
                </a:endParaRPr>
              </a:p>
            </p:txBody>
          </p:sp>
        </p:grpSp>
      </p:grpSp>
      <p:sp>
        <p:nvSpPr>
          <p:cNvPr id="16" name="文本框 82"/>
          <p:cNvSpPr txBox="1"/>
          <p:nvPr/>
        </p:nvSpPr>
        <p:spPr>
          <a:xfrm>
            <a:off x="1098233" y="1419622"/>
            <a:ext cx="2681679" cy="315469"/>
          </a:xfrm>
          <a:prstGeom prst="rect">
            <a:avLst/>
          </a:prstGeom>
          <a:noFill/>
        </p:spPr>
        <p:txBody>
          <a:bodyPr wrap="square" lIns="68579" tIns="34289" rIns="68579" bIns="34289" rtlCol="0">
            <a:spAutoFit/>
          </a:bodyPr>
          <a:lstStyle/>
          <a:p>
            <a:pPr defTabSz="685783">
              <a:defRPr/>
            </a:pPr>
            <a:r>
              <a:rPr lang="en-US" altLang="zh-CN" sz="1600" b="1" smtClean="0">
                <a:solidFill>
                  <a:srgbClr val="3A6461"/>
                </a:solidFill>
                <a:latin typeface="Times New Roman" pitchFamily="18" charset="0"/>
                <a:ea typeface="微软雅黑" panose="020B0503020204020204" pitchFamily="34" charset="-122"/>
                <a:cs typeface="Times New Roman" pitchFamily="18" charset="0"/>
                <a:sym typeface="+mn-ea"/>
              </a:rPr>
              <a:t>Khi đối phó với bọn tay sai</a:t>
            </a:r>
            <a:endParaRPr lang="zh-CN" altLang="en-US" b="1" dirty="0">
              <a:solidFill>
                <a:srgbClr val="3A6461"/>
              </a:solidFill>
              <a:latin typeface="Times New Roman" pitchFamily="18" charset="0"/>
              <a:ea typeface="微软雅黑" panose="020B0503020204020204" pitchFamily="34" charset="-122"/>
              <a:cs typeface="Times New Roman" pitchFamily="18" charset="0"/>
              <a:sym typeface="+mn-ea"/>
            </a:endParaRPr>
          </a:p>
        </p:txBody>
      </p:sp>
      <p:grpSp>
        <p:nvGrpSpPr>
          <p:cNvPr id="18" name="组合 38"/>
          <p:cNvGrpSpPr/>
          <p:nvPr/>
        </p:nvGrpSpPr>
        <p:grpSpPr>
          <a:xfrm rot="4272258">
            <a:off x="5449224" y="2413818"/>
            <a:ext cx="2630634" cy="1606978"/>
            <a:chOff x="3894138" y="2082801"/>
            <a:chExt cx="4410076" cy="2693988"/>
          </a:xfrm>
        </p:grpSpPr>
        <p:sp>
          <p:nvSpPr>
            <p:cNvPr id="20" name="Freeform 25"/>
            <p:cNvSpPr/>
            <p:nvPr/>
          </p:nvSpPr>
          <p:spPr bwMode="auto">
            <a:xfrm>
              <a:off x="5154613" y="2087563"/>
              <a:ext cx="3149600" cy="2403475"/>
            </a:xfrm>
            <a:custGeom>
              <a:avLst/>
              <a:gdLst>
                <a:gd name="T0" fmla="*/ 0 w 1984"/>
                <a:gd name="T1" fmla="*/ 0 h 1514"/>
                <a:gd name="T2" fmla="*/ 1821 w 1984"/>
                <a:gd name="T3" fmla="*/ 836 h 1514"/>
                <a:gd name="T4" fmla="*/ 1984 w 1984"/>
                <a:gd name="T5" fmla="*/ 1514 h 1514"/>
                <a:gd name="T6" fmla="*/ 158 w 1984"/>
                <a:gd name="T7" fmla="*/ 1013 h 1514"/>
                <a:gd name="T8" fmla="*/ 0 w 1984"/>
                <a:gd name="T9" fmla="*/ 0 h 1514"/>
              </a:gdLst>
              <a:ahLst/>
              <a:cxnLst>
                <a:cxn ang="0">
                  <a:pos x="T0" y="T1"/>
                </a:cxn>
                <a:cxn ang="0">
                  <a:pos x="T2" y="T3"/>
                </a:cxn>
                <a:cxn ang="0">
                  <a:pos x="T4" y="T5"/>
                </a:cxn>
                <a:cxn ang="0">
                  <a:pos x="T6" y="T7"/>
                </a:cxn>
                <a:cxn ang="0">
                  <a:pos x="T8" y="T9"/>
                </a:cxn>
              </a:cxnLst>
              <a:rect l="0" t="0" r="r" b="b"/>
              <a:pathLst>
                <a:path w="1984" h="1514">
                  <a:moveTo>
                    <a:pt x="0" y="0"/>
                  </a:moveTo>
                  <a:lnTo>
                    <a:pt x="1821" y="836"/>
                  </a:lnTo>
                  <a:lnTo>
                    <a:pt x="1984" y="1514"/>
                  </a:lnTo>
                  <a:lnTo>
                    <a:pt x="158" y="1013"/>
                  </a:lnTo>
                  <a:lnTo>
                    <a:pt x="0" y="0"/>
                  </a:lnTo>
                  <a:close/>
                </a:path>
              </a:pathLst>
            </a:custGeom>
            <a:gradFill>
              <a:gsLst>
                <a:gs pos="100000">
                  <a:schemeClr val="accent2"/>
                </a:gs>
                <a:gs pos="16000">
                  <a:schemeClr val="accent2">
                    <a:lumMod val="50000"/>
                  </a:schemeClr>
                </a:gs>
                <a:gs pos="57000">
                  <a:schemeClr val="accent2">
                    <a:lumMod val="75000"/>
                  </a:schemeClr>
                </a:gs>
              </a:gsLst>
              <a:lin ang="10200000" scaled="0"/>
            </a:gradFill>
            <a:ln>
              <a:noFill/>
            </a:ln>
          </p:spPr>
          <p:txBody>
            <a:bodyPr vert="horz" wrap="square" lIns="91440" tIns="45720" rIns="91440" bIns="45720" numCol="1" anchor="t" anchorCtr="0" compatLnSpc="1"/>
            <a:lstStyle/>
            <a:p>
              <a:pPr defTabSz="685783"/>
              <a:endParaRPr lang="zh-CN" altLang="en-US" sz="1400">
                <a:solidFill>
                  <a:prstClr val="black"/>
                </a:solidFill>
              </a:endParaRPr>
            </a:p>
          </p:txBody>
        </p:sp>
        <p:sp>
          <p:nvSpPr>
            <p:cNvPr id="21" name="Freeform 27"/>
            <p:cNvSpPr/>
            <p:nvPr/>
          </p:nvSpPr>
          <p:spPr bwMode="auto">
            <a:xfrm>
              <a:off x="3981451" y="3695701"/>
              <a:ext cx="4322763" cy="1081088"/>
            </a:xfrm>
            <a:custGeom>
              <a:avLst/>
              <a:gdLst>
                <a:gd name="T0" fmla="*/ 897 w 2723"/>
                <a:gd name="T1" fmla="*/ 0 h 681"/>
                <a:gd name="T2" fmla="*/ 2723 w 2723"/>
                <a:gd name="T3" fmla="*/ 501 h 681"/>
                <a:gd name="T4" fmla="*/ 2067 w 2723"/>
                <a:gd name="T5" fmla="*/ 681 h 681"/>
                <a:gd name="T6" fmla="*/ 0 w 2723"/>
                <a:gd name="T7" fmla="*/ 328 h 681"/>
                <a:gd name="T8" fmla="*/ 897 w 2723"/>
                <a:gd name="T9" fmla="*/ 0 h 681"/>
              </a:gdLst>
              <a:ahLst/>
              <a:cxnLst>
                <a:cxn ang="0">
                  <a:pos x="T0" y="T1"/>
                </a:cxn>
                <a:cxn ang="0">
                  <a:pos x="T2" y="T3"/>
                </a:cxn>
                <a:cxn ang="0">
                  <a:pos x="T4" y="T5"/>
                </a:cxn>
                <a:cxn ang="0">
                  <a:pos x="T6" y="T7"/>
                </a:cxn>
                <a:cxn ang="0">
                  <a:pos x="T8" y="T9"/>
                </a:cxn>
              </a:cxnLst>
              <a:rect l="0" t="0" r="r" b="b"/>
              <a:pathLst>
                <a:path w="2723" h="681">
                  <a:moveTo>
                    <a:pt x="897" y="0"/>
                  </a:moveTo>
                  <a:lnTo>
                    <a:pt x="2723" y="501"/>
                  </a:lnTo>
                  <a:lnTo>
                    <a:pt x="2067" y="681"/>
                  </a:lnTo>
                  <a:lnTo>
                    <a:pt x="0" y="328"/>
                  </a:lnTo>
                  <a:lnTo>
                    <a:pt x="897" y="0"/>
                  </a:lnTo>
                  <a:close/>
                </a:path>
              </a:pathLst>
            </a:custGeom>
            <a:gradFill>
              <a:gsLst>
                <a:gs pos="100000">
                  <a:schemeClr val="accent2"/>
                </a:gs>
                <a:gs pos="25000">
                  <a:schemeClr val="accent2">
                    <a:lumMod val="50000"/>
                  </a:schemeClr>
                </a:gs>
                <a:gs pos="51000">
                  <a:schemeClr val="accent2">
                    <a:lumMod val="75000"/>
                  </a:schemeClr>
                </a:gs>
              </a:gsLst>
              <a:lin ang="15000000" scaled="0"/>
            </a:gradFill>
            <a:ln>
              <a:noFill/>
            </a:ln>
          </p:spPr>
          <p:txBody>
            <a:bodyPr vert="horz" wrap="square" lIns="91440" tIns="45720" rIns="91440" bIns="45720" numCol="1" anchor="t" anchorCtr="0" compatLnSpc="1"/>
            <a:lstStyle/>
            <a:p>
              <a:pPr defTabSz="685783"/>
              <a:endParaRPr lang="zh-CN" altLang="en-US" sz="1400">
                <a:solidFill>
                  <a:prstClr val="black"/>
                </a:solidFill>
              </a:endParaRPr>
            </a:p>
          </p:txBody>
        </p:sp>
        <p:sp>
          <p:nvSpPr>
            <p:cNvPr id="22" name="Freeform 28"/>
            <p:cNvSpPr/>
            <p:nvPr/>
          </p:nvSpPr>
          <p:spPr bwMode="auto">
            <a:xfrm>
              <a:off x="3894138" y="2087563"/>
              <a:ext cx="1511300" cy="2128838"/>
            </a:xfrm>
            <a:custGeom>
              <a:avLst/>
              <a:gdLst>
                <a:gd name="T0" fmla="*/ 794 w 952"/>
                <a:gd name="T1" fmla="*/ 0 h 1341"/>
                <a:gd name="T2" fmla="*/ 952 w 952"/>
                <a:gd name="T3" fmla="*/ 1013 h 1341"/>
                <a:gd name="T4" fmla="*/ 55 w 952"/>
                <a:gd name="T5" fmla="*/ 1341 h 1341"/>
                <a:gd name="T6" fmla="*/ 0 w 952"/>
                <a:gd name="T7" fmla="*/ 411 h 1341"/>
                <a:gd name="T8" fmla="*/ 794 w 952"/>
                <a:gd name="T9" fmla="*/ 0 h 1341"/>
              </a:gdLst>
              <a:ahLst/>
              <a:cxnLst>
                <a:cxn ang="0">
                  <a:pos x="T0" y="T1"/>
                </a:cxn>
                <a:cxn ang="0">
                  <a:pos x="T2" y="T3"/>
                </a:cxn>
                <a:cxn ang="0">
                  <a:pos x="T4" y="T5"/>
                </a:cxn>
                <a:cxn ang="0">
                  <a:pos x="T6" y="T7"/>
                </a:cxn>
                <a:cxn ang="0">
                  <a:pos x="T8" y="T9"/>
                </a:cxn>
              </a:cxnLst>
              <a:rect l="0" t="0" r="r" b="b"/>
              <a:pathLst>
                <a:path w="952" h="1341">
                  <a:moveTo>
                    <a:pt x="794" y="0"/>
                  </a:moveTo>
                  <a:lnTo>
                    <a:pt x="952" y="1013"/>
                  </a:lnTo>
                  <a:lnTo>
                    <a:pt x="55" y="1341"/>
                  </a:lnTo>
                  <a:lnTo>
                    <a:pt x="0" y="411"/>
                  </a:lnTo>
                  <a:lnTo>
                    <a:pt x="794" y="0"/>
                  </a:lnTo>
                  <a:close/>
                </a:path>
              </a:pathLst>
            </a:custGeom>
            <a:gradFill>
              <a:gsLst>
                <a:gs pos="100000">
                  <a:schemeClr val="accent2">
                    <a:lumMod val="60000"/>
                    <a:lumOff val="40000"/>
                  </a:schemeClr>
                </a:gs>
                <a:gs pos="46000">
                  <a:schemeClr val="accent2"/>
                </a:gs>
              </a:gsLst>
              <a:lin ang="8400000" scaled="0"/>
            </a:gradFill>
            <a:ln>
              <a:noFill/>
            </a:ln>
          </p:spPr>
          <p:txBody>
            <a:bodyPr vert="horz" wrap="square" lIns="91440" tIns="45720" rIns="91440" bIns="45720" numCol="1" anchor="t" anchorCtr="0" compatLnSpc="1"/>
            <a:lstStyle/>
            <a:p>
              <a:pPr defTabSz="685783"/>
              <a:endParaRPr lang="zh-CN" altLang="en-US" sz="1400">
                <a:solidFill>
                  <a:prstClr val="black"/>
                </a:solidFill>
              </a:endParaRPr>
            </a:p>
          </p:txBody>
        </p:sp>
        <p:sp>
          <p:nvSpPr>
            <p:cNvPr id="23" name="Freeform 29"/>
            <p:cNvSpPr/>
            <p:nvPr/>
          </p:nvSpPr>
          <p:spPr bwMode="auto">
            <a:xfrm>
              <a:off x="4286251" y="2759076"/>
              <a:ext cx="627063" cy="790575"/>
            </a:xfrm>
            <a:custGeom>
              <a:avLst/>
              <a:gdLst>
                <a:gd name="T0" fmla="*/ 165 w 167"/>
                <a:gd name="T1" fmla="*/ 120 h 210"/>
                <a:gd name="T2" fmla="*/ 132 w 167"/>
                <a:gd name="T3" fmla="*/ 173 h 210"/>
                <a:gd name="T4" fmla="*/ 51 w 167"/>
                <a:gd name="T5" fmla="*/ 203 h 210"/>
                <a:gd name="T6" fmla="*/ 13 w 167"/>
                <a:gd name="T7" fmla="*/ 179 h 210"/>
                <a:gd name="T8" fmla="*/ 2 w 167"/>
                <a:gd name="T9" fmla="*/ 97 h 210"/>
                <a:gd name="T10" fmla="*/ 32 w 167"/>
                <a:gd name="T11" fmla="*/ 45 h 210"/>
                <a:gd name="T12" fmla="*/ 113 w 167"/>
                <a:gd name="T13" fmla="*/ 9 h 210"/>
                <a:gd name="T14" fmla="*/ 155 w 167"/>
                <a:gd name="T15" fmla="*/ 32 h 210"/>
                <a:gd name="T16" fmla="*/ 165 w 167"/>
                <a:gd name="T17" fmla="*/ 12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7" h="210">
                  <a:moveTo>
                    <a:pt x="165" y="120"/>
                  </a:moveTo>
                  <a:cubicBezTo>
                    <a:pt x="167" y="142"/>
                    <a:pt x="152" y="165"/>
                    <a:pt x="132" y="173"/>
                  </a:cubicBezTo>
                  <a:cubicBezTo>
                    <a:pt x="51" y="203"/>
                    <a:pt x="51" y="203"/>
                    <a:pt x="51" y="203"/>
                  </a:cubicBezTo>
                  <a:cubicBezTo>
                    <a:pt x="32" y="210"/>
                    <a:pt x="15" y="199"/>
                    <a:pt x="13" y="179"/>
                  </a:cubicBezTo>
                  <a:cubicBezTo>
                    <a:pt x="2" y="97"/>
                    <a:pt x="2" y="97"/>
                    <a:pt x="2" y="97"/>
                  </a:cubicBezTo>
                  <a:cubicBezTo>
                    <a:pt x="0" y="77"/>
                    <a:pt x="13" y="53"/>
                    <a:pt x="32" y="45"/>
                  </a:cubicBezTo>
                  <a:cubicBezTo>
                    <a:pt x="113" y="9"/>
                    <a:pt x="113" y="9"/>
                    <a:pt x="113" y="9"/>
                  </a:cubicBezTo>
                  <a:cubicBezTo>
                    <a:pt x="133" y="0"/>
                    <a:pt x="152" y="10"/>
                    <a:pt x="155" y="32"/>
                  </a:cubicBezTo>
                  <a:lnTo>
                    <a:pt x="165" y="120"/>
                  </a:lnTo>
                  <a:close/>
                </a:path>
              </a:pathLst>
            </a:custGeom>
            <a:solidFill>
              <a:schemeClr val="bg1"/>
            </a:solidFill>
            <a:ln>
              <a:noFill/>
            </a:ln>
          </p:spPr>
          <p:txBody>
            <a:bodyPr vert="horz" wrap="square" lIns="91440" tIns="45720" rIns="91440" bIns="45720" numCol="1" anchor="t" anchorCtr="0" compatLnSpc="1"/>
            <a:lstStyle/>
            <a:p>
              <a:pPr defTabSz="685783"/>
              <a:endParaRPr lang="zh-CN" altLang="en-US" sz="1400">
                <a:solidFill>
                  <a:prstClr val="black"/>
                </a:solidFill>
              </a:endParaRPr>
            </a:p>
          </p:txBody>
        </p:sp>
        <p:grpSp>
          <p:nvGrpSpPr>
            <p:cNvPr id="24" name="组合 37"/>
            <p:cNvGrpSpPr/>
            <p:nvPr/>
          </p:nvGrpSpPr>
          <p:grpSpPr>
            <a:xfrm>
              <a:off x="3979862" y="2082801"/>
              <a:ext cx="4324350" cy="2403476"/>
              <a:chOff x="3979862" y="2082801"/>
              <a:chExt cx="4324350" cy="2403476"/>
            </a:xfrm>
            <a:solidFill>
              <a:srgbClr val="FFFFFF">
                <a:alpha val="65000"/>
              </a:srgbClr>
            </a:solidFill>
          </p:grpSpPr>
          <p:sp>
            <p:nvSpPr>
              <p:cNvPr id="25" name="Freeform 34"/>
              <p:cNvSpPr/>
              <p:nvPr/>
            </p:nvSpPr>
            <p:spPr bwMode="auto">
              <a:xfrm>
                <a:off x="3979862" y="3687764"/>
                <a:ext cx="4324350" cy="798513"/>
              </a:xfrm>
              <a:custGeom>
                <a:avLst/>
                <a:gdLst>
                  <a:gd name="T0" fmla="*/ 0 w 1150"/>
                  <a:gd name="T1" fmla="*/ 139 h 212"/>
                  <a:gd name="T2" fmla="*/ 378 w 1150"/>
                  <a:gd name="T3" fmla="*/ 0 h 212"/>
                  <a:gd name="T4" fmla="*/ 379 w 1150"/>
                  <a:gd name="T5" fmla="*/ 0 h 212"/>
                  <a:gd name="T6" fmla="*/ 379 w 1150"/>
                  <a:gd name="T7" fmla="*/ 0 h 212"/>
                  <a:gd name="T8" fmla="*/ 765 w 1150"/>
                  <a:gd name="T9" fmla="*/ 105 h 212"/>
                  <a:gd name="T10" fmla="*/ 1150 w 1150"/>
                  <a:gd name="T11" fmla="*/ 212 h 212"/>
                  <a:gd name="T12" fmla="*/ 764 w 1150"/>
                  <a:gd name="T13" fmla="*/ 108 h 212"/>
                  <a:gd name="T14" fmla="*/ 379 w 1150"/>
                  <a:gd name="T15" fmla="*/ 3 h 212"/>
                  <a:gd name="T16" fmla="*/ 380 w 1150"/>
                  <a:gd name="T17" fmla="*/ 3 h 212"/>
                  <a:gd name="T18" fmla="*/ 0 w 1150"/>
                  <a:gd name="T19" fmla="*/ 13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50" h="212">
                    <a:moveTo>
                      <a:pt x="0" y="139"/>
                    </a:moveTo>
                    <a:cubicBezTo>
                      <a:pt x="126" y="92"/>
                      <a:pt x="252" y="46"/>
                      <a:pt x="378" y="0"/>
                    </a:cubicBezTo>
                    <a:cubicBezTo>
                      <a:pt x="379" y="0"/>
                      <a:pt x="379" y="0"/>
                      <a:pt x="379" y="0"/>
                    </a:cubicBezTo>
                    <a:cubicBezTo>
                      <a:pt x="379" y="0"/>
                      <a:pt x="379" y="0"/>
                      <a:pt x="379" y="0"/>
                    </a:cubicBezTo>
                    <a:cubicBezTo>
                      <a:pt x="508" y="34"/>
                      <a:pt x="637" y="70"/>
                      <a:pt x="765" y="105"/>
                    </a:cubicBezTo>
                    <a:cubicBezTo>
                      <a:pt x="893" y="141"/>
                      <a:pt x="1022" y="176"/>
                      <a:pt x="1150" y="212"/>
                    </a:cubicBezTo>
                    <a:cubicBezTo>
                      <a:pt x="1021" y="178"/>
                      <a:pt x="893" y="143"/>
                      <a:pt x="764" y="108"/>
                    </a:cubicBezTo>
                    <a:cubicBezTo>
                      <a:pt x="635" y="74"/>
                      <a:pt x="507" y="38"/>
                      <a:pt x="379" y="3"/>
                    </a:cubicBezTo>
                    <a:cubicBezTo>
                      <a:pt x="380" y="3"/>
                      <a:pt x="380" y="3"/>
                      <a:pt x="380" y="3"/>
                    </a:cubicBezTo>
                    <a:cubicBezTo>
                      <a:pt x="253" y="48"/>
                      <a:pt x="127" y="94"/>
                      <a:pt x="0" y="1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endParaRPr lang="zh-CN" altLang="en-US" sz="1400">
                  <a:solidFill>
                    <a:prstClr val="black"/>
                  </a:solidFill>
                </a:endParaRPr>
              </a:p>
            </p:txBody>
          </p:sp>
          <p:sp>
            <p:nvSpPr>
              <p:cNvPr id="26" name="Freeform 35"/>
              <p:cNvSpPr/>
              <p:nvPr/>
            </p:nvSpPr>
            <p:spPr bwMode="auto">
              <a:xfrm>
                <a:off x="5153025" y="2082801"/>
                <a:ext cx="252413" cy="1608138"/>
              </a:xfrm>
              <a:custGeom>
                <a:avLst/>
                <a:gdLst>
                  <a:gd name="T0" fmla="*/ 0 w 67"/>
                  <a:gd name="T1" fmla="*/ 0 h 427"/>
                  <a:gd name="T2" fmla="*/ 11 w 67"/>
                  <a:gd name="T3" fmla="*/ 67 h 427"/>
                  <a:gd name="T4" fmla="*/ 35 w 67"/>
                  <a:gd name="T5" fmla="*/ 213 h 427"/>
                  <a:gd name="T6" fmla="*/ 58 w 67"/>
                  <a:gd name="T7" fmla="*/ 360 h 427"/>
                  <a:gd name="T8" fmla="*/ 67 w 67"/>
                  <a:gd name="T9" fmla="*/ 427 h 427"/>
                  <a:gd name="T10" fmla="*/ 55 w 67"/>
                  <a:gd name="T11" fmla="*/ 361 h 427"/>
                  <a:gd name="T12" fmla="*/ 31 w 67"/>
                  <a:gd name="T13" fmla="*/ 214 h 427"/>
                  <a:gd name="T14" fmla="*/ 9 w 67"/>
                  <a:gd name="T15" fmla="*/ 67 h 427"/>
                  <a:gd name="T16" fmla="*/ 0 w 67"/>
                  <a:gd name="T17" fmla="*/ 0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 h="427">
                    <a:moveTo>
                      <a:pt x="0" y="0"/>
                    </a:moveTo>
                    <a:cubicBezTo>
                      <a:pt x="0" y="0"/>
                      <a:pt x="5" y="27"/>
                      <a:pt x="11" y="67"/>
                    </a:cubicBezTo>
                    <a:cubicBezTo>
                      <a:pt x="18" y="107"/>
                      <a:pt x="27" y="160"/>
                      <a:pt x="35" y="213"/>
                    </a:cubicBezTo>
                    <a:cubicBezTo>
                      <a:pt x="44" y="267"/>
                      <a:pt x="52" y="320"/>
                      <a:pt x="58" y="360"/>
                    </a:cubicBezTo>
                    <a:cubicBezTo>
                      <a:pt x="63" y="400"/>
                      <a:pt x="67" y="427"/>
                      <a:pt x="67" y="427"/>
                    </a:cubicBezTo>
                    <a:cubicBezTo>
                      <a:pt x="67" y="427"/>
                      <a:pt x="62" y="401"/>
                      <a:pt x="55" y="361"/>
                    </a:cubicBezTo>
                    <a:cubicBezTo>
                      <a:pt x="49" y="321"/>
                      <a:pt x="40" y="267"/>
                      <a:pt x="31" y="214"/>
                    </a:cubicBezTo>
                    <a:cubicBezTo>
                      <a:pt x="23" y="160"/>
                      <a:pt x="15" y="107"/>
                      <a:pt x="9" y="67"/>
                    </a:cubicBezTo>
                    <a:cubicBezTo>
                      <a:pt x="4" y="27"/>
                      <a:pt x="0"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endParaRPr lang="zh-CN" altLang="en-US" sz="1400">
                  <a:solidFill>
                    <a:prstClr val="black"/>
                  </a:solidFill>
                </a:endParaRPr>
              </a:p>
            </p:txBody>
          </p:sp>
        </p:grpSp>
      </p:grpSp>
      <p:sp>
        <p:nvSpPr>
          <p:cNvPr id="27" name="TextBox 26"/>
          <p:cNvSpPr txBox="1"/>
          <p:nvPr/>
        </p:nvSpPr>
        <p:spPr>
          <a:xfrm>
            <a:off x="7543903" y="2683396"/>
            <a:ext cx="804758" cy="830997"/>
          </a:xfrm>
          <a:prstGeom prst="rect">
            <a:avLst/>
          </a:prstGeom>
          <a:noFill/>
        </p:spPr>
        <p:txBody>
          <a:bodyPr wrap="square" rtlCol="0">
            <a:spAutoFit/>
          </a:bodyPr>
          <a:lstStyle/>
          <a:p>
            <a:r>
              <a:rPr lang="en-US" sz="2400" b="1" smtClean="0">
                <a:solidFill>
                  <a:schemeClr val="accent2">
                    <a:lumMod val="75000"/>
                  </a:schemeClr>
                </a:solidFill>
                <a:latin typeface="Times New Roman" pitchFamily="18" charset="0"/>
                <a:cs typeface="Times New Roman" pitchFamily="18" charset="0"/>
              </a:rPr>
              <a:t>Sau đó</a:t>
            </a:r>
            <a:endParaRPr lang="en-US" sz="2400" b="1">
              <a:solidFill>
                <a:schemeClr val="accent2">
                  <a:lumMod val="75000"/>
                </a:schemeClr>
              </a:solidFill>
              <a:latin typeface="Times New Roman" pitchFamily="18" charset="0"/>
              <a:cs typeface="Times New Roman" pitchFamily="18" charset="0"/>
            </a:endParaRPr>
          </a:p>
        </p:txBody>
      </p:sp>
      <p:sp>
        <p:nvSpPr>
          <p:cNvPr id="28" name="Rectangle 27"/>
          <p:cNvSpPr/>
          <p:nvPr/>
        </p:nvSpPr>
        <p:spPr>
          <a:xfrm>
            <a:off x="1152128" y="2221731"/>
            <a:ext cx="4572000" cy="1754326"/>
          </a:xfrm>
          <a:prstGeom prst="rect">
            <a:avLst/>
          </a:prstGeom>
        </p:spPr>
        <p:txBody>
          <a:bodyPr>
            <a:spAutoFit/>
          </a:bodyPr>
          <a:lstStyle/>
          <a:p>
            <a:r>
              <a:rPr lang="vi-VN">
                <a:latin typeface="+mj-lt"/>
              </a:rPr>
              <a:t>+ liều mạng cự lại: “ Chồng tôi đau ốm.... hành hạ”</a:t>
            </a:r>
          </a:p>
          <a:p>
            <a:r>
              <a:rPr lang="vi-VN" b="1" i="1" smtClean="0">
                <a:solidFill>
                  <a:srgbClr val="FF0000"/>
                </a:solidFill>
                <a:latin typeface="+mj-lt"/>
                <a:sym typeface="Wingdings" pitchFamily="2" charset="2"/>
              </a:rPr>
              <a:t></a:t>
            </a:r>
            <a:r>
              <a:rPr lang="en-US" b="1" i="1" smtClean="0">
                <a:solidFill>
                  <a:srgbClr val="FF0000"/>
                </a:solidFill>
                <a:latin typeface="+mj-lt"/>
                <a:sym typeface="Wingdings" pitchFamily="2" charset="2"/>
              </a:rPr>
              <a:t> </a:t>
            </a:r>
            <a:r>
              <a:rPr lang="vi-VN" b="1" i="1" smtClean="0">
                <a:solidFill>
                  <a:srgbClr val="FF0000"/>
                </a:solidFill>
                <a:latin typeface="+mj-lt"/>
              </a:rPr>
              <a:t>Cự </a:t>
            </a:r>
            <a:r>
              <a:rPr lang="vi-VN" b="1" i="1">
                <a:solidFill>
                  <a:srgbClr val="FF0000"/>
                </a:solidFill>
                <a:latin typeface="+mj-lt"/>
              </a:rPr>
              <a:t>lại bằng lí lẽ, bằng đạo lí tối thiểu của con </a:t>
            </a:r>
            <a:r>
              <a:rPr lang="vi-VN" b="1" i="1" smtClean="0">
                <a:solidFill>
                  <a:srgbClr val="FF0000"/>
                </a:solidFill>
                <a:latin typeface="+mj-lt"/>
              </a:rPr>
              <a:t>người</a:t>
            </a:r>
            <a:r>
              <a:rPr lang="en-US" b="1" i="1" smtClean="0">
                <a:solidFill>
                  <a:srgbClr val="FF0000"/>
                </a:solidFill>
                <a:latin typeface="+mj-lt"/>
              </a:rPr>
              <a:t>. </a:t>
            </a:r>
            <a:r>
              <a:rPr lang="vi-VN" b="1" i="1" smtClean="0">
                <a:solidFill>
                  <a:srgbClr val="FF0000"/>
                </a:solidFill>
                <a:latin typeface="+mj-lt"/>
              </a:rPr>
              <a:t> </a:t>
            </a:r>
            <a:r>
              <a:rPr lang="vi-VN" b="1" i="1">
                <a:solidFill>
                  <a:srgbClr val="FF0000"/>
                </a:solidFill>
                <a:latin typeface="+mj-lt"/>
              </a:rPr>
              <a:t>Cách xưng </a:t>
            </a:r>
            <a:r>
              <a:rPr lang="vi-VN" b="1" i="1" smtClean="0">
                <a:solidFill>
                  <a:srgbClr val="FF0000"/>
                </a:solidFill>
                <a:latin typeface="+mj-lt"/>
              </a:rPr>
              <a:t>h</a:t>
            </a:r>
            <a:r>
              <a:rPr lang="en-US" b="1" i="1">
                <a:solidFill>
                  <a:srgbClr val="FF0000"/>
                </a:solidFill>
                <a:latin typeface="Times New Roman" pitchFamily="18" charset="0"/>
                <a:cs typeface="Times New Roman" pitchFamily="18" charset="0"/>
              </a:rPr>
              <a:t>ô</a:t>
            </a:r>
            <a:r>
              <a:rPr lang="vi-VN" b="1" i="1" smtClean="0">
                <a:solidFill>
                  <a:srgbClr val="FF0000"/>
                </a:solidFill>
                <a:latin typeface="+mj-lt"/>
              </a:rPr>
              <a:t> </a:t>
            </a:r>
            <a:r>
              <a:rPr lang="vi-VN" b="1" i="1">
                <a:solidFill>
                  <a:srgbClr val="FF0000"/>
                </a:solidFill>
                <a:latin typeface="+mj-lt"/>
              </a:rPr>
              <a:t>ông – tôi là sự cảnh </a:t>
            </a:r>
            <a:r>
              <a:rPr lang="vi-VN" b="1" i="1" smtClean="0">
                <a:solidFill>
                  <a:srgbClr val="FF0000"/>
                </a:solidFill>
                <a:latin typeface="+mj-lt"/>
              </a:rPr>
              <a:t>b</a:t>
            </a:r>
            <a:r>
              <a:rPr lang="en-US" b="1" i="1" smtClean="0">
                <a:solidFill>
                  <a:srgbClr val="FF0000"/>
                </a:solidFill>
                <a:latin typeface="Times New Roman" pitchFamily="18" charset="0"/>
                <a:cs typeface="Times New Roman" pitchFamily="18" charset="0"/>
              </a:rPr>
              <a:t>áo</a:t>
            </a:r>
            <a:r>
              <a:rPr lang="vi-VN" b="1" i="1" smtClean="0">
                <a:solidFill>
                  <a:srgbClr val="FF0000"/>
                </a:solidFill>
                <a:latin typeface="+mj-lt"/>
              </a:rPr>
              <a:t> </a:t>
            </a:r>
            <a:r>
              <a:rPr lang="vi-VN" b="1" i="1">
                <a:solidFill>
                  <a:srgbClr val="FF0000"/>
                </a:solidFill>
                <a:latin typeface="+mj-lt"/>
              </a:rPr>
              <a:t>mang vị thế của kẻ ngang hàng, </a:t>
            </a:r>
            <a:r>
              <a:rPr lang="vi-VN" b="1" i="1" smtClean="0">
                <a:solidFill>
                  <a:srgbClr val="FF0000"/>
                </a:solidFill>
                <a:latin typeface="+mj-lt"/>
              </a:rPr>
              <a:t>nh</a:t>
            </a:r>
            <a:r>
              <a:rPr lang="en-US" b="1" i="1" smtClean="0">
                <a:solidFill>
                  <a:srgbClr val="FF0000"/>
                </a:solidFill>
                <a:latin typeface="Times New Roman" pitchFamily="18" charset="0"/>
                <a:cs typeface="Times New Roman" pitchFamily="18" charset="0"/>
              </a:rPr>
              <a:t>ắm</a:t>
            </a:r>
            <a:r>
              <a:rPr lang="vi-VN" b="1" i="1" smtClean="0">
                <a:solidFill>
                  <a:srgbClr val="FF0000"/>
                </a:solidFill>
                <a:latin typeface="Times New Roman" pitchFamily="18" charset="0"/>
                <a:cs typeface="Times New Roman" pitchFamily="18" charset="0"/>
              </a:rPr>
              <a:t> </a:t>
            </a:r>
            <a:r>
              <a:rPr lang="vi-VN" b="1" i="1">
                <a:solidFill>
                  <a:srgbClr val="FF0000"/>
                </a:solidFill>
                <a:latin typeface="+mj-lt"/>
              </a:rPr>
              <a:t>thẳng vào mặt đối thủ.</a:t>
            </a:r>
            <a:endParaRPr lang="vi-VN" b="1">
              <a:solidFill>
                <a:srgbClr val="FF0000"/>
              </a:solidFill>
              <a:latin typeface="+mj-lt"/>
            </a:endParaRPr>
          </a:p>
        </p:txBody>
      </p:sp>
    </p:spTree>
    <p:extLst>
      <p:ext uri="{BB962C8B-B14F-4D97-AF65-F5344CB8AC3E}">
        <p14:creationId xmlns:p14="http://schemas.microsoft.com/office/powerpoint/2010/main" val="3269396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1000"/>
                                        <p:tgtEl>
                                          <p:spTgt spid="7"/>
                                        </p:tgtEl>
                                      </p:cBhvr>
                                    </p:animEffect>
                                  </p:childTnLst>
                                </p:cTn>
                              </p:par>
                            </p:childTnLst>
                          </p:cTn>
                        </p:par>
                        <p:par>
                          <p:cTn id="8" fill="hold">
                            <p:stCondLst>
                              <p:cond delay="1000"/>
                            </p:stCondLst>
                            <p:childTnLst>
                              <p:par>
                                <p:cTn id="9" presetID="14" presetClass="entr" presetSubtype="1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randombar(horizontal)">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barn(inVertical)">
                                      <p:cBhvr>
                                        <p:cTn id="16" dur="500"/>
                                        <p:tgtEl>
                                          <p:spTgt spid="10"/>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barn(inVertical)">
                                      <p:cBhvr>
                                        <p:cTn id="19" dur="500"/>
                                        <p:tgtEl>
                                          <p:spTgt spid="16"/>
                                        </p:tgtEl>
                                      </p:cBhvr>
                                    </p:animEffect>
                                  </p:childTnLst>
                                </p:cTn>
                              </p:par>
                              <p:par>
                                <p:cTn id="20" presetID="16" presetClass="entr" presetSubtype="21"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heel(1)">
                                      <p:cBhvr>
                                        <p:cTn id="27" dur="2000"/>
                                        <p:tgtEl>
                                          <p:spTgt spid="18"/>
                                        </p:tgtEl>
                                      </p:cBhvr>
                                    </p:animEffect>
                                  </p:childTnLst>
                                </p:cTn>
                              </p:par>
                              <p:par>
                                <p:cTn id="28" presetID="21" presetClass="entr" presetSubtype="1" fill="hold" grpId="0" nodeType="with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wheel(1)">
                                      <p:cBhvr>
                                        <p:cTn id="30" dur="2000"/>
                                        <p:tgtEl>
                                          <p:spTgt spid="27"/>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28"/>
                                        </p:tgtEl>
                                        <p:attrNameLst>
                                          <p:attrName>style.visibility</p:attrName>
                                        </p:attrNameLst>
                                      </p:cBhvr>
                                      <p:to>
                                        <p:strVal val="visible"/>
                                      </p:to>
                                    </p:set>
                                    <p:anim calcmode="lin" valueType="num">
                                      <p:cBhvr additive="base">
                                        <p:cTn id="35" dur="500" fill="hold"/>
                                        <p:tgtEl>
                                          <p:spTgt spid="28"/>
                                        </p:tgtEl>
                                        <p:attrNameLst>
                                          <p:attrName>ppt_x</p:attrName>
                                        </p:attrNameLst>
                                      </p:cBhvr>
                                      <p:tavLst>
                                        <p:tav tm="0">
                                          <p:val>
                                            <p:strVal val="#ppt_x"/>
                                          </p:val>
                                        </p:tav>
                                        <p:tav tm="100000">
                                          <p:val>
                                            <p:strVal val="#ppt_x"/>
                                          </p:val>
                                        </p:tav>
                                      </p:tavLst>
                                    </p:anim>
                                    <p:anim calcmode="lin" valueType="num">
                                      <p:cBhvr additive="base">
                                        <p:cTn id="36"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6" grpId="0"/>
      <p:bldP spid="27" grpId="0"/>
      <p:bldP spid="2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48264" y="1405841"/>
            <a:ext cx="2034323" cy="1426880"/>
          </a:xfrm>
          <a:prstGeom prst="rect">
            <a:avLst/>
          </a:prstGeom>
        </p:spPr>
      </p:pic>
      <p:grpSp>
        <p:nvGrpSpPr>
          <p:cNvPr id="5" name="组合 91"/>
          <p:cNvGrpSpPr/>
          <p:nvPr/>
        </p:nvGrpSpPr>
        <p:grpSpPr>
          <a:xfrm rot="20221051">
            <a:off x="991859" y="2161229"/>
            <a:ext cx="1521893" cy="2035085"/>
            <a:chOff x="5685788" y="2523327"/>
            <a:chExt cx="2622238" cy="2713447"/>
          </a:xfrm>
          <a:effectLst>
            <a:outerShdw blurRad="241300" dist="152400" dir="8100000" sx="96000" sy="96000" algn="tr" rotWithShape="0">
              <a:prstClr val="black">
                <a:alpha val="40000"/>
              </a:prstClr>
            </a:outerShdw>
          </a:effectLst>
        </p:grpSpPr>
        <p:grpSp>
          <p:nvGrpSpPr>
            <p:cNvPr id="8" name="组合 68"/>
            <p:cNvGrpSpPr/>
            <p:nvPr/>
          </p:nvGrpSpPr>
          <p:grpSpPr>
            <a:xfrm>
              <a:off x="5685788" y="2523327"/>
              <a:ext cx="2600962" cy="2707022"/>
              <a:chOff x="6015039" y="1862139"/>
              <a:chExt cx="3270250" cy="3403601"/>
            </a:xfrm>
          </p:grpSpPr>
          <p:grpSp>
            <p:nvGrpSpPr>
              <p:cNvPr id="10" name="组合 48"/>
              <p:cNvGrpSpPr/>
              <p:nvPr/>
            </p:nvGrpSpPr>
            <p:grpSpPr>
              <a:xfrm>
                <a:off x="6015039" y="1874839"/>
                <a:ext cx="3270250" cy="3390901"/>
                <a:chOff x="4462463" y="1733550"/>
                <a:chExt cx="3270250" cy="3390901"/>
              </a:xfrm>
            </p:grpSpPr>
            <p:sp>
              <p:nvSpPr>
                <p:cNvPr id="12" name="Freeform 39"/>
                <p:cNvSpPr/>
                <p:nvPr/>
              </p:nvSpPr>
              <p:spPr bwMode="auto">
                <a:xfrm>
                  <a:off x="4722813" y="3087688"/>
                  <a:ext cx="3009900" cy="2036763"/>
                </a:xfrm>
                <a:custGeom>
                  <a:avLst/>
                  <a:gdLst>
                    <a:gd name="T0" fmla="*/ 948 w 1896"/>
                    <a:gd name="T1" fmla="*/ 121 h 1283"/>
                    <a:gd name="T2" fmla="*/ 0 w 1896"/>
                    <a:gd name="T3" fmla="*/ 1283 h 1283"/>
                    <a:gd name="T4" fmla="*/ 666 w 1896"/>
                    <a:gd name="T5" fmla="*/ 1143 h 1283"/>
                    <a:gd name="T6" fmla="*/ 1896 w 1896"/>
                    <a:gd name="T7" fmla="*/ 0 h 1283"/>
                    <a:gd name="T8" fmla="*/ 948 w 1896"/>
                    <a:gd name="T9" fmla="*/ 121 h 1283"/>
                  </a:gdLst>
                  <a:ahLst/>
                  <a:cxnLst>
                    <a:cxn ang="0">
                      <a:pos x="T0" y="T1"/>
                    </a:cxn>
                    <a:cxn ang="0">
                      <a:pos x="T2" y="T3"/>
                    </a:cxn>
                    <a:cxn ang="0">
                      <a:pos x="T4" y="T5"/>
                    </a:cxn>
                    <a:cxn ang="0">
                      <a:pos x="T6" y="T7"/>
                    </a:cxn>
                    <a:cxn ang="0">
                      <a:pos x="T8" y="T9"/>
                    </a:cxn>
                  </a:cxnLst>
                  <a:rect l="0" t="0" r="r" b="b"/>
                  <a:pathLst>
                    <a:path w="1896" h="1283">
                      <a:moveTo>
                        <a:pt x="948" y="121"/>
                      </a:moveTo>
                      <a:lnTo>
                        <a:pt x="0" y="1283"/>
                      </a:lnTo>
                      <a:lnTo>
                        <a:pt x="666" y="1143"/>
                      </a:lnTo>
                      <a:lnTo>
                        <a:pt x="1896" y="0"/>
                      </a:lnTo>
                      <a:lnTo>
                        <a:pt x="948" y="121"/>
                      </a:lnTo>
                      <a:close/>
                    </a:path>
                  </a:pathLst>
                </a:custGeom>
                <a:solidFill>
                  <a:srgbClr val="B3A1A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endParaRPr lang="zh-CN" altLang="en-US" sz="1400">
                    <a:solidFill>
                      <a:prstClr val="black"/>
                    </a:solidFill>
                  </a:endParaRPr>
                </a:p>
              </p:txBody>
            </p:sp>
            <p:sp>
              <p:nvSpPr>
                <p:cNvPr id="13" name="Freeform 40"/>
                <p:cNvSpPr/>
                <p:nvPr/>
              </p:nvSpPr>
              <p:spPr bwMode="auto">
                <a:xfrm>
                  <a:off x="4722813" y="3087688"/>
                  <a:ext cx="3009900" cy="2036763"/>
                </a:xfrm>
                <a:custGeom>
                  <a:avLst/>
                  <a:gdLst>
                    <a:gd name="T0" fmla="*/ 948 w 1896"/>
                    <a:gd name="T1" fmla="*/ 121 h 1283"/>
                    <a:gd name="T2" fmla="*/ 0 w 1896"/>
                    <a:gd name="T3" fmla="*/ 1283 h 1283"/>
                    <a:gd name="T4" fmla="*/ 666 w 1896"/>
                    <a:gd name="T5" fmla="*/ 1143 h 1283"/>
                    <a:gd name="T6" fmla="*/ 1896 w 1896"/>
                    <a:gd name="T7" fmla="*/ 0 h 1283"/>
                    <a:gd name="T8" fmla="*/ 948 w 1896"/>
                    <a:gd name="T9" fmla="*/ 121 h 1283"/>
                  </a:gdLst>
                  <a:ahLst/>
                  <a:cxnLst>
                    <a:cxn ang="0">
                      <a:pos x="T0" y="T1"/>
                    </a:cxn>
                    <a:cxn ang="0">
                      <a:pos x="T2" y="T3"/>
                    </a:cxn>
                    <a:cxn ang="0">
                      <a:pos x="T4" y="T5"/>
                    </a:cxn>
                    <a:cxn ang="0">
                      <a:pos x="T6" y="T7"/>
                    </a:cxn>
                    <a:cxn ang="0">
                      <a:pos x="T8" y="T9"/>
                    </a:cxn>
                  </a:cxnLst>
                  <a:rect l="0" t="0" r="r" b="b"/>
                  <a:pathLst>
                    <a:path w="1896" h="1283">
                      <a:moveTo>
                        <a:pt x="948" y="121"/>
                      </a:moveTo>
                      <a:lnTo>
                        <a:pt x="0" y="1283"/>
                      </a:lnTo>
                      <a:lnTo>
                        <a:pt x="666" y="1143"/>
                      </a:lnTo>
                      <a:lnTo>
                        <a:pt x="1896" y="0"/>
                      </a:lnTo>
                      <a:lnTo>
                        <a:pt x="948" y="121"/>
                      </a:lnTo>
                      <a:close/>
                    </a:path>
                  </a:pathLst>
                </a:custGeom>
                <a:gradFill>
                  <a:gsLst>
                    <a:gs pos="61000">
                      <a:schemeClr val="accent3">
                        <a:lumMod val="75000"/>
                      </a:schemeClr>
                    </a:gs>
                    <a:gs pos="100000">
                      <a:schemeClr val="accent3">
                        <a:lumMod val="50000"/>
                      </a:schemeClr>
                    </a:gs>
                    <a:gs pos="13000">
                      <a:schemeClr val="accent3"/>
                    </a:gs>
                  </a:gsLst>
                  <a:lin ang="4800000" scaled="0"/>
                </a:gradFill>
                <a:ln>
                  <a:noFill/>
                </a:ln>
              </p:spPr>
              <p:txBody>
                <a:bodyPr vert="horz" wrap="square" lIns="91440" tIns="45720" rIns="91440" bIns="45720" numCol="1" anchor="t" anchorCtr="0" compatLnSpc="1"/>
                <a:lstStyle/>
                <a:p>
                  <a:pPr defTabSz="685783"/>
                  <a:endParaRPr lang="zh-CN" altLang="en-US" sz="1400">
                    <a:solidFill>
                      <a:prstClr val="black"/>
                    </a:solidFill>
                  </a:endParaRPr>
                </a:p>
              </p:txBody>
            </p:sp>
            <p:sp>
              <p:nvSpPr>
                <p:cNvPr id="14" name="Freeform 41"/>
                <p:cNvSpPr/>
                <p:nvPr/>
              </p:nvSpPr>
              <p:spPr bwMode="auto">
                <a:xfrm>
                  <a:off x="4462463" y="1733550"/>
                  <a:ext cx="1765300" cy="3390900"/>
                </a:xfrm>
                <a:custGeom>
                  <a:avLst/>
                  <a:gdLst>
                    <a:gd name="T0" fmla="*/ 790 w 1112"/>
                    <a:gd name="T1" fmla="*/ 0 h 2136"/>
                    <a:gd name="T2" fmla="*/ 0 w 1112"/>
                    <a:gd name="T3" fmla="*/ 1455 h 2136"/>
                    <a:gd name="T4" fmla="*/ 164 w 1112"/>
                    <a:gd name="T5" fmla="*/ 2136 h 2136"/>
                    <a:gd name="T6" fmla="*/ 1112 w 1112"/>
                    <a:gd name="T7" fmla="*/ 974 h 2136"/>
                    <a:gd name="T8" fmla="*/ 790 w 1112"/>
                    <a:gd name="T9" fmla="*/ 0 h 2136"/>
                  </a:gdLst>
                  <a:ahLst/>
                  <a:cxnLst>
                    <a:cxn ang="0">
                      <a:pos x="T0" y="T1"/>
                    </a:cxn>
                    <a:cxn ang="0">
                      <a:pos x="T2" y="T3"/>
                    </a:cxn>
                    <a:cxn ang="0">
                      <a:pos x="T4" y="T5"/>
                    </a:cxn>
                    <a:cxn ang="0">
                      <a:pos x="T6" y="T7"/>
                    </a:cxn>
                    <a:cxn ang="0">
                      <a:pos x="T8" y="T9"/>
                    </a:cxn>
                  </a:cxnLst>
                  <a:rect l="0" t="0" r="r" b="b"/>
                  <a:pathLst>
                    <a:path w="1112" h="2136">
                      <a:moveTo>
                        <a:pt x="790" y="0"/>
                      </a:moveTo>
                      <a:lnTo>
                        <a:pt x="0" y="1455"/>
                      </a:lnTo>
                      <a:lnTo>
                        <a:pt x="164" y="2136"/>
                      </a:lnTo>
                      <a:lnTo>
                        <a:pt x="1112" y="974"/>
                      </a:lnTo>
                      <a:lnTo>
                        <a:pt x="790" y="0"/>
                      </a:lnTo>
                      <a:close/>
                    </a:path>
                  </a:pathLst>
                </a:custGeom>
                <a:gradFill>
                  <a:gsLst>
                    <a:gs pos="61000">
                      <a:schemeClr val="accent3">
                        <a:lumMod val="75000"/>
                      </a:schemeClr>
                    </a:gs>
                    <a:gs pos="100000">
                      <a:schemeClr val="accent3">
                        <a:lumMod val="50000"/>
                      </a:schemeClr>
                    </a:gs>
                    <a:gs pos="13000">
                      <a:schemeClr val="accent3"/>
                    </a:gs>
                  </a:gsLst>
                  <a:lin ang="9600000" scaled="0"/>
                </a:gradFill>
                <a:ln>
                  <a:noFill/>
                </a:ln>
              </p:spPr>
              <p:txBody>
                <a:bodyPr vert="horz" wrap="square" lIns="91440" tIns="45720" rIns="91440" bIns="45720" numCol="1" anchor="t" anchorCtr="0" compatLnSpc="1"/>
                <a:lstStyle/>
                <a:p>
                  <a:pPr defTabSz="685783"/>
                  <a:endParaRPr lang="zh-CN" altLang="en-US" sz="1400">
                    <a:solidFill>
                      <a:prstClr val="black"/>
                    </a:solidFill>
                  </a:endParaRPr>
                </a:p>
              </p:txBody>
            </p:sp>
            <p:sp>
              <p:nvSpPr>
                <p:cNvPr id="15" name="Freeform 42"/>
                <p:cNvSpPr/>
                <p:nvPr/>
              </p:nvSpPr>
              <p:spPr bwMode="auto">
                <a:xfrm>
                  <a:off x="5716588" y="1733550"/>
                  <a:ext cx="2016125" cy="1546225"/>
                </a:xfrm>
                <a:custGeom>
                  <a:avLst/>
                  <a:gdLst>
                    <a:gd name="T0" fmla="*/ 0 w 1270"/>
                    <a:gd name="T1" fmla="*/ 0 h 974"/>
                    <a:gd name="T2" fmla="*/ 322 w 1270"/>
                    <a:gd name="T3" fmla="*/ 974 h 974"/>
                    <a:gd name="T4" fmla="*/ 1270 w 1270"/>
                    <a:gd name="T5" fmla="*/ 853 h 974"/>
                    <a:gd name="T6" fmla="*/ 895 w 1270"/>
                    <a:gd name="T7" fmla="*/ 3 h 974"/>
                    <a:gd name="T8" fmla="*/ 0 w 1270"/>
                    <a:gd name="T9" fmla="*/ 0 h 974"/>
                  </a:gdLst>
                  <a:ahLst/>
                  <a:cxnLst>
                    <a:cxn ang="0">
                      <a:pos x="T0" y="T1"/>
                    </a:cxn>
                    <a:cxn ang="0">
                      <a:pos x="T2" y="T3"/>
                    </a:cxn>
                    <a:cxn ang="0">
                      <a:pos x="T4" y="T5"/>
                    </a:cxn>
                    <a:cxn ang="0">
                      <a:pos x="T6" y="T7"/>
                    </a:cxn>
                    <a:cxn ang="0">
                      <a:pos x="T8" y="T9"/>
                    </a:cxn>
                  </a:cxnLst>
                  <a:rect l="0" t="0" r="r" b="b"/>
                  <a:pathLst>
                    <a:path w="1270" h="974">
                      <a:moveTo>
                        <a:pt x="0" y="0"/>
                      </a:moveTo>
                      <a:lnTo>
                        <a:pt x="322" y="974"/>
                      </a:lnTo>
                      <a:lnTo>
                        <a:pt x="1270" y="853"/>
                      </a:lnTo>
                      <a:lnTo>
                        <a:pt x="895" y="3"/>
                      </a:lnTo>
                      <a:lnTo>
                        <a:pt x="0" y="0"/>
                      </a:lnTo>
                      <a:close/>
                    </a:path>
                  </a:pathLst>
                </a:custGeom>
                <a:gradFill>
                  <a:gsLst>
                    <a:gs pos="0">
                      <a:schemeClr val="accent3">
                        <a:lumMod val="60000"/>
                        <a:lumOff val="40000"/>
                      </a:schemeClr>
                    </a:gs>
                    <a:gs pos="71000">
                      <a:schemeClr val="accent3"/>
                    </a:gs>
                  </a:gsLst>
                  <a:lin ang="8400000" scaled="0"/>
                </a:gradFill>
                <a:ln>
                  <a:noFill/>
                </a:ln>
              </p:spPr>
              <p:txBody>
                <a:bodyPr vert="horz" wrap="square" lIns="91440" tIns="45720" rIns="91440" bIns="45720" numCol="1" anchor="t" anchorCtr="0" compatLnSpc="1"/>
                <a:lstStyle/>
                <a:p>
                  <a:pPr defTabSz="685783"/>
                  <a:endParaRPr lang="zh-CN" altLang="en-US" sz="1400">
                    <a:solidFill>
                      <a:prstClr val="black"/>
                    </a:solidFill>
                  </a:endParaRPr>
                </a:p>
              </p:txBody>
            </p:sp>
            <p:sp>
              <p:nvSpPr>
                <p:cNvPr id="16" name="Freeform 43"/>
                <p:cNvSpPr/>
                <p:nvPr/>
              </p:nvSpPr>
              <p:spPr bwMode="auto">
                <a:xfrm>
                  <a:off x="6370638" y="2147888"/>
                  <a:ext cx="771525" cy="631825"/>
                </a:xfrm>
                <a:custGeom>
                  <a:avLst/>
                  <a:gdLst>
                    <a:gd name="T0" fmla="*/ 198 w 205"/>
                    <a:gd name="T1" fmla="*/ 120 h 168"/>
                    <a:gd name="T2" fmla="*/ 172 w 205"/>
                    <a:gd name="T3" fmla="*/ 161 h 168"/>
                    <a:gd name="T4" fmla="*/ 82 w 205"/>
                    <a:gd name="T5" fmla="*/ 167 h 168"/>
                    <a:gd name="T6" fmla="*/ 31 w 205"/>
                    <a:gd name="T7" fmla="*/ 129 h 168"/>
                    <a:gd name="T8" fmla="*/ 6 w 205"/>
                    <a:gd name="T9" fmla="*/ 43 h 168"/>
                    <a:gd name="T10" fmla="*/ 34 w 205"/>
                    <a:gd name="T11" fmla="*/ 5 h 168"/>
                    <a:gd name="T12" fmla="*/ 118 w 205"/>
                    <a:gd name="T13" fmla="*/ 1 h 168"/>
                    <a:gd name="T14" fmla="*/ 168 w 205"/>
                    <a:gd name="T15" fmla="*/ 35 h 168"/>
                    <a:gd name="T16" fmla="*/ 198 w 205"/>
                    <a:gd name="T17" fmla="*/ 12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5" h="168">
                      <a:moveTo>
                        <a:pt x="198" y="120"/>
                      </a:moveTo>
                      <a:cubicBezTo>
                        <a:pt x="205" y="141"/>
                        <a:pt x="194" y="160"/>
                        <a:pt x="172" y="161"/>
                      </a:cubicBezTo>
                      <a:cubicBezTo>
                        <a:pt x="82" y="167"/>
                        <a:pt x="82" y="167"/>
                        <a:pt x="82" y="167"/>
                      </a:cubicBezTo>
                      <a:cubicBezTo>
                        <a:pt x="60" y="168"/>
                        <a:pt x="37" y="151"/>
                        <a:pt x="31" y="129"/>
                      </a:cubicBezTo>
                      <a:cubicBezTo>
                        <a:pt x="6" y="43"/>
                        <a:pt x="6" y="43"/>
                        <a:pt x="6" y="43"/>
                      </a:cubicBezTo>
                      <a:cubicBezTo>
                        <a:pt x="0" y="23"/>
                        <a:pt x="13" y="6"/>
                        <a:pt x="34" y="5"/>
                      </a:cubicBezTo>
                      <a:cubicBezTo>
                        <a:pt x="118" y="1"/>
                        <a:pt x="118" y="1"/>
                        <a:pt x="118" y="1"/>
                      </a:cubicBezTo>
                      <a:cubicBezTo>
                        <a:pt x="139" y="0"/>
                        <a:pt x="161" y="15"/>
                        <a:pt x="168" y="35"/>
                      </a:cubicBezTo>
                      <a:lnTo>
                        <a:pt x="198" y="120"/>
                      </a:lnTo>
                      <a:close/>
                    </a:path>
                  </a:pathLst>
                </a:custGeom>
                <a:solidFill>
                  <a:schemeClr val="bg1"/>
                </a:solidFill>
                <a:ln>
                  <a:noFill/>
                </a:ln>
              </p:spPr>
              <p:txBody>
                <a:bodyPr vert="horz" wrap="square" lIns="91440" tIns="45720" rIns="91440" bIns="45720" numCol="1" anchor="t" anchorCtr="0" compatLnSpc="1"/>
                <a:lstStyle/>
                <a:p>
                  <a:pPr defTabSz="685783"/>
                  <a:endParaRPr lang="zh-CN" altLang="en-US" sz="1400">
                    <a:solidFill>
                      <a:prstClr val="black"/>
                    </a:solidFill>
                  </a:endParaRPr>
                </a:p>
              </p:txBody>
            </p:sp>
          </p:grpSp>
          <p:sp>
            <p:nvSpPr>
              <p:cNvPr id="11" name="Freeform 57"/>
              <p:cNvSpPr/>
              <p:nvPr/>
            </p:nvSpPr>
            <p:spPr bwMode="auto">
              <a:xfrm>
                <a:off x="6256340" y="1862139"/>
                <a:ext cx="1517650" cy="3390900"/>
              </a:xfrm>
              <a:custGeom>
                <a:avLst/>
                <a:gdLst>
                  <a:gd name="T0" fmla="*/ 0 w 402"/>
                  <a:gd name="T1" fmla="*/ 901 h 901"/>
                  <a:gd name="T2" fmla="*/ 199 w 402"/>
                  <a:gd name="T3" fmla="*/ 655 h 901"/>
                  <a:gd name="T4" fmla="*/ 398 w 402"/>
                  <a:gd name="T5" fmla="*/ 410 h 901"/>
                  <a:gd name="T6" fmla="*/ 398 w 402"/>
                  <a:gd name="T7" fmla="*/ 412 h 901"/>
                  <a:gd name="T8" fmla="*/ 264 w 402"/>
                  <a:gd name="T9" fmla="*/ 0 h 901"/>
                  <a:gd name="T10" fmla="*/ 401 w 402"/>
                  <a:gd name="T11" fmla="*/ 410 h 901"/>
                  <a:gd name="T12" fmla="*/ 402 w 402"/>
                  <a:gd name="T13" fmla="*/ 411 h 901"/>
                  <a:gd name="T14" fmla="*/ 401 w 402"/>
                  <a:gd name="T15" fmla="*/ 412 h 901"/>
                  <a:gd name="T16" fmla="*/ 201 w 402"/>
                  <a:gd name="T17" fmla="*/ 657 h 901"/>
                  <a:gd name="T18" fmla="*/ 0 w 402"/>
                  <a:gd name="T19" fmla="*/ 901 h 9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2" h="901">
                    <a:moveTo>
                      <a:pt x="0" y="901"/>
                    </a:moveTo>
                    <a:cubicBezTo>
                      <a:pt x="66" y="818"/>
                      <a:pt x="132" y="737"/>
                      <a:pt x="199" y="655"/>
                    </a:cubicBezTo>
                    <a:cubicBezTo>
                      <a:pt x="265" y="573"/>
                      <a:pt x="331" y="491"/>
                      <a:pt x="398" y="410"/>
                    </a:cubicBezTo>
                    <a:cubicBezTo>
                      <a:pt x="398" y="412"/>
                      <a:pt x="398" y="412"/>
                      <a:pt x="398" y="412"/>
                    </a:cubicBezTo>
                    <a:cubicBezTo>
                      <a:pt x="353" y="274"/>
                      <a:pt x="308" y="138"/>
                      <a:pt x="264" y="0"/>
                    </a:cubicBezTo>
                    <a:cubicBezTo>
                      <a:pt x="311" y="137"/>
                      <a:pt x="356" y="274"/>
                      <a:pt x="401" y="410"/>
                    </a:cubicBezTo>
                    <a:cubicBezTo>
                      <a:pt x="402" y="411"/>
                      <a:pt x="402" y="411"/>
                      <a:pt x="402" y="411"/>
                    </a:cubicBezTo>
                    <a:cubicBezTo>
                      <a:pt x="401" y="412"/>
                      <a:pt x="401" y="412"/>
                      <a:pt x="401" y="412"/>
                    </a:cubicBezTo>
                    <a:cubicBezTo>
                      <a:pt x="335" y="494"/>
                      <a:pt x="268" y="575"/>
                      <a:pt x="201" y="657"/>
                    </a:cubicBezTo>
                    <a:cubicBezTo>
                      <a:pt x="134" y="738"/>
                      <a:pt x="68" y="820"/>
                      <a:pt x="0" y="901"/>
                    </a:cubicBezTo>
                    <a:close/>
                  </a:path>
                </a:pathLst>
              </a:custGeom>
              <a:solidFill>
                <a:schemeClr val="accent3">
                  <a:lumMod val="60000"/>
                  <a:lumOff val="40000"/>
                </a:schemeClr>
              </a:solidFill>
              <a:ln>
                <a:noFill/>
              </a:ln>
            </p:spPr>
            <p:txBody>
              <a:bodyPr vert="horz" wrap="square" lIns="91440" tIns="45720" rIns="91440" bIns="45720" numCol="1" anchor="t" anchorCtr="0" compatLnSpc="1"/>
              <a:lstStyle/>
              <a:p>
                <a:pPr defTabSz="685783"/>
                <a:endParaRPr lang="zh-CN" altLang="en-US" sz="1400">
                  <a:solidFill>
                    <a:prstClr val="black"/>
                  </a:solidFill>
                </a:endParaRPr>
              </a:p>
            </p:txBody>
          </p:sp>
        </p:grpSp>
        <p:sp>
          <p:nvSpPr>
            <p:cNvPr id="7" name="Freeform 40"/>
            <p:cNvSpPr/>
            <p:nvPr/>
          </p:nvSpPr>
          <p:spPr bwMode="auto">
            <a:xfrm>
              <a:off x="5914131" y="3616854"/>
              <a:ext cx="2393895" cy="1619920"/>
            </a:xfrm>
            <a:custGeom>
              <a:avLst/>
              <a:gdLst>
                <a:gd name="T0" fmla="*/ 948 w 1896"/>
                <a:gd name="T1" fmla="*/ 121 h 1283"/>
                <a:gd name="T2" fmla="*/ 0 w 1896"/>
                <a:gd name="T3" fmla="*/ 1283 h 1283"/>
                <a:gd name="T4" fmla="*/ 666 w 1896"/>
                <a:gd name="T5" fmla="*/ 1143 h 1283"/>
                <a:gd name="T6" fmla="*/ 1896 w 1896"/>
                <a:gd name="T7" fmla="*/ 0 h 1283"/>
                <a:gd name="T8" fmla="*/ 948 w 1896"/>
                <a:gd name="T9" fmla="*/ 121 h 1283"/>
              </a:gdLst>
              <a:ahLst/>
              <a:cxnLst>
                <a:cxn ang="0">
                  <a:pos x="T0" y="T1"/>
                </a:cxn>
                <a:cxn ang="0">
                  <a:pos x="T2" y="T3"/>
                </a:cxn>
                <a:cxn ang="0">
                  <a:pos x="T4" y="T5"/>
                </a:cxn>
                <a:cxn ang="0">
                  <a:pos x="T6" y="T7"/>
                </a:cxn>
                <a:cxn ang="0">
                  <a:pos x="T8" y="T9"/>
                </a:cxn>
              </a:cxnLst>
              <a:rect l="0" t="0" r="r" b="b"/>
              <a:pathLst>
                <a:path w="1896" h="1283">
                  <a:moveTo>
                    <a:pt x="948" y="121"/>
                  </a:moveTo>
                  <a:lnTo>
                    <a:pt x="0" y="1283"/>
                  </a:lnTo>
                  <a:lnTo>
                    <a:pt x="666" y="1143"/>
                  </a:lnTo>
                  <a:lnTo>
                    <a:pt x="1896" y="0"/>
                  </a:lnTo>
                  <a:lnTo>
                    <a:pt x="948" y="121"/>
                  </a:lnTo>
                  <a:close/>
                </a:path>
              </a:pathLst>
            </a:custGeom>
            <a:gradFill>
              <a:gsLst>
                <a:gs pos="53000">
                  <a:schemeClr val="tx1">
                    <a:alpha val="0"/>
                  </a:schemeClr>
                </a:gs>
                <a:gs pos="100000">
                  <a:schemeClr val="tx1"/>
                </a:gs>
              </a:gsLst>
              <a:lin ang="4800000" scaled="0"/>
            </a:gradFill>
            <a:ln>
              <a:noFill/>
            </a:ln>
          </p:spPr>
          <p:txBody>
            <a:bodyPr vert="horz" wrap="square" lIns="91440" tIns="45720" rIns="91440" bIns="45720" numCol="1" anchor="t" anchorCtr="0" compatLnSpc="1"/>
            <a:lstStyle/>
            <a:p>
              <a:pPr defTabSz="685783"/>
              <a:endParaRPr lang="zh-CN" altLang="en-US" sz="1400">
                <a:solidFill>
                  <a:prstClr val="black"/>
                </a:solidFill>
              </a:endParaRPr>
            </a:p>
          </p:txBody>
        </p:sp>
      </p:grpSp>
      <p:grpSp>
        <p:nvGrpSpPr>
          <p:cNvPr id="17" name="组合 73"/>
          <p:cNvGrpSpPr/>
          <p:nvPr/>
        </p:nvGrpSpPr>
        <p:grpSpPr>
          <a:xfrm>
            <a:off x="1200294" y="1319169"/>
            <a:ext cx="1931546" cy="460493"/>
            <a:chOff x="3418293" y="305852"/>
            <a:chExt cx="4844075" cy="872774"/>
          </a:xfrm>
        </p:grpSpPr>
        <p:sp>
          <p:nvSpPr>
            <p:cNvPr id="18" name="椭圆 74"/>
            <p:cNvSpPr/>
            <p:nvPr/>
          </p:nvSpPr>
          <p:spPr>
            <a:xfrm>
              <a:off x="3418293" y="305852"/>
              <a:ext cx="4844075" cy="466634"/>
            </a:xfrm>
            <a:prstGeom prst="ellipse">
              <a:avLst/>
            </a:prstGeom>
            <a:gradFill flip="none" rotWithShape="1">
              <a:gsLst>
                <a:gs pos="100000">
                  <a:srgbClr val="C9C9C9">
                    <a:alpha val="0"/>
                  </a:srgbClr>
                </a:gs>
                <a:gs pos="20000">
                  <a:schemeClr val="bg1">
                    <a:lumMod val="5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zh-CN" altLang="en-US" sz="1400">
                <a:solidFill>
                  <a:srgbClr val="FFFFFF"/>
                </a:solidFill>
              </a:endParaRPr>
            </a:p>
          </p:txBody>
        </p:sp>
        <p:sp>
          <p:nvSpPr>
            <p:cNvPr id="19" name="矩形 75"/>
            <p:cNvSpPr/>
            <p:nvPr/>
          </p:nvSpPr>
          <p:spPr>
            <a:xfrm>
              <a:off x="3502027" y="470122"/>
              <a:ext cx="4499303" cy="708504"/>
            </a:xfrm>
            <a:prstGeom prst="rect">
              <a:avLst/>
            </a:prstGeom>
            <a:gradFill>
              <a:gsLst>
                <a:gs pos="0">
                  <a:schemeClr val="bg1"/>
                </a:gs>
                <a:gs pos="100000">
                  <a:schemeClr val="bg1">
                    <a:lumMod val="95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zh-CN" altLang="en-US" sz="1400">
                <a:solidFill>
                  <a:srgbClr val="FFFFFF"/>
                </a:solidFill>
              </a:endParaRPr>
            </a:p>
          </p:txBody>
        </p:sp>
      </p:grpSp>
      <p:sp>
        <p:nvSpPr>
          <p:cNvPr id="20" name="Freeform 19"/>
          <p:cNvSpPr>
            <a:spLocks noEditPoints="1"/>
          </p:cNvSpPr>
          <p:nvPr/>
        </p:nvSpPr>
        <p:spPr bwMode="auto">
          <a:xfrm rot="16200000">
            <a:off x="1248504" y="-1088351"/>
            <a:ext cx="750171" cy="3247179"/>
          </a:xfrm>
          <a:custGeom>
            <a:avLst/>
            <a:gdLst>
              <a:gd name="T0" fmla="*/ 914 w 1007"/>
              <a:gd name="T1" fmla="*/ 170 h 2288"/>
              <a:gd name="T2" fmla="*/ 728 w 1007"/>
              <a:gd name="T3" fmla="*/ 122 h 2288"/>
              <a:gd name="T4" fmla="*/ 291 w 1007"/>
              <a:gd name="T5" fmla="*/ 122 h 2288"/>
              <a:gd name="T6" fmla="*/ 147 w 1007"/>
              <a:gd name="T7" fmla="*/ 0 h 2288"/>
              <a:gd name="T8" fmla="*/ 0 w 1007"/>
              <a:gd name="T9" fmla="*/ 146 h 2288"/>
              <a:gd name="T10" fmla="*/ 147 w 1007"/>
              <a:gd name="T11" fmla="*/ 293 h 2288"/>
              <a:gd name="T12" fmla="*/ 291 w 1007"/>
              <a:gd name="T13" fmla="*/ 171 h 2288"/>
              <a:gd name="T14" fmla="*/ 728 w 1007"/>
              <a:gd name="T15" fmla="*/ 171 h 2288"/>
              <a:gd name="T16" fmla="*/ 957 w 1007"/>
              <a:gd name="T17" fmla="*/ 351 h 2288"/>
              <a:gd name="T18" fmla="*/ 957 w 1007"/>
              <a:gd name="T19" fmla="*/ 2288 h 2288"/>
              <a:gd name="T20" fmla="*/ 1007 w 1007"/>
              <a:gd name="T21" fmla="*/ 2288 h 2288"/>
              <a:gd name="T22" fmla="*/ 1007 w 1007"/>
              <a:gd name="T23" fmla="*/ 351 h 2288"/>
              <a:gd name="T24" fmla="*/ 914 w 1007"/>
              <a:gd name="T25" fmla="*/ 170 h 2288"/>
              <a:gd name="T26" fmla="*/ 147 w 1007"/>
              <a:gd name="T27" fmla="*/ 233 h 2288"/>
              <a:gd name="T28" fmla="*/ 61 w 1007"/>
              <a:gd name="T29" fmla="*/ 146 h 2288"/>
              <a:gd name="T30" fmla="*/ 147 w 1007"/>
              <a:gd name="T31" fmla="*/ 60 h 2288"/>
              <a:gd name="T32" fmla="*/ 233 w 1007"/>
              <a:gd name="T33" fmla="*/ 146 h 2288"/>
              <a:gd name="T34" fmla="*/ 147 w 1007"/>
              <a:gd name="T35" fmla="*/ 233 h 2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7" h="2288">
                <a:moveTo>
                  <a:pt x="914" y="170"/>
                </a:moveTo>
                <a:cubicBezTo>
                  <a:pt x="854" y="130"/>
                  <a:pt x="780" y="122"/>
                  <a:pt x="728" y="122"/>
                </a:cubicBezTo>
                <a:cubicBezTo>
                  <a:pt x="291" y="122"/>
                  <a:pt x="291" y="122"/>
                  <a:pt x="291" y="122"/>
                </a:cubicBezTo>
                <a:cubicBezTo>
                  <a:pt x="279" y="53"/>
                  <a:pt x="219" y="0"/>
                  <a:pt x="147" y="0"/>
                </a:cubicBezTo>
                <a:cubicBezTo>
                  <a:pt x="66" y="0"/>
                  <a:pt x="0" y="66"/>
                  <a:pt x="0" y="146"/>
                </a:cubicBezTo>
                <a:cubicBezTo>
                  <a:pt x="0" y="227"/>
                  <a:pt x="66" y="293"/>
                  <a:pt x="147" y="293"/>
                </a:cubicBezTo>
                <a:cubicBezTo>
                  <a:pt x="219" y="293"/>
                  <a:pt x="279" y="240"/>
                  <a:pt x="291" y="171"/>
                </a:cubicBezTo>
                <a:cubicBezTo>
                  <a:pt x="728" y="171"/>
                  <a:pt x="728" y="171"/>
                  <a:pt x="728" y="171"/>
                </a:cubicBezTo>
                <a:cubicBezTo>
                  <a:pt x="797" y="171"/>
                  <a:pt x="957" y="189"/>
                  <a:pt x="957" y="351"/>
                </a:cubicBezTo>
                <a:cubicBezTo>
                  <a:pt x="957" y="2288"/>
                  <a:pt x="957" y="2288"/>
                  <a:pt x="957" y="2288"/>
                </a:cubicBezTo>
                <a:cubicBezTo>
                  <a:pt x="1007" y="2288"/>
                  <a:pt x="1007" y="2288"/>
                  <a:pt x="1007" y="2288"/>
                </a:cubicBezTo>
                <a:cubicBezTo>
                  <a:pt x="1007" y="351"/>
                  <a:pt x="1007" y="351"/>
                  <a:pt x="1007" y="351"/>
                </a:cubicBezTo>
                <a:cubicBezTo>
                  <a:pt x="1007" y="272"/>
                  <a:pt x="975" y="210"/>
                  <a:pt x="914" y="170"/>
                </a:cubicBezTo>
                <a:close/>
                <a:moveTo>
                  <a:pt x="147" y="233"/>
                </a:moveTo>
                <a:cubicBezTo>
                  <a:pt x="99" y="233"/>
                  <a:pt x="61" y="194"/>
                  <a:pt x="61" y="146"/>
                </a:cubicBezTo>
                <a:cubicBezTo>
                  <a:pt x="61" y="99"/>
                  <a:pt x="99" y="60"/>
                  <a:pt x="147" y="60"/>
                </a:cubicBezTo>
                <a:cubicBezTo>
                  <a:pt x="194" y="60"/>
                  <a:pt x="233" y="99"/>
                  <a:pt x="233" y="146"/>
                </a:cubicBezTo>
                <a:cubicBezTo>
                  <a:pt x="233" y="194"/>
                  <a:pt x="194" y="233"/>
                  <a:pt x="147" y="233"/>
                </a:cubicBezTo>
                <a:close/>
              </a:path>
            </a:pathLst>
          </a:custGeom>
          <a:gradFill>
            <a:gsLst>
              <a:gs pos="0">
                <a:srgbClr val="03435C"/>
              </a:gs>
              <a:gs pos="100000">
                <a:srgbClr val="037A9B"/>
              </a:gs>
            </a:gsLst>
            <a:lin ang="5400000" scaled="1"/>
          </a:gra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012" dirty="0">
              <a:solidFill>
                <a:prstClr val="white"/>
              </a:solidFill>
              <a:latin typeface="微软雅黑" panose="020B0503020204020204" pitchFamily="34" charset="-122"/>
            </a:endParaRPr>
          </a:p>
        </p:txBody>
      </p:sp>
      <p:sp>
        <p:nvSpPr>
          <p:cNvPr id="21" name="TextBox 20"/>
          <p:cNvSpPr txBox="1"/>
          <p:nvPr/>
        </p:nvSpPr>
        <p:spPr>
          <a:xfrm>
            <a:off x="395536" y="350572"/>
            <a:ext cx="2736304" cy="369332"/>
          </a:xfrm>
          <a:prstGeom prst="rect">
            <a:avLst/>
          </a:prstGeom>
          <a:solidFill>
            <a:schemeClr val="accent5">
              <a:lumMod val="75000"/>
            </a:schemeClr>
          </a:solidFill>
        </p:spPr>
        <p:txBody>
          <a:bodyPr wrap="square" rtlCol="0">
            <a:spAutoFit/>
          </a:bodyPr>
          <a:lstStyle/>
          <a:p>
            <a:r>
              <a:rPr lang="en-US" b="1">
                <a:solidFill>
                  <a:prstClr val="white"/>
                </a:solidFill>
                <a:latin typeface="Times New Roman" pitchFamily="18" charset="0"/>
                <a:cs typeface="Times New Roman" pitchFamily="18" charset="0"/>
              </a:rPr>
              <a:t>II. TÌM HIỂU CHI TIẾT</a:t>
            </a:r>
          </a:p>
        </p:txBody>
      </p:sp>
      <p:sp>
        <p:nvSpPr>
          <p:cNvPr id="22" name="Rectangle 57"/>
          <p:cNvSpPr/>
          <p:nvPr/>
        </p:nvSpPr>
        <p:spPr>
          <a:xfrm>
            <a:off x="0" y="987574"/>
            <a:ext cx="9144000" cy="3600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2" tIns="34292" rIns="68582" bIns="34292" rtlCol="0" anchor="ctr"/>
          <a:lstStyle/>
          <a:p>
            <a:pPr algn="ctr"/>
            <a:r>
              <a:rPr lang="en-US" sz="2000" b="1" smtClean="0">
                <a:solidFill>
                  <a:prstClr val="white"/>
                </a:solidFill>
                <a:latin typeface="Times New Roman" pitchFamily="18" charset="0"/>
                <a:cs typeface="Times New Roman" pitchFamily="18" charset="0"/>
              </a:rPr>
              <a:t>3. Nhân vật chị Dậu</a:t>
            </a:r>
            <a:endParaRPr lang="en-US" sz="2000" b="1">
              <a:solidFill>
                <a:prstClr val="white"/>
              </a:solidFill>
              <a:latin typeface="Times New Roman" pitchFamily="18" charset="0"/>
              <a:cs typeface="Times New Roman" pitchFamily="18" charset="0"/>
            </a:endParaRPr>
          </a:p>
        </p:txBody>
      </p:sp>
      <p:grpSp>
        <p:nvGrpSpPr>
          <p:cNvPr id="23" name="组合 76"/>
          <p:cNvGrpSpPr/>
          <p:nvPr/>
        </p:nvGrpSpPr>
        <p:grpSpPr>
          <a:xfrm>
            <a:off x="430717" y="1347614"/>
            <a:ext cx="727653" cy="764352"/>
            <a:chOff x="1003288" y="1798087"/>
            <a:chExt cx="3398850" cy="3383513"/>
          </a:xfrm>
        </p:grpSpPr>
        <p:sp>
          <p:nvSpPr>
            <p:cNvPr id="24" name="AutoShape 3"/>
            <p:cNvSpPr>
              <a:spLocks noChangeAspect="1" noChangeArrowheads="1" noTextEdit="1"/>
            </p:cNvSpPr>
            <p:nvPr/>
          </p:nvSpPr>
          <p:spPr bwMode="auto">
            <a:xfrm>
              <a:off x="1566863" y="1863725"/>
              <a:ext cx="2835275"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defTabSz="685783"/>
              <a:endParaRPr lang="zh-CN" altLang="en-US" sz="1400">
                <a:solidFill>
                  <a:srgbClr val="000000"/>
                </a:solidFill>
              </a:endParaRPr>
            </a:p>
          </p:txBody>
        </p:sp>
        <p:sp>
          <p:nvSpPr>
            <p:cNvPr id="25" name="AutoShape 11"/>
            <p:cNvSpPr>
              <a:spLocks noChangeAspect="1" noChangeArrowheads="1" noTextEdit="1"/>
            </p:cNvSpPr>
            <p:nvPr/>
          </p:nvSpPr>
          <p:spPr bwMode="auto">
            <a:xfrm>
              <a:off x="1028024" y="1798087"/>
              <a:ext cx="2896276" cy="1996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defTabSz="685783"/>
              <a:endParaRPr lang="zh-CN" altLang="en-US" sz="1400">
                <a:solidFill>
                  <a:srgbClr val="000000"/>
                </a:solidFill>
              </a:endParaRPr>
            </a:p>
          </p:txBody>
        </p:sp>
        <p:grpSp>
          <p:nvGrpSpPr>
            <p:cNvPr id="26" name="组合 79"/>
            <p:cNvGrpSpPr/>
            <p:nvPr/>
          </p:nvGrpSpPr>
          <p:grpSpPr>
            <a:xfrm>
              <a:off x="1003288" y="1856944"/>
              <a:ext cx="3119221" cy="1919931"/>
              <a:chOff x="1028026" y="1617975"/>
              <a:chExt cx="3119221" cy="1919931"/>
            </a:xfrm>
          </p:grpSpPr>
          <p:sp>
            <p:nvSpPr>
              <p:cNvPr id="27" name="Freeform 26"/>
              <p:cNvSpPr/>
              <p:nvPr/>
            </p:nvSpPr>
            <p:spPr bwMode="auto">
              <a:xfrm>
                <a:off x="1028026" y="1617975"/>
                <a:ext cx="3119221" cy="1832376"/>
              </a:xfrm>
              <a:custGeom>
                <a:avLst/>
                <a:gdLst>
                  <a:gd name="T0" fmla="*/ 264 w 306"/>
                  <a:gd name="T1" fmla="*/ 91 h 210"/>
                  <a:gd name="T2" fmla="*/ 266 w 306"/>
                  <a:gd name="T3" fmla="*/ 73 h 210"/>
                  <a:gd name="T4" fmla="*/ 194 w 306"/>
                  <a:gd name="T5" fmla="*/ 0 h 210"/>
                  <a:gd name="T6" fmla="*/ 127 w 306"/>
                  <a:gd name="T7" fmla="*/ 43 h 210"/>
                  <a:gd name="T8" fmla="*/ 90 w 306"/>
                  <a:gd name="T9" fmla="*/ 27 h 210"/>
                  <a:gd name="T10" fmla="*/ 37 w 306"/>
                  <a:gd name="T11" fmla="*/ 80 h 210"/>
                  <a:gd name="T12" fmla="*/ 39 w 306"/>
                  <a:gd name="T13" fmla="*/ 92 h 210"/>
                  <a:gd name="T14" fmla="*/ 0 w 306"/>
                  <a:gd name="T15" fmla="*/ 149 h 210"/>
                  <a:gd name="T16" fmla="*/ 61 w 306"/>
                  <a:gd name="T17" fmla="*/ 210 h 210"/>
                  <a:gd name="T18" fmla="*/ 245 w 306"/>
                  <a:gd name="T19" fmla="*/ 210 h 210"/>
                  <a:gd name="T20" fmla="*/ 306 w 306"/>
                  <a:gd name="T21" fmla="*/ 149 h 210"/>
                  <a:gd name="T22" fmla="*/ 264 w 306"/>
                  <a:gd name="T23" fmla="*/ 91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6" h="210">
                    <a:moveTo>
                      <a:pt x="264" y="91"/>
                    </a:moveTo>
                    <a:cubicBezTo>
                      <a:pt x="265" y="85"/>
                      <a:pt x="266" y="79"/>
                      <a:pt x="266" y="73"/>
                    </a:cubicBezTo>
                    <a:cubicBezTo>
                      <a:pt x="266" y="33"/>
                      <a:pt x="234" y="0"/>
                      <a:pt x="194" y="0"/>
                    </a:cubicBezTo>
                    <a:cubicBezTo>
                      <a:pt x="164" y="0"/>
                      <a:pt x="139" y="18"/>
                      <a:pt x="127" y="43"/>
                    </a:cubicBezTo>
                    <a:cubicBezTo>
                      <a:pt x="118" y="33"/>
                      <a:pt x="104" y="27"/>
                      <a:pt x="90" y="27"/>
                    </a:cubicBezTo>
                    <a:cubicBezTo>
                      <a:pt x="61" y="27"/>
                      <a:pt x="37" y="50"/>
                      <a:pt x="37" y="80"/>
                    </a:cubicBezTo>
                    <a:cubicBezTo>
                      <a:pt x="37" y="84"/>
                      <a:pt x="38" y="88"/>
                      <a:pt x="39" y="92"/>
                    </a:cubicBezTo>
                    <a:cubicBezTo>
                      <a:pt x="16" y="101"/>
                      <a:pt x="0" y="123"/>
                      <a:pt x="0" y="149"/>
                    </a:cubicBezTo>
                    <a:cubicBezTo>
                      <a:pt x="0" y="183"/>
                      <a:pt x="28" y="210"/>
                      <a:pt x="61" y="210"/>
                    </a:cubicBezTo>
                    <a:cubicBezTo>
                      <a:pt x="245" y="210"/>
                      <a:pt x="245" y="210"/>
                      <a:pt x="245" y="210"/>
                    </a:cubicBezTo>
                    <a:cubicBezTo>
                      <a:pt x="278" y="210"/>
                      <a:pt x="306" y="183"/>
                      <a:pt x="306" y="149"/>
                    </a:cubicBezTo>
                    <a:cubicBezTo>
                      <a:pt x="306" y="122"/>
                      <a:pt x="288" y="99"/>
                      <a:pt x="264" y="91"/>
                    </a:cubicBezTo>
                    <a:close/>
                  </a:path>
                </a:pathLst>
              </a:custGeom>
              <a:gradFill flip="none" rotWithShape="1">
                <a:gsLst>
                  <a:gs pos="0">
                    <a:srgbClr val="9CCCC9"/>
                  </a:gs>
                  <a:gs pos="87000">
                    <a:srgbClr val="68B0AB"/>
                  </a:gs>
                </a:gsLst>
                <a:lin ang="0" scaled="0"/>
                <a:tileRect/>
              </a:gradFill>
              <a:ln w="101600">
                <a:gradFill>
                  <a:gsLst>
                    <a:gs pos="0">
                      <a:srgbClr val="81BDB9"/>
                    </a:gs>
                    <a:gs pos="100000">
                      <a:srgbClr val="9CCCC9"/>
                    </a:gs>
                  </a:gsLst>
                  <a:lin ang="0" scaled="0"/>
                </a:gradFill>
              </a:ln>
              <a:effectLst>
                <a:outerShdw blurRad="127000" dist="63500" dir="8100000" algn="tr" rotWithShape="0">
                  <a:prstClr val="black">
                    <a:alpha val="30000"/>
                  </a:prstClr>
                </a:outerShdw>
              </a:effectLst>
            </p:spPr>
            <p:txBody>
              <a:bodyPr vert="horz" wrap="square" lIns="91440" tIns="45720" rIns="91440" bIns="45720" numCol="1" anchor="t" anchorCtr="0" compatLnSpc="1"/>
              <a:lstStyle/>
              <a:p>
                <a:pPr defTabSz="685783"/>
                <a:endParaRPr lang="zh-CN" altLang="en-US" sz="1400">
                  <a:solidFill>
                    <a:srgbClr val="000000"/>
                  </a:solidFill>
                </a:endParaRPr>
              </a:p>
            </p:txBody>
          </p:sp>
          <p:sp>
            <p:nvSpPr>
              <p:cNvPr id="28" name="Freeform 13"/>
              <p:cNvSpPr/>
              <p:nvPr/>
            </p:nvSpPr>
            <p:spPr bwMode="auto">
              <a:xfrm>
                <a:off x="1441600" y="1876870"/>
                <a:ext cx="2507439" cy="1661036"/>
              </a:xfrm>
              <a:custGeom>
                <a:avLst/>
                <a:gdLst>
                  <a:gd name="T0" fmla="*/ 264 w 306"/>
                  <a:gd name="T1" fmla="*/ 91 h 210"/>
                  <a:gd name="T2" fmla="*/ 266 w 306"/>
                  <a:gd name="T3" fmla="*/ 73 h 210"/>
                  <a:gd name="T4" fmla="*/ 194 w 306"/>
                  <a:gd name="T5" fmla="*/ 0 h 210"/>
                  <a:gd name="T6" fmla="*/ 127 w 306"/>
                  <a:gd name="T7" fmla="*/ 43 h 210"/>
                  <a:gd name="T8" fmla="*/ 90 w 306"/>
                  <a:gd name="T9" fmla="*/ 27 h 210"/>
                  <a:gd name="T10" fmla="*/ 37 w 306"/>
                  <a:gd name="T11" fmla="*/ 80 h 210"/>
                  <a:gd name="T12" fmla="*/ 39 w 306"/>
                  <a:gd name="T13" fmla="*/ 92 h 210"/>
                  <a:gd name="T14" fmla="*/ 0 w 306"/>
                  <a:gd name="T15" fmla="*/ 149 h 210"/>
                  <a:gd name="T16" fmla="*/ 61 w 306"/>
                  <a:gd name="T17" fmla="*/ 210 h 210"/>
                  <a:gd name="T18" fmla="*/ 245 w 306"/>
                  <a:gd name="T19" fmla="*/ 210 h 210"/>
                  <a:gd name="T20" fmla="*/ 306 w 306"/>
                  <a:gd name="T21" fmla="*/ 149 h 210"/>
                  <a:gd name="T22" fmla="*/ 264 w 306"/>
                  <a:gd name="T23" fmla="*/ 91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6" h="210">
                    <a:moveTo>
                      <a:pt x="264" y="91"/>
                    </a:moveTo>
                    <a:cubicBezTo>
                      <a:pt x="265" y="85"/>
                      <a:pt x="266" y="79"/>
                      <a:pt x="266" y="73"/>
                    </a:cubicBezTo>
                    <a:cubicBezTo>
                      <a:pt x="266" y="33"/>
                      <a:pt x="234" y="0"/>
                      <a:pt x="194" y="0"/>
                    </a:cubicBezTo>
                    <a:cubicBezTo>
                      <a:pt x="164" y="0"/>
                      <a:pt x="139" y="18"/>
                      <a:pt x="127" y="43"/>
                    </a:cubicBezTo>
                    <a:cubicBezTo>
                      <a:pt x="118" y="33"/>
                      <a:pt x="104" y="27"/>
                      <a:pt x="90" y="27"/>
                    </a:cubicBezTo>
                    <a:cubicBezTo>
                      <a:pt x="61" y="27"/>
                      <a:pt x="37" y="50"/>
                      <a:pt x="37" y="80"/>
                    </a:cubicBezTo>
                    <a:cubicBezTo>
                      <a:pt x="37" y="84"/>
                      <a:pt x="38" y="88"/>
                      <a:pt x="39" y="92"/>
                    </a:cubicBezTo>
                    <a:cubicBezTo>
                      <a:pt x="16" y="101"/>
                      <a:pt x="0" y="123"/>
                      <a:pt x="0" y="149"/>
                    </a:cubicBezTo>
                    <a:cubicBezTo>
                      <a:pt x="0" y="183"/>
                      <a:pt x="28" y="210"/>
                      <a:pt x="61" y="210"/>
                    </a:cubicBezTo>
                    <a:cubicBezTo>
                      <a:pt x="245" y="210"/>
                      <a:pt x="245" y="210"/>
                      <a:pt x="245" y="210"/>
                    </a:cubicBezTo>
                    <a:cubicBezTo>
                      <a:pt x="278" y="210"/>
                      <a:pt x="306" y="183"/>
                      <a:pt x="306" y="149"/>
                    </a:cubicBezTo>
                    <a:cubicBezTo>
                      <a:pt x="306" y="122"/>
                      <a:pt x="288" y="99"/>
                      <a:pt x="264" y="91"/>
                    </a:cubicBezTo>
                    <a:close/>
                  </a:path>
                </a:pathLst>
              </a:custGeom>
              <a:gradFill flip="none" rotWithShape="1">
                <a:gsLst>
                  <a:gs pos="0">
                    <a:schemeClr val="bg1"/>
                  </a:gs>
                  <a:gs pos="87000">
                    <a:schemeClr val="bg1">
                      <a:lumMod val="85000"/>
                    </a:schemeClr>
                  </a:gs>
                </a:gsLst>
                <a:lin ang="0" scaled="0"/>
                <a:tileRect/>
              </a:gradFill>
              <a:ln w="63500">
                <a:gradFill>
                  <a:gsLst>
                    <a:gs pos="0">
                      <a:schemeClr val="bg1">
                        <a:lumMod val="85000"/>
                      </a:schemeClr>
                    </a:gs>
                    <a:gs pos="100000">
                      <a:schemeClr val="bg1"/>
                    </a:gs>
                  </a:gsLst>
                  <a:lin ang="5400000" scaled="1"/>
                </a:gradFill>
              </a:ln>
              <a:effectLst>
                <a:outerShdw blurRad="127000" dist="63500" dir="8100000" algn="tr" rotWithShape="0">
                  <a:prstClr val="black">
                    <a:alpha val="30000"/>
                  </a:prstClr>
                </a:outerShdw>
              </a:effectLst>
            </p:spPr>
            <p:txBody>
              <a:bodyPr vert="horz" wrap="square" lIns="91440" tIns="45720" rIns="91440" bIns="45720" numCol="1" anchor="t" anchorCtr="0" compatLnSpc="1"/>
              <a:lstStyle/>
              <a:p>
                <a:pPr defTabSz="685783"/>
                <a:endParaRPr lang="zh-CN" altLang="en-US" sz="1400">
                  <a:solidFill>
                    <a:srgbClr val="000000"/>
                  </a:solidFill>
                </a:endParaRPr>
              </a:p>
            </p:txBody>
          </p:sp>
        </p:grpSp>
      </p:grpSp>
      <p:sp>
        <p:nvSpPr>
          <p:cNvPr id="29" name="文本框 82"/>
          <p:cNvSpPr txBox="1"/>
          <p:nvPr/>
        </p:nvSpPr>
        <p:spPr>
          <a:xfrm>
            <a:off x="1098233" y="1419622"/>
            <a:ext cx="2681679" cy="315469"/>
          </a:xfrm>
          <a:prstGeom prst="rect">
            <a:avLst/>
          </a:prstGeom>
          <a:noFill/>
        </p:spPr>
        <p:txBody>
          <a:bodyPr wrap="square" lIns="68579" tIns="34289" rIns="68579" bIns="34289" rtlCol="0">
            <a:spAutoFit/>
          </a:bodyPr>
          <a:lstStyle/>
          <a:p>
            <a:pPr defTabSz="685783">
              <a:defRPr/>
            </a:pPr>
            <a:r>
              <a:rPr lang="en-US" altLang="zh-CN" sz="1600" b="1" smtClean="0">
                <a:solidFill>
                  <a:srgbClr val="3A6461"/>
                </a:solidFill>
                <a:latin typeface="Times New Roman" pitchFamily="18" charset="0"/>
                <a:ea typeface="微软雅黑" panose="020B0503020204020204" pitchFamily="34" charset="-122"/>
                <a:cs typeface="Times New Roman" pitchFamily="18" charset="0"/>
                <a:sym typeface="+mn-ea"/>
              </a:rPr>
              <a:t>Khi đối phó với bọn tay sai</a:t>
            </a:r>
            <a:endParaRPr lang="zh-CN" altLang="en-US" b="1" dirty="0">
              <a:solidFill>
                <a:srgbClr val="3A6461"/>
              </a:solidFill>
              <a:latin typeface="Times New Roman" pitchFamily="18" charset="0"/>
              <a:ea typeface="微软雅黑" panose="020B0503020204020204" pitchFamily="34" charset="-122"/>
              <a:cs typeface="Times New Roman" pitchFamily="18" charset="0"/>
              <a:sym typeface="+mn-ea"/>
            </a:endParaRPr>
          </a:p>
        </p:txBody>
      </p:sp>
      <p:sp>
        <p:nvSpPr>
          <p:cNvPr id="30" name="TextBox 29"/>
          <p:cNvSpPr txBox="1"/>
          <p:nvPr/>
        </p:nvSpPr>
        <p:spPr>
          <a:xfrm>
            <a:off x="107504" y="2820873"/>
            <a:ext cx="1050866" cy="830997"/>
          </a:xfrm>
          <a:prstGeom prst="rect">
            <a:avLst/>
          </a:prstGeom>
          <a:noFill/>
        </p:spPr>
        <p:txBody>
          <a:bodyPr wrap="square" rtlCol="0">
            <a:spAutoFit/>
          </a:bodyPr>
          <a:lstStyle/>
          <a:p>
            <a:r>
              <a:rPr lang="en-US" sz="2400" b="1" smtClean="0">
                <a:solidFill>
                  <a:schemeClr val="accent3">
                    <a:lumMod val="50000"/>
                  </a:schemeClr>
                </a:solidFill>
                <a:latin typeface="Times New Roman" pitchFamily="18" charset="0"/>
                <a:cs typeface="Times New Roman" pitchFamily="18" charset="0"/>
              </a:rPr>
              <a:t>Cuối cùng</a:t>
            </a:r>
            <a:endParaRPr lang="en-US" sz="2400" b="1">
              <a:solidFill>
                <a:schemeClr val="accent3">
                  <a:lumMod val="50000"/>
                </a:schemeClr>
              </a:solidFill>
              <a:latin typeface="Times New Roman" pitchFamily="18" charset="0"/>
              <a:cs typeface="Times New Roman" pitchFamily="18" charset="0"/>
            </a:endParaRPr>
          </a:p>
        </p:txBody>
      </p:sp>
      <p:sp>
        <p:nvSpPr>
          <p:cNvPr id="31" name="Rectangle 30"/>
          <p:cNvSpPr/>
          <p:nvPr/>
        </p:nvSpPr>
        <p:spPr>
          <a:xfrm>
            <a:off x="2520280" y="1930643"/>
            <a:ext cx="4572000" cy="2585323"/>
          </a:xfrm>
          <a:prstGeom prst="rect">
            <a:avLst/>
          </a:prstGeom>
        </p:spPr>
        <p:txBody>
          <a:bodyPr>
            <a:spAutoFit/>
          </a:bodyPr>
          <a:lstStyle/>
          <a:p>
            <a:r>
              <a:rPr lang="vi-VN">
                <a:latin typeface="+mj-lt"/>
              </a:rPr>
              <a:t>+ nghiến hai hàm răng “ Mày trúi ngay ... cho mày xem”</a:t>
            </a:r>
          </a:p>
          <a:p>
            <a:r>
              <a:rPr lang="vi-VN">
                <a:latin typeface="+mj-lt"/>
              </a:rPr>
              <a:t>+ </a:t>
            </a:r>
            <a:r>
              <a:rPr lang="vi-VN" smtClean="0">
                <a:latin typeface="+mj-lt"/>
              </a:rPr>
              <a:t>t</a:t>
            </a:r>
            <a:r>
              <a:rPr lang="en-US">
                <a:latin typeface="+mj-lt"/>
              </a:rPr>
              <a:t>ú</a:t>
            </a:r>
            <a:r>
              <a:rPr lang="vi-VN" smtClean="0">
                <a:latin typeface="+mj-lt"/>
              </a:rPr>
              <a:t>m </a:t>
            </a:r>
            <a:r>
              <a:rPr lang="vi-VN">
                <a:latin typeface="+mj-lt"/>
              </a:rPr>
              <a:t>lấy cổ tên cai lệ, </a:t>
            </a:r>
            <a:r>
              <a:rPr lang="vi-VN" smtClean="0">
                <a:latin typeface="+mj-lt"/>
              </a:rPr>
              <a:t>ấn </a:t>
            </a:r>
            <a:r>
              <a:rPr lang="vi-VN">
                <a:latin typeface="+mj-lt"/>
              </a:rPr>
              <a:t>ra cửa</a:t>
            </a:r>
          </a:p>
          <a:p>
            <a:r>
              <a:rPr lang="vi-VN">
                <a:latin typeface="+mj-lt"/>
              </a:rPr>
              <a:t>+ </a:t>
            </a:r>
            <a:r>
              <a:rPr lang="vi-VN" smtClean="0">
                <a:latin typeface="+mj-lt"/>
              </a:rPr>
              <a:t>t</a:t>
            </a:r>
            <a:r>
              <a:rPr lang="en-US">
                <a:latin typeface="+mj-lt"/>
              </a:rPr>
              <a:t>ú</a:t>
            </a:r>
            <a:r>
              <a:rPr lang="vi-VN" smtClean="0">
                <a:latin typeface="+mj-lt"/>
              </a:rPr>
              <a:t>m t</a:t>
            </a:r>
            <a:r>
              <a:rPr lang="en-US">
                <a:latin typeface="+mj-lt"/>
              </a:rPr>
              <a:t>ó</a:t>
            </a:r>
            <a:r>
              <a:rPr lang="vi-VN" smtClean="0">
                <a:latin typeface="+mj-lt"/>
              </a:rPr>
              <a:t>c </a:t>
            </a:r>
            <a:r>
              <a:rPr lang="vi-VN">
                <a:latin typeface="+mj-lt"/>
              </a:rPr>
              <a:t>tên người nhà lí trưởng lẳng ra ngoài thềm</a:t>
            </a:r>
          </a:p>
          <a:p>
            <a:r>
              <a:rPr lang="vi-VN" b="1" i="1" smtClean="0">
                <a:solidFill>
                  <a:srgbClr val="FF0000"/>
                </a:solidFill>
                <a:latin typeface="+mj-lt"/>
                <a:sym typeface="Wingdings" pitchFamily="2" charset="2"/>
              </a:rPr>
              <a:t></a:t>
            </a:r>
            <a:r>
              <a:rPr lang="en-US" b="1" i="1" smtClean="0">
                <a:solidFill>
                  <a:srgbClr val="FF0000"/>
                </a:solidFill>
                <a:latin typeface="+mj-lt"/>
                <a:sym typeface="Wingdings" pitchFamily="2" charset="2"/>
              </a:rPr>
              <a:t> </a:t>
            </a:r>
            <a:r>
              <a:rPr lang="vi-VN" b="1" i="1" smtClean="0">
                <a:solidFill>
                  <a:srgbClr val="FF0000"/>
                </a:solidFill>
                <a:latin typeface="+mj-lt"/>
              </a:rPr>
              <a:t>Cách </a:t>
            </a:r>
            <a:r>
              <a:rPr lang="vi-VN" b="1" i="1">
                <a:solidFill>
                  <a:srgbClr val="FF0000"/>
                </a:solidFill>
                <a:latin typeface="+mj-lt"/>
              </a:rPr>
              <a:t>xưng </a:t>
            </a:r>
            <a:r>
              <a:rPr lang="en-US" b="1" i="1" smtClean="0">
                <a:solidFill>
                  <a:srgbClr val="FF0000"/>
                </a:solidFill>
                <a:latin typeface="Times New Roman" pitchFamily="18" charset="0"/>
                <a:cs typeface="Times New Roman" pitchFamily="18" charset="0"/>
              </a:rPr>
              <a:t>hô đanh đá</a:t>
            </a:r>
            <a:r>
              <a:rPr lang="vi-VN" b="1" i="1" smtClean="0">
                <a:solidFill>
                  <a:srgbClr val="FF0000"/>
                </a:solidFill>
                <a:latin typeface="+mj-lt"/>
              </a:rPr>
              <a:t>, </a:t>
            </a:r>
            <a:r>
              <a:rPr lang="vi-VN" b="1" i="1">
                <a:solidFill>
                  <a:srgbClr val="FF0000"/>
                </a:solidFill>
                <a:latin typeface="+mj-lt"/>
              </a:rPr>
              <a:t>thể hiện sự căm giận , khinh bỉ cao độ và tư thế đứng </a:t>
            </a:r>
            <a:r>
              <a:rPr lang="vi-VN" b="1" i="1" smtClean="0">
                <a:solidFill>
                  <a:srgbClr val="FF0000"/>
                </a:solidFill>
                <a:latin typeface="+mj-lt"/>
              </a:rPr>
              <a:t>trên; </a:t>
            </a:r>
            <a:r>
              <a:rPr lang="vi-VN" b="1" i="1">
                <a:solidFill>
                  <a:srgbClr val="FF0000"/>
                </a:solidFill>
                <a:latin typeface="+mj-lt"/>
              </a:rPr>
              <a:t>chống trả quyết liệt, sẵn sàng </a:t>
            </a:r>
            <a:r>
              <a:rPr lang="vi-VN" b="1" i="1" smtClean="0">
                <a:solidFill>
                  <a:srgbClr val="FF0000"/>
                </a:solidFill>
                <a:latin typeface="+mj-lt"/>
              </a:rPr>
              <a:t>đ</a:t>
            </a:r>
            <a:r>
              <a:rPr lang="en-US" b="1" i="1">
                <a:solidFill>
                  <a:srgbClr val="FF0000"/>
                </a:solidFill>
                <a:latin typeface="Times New Roman" pitchFamily="18" charset="0"/>
                <a:cs typeface="Times New Roman" pitchFamily="18" charset="0"/>
              </a:rPr>
              <a:t>è</a:t>
            </a:r>
            <a:r>
              <a:rPr lang="vi-VN" b="1" i="1" smtClean="0">
                <a:solidFill>
                  <a:srgbClr val="FF0000"/>
                </a:solidFill>
                <a:latin typeface="+mj-lt"/>
              </a:rPr>
              <a:t> </a:t>
            </a:r>
            <a:r>
              <a:rPr lang="vi-VN" b="1" i="1">
                <a:solidFill>
                  <a:srgbClr val="FF0000"/>
                </a:solidFill>
                <a:latin typeface="+mj-lt"/>
              </a:rPr>
              <a:t>bẹp đối phương</a:t>
            </a:r>
            <a:r>
              <a:rPr lang="vi-VN" i="1">
                <a:latin typeface="+mj-lt"/>
              </a:rPr>
              <a:t>.</a:t>
            </a:r>
            <a:endParaRPr lang="vi-VN">
              <a:latin typeface="+mj-lt"/>
            </a:endParaRPr>
          </a:p>
        </p:txBody>
      </p:sp>
    </p:spTree>
    <p:extLst>
      <p:ext uri="{BB962C8B-B14F-4D97-AF65-F5344CB8AC3E}">
        <p14:creationId xmlns:p14="http://schemas.microsoft.com/office/powerpoint/2010/main" val="4015637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1000"/>
                                        <p:tgtEl>
                                          <p:spTgt spid="20"/>
                                        </p:tgtEl>
                                      </p:cBhvr>
                                    </p:animEffect>
                                  </p:childTnLst>
                                </p:cTn>
                              </p:par>
                            </p:childTnLst>
                          </p:cTn>
                        </p:par>
                        <p:par>
                          <p:cTn id="8" fill="hold">
                            <p:stCondLst>
                              <p:cond delay="1000"/>
                            </p:stCondLst>
                            <p:childTnLst>
                              <p:par>
                                <p:cTn id="9" presetID="14" presetClass="entr" presetSubtype="1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randombar(horizontal)">
                                      <p:cBhvr>
                                        <p:cTn id="11" dur="500"/>
                                        <p:tgtEl>
                                          <p:spTgt spid="22"/>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barn(inVertical)">
                                      <p:cBhvr>
                                        <p:cTn id="16" dur="500"/>
                                        <p:tgtEl>
                                          <p:spTgt spid="23"/>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barn(inVertical)">
                                      <p:cBhvr>
                                        <p:cTn id="19" dur="500"/>
                                        <p:tgtEl>
                                          <p:spTgt spid="29"/>
                                        </p:tgtEl>
                                      </p:cBhvr>
                                    </p:animEffect>
                                  </p:childTnLst>
                                </p:cTn>
                              </p:par>
                              <p:par>
                                <p:cTn id="20" presetID="16" presetClass="entr" presetSubtype="21"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additive="base">
                                        <p:cTn id="27" dur="500" fill="hold"/>
                                        <p:tgtEl>
                                          <p:spTgt spid="30"/>
                                        </p:tgtEl>
                                        <p:attrNameLst>
                                          <p:attrName>ppt_x</p:attrName>
                                        </p:attrNameLst>
                                      </p:cBhvr>
                                      <p:tavLst>
                                        <p:tav tm="0">
                                          <p:val>
                                            <p:strVal val="#ppt_x"/>
                                          </p:val>
                                        </p:tav>
                                        <p:tav tm="100000">
                                          <p:val>
                                            <p:strVal val="#ppt_x"/>
                                          </p:val>
                                        </p:tav>
                                      </p:tavLst>
                                    </p:anim>
                                    <p:anim calcmode="lin" valueType="num">
                                      <p:cBhvr additive="base">
                                        <p:cTn id="28" dur="500" fill="hold"/>
                                        <p:tgtEl>
                                          <p:spTgt spid="30"/>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wipe(down)">
                                      <p:cBhvr>
                                        <p:cTn id="3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2" grpId="0" animBg="1"/>
      <p:bldP spid="29" grpId="0"/>
      <p:bldP spid="30" grpId="0"/>
      <p:bldP spid="3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a:spLocks noEditPoints="1"/>
          </p:cNvSpPr>
          <p:nvPr/>
        </p:nvSpPr>
        <p:spPr bwMode="auto">
          <a:xfrm rot="16200000">
            <a:off x="1248504" y="-1088351"/>
            <a:ext cx="750171" cy="3247179"/>
          </a:xfrm>
          <a:custGeom>
            <a:avLst/>
            <a:gdLst>
              <a:gd name="T0" fmla="*/ 914 w 1007"/>
              <a:gd name="T1" fmla="*/ 170 h 2288"/>
              <a:gd name="T2" fmla="*/ 728 w 1007"/>
              <a:gd name="T3" fmla="*/ 122 h 2288"/>
              <a:gd name="T4" fmla="*/ 291 w 1007"/>
              <a:gd name="T5" fmla="*/ 122 h 2288"/>
              <a:gd name="T6" fmla="*/ 147 w 1007"/>
              <a:gd name="T7" fmla="*/ 0 h 2288"/>
              <a:gd name="T8" fmla="*/ 0 w 1007"/>
              <a:gd name="T9" fmla="*/ 146 h 2288"/>
              <a:gd name="T10" fmla="*/ 147 w 1007"/>
              <a:gd name="T11" fmla="*/ 293 h 2288"/>
              <a:gd name="T12" fmla="*/ 291 w 1007"/>
              <a:gd name="T13" fmla="*/ 171 h 2288"/>
              <a:gd name="T14" fmla="*/ 728 w 1007"/>
              <a:gd name="T15" fmla="*/ 171 h 2288"/>
              <a:gd name="T16" fmla="*/ 957 w 1007"/>
              <a:gd name="T17" fmla="*/ 351 h 2288"/>
              <a:gd name="T18" fmla="*/ 957 w 1007"/>
              <a:gd name="T19" fmla="*/ 2288 h 2288"/>
              <a:gd name="T20" fmla="*/ 1007 w 1007"/>
              <a:gd name="T21" fmla="*/ 2288 h 2288"/>
              <a:gd name="T22" fmla="*/ 1007 w 1007"/>
              <a:gd name="T23" fmla="*/ 351 h 2288"/>
              <a:gd name="T24" fmla="*/ 914 w 1007"/>
              <a:gd name="T25" fmla="*/ 170 h 2288"/>
              <a:gd name="T26" fmla="*/ 147 w 1007"/>
              <a:gd name="T27" fmla="*/ 233 h 2288"/>
              <a:gd name="T28" fmla="*/ 61 w 1007"/>
              <a:gd name="T29" fmla="*/ 146 h 2288"/>
              <a:gd name="T30" fmla="*/ 147 w 1007"/>
              <a:gd name="T31" fmla="*/ 60 h 2288"/>
              <a:gd name="T32" fmla="*/ 233 w 1007"/>
              <a:gd name="T33" fmla="*/ 146 h 2288"/>
              <a:gd name="T34" fmla="*/ 147 w 1007"/>
              <a:gd name="T35" fmla="*/ 233 h 2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7" h="2288">
                <a:moveTo>
                  <a:pt x="914" y="170"/>
                </a:moveTo>
                <a:cubicBezTo>
                  <a:pt x="854" y="130"/>
                  <a:pt x="780" y="122"/>
                  <a:pt x="728" y="122"/>
                </a:cubicBezTo>
                <a:cubicBezTo>
                  <a:pt x="291" y="122"/>
                  <a:pt x="291" y="122"/>
                  <a:pt x="291" y="122"/>
                </a:cubicBezTo>
                <a:cubicBezTo>
                  <a:pt x="279" y="53"/>
                  <a:pt x="219" y="0"/>
                  <a:pt x="147" y="0"/>
                </a:cubicBezTo>
                <a:cubicBezTo>
                  <a:pt x="66" y="0"/>
                  <a:pt x="0" y="66"/>
                  <a:pt x="0" y="146"/>
                </a:cubicBezTo>
                <a:cubicBezTo>
                  <a:pt x="0" y="227"/>
                  <a:pt x="66" y="293"/>
                  <a:pt x="147" y="293"/>
                </a:cubicBezTo>
                <a:cubicBezTo>
                  <a:pt x="219" y="293"/>
                  <a:pt x="279" y="240"/>
                  <a:pt x="291" y="171"/>
                </a:cubicBezTo>
                <a:cubicBezTo>
                  <a:pt x="728" y="171"/>
                  <a:pt x="728" y="171"/>
                  <a:pt x="728" y="171"/>
                </a:cubicBezTo>
                <a:cubicBezTo>
                  <a:pt x="797" y="171"/>
                  <a:pt x="957" y="189"/>
                  <a:pt x="957" y="351"/>
                </a:cubicBezTo>
                <a:cubicBezTo>
                  <a:pt x="957" y="2288"/>
                  <a:pt x="957" y="2288"/>
                  <a:pt x="957" y="2288"/>
                </a:cubicBezTo>
                <a:cubicBezTo>
                  <a:pt x="1007" y="2288"/>
                  <a:pt x="1007" y="2288"/>
                  <a:pt x="1007" y="2288"/>
                </a:cubicBezTo>
                <a:cubicBezTo>
                  <a:pt x="1007" y="351"/>
                  <a:pt x="1007" y="351"/>
                  <a:pt x="1007" y="351"/>
                </a:cubicBezTo>
                <a:cubicBezTo>
                  <a:pt x="1007" y="272"/>
                  <a:pt x="975" y="210"/>
                  <a:pt x="914" y="170"/>
                </a:cubicBezTo>
                <a:close/>
                <a:moveTo>
                  <a:pt x="147" y="233"/>
                </a:moveTo>
                <a:cubicBezTo>
                  <a:pt x="99" y="233"/>
                  <a:pt x="61" y="194"/>
                  <a:pt x="61" y="146"/>
                </a:cubicBezTo>
                <a:cubicBezTo>
                  <a:pt x="61" y="99"/>
                  <a:pt x="99" y="60"/>
                  <a:pt x="147" y="60"/>
                </a:cubicBezTo>
                <a:cubicBezTo>
                  <a:pt x="194" y="60"/>
                  <a:pt x="233" y="99"/>
                  <a:pt x="233" y="146"/>
                </a:cubicBezTo>
                <a:cubicBezTo>
                  <a:pt x="233" y="194"/>
                  <a:pt x="194" y="233"/>
                  <a:pt x="147" y="233"/>
                </a:cubicBezTo>
                <a:close/>
              </a:path>
            </a:pathLst>
          </a:custGeom>
          <a:gradFill>
            <a:gsLst>
              <a:gs pos="0">
                <a:srgbClr val="03435C"/>
              </a:gs>
              <a:gs pos="100000">
                <a:srgbClr val="037A9B"/>
              </a:gs>
            </a:gsLst>
            <a:lin ang="5400000" scaled="1"/>
          </a:gra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012" dirty="0">
              <a:solidFill>
                <a:prstClr val="white"/>
              </a:solidFill>
              <a:latin typeface="微软雅黑" panose="020B0503020204020204" pitchFamily="34" charset="-122"/>
            </a:endParaRPr>
          </a:p>
        </p:txBody>
      </p:sp>
      <p:sp>
        <p:nvSpPr>
          <p:cNvPr id="5" name="TextBox 4"/>
          <p:cNvSpPr txBox="1"/>
          <p:nvPr/>
        </p:nvSpPr>
        <p:spPr>
          <a:xfrm>
            <a:off x="395536" y="350572"/>
            <a:ext cx="2736304" cy="369332"/>
          </a:xfrm>
          <a:prstGeom prst="rect">
            <a:avLst/>
          </a:prstGeom>
          <a:solidFill>
            <a:schemeClr val="accent5">
              <a:lumMod val="75000"/>
            </a:schemeClr>
          </a:solidFill>
        </p:spPr>
        <p:txBody>
          <a:bodyPr wrap="square" rtlCol="0">
            <a:spAutoFit/>
          </a:bodyPr>
          <a:lstStyle/>
          <a:p>
            <a:r>
              <a:rPr lang="en-US" b="1">
                <a:solidFill>
                  <a:prstClr val="white"/>
                </a:solidFill>
                <a:latin typeface="Times New Roman" pitchFamily="18" charset="0"/>
                <a:cs typeface="Times New Roman" pitchFamily="18" charset="0"/>
              </a:rPr>
              <a:t>II. TÌM HIỂU CHI TIẾT</a:t>
            </a:r>
          </a:p>
        </p:txBody>
      </p:sp>
      <p:sp>
        <p:nvSpPr>
          <p:cNvPr id="6" name="Rectangle 57"/>
          <p:cNvSpPr/>
          <p:nvPr/>
        </p:nvSpPr>
        <p:spPr>
          <a:xfrm>
            <a:off x="0" y="987574"/>
            <a:ext cx="9144000" cy="3600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2" tIns="34292" rIns="68582" bIns="34292" rtlCol="0" anchor="ctr"/>
          <a:lstStyle/>
          <a:p>
            <a:pPr algn="ctr"/>
            <a:r>
              <a:rPr lang="en-US" sz="2000" b="1" smtClean="0">
                <a:solidFill>
                  <a:prstClr val="white"/>
                </a:solidFill>
                <a:latin typeface="Times New Roman" pitchFamily="18" charset="0"/>
                <a:cs typeface="Times New Roman" pitchFamily="18" charset="0"/>
              </a:rPr>
              <a:t>3. Nhân vật chị Dậu</a:t>
            </a:r>
            <a:endParaRPr lang="en-US" sz="2000" b="1">
              <a:solidFill>
                <a:prstClr val="white"/>
              </a:solidFill>
              <a:latin typeface="Times New Roman" pitchFamily="18" charset="0"/>
              <a:cs typeface="Times New Roman" pitchFamily="18"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0155" y="1415689"/>
            <a:ext cx="3748349" cy="37483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Rectangle 7"/>
          <p:cNvSpPr/>
          <p:nvPr/>
        </p:nvSpPr>
        <p:spPr>
          <a:xfrm>
            <a:off x="539552" y="2139702"/>
            <a:ext cx="4572000" cy="2308324"/>
          </a:xfrm>
          <a:prstGeom prst="rect">
            <a:avLst/>
          </a:prstGeom>
        </p:spPr>
        <p:txBody>
          <a:bodyPr>
            <a:spAutoFit/>
          </a:bodyPr>
          <a:lstStyle/>
          <a:p>
            <a:r>
              <a:rPr lang="en-US" b="1" i="1" smtClean="0">
                <a:latin typeface="+mj-lt"/>
                <a:sym typeface="Wingdings" pitchFamily="2" charset="2"/>
              </a:rPr>
              <a:t> </a:t>
            </a:r>
            <a:r>
              <a:rPr lang="vi-VN" b="1" i="1" smtClean="0">
                <a:latin typeface="+mj-lt"/>
              </a:rPr>
              <a:t>Là </a:t>
            </a:r>
            <a:r>
              <a:rPr lang="vi-VN" b="1" i="1">
                <a:latin typeface="+mj-lt"/>
              </a:rPr>
              <a:t>ngưòi phụ nữ giàu tình thương yêu, mộc mạc, hiền dịu, biết nhẫn nhục chịu đựng nhưng không yếu đuối mà có một sức sống tiềm tàng mạnh mẽ và tinh thần phản kháng mãnh  liệt</a:t>
            </a:r>
            <a:endParaRPr lang="vi-VN">
              <a:latin typeface="+mj-lt"/>
            </a:endParaRPr>
          </a:p>
          <a:p>
            <a:endParaRPr lang="en-US" smtClean="0">
              <a:latin typeface="+mj-lt"/>
              <a:sym typeface="Wingdings" pitchFamily="2" charset="2"/>
            </a:endParaRPr>
          </a:p>
          <a:p>
            <a:r>
              <a:rPr lang="vi-VN" smtClean="0">
                <a:latin typeface="+mj-lt"/>
                <a:sym typeface="Wingdings" pitchFamily="2" charset="2"/>
              </a:rPr>
              <a:t></a:t>
            </a:r>
            <a:r>
              <a:rPr lang="en-US" smtClean="0">
                <a:latin typeface="+mj-lt"/>
                <a:sym typeface="Wingdings" pitchFamily="2" charset="2"/>
              </a:rPr>
              <a:t> </a:t>
            </a:r>
            <a:r>
              <a:rPr lang="vi-VN" b="1" smtClean="0">
                <a:latin typeface="+mj-lt"/>
              </a:rPr>
              <a:t>Là </a:t>
            </a:r>
            <a:r>
              <a:rPr lang="vi-VN" b="1">
                <a:latin typeface="+mj-lt"/>
              </a:rPr>
              <a:t>hình tượng điển hình về người phụ nữ nông dân đương thời</a:t>
            </a:r>
            <a:endParaRPr lang="vi-VN">
              <a:latin typeface="+mj-lt"/>
            </a:endParaRPr>
          </a:p>
        </p:txBody>
      </p:sp>
    </p:spTree>
    <p:extLst>
      <p:ext uri="{BB962C8B-B14F-4D97-AF65-F5344CB8AC3E}">
        <p14:creationId xmlns:p14="http://schemas.microsoft.com/office/powerpoint/2010/main" val="1287402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1000"/>
                                        <p:tgtEl>
                                          <p:spTgt spid="4"/>
                                        </p:tgtEl>
                                      </p:cBhvr>
                                    </p:animEffect>
                                  </p:childTnLst>
                                </p:cTn>
                              </p:par>
                            </p:childTnLst>
                          </p:cTn>
                        </p:par>
                        <p:par>
                          <p:cTn id="8" fill="hold">
                            <p:stCondLst>
                              <p:cond delay="1000"/>
                            </p:stCondLst>
                            <p:childTnLst>
                              <p:par>
                                <p:cTn id="9" presetID="14" presetClass="entr" presetSubtype="1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randombar(horizontal)">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608" y="1419622"/>
            <a:ext cx="6592558" cy="345638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5" name="TextBox 4"/>
          <p:cNvSpPr txBox="1"/>
          <p:nvPr/>
        </p:nvSpPr>
        <p:spPr>
          <a:xfrm>
            <a:off x="395536" y="267494"/>
            <a:ext cx="8352928" cy="923330"/>
          </a:xfrm>
          <a:prstGeom prst="rect">
            <a:avLst/>
          </a:prstGeom>
          <a:noFill/>
        </p:spPr>
        <p:txBody>
          <a:bodyPr wrap="square" rtlCol="0">
            <a:spAutoFit/>
          </a:bodyPr>
          <a:lstStyle/>
          <a:p>
            <a:r>
              <a:rPr lang="en-US" sz="5400" b="1" dirty="0" smtClean="0">
                <a:latin typeface="Chiller" pitchFamily="82" charset="0"/>
                <a:cs typeface="Times New Roman" pitchFamily="18" charset="0"/>
              </a:rPr>
              <a:t>TIẾT 8, 9 TỨC </a:t>
            </a:r>
            <a:r>
              <a:rPr lang="en-US" sz="5400" b="1" dirty="0" smtClean="0">
                <a:latin typeface="Chiller" pitchFamily="82" charset="0"/>
                <a:cs typeface="Times New Roman" pitchFamily="18" charset="0"/>
              </a:rPr>
              <a:t>NƯỚC VỠ BỜ</a:t>
            </a:r>
            <a:endParaRPr lang="en-US" sz="5400" b="1" dirty="0">
              <a:latin typeface="Chiller" pitchFamily="82" charset="0"/>
              <a:cs typeface="Times New Roman" pitchFamily="18" charset="0"/>
            </a:endParaRPr>
          </a:p>
        </p:txBody>
      </p:sp>
      <p:sp>
        <p:nvSpPr>
          <p:cNvPr id="6" name="TextBox 5"/>
          <p:cNvSpPr txBox="1"/>
          <p:nvPr/>
        </p:nvSpPr>
        <p:spPr>
          <a:xfrm>
            <a:off x="6732240" y="906274"/>
            <a:ext cx="1584176"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-Ngô Tất Tố-</a:t>
            </a:r>
            <a:endParaRPr lang="en-US" b="1" dirty="0">
              <a:latin typeface="Times New Roman" pitchFamily="18" charset="0"/>
              <a:cs typeface="Times New Roman" pitchFamily="18" charset="0"/>
            </a:endParaRPr>
          </a:p>
        </p:txBody>
      </p:sp>
    </p:spTree>
    <p:extLst>
      <p:ext uri="{BB962C8B-B14F-4D97-AF65-F5344CB8AC3E}">
        <p14:creationId xmlns:p14="http://schemas.microsoft.com/office/powerpoint/2010/main" val="4803697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a:spLocks noEditPoints="1"/>
          </p:cNvSpPr>
          <p:nvPr/>
        </p:nvSpPr>
        <p:spPr bwMode="auto">
          <a:xfrm rot="16200000">
            <a:off x="1248504" y="-1088351"/>
            <a:ext cx="750171" cy="3247179"/>
          </a:xfrm>
          <a:custGeom>
            <a:avLst/>
            <a:gdLst>
              <a:gd name="T0" fmla="*/ 914 w 1007"/>
              <a:gd name="T1" fmla="*/ 170 h 2288"/>
              <a:gd name="T2" fmla="*/ 728 w 1007"/>
              <a:gd name="T3" fmla="*/ 122 h 2288"/>
              <a:gd name="T4" fmla="*/ 291 w 1007"/>
              <a:gd name="T5" fmla="*/ 122 h 2288"/>
              <a:gd name="T6" fmla="*/ 147 w 1007"/>
              <a:gd name="T7" fmla="*/ 0 h 2288"/>
              <a:gd name="T8" fmla="*/ 0 w 1007"/>
              <a:gd name="T9" fmla="*/ 146 h 2288"/>
              <a:gd name="T10" fmla="*/ 147 w 1007"/>
              <a:gd name="T11" fmla="*/ 293 h 2288"/>
              <a:gd name="T12" fmla="*/ 291 w 1007"/>
              <a:gd name="T13" fmla="*/ 171 h 2288"/>
              <a:gd name="T14" fmla="*/ 728 w 1007"/>
              <a:gd name="T15" fmla="*/ 171 h 2288"/>
              <a:gd name="T16" fmla="*/ 957 w 1007"/>
              <a:gd name="T17" fmla="*/ 351 h 2288"/>
              <a:gd name="T18" fmla="*/ 957 w 1007"/>
              <a:gd name="T19" fmla="*/ 2288 h 2288"/>
              <a:gd name="T20" fmla="*/ 1007 w 1007"/>
              <a:gd name="T21" fmla="*/ 2288 h 2288"/>
              <a:gd name="T22" fmla="*/ 1007 w 1007"/>
              <a:gd name="T23" fmla="*/ 351 h 2288"/>
              <a:gd name="T24" fmla="*/ 914 w 1007"/>
              <a:gd name="T25" fmla="*/ 170 h 2288"/>
              <a:gd name="T26" fmla="*/ 147 w 1007"/>
              <a:gd name="T27" fmla="*/ 233 h 2288"/>
              <a:gd name="T28" fmla="*/ 61 w 1007"/>
              <a:gd name="T29" fmla="*/ 146 h 2288"/>
              <a:gd name="T30" fmla="*/ 147 w 1007"/>
              <a:gd name="T31" fmla="*/ 60 h 2288"/>
              <a:gd name="T32" fmla="*/ 233 w 1007"/>
              <a:gd name="T33" fmla="*/ 146 h 2288"/>
              <a:gd name="T34" fmla="*/ 147 w 1007"/>
              <a:gd name="T35" fmla="*/ 233 h 2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7" h="2288">
                <a:moveTo>
                  <a:pt x="914" y="170"/>
                </a:moveTo>
                <a:cubicBezTo>
                  <a:pt x="854" y="130"/>
                  <a:pt x="780" y="122"/>
                  <a:pt x="728" y="122"/>
                </a:cubicBezTo>
                <a:cubicBezTo>
                  <a:pt x="291" y="122"/>
                  <a:pt x="291" y="122"/>
                  <a:pt x="291" y="122"/>
                </a:cubicBezTo>
                <a:cubicBezTo>
                  <a:pt x="279" y="53"/>
                  <a:pt x="219" y="0"/>
                  <a:pt x="147" y="0"/>
                </a:cubicBezTo>
                <a:cubicBezTo>
                  <a:pt x="66" y="0"/>
                  <a:pt x="0" y="66"/>
                  <a:pt x="0" y="146"/>
                </a:cubicBezTo>
                <a:cubicBezTo>
                  <a:pt x="0" y="227"/>
                  <a:pt x="66" y="293"/>
                  <a:pt x="147" y="293"/>
                </a:cubicBezTo>
                <a:cubicBezTo>
                  <a:pt x="219" y="293"/>
                  <a:pt x="279" y="240"/>
                  <a:pt x="291" y="171"/>
                </a:cubicBezTo>
                <a:cubicBezTo>
                  <a:pt x="728" y="171"/>
                  <a:pt x="728" y="171"/>
                  <a:pt x="728" y="171"/>
                </a:cubicBezTo>
                <a:cubicBezTo>
                  <a:pt x="797" y="171"/>
                  <a:pt x="957" y="189"/>
                  <a:pt x="957" y="351"/>
                </a:cubicBezTo>
                <a:cubicBezTo>
                  <a:pt x="957" y="2288"/>
                  <a:pt x="957" y="2288"/>
                  <a:pt x="957" y="2288"/>
                </a:cubicBezTo>
                <a:cubicBezTo>
                  <a:pt x="1007" y="2288"/>
                  <a:pt x="1007" y="2288"/>
                  <a:pt x="1007" y="2288"/>
                </a:cubicBezTo>
                <a:cubicBezTo>
                  <a:pt x="1007" y="351"/>
                  <a:pt x="1007" y="351"/>
                  <a:pt x="1007" y="351"/>
                </a:cubicBezTo>
                <a:cubicBezTo>
                  <a:pt x="1007" y="272"/>
                  <a:pt x="975" y="210"/>
                  <a:pt x="914" y="170"/>
                </a:cubicBezTo>
                <a:close/>
                <a:moveTo>
                  <a:pt x="147" y="233"/>
                </a:moveTo>
                <a:cubicBezTo>
                  <a:pt x="99" y="233"/>
                  <a:pt x="61" y="194"/>
                  <a:pt x="61" y="146"/>
                </a:cubicBezTo>
                <a:cubicBezTo>
                  <a:pt x="61" y="99"/>
                  <a:pt x="99" y="60"/>
                  <a:pt x="147" y="60"/>
                </a:cubicBezTo>
                <a:cubicBezTo>
                  <a:pt x="194" y="60"/>
                  <a:pt x="233" y="99"/>
                  <a:pt x="233" y="146"/>
                </a:cubicBezTo>
                <a:cubicBezTo>
                  <a:pt x="233" y="194"/>
                  <a:pt x="194" y="233"/>
                  <a:pt x="147" y="233"/>
                </a:cubicBezTo>
                <a:close/>
              </a:path>
            </a:pathLst>
          </a:custGeom>
          <a:gradFill>
            <a:gsLst>
              <a:gs pos="0">
                <a:srgbClr val="03435C"/>
              </a:gs>
              <a:gs pos="100000">
                <a:srgbClr val="037A9B"/>
              </a:gs>
            </a:gsLst>
            <a:lin ang="5400000" scaled="1"/>
          </a:gra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012" dirty="0">
              <a:solidFill>
                <a:prstClr val="white"/>
              </a:solidFill>
              <a:latin typeface="微软雅黑" panose="020B0503020204020204" pitchFamily="34" charset="-122"/>
            </a:endParaRPr>
          </a:p>
        </p:txBody>
      </p:sp>
      <p:sp>
        <p:nvSpPr>
          <p:cNvPr id="5" name="TextBox 4"/>
          <p:cNvSpPr txBox="1"/>
          <p:nvPr/>
        </p:nvSpPr>
        <p:spPr>
          <a:xfrm>
            <a:off x="395536" y="350572"/>
            <a:ext cx="2736304" cy="369332"/>
          </a:xfrm>
          <a:prstGeom prst="rect">
            <a:avLst/>
          </a:prstGeom>
          <a:solidFill>
            <a:schemeClr val="accent5">
              <a:lumMod val="75000"/>
            </a:schemeClr>
          </a:solidFill>
        </p:spPr>
        <p:txBody>
          <a:bodyPr wrap="square" rtlCol="0">
            <a:spAutoFit/>
          </a:bodyPr>
          <a:lstStyle/>
          <a:p>
            <a:r>
              <a:rPr lang="en-US" b="1">
                <a:solidFill>
                  <a:prstClr val="white"/>
                </a:solidFill>
                <a:latin typeface="Times New Roman" pitchFamily="18" charset="0"/>
                <a:cs typeface="Times New Roman" pitchFamily="18" charset="0"/>
              </a:rPr>
              <a:t>II. TÌM HIỂU CHI TIẾT</a:t>
            </a:r>
          </a:p>
        </p:txBody>
      </p:sp>
      <p:sp>
        <p:nvSpPr>
          <p:cNvPr id="6" name="Rectangle 57"/>
          <p:cNvSpPr/>
          <p:nvPr/>
        </p:nvSpPr>
        <p:spPr>
          <a:xfrm>
            <a:off x="0" y="987574"/>
            <a:ext cx="9144000" cy="3600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2" tIns="34292" rIns="68582" bIns="34292" rtlCol="0" anchor="ctr"/>
          <a:lstStyle/>
          <a:p>
            <a:pPr algn="ctr"/>
            <a:r>
              <a:rPr lang="en-US" sz="2000" b="1" smtClean="0">
                <a:solidFill>
                  <a:prstClr val="white"/>
                </a:solidFill>
                <a:latin typeface="Times New Roman" pitchFamily="18" charset="0"/>
                <a:cs typeface="Times New Roman" pitchFamily="18" charset="0"/>
              </a:rPr>
              <a:t>3. Nhân vật chị Dậu</a:t>
            </a:r>
            <a:endParaRPr lang="en-US" sz="2000" b="1">
              <a:solidFill>
                <a:prstClr val="white"/>
              </a:solidFill>
              <a:latin typeface="Times New Roman" pitchFamily="18" charset="0"/>
              <a:cs typeface="Times New Roman" pitchFamily="18" charset="0"/>
            </a:endParaRPr>
          </a:p>
        </p:txBody>
      </p:sp>
      <p:sp>
        <p:nvSpPr>
          <p:cNvPr id="7" name="AutoShape 3"/>
          <p:cNvSpPr>
            <a:spLocks noChangeArrowheads="1"/>
          </p:cNvSpPr>
          <p:nvPr/>
        </p:nvSpPr>
        <p:spPr bwMode="gray">
          <a:xfrm>
            <a:off x="5385666" y="2257425"/>
            <a:ext cx="2849563" cy="2064544"/>
          </a:xfrm>
          <a:prstGeom prst="roundRect">
            <a:avLst>
              <a:gd name="adj" fmla="val 8014"/>
            </a:avLst>
          </a:prstGeom>
          <a:solidFill>
            <a:srgbClr val="FFFFFF"/>
          </a:solidFill>
          <a:ln w="28575">
            <a:solidFill>
              <a:schemeClr val="accent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8" name="AutoShape 13"/>
          <p:cNvSpPr>
            <a:spLocks noChangeArrowheads="1"/>
          </p:cNvSpPr>
          <p:nvPr/>
        </p:nvSpPr>
        <p:spPr bwMode="gray">
          <a:xfrm>
            <a:off x="1058863" y="2257426"/>
            <a:ext cx="2849562" cy="2034779"/>
          </a:xfrm>
          <a:prstGeom prst="roundRect">
            <a:avLst>
              <a:gd name="adj" fmla="val 8014"/>
            </a:avLst>
          </a:prstGeom>
          <a:solidFill>
            <a:srgbClr val="F8F8F8"/>
          </a:solidFill>
          <a:ln w="28575">
            <a:solidFill>
              <a:schemeClr val="accent3">
                <a:lumMod val="50000"/>
              </a:schemeClr>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10" name="AutoShape 16"/>
          <p:cNvSpPr>
            <a:spLocks noChangeArrowheads="1"/>
          </p:cNvSpPr>
          <p:nvPr/>
        </p:nvSpPr>
        <p:spPr bwMode="blackGray">
          <a:xfrm rot="-10793605" flipH="1" flipV="1">
            <a:off x="3990978" y="2665810"/>
            <a:ext cx="1293813" cy="566738"/>
          </a:xfrm>
          <a:prstGeom prst="rightArrow">
            <a:avLst>
              <a:gd name="adj1" fmla="val 46509"/>
              <a:gd name="adj2" fmla="val 37621"/>
            </a:avLst>
          </a:prstGeom>
          <a:gradFill rotWithShape="1">
            <a:gsLst>
              <a:gs pos="0">
                <a:schemeClr val="bg1">
                  <a:alpha val="0"/>
                </a:schemeClr>
              </a:gs>
              <a:gs pos="100000">
                <a:schemeClr val="accent2"/>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11" name="AutoShape 34"/>
          <p:cNvSpPr>
            <a:spLocks noChangeArrowheads="1"/>
          </p:cNvSpPr>
          <p:nvPr/>
        </p:nvSpPr>
        <p:spPr bwMode="blackGray">
          <a:xfrm rot="10793605" flipV="1">
            <a:off x="3959225" y="3120628"/>
            <a:ext cx="1296988" cy="566738"/>
          </a:xfrm>
          <a:prstGeom prst="rightArrow">
            <a:avLst>
              <a:gd name="adj1" fmla="val 46509"/>
              <a:gd name="adj2" fmla="val 37713"/>
            </a:avLst>
          </a:prstGeom>
          <a:gradFill rotWithShape="1">
            <a:gsLst>
              <a:gs pos="0">
                <a:schemeClr val="bg1">
                  <a:alpha val="0"/>
                </a:schemeClr>
              </a:gs>
              <a:gs pos="100000">
                <a:schemeClr val="folHlink"/>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13" name="TextBox 12"/>
          <p:cNvSpPr txBox="1"/>
          <p:nvPr/>
        </p:nvSpPr>
        <p:spPr>
          <a:xfrm>
            <a:off x="3923928" y="1935872"/>
            <a:ext cx="1728192" cy="707886"/>
          </a:xfrm>
          <a:prstGeom prst="rect">
            <a:avLst/>
          </a:prstGeom>
          <a:noFill/>
        </p:spPr>
        <p:txBody>
          <a:bodyPr wrap="square" rtlCol="0">
            <a:spAutoFit/>
          </a:bodyPr>
          <a:lstStyle/>
          <a:p>
            <a:r>
              <a:rPr lang="en-US" sz="2000" b="1" smtClean="0">
                <a:solidFill>
                  <a:srgbClr val="FF0000"/>
                </a:solidFill>
                <a:latin typeface="Times New Roman" pitchFamily="18" charset="0"/>
                <a:cs typeface="Times New Roman" pitchFamily="18" charset="0"/>
              </a:rPr>
              <a:t>Cảnh tức nước vỡ bờ</a:t>
            </a:r>
            <a:endParaRPr lang="en-US" sz="2000" b="1">
              <a:solidFill>
                <a:srgbClr val="FF0000"/>
              </a:solidFill>
              <a:latin typeface="Times New Roman" pitchFamily="18" charset="0"/>
              <a:cs typeface="Times New Roman" pitchFamily="18" charset="0"/>
            </a:endParaRPr>
          </a:p>
        </p:txBody>
      </p:sp>
      <p:grpSp>
        <p:nvGrpSpPr>
          <p:cNvPr id="14" name="Group 5"/>
          <p:cNvGrpSpPr>
            <a:grpSpLocks/>
          </p:cNvGrpSpPr>
          <p:nvPr/>
        </p:nvGrpSpPr>
        <p:grpSpPr bwMode="auto">
          <a:xfrm>
            <a:off x="1058863" y="1563638"/>
            <a:ext cx="2857500" cy="621161"/>
            <a:chOff x="752" y="1413"/>
            <a:chExt cx="1321" cy="294"/>
          </a:xfrm>
        </p:grpSpPr>
        <p:sp>
          <p:nvSpPr>
            <p:cNvPr id="15" name="AutoShape 6"/>
            <p:cNvSpPr>
              <a:spLocks noChangeArrowheads="1"/>
            </p:cNvSpPr>
            <p:nvPr/>
          </p:nvSpPr>
          <p:spPr bwMode="gray">
            <a:xfrm>
              <a:off x="752" y="1413"/>
              <a:ext cx="1321" cy="294"/>
            </a:xfrm>
            <a:prstGeom prst="roundRect">
              <a:avLst>
                <a:gd name="adj" fmla="val 50000"/>
              </a:avLst>
            </a:prstGeom>
            <a:ln/>
          </p:spPr>
          <p:style>
            <a:lnRef idx="3">
              <a:schemeClr val="lt1"/>
            </a:lnRef>
            <a:fillRef idx="1">
              <a:schemeClr val="accent3"/>
            </a:fillRef>
            <a:effectRef idx="1">
              <a:schemeClr val="accent3"/>
            </a:effectRef>
            <a:fontRef idx="minor">
              <a:schemeClr val="lt1"/>
            </a:fontRef>
          </p:style>
          <p:txBody>
            <a:bodyPr wrap="none" anchor="ctr"/>
            <a:lstStyle/>
            <a:p>
              <a:pPr algn="ctr" fontAlgn="base">
                <a:spcBef>
                  <a:spcPct val="0"/>
                </a:spcBef>
                <a:spcAft>
                  <a:spcPct val="0"/>
                </a:spcAft>
              </a:pPr>
              <a:r>
                <a:rPr lang="en-US" b="1" smtClean="0">
                  <a:solidFill>
                    <a:schemeClr val="bg1"/>
                  </a:solidFill>
                  <a:latin typeface="Times New Roman" pitchFamily="18" charset="0"/>
                  <a:cs typeface="Times New Roman" pitchFamily="18" charset="0"/>
                </a:rPr>
                <a:t>Chị Dậu</a:t>
              </a:r>
              <a:endParaRPr lang="en-US" b="1">
                <a:solidFill>
                  <a:schemeClr val="bg1"/>
                </a:solidFill>
                <a:latin typeface="Times New Roman" pitchFamily="18" charset="0"/>
                <a:cs typeface="Times New Roman" pitchFamily="18" charset="0"/>
              </a:endParaRPr>
            </a:p>
          </p:txBody>
        </p:sp>
        <p:sp>
          <p:nvSpPr>
            <p:cNvPr id="16" name="AutoShape 7"/>
            <p:cNvSpPr>
              <a:spLocks noChangeArrowheads="1"/>
            </p:cNvSpPr>
            <p:nvPr/>
          </p:nvSpPr>
          <p:spPr bwMode="gray">
            <a:xfrm flipH="1">
              <a:off x="2007" y="1457"/>
              <a:ext cx="59" cy="204"/>
            </a:xfrm>
            <a:prstGeom prst="moon">
              <a:avLst>
                <a:gd name="adj" fmla="val 22032"/>
              </a:avLst>
            </a:prstGeom>
            <a:ln/>
          </p:spPr>
          <p:style>
            <a:lnRef idx="3">
              <a:schemeClr val="lt1"/>
            </a:lnRef>
            <a:fillRef idx="1">
              <a:schemeClr val="accent3"/>
            </a:fillRef>
            <a:effectRef idx="1">
              <a:schemeClr val="accent3"/>
            </a:effectRef>
            <a:fontRef idx="minor">
              <a:schemeClr val="lt1"/>
            </a:fontRef>
          </p:style>
          <p:txBody>
            <a:bodyPr wrap="none" anchor="ctr"/>
            <a:lstStyle/>
            <a:p>
              <a:pPr fontAlgn="base">
                <a:spcBef>
                  <a:spcPct val="0"/>
                </a:spcBef>
                <a:spcAft>
                  <a:spcPct val="0"/>
                </a:spcAft>
              </a:pPr>
              <a:endParaRPr lang="en-US">
                <a:solidFill>
                  <a:srgbClr val="000000"/>
                </a:solidFill>
              </a:endParaRPr>
            </a:p>
          </p:txBody>
        </p:sp>
        <p:sp>
          <p:nvSpPr>
            <p:cNvPr id="17" name="AutoShape 8"/>
            <p:cNvSpPr>
              <a:spLocks noChangeArrowheads="1"/>
            </p:cNvSpPr>
            <p:nvPr/>
          </p:nvSpPr>
          <p:spPr bwMode="gray">
            <a:xfrm>
              <a:off x="766" y="1457"/>
              <a:ext cx="59" cy="204"/>
            </a:xfrm>
            <a:prstGeom prst="moon">
              <a:avLst>
                <a:gd name="adj" fmla="val 22032"/>
              </a:avLst>
            </a:prstGeom>
            <a:ln/>
          </p:spPr>
          <p:style>
            <a:lnRef idx="3">
              <a:schemeClr val="lt1"/>
            </a:lnRef>
            <a:fillRef idx="1">
              <a:schemeClr val="accent3"/>
            </a:fillRef>
            <a:effectRef idx="1">
              <a:schemeClr val="accent3"/>
            </a:effectRef>
            <a:fontRef idx="minor">
              <a:schemeClr val="lt1"/>
            </a:fontRef>
          </p:style>
          <p:txBody>
            <a:bodyPr wrap="none" anchor="ctr"/>
            <a:lstStyle/>
            <a:p>
              <a:pPr fontAlgn="base">
                <a:spcBef>
                  <a:spcPct val="0"/>
                </a:spcBef>
                <a:spcAft>
                  <a:spcPct val="0"/>
                </a:spcAft>
              </a:pPr>
              <a:endParaRPr lang="en-US">
                <a:solidFill>
                  <a:srgbClr val="000000"/>
                </a:solidFill>
              </a:endParaRPr>
            </a:p>
          </p:txBody>
        </p:sp>
      </p:grpSp>
      <p:grpSp>
        <p:nvGrpSpPr>
          <p:cNvPr id="18" name="Group 9"/>
          <p:cNvGrpSpPr>
            <a:grpSpLocks/>
          </p:cNvGrpSpPr>
          <p:nvPr/>
        </p:nvGrpSpPr>
        <p:grpSpPr bwMode="auto">
          <a:xfrm>
            <a:off x="5343525" y="1563638"/>
            <a:ext cx="2857500" cy="621161"/>
            <a:chOff x="3623" y="1413"/>
            <a:chExt cx="1321" cy="294"/>
          </a:xfrm>
        </p:grpSpPr>
        <p:sp>
          <p:nvSpPr>
            <p:cNvPr id="19" name="AutoShape 10"/>
            <p:cNvSpPr>
              <a:spLocks noChangeArrowheads="1"/>
            </p:cNvSpPr>
            <p:nvPr/>
          </p:nvSpPr>
          <p:spPr bwMode="gray">
            <a:xfrm>
              <a:off x="3623" y="1413"/>
              <a:ext cx="1321" cy="294"/>
            </a:xfrm>
            <a:prstGeom prst="roundRect">
              <a:avLst>
                <a:gd name="adj" fmla="val 50000"/>
              </a:avLst>
            </a:prstGeom>
            <a:ln/>
          </p:spPr>
          <p:style>
            <a:lnRef idx="3">
              <a:schemeClr val="lt1"/>
            </a:lnRef>
            <a:fillRef idx="1">
              <a:schemeClr val="accent5"/>
            </a:fillRef>
            <a:effectRef idx="1">
              <a:schemeClr val="accent5"/>
            </a:effectRef>
            <a:fontRef idx="minor">
              <a:schemeClr val="lt1"/>
            </a:fontRef>
          </p:style>
          <p:txBody>
            <a:bodyPr wrap="none" anchor="ctr"/>
            <a:lstStyle/>
            <a:p>
              <a:pPr algn="ctr" fontAlgn="base">
                <a:spcBef>
                  <a:spcPct val="0"/>
                </a:spcBef>
                <a:spcAft>
                  <a:spcPct val="0"/>
                </a:spcAft>
              </a:pPr>
              <a:r>
                <a:rPr lang="en-US" b="1" smtClean="0">
                  <a:solidFill>
                    <a:schemeClr val="bg1"/>
                  </a:solidFill>
                  <a:latin typeface="Times New Roman" pitchFamily="18" charset="0"/>
                  <a:cs typeface="Times New Roman" pitchFamily="18" charset="0"/>
                </a:rPr>
                <a:t>Bọn cai kệ, người </a:t>
              </a:r>
            </a:p>
            <a:p>
              <a:pPr algn="ctr" fontAlgn="base">
                <a:spcBef>
                  <a:spcPct val="0"/>
                </a:spcBef>
                <a:spcAft>
                  <a:spcPct val="0"/>
                </a:spcAft>
              </a:pPr>
              <a:r>
                <a:rPr lang="en-US" b="1" smtClean="0">
                  <a:solidFill>
                    <a:schemeClr val="bg1"/>
                  </a:solidFill>
                  <a:latin typeface="Times New Roman" pitchFamily="18" charset="0"/>
                  <a:cs typeface="Times New Roman" pitchFamily="18" charset="0"/>
                </a:rPr>
                <a:t>nhà lý trưởng</a:t>
              </a:r>
              <a:endParaRPr lang="en-US" b="1">
                <a:solidFill>
                  <a:schemeClr val="bg1"/>
                </a:solidFill>
                <a:latin typeface="Times New Roman" pitchFamily="18" charset="0"/>
                <a:cs typeface="Times New Roman" pitchFamily="18" charset="0"/>
              </a:endParaRPr>
            </a:p>
          </p:txBody>
        </p:sp>
        <p:sp>
          <p:nvSpPr>
            <p:cNvPr id="20" name="AutoShape 11"/>
            <p:cNvSpPr>
              <a:spLocks noChangeArrowheads="1"/>
            </p:cNvSpPr>
            <p:nvPr/>
          </p:nvSpPr>
          <p:spPr bwMode="gray">
            <a:xfrm flipH="1">
              <a:off x="4878" y="1457"/>
              <a:ext cx="59" cy="204"/>
            </a:xfrm>
            <a:prstGeom prst="moon">
              <a:avLst>
                <a:gd name="adj" fmla="val 22032"/>
              </a:avLst>
            </a:prstGeom>
            <a:ln/>
          </p:spPr>
          <p:style>
            <a:lnRef idx="3">
              <a:schemeClr val="lt1"/>
            </a:lnRef>
            <a:fillRef idx="1">
              <a:schemeClr val="accent5"/>
            </a:fillRef>
            <a:effectRef idx="1">
              <a:schemeClr val="accent5"/>
            </a:effectRef>
            <a:fontRef idx="minor">
              <a:schemeClr val="lt1"/>
            </a:fontRef>
          </p:style>
          <p:txBody>
            <a:bodyPr wrap="none" anchor="ctr"/>
            <a:lstStyle/>
            <a:p>
              <a:pPr fontAlgn="base">
                <a:spcBef>
                  <a:spcPct val="0"/>
                </a:spcBef>
                <a:spcAft>
                  <a:spcPct val="0"/>
                </a:spcAft>
              </a:pPr>
              <a:endParaRPr lang="en-US">
                <a:solidFill>
                  <a:srgbClr val="000000"/>
                </a:solidFill>
              </a:endParaRPr>
            </a:p>
          </p:txBody>
        </p:sp>
        <p:sp>
          <p:nvSpPr>
            <p:cNvPr id="21" name="AutoShape 12"/>
            <p:cNvSpPr>
              <a:spLocks noChangeArrowheads="1"/>
            </p:cNvSpPr>
            <p:nvPr/>
          </p:nvSpPr>
          <p:spPr bwMode="gray">
            <a:xfrm>
              <a:off x="3637" y="1457"/>
              <a:ext cx="59" cy="204"/>
            </a:xfrm>
            <a:prstGeom prst="moon">
              <a:avLst>
                <a:gd name="adj" fmla="val 22032"/>
              </a:avLst>
            </a:prstGeom>
            <a:ln/>
          </p:spPr>
          <p:style>
            <a:lnRef idx="3">
              <a:schemeClr val="lt1"/>
            </a:lnRef>
            <a:fillRef idx="1">
              <a:schemeClr val="accent5"/>
            </a:fillRef>
            <a:effectRef idx="1">
              <a:schemeClr val="accent5"/>
            </a:effectRef>
            <a:fontRef idx="minor">
              <a:schemeClr val="lt1"/>
            </a:fontRef>
          </p:style>
          <p:txBody>
            <a:bodyPr wrap="none" anchor="ctr"/>
            <a:lstStyle/>
            <a:p>
              <a:pPr fontAlgn="base">
                <a:spcBef>
                  <a:spcPct val="0"/>
                </a:spcBef>
                <a:spcAft>
                  <a:spcPct val="0"/>
                </a:spcAft>
              </a:pPr>
              <a:endParaRPr lang="en-US">
                <a:solidFill>
                  <a:srgbClr val="000000"/>
                </a:solidFill>
              </a:endParaRPr>
            </a:p>
          </p:txBody>
        </p:sp>
      </p:grpSp>
      <p:sp>
        <p:nvSpPr>
          <p:cNvPr id="23" name="Rectangle 22"/>
          <p:cNvSpPr/>
          <p:nvPr/>
        </p:nvSpPr>
        <p:spPr>
          <a:xfrm>
            <a:off x="1152959" y="2268617"/>
            <a:ext cx="2748261" cy="2031325"/>
          </a:xfrm>
          <a:prstGeom prst="rect">
            <a:avLst/>
          </a:prstGeom>
        </p:spPr>
        <p:txBody>
          <a:bodyPr wrap="square">
            <a:spAutoFit/>
          </a:bodyPr>
          <a:lstStyle/>
          <a:p>
            <a:r>
              <a:rPr lang="vi-VN">
                <a:latin typeface="+mj-lt"/>
              </a:rPr>
              <a:t>+ nghiến hai hàm răng “ Mày trúi ngay ... cho mày xem”</a:t>
            </a:r>
          </a:p>
          <a:p>
            <a:r>
              <a:rPr lang="vi-VN">
                <a:latin typeface="+mj-lt"/>
              </a:rPr>
              <a:t>+ t</a:t>
            </a:r>
            <a:r>
              <a:rPr lang="en-US">
                <a:latin typeface="+mj-lt"/>
              </a:rPr>
              <a:t>ú</a:t>
            </a:r>
            <a:r>
              <a:rPr lang="vi-VN">
                <a:latin typeface="+mj-lt"/>
              </a:rPr>
              <a:t>m lấy cổ tên cai lệ, ấn ra cửa</a:t>
            </a:r>
          </a:p>
          <a:p>
            <a:r>
              <a:rPr lang="vi-VN">
                <a:latin typeface="+mj-lt"/>
              </a:rPr>
              <a:t>+ t</a:t>
            </a:r>
            <a:r>
              <a:rPr lang="en-US">
                <a:latin typeface="+mj-lt"/>
              </a:rPr>
              <a:t>ú</a:t>
            </a:r>
            <a:r>
              <a:rPr lang="vi-VN">
                <a:latin typeface="+mj-lt"/>
              </a:rPr>
              <a:t>m t</a:t>
            </a:r>
            <a:r>
              <a:rPr lang="en-US">
                <a:latin typeface="+mj-lt"/>
              </a:rPr>
              <a:t>ó</a:t>
            </a:r>
            <a:r>
              <a:rPr lang="vi-VN">
                <a:latin typeface="+mj-lt"/>
              </a:rPr>
              <a:t>c tên người nhà lí trưởng lẳng ra ngoài thềm</a:t>
            </a:r>
          </a:p>
        </p:txBody>
      </p:sp>
      <p:sp>
        <p:nvSpPr>
          <p:cNvPr id="24" name="Rectangle 23"/>
          <p:cNvSpPr/>
          <p:nvPr/>
        </p:nvSpPr>
        <p:spPr>
          <a:xfrm>
            <a:off x="5436096" y="2451541"/>
            <a:ext cx="2748261" cy="1200329"/>
          </a:xfrm>
          <a:prstGeom prst="rect">
            <a:avLst/>
          </a:prstGeom>
        </p:spPr>
        <p:txBody>
          <a:bodyPr wrap="square">
            <a:spAutoFit/>
          </a:bodyPr>
          <a:lstStyle/>
          <a:p>
            <a:r>
              <a:rPr lang="vi-VN" dirty="0">
                <a:latin typeface="+mj-lt"/>
              </a:rPr>
              <a:t>+ </a:t>
            </a:r>
            <a:r>
              <a:rPr lang="en-US" dirty="0" smtClean="0">
                <a:latin typeface="Times New Roman" pitchFamily="18" charset="0"/>
                <a:cs typeface="Times New Roman" pitchFamily="18" charset="0"/>
              </a:rPr>
              <a:t>Cai lệ: lẻo khoẻo, không kịp ngã...</a:t>
            </a:r>
          </a:p>
          <a:p>
            <a:r>
              <a:rPr lang="en-US" dirty="0" smtClean="0">
                <a:latin typeface="Times New Roman" pitchFamily="18" charset="0"/>
                <a:cs typeface="Times New Roman" pitchFamily="18" charset="0"/>
              </a:rPr>
              <a:t>+ Người nhà lý trưởng: sấn sổ, giơ gậy trực đánh</a:t>
            </a:r>
            <a:endParaRPr lang="vi-VN" dirty="0">
              <a:latin typeface="Times New Roman" pitchFamily="18" charset="0"/>
              <a:cs typeface="Times New Roman" pitchFamily="18" charset="0"/>
            </a:endParaRPr>
          </a:p>
        </p:txBody>
      </p:sp>
      <p:sp>
        <p:nvSpPr>
          <p:cNvPr id="25" name="TextBox 24"/>
          <p:cNvSpPr txBox="1"/>
          <p:nvPr/>
        </p:nvSpPr>
        <p:spPr>
          <a:xfrm>
            <a:off x="1145383" y="4373691"/>
            <a:ext cx="2778545" cy="646331"/>
          </a:xfrm>
          <a:prstGeom prst="rect">
            <a:avLst/>
          </a:prstGeom>
          <a:noFill/>
        </p:spPr>
        <p:txBody>
          <a:bodyPr wrap="square" rtlCol="0">
            <a:spAutoFit/>
          </a:bodyPr>
          <a:lstStyle/>
          <a:p>
            <a:r>
              <a:rPr lang="en-US" b="1" smtClean="0">
                <a:solidFill>
                  <a:srgbClr val="FF0000"/>
                </a:solidFill>
                <a:latin typeface="Times New Roman" pitchFamily="18" charset="0"/>
                <a:cs typeface="Times New Roman" pitchFamily="18" charset="0"/>
              </a:rPr>
              <a:t>Sức mạnh phản kháng, chống trả quyết liệt</a:t>
            </a:r>
            <a:endParaRPr lang="en-US" b="1">
              <a:solidFill>
                <a:srgbClr val="FF0000"/>
              </a:solidFill>
              <a:latin typeface="Times New Roman" pitchFamily="18" charset="0"/>
              <a:cs typeface="Times New Roman" pitchFamily="18" charset="0"/>
            </a:endParaRPr>
          </a:p>
        </p:txBody>
      </p:sp>
      <p:sp>
        <p:nvSpPr>
          <p:cNvPr id="26" name="TextBox 25"/>
          <p:cNvSpPr txBox="1"/>
          <p:nvPr/>
        </p:nvSpPr>
        <p:spPr>
          <a:xfrm>
            <a:off x="5537871" y="4371950"/>
            <a:ext cx="2778545" cy="646331"/>
          </a:xfrm>
          <a:prstGeom prst="rect">
            <a:avLst/>
          </a:prstGeom>
          <a:noFill/>
        </p:spPr>
        <p:txBody>
          <a:bodyPr wrap="square" rtlCol="0">
            <a:spAutoFit/>
          </a:bodyPr>
          <a:lstStyle/>
          <a:p>
            <a:r>
              <a:rPr lang="en-US" b="1" smtClean="0">
                <a:solidFill>
                  <a:srgbClr val="FF0000"/>
                </a:solidFill>
                <a:latin typeface="Times New Roman" pitchFamily="18" charset="0"/>
                <a:cs typeface="Times New Roman" pitchFamily="18" charset="0"/>
              </a:rPr>
              <a:t>Sự thất bại của bọn quan lại tham lam, xấu xí</a:t>
            </a:r>
            <a:endParaRPr lang="en-US"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190564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1000"/>
                                        <p:tgtEl>
                                          <p:spTgt spid="4"/>
                                        </p:tgtEl>
                                      </p:cBhvr>
                                    </p:animEffect>
                                  </p:childTnLst>
                                </p:cTn>
                              </p:par>
                            </p:childTnLst>
                          </p:cTn>
                        </p:par>
                        <p:par>
                          <p:cTn id="8" fill="hold">
                            <p:stCondLst>
                              <p:cond delay="1000"/>
                            </p:stCondLst>
                            <p:childTnLst>
                              <p:par>
                                <p:cTn id="9" presetID="14" presetClass="entr" presetSubtype="1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randombar(horizontal)">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1" presetClass="entr" presetSubtype="1" fill="hold" grpId="0" nodeType="click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heel(1)">
                                      <p:cBhvr>
                                        <p:cTn id="16" dur="2000"/>
                                        <p:tgtEl>
                                          <p:spTgt spid="13"/>
                                        </p:tgtEl>
                                      </p:cBhvr>
                                    </p:animEffect>
                                  </p:childTnLst>
                                </p:cTn>
                              </p:par>
                              <p:par>
                                <p:cTn id="17" presetID="21" presetClass="entr" presetSubtype="1"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heel(1)">
                                      <p:cBhvr>
                                        <p:cTn id="19" dur="2000"/>
                                        <p:tgtEl>
                                          <p:spTgt spid="10"/>
                                        </p:tgtEl>
                                      </p:cBhvr>
                                    </p:animEffect>
                                  </p:childTnLst>
                                </p:cTn>
                              </p:par>
                              <p:par>
                                <p:cTn id="20" presetID="21" presetClass="entr" presetSubtype="1"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heel(1)">
                                      <p:cBhvr>
                                        <p:cTn id="22" dur="20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heel(1)">
                                      <p:cBhvr>
                                        <p:cTn id="27" dur="2000"/>
                                        <p:tgtEl>
                                          <p:spTgt spid="14"/>
                                        </p:tgtEl>
                                      </p:cBhvr>
                                    </p:animEffect>
                                  </p:childTnLst>
                                </p:cTn>
                              </p:par>
                              <p:par>
                                <p:cTn id="28" presetID="21" presetClass="entr" presetSubtype="1" fill="hold" grpId="0" nodeType="with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wheel(1)">
                                      <p:cBhvr>
                                        <p:cTn id="30" dur="2000"/>
                                        <p:tgtEl>
                                          <p:spTgt spid="23"/>
                                        </p:tgtEl>
                                      </p:cBhvr>
                                    </p:animEffect>
                                  </p:childTnLst>
                                </p:cTn>
                              </p:par>
                              <p:par>
                                <p:cTn id="31" presetID="21" presetClass="entr" presetSubtype="1"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heel(1)">
                                      <p:cBhvr>
                                        <p:cTn id="33" dur="20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wheel(1)">
                                      <p:cBhvr>
                                        <p:cTn id="38" dur="2000"/>
                                        <p:tgtEl>
                                          <p:spTgt spid="18"/>
                                        </p:tgtEl>
                                      </p:cBhvr>
                                    </p:animEffect>
                                  </p:childTnLst>
                                </p:cTn>
                              </p:par>
                              <p:par>
                                <p:cTn id="39" presetID="21" presetClass="entr" presetSubtype="1" fill="hold" grpId="0" nodeType="with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wheel(1)">
                                      <p:cBhvr>
                                        <p:cTn id="41" dur="2000"/>
                                        <p:tgtEl>
                                          <p:spTgt spid="24"/>
                                        </p:tgtEl>
                                      </p:cBhvr>
                                    </p:animEffect>
                                  </p:childTnLst>
                                </p:cTn>
                              </p:par>
                              <p:par>
                                <p:cTn id="42" presetID="21" presetClass="entr" presetSubtype="1" fill="hold" grpId="0" nodeType="with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wheel(1)">
                                      <p:cBhvr>
                                        <p:cTn id="44" dur="20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21" presetClass="entr" presetSubtype="1" fill="hold" grpId="0" nodeType="click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wheel(1)">
                                      <p:cBhvr>
                                        <p:cTn id="49" dur="2000"/>
                                        <p:tgtEl>
                                          <p:spTgt spid="25"/>
                                        </p:tgtEl>
                                      </p:cBhvr>
                                    </p:animEffect>
                                  </p:childTnLst>
                                </p:cTn>
                              </p:par>
                            </p:childTnLst>
                          </p:cTn>
                        </p:par>
                      </p:childTnLst>
                    </p:cTn>
                  </p:par>
                  <p:par>
                    <p:cTn id="50" fill="hold">
                      <p:stCondLst>
                        <p:cond delay="indefinite"/>
                      </p:stCondLst>
                      <p:childTnLst>
                        <p:par>
                          <p:cTn id="51" fill="hold">
                            <p:stCondLst>
                              <p:cond delay="0"/>
                            </p:stCondLst>
                            <p:childTnLst>
                              <p:par>
                                <p:cTn id="52" presetID="21" presetClass="entr" presetSubtype="1" fill="hold" grpId="0" nodeType="clickEffect">
                                  <p:stCondLst>
                                    <p:cond delay="0"/>
                                  </p:stCondLst>
                                  <p:childTnLst>
                                    <p:set>
                                      <p:cBhvr>
                                        <p:cTn id="53" dur="1" fill="hold">
                                          <p:stCondLst>
                                            <p:cond delay="0"/>
                                          </p:stCondLst>
                                        </p:cTn>
                                        <p:tgtEl>
                                          <p:spTgt spid="26"/>
                                        </p:tgtEl>
                                        <p:attrNameLst>
                                          <p:attrName>style.visibility</p:attrName>
                                        </p:attrNameLst>
                                      </p:cBhvr>
                                      <p:to>
                                        <p:strVal val="visible"/>
                                      </p:to>
                                    </p:set>
                                    <p:animEffect transition="in" filter="wheel(1)">
                                      <p:cBhvr>
                                        <p:cTn id="54"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10" grpId="0" animBg="1"/>
      <p:bldP spid="11" grpId="0" animBg="1"/>
      <p:bldP spid="13" grpId="0"/>
      <p:bldP spid="23" grpId="0"/>
      <p:bldP spid="24" grpId="0"/>
      <p:bldP spid="25" grpId="0"/>
      <p:bldP spid="2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a:spLocks noEditPoints="1"/>
          </p:cNvSpPr>
          <p:nvPr/>
        </p:nvSpPr>
        <p:spPr bwMode="auto">
          <a:xfrm rot="16200000">
            <a:off x="1248504" y="-1088351"/>
            <a:ext cx="750171" cy="3247179"/>
          </a:xfrm>
          <a:custGeom>
            <a:avLst/>
            <a:gdLst>
              <a:gd name="T0" fmla="*/ 914 w 1007"/>
              <a:gd name="T1" fmla="*/ 170 h 2288"/>
              <a:gd name="T2" fmla="*/ 728 w 1007"/>
              <a:gd name="T3" fmla="*/ 122 h 2288"/>
              <a:gd name="T4" fmla="*/ 291 w 1007"/>
              <a:gd name="T5" fmla="*/ 122 h 2288"/>
              <a:gd name="T6" fmla="*/ 147 w 1007"/>
              <a:gd name="T7" fmla="*/ 0 h 2288"/>
              <a:gd name="T8" fmla="*/ 0 w 1007"/>
              <a:gd name="T9" fmla="*/ 146 h 2288"/>
              <a:gd name="T10" fmla="*/ 147 w 1007"/>
              <a:gd name="T11" fmla="*/ 293 h 2288"/>
              <a:gd name="T12" fmla="*/ 291 w 1007"/>
              <a:gd name="T13" fmla="*/ 171 h 2288"/>
              <a:gd name="T14" fmla="*/ 728 w 1007"/>
              <a:gd name="T15" fmla="*/ 171 h 2288"/>
              <a:gd name="T16" fmla="*/ 957 w 1007"/>
              <a:gd name="T17" fmla="*/ 351 h 2288"/>
              <a:gd name="T18" fmla="*/ 957 w 1007"/>
              <a:gd name="T19" fmla="*/ 2288 h 2288"/>
              <a:gd name="T20" fmla="*/ 1007 w 1007"/>
              <a:gd name="T21" fmla="*/ 2288 h 2288"/>
              <a:gd name="T22" fmla="*/ 1007 w 1007"/>
              <a:gd name="T23" fmla="*/ 351 h 2288"/>
              <a:gd name="T24" fmla="*/ 914 w 1007"/>
              <a:gd name="T25" fmla="*/ 170 h 2288"/>
              <a:gd name="T26" fmla="*/ 147 w 1007"/>
              <a:gd name="T27" fmla="*/ 233 h 2288"/>
              <a:gd name="T28" fmla="*/ 61 w 1007"/>
              <a:gd name="T29" fmla="*/ 146 h 2288"/>
              <a:gd name="T30" fmla="*/ 147 w 1007"/>
              <a:gd name="T31" fmla="*/ 60 h 2288"/>
              <a:gd name="T32" fmla="*/ 233 w 1007"/>
              <a:gd name="T33" fmla="*/ 146 h 2288"/>
              <a:gd name="T34" fmla="*/ 147 w 1007"/>
              <a:gd name="T35" fmla="*/ 233 h 2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7" h="2288">
                <a:moveTo>
                  <a:pt x="914" y="170"/>
                </a:moveTo>
                <a:cubicBezTo>
                  <a:pt x="854" y="130"/>
                  <a:pt x="780" y="122"/>
                  <a:pt x="728" y="122"/>
                </a:cubicBezTo>
                <a:cubicBezTo>
                  <a:pt x="291" y="122"/>
                  <a:pt x="291" y="122"/>
                  <a:pt x="291" y="122"/>
                </a:cubicBezTo>
                <a:cubicBezTo>
                  <a:pt x="279" y="53"/>
                  <a:pt x="219" y="0"/>
                  <a:pt x="147" y="0"/>
                </a:cubicBezTo>
                <a:cubicBezTo>
                  <a:pt x="66" y="0"/>
                  <a:pt x="0" y="66"/>
                  <a:pt x="0" y="146"/>
                </a:cubicBezTo>
                <a:cubicBezTo>
                  <a:pt x="0" y="227"/>
                  <a:pt x="66" y="293"/>
                  <a:pt x="147" y="293"/>
                </a:cubicBezTo>
                <a:cubicBezTo>
                  <a:pt x="219" y="293"/>
                  <a:pt x="279" y="240"/>
                  <a:pt x="291" y="171"/>
                </a:cubicBezTo>
                <a:cubicBezTo>
                  <a:pt x="728" y="171"/>
                  <a:pt x="728" y="171"/>
                  <a:pt x="728" y="171"/>
                </a:cubicBezTo>
                <a:cubicBezTo>
                  <a:pt x="797" y="171"/>
                  <a:pt x="957" y="189"/>
                  <a:pt x="957" y="351"/>
                </a:cubicBezTo>
                <a:cubicBezTo>
                  <a:pt x="957" y="2288"/>
                  <a:pt x="957" y="2288"/>
                  <a:pt x="957" y="2288"/>
                </a:cubicBezTo>
                <a:cubicBezTo>
                  <a:pt x="1007" y="2288"/>
                  <a:pt x="1007" y="2288"/>
                  <a:pt x="1007" y="2288"/>
                </a:cubicBezTo>
                <a:cubicBezTo>
                  <a:pt x="1007" y="351"/>
                  <a:pt x="1007" y="351"/>
                  <a:pt x="1007" y="351"/>
                </a:cubicBezTo>
                <a:cubicBezTo>
                  <a:pt x="1007" y="272"/>
                  <a:pt x="975" y="210"/>
                  <a:pt x="914" y="170"/>
                </a:cubicBezTo>
                <a:close/>
                <a:moveTo>
                  <a:pt x="147" y="233"/>
                </a:moveTo>
                <a:cubicBezTo>
                  <a:pt x="99" y="233"/>
                  <a:pt x="61" y="194"/>
                  <a:pt x="61" y="146"/>
                </a:cubicBezTo>
                <a:cubicBezTo>
                  <a:pt x="61" y="99"/>
                  <a:pt x="99" y="60"/>
                  <a:pt x="147" y="60"/>
                </a:cubicBezTo>
                <a:cubicBezTo>
                  <a:pt x="194" y="60"/>
                  <a:pt x="233" y="99"/>
                  <a:pt x="233" y="146"/>
                </a:cubicBezTo>
                <a:cubicBezTo>
                  <a:pt x="233" y="194"/>
                  <a:pt x="194" y="233"/>
                  <a:pt x="147" y="233"/>
                </a:cubicBezTo>
                <a:close/>
              </a:path>
            </a:pathLst>
          </a:custGeom>
          <a:gradFill>
            <a:gsLst>
              <a:gs pos="0">
                <a:srgbClr val="03435C"/>
              </a:gs>
              <a:gs pos="100000">
                <a:srgbClr val="037A9B"/>
              </a:gs>
            </a:gsLst>
            <a:lin ang="5400000" scaled="1"/>
          </a:gra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012" dirty="0">
              <a:solidFill>
                <a:prstClr val="white"/>
              </a:solidFill>
              <a:latin typeface="微软雅黑" panose="020B0503020204020204" pitchFamily="34" charset="-122"/>
            </a:endParaRPr>
          </a:p>
        </p:txBody>
      </p:sp>
      <p:sp>
        <p:nvSpPr>
          <p:cNvPr id="5" name="TextBox 4"/>
          <p:cNvSpPr txBox="1"/>
          <p:nvPr/>
        </p:nvSpPr>
        <p:spPr>
          <a:xfrm>
            <a:off x="395536" y="350572"/>
            <a:ext cx="2736304" cy="369332"/>
          </a:xfrm>
          <a:prstGeom prst="rect">
            <a:avLst/>
          </a:prstGeom>
          <a:solidFill>
            <a:schemeClr val="accent5">
              <a:lumMod val="75000"/>
            </a:schemeClr>
          </a:solidFill>
        </p:spPr>
        <p:txBody>
          <a:bodyPr wrap="square" rtlCol="0">
            <a:spAutoFit/>
          </a:bodyPr>
          <a:lstStyle/>
          <a:p>
            <a:r>
              <a:rPr lang="en-US" b="1" smtClean="0">
                <a:solidFill>
                  <a:prstClr val="white"/>
                </a:solidFill>
                <a:latin typeface="Times New Roman" pitchFamily="18" charset="0"/>
                <a:cs typeface="Times New Roman" pitchFamily="18" charset="0"/>
              </a:rPr>
              <a:t>III. TỔNG KẾT</a:t>
            </a:r>
            <a:endParaRPr lang="en-US" b="1">
              <a:solidFill>
                <a:prstClr val="white"/>
              </a:solidFill>
              <a:latin typeface="Times New Roman" pitchFamily="18" charset="0"/>
              <a:cs typeface="Times New Roman" pitchFamily="18" charset="0"/>
            </a:endParaRPr>
          </a:p>
        </p:txBody>
      </p:sp>
      <p:grpSp>
        <p:nvGrpSpPr>
          <p:cNvPr id="7" name="Group 6"/>
          <p:cNvGrpSpPr>
            <a:grpSpLocks/>
          </p:cNvGrpSpPr>
          <p:nvPr/>
        </p:nvGrpSpPr>
        <p:grpSpPr bwMode="auto">
          <a:xfrm>
            <a:off x="395536" y="2051520"/>
            <a:ext cx="1724025" cy="361950"/>
            <a:chOff x="816" y="2304"/>
            <a:chExt cx="1440" cy="448"/>
          </a:xfrm>
        </p:grpSpPr>
        <p:sp>
          <p:nvSpPr>
            <p:cNvPr id="8" name="Freeform 7"/>
            <p:cNvSpPr>
              <a:spLocks/>
            </p:cNvSpPr>
            <p:nvPr/>
          </p:nvSpPr>
          <p:spPr bwMode="gray">
            <a:xfrm>
              <a:off x="901" y="2562"/>
              <a:ext cx="1270" cy="190"/>
            </a:xfrm>
            <a:custGeom>
              <a:avLst/>
              <a:gdLst>
                <a:gd name="T0" fmla="*/ 1120 w 1120"/>
                <a:gd name="T1" fmla="*/ 252 h 252"/>
                <a:gd name="T2" fmla="*/ 1116 w 1120"/>
                <a:gd name="T3" fmla="*/ 250 h 252"/>
                <a:gd name="T4" fmla="*/ 1100 w 1120"/>
                <a:gd name="T5" fmla="*/ 246 h 252"/>
                <a:gd name="T6" fmla="*/ 1074 w 1120"/>
                <a:gd name="T7" fmla="*/ 240 h 252"/>
                <a:gd name="T8" fmla="*/ 1038 w 1120"/>
                <a:gd name="T9" fmla="*/ 232 h 252"/>
                <a:gd name="T10" fmla="*/ 992 w 1120"/>
                <a:gd name="T11" fmla="*/ 222 h 252"/>
                <a:gd name="T12" fmla="*/ 938 w 1120"/>
                <a:gd name="T13" fmla="*/ 212 h 252"/>
                <a:gd name="T14" fmla="*/ 876 w 1120"/>
                <a:gd name="T15" fmla="*/ 204 h 252"/>
                <a:gd name="T16" fmla="*/ 806 w 1120"/>
                <a:gd name="T17" fmla="*/ 196 h 252"/>
                <a:gd name="T18" fmla="*/ 730 w 1120"/>
                <a:gd name="T19" fmla="*/ 190 h 252"/>
                <a:gd name="T20" fmla="*/ 646 w 1120"/>
                <a:gd name="T21" fmla="*/ 184 h 252"/>
                <a:gd name="T22" fmla="*/ 556 w 1120"/>
                <a:gd name="T23" fmla="*/ 184 h 252"/>
                <a:gd name="T24" fmla="*/ 466 w 1120"/>
                <a:gd name="T25" fmla="*/ 184 h 252"/>
                <a:gd name="T26" fmla="*/ 384 w 1120"/>
                <a:gd name="T27" fmla="*/ 190 h 252"/>
                <a:gd name="T28" fmla="*/ 308 w 1120"/>
                <a:gd name="T29" fmla="*/ 196 h 252"/>
                <a:gd name="T30" fmla="*/ 238 w 1120"/>
                <a:gd name="T31" fmla="*/ 204 h 252"/>
                <a:gd name="T32" fmla="*/ 178 w 1120"/>
                <a:gd name="T33" fmla="*/ 212 h 252"/>
                <a:gd name="T34" fmla="*/ 126 w 1120"/>
                <a:gd name="T35" fmla="*/ 222 h 252"/>
                <a:gd name="T36" fmla="*/ 82 w 1120"/>
                <a:gd name="T37" fmla="*/ 232 h 252"/>
                <a:gd name="T38" fmla="*/ 46 w 1120"/>
                <a:gd name="T39" fmla="*/ 240 h 252"/>
                <a:gd name="T40" fmla="*/ 20 w 1120"/>
                <a:gd name="T41" fmla="*/ 246 h 252"/>
                <a:gd name="T42" fmla="*/ 6 w 1120"/>
                <a:gd name="T43" fmla="*/ 250 h 252"/>
                <a:gd name="T44" fmla="*/ 0 w 1120"/>
                <a:gd name="T45" fmla="*/ 252 h 252"/>
                <a:gd name="T46" fmla="*/ 0 w 1120"/>
                <a:gd name="T47" fmla="*/ 62 h 252"/>
                <a:gd name="T48" fmla="*/ 560 w 1120"/>
                <a:gd name="T49" fmla="*/ 0 h 252"/>
                <a:gd name="T50" fmla="*/ 1120 w 1120"/>
                <a:gd name="T51" fmla="*/ 62 h 252"/>
                <a:gd name="T52" fmla="*/ 1120 w 1120"/>
                <a:gd name="T53" fmla="*/ 252 h 252"/>
                <a:gd name="T54" fmla="*/ 1120 w 1120"/>
                <a:gd name="T55" fmla="*/ 252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lnTo>
                    <a:pt x="1120" y="252"/>
                  </a:lnTo>
                  <a:close/>
                </a:path>
              </a:pathLst>
            </a:custGeom>
            <a:solidFill>
              <a:srgbClr val="969696"/>
            </a:solidFill>
            <a:ln>
              <a:noFill/>
            </a:ln>
            <a:extLst>
              <a:ext uri="{91240B29-F687-4F45-9708-019B960494DF}">
                <a14:hiddenLine xmlns:a14="http://schemas.microsoft.com/office/drawing/2010/main" w="0">
                  <a:solidFill>
                    <a:srgbClr val="DF5908"/>
                  </a:solidFill>
                  <a:prstDash val="solid"/>
                  <a:round/>
                  <a:headEnd/>
                  <a:tailEnd/>
                </a14:hiddenLine>
              </a:ext>
            </a:extLst>
          </p:spPr>
          <p:txBody>
            <a:bodyPr/>
            <a:lstStyle/>
            <a:p>
              <a:pPr fontAlgn="base">
                <a:spcBef>
                  <a:spcPct val="0"/>
                </a:spcBef>
                <a:spcAft>
                  <a:spcPct val="0"/>
                </a:spcAft>
              </a:pPr>
              <a:endParaRPr lang="en-US">
                <a:solidFill>
                  <a:srgbClr val="000000"/>
                </a:solidFill>
              </a:endParaRPr>
            </a:p>
          </p:txBody>
        </p:sp>
        <p:sp>
          <p:nvSpPr>
            <p:cNvPr id="9" name="Rectangle 8"/>
            <p:cNvSpPr>
              <a:spLocks noChangeArrowheads="1"/>
            </p:cNvSpPr>
            <p:nvPr/>
          </p:nvSpPr>
          <p:spPr bwMode="gray">
            <a:xfrm>
              <a:off x="816" y="2304"/>
              <a:ext cx="1440" cy="393"/>
            </a:xfrm>
            <a:prstGeom prst="rect">
              <a:avLst/>
            </a:prstGeom>
            <a:gradFill rotWithShape="1">
              <a:gsLst>
                <a:gs pos="0">
                  <a:schemeClr val="accent2">
                    <a:gamma/>
                    <a:tint val="51373"/>
                    <a:invGamma/>
                  </a:schemeClr>
                </a:gs>
                <a:gs pos="100000">
                  <a:schemeClr val="accent2"/>
                </a:gs>
              </a:gsLst>
              <a:lin ang="27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algn="ctr" eaLnBrk="0" fontAlgn="base" hangingPunct="0">
                <a:spcBef>
                  <a:spcPct val="0"/>
                </a:spcBef>
                <a:spcAft>
                  <a:spcPct val="0"/>
                </a:spcAft>
              </a:pPr>
              <a:endParaRPr lang="en-US" b="1">
                <a:solidFill>
                  <a:srgbClr val="000000"/>
                </a:solidFill>
                <a:effectLst>
                  <a:outerShdw blurRad="38100" dist="38100" dir="2700000" algn="tl">
                    <a:srgbClr val="FFFFFF"/>
                  </a:outerShdw>
                </a:effectLst>
              </a:endParaRPr>
            </a:p>
          </p:txBody>
        </p:sp>
      </p:grpSp>
      <p:grpSp>
        <p:nvGrpSpPr>
          <p:cNvPr id="10" name="Group 9"/>
          <p:cNvGrpSpPr>
            <a:grpSpLocks/>
          </p:cNvGrpSpPr>
          <p:nvPr/>
        </p:nvGrpSpPr>
        <p:grpSpPr bwMode="auto">
          <a:xfrm>
            <a:off x="395536" y="2908770"/>
            <a:ext cx="1724025" cy="361950"/>
            <a:chOff x="816" y="2304"/>
            <a:chExt cx="1440" cy="448"/>
          </a:xfrm>
        </p:grpSpPr>
        <p:sp>
          <p:nvSpPr>
            <p:cNvPr id="11" name="Freeform 10"/>
            <p:cNvSpPr>
              <a:spLocks/>
            </p:cNvSpPr>
            <p:nvPr/>
          </p:nvSpPr>
          <p:spPr bwMode="gray">
            <a:xfrm>
              <a:off x="901" y="2562"/>
              <a:ext cx="1270" cy="190"/>
            </a:xfrm>
            <a:custGeom>
              <a:avLst/>
              <a:gdLst>
                <a:gd name="T0" fmla="*/ 1120 w 1120"/>
                <a:gd name="T1" fmla="*/ 252 h 252"/>
                <a:gd name="T2" fmla="*/ 1116 w 1120"/>
                <a:gd name="T3" fmla="*/ 250 h 252"/>
                <a:gd name="T4" fmla="*/ 1100 w 1120"/>
                <a:gd name="T5" fmla="*/ 246 h 252"/>
                <a:gd name="T6" fmla="*/ 1074 w 1120"/>
                <a:gd name="T7" fmla="*/ 240 h 252"/>
                <a:gd name="T8" fmla="*/ 1038 w 1120"/>
                <a:gd name="T9" fmla="*/ 232 h 252"/>
                <a:gd name="T10" fmla="*/ 992 w 1120"/>
                <a:gd name="T11" fmla="*/ 222 h 252"/>
                <a:gd name="T12" fmla="*/ 938 w 1120"/>
                <a:gd name="T13" fmla="*/ 212 h 252"/>
                <a:gd name="T14" fmla="*/ 876 w 1120"/>
                <a:gd name="T15" fmla="*/ 204 h 252"/>
                <a:gd name="T16" fmla="*/ 806 w 1120"/>
                <a:gd name="T17" fmla="*/ 196 h 252"/>
                <a:gd name="T18" fmla="*/ 730 w 1120"/>
                <a:gd name="T19" fmla="*/ 190 h 252"/>
                <a:gd name="T20" fmla="*/ 646 w 1120"/>
                <a:gd name="T21" fmla="*/ 184 h 252"/>
                <a:gd name="T22" fmla="*/ 556 w 1120"/>
                <a:gd name="T23" fmla="*/ 184 h 252"/>
                <a:gd name="T24" fmla="*/ 466 w 1120"/>
                <a:gd name="T25" fmla="*/ 184 h 252"/>
                <a:gd name="T26" fmla="*/ 384 w 1120"/>
                <a:gd name="T27" fmla="*/ 190 h 252"/>
                <a:gd name="T28" fmla="*/ 308 w 1120"/>
                <a:gd name="T29" fmla="*/ 196 h 252"/>
                <a:gd name="T30" fmla="*/ 238 w 1120"/>
                <a:gd name="T31" fmla="*/ 204 h 252"/>
                <a:gd name="T32" fmla="*/ 178 w 1120"/>
                <a:gd name="T33" fmla="*/ 212 h 252"/>
                <a:gd name="T34" fmla="*/ 126 w 1120"/>
                <a:gd name="T35" fmla="*/ 222 h 252"/>
                <a:gd name="T36" fmla="*/ 82 w 1120"/>
                <a:gd name="T37" fmla="*/ 232 h 252"/>
                <a:gd name="T38" fmla="*/ 46 w 1120"/>
                <a:gd name="T39" fmla="*/ 240 h 252"/>
                <a:gd name="T40" fmla="*/ 20 w 1120"/>
                <a:gd name="T41" fmla="*/ 246 h 252"/>
                <a:gd name="T42" fmla="*/ 6 w 1120"/>
                <a:gd name="T43" fmla="*/ 250 h 252"/>
                <a:gd name="T44" fmla="*/ 0 w 1120"/>
                <a:gd name="T45" fmla="*/ 252 h 252"/>
                <a:gd name="T46" fmla="*/ 0 w 1120"/>
                <a:gd name="T47" fmla="*/ 62 h 252"/>
                <a:gd name="T48" fmla="*/ 560 w 1120"/>
                <a:gd name="T49" fmla="*/ 0 h 252"/>
                <a:gd name="T50" fmla="*/ 1120 w 1120"/>
                <a:gd name="T51" fmla="*/ 62 h 252"/>
                <a:gd name="T52" fmla="*/ 1120 w 1120"/>
                <a:gd name="T53" fmla="*/ 252 h 252"/>
                <a:gd name="T54" fmla="*/ 1120 w 1120"/>
                <a:gd name="T55" fmla="*/ 252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lnTo>
                    <a:pt x="1120" y="252"/>
                  </a:lnTo>
                  <a:close/>
                </a:path>
              </a:pathLst>
            </a:custGeom>
            <a:solidFill>
              <a:srgbClr val="969696"/>
            </a:solidFill>
            <a:ln>
              <a:noFill/>
            </a:ln>
            <a:extLst>
              <a:ext uri="{91240B29-F687-4F45-9708-019B960494DF}">
                <a14:hiddenLine xmlns:a14="http://schemas.microsoft.com/office/drawing/2010/main" w="0">
                  <a:solidFill>
                    <a:srgbClr val="DF5908"/>
                  </a:solidFill>
                  <a:prstDash val="solid"/>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2" name="Rectangle 11"/>
            <p:cNvSpPr>
              <a:spLocks noChangeArrowheads="1"/>
            </p:cNvSpPr>
            <p:nvPr/>
          </p:nvSpPr>
          <p:spPr bwMode="gray">
            <a:xfrm>
              <a:off x="816" y="2304"/>
              <a:ext cx="1440" cy="393"/>
            </a:xfrm>
            <a:prstGeom prst="rect">
              <a:avLst/>
            </a:prstGeom>
            <a:gradFill rotWithShape="1">
              <a:gsLst>
                <a:gs pos="0">
                  <a:schemeClr val="hlink">
                    <a:gamma/>
                    <a:tint val="36471"/>
                    <a:invGamma/>
                  </a:schemeClr>
                </a:gs>
                <a:gs pos="100000">
                  <a:schemeClr val="hlink"/>
                </a:gs>
              </a:gsLst>
              <a:lin ang="27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algn="ctr" eaLnBrk="0" fontAlgn="base" hangingPunct="0">
                <a:spcBef>
                  <a:spcPct val="0"/>
                </a:spcBef>
                <a:spcAft>
                  <a:spcPct val="0"/>
                </a:spcAft>
              </a:pPr>
              <a:endParaRPr lang="en-US" b="1">
                <a:solidFill>
                  <a:srgbClr val="000000"/>
                </a:solidFill>
                <a:effectLst>
                  <a:outerShdw blurRad="38100" dist="38100" dir="2700000" algn="tl">
                    <a:srgbClr val="FFFFFF"/>
                  </a:outerShdw>
                </a:effectLst>
              </a:endParaRPr>
            </a:p>
          </p:txBody>
        </p:sp>
      </p:grpSp>
      <p:sp>
        <p:nvSpPr>
          <p:cNvPr id="13" name="Rectangle 13"/>
          <p:cNvSpPr>
            <a:spLocks noChangeArrowheads="1"/>
          </p:cNvSpPr>
          <p:nvPr/>
        </p:nvSpPr>
        <p:spPr bwMode="gray">
          <a:xfrm>
            <a:off x="395536" y="3766021"/>
            <a:ext cx="1724025" cy="317897"/>
          </a:xfrm>
          <a:prstGeom prst="rect">
            <a:avLst/>
          </a:prstGeom>
          <a:gradFill rotWithShape="1">
            <a:gsLst>
              <a:gs pos="0">
                <a:schemeClr val="folHlink">
                  <a:gamma/>
                  <a:tint val="24314"/>
                  <a:invGamma/>
                </a:schemeClr>
              </a:gs>
              <a:gs pos="100000">
                <a:schemeClr val="folHlink"/>
              </a:gs>
            </a:gsLst>
            <a:lin ang="27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algn="ctr" eaLnBrk="0" fontAlgn="base" hangingPunct="0">
              <a:spcBef>
                <a:spcPct val="0"/>
              </a:spcBef>
              <a:spcAft>
                <a:spcPct val="0"/>
              </a:spcAft>
            </a:pPr>
            <a:endParaRPr lang="en-US" b="1">
              <a:solidFill>
                <a:srgbClr val="000000"/>
              </a:solidFill>
              <a:effectLst>
                <a:outerShdw blurRad="38100" dist="38100" dir="2700000" algn="tl">
                  <a:srgbClr val="FFFFFF"/>
                </a:outerShdw>
              </a:effectLst>
            </a:endParaRPr>
          </a:p>
        </p:txBody>
      </p:sp>
      <p:cxnSp>
        <p:nvCxnSpPr>
          <p:cNvPr id="14" name="AutoShape 14"/>
          <p:cNvCxnSpPr>
            <a:cxnSpLocks noChangeShapeType="1"/>
          </p:cNvCxnSpPr>
          <p:nvPr/>
        </p:nvCxnSpPr>
        <p:spPr bwMode="gray">
          <a:xfrm>
            <a:off x="1252783" y="4083918"/>
            <a:ext cx="4762" cy="536972"/>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AutoShape 15"/>
          <p:cNvCxnSpPr>
            <a:cxnSpLocks noChangeShapeType="1"/>
            <a:stCxn id="8" idx="11"/>
            <a:endCxn id="12" idx="0"/>
          </p:cNvCxnSpPr>
          <p:nvPr/>
        </p:nvCxnSpPr>
        <p:spPr bwMode="gray">
          <a:xfrm>
            <a:off x="1252783" y="2371799"/>
            <a:ext cx="4762" cy="536972"/>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AutoShape 16"/>
          <p:cNvCxnSpPr>
            <a:cxnSpLocks noChangeShapeType="1"/>
            <a:stCxn id="11" idx="11"/>
            <a:endCxn id="13" idx="0"/>
          </p:cNvCxnSpPr>
          <p:nvPr/>
        </p:nvCxnSpPr>
        <p:spPr bwMode="gray">
          <a:xfrm>
            <a:off x="1252783" y="3229049"/>
            <a:ext cx="4762" cy="536972"/>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Line 17"/>
          <p:cNvSpPr>
            <a:spLocks noChangeShapeType="1"/>
          </p:cNvSpPr>
          <p:nvPr/>
        </p:nvSpPr>
        <p:spPr bwMode="auto">
          <a:xfrm>
            <a:off x="1309933" y="4443958"/>
            <a:ext cx="5943600" cy="0"/>
          </a:xfrm>
          <a:prstGeom prst="line">
            <a:avLst/>
          </a:prstGeom>
          <a:noFill/>
          <a:ln w="38100" cap="rnd">
            <a:solidFill>
              <a:srgbClr val="969696"/>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00000"/>
              </a:solidFill>
            </a:endParaRPr>
          </a:p>
        </p:txBody>
      </p:sp>
      <p:sp>
        <p:nvSpPr>
          <p:cNvPr id="18" name="Line 18"/>
          <p:cNvSpPr>
            <a:spLocks noChangeShapeType="1"/>
          </p:cNvSpPr>
          <p:nvPr/>
        </p:nvSpPr>
        <p:spPr bwMode="auto">
          <a:xfrm>
            <a:off x="1309933" y="2662311"/>
            <a:ext cx="4774235" cy="0"/>
          </a:xfrm>
          <a:prstGeom prst="line">
            <a:avLst/>
          </a:prstGeom>
          <a:noFill/>
          <a:ln w="38100" cap="rnd">
            <a:solidFill>
              <a:srgbClr val="969696"/>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00000"/>
              </a:solidFill>
            </a:endParaRPr>
          </a:p>
        </p:txBody>
      </p:sp>
      <p:sp>
        <p:nvSpPr>
          <p:cNvPr id="19" name="Line 19"/>
          <p:cNvSpPr>
            <a:spLocks noChangeShapeType="1"/>
          </p:cNvSpPr>
          <p:nvPr/>
        </p:nvSpPr>
        <p:spPr bwMode="auto">
          <a:xfrm flipV="1">
            <a:off x="1567872" y="3495153"/>
            <a:ext cx="5514953" cy="2381"/>
          </a:xfrm>
          <a:prstGeom prst="line">
            <a:avLst/>
          </a:prstGeom>
          <a:noFill/>
          <a:ln w="38100" cap="rnd">
            <a:solidFill>
              <a:srgbClr val="969696"/>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00000"/>
              </a:solidFill>
            </a:endParaRPr>
          </a:p>
        </p:txBody>
      </p:sp>
      <p:sp>
        <p:nvSpPr>
          <p:cNvPr id="20" name="TextBox 19"/>
          <p:cNvSpPr txBox="1"/>
          <p:nvPr/>
        </p:nvSpPr>
        <p:spPr>
          <a:xfrm>
            <a:off x="2073107" y="987574"/>
            <a:ext cx="4997785" cy="646331"/>
          </a:xfrm>
          <a:prstGeom prst="rect">
            <a:avLst/>
          </a:prstGeom>
          <a:noFill/>
        </p:spPr>
        <p:txBody>
          <a:bodyPr wrap="square" rtlCol="0">
            <a:spAutoFit/>
          </a:bodyPr>
          <a:lstStyle/>
          <a:p>
            <a:r>
              <a:rPr lang="en-US" sz="3600" b="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Kristen ITC" pitchFamily="66" charset="0"/>
              </a:rPr>
              <a:t>NỘI DUNG</a:t>
            </a:r>
            <a:endParaRPr lang="en-US" sz="3600" b="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Kristen ITC" pitchFamily="66" charset="0"/>
            </a:endParaRPr>
          </a:p>
        </p:txBody>
      </p:sp>
      <p:sp>
        <p:nvSpPr>
          <p:cNvPr id="21" name="Rectangle 20"/>
          <p:cNvSpPr/>
          <p:nvPr/>
        </p:nvSpPr>
        <p:spPr>
          <a:xfrm>
            <a:off x="2246708" y="1995686"/>
            <a:ext cx="4159152" cy="646331"/>
          </a:xfrm>
          <a:prstGeom prst="rect">
            <a:avLst/>
          </a:prstGeom>
        </p:spPr>
        <p:txBody>
          <a:bodyPr wrap="none">
            <a:spAutoFit/>
          </a:bodyPr>
          <a:lstStyle/>
          <a:p>
            <a:r>
              <a:rPr lang="it-IT" b="1" smtClean="0">
                <a:latin typeface="Times New Roman" pitchFamily="18" charset="0"/>
                <a:cs typeface="Times New Roman" pitchFamily="18" charset="0"/>
              </a:rPr>
              <a:t>+ Vạch trần bộ mặt tàn ác, bất nhân của</a:t>
            </a:r>
          </a:p>
          <a:p>
            <a:r>
              <a:rPr lang="it-IT" b="1" smtClean="0">
                <a:latin typeface="Times New Roman" pitchFamily="18" charset="0"/>
                <a:cs typeface="Times New Roman" pitchFamily="18" charset="0"/>
              </a:rPr>
              <a:t> XH thực dân phong kiến đương thời </a:t>
            </a:r>
            <a:endParaRPr lang="en-US" b="1">
              <a:latin typeface="Times New Roman" pitchFamily="18" charset="0"/>
              <a:cs typeface="Times New Roman" pitchFamily="18" charset="0"/>
            </a:endParaRPr>
          </a:p>
        </p:txBody>
      </p:sp>
      <p:sp>
        <p:nvSpPr>
          <p:cNvPr id="22" name="Rectangle 21"/>
          <p:cNvSpPr/>
          <p:nvPr/>
        </p:nvSpPr>
        <p:spPr>
          <a:xfrm>
            <a:off x="2195735" y="2789515"/>
            <a:ext cx="5022645" cy="646331"/>
          </a:xfrm>
          <a:prstGeom prst="rect">
            <a:avLst/>
          </a:prstGeom>
        </p:spPr>
        <p:txBody>
          <a:bodyPr wrap="square">
            <a:spAutoFit/>
          </a:bodyPr>
          <a:lstStyle/>
          <a:p>
            <a:r>
              <a:rPr lang="it-IT" b="1" smtClean="0">
                <a:latin typeface="Times New Roman" pitchFamily="18" charset="0"/>
                <a:cs typeface="Times New Roman" pitchFamily="18" charset="0"/>
              </a:rPr>
              <a:t> + Sự thấu hiểu, cảm thông sâu sắc của tác giả vì tình cảnh cơ cực, bế tắc của người nông dân</a:t>
            </a:r>
            <a:endParaRPr lang="en-US" b="1">
              <a:latin typeface="Times New Roman" pitchFamily="18" charset="0"/>
              <a:cs typeface="Times New Roman" pitchFamily="18" charset="0"/>
            </a:endParaRPr>
          </a:p>
        </p:txBody>
      </p:sp>
      <p:sp>
        <p:nvSpPr>
          <p:cNvPr id="23" name="Rectangle 22"/>
          <p:cNvSpPr/>
          <p:nvPr/>
        </p:nvSpPr>
        <p:spPr>
          <a:xfrm>
            <a:off x="2286000" y="3725619"/>
            <a:ext cx="4572000" cy="646331"/>
          </a:xfrm>
          <a:prstGeom prst="rect">
            <a:avLst/>
          </a:prstGeom>
        </p:spPr>
        <p:txBody>
          <a:bodyPr>
            <a:spAutoFit/>
          </a:bodyPr>
          <a:lstStyle/>
          <a:p>
            <a:r>
              <a:rPr lang="it-IT" b="1" smtClean="0">
                <a:latin typeface="Times New Roman" pitchFamily="18" charset="0"/>
                <a:cs typeface="Times New Roman" pitchFamily="18" charset="0"/>
              </a:rPr>
              <a:t>+ Ca ngợi vẻ đẹp tâm hồn của người phụ nữ nông dân </a:t>
            </a:r>
            <a:endParaRPr lang="en-US" b="1">
              <a:latin typeface="Times New Roman" pitchFamily="18" charset="0"/>
              <a:cs typeface="Times New Roman" pitchFamily="18" charset="0"/>
            </a:endParaRPr>
          </a:p>
        </p:txBody>
      </p:sp>
      <p:pic>
        <p:nvPicPr>
          <p:cNvPr id="24" name="Picture 2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28184" y="234685"/>
            <a:ext cx="2428025" cy="150577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184244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heel(1)">
                                      <p:cBhvr>
                                        <p:cTn id="7" dur="2000"/>
                                        <p:tgtEl>
                                          <p:spTgt spid="20"/>
                                        </p:tgtEl>
                                      </p:cBhvr>
                                    </p:animEffect>
                                  </p:childTnLst>
                                </p:cTn>
                              </p:par>
                              <p:par>
                                <p:cTn id="8" presetID="21" presetClass="entr" presetSubtype="1"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heel(1)">
                                      <p:cBhvr>
                                        <p:cTn id="10" dur="20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heel(1)">
                                      <p:cBhvr>
                                        <p:cTn id="15" dur="2000"/>
                                        <p:tgtEl>
                                          <p:spTgt spid="7"/>
                                        </p:tgtEl>
                                      </p:cBhvr>
                                    </p:animEffect>
                                  </p:childTnLst>
                                </p:cTn>
                              </p:par>
                              <p:par>
                                <p:cTn id="16" presetID="21" presetClass="entr" presetSubtype="1"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heel(1)">
                                      <p:cBhvr>
                                        <p:cTn id="18" dur="2000"/>
                                        <p:tgtEl>
                                          <p:spTgt spid="10"/>
                                        </p:tgtEl>
                                      </p:cBhvr>
                                    </p:animEffect>
                                  </p:childTnLst>
                                </p:cTn>
                              </p:par>
                              <p:par>
                                <p:cTn id="19" presetID="21" presetClass="entr" presetSubtype="1"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heel(1)">
                                      <p:cBhvr>
                                        <p:cTn id="21" dur="2000"/>
                                        <p:tgtEl>
                                          <p:spTgt spid="13"/>
                                        </p:tgtEl>
                                      </p:cBhvr>
                                    </p:animEffect>
                                  </p:childTnLst>
                                </p:cTn>
                              </p:par>
                              <p:par>
                                <p:cTn id="22" presetID="21" presetClass="entr" presetSubtype="1" fill="hold"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heel(1)">
                                      <p:cBhvr>
                                        <p:cTn id="24" dur="2000"/>
                                        <p:tgtEl>
                                          <p:spTgt spid="14"/>
                                        </p:tgtEl>
                                      </p:cBhvr>
                                    </p:animEffect>
                                  </p:childTnLst>
                                </p:cTn>
                              </p:par>
                              <p:par>
                                <p:cTn id="25" presetID="21" presetClass="entr" presetSubtype="1"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heel(1)">
                                      <p:cBhvr>
                                        <p:cTn id="27" dur="2000"/>
                                        <p:tgtEl>
                                          <p:spTgt spid="15"/>
                                        </p:tgtEl>
                                      </p:cBhvr>
                                    </p:animEffect>
                                  </p:childTnLst>
                                </p:cTn>
                              </p:par>
                              <p:par>
                                <p:cTn id="28" presetID="21" presetClass="entr" presetSubtype="1" fill="hold"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heel(1)">
                                      <p:cBhvr>
                                        <p:cTn id="30" dur="2000"/>
                                        <p:tgtEl>
                                          <p:spTgt spid="16"/>
                                        </p:tgtEl>
                                      </p:cBhvr>
                                    </p:animEffect>
                                  </p:childTnLst>
                                </p:cTn>
                              </p:par>
                              <p:par>
                                <p:cTn id="31" presetID="21" presetClass="entr" presetSubtype="1"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wheel(1)">
                                      <p:cBhvr>
                                        <p:cTn id="33" dur="2000"/>
                                        <p:tgtEl>
                                          <p:spTgt spid="17"/>
                                        </p:tgtEl>
                                      </p:cBhvr>
                                    </p:animEffect>
                                  </p:childTnLst>
                                </p:cTn>
                              </p:par>
                              <p:par>
                                <p:cTn id="34" presetID="21" presetClass="entr" presetSubtype="1" fill="hold" grpId="0"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wheel(1)">
                                      <p:cBhvr>
                                        <p:cTn id="36" dur="2000"/>
                                        <p:tgtEl>
                                          <p:spTgt spid="18"/>
                                        </p:tgtEl>
                                      </p:cBhvr>
                                    </p:animEffect>
                                  </p:childTnLst>
                                </p:cTn>
                              </p:par>
                              <p:par>
                                <p:cTn id="37" presetID="21" presetClass="entr" presetSubtype="1"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wheel(1)">
                                      <p:cBhvr>
                                        <p:cTn id="39" dur="2000"/>
                                        <p:tgtEl>
                                          <p:spTgt spid="19"/>
                                        </p:tgtEl>
                                      </p:cBhvr>
                                    </p:animEffect>
                                  </p:childTnLst>
                                </p:cTn>
                              </p:par>
                              <p:par>
                                <p:cTn id="40" presetID="21" presetClass="entr" presetSubtype="1"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wheel(1)">
                                      <p:cBhvr>
                                        <p:cTn id="42" dur="2000"/>
                                        <p:tgtEl>
                                          <p:spTgt spid="21"/>
                                        </p:tgtEl>
                                      </p:cBhvr>
                                    </p:animEffect>
                                  </p:childTnLst>
                                </p:cTn>
                              </p:par>
                              <p:par>
                                <p:cTn id="43" presetID="21" presetClass="entr" presetSubtype="1" fill="hold" grpId="0" nodeType="with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wheel(1)">
                                      <p:cBhvr>
                                        <p:cTn id="45" dur="2000"/>
                                        <p:tgtEl>
                                          <p:spTgt spid="22"/>
                                        </p:tgtEl>
                                      </p:cBhvr>
                                    </p:animEffect>
                                  </p:childTnLst>
                                </p:cTn>
                              </p:par>
                              <p:par>
                                <p:cTn id="46" presetID="21" presetClass="entr" presetSubtype="1" fill="hold" grpId="0" nodeType="with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wheel(1)">
                                      <p:cBhvr>
                                        <p:cTn id="48"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7" grpId="0" animBg="1"/>
      <p:bldP spid="18" grpId="0" animBg="1"/>
      <p:bldP spid="19" grpId="0" animBg="1"/>
      <p:bldP spid="20" grpId="0"/>
      <p:bldP spid="21" grpId="0"/>
      <p:bldP spid="22" grpId="0"/>
      <p:bldP spid="2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a:spLocks noEditPoints="1"/>
          </p:cNvSpPr>
          <p:nvPr/>
        </p:nvSpPr>
        <p:spPr bwMode="auto">
          <a:xfrm rot="16200000">
            <a:off x="1248504" y="-1088351"/>
            <a:ext cx="750171" cy="3247179"/>
          </a:xfrm>
          <a:custGeom>
            <a:avLst/>
            <a:gdLst>
              <a:gd name="T0" fmla="*/ 914 w 1007"/>
              <a:gd name="T1" fmla="*/ 170 h 2288"/>
              <a:gd name="T2" fmla="*/ 728 w 1007"/>
              <a:gd name="T3" fmla="*/ 122 h 2288"/>
              <a:gd name="T4" fmla="*/ 291 w 1007"/>
              <a:gd name="T5" fmla="*/ 122 h 2288"/>
              <a:gd name="T6" fmla="*/ 147 w 1007"/>
              <a:gd name="T7" fmla="*/ 0 h 2288"/>
              <a:gd name="T8" fmla="*/ 0 w 1007"/>
              <a:gd name="T9" fmla="*/ 146 h 2288"/>
              <a:gd name="T10" fmla="*/ 147 w 1007"/>
              <a:gd name="T11" fmla="*/ 293 h 2288"/>
              <a:gd name="T12" fmla="*/ 291 w 1007"/>
              <a:gd name="T13" fmla="*/ 171 h 2288"/>
              <a:gd name="T14" fmla="*/ 728 w 1007"/>
              <a:gd name="T15" fmla="*/ 171 h 2288"/>
              <a:gd name="T16" fmla="*/ 957 w 1007"/>
              <a:gd name="T17" fmla="*/ 351 h 2288"/>
              <a:gd name="T18" fmla="*/ 957 w 1007"/>
              <a:gd name="T19" fmla="*/ 2288 h 2288"/>
              <a:gd name="T20" fmla="*/ 1007 w 1007"/>
              <a:gd name="T21" fmla="*/ 2288 h 2288"/>
              <a:gd name="T22" fmla="*/ 1007 w 1007"/>
              <a:gd name="T23" fmla="*/ 351 h 2288"/>
              <a:gd name="T24" fmla="*/ 914 w 1007"/>
              <a:gd name="T25" fmla="*/ 170 h 2288"/>
              <a:gd name="T26" fmla="*/ 147 w 1007"/>
              <a:gd name="T27" fmla="*/ 233 h 2288"/>
              <a:gd name="T28" fmla="*/ 61 w 1007"/>
              <a:gd name="T29" fmla="*/ 146 h 2288"/>
              <a:gd name="T30" fmla="*/ 147 w 1007"/>
              <a:gd name="T31" fmla="*/ 60 h 2288"/>
              <a:gd name="T32" fmla="*/ 233 w 1007"/>
              <a:gd name="T33" fmla="*/ 146 h 2288"/>
              <a:gd name="T34" fmla="*/ 147 w 1007"/>
              <a:gd name="T35" fmla="*/ 233 h 2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7" h="2288">
                <a:moveTo>
                  <a:pt x="914" y="170"/>
                </a:moveTo>
                <a:cubicBezTo>
                  <a:pt x="854" y="130"/>
                  <a:pt x="780" y="122"/>
                  <a:pt x="728" y="122"/>
                </a:cubicBezTo>
                <a:cubicBezTo>
                  <a:pt x="291" y="122"/>
                  <a:pt x="291" y="122"/>
                  <a:pt x="291" y="122"/>
                </a:cubicBezTo>
                <a:cubicBezTo>
                  <a:pt x="279" y="53"/>
                  <a:pt x="219" y="0"/>
                  <a:pt x="147" y="0"/>
                </a:cubicBezTo>
                <a:cubicBezTo>
                  <a:pt x="66" y="0"/>
                  <a:pt x="0" y="66"/>
                  <a:pt x="0" y="146"/>
                </a:cubicBezTo>
                <a:cubicBezTo>
                  <a:pt x="0" y="227"/>
                  <a:pt x="66" y="293"/>
                  <a:pt x="147" y="293"/>
                </a:cubicBezTo>
                <a:cubicBezTo>
                  <a:pt x="219" y="293"/>
                  <a:pt x="279" y="240"/>
                  <a:pt x="291" y="171"/>
                </a:cubicBezTo>
                <a:cubicBezTo>
                  <a:pt x="728" y="171"/>
                  <a:pt x="728" y="171"/>
                  <a:pt x="728" y="171"/>
                </a:cubicBezTo>
                <a:cubicBezTo>
                  <a:pt x="797" y="171"/>
                  <a:pt x="957" y="189"/>
                  <a:pt x="957" y="351"/>
                </a:cubicBezTo>
                <a:cubicBezTo>
                  <a:pt x="957" y="2288"/>
                  <a:pt x="957" y="2288"/>
                  <a:pt x="957" y="2288"/>
                </a:cubicBezTo>
                <a:cubicBezTo>
                  <a:pt x="1007" y="2288"/>
                  <a:pt x="1007" y="2288"/>
                  <a:pt x="1007" y="2288"/>
                </a:cubicBezTo>
                <a:cubicBezTo>
                  <a:pt x="1007" y="351"/>
                  <a:pt x="1007" y="351"/>
                  <a:pt x="1007" y="351"/>
                </a:cubicBezTo>
                <a:cubicBezTo>
                  <a:pt x="1007" y="272"/>
                  <a:pt x="975" y="210"/>
                  <a:pt x="914" y="170"/>
                </a:cubicBezTo>
                <a:close/>
                <a:moveTo>
                  <a:pt x="147" y="233"/>
                </a:moveTo>
                <a:cubicBezTo>
                  <a:pt x="99" y="233"/>
                  <a:pt x="61" y="194"/>
                  <a:pt x="61" y="146"/>
                </a:cubicBezTo>
                <a:cubicBezTo>
                  <a:pt x="61" y="99"/>
                  <a:pt x="99" y="60"/>
                  <a:pt x="147" y="60"/>
                </a:cubicBezTo>
                <a:cubicBezTo>
                  <a:pt x="194" y="60"/>
                  <a:pt x="233" y="99"/>
                  <a:pt x="233" y="146"/>
                </a:cubicBezTo>
                <a:cubicBezTo>
                  <a:pt x="233" y="194"/>
                  <a:pt x="194" y="233"/>
                  <a:pt x="147" y="233"/>
                </a:cubicBezTo>
                <a:close/>
              </a:path>
            </a:pathLst>
          </a:custGeom>
          <a:gradFill>
            <a:gsLst>
              <a:gs pos="0">
                <a:srgbClr val="03435C"/>
              </a:gs>
              <a:gs pos="100000">
                <a:srgbClr val="037A9B"/>
              </a:gs>
            </a:gsLst>
            <a:lin ang="5400000" scaled="1"/>
          </a:gra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012" dirty="0">
              <a:solidFill>
                <a:prstClr val="white"/>
              </a:solidFill>
              <a:latin typeface="微软雅黑" panose="020B0503020204020204" pitchFamily="34" charset="-122"/>
            </a:endParaRPr>
          </a:p>
        </p:txBody>
      </p:sp>
      <p:sp>
        <p:nvSpPr>
          <p:cNvPr id="5" name="TextBox 4"/>
          <p:cNvSpPr txBox="1"/>
          <p:nvPr/>
        </p:nvSpPr>
        <p:spPr>
          <a:xfrm>
            <a:off x="395536" y="350572"/>
            <a:ext cx="2736304" cy="369332"/>
          </a:xfrm>
          <a:prstGeom prst="rect">
            <a:avLst/>
          </a:prstGeom>
          <a:solidFill>
            <a:schemeClr val="accent5">
              <a:lumMod val="75000"/>
            </a:schemeClr>
          </a:solidFill>
        </p:spPr>
        <p:txBody>
          <a:bodyPr wrap="square" rtlCol="0">
            <a:spAutoFit/>
          </a:bodyPr>
          <a:lstStyle/>
          <a:p>
            <a:r>
              <a:rPr lang="en-US" b="1" smtClean="0">
                <a:solidFill>
                  <a:prstClr val="white"/>
                </a:solidFill>
                <a:latin typeface="Times New Roman" pitchFamily="18" charset="0"/>
                <a:cs typeface="Times New Roman" pitchFamily="18" charset="0"/>
              </a:rPr>
              <a:t>III. TỔNG KẾT</a:t>
            </a:r>
            <a:endParaRPr lang="en-US" b="1">
              <a:solidFill>
                <a:prstClr val="white"/>
              </a:solidFill>
              <a:latin typeface="Times New Roman" pitchFamily="18" charset="0"/>
              <a:cs typeface="Times New Roman" pitchFamily="18" charset="0"/>
            </a:endParaRPr>
          </a:p>
        </p:txBody>
      </p:sp>
      <p:sp>
        <p:nvSpPr>
          <p:cNvPr id="6" name="TextBox 5"/>
          <p:cNvSpPr txBox="1"/>
          <p:nvPr/>
        </p:nvSpPr>
        <p:spPr>
          <a:xfrm>
            <a:off x="1403648" y="987574"/>
            <a:ext cx="4997785" cy="646331"/>
          </a:xfrm>
          <a:prstGeom prst="rect">
            <a:avLst/>
          </a:prstGeom>
          <a:noFill/>
        </p:spPr>
        <p:txBody>
          <a:bodyPr wrap="square" rtlCol="0">
            <a:spAutoFit/>
          </a:bodyPr>
          <a:lstStyle/>
          <a:p>
            <a:r>
              <a:rPr lang="en-US" sz="3600" b="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Kristen ITC" pitchFamily="66" charset="0"/>
              </a:rPr>
              <a:t>Nghệ thuật</a:t>
            </a:r>
            <a:endParaRPr lang="en-US" sz="3600" b="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Kristen ITC" pitchFamily="66" charset="0"/>
            </a:endParaRPr>
          </a:p>
        </p:txBody>
      </p:sp>
      <p:sp>
        <p:nvSpPr>
          <p:cNvPr id="7" name="Rectangle 6"/>
          <p:cNvSpPr/>
          <p:nvPr/>
        </p:nvSpPr>
        <p:spPr>
          <a:xfrm>
            <a:off x="467544" y="2005446"/>
            <a:ext cx="4572000" cy="1754326"/>
          </a:xfrm>
          <a:prstGeom prst="rect">
            <a:avLst/>
          </a:prstGeom>
        </p:spPr>
        <p:txBody>
          <a:bodyPr>
            <a:spAutoFit/>
          </a:bodyPr>
          <a:lstStyle/>
          <a:p>
            <a:pPr marL="285750" indent="-285750">
              <a:buFont typeface="Wingdings" pitchFamily="2" charset="2"/>
              <a:buChar char="ü"/>
            </a:pPr>
            <a:r>
              <a:rPr lang="fr-FR" b="1" smtClean="0">
                <a:latin typeface="Times New Roman" pitchFamily="18" charset="0"/>
                <a:cs typeface="Times New Roman" pitchFamily="18" charset="0"/>
              </a:rPr>
              <a:t>Tạo </a:t>
            </a:r>
            <a:r>
              <a:rPr lang="fr-FR" b="1">
                <a:latin typeface="Times New Roman" pitchFamily="18" charset="0"/>
                <a:cs typeface="Times New Roman" pitchFamily="18" charset="0"/>
              </a:rPr>
              <a:t>tình huống truyện có tính kịch: </a:t>
            </a:r>
            <a:r>
              <a:rPr lang="fr-FR" b="1" i="1">
                <a:latin typeface="Times New Roman" pitchFamily="18" charset="0"/>
                <a:cs typeface="Times New Roman" pitchFamily="18" charset="0"/>
              </a:rPr>
              <a:t>tức nước vì bờ</a:t>
            </a:r>
            <a:r>
              <a:rPr lang="fr-FR" b="1" i="1" smtClean="0">
                <a:latin typeface="Times New Roman" pitchFamily="18" charset="0"/>
                <a:cs typeface="Times New Roman" pitchFamily="18" charset="0"/>
              </a:rPr>
              <a:t>.</a:t>
            </a:r>
          </a:p>
          <a:p>
            <a:pPr marL="285750" indent="-285750">
              <a:buFont typeface="Wingdings" pitchFamily="2" charset="2"/>
              <a:buChar char="ü"/>
            </a:pPr>
            <a:endParaRPr lang="en-US" b="1">
              <a:latin typeface="Times New Roman" pitchFamily="18" charset="0"/>
              <a:cs typeface="Times New Roman" pitchFamily="18" charset="0"/>
            </a:endParaRPr>
          </a:p>
          <a:p>
            <a:pPr marL="285750" indent="-285750">
              <a:buFont typeface="Wingdings" pitchFamily="2" charset="2"/>
              <a:buChar char="ü"/>
            </a:pPr>
            <a:r>
              <a:rPr lang="fr-FR" b="1" smtClean="0">
                <a:latin typeface="Times New Roman" pitchFamily="18" charset="0"/>
                <a:cs typeface="Times New Roman" pitchFamily="18" charset="0"/>
              </a:rPr>
              <a:t>Kể </a:t>
            </a:r>
            <a:r>
              <a:rPr lang="fr-FR" b="1">
                <a:latin typeface="Times New Roman" pitchFamily="18" charset="0"/>
                <a:cs typeface="Times New Roman" pitchFamily="18" charset="0"/>
              </a:rPr>
              <a:t>chuyện, miêu tả nhân vật sinh động, chân thực (qua ngoại hình, hành động, tâm lí)</a:t>
            </a:r>
            <a:endParaRPr lang="en-US" b="1">
              <a:latin typeface="Times New Roman" pitchFamily="18" charset="0"/>
              <a:cs typeface="Times New Roman" pitchFamily="18" charset="0"/>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32040" y="-20538"/>
            <a:ext cx="5886243" cy="5164038"/>
          </a:xfrm>
          <a:prstGeom prst="rect">
            <a:avLst/>
          </a:prstGeom>
        </p:spPr>
      </p:pic>
    </p:spTree>
    <p:extLst>
      <p:ext uri="{BB962C8B-B14F-4D97-AF65-F5344CB8AC3E}">
        <p14:creationId xmlns:p14="http://schemas.microsoft.com/office/powerpoint/2010/main" val="3686498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1)">
                                      <p:cBhvr>
                                        <p:cTn id="1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1419622"/>
            <a:ext cx="2232248" cy="297633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nvGrpSpPr>
          <p:cNvPr id="5" name="Group 13"/>
          <p:cNvGrpSpPr>
            <a:grpSpLocks/>
          </p:cNvGrpSpPr>
          <p:nvPr/>
        </p:nvGrpSpPr>
        <p:grpSpPr bwMode="auto">
          <a:xfrm>
            <a:off x="2727565" y="1211973"/>
            <a:ext cx="457200" cy="457200"/>
            <a:chOff x="384" y="1776"/>
            <a:chExt cx="1488" cy="1488"/>
          </a:xfrm>
          <a:solidFill>
            <a:schemeClr val="accent5">
              <a:lumMod val="75000"/>
            </a:schemeClr>
          </a:solidFill>
        </p:grpSpPr>
        <p:sp>
          <p:nvSpPr>
            <p:cNvPr id="6" name="Oval 14"/>
            <p:cNvSpPr>
              <a:spLocks noChangeArrowheads="1"/>
            </p:cNvSpPr>
            <p:nvPr/>
          </p:nvSpPr>
          <p:spPr bwMode="gray">
            <a:xfrm>
              <a:off x="384" y="1776"/>
              <a:ext cx="1488" cy="1488"/>
            </a:xfrm>
            <a:prstGeom prst="ellipse">
              <a:avLst/>
            </a:prstGeom>
            <a:grpFill/>
            <a:ln w="12700">
              <a:solidFill>
                <a:schemeClr val="accent1"/>
              </a:solidFill>
              <a:round/>
              <a:headEnd/>
              <a:tailEnd/>
            </a:ln>
            <a:effectLst>
              <a:outerShdw dist="50800" dir="5400000" algn="ctr" rotWithShape="0">
                <a:schemeClr val="bg2">
                  <a:alpha val="50000"/>
                </a:schemeClr>
              </a:outerShdw>
            </a:effectLst>
          </p:spPr>
          <p:txBody>
            <a:bodyPr wrap="none" anchor="ctr"/>
            <a:lstStyle/>
            <a:p>
              <a:endParaRPr lang="en-US"/>
            </a:p>
          </p:txBody>
        </p:sp>
        <p:sp>
          <p:nvSpPr>
            <p:cNvPr id="7" name="Oval 15"/>
            <p:cNvSpPr>
              <a:spLocks noChangeArrowheads="1"/>
            </p:cNvSpPr>
            <p:nvPr/>
          </p:nvSpPr>
          <p:spPr bwMode="gray">
            <a:xfrm>
              <a:off x="407" y="1799"/>
              <a:ext cx="1434" cy="1434"/>
            </a:xfrm>
            <a:prstGeom prst="ellipse">
              <a:avLst/>
            </a:prstGeom>
            <a:grpFill/>
            <a:ln w="19050">
              <a:solidFill>
                <a:schemeClr val="accent1">
                  <a:alpha val="20000"/>
                </a:schemeClr>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8" name="Group 16"/>
          <p:cNvGrpSpPr>
            <a:grpSpLocks/>
          </p:cNvGrpSpPr>
          <p:nvPr/>
        </p:nvGrpSpPr>
        <p:grpSpPr bwMode="auto">
          <a:xfrm>
            <a:off x="3184765" y="1897773"/>
            <a:ext cx="457200" cy="457200"/>
            <a:chOff x="384" y="1776"/>
            <a:chExt cx="1488" cy="1488"/>
          </a:xfrm>
          <a:solidFill>
            <a:schemeClr val="accent5">
              <a:lumMod val="60000"/>
              <a:lumOff val="40000"/>
            </a:schemeClr>
          </a:solidFill>
        </p:grpSpPr>
        <p:sp>
          <p:nvSpPr>
            <p:cNvPr id="9" name="Oval 17"/>
            <p:cNvSpPr>
              <a:spLocks noChangeArrowheads="1"/>
            </p:cNvSpPr>
            <p:nvPr/>
          </p:nvSpPr>
          <p:spPr bwMode="gray">
            <a:xfrm>
              <a:off x="384" y="1776"/>
              <a:ext cx="1488" cy="1488"/>
            </a:xfrm>
            <a:prstGeom prst="ellipse">
              <a:avLst/>
            </a:prstGeom>
            <a:grpFill/>
            <a:ln w="12700">
              <a:solidFill>
                <a:schemeClr val="accent2"/>
              </a:solidFill>
              <a:round/>
              <a:headEnd/>
              <a:tailEnd/>
            </a:ln>
            <a:effectLst>
              <a:outerShdw dist="50800" dir="5400000" algn="ctr" rotWithShape="0">
                <a:schemeClr val="bg2">
                  <a:alpha val="50000"/>
                </a:schemeClr>
              </a:outerShdw>
            </a:effectLst>
          </p:spPr>
          <p:txBody>
            <a:bodyPr wrap="none" anchor="ctr"/>
            <a:lstStyle/>
            <a:p>
              <a:endParaRPr lang="en-US"/>
            </a:p>
          </p:txBody>
        </p:sp>
        <p:sp>
          <p:nvSpPr>
            <p:cNvPr id="10" name="Oval 18"/>
            <p:cNvSpPr>
              <a:spLocks noChangeArrowheads="1"/>
            </p:cNvSpPr>
            <p:nvPr/>
          </p:nvSpPr>
          <p:spPr bwMode="gray">
            <a:xfrm>
              <a:off x="407" y="1799"/>
              <a:ext cx="1434" cy="1434"/>
            </a:xfrm>
            <a:prstGeom prst="ellipse">
              <a:avLst/>
            </a:prstGeom>
            <a:grpFill/>
            <a:ln w="19050">
              <a:solidFill>
                <a:schemeClr val="accent2">
                  <a:alpha val="20000"/>
                </a:schemeClr>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1" name="Group 19"/>
          <p:cNvGrpSpPr>
            <a:grpSpLocks/>
          </p:cNvGrpSpPr>
          <p:nvPr/>
        </p:nvGrpSpPr>
        <p:grpSpPr bwMode="auto">
          <a:xfrm>
            <a:off x="3413365" y="2655011"/>
            <a:ext cx="457200" cy="457200"/>
            <a:chOff x="384" y="1776"/>
            <a:chExt cx="1488" cy="1488"/>
          </a:xfrm>
          <a:solidFill>
            <a:schemeClr val="tx2">
              <a:lumMod val="60000"/>
              <a:lumOff val="40000"/>
            </a:schemeClr>
          </a:solidFill>
        </p:grpSpPr>
        <p:sp>
          <p:nvSpPr>
            <p:cNvPr id="12" name="Oval 20"/>
            <p:cNvSpPr>
              <a:spLocks noChangeArrowheads="1"/>
            </p:cNvSpPr>
            <p:nvPr/>
          </p:nvSpPr>
          <p:spPr bwMode="gray">
            <a:xfrm>
              <a:off x="384" y="1776"/>
              <a:ext cx="1488" cy="1488"/>
            </a:xfrm>
            <a:prstGeom prst="ellipse">
              <a:avLst/>
            </a:prstGeom>
            <a:grpFill/>
            <a:ln w="12700">
              <a:solidFill>
                <a:schemeClr val="hlink"/>
              </a:solidFill>
              <a:round/>
              <a:headEnd/>
              <a:tailEnd/>
            </a:ln>
            <a:effectLst>
              <a:outerShdw dist="50800" dir="5400000" algn="ctr" rotWithShape="0">
                <a:schemeClr val="bg2">
                  <a:alpha val="50000"/>
                </a:schemeClr>
              </a:outerShdw>
            </a:effectLst>
          </p:spPr>
          <p:txBody>
            <a:bodyPr wrap="none" anchor="ctr"/>
            <a:lstStyle/>
            <a:p>
              <a:endParaRPr lang="en-US"/>
            </a:p>
          </p:txBody>
        </p:sp>
        <p:sp>
          <p:nvSpPr>
            <p:cNvPr id="13" name="Oval 21"/>
            <p:cNvSpPr>
              <a:spLocks noChangeArrowheads="1"/>
            </p:cNvSpPr>
            <p:nvPr/>
          </p:nvSpPr>
          <p:spPr bwMode="gray">
            <a:xfrm>
              <a:off x="407" y="1799"/>
              <a:ext cx="1434" cy="1434"/>
            </a:xfrm>
            <a:prstGeom prst="ellipse">
              <a:avLst/>
            </a:prstGeom>
            <a:grpFill/>
            <a:ln w="19050">
              <a:solidFill>
                <a:schemeClr val="hlink">
                  <a:alpha val="20000"/>
                </a:schemeClr>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4" name="Group 22"/>
          <p:cNvGrpSpPr>
            <a:grpSpLocks/>
          </p:cNvGrpSpPr>
          <p:nvPr/>
        </p:nvGrpSpPr>
        <p:grpSpPr bwMode="auto">
          <a:xfrm>
            <a:off x="3184765" y="3421773"/>
            <a:ext cx="457200" cy="457200"/>
            <a:chOff x="384" y="1776"/>
            <a:chExt cx="1488" cy="1488"/>
          </a:xfrm>
          <a:solidFill>
            <a:schemeClr val="accent5">
              <a:lumMod val="75000"/>
            </a:schemeClr>
          </a:solidFill>
        </p:grpSpPr>
        <p:sp>
          <p:nvSpPr>
            <p:cNvPr id="15" name="Oval 23"/>
            <p:cNvSpPr>
              <a:spLocks noChangeArrowheads="1"/>
            </p:cNvSpPr>
            <p:nvPr/>
          </p:nvSpPr>
          <p:spPr bwMode="gray">
            <a:xfrm>
              <a:off x="384" y="1776"/>
              <a:ext cx="1488" cy="1488"/>
            </a:xfrm>
            <a:prstGeom prst="ellipse">
              <a:avLst/>
            </a:prstGeom>
            <a:grpFill/>
            <a:ln w="12700">
              <a:solidFill>
                <a:schemeClr val="folHlink"/>
              </a:solidFill>
              <a:round/>
              <a:headEnd/>
              <a:tailEnd/>
            </a:ln>
            <a:effectLst>
              <a:outerShdw dist="50800" dir="5400000" algn="ctr" rotWithShape="0">
                <a:schemeClr val="bg2">
                  <a:alpha val="50000"/>
                </a:schemeClr>
              </a:outerShdw>
            </a:effectLst>
          </p:spPr>
          <p:txBody>
            <a:bodyPr wrap="none" anchor="ctr"/>
            <a:lstStyle/>
            <a:p>
              <a:endParaRPr lang="en-US"/>
            </a:p>
          </p:txBody>
        </p:sp>
        <p:sp>
          <p:nvSpPr>
            <p:cNvPr id="16" name="Oval 24"/>
            <p:cNvSpPr>
              <a:spLocks noChangeArrowheads="1"/>
            </p:cNvSpPr>
            <p:nvPr/>
          </p:nvSpPr>
          <p:spPr bwMode="gray">
            <a:xfrm>
              <a:off x="407" y="1799"/>
              <a:ext cx="1434" cy="1434"/>
            </a:xfrm>
            <a:prstGeom prst="ellipse">
              <a:avLst/>
            </a:prstGeom>
            <a:grpFill/>
            <a:ln w="19050">
              <a:solidFill>
                <a:schemeClr val="folHlink">
                  <a:alpha val="20000"/>
                </a:schemeClr>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7" name="Group 25"/>
          <p:cNvGrpSpPr>
            <a:grpSpLocks/>
          </p:cNvGrpSpPr>
          <p:nvPr/>
        </p:nvGrpSpPr>
        <p:grpSpPr bwMode="auto">
          <a:xfrm>
            <a:off x="2781540" y="4080586"/>
            <a:ext cx="457200" cy="457200"/>
            <a:chOff x="384" y="1776"/>
            <a:chExt cx="1488" cy="1488"/>
          </a:xfrm>
          <a:solidFill>
            <a:schemeClr val="accent5">
              <a:lumMod val="60000"/>
              <a:lumOff val="40000"/>
            </a:schemeClr>
          </a:solidFill>
        </p:grpSpPr>
        <p:sp>
          <p:nvSpPr>
            <p:cNvPr id="18" name="Oval 26"/>
            <p:cNvSpPr>
              <a:spLocks noChangeArrowheads="1"/>
            </p:cNvSpPr>
            <p:nvPr/>
          </p:nvSpPr>
          <p:spPr bwMode="ltGray">
            <a:xfrm>
              <a:off x="384" y="1776"/>
              <a:ext cx="1488" cy="1488"/>
            </a:xfrm>
            <a:prstGeom prst="ellipse">
              <a:avLst/>
            </a:prstGeom>
            <a:grpFill/>
            <a:ln w="12700">
              <a:solidFill>
                <a:srgbClr val="E391C0"/>
              </a:solidFill>
              <a:round/>
              <a:headEnd/>
              <a:tailEnd/>
            </a:ln>
            <a:effectLst>
              <a:outerShdw dist="50800" dir="5400000" algn="ctr" rotWithShape="0">
                <a:schemeClr val="bg2">
                  <a:alpha val="50000"/>
                </a:schemeClr>
              </a:outerShdw>
            </a:effectLst>
          </p:spPr>
          <p:txBody>
            <a:bodyPr wrap="none" anchor="ctr"/>
            <a:lstStyle/>
            <a:p>
              <a:endParaRPr lang="en-US"/>
            </a:p>
          </p:txBody>
        </p:sp>
        <p:sp>
          <p:nvSpPr>
            <p:cNvPr id="19" name="Oval 27"/>
            <p:cNvSpPr>
              <a:spLocks noChangeArrowheads="1"/>
            </p:cNvSpPr>
            <p:nvPr/>
          </p:nvSpPr>
          <p:spPr bwMode="ltGray">
            <a:xfrm>
              <a:off x="407" y="1799"/>
              <a:ext cx="1434" cy="1434"/>
            </a:xfrm>
            <a:prstGeom prst="ellipse">
              <a:avLst/>
            </a:prstGeom>
            <a:grpFill/>
            <a:ln w="19050">
              <a:solidFill>
                <a:srgbClr val="D04896">
                  <a:alpha val="20000"/>
                </a:srgbClr>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0" name="Freeform 19"/>
          <p:cNvSpPr>
            <a:spLocks noEditPoints="1"/>
          </p:cNvSpPr>
          <p:nvPr/>
        </p:nvSpPr>
        <p:spPr bwMode="auto">
          <a:xfrm rot="16200000">
            <a:off x="1248504" y="-1088351"/>
            <a:ext cx="750171" cy="3247179"/>
          </a:xfrm>
          <a:custGeom>
            <a:avLst/>
            <a:gdLst>
              <a:gd name="T0" fmla="*/ 914 w 1007"/>
              <a:gd name="T1" fmla="*/ 170 h 2288"/>
              <a:gd name="T2" fmla="*/ 728 w 1007"/>
              <a:gd name="T3" fmla="*/ 122 h 2288"/>
              <a:gd name="T4" fmla="*/ 291 w 1007"/>
              <a:gd name="T5" fmla="*/ 122 h 2288"/>
              <a:gd name="T6" fmla="*/ 147 w 1007"/>
              <a:gd name="T7" fmla="*/ 0 h 2288"/>
              <a:gd name="T8" fmla="*/ 0 w 1007"/>
              <a:gd name="T9" fmla="*/ 146 h 2288"/>
              <a:gd name="T10" fmla="*/ 147 w 1007"/>
              <a:gd name="T11" fmla="*/ 293 h 2288"/>
              <a:gd name="T12" fmla="*/ 291 w 1007"/>
              <a:gd name="T13" fmla="*/ 171 h 2288"/>
              <a:gd name="T14" fmla="*/ 728 w 1007"/>
              <a:gd name="T15" fmla="*/ 171 h 2288"/>
              <a:gd name="T16" fmla="*/ 957 w 1007"/>
              <a:gd name="T17" fmla="*/ 351 h 2288"/>
              <a:gd name="T18" fmla="*/ 957 w 1007"/>
              <a:gd name="T19" fmla="*/ 2288 h 2288"/>
              <a:gd name="T20" fmla="*/ 1007 w 1007"/>
              <a:gd name="T21" fmla="*/ 2288 h 2288"/>
              <a:gd name="T22" fmla="*/ 1007 w 1007"/>
              <a:gd name="T23" fmla="*/ 351 h 2288"/>
              <a:gd name="T24" fmla="*/ 914 w 1007"/>
              <a:gd name="T25" fmla="*/ 170 h 2288"/>
              <a:gd name="T26" fmla="*/ 147 w 1007"/>
              <a:gd name="T27" fmla="*/ 233 h 2288"/>
              <a:gd name="T28" fmla="*/ 61 w 1007"/>
              <a:gd name="T29" fmla="*/ 146 h 2288"/>
              <a:gd name="T30" fmla="*/ 147 w 1007"/>
              <a:gd name="T31" fmla="*/ 60 h 2288"/>
              <a:gd name="T32" fmla="*/ 233 w 1007"/>
              <a:gd name="T33" fmla="*/ 146 h 2288"/>
              <a:gd name="T34" fmla="*/ 147 w 1007"/>
              <a:gd name="T35" fmla="*/ 233 h 2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7" h="2288">
                <a:moveTo>
                  <a:pt x="914" y="170"/>
                </a:moveTo>
                <a:cubicBezTo>
                  <a:pt x="854" y="130"/>
                  <a:pt x="780" y="122"/>
                  <a:pt x="728" y="122"/>
                </a:cubicBezTo>
                <a:cubicBezTo>
                  <a:pt x="291" y="122"/>
                  <a:pt x="291" y="122"/>
                  <a:pt x="291" y="122"/>
                </a:cubicBezTo>
                <a:cubicBezTo>
                  <a:pt x="279" y="53"/>
                  <a:pt x="219" y="0"/>
                  <a:pt x="147" y="0"/>
                </a:cubicBezTo>
                <a:cubicBezTo>
                  <a:pt x="66" y="0"/>
                  <a:pt x="0" y="66"/>
                  <a:pt x="0" y="146"/>
                </a:cubicBezTo>
                <a:cubicBezTo>
                  <a:pt x="0" y="227"/>
                  <a:pt x="66" y="293"/>
                  <a:pt x="147" y="293"/>
                </a:cubicBezTo>
                <a:cubicBezTo>
                  <a:pt x="219" y="293"/>
                  <a:pt x="279" y="240"/>
                  <a:pt x="291" y="171"/>
                </a:cubicBezTo>
                <a:cubicBezTo>
                  <a:pt x="728" y="171"/>
                  <a:pt x="728" y="171"/>
                  <a:pt x="728" y="171"/>
                </a:cubicBezTo>
                <a:cubicBezTo>
                  <a:pt x="797" y="171"/>
                  <a:pt x="957" y="189"/>
                  <a:pt x="957" y="351"/>
                </a:cubicBezTo>
                <a:cubicBezTo>
                  <a:pt x="957" y="2288"/>
                  <a:pt x="957" y="2288"/>
                  <a:pt x="957" y="2288"/>
                </a:cubicBezTo>
                <a:cubicBezTo>
                  <a:pt x="1007" y="2288"/>
                  <a:pt x="1007" y="2288"/>
                  <a:pt x="1007" y="2288"/>
                </a:cubicBezTo>
                <a:cubicBezTo>
                  <a:pt x="1007" y="351"/>
                  <a:pt x="1007" y="351"/>
                  <a:pt x="1007" y="351"/>
                </a:cubicBezTo>
                <a:cubicBezTo>
                  <a:pt x="1007" y="272"/>
                  <a:pt x="975" y="210"/>
                  <a:pt x="914" y="170"/>
                </a:cubicBezTo>
                <a:close/>
                <a:moveTo>
                  <a:pt x="147" y="233"/>
                </a:moveTo>
                <a:cubicBezTo>
                  <a:pt x="99" y="233"/>
                  <a:pt x="61" y="194"/>
                  <a:pt x="61" y="146"/>
                </a:cubicBezTo>
                <a:cubicBezTo>
                  <a:pt x="61" y="99"/>
                  <a:pt x="99" y="60"/>
                  <a:pt x="147" y="60"/>
                </a:cubicBezTo>
                <a:cubicBezTo>
                  <a:pt x="194" y="60"/>
                  <a:pt x="233" y="99"/>
                  <a:pt x="233" y="146"/>
                </a:cubicBezTo>
                <a:cubicBezTo>
                  <a:pt x="233" y="194"/>
                  <a:pt x="194" y="233"/>
                  <a:pt x="147" y="233"/>
                </a:cubicBezTo>
                <a:close/>
              </a:path>
            </a:pathLst>
          </a:custGeom>
          <a:gradFill>
            <a:gsLst>
              <a:gs pos="0">
                <a:srgbClr val="03435C"/>
              </a:gs>
              <a:gs pos="100000">
                <a:srgbClr val="037A9B"/>
              </a:gs>
            </a:gsLst>
            <a:lin ang="5400000" scaled="1"/>
          </a:gra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012" dirty="0">
              <a:solidFill>
                <a:prstClr val="white"/>
              </a:solidFill>
              <a:latin typeface="微软雅黑" panose="020B0503020204020204" pitchFamily="34" charset="-122"/>
            </a:endParaRPr>
          </a:p>
        </p:txBody>
      </p:sp>
      <p:sp>
        <p:nvSpPr>
          <p:cNvPr id="21" name="TextBox 20"/>
          <p:cNvSpPr txBox="1"/>
          <p:nvPr/>
        </p:nvSpPr>
        <p:spPr>
          <a:xfrm>
            <a:off x="395536" y="350572"/>
            <a:ext cx="2736304" cy="369332"/>
          </a:xfrm>
          <a:prstGeom prst="rect">
            <a:avLst/>
          </a:prstGeom>
          <a:solidFill>
            <a:schemeClr val="accent5">
              <a:lumMod val="75000"/>
            </a:schemeClr>
          </a:solidFill>
        </p:spPr>
        <p:txBody>
          <a:bodyPr wrap="square" rtlCol="0">
            <a:spAutoFit/>
          </a:bodyPr>
          <a:lstStyle/>
          <a:p>
            <a:r>
              <a:rPr lang="en-US" b="1" smtClean="0">
                <a:solidFill>
                  <a:schemeClr val="bg1"/>
                </a:solidFill>
                <a:latin typeface="Times New Roman" pitchFamily="18" charset="0"/>
                <a:cs typeface="Times New Roman" pitchFamily="18" charset="0"/>
              </a:rPr>
              <a:t>I. TÌM HIỂU CHUNG</a:t>
            </a:r>
            <a:endParaRPr lang="en-US" b="1">
              <a:solidFill>
                <a:schemeClr val="bg1"/>
              </a:solidFill>
              <a:latin typeface="Times New Roman" pitchFamily="18" charset="0"/>
              <a:cs typeface="Times New Roman" pitchFamily="18" charset="0"/>
            </a:endParaRPr>
          </a:p>
        </p:txBody>
      </p:sp>
      <p:sp>
        <p:nvSpPr>
          <p:cNvPr id="22" name="TextBox 21"/>
          <p:cNvSpPr txBox="1"/>
          <p:nvPr/>
        </p:nvSpPr>
        <p:spPr>
          <a:xfrm>
            <a:off x="506385" y="794524"/>
            <a:ext cx="1512168" cy="369332"/>
          </a:xfrm>
          <a:prstGeom prst="rect">
            <a:avLst/>
          </a:prstGeom>
          <a:noFill/>
        </p:spPr>
        <p:txBody>
          <a:bodyPr wrap="square" rtlCol="0">
            <a:spAutoFit/>
          </a:bodyPr>
          <a:lstStyle/>
          <a:p>
            <a:r>
              <a:rPr lang="en-US" b="1" smtClean="0">
                <a:solidFill>
                  <a:schemeClr val="accent5">
                    <a:lumMod val="50000"/>
                  </a:schemeClr>
                </a:solidFill>
                <a:latin typeface="Times New Roman" pitchFamily="18" charset="0"/>
                <a:cs typeface="Times New Roman" pitchFamily="18" charset="0"/>
              </a:rPr>
              <a:t>1. Tác giả</a:t>
            </a:r>
            <a:endParaRPr lang="en-US" b="1">
              <a:solidFill>
                <a:schemeClr val="accent5">
                  <a:lumMod val="50000"/>
                </a:schemeClr>
              </a:solidFill>
              <a:latin typeface="Times New Roman" pitchFamily="18" charset="0"/>
              <a:cs typeface="Times New Roman" pitchFamily="18" charset="0"/>
            </a:endParaRPr>
          </a:p>
        </p:txBody>
      </p:sp>
      <p:sp>
        <p:nvSpPr>
          <p:cNvPr id="24" name="Rectangle 23"/>
          <p:cNvSpPr/>
          <p:nvPr/>
        </p:nvSpPr>
        <p:spPr>
          <a:xfrm>
            <a:off x="3528392" y="1266314"/>
            <a:ext cx="5436096" cy="369332"/>
          </a:xfrm>
          <a:prstGeom prst="rect">
            <a:avLst/>
          </a:prstGeom>
          <a:solidFill>
            <a:schemeClr val="accent5">
              <a:lumMod val="75000"/>
            </a:schemeClr>
          </a:solidFill>
        </p:spPr>
        <p:txBody>
          <a:bodyPr wrap="square">
            <a:spAutoFit/>
          </a:bodyPr>
          <a:lstStyle/>
          <a:p>
            <a:r>
              <a:rPr lang="en-US" smtClean="0">
                <a:latin typeface="Times New Roman" pitchFamily="18" charset="0"/>
                <a:cs typeface="Times New Roman" pitchFamily="18" charset="0"/>
              </a:rPr>
              <a:t>Ngô Tất Tố (1893- 1954), quê ở Đông Anh, Hà Nội</a:t>
            </a:r>
            <a:endParaRPr lang="en-US">
              <a:latin typeface="Times New Roman" pitchFamily="18" charset="0"/>
              <a:cs typeface="Times New Roman" pitchFamily="18" charset="0"/>
            </a:endParaRPr>
          </a:p>
        </p:txBody>
      </p:sp>
      <p:sp>
        <p:nvSpPr>
          <p:cNvPr id="25" name="Rectangle 24"/>
          <p:cNvSpPr/>
          <p:nvPr/>
        </p:nvSpPr>
        <p:spPr>
          <a:xfrm>
            <a:off x="3816424" y="1694587"/>
            <a:ext cx="5220072" cy="923330"/>
          </a:xfrm>
          <a:prstGeom prst="rect">
            <a:avLst/>
          </a:prstGeom>
          <a:solidFill>
            <a:schemeClr val="accent5">
              <a:lumMod val="60000"/>
              <a:lumOff val="40000"/>
            </a:schemeClr>
          </a:solidFill>
        </p:spPr>
        <p:txBody>
          <a:bodyPr wrap="square">
            <a:spAutoFit/>
          </a:bodyPr>
          <a:lstStyle/>
          <a:p>
            <a:r>
              <a:rPr lang="en-US" smtClean="0">
                <a:latin typeface="Times New Roman" pitchFamily="18" charset="0"/>
                <a:cs typeface="Times New Roman" pitchFamily="18" charset="0"/>
              </a:rPr>
              <a:t>Thuở nhỏ, ông nổi tiếng thông minh. Ông là một nhà văn, một nhà báo, nhà dịch thuật và khảo cứu nổi tiếng.</a:t>
            </a:r>
            <a:endParaRPr lang="en-US">
              <a:latin typeface="Times New Roman" pitchFamily="18" charset="0"/>
              <a:cs typeface="Times New Roman" pitchFamily="18" charset="0"/>
            </a:endParaRPr>
          </a:p>
        </p:txBody>
      </p:sp>
      <p:sp>
        <p:nvSpPr>
          <p:cNvPr id="26" name="Rectangle 25"/>
          <p:cNvSpPr/>
          <p:nvPr/>
        </p:nvSpPr>
        <p:spPr>
          <a:xfrm>
            <a:off x="3960440" y="2647824"/>
            <a:ext cx="5183560" cy="646331"/>
          </a:xfrm>
          <a:prstGeom prst="rect">
            <a:avLst/>
          </a:prstGeom>
          <a:solidFill>
            <a:schemeClr val="tx2">
              <a:lumMod val="60000"/>
              <a:lumOff val="40000"/>
            </a:schemeClr>
          </a:solidFill>
        </p:spPr>
        <p:txBody>
          <a:bodyPr wrap="square">
            <a:spAutoFit/>
          </a:bodyPr>
          <a:lstStyle/>
          <a:p>
            <a:r>
              <a:rPr lang="en-US" smtClean="0">
                <a:latin typeface="Times New Roman" pitchFamily="18" charset="0"/>
                <a:cs typeface="Times New Roman" pitchFamily="18" charset="0"/>
              </a:rPr>
              <a:t>Ngô Tất Tố là một “tay ngôn luận xuất sắc trong đám nhà nho” (Vũ Trọng Phụng).</a:t>
            </a:r>
            <a:endParaRPr lang="en-US"/>
          </a:p>
        </p:txBody>
      </p:sp>
      <p:sp>
        <p:nvSpPr>
          <p:cNvPr id="27" name="Rectangle 26"/>
          <p:cNvSpPr/>
          <p:nvPr/>
        </p:nvSpPr>
        <p:spPr>
          <a:xfrm>
            <a:off x="3811132" y="3365579"/>
            <a:ext cx="5225364" cy="646331"/>
          </a:xfrm>
          <a:prstGeom prst="rect">
            <a:avLst/>
          </a:prstGeom>
          <a:solidFill>
            <a:schemeClr val="accent5">
              <a:lumMod val="75000"/>
            </a:schemeClr>
          </a:solidFill>
        </p:spPr>
        <p:txBody>
          <a:bodyPr wrap="square">
            <a:spAutoFit/>
          </a:bodyPr>
          <a:lstStyle/>
          <a:p>
            <a:r>
              <a:rPr lang="en-US" smtClean="0">
                <a:latin typeface="Times New Roman" pitchFamily="18" charset="0"/>
                <a:cs typeface="Times New Roman" pitchFamily="18" charset="0"/>
              </a:rPr>
              <a:t>Tác phẩm chính: tiểu thuyết “Tắt đèn”; “Lều chõng”; Phóng sự “Việc làng”</a:t>
            </a:r>
            <a:endParaRPr lang="en-US">
              <a:latin typeface="Times New Roman" pitchFamily="18" charset="0"/>
              <a:cs typeface="Times New Roman" pitchFamily="18" charset="0"/>
            </a:endParaRPr>
          </a:p>
        </p:txBody>
      </p:sp>
      <p:sp>
        <p:nvSpPr>
          <p:cNvPr id="28" name="Rectangle 27"/>
          <p:cNvSpPr/>
          <p:nvPr/>
        </p:nvSpPr>
        <p:spPr>
          <a:xfrm>
            <a:off x="3595254" y="4083918"/>
            <a:ext cx="5369233" cy="646331"/>
          </a:xfrm>
          <a:prstGeom prst="rect">
            <a:avLst/>
          </a:prstGeom>
          <a:solidFill>
            <a:schemeClr val="accent5">
              <a:lumMod val="60000"/>
              <a:lumOff val="40000"/>
            </a:schemeClr>
          </a:solidFill>
        </p:spPr>
        <p:txBody>
          <a:bodyPr wrap="square">
            <a:spAutoFit/>
          </a:bodyPr>
          <a:lstStyle/>
          <a:p>
            <a:r>
              <a:rPr lang="en-US" smtClean="0">
                <a:latin typeface="Times New Roman" pitchFamily="18" charset="0"/>
                <a:cs typeface="Times New Roman" pitchFamily="18" charset="0"/>
              </a:rPr>
              <a:t>Ông được Nhà nước truy tặng Giải thưởng Hồ Chí Minh về Văn học - Nghệ thuật năm 1996.</a:t>
            </a:r>
            <a:endParaRPr lang="en-US">
              <a:latin typeface="Times New Roman" pitchFamily="18" charset="0"/>
              <a:cs typeface="Times New Roman" pitchFamily="18" charset="0"/>
            </a:endParaRPr>
          </a:p>
        </p:txBody>
      </p:sp>
    </p:spTree>
    <p:extLst>
      <p:ext uri="{BB962C8B-B14F-4D97-AF65-F5344CB8AC3E}">
        <p14:creationId xmlns:p14="http://schemas.microsoft.com/office/powerpoint/2010/main" val="509657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circle(in)">
                                      <p:cBhvr>
                                        <p:cTn id="15" dur="20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heel(1)">
                                      <p:cBhvr>
                                        <p:cTn id="20" dur="2000"/>
                                        <p:tgtEl>
                                          <p:spTgt spid="8"/>
                                        </p:tgtEl>
                                      </p:cBhvr>
                                    </p:animEffect>
                                  </p:childTnLst>
                                </p:cTn>
                              </p:par>
                              <p:par>
                                <p:cTn id="21" presetID="21" presetClass="entr" presetSubtype="1" fill="hold" grpId="0" nodeType="with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wheel(1)">
                                      <p:cBhvr>
                                        <p:cTn id="23" dur="2000"/>
                                        <p:tgtEl>
                                          <p:spTgt spid="25"/>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barn(inVertical)">
                                      <p:cBhvr>
                                        <p:cTn id="28" dur="500"/>
                                        <p:tgtEl>
                                          <p:spTgt spid="11"/>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barn(inVertical)">
                                      <p:cBhvr>
                                        <p:cTn id="31" dur="500"/>
                                        <p:tgtEl>
                                          <p:spTgt spid="26"/>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14"/>
                                        </p:tgtEl>
                                        <p:attrNameLst>
                                          <p:attrName>style.visibility</p:attrName>
                                        </p:attrNameLst>
                                      </p:cBhvr>
                                      <p:to>
                                        <p:strVal val="visible"/>
                                      </p:to>
                                    </p:set>
                                    <p:anim calcmode="lin" valueType="num">
                                      <p:cBhvr additive="base">
                                        <p:cTn id="36" dur="500" fill="hold"/>
                                        <p:tgtEl>
                                          <p:spTgt spid="14"/>
                                        </p:tgtEl>
                                        <p:attrNameLst>
                                          <p:attrName>ppt_x</p:attrName>
                                        </p:attrNameLst>
                                      </p:cBhvr>
                                      <p:tavLst>
                                        <p:tav tm="0">
                                          <p:val>
                                            <p:strVal val="#ppt_x"/>
                                          </p:val>
                                        </p:tav>
                                        <p:tav tm="100000">
                                          <p:val>
                                            <p:strVal val="#ppt_x"/>
                                          </p:val>
                                        </p:tav>
                                      </p:tavLst>
                                    </p:anim>
                                    <p:anim calcmode="lin" valueType="num">
                                      <p:cBhvr additive="base">
                                        <p:cTn id="37" dur="500" fill="hold"/>
                                        <p:tgtEl>
                                          <p:spTgt spid="14"/>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0"/>
                                  </p:stCondLst>
                                  <p:childTnLst>
                                    <p:set>
                                      <p:cBhvr>
                                        <p:cTn id="39" dur="1" fill="hold">
                                          <p:stCondLst>
                                            <p:cond delay="0"/>
                                          </p:stCondLst>
                                        </p:cTn>
                                        <p:tgtEl>
                                          <p:spTgt spid="27"/>
                                        </p:tgtEl>
                                        <p:attrNameLst>
                                          <p:attrName>style.visibility</p:attrName>
                                        </p:attrNameLst>
                                      </p:cBhvr>
                                      <p:to>
                                        <p:strVal val="visible"/>
                                      </p:to>
                                    </p:set>
                                    <p:anim calcmode="lin" valueType="num">
                                      <p:cBhvr additive="base">
                                        <p:cTn id="40" dur="500" fill="hold"/>
                                        <p:tgtEl>
                                          <p:spTgt spid="27"/>
                                        </p:tgtEl>
                                        <p:attrNameLst>
                                          <p:attrName>ppt_x</p:attrName>
                                        </p:attrNameLst>
                                      </p:cBhvr>
                                      <p:tavLst>
                                        <p:tav tm="0">
                                          <p:val>
                                            <p:strVal val="#ppt_x"/>
                                          </p:val>
                                        </p:tav>
                                        <p:tav tm="100000">
                                          <p:val>
                                            <p:strVal val="#ppt_x"/>
                                          </p:val>
                                        </p:tav>
                                      </p:tavLst>
                                    </p:anim>
                                    <p:anim calcmode="lin" valueType="num">
                                      <p:cBhvr additive="base">
                                        <p:cTn id="41"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1" presetClass="entr" presetSubtype="1" fill="hold" nodeType="click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wheel(1)">
                                      <p:cBhvr>
                                        <p:cTn id="46" dur="2000"/>
                                        <p:tgtEl>
                                          <p:spTgt spid="17"/>
                                        </p:tgtEl>
                                      </p:cBhvr>
                                    </p:animEffect>
                                  </p:childTnLst>
                                </p:cTn>
                              </p:par>
                              <p:par>
                                <p:cTn id="47" presetID="21" presetClass="entr" presetSubtype="1" fill="hold" grpId="0" nodeType="withEffect">
                                  <p:stCondLst>
                                    <p:cond delay="0"/>
                                  </p:stCondLst>
                                  <p:childTnLst>
                                    <p:set>
                                      <p:cBhvr>
                                        <p:cTn id="48" dur="1" fill="hold">
                                          <p:stCondLst>
                                            <p:cond delay="0"/>
                                          </p:stCondLst>
                                        </p:cTn>
                                        <p:tgtEl>
                                          <p:spTgt spid="28"/>
                                        </p:tgtEl>
                                        <p:attrNameLst>
                                          <p:attrName>style.visibility</p:attrName>
                                        </p:attrNameLst>
                                      </p:cBhvr>
                                      <p:to>
                                        <p:strVal val="visible"/>
                                      </p:to>
                                    </p:set>
                                    <p:animEffect transition="in" filter="wheel(1)">
                                      <p:cBhvr>
                                        <p:cTn id="49" dur="2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P spid="27" grpId="0" animBg="1"/>
      <p:bldP spid="2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a:spLocks noEditPoints="1"/>
          </p:cNvSpPr>
          <p:nvPr/>
        </p:nvSpPr>
        <p:spPr bwMode="auto">
          <a:xfrm rot="16200000">
            <a:off x="1248504" y="-1088351"/>
            <a:ext cx="750171" cy="3247179"/>
          </a:xfrm>
          <a:custGeom>
            <a:avLst/>
            <a:gdLst>
              <a:gd name="T0" fmla="*/ 914 w 1007"/>
              <a:gd name="T1" fmla="*/ 170 h 2288"/>
              <a:gd name="T2" fmla="*/ 728 w 1007"/>
              <a:gd name="T3" fmla="*/ 122 h 2288"/>
              <a:gd name="T4" fmla="*/ 291 w 1007"/>
              <a:gd name="T5" fmla="*/ 122 h 2288"/>
              <a:gd name="T6" fmla="*/ 147 w 1007"/>
              <a:gd name="T7" fmla="*/ 0 h 2288"/>
              <a:gd name="T8" fmla="*/ 0 w 1007"/>
              <a:gd name="T9" fmla="*/ 146 h 2288"/>
              <a:gd name="T10" fmla="*/ 147 w 1007"/>
              <a:gd name="T11" fmla="*/ 293 h 2288"/>
              <a:gd name="T12" fmla="*/ 291 w 1007"/>
              <a:gd name="T13" fmla="*/ 171 h 2288"/>
              <a:gd name="T14" fmla="*/ 728 w 1007"/>
              <a:gd name="T15" fmla="*/ 171 h 2288"/>
              <a:gd name="T16" fmla="*/ 957 w 1007"/>
              <a:gd name="T17" fmla="*/ 351 h 2288"/>
              <a:gd name="T18" fmla="*/ 957 w 1007"/>
              <a:gd name="T19" fmla="*/ 2288 h 2288"/>
              <a:gd name="T20" fmla="*/ 1007 w 1007"/>
              <a:gd name="T21" fmla="*/ 2288 h 2288"/>
              <a:gd name="T22" fmla="*/ 1007 w 1007"/>
              <a:gd name="T23" fmla="*/ 351 h 2288"/>
              <a:gd name="T24" fmla="*/ 914 w 1007"/>
              <a:gd name="T25" fmla="*/ 170 h 2288"/>
              <a:gd name="T26" fmla="*/ 147 w 1007"/>
              <a:gd name="T27" fmla="*/ 233 h 2288"/>
              <a:gd name="T28" fmla="*/ 61 w 1007"/>
              <a:gd name="T29" fmla="*/ 146 h 2288"/>
              <a:gd name="T30" fmla="*/ 147 w 1007"/>
              <a:gd name="T31" fmla="*/ 60 h 2288"/>
              <a:gd name="T32" fmla="*/ 233 w 1007"/>
              <a:gd name="T33" fmla="*/ 146 h 2288"/>
              <a:gd name="T34" fmla="*/ 147 w 1007"/>
              <a:gd name="T35" fmla="*/ 233 h 2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7" h="2288">
                <a:moveTo>
                  <a:pt x="914" y="170"/>
                </a:moveTo>
                <a:cubicBezTo>
                  <a:pt x="854" y="130"/>
                  <a:pt x="780" y="122"/>
                  <a:pt x="728" y="122"/>
                </a:cubicBezTo>
                <a:cubicBezTo>
                  <a:pt x="291" y="122"/>
                  <a:pt x="291" y="122"/>
                  <a:pt x="291" y="122"/>
                </a:cubicBezTo>
                <a:cubicBezTo>
                  <a:pt x="279" y="53"/>
                  <a:pt x="219" y="0"/>
                  <a:pt x="147" y="0"/>
                </a:cubicBezTo>
                <a:cubicBezTo>
                  <a:pt x="66" y="0"/>
                  <a:pt x="0" y="66"/>
                  <a:pt x="0" y="146"/>
                </a:cubicBezTo>
                <a:cubicBezTo>
                  <a:pt x="0" y="227"/>
                  <a:pt x="66" y="293"/>
                  <a:pt x="147" y="293"/>
                </a:cubicBezTo>
                <a:cubicBezTo>
                  <a:pt x="219" y="293"/>
                  <a:pt x="279" y="240"/>
                  <a:pt x="291" y="171"/>
                </a:cubicBezTo>
                <a:cubicBezTo>
                  <a:pt x="728" y="171"/>
                  <a:pt x="728" y="171"/>
                  <a:pt x="728" y="171"/>
                </a:cubicBezTo>
                <a:cubicBezTo>
                  <a:pt x="797" y="171"/>
                  <a:pt x="957" y="189"/>
                  <a:pt x="957" y="351"/>
                </a:cubicBezTo>
                <a:cubicBezTo>
                  <a:pt x="957" y="2288"/>
                  <a:pt x="957" y="2288"/>
                  <a:pt x="957" y="2288"/>
                </a:cubicBezTo>
                <a:cubicBezTo>
                  <a:pt x="1007" y="2288"/>
                  <a:pt x="1007" y="2288"/>
                  <a:pt x="1007" y="2288"/>
                </a:cubicBezTo>
                <a:cubicBezTo>
                  <a:pt x="1007" y="351"/>
                  <a:pt x="1007" y="351"/>
                  <a:pt x="1007" y="351"/>
                </a:cubicBezTo>
                <a:cubicBezTo>
                  <a:pt x="1007" y="272"/>
                  <a:pt x="975" y="210"/>
                  <a:pt x="914" y="170"/>
                </a:cubicBezTo>
                <a:close/>
                <a:moveTo>
                  <a:pt x="147" y="233"/>
                </a:moveTo>
                <a:cubicBezTo>
                  <a:pt x="99" y="233"/>
                  <a:pt x="61" y="194"/>
                  <a:pt x="61" y="146"/>
                </a:cubicBezTo>
                <a:cubicBezTo>
                  <a:pt x="61" y="99"/>
                  <a:pt x="99" y="60"/>
                  <a:pt x="147" y="60"/>
                </a:cubicBezTo>
                <a:cubicBezTo>
                  <a:pt x="194" y="60"/>
                  <a:pt x="233" y="99"/>
                  <a:pt x="233" y="146"/>
                </a:cubicBezTo>
                <a:cubicBezTo>
                  <a:pt x="233" y="194"/>
                  <a:pt x="194" y="233"/>
                  <a:pt x="147" y="233"/>
                </a:cubicBezTo>
                <a:close/>
              </a:path>
            </a:pathLst>
          </a:custGeom>
          <a:gradFill>
            <a:gsLst>
              <a:gs pos="0">
                <a:srgbClr val="03435C"/>
              </a:gs>
              <a:gs pos="100000">
                <a:srgbClr val="037A9B"/>
              </a:gs>
            </a:gsLst>
            <a:lin ang="5400000" scaled="1"/>
          </a:gra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012" dirty="0">
              <a:solidFill>
                <a:prstClr val="white"/>
              </a:solidFill>
              <a:latin typeface="微软雅黑" panose="020B0503020204020204" pitchFamily="34" charset="-122"/>
            </a:endParaRPr>
          </a:p>
        </p:txBody>
      </p:sp>
      <p:sp>
        <p:nvSpPr>
          <p:cNvPr id="5" name="TextBox 4"/>
          <p:cNvSpPr txBox="1"/>
          <p:nvPr/>
        </p:nvSpPr>
        <p:spPr>
          <a:xfrm>
            <a:off x="395536" y="350572"/>
            <a:ext cx="2736304" cy="369332"/>
          </a:xfrm>
          <a:prstGeom prst="rect">
            <a:avLst/>
          </a:prstGeom>
          <a:solidFill>
            <a:schemeClr val="accent5">
              <a:lumMod val="75000"/>
            </a:schemeClr>
          </a:solidFill>
        </p:spPr>
        <p:txBody>
          <a:bodyPr wrap="square" rtlCol="0">
            <a:spAutoFit/>
          </a:bodyPr>
          <a:lstStyle/>
          <a:p>
            <a:r>
              <a:rPr lang="en-US" b="1" smtClean="0">
                <a:solidFill>
                  <a:schemeClr val="bg1"/>
                </a:solidFill>
                <a:latin typeface="Times New Roman" pitchFamily="18" charset="0"/>
                <a:cs typeface="Times New Roman" pitchFamily="18" charset="0"/>
              </a:rPr>
              <a:t>I. TÌM HIỂU CHUNG</a:t>
            </a:r>
            <a:endParaRPr lang="en-US" b="1">
              <a:solidFill>
                <a:schemeClr val="bg1"/>
              </a:solidFill>
              <a:latin typeface="Times New Roman" pitchFamily="18" charset="0"/>
              <a:cs typeface="Times New Roman" pitchFamily="18" charset="0"/>
            </a:endParaRPr>
          </a:p>
        </p:txBody>
      </p:sp>
      <p:sp>
        <p:nvSpPr>
          <p:cNvPr id="6" name="TextBox 5"/>
          <p:cNvSpPr txBox="1"/>
          <p:nvPr/>
        </p:nvSpPr>
        <p:spPr>
          <a:xfrm>
            <a:off x="506385" y="794524"/>
            <a:ext cx="1512168" cy="369332"/>
          </a:xfrm>
          <a:prstGeom prst="rect">
            <a:avLst/>
          </a:prstGeom>
          <a:noFill/>
        </p:spPr>
        <p:txBody>
          <a:bodyPr wrap="square" rtlCol="0">
            <a:spAutoFit/>
          </a:bodyPr>
          <a:lstStyle/>
          <a:p>
            <a:r>
              <a:rPr lang="en-US" b="1" smtClean="0">
                <a:solidFill>
                  <a:schemeClr val="accent5">
                    <a:lumMod val="50000"/>
                  </a:schemeClr>
                </a:solidFill>
                <a:latin typeface="Times New Roman" pitchFamily="18" charset="0"/>
                <a:cs typeface="Times New Roman" pitchFamily="18" charset="0"/>
              </a:rPr>
              <a:t>1. Tác giả</a:t>
            </a:r>
            <a:endParaRPr lang="en-US" b="1">
              <a:solidFill>
                <a:schemeClr val="accent5">
                  <a:lumMod val="50000"/>
                </a:schemeClr>
              </a:solidFill>
              <a:latin typeface="Times New Roman" pitchFamily="18" charset="0"/>
              <a:cs typeface="Times New Roman" pitchFamily="18"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8219" y="1163856"/>
            <a:ext cx="7223848" cy="36401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188628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a:spLocks noEditPoints="1"/>
          </p:cNvSpPr>
          <p:nvPr/>
        </p:nvSpPr>
        <p:spPr bwMode="auto">
          <a:xfrm rot="16200000">
            <a:off x="1248504" y="-1088351"/>
            <a:ext cx="750171" cy="3247179"/>
          </a:xfrm>
          <a:custGeom>
            <a:avLst/>
            <a:gdLst>
              <a:gd name="T0" fmla="*/ 914 w 1007"/>
              <a:gd name="T1" fmla="*/ 170 h 2288"/>
              <a:gd name="T2" fmla="*/ 728 w 1007"/>
              <a:gd name="T3" fmla="*/ 122 h 2288"/>
              <a:gd name="T4" fmla="*/ 291 w 1007"/>
              <a:gd name="T5" fmla="*/ 122 h 2288"/>
              <a:gd name="T6" fmla="*/ 147 w 1007"/>
              <a:gd name="T7" fmla="*/ 0 h 2288"/>
              <a:gd name="T8" fmla="*/ 0 w 1007"/>
              <a:gd name="T9" fmla="*/ 146 h 2288"/>
              <a:gd name="T10" fmla="*/ 147 w 1007"/>
              <a:gd name="T11" fmla="*/ 293 h 2288"/>
              <a:gd name="T12" fmla="*/ 291 w 1007"/>
              <a:gd name="T13" fmla="*/ 171 h 2288"/>
              <a:gd name="T14" fmla="*/ 728 w 1007"/>
              <a:gd name="T15" fmla="*/ 171 h 2288"/>
              <a:gd name="T16" fmla="*/ 957 w 1007"/>
              <a:gd name="T17" fmla="*/ 351 h 2288"/>
              <a:gd name="T18" fmla="*/ 957 w 1007"/>
              <a:gd name="T19" fmla="*/ 2288 h 2288"/>
              <a:gd name="T20" fmla="*/ 1007 w 1007"/>
              <a:gd name="T21" fmla="*/ 2288 h 2288"/>
              <a:gd name="T22" fmla="*/ 1007 w 1007"/>
              <a:gd name="T23" fmla="*/ 351 h 2288"/>
              <a:gd name="T24" fmla="*/ 914 w 1007"/>
              <a:gd name="T25" fmla="*/ 170 h 2288"/>
              <a:gd name="T26" fmla="*/ 147 w 1007"/>
              <a:gd name="T27" fmla="*/ 233 h 2288"/>
              <a:gd name="T28" fmla="*/ 61 w 1007"/>
              <a:gd name="T29" fmla="*/ 146 h 2288"/>
              <a:gd name="T30" fmla="*/ 147 w 1007"/>
              <a:gd name="T31" fmla="*/ 60 h 2288"/>
              <a:gd name="T32" fmla="*/ 233 w 1007"/>
              <a:gd name="T33" fmla="*/ 146 h 2288"/>
              <a:gd name="T34" fmla="*/ 147 w 1007"/>
              <a:gd name="T35" fmla="*/ 233 h 2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7" h="2288">
                <a:moveTo>
                  <a:pt x="914" y="170"/>
                </a:moveTo>
                <a:cubicBezTo>
                  <a:pt x="854" y="130"/>
                  <a:pt x="780" y="122"/>
                  <a:pt x="728" y="122"/>
                </a:cubicBezTo>
                <a:cubicBezTo>
                  <a:pt x="291" y="122"/>
                  <a:pt x="291" y="122"/>
                  <a:pt x="291" y="122"/>
                </a:cubicBezTo>
                <a:cubicBezTo>
                  <a:pt x="279" y="53"/>
                  <a:pt x="219" y="0"/>
                  <a:pt x="147" y="0"/>
                </a:cubicBezTo>
                <a:cubicBezTo>
                  <a:pt x="66" y="0"/>
                  <a:pt x="0" y="66"/>
                  <a:pt x="0" y="146"/>
                </a:cubicBezTo>
                <a:cubicBezTo>
                  <a:pt x="0" y="227"/>
                  <a:pt x="66" y="293"/>
                  <a:pt x="147" y="293"/>
                </a:cubicBezTo>
                <a:cubicBezTo>
                  <a:pt x="219" y="293"/>
                  <a:pt x="279" y="240"/>
                  <a:pt x="291" y="171"/>
                </a:cubicBezTo>
                <a:cubicBezTo>
                  <a:pt x="728" y="171"/>
                  <a:pt x="728" y="171"/>
                  <a:pt x="728" y="171"/>
                </a:cubicBezTo>
                <a:cubicBezTo>
                  <a:pt x="797" y="171"/>
                  <a:pt x="957" y="189"/>
                  <a:pt x="957" y="351"/>
                </a:cubicBezTo>
                <a:cubicBezTo>
                  <a:pt x="957" y="2288"/>
                  <a:pt x="957" y="2288"/>
                  <a:pt x="957" y="2288"/>
                </a:cubicBezTo>
                <a:cubicBezTo>
                  <a:pt x="1007" y="2288"/>
                  <a:pt x="1007" y="2288"/>
                  <a:pt x="1007" y="2288"/>
                </a:cubicBezTo>
                <a:cubicBezTo>
                  <a:pt x="1007" y="351"/>
                  <a:pt x="1007" y="351"/>
                  <a:pt x="1007" y="351"/>
                </a:cubicBezTo>
                <a:cubicBezTo>
                  <a:pt x="1007" y="272"/>
                  <a:pt x="975" y="210"/>
                  <a:pt x="914" y="170"/>
                </a:cubicBezTo>
                <a:close/>
                <a:moveTo>
                  <a:pt x="147" y="233"/>
                </a:moveTo>
                <a:cubicBezTo>
                  <a:pt x="99" y="233"/>
                  <a:pt x="61" y="194"/>
                  <a:pt x="61" y="146"/>
                </a:cubicBezTo>
                <a:cubicBezTo>
                  <a:pt x="61" y="99"/>
                  <a:pt x="99" y="60"/>
                  <a:pt x="147" y="60"/>
                </a:cubicBezTo>
                <a:cubicBezTo>
                  <a:pt x="194" y="60"/>
                  <a:pt x="233" y="99"/>
                  <a:pt x="233" y="146"/>
                </a:cubicBezTo>
                <a:cubicBezTo>
                  <a:pt x="233" y="194"/>
                  <a:pt x="194" y="233"/>
                  <a:pt x="147" y="233"/>
                </a:cubicBezTo>
                <a:close/>
              </a:path>
            </a:pathLst>
          </a:custGeom>
          <a:gradFill>
            <a:gsLst>
              <a:gs pos="0">
                <a:srgbClr val="03435C"/>
              </a:gs>
              <a:gs pos="100000">
                <a:srgbClr val="037A9B"/>
              </a:gs>
            </a:gsLst>
            <a:lin ang="5400000" scaled="1"/>
          </a:gra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012" dirty="0">
              <a:solidFill>
                <a:prstClr val="white"/>
              </a:solidFill>
              <a:latin typeface="微软雅黑" panose="020B0503020204020204" pitchFamily="34" charset="-122"/>
            </a:endParaRPr>
          </a:p>
        </p:txBody>
      </p:sp>
      <p:sp>
        <p:nvSpPr>
          <p:cNvPr id="5" name="TextBox 4"/>
          <p:cNvSpPr txBox="1"/>
          <p:nvPr/>
        </p:nvSpPr>
        <p:spPr>
          <a:xfrm>
            <a:off x="395536" y="350572"/>
            <a:ext cx="2736304" cy="369332"/>
          </a:xfrm>
          <a:prstGeom prst="rect">
            <a:avLst/>
          </a:prstGeom>
          <a:solidFill>
            <a:schemeClr val="accent5">
              <a:lumMod val="75000"/>
            </a:schemeClr>
          </a:solidFill>
        </p:spPr>
        <p:txBody>
          <a:bodyPr wrap="square" rtlCol="0">
            <a:spAutoFit/>
          </a:bodyPr>
          <a:lstStyle/>
          <a:p>
            <a:r>
              <a:rPr lang="en-US" b="1" dirty="0" smtClean="0">
                <a:solidFill>
                  <a:schemeClr val="bg1"/>
                </a:solidFill>
                <a:latin typeface="Times New Roman" pitchFamily="18" charset="0"/>
                <a:cs typeface="Times New Roman" pitchFamily="18" charset="0"/>
              </a:rPr>
              <a:t>I. TÌM HIỂU CHUNG</a:t>
            </a:r>
            <a:endParaRPr lang="en-US" b="1" dirty="0">
              <a:solidFill>
                <a:schemeClr val="bg1"/>
              </a:solidFill>
              <a:latin typeface="Times New Roman" pitchFamily="18" charset="0"/>
              <a:cs typeface="Times New Roman" pitchFamily="18" charset="0"/>
            </a:endParaRPr>
          </a:p>
        </p:txBody>
      </p:sp>
      <p:sp>
        <p:nvSpPr>
          <p:cNvPr id="6" name="TextBox 5"/>
          <p:cNvSpPr txBox="1"/>
          <p:nvPr/>
        </p:nvSpPr>
        <p:spPr>
          <a:xfrm>
            <a:off x="506385" y="794524"/>
            <a:ext cx="1512168" cy="369332"/>
          </a:xfrm>
          <a:prstGeom prst="rect">
            <a:avLst/>
          </a:prstGeom>
          <a:noFill/>
        </p:spPr>
        <p:txBody>
          <a:bodyPr wrap="square" rtlCol="0">
            <a:spAutoFit/>
          </a:bodyPr>
          <a:lstStyle/>
          <a:p>
            <a:r>
              <a:rPr lang="en-US" b="1" dirty="0" smtClean="0">
                <a:solidFill>
                  <a:schemeClr val="accent5">
                    <a:lumMod val="50000"/>
                  </a:schemeClr>
                </a:solidFill>
                <a:latin typeface="Times New Roman" pitchFamily="18" charset="0"/>
                <a:cs typeface="Times New Roman" pitchFamily="18" charset="0"/>
              </a:rPr>
              <a:t>2. Tác phẩm</a:t>
            </a:r>
            <a:endParaRPr lang="en-US" b="1" dirty="0">
              <a:solidFill>
                <a:schemeClr val="accent5">
                  <a:lumMod val="50000"/>
                </a:schemeClr>
              </a:solidFill>
              <a:latin typeface="Times New Roman" pitchFamily="18" charset="0"/>
              <a:cs typeface="Times New Roman" pitchFamily="18"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55940" y="969624"/>
            <a:ext cx="2244452" cy="334228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 name="Rectangle 7"/>
          <p:cNvSpPr/>
          <p:nvPr/>
        </p:nvSpPr>
        <p:spPr>
          <a:xfrm>
            <a:off x="611560" y="1460272"/>
            <a:ext cx="4572000" cy="1631216"/>
          </a:xfrm>
          <a:prstGeom prst="rect">
            <a:avLst/>
          </a:prstGeom>
          <a:ln w="38100">
            <a:solidFill>
              <a:schemeClr val="accent1"/>
            </a:solidFill>
          </a:ln>
        </p:spPr>
        <p:txBody>
          <a:bodyPr>
            <a:spAutoFit/>
          </a:bodyPr>
          <a:lstStyle/>
          <a:p>
            <a:r>
              <a:rPr lang="en-US" sz="2000" dirty="0">
                <a:latin typeface="Times New Roman" pitchFamily="18" charset="0"/>
                <a:cs typeface="Times New Roman" pitchFamily="18" charset="0"/>
              </a:rPr>
              <a:t>	</a:t>
            </a:r>
          </a:p>
          <a:p>
            <a:r>
              <a:rPr lang="en-US" sz="2000" dirty="0">
                <a:latin typeface="Times New Roman" pitchFamily="18" charset="0"/>
                <a:cs typeface="Times New Roman" pitchFamily="18" charset="0"/>
              </a:rPr>
              <a:t>+ Văn bản “Tức nước vỡ bờ” trích từ Tiểu thuyết “Tắt đèn” của nhà văn Ngô Tất Tố. Tác phẩm được đăng trên báo nă m 1937, in thành sách lần đầu tiên 1939</a:t>
            </a:r>
          </a:p>
        </p:txBody>
      </p:sp>
      <p:sp>
        <p:nvSpPr>
          <p:cNvPr id="9" name="Rectangle 8"/>
          <p:cNvSpPr/>
          <p:nvPr/>
        </p:nvSpPr>
        <p:spPr>
          <a:xfrm>
            <a:off x="1236941" y="1275606"/>
            <a:ext cx="1117614" cy="369332"/>
          </a:xfrm>
          <a:prstGeom prst="rect">
            <a:avLst/>
          </a:prstGeom>
          <a:solidFill>
            <a:schemeClr val="accent5">
              <a:lumMod val="75000"/>
            </a:schemeClr>
          </a:solidFill>
        </p:spPr>
        <p:txBody>
          <a:bodyPr wrap="none">
            <a:spAutoFit/>
          </a:bodyPr>
          <a:lstStyle/>
          <a:p>
            <a:r>
              <a:rPr lang="en-US" b="1" dirty="0" smtClean="0">
                <a:solidFill>
                  <a:schemeClr val="bg1"/>
                </a:solidFill>
                <a:latin typeface="Times New Roman" pitchFamily="18" charset="0"/>
                <a:cs typeface="Times New Roman" pitchFamily="18" charset="0"/>
              </a:rPr>
              <a:t>Xuất xứ: </a:t>
            </a:r>
            <a:endParaRPr lang="en-US" b="1" dirty="0">
              <a:solidFill>
                <a:schemeClr val="bg1"/>
              </a:solidFill>
            </a:endParaRPr>
          </a:p>
        </p:txBody>
      </p:sp>
      <p:sp>
        <p:nvSpPr>
          <p:cNvPr id="10" name="Oval 9"/>
          <p:cNvSpPr/>
          <p:nvPr/>
        </p:nvSpPr>
        <p:spPr>
          <a:xfrm>
            <a:off x="971600" y="1347614"/>
            <a:ext cx="144016" cy="184666"/>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236941" y="3354546"/>
            <a:ext cx="2305118" cy="369332"/>
          </a:xfrm>
          <a:prstGeom prst="rect">
            <a:avLst/>
          </a:prstGeom>
          <a:solidFill>
            <a:schemeClr val="accent5">
              <a:lumMod val="75000"/>
            </a:schemeClr>
          </a:solidFill>
        </p:spPr>
        <p:txBody>
          <a:bodyPr wrap="none">
            <a:spAutoFit/>
          </a:bodyPr>
          <a:lstStyle/>
          <a:p>
            <a:r>
              <a:rPr lang="en-US" b="1" dirty="0" smtClean="0">
                <a:solidFill>
                  <a:schemeClr val="bg1"/>
                </a:solidFill>
                <a:latin typeface="Times New Roman" pitchFamily="18" charset="0"/>
                <a:cs typeface="Times New Roman" pitchFamily="18" charset="0"/>
              </a:rPr>
              <a:t>Thể loại: Tiểu thuyết </a:t>
            </a:r>
            <a:endParaRPr lang="en-US" b="1" dirty="0">
              <a:solidFill>
                <a:schemeClr val="bg1"/>
              </a:solidFill>
            </a:endParaRPr>
          </a:p>
        </p:txBody>
      </p:sp>
      <p:sp>
        <p:nvSpPr>
          <p:cNvPr id="13" name="Oval 12"/>
          <p:cNvSpPr/>
          <p:nvPr/>
        </p:nvSpPr>
        <p:spPr>
          <a:xfrm>
            <a:off x="971600" y="3426554"/>
            <a:ext cx="144016" cy="184666"/>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1236941" y="4074626"/>
            <a:ext cx="2305118" cy="369332"/>
          </a:xfrm>
          <a:prstGeom prst="rect">
            <a:avLst/>
          </a:prstGeom>
          <a:solidFill>
            <a:schemeClr val="accent5">
              <a:lumMod val="75000"/>
            </a:schemeClr>
          </a:solidFill>
        </p:spPr>
        <p:txBody>
          <a:bodyPr wrap="square">
            <a:spAutoFit/>
          </a:bodyPr>
          <a:lstStyle/>
          <a:p>
            <a:r>
              <a:rPr lang="en-US" b="1" dirty="0" smtClean="0">
                <a:solidFill>
                  <a:schemeClr val="bg1"/>
                </a:solidFill>
                <a:latin typeface="Times New Roman" pitchFamily="18" charset="0"/>
                <a:cs typeface="Times New Roman" pitchFamily="18" charset="0"/>
              </a:rPr>
              <a:t>PTBĐ chính: tự sự </a:t>
            </a:r>
            <a:endParaRPr lang="en-US" b="1" dirty="0">
              <a:solidFill>
                <a:schemeClr val="bg1"/>
              </a:solidFill>
            </a:endParaRPr>
          </a:p>
        </p:txBody>
      </p:sp>
      <p:sp>
        <p:nvSpPr>
          <p:cNvPr id="15" name="Oval 14"/>
          <p:cNvSpPr/>
          <p:nvPr/>
        </p:nvSpPr>
        <p:spPr>
          <a:xfrm>
            <a:off x="971600" y="4146634"/>
            <a:ext cx="144016" cy="184666"/>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42518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8" grpId="0" animBg="1"/>
      <p:bldP spid="9" grpId="0" animBg="1"/>
      <p:bldP spid="10" grpId="0" animBg="1"/>
      <p:bldP spid="12" grpId="0" animBg="1"/>
      <p:bldP spid="13" grpId="0" animBg="1"/>
      <p:bldP spid="14" grpId="0" animBg="1"/>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a:spLocks noEditPoints="1"/>
          </p:cNvSpPr>
          <p:nvPr/>
        </p:nvSpPr>
        <p:spPr bwMode="auto">
          <a:xfrm rot="16200000">
            <a:off x="1248504" y="-1088351"/>
            <a:ext cx="750171" cy="3247179"/>
          </a:xfrm>
          <a:custGeom>
            <a:avLst/>
            <a:gdLst>
              <a:gd name="T0" fmla="*/ 914 w 1007"/>
              <a:gd name="T1" fmla="*/ 170 h 2288"/>
              <a:gd name="T2" fmla="*/ 728 w 1007"/>
              <a:gd name="T3" fmla="*/ 122 h 2288"/>
              <a:gd name="T4" fmla="*/ 291 w 1007"/>
              <a:gd name="T5" fmla="*/ 122 h 2288"/>
              <a:gd name="T6" fmla="*/ 147 w 1007"/>
              <a:gd name="T7" fmla="*/ 0 h 2288"/>
              <a:gd name="T8" fmla="*/ 0 w 1007"/>
              <a:gd name="T9" fmla="*/ 146 h 2288"/>
              <a:gd name="T10" fmla="*/ 147 w 1007"/>
              <a:gd name="T11" fmla="*/ 293 h 2288"/>
              <a:gd name="T12" fmla="*/ 291 w 1007"/>
              <a:gd name="T13" fmla="*/ 171 h 2288"/>
              <a:gd name="T14" fmla="*/ 728 w 1007"/>
              <a:gd name="T15" fmla="*/ 171 h 2288"/>
              <a:gd name="T16" fmla="*/ 957 w 1007"/>
              <a:gd name="T17" fmla="*/ 351 h 2288"/>
              <a:gd name="T18" fmla="*/ 957 w 1007"/>
              <a:gd name="T19" fmla="*/ 2288 h 2288"/>
              <a:gd name="T20" fmla="*/ 1007 w 1007"/>
              <a:gd name="T21" fmla="*/ 2288 h 2288"/>
              <a:gd name="T22" fmla="*/ 1007 w 1007"/>
              <a:gd name="T23" fmla="*/ 351 h 2288"/>
              <a:gd name="T24" fmla="*/ 914 w 1007"/>
              <a:gd name="T25" fmla="*/ 170 h 2288"/>
              <a:gd name="T26" fmla="*/ 147 w 1007"/>
              <a:gd name="T27" fmla="*/ 233 h 2288"/>
              <a:gd name="T28" fmla="*/ 61 w 1007"/>
              <a:gd name="T29" fmla="*/ 146 h 2288"/>
              <a:gd name="T30" fmla="*/ 147 w 1007"/>
              <a:gd name="T31" fmla="*/ 60 h 2288"/>
              <a:gd name="T32" fmla="*/ 233 w 1007"/>
              <a:gd name="T33" fmla="*/ 146 h 2288"/>
              <a:gd name="T34" fmla="*/ 147 w 1007"/>
              <a:gd name="T35" fmla="*/ 233 h 2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7" h="2288">
                <a:moveTo>
                  <a:pt x="914" y="170"/>
                </a:moveTo>
                <a:cubicBezTo>
                  <a:pt x="854" y="130"/>
                  <a:pt x="780" y="122"/>
                  <a:pt x="728" y="122"/>
                </a:cubicBezTo>
                <a:cubicBezTo>
                  <a:pt x="291" y="122"/>
                  <a:pt x="291" y="122"/>
                  <a:pt x="291" y="122"/>
                </a:cubicBezTo>
                <a:cubicBezTo>
                  <a:pt x="279" y="53"/>
                  <a:pt x="219" y="0"/>
                  <a:pt x="147" y="0"/>
                </a:cubicBezTo>
                <a:cubicBezTo>
                  <a:pt x="66" y="0"/>
                  <a:pt x="0" y="66"/>
                  <a:pt x="0" y="146"/>
                </a:cubicBezTo>
                <a:cubicBezTo>
                  <a:pt x="0" y="227"/>
                  <a:pt x="66" y="293"/>
                  <a:pt x="147" y="293"/>
                </a:cubicBezTo>
                <a:cubicBezTo>
                  <a:pt x="219" y="293"/>
                  <a:pt x="279" y="240"/>
                  <a:pt x="291" y="171"/>
                </a:cubicBezTo>
                <a:cubicBezTo>
                  <a:pt x="728" y="171"/>
                  <a:pt x="728" y="171"/>
                  <a:pt x="728" y="171"/>
                </a:cubicBezTo>
                <a:cubicBezTo>
                  <a:pt x="797" y="171"/>
                  <a:pt x="957" y="189"/>
                  <a:pt x="957" y="351"/>
                </a:cubicBezTo>
                <a:cubicBezTo>
                  <a:pt x="957" y="2288"/>
                  <a:pt x="957" y="2288"/>
                  <a:pt x="957" y="2288"/>
                </a:cubicBezTo>
                <a:cubicBezTo>
                  <a:pt x="1007" y="2288"/>
                  <a:pt x="1007" y="2288"/>
                  <a:pt x="1007" y="2288"/>
                </a:cubicBezTo>
                <a:cubicBezTo>
                  <a:pt x="1007" y="351"/>
                  <a:pt x="1007" y="351"/>
                  <a:pt x="1007" y="351"/>
                </a:cubicBezTo>
                <a:cubicBezTo>
                  <a:pt x="1007" y="272"/>
                  <a:pt x="975" y="210"/>
                  <a:pt x="914" y="170"/>
                </a:cubicBezTo>
                <a:close/>
                <a:moveTo>
                  <a:pt x="147" y="233"/>
                </a:moveTo>
                <a:cubicBezTo>
                  <a:pt x="99" y="233"/>
                  <a:pt x="61" y="194"/>
                  <a:pt x="61" y="146"/>
                </a:cubicBezTo>
                <a:cubicBezTo>
                  <a:pt x="61" y="99"/>
                  <a:pt x="99" y="60"/>
                  <a:pt x="147" y="60"/>
                </a:cubicBezTo>
                <a:cubicBezTo>
                  <a:pt x="194" y="60"/>
                  <a:pt x="233" y="99"/>
                  <a:pt x="233" y="146"/>
                </a:cubicBezTo>
                <a:cubicBezTo>
                  <a:pt x="233" y="194"/>
                  <a:pt x="194" y="233"/>
                  <a:pt x="147" y="233"/>
                </a:cubicBezTo>
                <a:close/>
              </a:path>
            </a:pathLst>
          </a:custGeom>
          <a:gradFill>
            <a:gsLst>
              <a:gs pos="0">
                <a:srgbClr val="03435C"/>
              </a:gs>
              <a:gs pos="100000">
                <a:srgbClr val="037A9B"/>
              </a:gs>
            </a:gsLst>
            <a:lin ang="5400000" scaled="1"/>
          </a:gra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012" dirty="0">
              <a:solidFill>
                <a:prstClr val="white"/>
              </a:solidFill>
              <a:latin typeface="微软雅黑" panose="020B0503020204020204" pitchFamily="34" charset="-122"/>
            </a:endParaRPr>
          </a:p>
        </p:txBody>
      </p:sp>
      <p:sp>
        <p:nvSpPr>
          <p:cNvPr id="5" name="TextBox 4"/>
          <p:cNvSpPr txBox="1"/>
          <p:nvPr/>
        </p:nvSpPr>
        <p:spPr>
          <a:xfrm>
            <a:off x="395536" y="350572"/>
            <a:ext cx="2736304" cy="369332"/>
          </a:xfrm>
          <a:prstGeom prst="rect">
            <a:avLst/>
          </a:prstGeom>
          <a:solidFill>
            <a:schemeClr val="accent5">
              <a:lumMod val="75000"/>
            </a:schemeClr>
          </a:solidFill>
        </p:spPr>
        <p:txBody>
          <a:bodyPr wrap="square" rtlCol="0">
            <a:spAutoFit/>
          </a:bodyPr>
          <a:lstStyle/>
          <a:p>
            <a:r>
              <a:rPr lang="en-US" b="1" smtClean="0">
                <a:solidFill>
                  <a:schemeClr val="bg1"/>
                </a:solidFill>
                <a:latin typeface="Times New Roman" pitchFamily="18" charset="0"/>
                <a:cs typeface="Times New Roman" pitchFamily="18" charset="0"/>
              </a:rPr>
              <a:t>I. TÌM HIỂU CHUNG</a:t>
            </a:r>
            <a:endParaRPr lang="en-US" b="1">
              <a:solidFill>
                <a:schemeClr val="bg1"/>
              </a:solidFill>
              <a:latin typeface="Times New Roman" pitchFamily="18" charset="0"/>
              <a:cs typeface="Times New Roman" pitchFamily="18" charset="0"/>
            </a:endParaRPr>
          </a:p>
        </p:txBody>
      </p:sp>
      <p:sp>
        <p:nvSpPr>
          <p:cNvPr id="6" name="TextBox 5"/>
          <p:cNvSpPr txBox="1"/>
          <p:nvPr/>
        </p:nvSpPr>
        <p:spPr>
          <a:xfrm>
            <a:off x="506385" y="794524"/>
            <a:ext cx="1512168" cy="369332"/>
          </a:xfrm>
          <a:prstGeom prst="rect">
            <a:avLst/>
          </a:prstGeom>
          <a:noFill/>
        </p:spPr>
        <p:txBody>
          <a:bodyPr wrap="square" rtlCol="0">
            <a:spAutoFit/>
          </a:bodyPr>
          <a:lstStyle/>
          <a:p>
            <a:r>
              <a:rPr lang="en-US" b="1" smtClean="0">
                <a:solidFill>
                  <a:schemeClr val="accent5">
                    <a:lumMod val="50000"/>
                  </a:schemeClr>
                </a:solidFill>
                <a:latin typeface="Times New Roman" pitchFamily="18" charset="0"/>
                <a:cs typeface="Times New Roman" pitchFamily="18" charset="0"/>
              </a:rPr>
              <a:t>2. Tác phẩm</a:t>
            </a:r>
            <a:endParaRPr lang="en-US" b="1">
              <a:solidFill>
                <a:schemeClr val="accent5">
                  <a:lumMod val="50000"/>
                </a:schemeClr>
              </a:solidFill>
              <a:latin typeface="Times New Roman" pitchFamily="18" charset="0"/>
              <a:cs typeface="Times New Roman" pitchFamily="18"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1462" y="1309225"/>
            <a:ext cx="2244452" cy="334228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 name="Freeform 4"/>
          <p:cNvSpPr>
            <a:spLocks/>
          </p:cNvSpPr>
          <p:nvPr/>
        </p:nvSpPr>
        <p:spPr bwMode="ltGray">
          <a:xfrm>
            <a:off x="6731892" y="1176529"/>
            <a:ext cx="2160588" cy="2232025"/>
          </a:xfrm>
          <a:custGeom>
            <a:avLst/>
            <a:gdLst>
              <a:gd name="T0" fmla="*/ 264 w 742"/>
              <a:gd name="T1" fmla="*/ 20 h 718"/>
              <a:gd name="T2" fmla="*/ 286 w 742"/>
              <a:gd name="T3" fmla="*/ 52 h 718"/>
              <a:gd name="T4" fmla="*/ 242 w 742"/>
              <a:gd name="T5" fmla="*/ 68 h 718"/>
              <a:gd name="T6" fmla="*/ 202 w 742"/>
              <a:gd name="T7" fmla="*/ 72 h 718"/>
              <a:gd name="T8" fmla="*/ 194 w 742"/>
              <a:gd name="T9" fmla="*/ 102 h 718"/>
              <a:gd name="T10" fmla="*/ 140 w 742"/>
              <a:gd name="T11" fmla="*/ 114 h 718"/>
              <a:gd name="T12" fmla="*/ 116 w 742"/>
              <a:gd name="T13" fmla="*/ 136 h 718"/>
              <a:gd name="T14" fmla="*/ 84 w 742"/>
              <a:gd name="T15" fmla="*/ 164 h 718"/>
              <a:gd name="T16" fmla="*/ 76 w 742"/>
              <a:gd name="T17" fmla="*/ 182 h 718"/>
              <a:gd name="T18" fmla="*/ 60 w 742"/>
              <a:gd name="T19" fmla="*/ 224 h 718"/>
              <a:gd name="T20" fmla="*/ 42 w 742"/>
              <a:gd name="T21" fmla="*/ 272 h 718"/>
              <a:gd name="T22" fmla="*/ 24 w 742"/>
              <a:gd name="T23" fmla="*/ 296 h 718"/>
              <a:gd name="T24" fmla="*/ 12 w 742"/>
              <a:gd name="T25" fmla="*/ 330 h 718"/>
              <a:gd name="T26" fmla="*/ 16 w 742"/>
              <a:gd name="T27" fmla="*/ 352 h 718"/>
              <a:gd name="T28" fmla="*/ 6 w 742"/>
              <a:gd name="T29" fmla="*/ 396 h 718"/>
              <a:gd name="T30" fmla="*/ 30 w 742"/>
              <a:gd name="T31" fmla="*/ 420 h 718"/>
              <a:gd name="T32" fmla="*/ 22 w 742"/>
              <a:gd name="T33" fmla="*/ 448 h 718"/>
              <a:gd name="T34" fmla="*/ 38 w 742"/>
              <a:gd name="T35" fmla="*/ 472 h 718"/>
              <a:gd name="T36" fmla="*/ 64 w 742"/>
              <a:gd name="T37" fmla="*/ 500 h 718"/>
              <a:gd name="T38" fmla="*/ 76 w 742"/>
              <a:gd name="T39" fmla="*/ 546 h 718"/>
              <a:gd name="T40" fmla="*/ 126 w 742"/>
              <a:gd name="T41" fmla="*/ 572 h 718"/>
              <a:gd name="T42" fmla="*/ 130 w 742"/>
              <a:gd name="T43" fmla="*/ 602 h 718"/>
              <a:gd name="T44" fmla="*/ 170 w 742"/>
              <a:gd name="T45" fmla="*/ 614 h 718"/>
              <a:gd name="T46" fmla="*/ 188 w 742"/>
              <a:gd name="T47" fmla="*/ 636 h 718"/>
              <a:gd name="T48" fmla="*/ 212 w 742"/>
              <a:gd name="T49" fmla="*/ 644 h 718"/>
              <a:gd name="T50" fmla="*/ 238 w 742"/>
              <a:gd name="T51" fmla="*/ 662 h 718"/>
              <a:gd name="T52" fmla="*/ 280 w 742"/>
              <a:gd name="T53" fmla="*/ 668 h 718"/>
              <a:gd name="T54" fmla="*/ 300 w 742"/>
              <a:gd name="T55" fmla="*/ 676 h 718"/>
              <a:gd name="T56" fmla="*/ 330 w 742"/>
              <a:gd name="T57" fmla="*/ 688 h 718"/>
              <a:gd name="T58" fmla="*/ 350 w 742"/>
              <a:gd name="T59" fmla="*/ 694 h 718"/>
              <a:gd name="T60" fmla="*/ 392 w 742"/>
              <a:gd name="T61" fmla="*/ 718 h 718"/>
              <a:gd name="T62" fmla="*/ 398 w 742"/>
              <a:gd name="T63" fmla="*/ 686 h 718"/>
              <a:gd name="T64" fmla="*/ 428 w 742"/>
              <a:gd name="T65" fmla="*/ 688 h 718"/>
              <a:gd name="T66" fmla="*/ 504 w 742"/>
              <a:gd name="T67" fmla="*/ 660 h 718"/>
              <a:gd name="T68" fmla="*/ 534 w 742"/>
              <a:gd name="T69" fmla="*/ 656 h 718"/>
              <a:gd name="T70" fmla="*/ 550 w 742"/>
              <a:gd name="T71" fmla="*/ 644 h 718"/>
              <a:gd name="T72" fmla="*/ 570 w 742"/>
              <a:gd name="T73" fmla="*/ 612 h 718"/>
              <a:gd name="T74" fmla="*/ 612 w 742"/>
              <a:gd name="T75" fmla="*/ 586 h 718"/>
              <a:gd name="T76" fmla="*/ 630 w 742"/>
              <a:gd name="T77" fmla="*/ 554 h 718"/>
              <a:gd name="T78" fmla="*/ 656 w 742"/>
              <a:gd name="T79" fmla="*/ 520 h 718"/>
              <a:gd name="T80" fmla="*/ 682 w 742"/>
              <a:gd name="T81" fmla="*/ 492 h 718"/>
              <a:gd name="T82" fmla="*/ 692 w 742"/>
              <a:gd name="T83" fmla="*/ 466 h 718"/>
              <a:gd name="T84" fmla="*/ 696 w 742"/>
              <a:gd name="T85" fmla="*/ 410 h 718"/>
              <a:gd name="T86" fmla="*/ 734 w 742"/>
              <a:gd name="T87" fmla="*/ 352 h 718"/>
              <a:gd name="T88" fmla="*/ 718 w 742"/>
              <a:gd name="T89" fmla="*/ 316 h 718"/>
              <a:gd name="T90" fmla="*/ 710 w 742"/>
              <a:gd name="T91" fmla="*/ 292 h 718"/>
              <a:gd name="T92" fmla="*/ 698 w 742"/>
              <a:gd name="T93" fmla="*/ 258 h 718"/>
              <a:gd name="T94" fmla="*/ 678 w 742"/>
              <a:gd name="T95" fmla="*/ 212 h 718"/>
              <a:gd name="T96" fmla="*/ 654 w 742"/>
              <a:gd name="T97" fmla="*/ 182 h 718"/>
              <a:gd name="T98" fmla="*/ 632 w 742"/>
              <a:gd name="T99" fmla="*/ 154 h 718"/>
              <a:gd name="T100" fmla="*/ 612 w 742"/>
              <a:gd name="T101" fmla="*/ 104 h 718"/>
              <a:gd name="T102" fmla="*/ 592 w 742"/>
              <a:gd name="T103" fmla="*/ 108 h 718"/>
              <a:gd name="T104" fmla="*/ 548 w 742"/>
              <a:gd name="T105" fmla="*/ 100 h 718"/>
              <a:gd name="T106" fmla="*/ 508 w 742"/>
              <a:gd name="T107" fmla="*/ 22 h 718"/>
              <a:gd name="T108" fmla="*/ 456 w 742"/>
              <a:gd name="T109" fmla="*/ 48 h 718"/>
              <a:gd name="T110" fmla="*/ 430 w 742"/>
              <a:gd name="T111" fmla="*/ 46 h 718"/>
              <a:gd name="T112" fmla="*/ 370 w 742"/>
              <a:gd name="T113" fmla="*/ 10 h 718"/>
              <a:gd name="T114" fmla="*/ 348 w 742"/>
              <a:gd name="T115" fmla="*/ 10 h 718"/>
              <a:gd name="T116" fmla="*/ 326 w 742"/>
              <a:gd name="T117" fmla="*/ 28 h 718"/>
              <a:gd name="T118" fmla="*/ 294 w 742"/>
              <a:gd name="T119" fmla="*/ 42 h 718"/>
              <a:gd name="T120" fmla="*/ 256 w 742"/>
              <a:gd name="T121" fmla="*/ 12 h 7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42" h="718">
                <a:moveTo>
                  <a:pt x="256" y="12"/>
                </a:moveTo>
                <a:lnTo>
                  <a:pt x="252" y="8"/>
                </a:lnTo>
                <a:lnTo>
                  <a:pt x="252" y="6"/>
                </a:lnTo>
                <a:lnTo>
                  <a:pt x="250" y="6"/>
                </a:lnTo>
                <a:lnTo>
                  <a:pt x="252" y="8"/>
                </a:lnTo>
                <a:lnTo>
                  <a:pt x="254" y="10"/>
                </a:lnTo>
                <a:lnTo>
                  <a:pt x="256" y="12"/>
                </a:lnTo>
                <a:lnTo>
                  <a:pt x="260" y="16"/>
                </a:lnTo>
                <a:lnTo>
                  <a:pt x="264" y="20"/>
                </a:lnTo>
                <a:lnTo>
                  <a:pt x="268" y="24"/>
                </a:lnTo>
                <a:lnTo>
                  <a:pt x="270" y="28"/>
                </a:lnTo>
                <a:lnTo>
                  <a:pt x="274" y="32"/>
                </a:lnTo>
                <a:lnTo>
                  <a:pt x="278" y="34"/>
                </a:lnTo>
                <a:lnTo>
                  <a:pt x="280" y="36"/>
                </a:lnTo>
                <a:lnTo>
                  <a:pt x="280" y="38"/>
                </a:lnTo>
                <a:lnTo>
                  <a:pt x="282" y="38"/>
                </a:lnTo>
                <a:lnTo>
                  <a:pt x="288" y="48"/>
                </a:lnTo>
                <a:lnTo>
                  <a:pt x="286" y="52"/>
                </a:lnTo>
                <a:lnTo>
                  <a:pt x="278" y="56"/>
                </a:lnTo>
                <a:lnTo>
                  <a:pt x="268" y="58"/>
                </a:lnTo>
                <a:lnTo>
                  <a:pt x="256" y="58"/>
                </a:lnTo>
                <a:lnTo>
                  <a:pt x="246" y="56"/>
                </a:lnTo>
                <a:lnTo>
                  <a:pt x="238" y="54"/>
                </a:lnTo>
                <a:lnTo>
                  <a:pt x="242" y="58"/>
                </a:lnTo>
                <a:lnTo>
                  <a:pt x="246" y="62"/>
                </a:lnTo>
                <a:lnTo>
                  <a:pt x="244" y="64"/>
                </a:lnTo>
                <a:lnTo>
                  <a:pt x="242" y="68"/>
                </a:lnTo>
                <a:lnTo>
                  <a:pt x="238" y="70"/>
                </a:lnTo>
                <a:lnTo>
                  <a:pt x="232" y="72"/>
                </a:lnTo>
                <a:lnTo>
                  <a:pt x="228" y="72"/>
                </a:lnTo>
                <a:lnTo>
                  <a:pt x="222" y="70"/>
                </a:lnTo>
                <a:lnTo>
                  <a:pt x="216" y="68"/>
                </a:lnTo>
                <a:lnTo>
                  <a:pt x="212" y="64"/>
                </a:lnTo>
                <a:lnTo>
                  <a:pt x="206" y="64"/>
                </a:lnTo>
                <a:lnTo>
                  <a:pt x="204" y="68"/>
                </a:lnTo>
                <a:lnTo>
                  <a:pt x="202" y="72"/>
                </a:lnTo>
                <a:lnTo>
                  <a:pt x="200" y="76"/>
                </a:lnTo>
                <a:lnTo>
                  <a:pt x="196" y="78"/>
                </a:lnTo>
                <a:lnTo>
                  <a:pt x="190" y="80"/>
                </a:lnTo>
                <a:lnTo>
                  <a:pt x="196" y="82"/>
                </a:lnTo>
                <a:lnTo>
                  <a:pt x="198" y="86"/>
                </a:lnTo>
                <a:lnTo>
                  <a:pt x="200" y="90"/>
                </a:lnTo>
                <a:lnTo>
                  <a:pt x="200" y="94"/>
                </a:lnTo>
                <a:lnTo>
                  <a:pt x="198" y="98"/>
                </a:lnTo>
                <a:lnTo>
                  <a:pt x="194" y="102"/>
                </a:lnTo>
                <a:lnTo>
                  <a:pt x="186" y="102"/>
                </a:lnTo>
                <a:lnTo>
                  <a:pt x="172" y="100"/>
                </a:lnTo>
                <a:lnTo>
                  <a:pt x="162" y="100"/>
                </a:lnTo>
                <a:lnTo>
                  <a:pt x="164" y="102"/>
                </a:lnTo>
                <a:lnTo>
                  <a:pt x="166" y="106"/>
                </a:lnTo>
                <a:lnTo>
                  <a:pt x="168" y="110"/>
                </a:lnTo>
                <a:lnTo>
                  <a:pt x="154" y="110"/>
                </a:lnTo>
                <a:lnTo>
                  <a:pt x="140" y="110"/>
                </a:lnTo>
                <a:lnTo>
                  <a:pt x="140" y="114"/>
                </a:lnTo>
                <a:lnTo>
                  <a:pt x="142" y="116"/>
                </a:lnTo>
                <a:lnTo>
                  <a:pt x="136" y="118"/>
                </a:lnTo>
                <a:lnTo>
                  <a:pt x="130" y="118"/>
                </a:lnTo>
                <a:lnTo>
                  <a:pt x="124" y="118"/>
                </a:lnTo>
                <a:lnTo>
                  <a:pt x="126" y="122"/>
                </a:lnTo>
                <a:lnTo>
                  <a:pt x="126" y="126"/>
                </a:lnTo>
                <a:lnTo>
                  <a:pt x="126" y="130"/>
                </a:lnTo>
                <a:lnTo>
                  <a:pt x="128" y="134"/>
                </a:lnTo>
                <a:lnTo>
                  <a:pt x="116" y="136"/>
                </a:lnTo>
                <a:lnTo>
                  <a:pt x="106" y="140"/>
                </a:lnTo>
                <a:lnTo>
                  <a:pt x="96" y="144"/>
                </a:lnTo>
                <a:lnTo>
                  <a:pt x="82" y="142"/>
                </a:lnTo>
                <a:lnTo>
                  <a:pt x="88" y="146"/>
                </a:lnTo>
                <a:lnTo>
                  <a:pt x="92" y="148"/>
                </a:lnTo>
                <a:lnTo>
                  <a:pt x="92" y="152"/>
                </a:lnTo>
                <a:lnTo>
                  <a:pt x="92" y="156"/>
                </a:lnTo>
                <a:lnTo>
                  <a:pt x="88" y="160"/>
                </a:lnTo>
                <a:lnTo>
                  <a:pt x="84" y="164"/>
                </a:lnTo>
                <a:lnTo>
                  <a:pt x="78" y="166"/>
                </a:lnTo>
                <a:lnTo>
                  <a:pt x="74" y="168"/>
                </a:lnTo>
                <a:lnTo>
                  <a:pt x="68" y="170"/>
                </a:lnTo>
                <a:lnTo>
                  <a:pt x="62" y="172"/>
                </a:lnTo>
                <a:lnTo>
                  <a:pt x="58" y="172"/>
                </a:lnTo>
                <a:lnTo>
                  <a:pt x="64" y="174"/>
                </a:lnTo>
                <a:lnTo>
                  <a:pt x="68" y="176"/>
                </a:lnTo>
                <a:lnTo>
                  <a:pt x="72" y="180"/>
                </a:lnTo>
                <a:lnTo>
                  <a:pt x="76" y="182"/>
                </a:lnTo>
                <a:lnTo>
                  <a:pt x="78" y="184"/>
                </a:lnTo>
                <a:lnTo>
                  <a:pt x="78" y="190"/>
                </a:lnTo>
                <a:lnTo>
                  <a:pt x="78" y="194"/>
                </a:lnTo>
                <a:lnTo>
                  <a:pt x="76" y="202"/>
                </a:lnTo>
                <a:lnTo>
                  <a:pt x="70" y="204"/>
                </a:lnTo>
                <a:lnTo>
                  <a:pt x="62" y="204"/>
                </a:lnTo>
                <a:lnTo>
                  <a:pt x="54" y="204"/>
                </a:lnTo>
                <a:lnTo>
                  <a:pt x="60" y="214"/>
                </a:lnTo>
                <a:lnTo>
                  <a:pt x="60" y="224"/>
                </a:lnTo>
                <a:lnTo>
                  <a:pt x="56" y="236"/>
                </a:lnTo>
                <a:lnTo>
                  <a:pt x="56" y="248"/>
                </a:lnTo>
                <a:lnTo>
                  <a:pt x="46" y="248"/>
                </a:lnTo>
                <a:lnTo>
                  <a:pt x="34" y="248"/>
                </a:lnTo>
                <a:lnTo>
                  <a:pt x="38" y="250"/>
                </a:lnTo>
                <a:lnTo>
                  <a:pt x="42" y="254"/>
                </a:lnTo>
                <a:lnTo>
                  <a:pt x="44" y="260"/>
                </a:lnTo>
                <a:lnTo>
                  <a:pt x="44" y="268"/>
                </a:lnTo>
                <a:lnTo>
                  <a:pt x="42" y="272"/>
                </a:lnTo>
                <a:lnTo>
                  <a:pt x="38" y="276"/>
                </a:lnTo>
                <a:lnTo>
                  <a:pt x="34" y="278"/>
                </a:lnTo>
                <a:lnTo>
                  <a:pt x="28" y="280"/>
                </a:lnTo>
                <a:lnTo>
                  <a:pt x="24" y="280"/>
                </a:lnTo>
                <a:lnTo>
                  <a:pt x="18" y="282"/>
                </a:lnTo>
                <a:lnTo>
                  <a:pt x="24" y="284"/>
                </a:lnTo>
                <a:lnTo>
                  <a:pt x="26" y="288"/>
                </a:lnTo>
                <a:lnTo>
                  <a:pt x="26" y="292"/>
                </a:lnTo>
                <a:lnTo>
                  <a:pt x="24" y="296"/>
                </a:lnTo>
                <a:lnTo>
                  <a:pt x="18" y="300"/>
                </a:lnTo>
                <a:lnTo>
                  <a:pt x="28" y="302"/>
                </a:lnTo>
                <a:lnTo>
                  <a:pt x="38" y="306"/>
                </a:lnTo>
                <a:lnTo>
                  <a:pt x="38" y="312"/>
                </a:lnTo>
                <a:lnTo>
                  <a:pt x="34" y="316"/>
                </a:lnTo>
                <a:lnTo>
                  <a:pt x="28" y="320"/>
                </a:lnTo>
                <a:lnTo>
                  <a:pt x="24" y="322"/>
                </a:lnTo>
                <a:lnTo>
                  <a:pt x="18" y="326"/>
                </a:lnTo>
                <a:lnTo>
                  <a:pt x="12" y="330"/>
                </a:lnTo>
                <a:lnTo>
                  <a:pt x="8" y="334"/>
                </a:lnTo>
                <a:lnTo>
                  <a:pt x="12" y="336"/>
                </a:lnTo>
                <a:lnTo>
                  <a:pt x="18" y="338"/>
                </a:lnTo>
                <a:lnTo>
                  <a:pt x="22" y="338"/>
                </a:lnTo>
                <a:lnTo>
                  <a:pt x="20" y="342"/>
                </a:lnTo>
                <a:lnTo>
                  <a:pt x="18" y="344"/>
                </a:lnTo>
                <a:lnTo>
                  <a:pt x="14" y="348"/>
                </a:lnTo>
                <a:lnTo>
                  <a:pt x="12" y="350"/>
                </a:lnTo>
                <a:lnTo>
                  <a:pt x="16" y="352"/>
                </a:lnTo>
                <a:lnTo>
                  <a:pt x="22" y="354"/>
                </a:lnTo>
                <a:lnTo>
                  <a:pt x="26" y="356"/>
                </a:lnTo>
                <a:lnTo>
                  <a:pt x="24" y="358"/>
                </a:lnTo>
                <a:lnTo>
                  <a:pt x="22" y="362"/>
                </a:lnTo>
                <a:lnTo>
                  <a:pt x="32" y="364"/>
                </a:lnTo>
                <a:lnTo>
                  <a:pt x="44" y="368"/>
                </a:lnTo>
                <a:lnTo>
                  <a:pt x="22" y="382"/>
                </a:lnTo>
                <a:lnTo>
                  <a:pt x="0" y="394"/>
                </a:lnTo>
                <a:lnTo>
                  <a:pt x="6" y="396"/>
                </a:lnTo>
                <a:lnTo>
                  <a:pt x="14" y="398"/>
                </a:lnTo>
                <a:lnTo>
                  <a:pt x="20" y="402"/>
                </a:lnTo>
                <a:lnTo>
                  <a:pt x="24" y="406"/>
                </a:lnTo>
                <a:lnTo>
                  <a:pt x="22" y="408"/>
                </a:lnTo>
                <a:lnTo>
                  <a:pt x="20" y="410"/>
                </a:lnTo>
                <a:lnTo>
                  <a:pt x="16" y="412"/>
                </a:lnTo>
                <a:lnTo>
                  <a:pt x="22" y="414"/>
                </a:lnTo>
                <a:lnTo>
                  <a:pt x="28" y="416"/>
                </a:lnTo>
                <a:lnTo>
                  <a:pt x="30" y="420"/>
                </a:lnTo>
                <a:lnTo>
                  <a:pt x="32" y="424"/>
                </a:lnTo>
                <a:lnTo>
                  <a:pt x="32" y="428"/>
                </a:lnTo>
                <a:lnTo>
                  <a:pt x="28" y="434"/>
                </a:lnTo>
                <a:lnTo>
                  <a:pt x="32" y="434"/>
                </a:lnTo>
                <a:lnTo>
                  <a:pt x="34" y="434"/>
                </a:lnTo>
                <a:lnTo>
                  <a:pt x="34" y="440"/>
                </a:lnTo>
                <a:lnTo>
                  <a:pt x="30" y="442"/>
                </a:lnTo>
                <a:lnTo>
                  <a:pt x="26" y="446"/>
                </a:lnTo>
                <a:lnTo>
                  <a:pt x="22" y="448"/>
                </a:lnTo>
                <a:lnTo>
                  <a:pt x="20" y="452"/>
                </a:lnTo>
                <a:lnTo>
                  <a:pt x="16" y="456"/>
                </a:lnTo>
                <a:lnTo>
                  <a:pt x="22" y="454"/>
                </a:lnTo>
                <a:lnTo>
                  <a:pt x="28" y="456"/>
                </a:lnTo>
                <a:lnTo>
                  <a:pt x="34" y="458"/>
                </a:lnTo>
                <a:lnTo>
                  <a:pt x="40" y="460"/>
                </a:lnTo>
                <a:lnTo>
                  <a:pt x="44" y="464"/>
                </a:lnTo>
                <a:lnTo>
                  <a:pt x="40" y="468"/>
                </a:lnTo>
                <a:lnTo>
                  <a:pt x="38" y="472"/>
                </a:lnTo>
                <a:lnTo>
                  <a:pt x="34" y="476"/>
                </a:lnTo>
                <a:lnTo>
                  <a:pt x="40" y="478"/>
                </a:lnTo>
                <a:lnTo>
                  <a:pt x="44" y="482"/>
                </a:lnTo>
                <a:lnTo>
                  <a:pt x="48" y="486"/>
                </a:lnTo>
                <a:lnTo>
                  <a:pt x="48" y="490"/>
                </a:lnTo>
                <a:lnTo>
                  <a:pt x="48" y="496"/>
                </a:lnTo>
                <a:lnTo>
                  <a:pt x="54" y="496"/>
                </a:lnTo>
                <a:lnTo>
                  <a:pt x="60" y="498"/>
                </a:lnTo>
                <a:lnTo>
                  <a:pt x="64" y="500"/>
                </a:lnTo>
                <a:lnTo>
                  <a:pt x="66" y="504"/>
                </a:lnTo>
                <a:lnTo>
                  <a:pt x="66" y="508"/>
                </a:lnTo>
                <a:lnTo>
                  <a:pt x="66" y="514"/>
                </a:lnTo>
                <a:lnTo>
                  <a:pt x="62" y="520"/>
                </a:lnTo>
                <a:lnTo>
                  <a:pt x="68" y="524"/>
                </a:lnTo>
                <a:lnTo>
                  <a:pt x="72" y="528"/>
                </a:lnTo>
                <a:lnTo>
                  <a:pt x="74" y="534"/>
                </a:lnTo>
                <a:lnTo>
                  <a:pt x="76" y="540"/>
                </a:lnTo>
                <a:lnTo>
                  <a:pt x="76" y="546"/>
                </a:lnTo>
                <a:lnTo>
                  <a:pt x="96" y="546"/>
                </a:lnTo>
                <a:lnTo>
                  <a:pt x="118" y="544"/>
                </a:lnTo>
                <a:lnTo>
                  <a:pt x="114" y="552"/>
                </a:lnTo>
                <a:lnTo>
                  <a:pt x="112" y="558"/>
                </a:lnTo>
                <a:lnTo>
                  <a:pt x="110" y="566"/>
                </a:lnTo>
                <a:lnTo>
                  <a:pt x="108" y="572"/>
                </a:lnTo>
                <a:lnTo>
                  <a:pt x="114" y="572"/>
                </a:lnTo>
                <a:lnTo>
                  <a:pt x="120" y="572"/>
                </a:lnTo>
                <a:lnTo>
                  <a:pt x="126" y="572"/>
                </a:lnTo>
                <a:lnTo>
                  <a:pt x="122" y="578"/>
                </a:lnTo>
                <a:lnTo>
                  <a:pt x="118" y="584"/>
                </a:lnTo>
                <a:lnTo>
                  <a:pt x="116" y="592"/>
                </a:lnTo>
                <a:lnTo>
                  <a:pt x="122" y="592"/>
                </a:lnTo>
                <a:lnTo>
                  <a:pt x="128" y="592"/>
                </a:lnTo>
                <a:lnTo>
                  <a:pt x="136" y="592"/>
                </a:lnTo>
                <a:lnTo>
                  <a:pt x="134" y="594"/>
                </a:lnTo>
                <a:lnTo>
                  <a:pt x="132" y="598"/>
                </a:lnTo>
                <a:lnTo>
                  <a:pt x="130" y="602"/>
                </a:lnTo>
                <a:lnTo>
                  <a:pt x="128" y="604"/>
                </a:lnTo>
                <a:lnTo>
                  <a:pt x="144" y="606"/>
                </a:lnTo>
                <a:lnTo>
                  <a:pt x="156" y="610"/>
                </a:lnTo>
                <a:lnTo>
                  <a:pt x="164" y="622"/>
                </a:lnTo>
                <a:lnTo>
                  <a:pt x="162" y="620"/>
                </a:lnTo>
                <a:lnTo>
                  <a:pt x="160" y="618"/>
                </a:lnTo>
                <a:lnTo>
                  <a:pt x="164" y="614"/>
                </a:lnTo>
                <a:lnTo>
                  <a:pt x="168" y="614"/>
                </a:lnTo>
                <a:lnTo>
                  <a:pt x="170" y="614"/>
                </a:lnTo>
                <a:lnTo>
                  <a:pt x="172" y="614"/>
                </a:lnTo>
                <a:lnTo>
                  <a:pt x="174" y="618"/>
                </a:lnTo>
                <a:lnTo>
                  <a:pt x="174" y="620"/>
                </a:lnTo>
                <a:lnTo>
                  <a:pt x="176" y="624"/>
                </a:lnTo>
                <a:lnTo>
                  <a:pt x="178" y="628"/>
                </a:lnTo>
                <a:lnTo>
                  <a:pt x="178" y="630"/>
                </a:lnTo>
                <a:lnTo>
                  <a:pt x="180" y="632"/>
                </a:lnTo>
                <a:lnTo>
                  <a:pt x="184" y="634"/>
                </a:lnTo>
                <a:lnTo>
                  <a:pt x="188" y="636"/>
                </a:lnTo>
                <a:lnTo>
                  <a:pt x="190" y="636"/>
                </a:lnTo>
                <a:lnTo>
                  <a:pt x="194" y="638"/>
                </a:lnTo>
                <a:lnTo>
                  <a:pt x="198" y="638"/>
                </a:lnTo>
                <a:lnTo>
                  <a:pt x="200" y="640"/>
                </a:lnTo>
                <a:lnTo>
                  <a:pt x="202" y="644"/>
                </a:lnTo>
                <a:lnTo>
                  <a:pt x="204" y="648"/>
                </a:lnTo>
                <a:lnTo>
                  <a:pt x="206" y="646"/>
                </a:lnTo>
                <a:lnTo>
                  <a:pt x="210" y="646"/>
                </a:lnTo>
                <a:lnTo>
                  <a:pt x="212" y="644"/>
                </a:lnTo>
                <a:lnTo>
                  <a:pt x="216" y="648"/>
                </a:lnTo>
                <a:lnTo>
                  <a:pt x="220" y="654"/>
                </a:lnTo>
                <a:lnTo>
                  <a:pt x="222" y="658"/>
                </a:lnTo>
                <a:lnTo>
                  <a:pt x="224" y="654"/>
                </a:lnTo>
                <a:lnTo>
                  <a:pt x="228" y="650"/>
                </a:lnTo>
                <a:lnTo>
                  <a:pt x="232" y="652"/>
                </a:lnTo>
                <a:lnTo>
                  <a:pt x="234" y="654"/>
                </a:lnTo>
                <a:lnTo>
                  <a:pt x="238" y="656"/>
                </a:lnTo>
                <a:lnTo>
                  <a:pt x="238" y="662"/>
                </a:lnTo>
                <a:lnTo>
                  <a:pt x="240" y="666"/>
                </a:lnTo>
                <a:lnTo>
                  <a:pt x="252" y="662"/>
                </a:lnTo>
                <a:lnTo>
                  <a:pt x="262" y="666"/>
                </a:lnTo>
                <a:lnTo>
                  <a:pt x="270" y="674"/>
                </a:lnTo>
                <a:lnTo>
                  <a:pt x="276" y="686"/>
                </a:lnTo>
                <a:lnTo>
                  <a:pt x="274" y="678"/>
                </a:lnTo>
                <a:lnTo>
                  <a:pt x="276" y="674"/>
                </a:lnTo>
                <a:lnTo>
                  <a:pt x="278" y="670"/>
                </a:lnTo>
                <a:lnTo>
                  <a:pt x="280" y="668"/>
                </a:lnTo>
                <a:lnTo>
                  <a:pt x="284" y="666"/>
                </a:lnTo>
                <a:lnTo>
                  <a:pt x="288" y="668"/>
                </a:lnTo>
                <a:lnTo>
                  <a:pt x="292" y="672"/>
                </a:lnTo>
                <a:lnTo>
                  <a:pt x="296" y="678"/>
                </a:lnTo>
                <a:lnTo>
                  <a:pt x="294" y="674"/>
                </a:lnTo>
                <a:lnTo>
                  <a:pt x="294" y="674"/>
                </a:lnTo>
                <a:lnTo>
                  <a:pt x="296" y="674"/>
                </a:lnTo>
                <a:lnTo>
                  <a:pt x="298" y="674"/>
                </a:lnTo>
                <a:lnTo>
                  <a:pt x="300" y="676"/>
                </a:lnTo>
                <a:lnTo>
                  <a:pt x="302" y="680"/>
                </a:lnTo>
                <a:lnTo>
                  <a:pt x="304" y="682"/>
                </a:lnTo>
                <a:lnTo>
                  <a:pt x="304" y="686"/>
                </a:lnTo>
                <a:lnTo>
                  <a:pt x="310" y="682"/>
                </a:lnTo>
                <a:lnTo>
                  <a:pt x="318" y="680"/>
                </a:lnTo>
                <a:lnTo>
                  <a:pt x="324" y="678"/>
                </a:lnTo>
                <a:lnTo>
                  <a:pt x="326" y="682"/>
                </a:lnTo>
                <a:lnTo>
                  <a:pt x="328" y="684"/>
                </a:lnTo>
                <a:lnTo>
                  <a:pt x="330" y="688"/>
                </a:lnTo>
                <a:lnTo>
                  <a:pt x="330" y="692"/>
                </a:lnTo>
                <a:lnTo>
                  <a:pt x="332" y="686"/>
                </a:lnTo>
                <a:lnTo>
                  <a:pt x="332" y="684"/>
                </a:lnTo>
                <a:lnTo>
                  <a:pt x="334" y="682"/>
                </a:lnTo>
                <a:lnTo>
                  <a:pt x="338" y="684"/>
                </a:lnTo>
                <a:lnTo>
                  <a:pt x="340" y="684"/>
                </a:lnTo>
                <a:lnTo>
                  <a:pt x="344" y="688"/>
                </a:lnTo>
                <a:lnTo>
                  <a:pt x="346" y="690"/>
                </a:lnTo>
                <a:lnTo>
                  <a:pt x="350" y="694"/>
                </a:lnTo>
                <a:lnTo>
                  <a:pt x="352" y="698"/>
                </a:lnTo>
                <a:lnTo>
                  <a:pt x="356" y="702"/>
                </a:lnTo>
                <a:lnTo>
                  <a:pt x="358" y="706"/>
                </a:lnTo>
                <a:lnTo>
                  <a:pt x="360" y="708"/>
                </a:lnTo>
                <a:lnTo>
                  <a:pt x="364" y="700"/>
                </a:lnTo>
                <a:lnTo>
                  <a:pt x="370" y="700"/>
                </a:lnTo>
                <a:lnTo>
                  <a:pt x="378" y="704"/>
                </a:lnTo>
                <a:lnTo>
                  <a:pt x="386" y="712"/>
                </a:lnTo>
                <a:lnTo>
                  <a:pt x="392" y="718"/>
                </a:lnTo>
                <a:lnTo>
                  <a:pt x="386" y="714"/>
                </a:lnTo>
                <a:lnTo>
                  <a:pt x="384" y="710"/>
                </a:lnTo>
                <a:lnTo>
                  <a:pt x="382" y="706"/>
                </a:lnTo>
                <a:lnTo>
                  <a:pt x="382" y="702"/>
                </a:lnTo>
                <a:lnTo>
                  <a:pt x="384" y="696"/>
                </a:lnTo>
                <a:lnTo>
                  <a:pt x="386" y="692"/>
                </a:lnTo>
                <a:lnTo>
                  <a:pt x="390" y="690"/>
                </a:lnTo>
                <a:lnTo>
                  <a:pt x="394" y="686"/>
                </a:lnTo>
                <a:lnTo>
                  <a:pt x="398" y="686"/>
                </a:lnTo>
                <a:lnTo>
                  <a:pt x="404" y="688"/>
                </a:lnTo>
                <a:lnTo>
                  <a:pt x="408" y="690"/>
                </a:lnTo>
                <a:lnTo>
                  <a:pt x="412" y="696"/>
                </a:lnTo>
                <a:lnTo>
                  <a:pt x="414" y="692"/>
                </a:lnTo>
                <a:lnTo>
                  <a:pt x="414" y="690"/>
                </a:lnTo>
                <a:lnTo>
                  <a:pt x="418" y="688"/>
                </a:lnTo>
                <a:lnTo>
                  <a:pt x="420" y="686"/>
                </a:lnTo>
                <a:lnTo>
                  <a:pt x="424" y="686"/>
                </a:lnTo>
                <a:lnTo>
                  <a:pt x="428" y="688"/>
                </a:lnTo>
                <a:lnTo>
                  <a:pt x="432" y="690"/>
                </a:lnTo>
                <a:lnTo>
                  <a:pt x="434" y="694"/>
                </a:lnTo>
                <a:lnTo>
                  <a:pt x="438" y="682"/>
                </a:lnTo>
                <a:lnTo>
                  <a:pt x="450" y="676"/>
                </a:lnTo>
                <a:lnTo>
                  <a:pt x="462" y="674"/>
                </a:lnTo>
                <a:lnTo>
                  <a:pt x="472" y="680"/>
                </a:lnTo>
                <a:lnTo>
                  <a:pt x="482" y="672"/>
                </a:lnTo>
                <a:lnTo>
                  <a:pt x="494" y="666"/>
                </a:lnTo>
                <a:lnTo>
                  <a:pt x="504" y="660"/>
                </a:lnTo>
                <a:lnTo>
                  <a:pt x="506" y="658"/>
                </a:lnTo>
                <a:lnTo>
                  <a:pt x="508" y="656"/>
                </a:lnTo>
                <a:lnTo>
                  <a:pt x="508" y="654"/>
                </a:lnTo>
                <a:lnTo>
                  <a:pt x="510" y="654"/>
                </a:lnTo>
                <a:lnTo>
                  <a:pt x="514" y="652"/>
                </a:lnTo>
                <a:lnTo>
                  <a:pt x="520" y="652"/>
                </a:lnTo>
                <a:lnTo>
                  <a:pt x="524" y="652"/>
                </a:lnTo>
                <a:lnTo>
                  <a:pt x="528" y="654"/>
                </a:lnTo>
                <a:lnTo>
                  <a:pt x="534" y="656"/>
                </a:lnTo>
                <a:lnTo>
                  <a:pt x="540" y="658"/>
                </a:lnTo>
                <a:lnTo>
                  <a:pt x="538" y="654"/>
                </a:lnTo>
                <a:lnTo>
                  <a:pt x="538" y="652"/>
                </a:lnTo>
                <a:lnTo>
                  <a:pt x="538" y="648"/>
                </a:lnTo>
                <a:lnTo>
                  <a:pt x="550" y="648"/>
                </a:lnTo>
                <a:lnTo>
                  <a:pt x="562" y="650"/>
                </a:lnTo>
                <a:lnTo>
                  <a:pt x="558" y="648"/>
                </a:lnTo>
                <a:lnTo>
                  <a:pt x="552" y="646"/>
                </a:lnTo>
                <a:lnTo>
                  <a:pt x="550" y="644"/>
                </a:lnTo>
                <a:lnTo>
                  <a:pt x="546" y="640"/>
                </a:lnTo>
                <a:lnTo>
                  <a:pt x="544" y="634"/>
                </a:lnTo>
                <a:lnTo>
                  <a:pt x="544" y="628"/>
                </a:lnTo>
                <a:lnTo>
                  <a:pt x="546" y="622"/>
                </a:lnTo>
                <a:lnTo>
                  <a:pt x="548" y="616"/>
                </a:lnTo>
                <a:lnTo>
                  <a:pt x="552" y="614"/>
                </a:lnTo>
                <a:lnTo>
                  <a:pt x="558" y="612"/>
                </a:lnTo>
                <a:lnTo>
                  <a:pt x="564" y="612"/>
                </a:lnTo>
                <a:lnTo>
                  <a:pt x="570" y="612"/>
                </a:lnTo>
                <a:lnTo>
                  <a:pt x="576" y="612"/>
                </a:lnTo>
                <a:lnTo>
                  <a:pt x="572" y="608"/>
                </a:lnTo>
                <a:lnTo>
                  <a:pt x="572" y="606"/>
                </a:lnTo>
                <a:lnTo>
                  <a:pt x="570" y="602"/>
                </a:lnTo>
                <a:lnTo>
                  <a:pt x="570" y="598"/>
                </a:lnTo>
                <a:lnTo>
                  <a:pt x="584" y="600"/>
                </a:lnTo>
                <a:lnTo>
                  <a:pt x="592" y="598"/>
                </a:lnTo>
                <a:lnTo>
                  <a:pt x="600" y="594"/>
                </a:lnTo>
                <a:lnTo>
                  <a:pt x="612" y="586"/>
                </a:lnTo>
                <a:lnTo>
                  <a:pt x="614" y="582"/>
                </a:lnTo>
                <a:lnTo>
                  <a:pt x="620" y="580"/>
                </a:lnTo>
                <a:lnTo>
                  <a:pt x="624" y="580"/>
                </a:lnTo>
                <a:lnTo>
                  <a:pt x="626" y="576"/>
                </a:lnTo>
                <a:lnTo>
                  <a:pt x="628" y="572"/>
                </a:lnTo>
                <a:lnTo>
                  <a:pt x="628" y="568"/>
                </a:lnTo>
                <a:lnTo>
                  <a:pt x="628" y="562"/>
                </a:lnTo>
                <a:lnTo>
                  <a:pt x="628" y="558"/>
                </a:lnTo>
                <a:lnTo>
                  <a:pt x="630" y="554"/>
                </a:lnTo>
                <a:lnTo>
                  <a:pt x="626" y="552"/>
                </a:lnTo>
                <a:lnTo>
                  <a:pt x="622" y="548"/>
                </a:lnTo>
                <a:lnTo>
                  <a:pt x="620" y="548"/>
                </a:lnTo>
                <a:lnTo>
                  <a:pt x="630" y="536"/>
                </a:lnTo>
                <a:lnTo>
                  <a:pt x="642" y="532"/>
                </a:lnTo>
                <a:lnTo>
                  <a:pt x="656" y="534"/>
                </a:lnTo>
                <a:lnTo>
                  <a:pt x="656" y="530"/>
                </a:lnTo>
                <a:lnTo>
                  <a:pt x="656" y="524"/>
                </a:lnTo>
                <a:lnTo>
                  <a:pt x="656" y="520"/>
                </a:lnTo>
                <a:lnTo>
                  <a:pt x="658" y="516"/>
                </a:lnTo>
                <a:lnTo>
                  <a:pt x="658" y="512"/>
                </a:lnTo>
                <a:lnTo>
                  <a:pt x="662" y="510"/>
                </a:lnTo>
                <a:lnTo>
                  <a:pt x="666" y="508"/>
                </a:lnTo>
                <a:lnTo>
                  <a:pt x="672" y="508"/>
                </a:lnTo>
                <a:lnTo>
                  <a:pt x="674" y="502"/>
                </a:lnTo>
                <a:lnTo>
                  <a:pt x="676" y="498"/>
                </a:lnTo>
                <a:lnTo>
                  <a:pt x="678" y="494"/>
                </a:lnTo>
                <a:lnTo>
                  <a:pt x="682" y="492"/>
                </a:lnTo>
                <a:lnTo>
                  <a:pt x="684" y="490"/>
                </a:lnTo>
                <a:lnTo>
                  <a:pt x="688" y="490"/>
                </a:lnTo>
                <a:lnTo>
                  <a:pt x="692" y="488"/>
                </a:lnTo>
                <a:lnTo>
                  <a:pt x="696" y="484"/>
                </a:lnTo>
                <a:lnTo>
                  <a:pt x="698" y="482"/>
                </a:lnTo>
                <a:lnTo>
                  <a:pt x="694" y="478"/>
                </a:lnTo>
                <a:lnTo>
                  <a:pt x="690" y="476"/>
                </a:lnTo>
                <a:lnTo>
                  <a:pt x="688" y="472"/>
                </a:lnTo>
                <a:lnTo>
                  <a:pt x="692" y="466"/>
                </a:lnTo>
                <a:lnTo>
                  <a:pt x="700" y="462"/>
                </a:lnTo>
                <a:lnTo>
                  <a:pt x="708" y="458"/>
                </a:lnTo>
                <a:lnTo>
                  <a:pt x="714" y="452"/>
                </a:lnTo>
                <a:lnTo>
                  <a:pt x="704" y="446"/>
                </a:lnTo>
                <a:lnTo>
                  <a:pt x="700" y="436"/>
                </a:lnTo>
                <a:lnTo>
                  <a:pt x="700" y="424"/>
                </a:lnTo>
                <a:lnTo>
                  <a:pt x="708" y="414"/>
                </a:lnTo>
                <a:lnTo>
                  <a:pt x="702" y="412"/>
                </a:lnTo>
                <a:lnTo>
                  <a:pt x="696" y="410"/>
                </a:lnTo>
                <a:lnTo>
                  <a:pt x="692" y="408"/>
                </a:lnTo>
                <a:lnTo>
                  <a:pt x="706" y="402"/>
                </a:lnTo>
                <a:lnTo>
                  <a:pt x="712" y="398"/>
                </a:lnTo>
                <a:lnTo>
                  <a:pt x="714" y="392"/>
                </a:lnTo>
                <a:lnTo>
                  <a:pt x="716" y="382"/>
                </a:lnTo>
                <a:lnTo>
                  <a:pt x="718" y="370"/>
                </a:lnTo>
                <a:lnTo>
                  <a:pt x="724" y="362"/>
                </a:lnTo>
                <a:lnTo>
                  <a:pt x="728" y="356"/>
                </a:lnTo>
                <a:lnTo>
                  <a:pt x="734" y="352"/>
                </a:lnTo>
                <a:lnTo>
                  <a:pt x="736" y="348"/>
                </a:lnTo>
                <a:lnTo>
                  <a:pt x="736" y="342"/>
                </a:lnTo>
                <a:lnTo>
                  <a:pt x="732" y="332"/>
                </a:lnTo>
                <a:lnTo>
                  <a:pt x="736" y="330"/>
                </a:lnTo>
                <a:lnTo>
                  <a:pt x="742" y="328"/>
                </a:lnTo>
                <a:lnTo>
                  <a:pt x="736" y="326"/>
                </a:lnTo>
                <a:lnTo>
                  <a:pt x="730" y="322"/>
                </a:lnTo>
                <a:lnTo>
                  <a:pt x="722" y="320"/>
                </a:lnTo>
                <a:lnTo>
                  <a:pt x="718" y="316"/>
                </a:lnTo>
                <a:lnTo>
                  <a:pt x="714" y="312"/>
                </a:lnTo>
                <a:lnTo>
                  <a:pt x="710" y="306"/>
                </a:lnTo>
                <a:lnTo>
                  <a:pt x="716" y="306"/>
                </a:lnTo>
                <a:lnTo>
                  <a:pt x="720" y="302"/>
                </a:lnTo>
                <a:lnTo>
                  <a:pt x="726" y="302"/>
                </a:lnTo>
                <a:lnTo>
                  <a:pt x="722" y="298"/>
                </a:lnTo>
                <a:lnTo>
                  <a:pt x="718" y="296"/>
                </a:lnTo>
                <a:lnTo>
                  <a:pt x="714" y="294"/>
                </a:lnTo>
                <a:lnTo>
                  <a:pt x="710" y="292"/>
                </a:lnTo>
                <a:lnTo>
                  <a:pt x="706" y="290"/>
                </a:lnTo>
                <a:lnTo>
                  <a:pt x="702" y="286"/>
                </a:lnTo>
                <a:lnTo>
                  <a:pt x="706" y="284"/>
                </a:lnTo>
                <a:lnTo>
                  <a:pt x="708" y="282"/>
                </a:lnTo>
                <a:lnTo>
                  <a:pt x="708" y="276"/>
                </a:lnTo>
                <a:lnTo>
                  <a:pt x="704" y="272"/>
                </a:lnTo>
                <a:lnTo>
                  <a:pt x="700" y="268"/>
                </a:lnTo>
                <a:lnTo>
                  <a:pt x="694" y="268"/>
                </a:lnTo>
                <a:lnTo>
                  <a:pt x="698" y="258"/>
                </a:lnTo>
                <a:lnTo>
                  <a:pt x="704" y="248"/>
                </a:lnTo>
                <a:lnTo>
                  <a:pt x="710" y="238"/>
                </a:lnTo>
                <a:lnTo>
                  <a:pt x="700" y="250"/>
                </a:lnTo>
                <a:lnTo>
                  <a:pt x="694" y="252"/>
                </a:lnTo>
                <a:lnTo>
                  <a:pt x="690" y="250"/>
                </a:lnTo>
                <a:lnTo>
                  <a:pt x="682" y="244"/>
                </a:lnTo>
                <a:lnTo>
                  <a:pt x="672" y="234"/>
                </a:lnTo>
                <a:lnTo>
                  <a:pt x="680" y="222"/>
                </a:lnTo>
                <a:lnTo>
                  <a:pt x="678" y="212"/>
                </a:lnTo>
                <a:lnTo>
                  <a:pt x="672" y="206"/>
                </a:lnTo>
                <a:lnTo>
                  <a:pt x="662" y="202"/>
                </a:lnTo>
                <a:lnTo>
                  <a:pt x="650" y="202"/>
                </a:lnTo>
                <a:lnTo>
                  <a:pt x="654" y="198"/>
                </a:lnTo>
                <a:lnTo>
                  <a:pt x="658" y="196"/>
                </a:lnTo>
                <a:lnTo>
                  <a:pt x="662" y="192"/>
                </a:lnTo>
                <a:lnTo>
                  <a:pt x="664" y="188"/>
                </a:lnTo>
                <a:lnTo>
                  <a:pt x="660" y="184"/>
                </a:lnTo>
                <a:lnTo>
                  <a:pt x="654" y="182"/>
                </a:lnTo>
                <a:lnTo>
                  <a:pt x="650" y="180"/>
                </a:lnTo>
                <a:lnTo>
                  <a:pt x="648" y="184"/>
                </a:lnTo>
                <a:lnTo>
                  <a:pt x="646" y="190"/>
                </a:lnTo>
                <a:lnTo>
                  <a:pt x="644" y="192"/>
                </a:lnTo>
                <a:lnTo>
                  <a:pt x="640" y="196"/>
                </a:lnTo>
                <a:lnTo>
                  <a:pt x="640" y="184"/>
                </a:lnTo>
                <a:lnTo>
                  <a:pt x="640" y="172"/>
                </a:lnTo>
                <a:lnTo>
                  <a:pt x="638" y="162"/>
                </a:lnTo>
                <a:lnTo>
                  <a:pt x="632" y="154"/>
                </a:lnTo>
                <a:lnTo>
                  <a:pt x="622" y="152"/>
                </a:lnTo>
                <a:lnTo>
                  <a:pt x="622" y="146"/>
                </a:lnTo>
                <a:lnTo>
                  <a:pt x="622" y="140"/>
                </a:lnTo>
                <a:lnTo>
                  <a:pt x="622" y="134"/>
                </a:lnTo>
                <a:lnTo>
                  <a:pt x="622" y="128"/>
                </a:lnTo>
                <a:lnTo>
                  <a:pt x="618" y="110"/>
                </a:lnTo>
                <a:lnTo>
                  <a:pt x="614" y="94"/>
                </a:lnTo>
                <a:lnTo>
                  <a:pt x="612" y="98"/>
                </a:lnTo>
                <a:lnTo>
                  <a:pt x="612" y="104"/>
                </a:lnTo>
                <a:lnTo>
                  <a:pt x="610" y="108"/>
                </a:lnTo>
                <a:lnTo>
                  <a:pt x="608" y="114"/>
                </a:lnTo>
                <a:lnTo>
                  <a:pt x="606" y="118"/>
                </a:lnTo>
                <a:lnTo>
                  <a:pt x="602" y="120"/>
                </a:lnTo>
                <a:lnTo>
                  <a:pt x="598" y="122"/>
                </a:lnTo>
                <a:lnTo>
                  <a:pt x="592" y="122"/>
                </a:lnTo>
                <a:lnTo>
                  <a:pt x="592" y="118"/>
                </a:lnTo>
                <a:lnTo>
                  <a:pt x="592" y="114"/>
                </a:lnTo>
                <a:lnTo>
                  <a:pt x="592" y="108"/>
                </a:lnTo>
                <a:lnTo>
                  <a:pt x="590" y="112"/>
                </a:lnTo>
                <a:lnTo>
                  <a:pt x="586" y="114"/>
                </a:lnTo>
                <a:lnTo>
                  <a:pt x="582" y="116"/>
                </a:lnTo>
                <a:lnTo>
                  <a:pt x="574" y="100"/>
                </a:lnTo>
                <a:lnTo>
                  <a:pt x="568" y="80"/>
                </a:lnTo>
                <a:lnTo>
                  <a:pt x="564" y="90"/>
                </a:lnTo>
                <a:lnTo>
                  <a:pt x="558" y="96"/>
                </a:lnTo>
                <a:lnTo>
                  <a:pt x="552" y="104"/>
                </a:lnTo>
                <a:lnTo>
                  <a:pt x="548" y="100"/>
                </a:lnTo>
                <a:lnTo>
                  <a:pt x="544" y="94"/>
                </a:lnTo>
                <a:lnTo>
                  <a:pt x="542" y="90"/>
                </a:lnTo>
                <a:lnTo>
                  <a:pt x="540" y="82"/>
                </a:lnTo>
                <a:lnTo>
                  <a:pt x="540" y="76"/>
                </a:lnTo>
                <a:lnTo>
                  <a:pt x="536" y="80"/>
                </a:lnTo>
                <a:lnTo>
                  <a:pt x="534" y="82"/>
                </a:lnTo>
                <a:lnTo>
                  <a:pt x="530" y="84"/>
                </a:lnTo>
                <a:lnTo>
                  <a:pt x="520" y="52"/>
                </a:lnTo>
                <a:lnTo>
                  <a:pt x="508" y="22"/>
                </a:lnTo>
                <a:lnTo>
                  <a:pt x="504" y="30"/>
                </a:lnTo>
                <a:lnTo>
                  <a:pt x="498" y="40"/>
                </a:lnTo>
                <a:lnTo>
                  <a:pt x="490" y="48"/>
                </a:lnTo>
                <a:lnTo>
                  <a:pt x="482" y="52"/>
                </a:lnTo>
                <a:lnTo>
                  <a:pt x="472" y="50"/>
                </a:lnTo>
                <a:lnTo>
                  <a:pt x="468" y="52"/>
                </a:lnTo>
                <a:lnTo>
                  <a:pt x="464" y="54"/>
                </a:lnTo>
                <a:lnTo>
                  <a:pt x="460" y="58"/>
                </a:lnTo>
                <a:lnTo>
                  <a:pt x="456" y="48"/>
                </a:lnTo>
                <a:lnTo>
                  <a:pt x="450" y="38"/>
                </a:lnTo>
                <a:lnTo>
                  <a:pt x="448" y="30"/>
                </a:lnTo>
                <a:lnTo>
                  <a:pt x="444" y="28"/>
                </a:lnTo>
                <a:lnTo>
                  <a:pt x="440" y="28"/>
                </a:lnTo>
                <a:lnTo>
                  <a:pt x="440" y="36"/>
                </a:lnTo>
                <a:lnTo>
                  <a:pt x="438" y="40"/>
                </a:lnTo>
                <a:lnTo>
                  <a:pt x="436" y="44"/>
                </a:lnTo>
                <a:lnTo>
                  <a:pt x="432" y="46"/>
                </a:lnTo>
                <a:lnTo>
                  <a:pt x="430" y="46"/>
                </a:lnTo>
                <a:lnTo>
                  <a:pt x="424" y="44"/>
                </a:lnTo>
                <a:lnTo>
                  <a:pt x="420" y="40"/>
                </a:lnTo>
                <a:lnTo>
                  <a:pt x="416" y="34"/>
                </a:lnTo>
                <a:lnTo>
                  <a:pt x="412" y="38"/>
                </a:lnTo>
                <a:lnTo>
                  <a:pt x="408" y="40"/>
                </a:lnTo>
                <a:lnTo>
                  <a:pt x="404" y="44"/>
                </a:lnTo>
                <a:lnTo>
                  <a:pt x="386" y="22"/>
                </a:lnTo>
                <a:lnTo>
                  <a:pt x="368" y="0"/>
                </a:lnTo>
                <a:lnTo>
                  <a:pt x="370" y="10"/>
                </a:lnTo>
                <a:lnTo>
                  <a:pt x="372" y="18"/>
                </a:lnTo>
                <a:lnTo>
                  <a:pt x="372" y="28"/>
                </a:lnTo>
                <a:lnTo>
                  <a:pt x="364" y="26"/>
                </a:lnTo>
                <a:lnTo>
                  <a:pt x="360" y="22"/>
                </a:lnTo>
                <a:lnTo>
                  <a:pt x="354" y="16"/>
                </a:lnTo>
                <a:lnTo>
                  <a:pt x="352" y="10"/>
                </a:lnTo>
                <a:lnTo>
                  <a:pt x="350" y="2"/>
                </a:lnTo>
                <a:lnTo>
                  <a:pt x="350" y="6"/>
                </a:lnTo>
                <a:lnTo>
                  <a:pt x="348" y="10"/>
                </a:lnTo>
                <a:lnTo>
                  <a:pt x="348" y="14"/>
                </a:lnTo>
                <a:lnTo>
                  <a:pt x="346" y="20"/>
                </a:lnTo>
                <a:lnTo>
                  <a:pt x="344" y="24"/>
                </a:lnTo>
                <a:lnTo>
                  <a:pt x="342" y="28"/>
                </a:lnTo>
                <a:lnTo>
                  <a:pt x="340" y="32"/>
                </a:lnTo>
                <a:lnTo>
                  <a:pt x="338" y="34"/>
                </a:lnTo>
                <a:lnTo>
                  <a:pt x="334" y="34"/>
                </a:lnTo>
                <a:lnTo>
                  <a:pt x="330" y="32"/>
                </a:lnTo>
                <a:lnTo>
                  <a:pt x="326" y="28"/>
                </a:lnTo>
                <a:lnTo>
                  <a:pt x="326" y="32"/>
                </a:lnTo>
                <a:lnTo>
                  <a:pt x="328" y="38"/>
                </a:lnTo>
                <a:lnTo>
                  <a:pt x="324" y="36"/>
                </a:lnTo>
                <a:lnTo>
                  <a:pt x="320" y="34"/>
                </a:lnTo>
                <a:lnTo>
                  <a:pt x="316" y="32"/>
                </a:lnTo>
                <a:lnTo>
                  <a:pt x="314" y="36"/>
                </a:lnTo>
                <a:lnTo>
                  <a:pt x="314" y="40"/>
                </a:lnTo>
                <a:lnTo>
                  <a:pt x="312" y="44"/>
                </a:lnTo>
                <a:lnTo>
                  <a:pt x="294" y="42"/>
                </a:lnTo>
                <a:lnTo>
                  <a:pt x="278" y="32"/>
                </a:lnTo>
                <a:lnTo>
                  <a:pt x="264" y="18"/>
                </a:lnTo>
                <a:lnTo>
                  <a:pt x="250" y="4"/>
                </a:lnTo>
                <a:lnTo>
                  <a:pt x="260" y="6"/>
                </a:lnTo>
                <a:lnTo>
                  <a:pt x="266" y="14"/>
                </a:lnTo>
                <a:lnTo>
                  <a:pt x="270" y="24"/>
                </a:lnTo>
                <a:lnTo>
                  <a:pt x="274" y="34"/>
                </a:lnTo>
                <a:lnTo>
                  <a:pt x="282" y="40"/>
                </a:lnTo>
                <a:lnTo>
                  <a:pt x="256" y="12"/>
                </a:lnTo>
                <a:close/>
              </a:path>
            </a:pathLst>
          </a:custGeom>
          <a:solidFill>
            <a:schemeClr val="accent5">
              <a:lumMod val="75000"/>
            </a:schemeClr>
          </a:solidFill>
          <a:ln>
            <a:noFill/>
          </a:ln>
          <a:effectLst>
            <a:outerShdw dist="63500" dir="2212194" algn="ctr" rotWithShape="0">
              <a:srgbClr val="C0C0C0"/>
            </a:outerShdw>
          </a:effectLst>
        </p:spPr>
        <p:txBody>
          <a:bodyPr/>
          <a:lstStyle/>
          <a:p>
            <a:endParaRPr lang="en-US"/>
          </a:p>
        </p:txBody>
      </p:sp>
      <p:sp>
        <p:nvSpPr>
          <p:cNvPr id="9" name="Freeform 6"/>
          <p:cNvSpPr>
            <a:spLocks/>
          </p:cNvSpPr>
          <p:nvPr/>
        </p:nvSpPr>
        <p:spPr bwMode="ltGray">
          <a:xfrm>
            <a:off x="3982120" y="1178116"/>
            <a:ext cx="2160587" cy="2232025"/>
          </a:xfrm>
          <a:custGeom>
            <a:avLst/>
            <a:gdLst>
              <a:gd name="T0" fmla="*/ 264 w 742"/>
              <a:gd name="T1" fmla="*/ 20 h 718"/>
              <a:gd name="T2" fmla="*/ 286 w 742"/>
              <a:gd name="T3" fmla="*/ 52 h 718"/>
              <a:gd name="T4" fmla="*/ 242 w 742"/>
              <a:gd name="T5" fmla="*/ 68 h 718"/>
              <a:gd name="T6" fmla="*/ 202 w 742"/>
              <a:gd name="T7" fmla="*/ 72 h 718"/>
              <a:gd name="T8" fmla="*/ 194 w 742"/>
              <a:gd name="T9" fmla="*/ 102 h 718"/>
              <a:gd name="T10" fmla="*/ 140 w 742"/>
              <a:gd name="T11" fmla="*/ 114 h 718"/>
              <a:gd name="T12" fmla="*/ 116 w 742"/>
              <a:gd name="T13" fmla="*/ 136 h 718"/>
              <a:gd name="T14" fmla="*/ 84 w 742"/>
              <a:gd name="T15" fmla="*/ 164 h 718"/>
              <a:gd name="T16" fmla="*/ 76 w 742"/>
              <a:gd name="T17" fmla="*/ 182 h 718"/>
              <a:gd name="T18" fmla="*/ 60 w 742"/>
              <a:gd name="T19" fmla="*/ 224 h 718"/>
              <a:gd name="T20" fmla="*/ 42 w 742"/>
              <a:gd name="T21" fmla="*/ 272 h 718"/>
              <a:gd name="T22" fmla="*/ 24 w 742"/>
              <a:gd name="T23" fmla="*/ 296 h 718"/>
              <a:gd name="T24" fmla="*/ 12 w 742"/>
              <a:gd name="T25" fmla="*/ 330 h 718"/>
              <a:gd name="T26" fmla="*/ 16 w 742"/>
              <a:gd name="T27" fmla="*/ 352 h 718"/>
              <a:gd name="T28" fmla="*/ 6 w 742"/>
              <a:gd name="T29" fmla="*/ 396 h 718"/>
              <a:gd name="T30" fmla="*/ 30 w 742"/>
              <a:gd name="T31" fmla="*/ 420 h 718"/>
              <a:gd name="T32" fmla="*/ 22 w 742"/>
              <a:gd name="T33" fmla="*/ 448 h 718"/>
              <a:gd name="T34" fmla="*/ 38 w 742"/>
              <a:gd name="T35" fmla="*/ 472 h 718"/>
              <a:gd name="T36" fmla="*/ 64 w 742"/>
              <a:gd name="T37" fmla="*/ 500 h 718"/>
              <a:gd name="T38" fmla="*/ 76 w 742"/>
              <a:gd name="T39" fmla="*/ 546 h 718"/>
              <a:gd name="T40" fmla="*/ 126 w 742"/>
              <a:gd name="T41" fmla="*/ 572 h 718"/>
              <a:gd name="T42" fmla="*/ 130 w 742"/>
              <a:gd name="T43" fmla="*/ 602 h 718"/>
              <a:gd name="T44" fmla="*/ 170 w 742"/>
              <a:gd name="T45" fmla="*/ 614 h 718"/>
              <a:gd name="T46" fmla="*/ 188 w 742"/>
              <a:gd name="T47" fmla="*/ 636 h 718"/>
              <a:gd name="T48" fmla="*/ 212 w 742"/>
              <a:gd name="T49" fmla="*/ 644 h 718"/>
              <a:gd name="T50" fmla="*/ 238 w 742"/>
              <a:gd name="T51" fmla="*/ 662 h 718"/>
              <a:gd name="T52" fmla="*/ 280 w 742"/>
              <a:gd name="T53" fmla="*/ 668 h 718"/>
              <a:gd name="T54" fmla="*/ 300 w 742"/>
              <a:gd name="T55" fmla="*/ 676 h 718"/>
              <a:gd name="T56" fmla="*/ 330 w 742"/>
              <a:gd name="T57" fmla="*/ 688 h 718"/>
              <a:gd name="T58" fmla="*/ 350 w 742"/>
              <a:gd name="T59" fmla="*/ 694 h 718"/>
              <a:gd name="T60" fmla="*/ 392 w 742"/>
              <a:gd name="T61" fmla="*/ 718 h 718"/>
              <a:gd name="T62" fmla="*/ 398 w 742"/>
              <a:gd name="T63" fmla="*/ 686 h 718"/>
              <a:gd name="T64" fmla="*/ 428 w 742"/>
              <a:gd name="T65" fmla="*/ 688 h 718"/>
              <a:gd name="T66" fmla="*/ 504 w 742"/>
              <a:gd name="T67" fmla="*/ 660 h 718"/>
              <a:gd name="T68" fmla="*/ 534 w 742"/>
              <a:gd name="T69" fmla="*/ 656 h 718"/>
              <a:gd name="T70" fmla="*/ 550 w 742"/>
              <a:gd name="T71" fmla="*/ 644 h 718"/>
              <a:gd name="T72" fmla="*/ 570 w 742"/>
              <a:gd name="T73" fmla="*/ 612 h 718"/>
              <a:gd name="T74" fmla="*/ 612 w 742"/>
              <a:gd name="T75" fmla="*/ 586 h 718"/>
              <a:gd name="T76" fmla="*/ 630 w 742"/>
              <a:gd name="T77" fmla="*/ 554 h 718"/>
              <a:gd name="T78" fmla="*/ 656 w 742"/>
              <a:gd name="T79" fmla="*/ 520 h 718"/>
              <a:gd name="T80" fmla="*/ 682 w 742"/>
              <a:gd name="T81" fmla="*/ 492 h 718"/>
              <a:gd name="T82" fmla="*/ 692 w 742"/>
              <a:gd name="T83" fmla="*/ 466 h 718"/>
              <a:gd name="T84" fmla="*/ 696 w 742"/>
              <a:gd name="T85" fmla="*/ 410 h 718"/>
              <a:gd name="T86" fmla="*/ 734 w 742"/>
              <a:gd name="T87" fmla="*/ 352 h 718"/>
              <a:gd name="T88" fmla="*/ 718 w 742"/>
              <a:gd name="T89" fmla="*/ 316 h 718"/>
              <a:gd name="T90" fmla="*/ 710 w 742"/>
              <a:gd name="T91" fmla="*/ 292 h 718"/>
              <a:gd name="T92" fmla="*/ 698 w 742"/>
              <a:gd name="T93" fmla="*/ 258 h 718"/>
              <a:gd name="T94" fmla="*/ 678 w 742"/>
              <a:gd name="T95" fmla="*/ 212 h 718"/>
              <a:gd name="T96" fmla="*/ 654 w 742"/>
              <a:gd name="T97" fmla="*/ 182 h 718"/>
              <a:gd name="T98" fmla="*/ 632 w 742"/>
              <a:gd name="T99" fmla="*/ 154 h 718"/>
              <a:gd name="T100" fmla="*/ 612 w 742"/>
              <a:gd name="T101" fmla="*/ 104 h 718"/>
              <a:gd name="T102" fmla="*/ 592 w 742"/>
              <a:gd name="T103" fmla="*/ 108 h 718"/>
              <a:gd name="T104" fmla="*/ 548 w 742"/>
              <a:gd name="T105" fmla="*/ 100 h 718"/>
              <a:gd name="T106" fmla="*/ 508 w 742"/>
              <a:gd name="T107" fmla="*/ 22 h 718"/>
              <a:gd name="T108" fmla="*/ 456 w 742"/>
              <a:gd name="T109" fmla="*/ 48 h 718"/>
              <a:gd name="T110" fmla="*/ 430 w 742"/>
              <a:gd name="T111" fmla="*/ 46 h 718"/>
              <a:gd name="T112" fmla="*/ 370 w 742"/>
              <a:gd name="T113" fmla="*/ 10 h 718"/>
              <a:gd name="T114" fmla="*/ 348 w 742"/>
              <a:gd name="T115" fmla="*/ 10 h 718"/>
              <a:gd name="T116" fmla="*/ 326 w 742"/>
              <a:gd name="T117" fmla="*/ 28 h 718"/>
              <a:gd name="T118" fmla="*/ 294 w 742"/>
              <a:gd name="T119" fmla="*/ 42 h 718"/>
              <a:gd name="T120" fmla="*/ 256 w 742"/>
              <a:gd name="T121" fmla="*/ 12 h 7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42" h="718">
                <a:moveTo>
                  <a:pt x="256" y="12"/>
                </a:moveTo>
                <a:lnTo>
                  <a:pt x="252" y="8"/>
                </a:lnTo>
                <a:lnTo>
                  <a:pt x="252" y="6"/>
                </a:lnTo>
                <a:lnTo>
                  <a:pt x="250" y="6"/>
                </a:lnTo>
                <a:lnTo>
                  <a:pt x="252" y="8"/>
                </a:lnTo>
                <a:lnTo>
                  <a:pt x="254" y="10"/>
                </a:lnTo>
                <a:lnTo>
                  <a:pt x="256" y="12"/>
                </a:lnTo>
                <a:lnTo>
                  <a:pt x="260" y="16"/>
                </a:lnTo>
                <a:lnTo>
                  <a:pt x="264" y="20"/>
                </a:lnTo>
                <a:lnTo>
                  <a:pt x="268" y="24"/>
                </a:lnTo>
                <a:lnTo>
                  <a:pt x="270" y="28"/>
                </a:lnTo>
                <a:lnTo>
                  <a:pt x="274" y="32"/>
                </a:lnTo>
                <a:lnTo>
                  <a:pt x="278" y="34"/>
                </a:lnTo>
                <a:lnTo>
                  <a:pt x="280" y="36"/>
                </a:lnTo>
                <a:lnTo>
                  <a:pt x="280" y="38"/>
                </a:lnTo>
                <a:lnTo>
                  <a:pt x="282" y="38"/>
                </a:lnTo>
                <a:lnTo>
                  <a:pt x="288" y="48"/>
                </a:lnTo>
                <a:lnTo>
                  <a:pt x="286" y="52"/>
                </a:lnTo>
                <a:lnTo>
                  <a:pt x="278" y="56"/>
                </a:lnTo>
                <a:lnTo>
                  <a:pt x="268" y="58"/>
                </a:lnTo>
                <a:lnTo>
                  <a:pt x="256" y="58"/>
                </a:lnTo>
                <a:lnTo>
                  <a:pt x="246" y="56"/>
                </a:lnTo>
                <a:lnTo>
                  <a:pt x="238" y="54"/>
                </a:lnTo>
                <a:lnTo>
                  <a:pt x="242" y="58"/>
                </a:lnTo>
                <a:lnTo>
                  <a:pt x="246" y="62"/>
                </a:lnTo>
                <a:lnTo>
                  <a:pt x="244" y="64"/>
                </a:lnTo>
                <a:lnTo>
                  <a:pt x="242" y="68"/>
                </a:lnTo>
                <a:lnTo>
                  <a:pt x="238" y="70"/>
                </a:lnTo>
                <a:lnTo>
                  <a:pt x="232" y="72"/>
                </a:lnTo>
                <a:lnTo>
                  <a:pt x="228" y="72"/>
                </a:lnTo>
                <a:lnTo>
                  <a:pt x="222" y="70"/>
                </a:lnTo>
                <a:lnTo>
                  <a:pt x="216" y="68"/>
                </a:lnTo>
                <a:lnTo>
                  <a:pt x="212" y="64"/>
                </a:lnTo>
                <a:lnTo>
                  <a:pt x="206" y="64"/>
                </a:lnTo>
                <a:lnTo>
                  <a:pt x="204" y="68"/>
                </a:lnTo>
                <a:lnTo>
                  <a:pt x="202" y="72"/>
                </a:lnTo>
                <a:lnTo>
                  <a:pt x="200" y="76"/>
                </a:lnTo>
                <a:lnTo>
                  <a:pt x="196" y="78"/>
                </a:lnTo>
                <a:lnTo>
                  <a:pt x="190" y="80"/>
                </a:lnTo>
                <a:lnTo>
                  <a:pt x="196" y="82"/>
                </a:lnTo>
                <a:lnTo>
                  <a:pt x="198" y="86"/>
                </a:lnTo>
                <a:lnTo>
                  <a:pt x="200" y="90"/>
                </a:lnTo>
                <a:lnTo>
                  <a:pt x="200" y="94"/>
                </a:lnTo>
                <a:lnTo>
                  <a:pt x="198" y="98"/>
                </a:lnTo>
                <a:lnTo>
                  <a:pt x="194" y="102"/>
                </a:lnTo>
                <a:lnTo>
                  <a:pt x="186" y="102"/>
                </a:lnTo>
                <a:lnTo>
                  <a:pt x="172" y="100"/>
                </a:lnTo>
                <a:lnTo>
                  <a:pt x="162" y="100"/>
                </a:lnTo>
                <a:lnTo>
                  <a:pt x="164" y="102"/>
                </a:lnTo>
                <a:lnTo>
                  <a:pt x="166" y="106"/>
                </a:lnTo>
                <a:lnTo>
                  <a:pt x="168" y="110"/>
                </a:lnTo>
                <a:lnTo>
                  <a:pt x="154" y="110"/>
                </a:lnTo>
                <a:lnTo>
                  <a:pt x="140" y="110"/>
                </a:lnTo>
                <a:lnTo>
                  <a:pt x="140" y="114"/>
                </a:lnTo>
                <a:lnTo>
                  <a:pt x="142" y="116"/>
                </a:lnTo>
                <a:lnTo>
                  <a:pt x="136" y="118"/>
                </a:lnTo>
                <a:lnTo>
                  <a:pt x="130" y="118"/>
                </a:lnTo>
                <a:lnTo>
                  <a:pt x="124" y="118"/>
                </a:lnTo>
                <a:lnTo>
                  <a:pt x="126" y="122"/>
                </a:lnTo>
                <a:lnTo>
                  <a:pt x="126" y="126"/>
                </a:lnTo>
                <a:lnTo>
                  <a:pt x="126" y="130"/>
                </a:lnTo>
                <a:lnTo>
                  <a:pt x="128" y="134"/>
                </a:lnTo>
                <a:lnTo>
                  <a:pt x="116" y="136"/>
                </a:lnTo>
                <a:lnTo>
                  <a:pt x="106" y="140"/>
                </a:lnTo>
                <a:lnTo>
                  <a:pt x="96" y="144"/>
                </a:lnTo>
                <a:lnTo>
                  <a:pt x="82" y="142"/>
                </a:lnTo>
                <a:lnTo>
                  <a:pt x="88" y="146"/>
                </a:lnTo>
                <a:lnTo>
                  <a:pt x="92" y="148"/>
                </a:lnTo>
                <a:lnTo>
                  <a:pt x="92" y="152"/>
                </a:lnTo>
                <a:lnTo>
                  <a:pt x="92" y="156"/>
                </a:lnTo>
                <a:lnTo>
                  <a:pt x="88" y="160"/>
                </a:lnTo>
                <a:lnTo>
                  <a:pt x="84" y="164"/>
                </a:lnTo>
                <a:lnTo>
                  <a:pt x="78" y="166"/>
                </a:lnTo>
                <a:lnTo>
                  <a:pt x="74" y="168"/>
                </a:lnTo>
                <a:lnTo>
                  <a:pt x="68" y="170"/>
                </a:lnTo>
                <a:lnTo>
                  <a:pt x="62" y="172"/>
                </a:lnTo>
                <a:lnTo>
                  <a:pt x="58" y="172"/>
                </a:lnTo>
                <a:lnTo>
                  <a:pt x="64" y="174"/>
                </a:lnTo>
                <a:lnTo>
                  <a:pt x="68" y="176"/>
                </a:lnTo>
                <a:lnTo>
                  <a:pt x="72" y="180"/>
                </a:lnTo>
                <a:lnTo>
                  <a:pt x="76" y="182"/>
                </a:lnTo>
                <a:lnTo>
                  <a:pt x="78" y="184"/>
                </a:lnTo>
                <a:lnTo>
                  <a:pt x="78" y="190"/>
                </a:lnTo>
                <a:lnTo>
                  <a:pt x="78" y="194"/>
                </a:lnTo>
                <a:lnTo>
                  <a:pt x="76" y="202"/>
                </a:lnTo>
                <a:lnTo>
                  <a:pt x="70" y="204"/>
                </a:lnTo>
                <a:lnTo>
                  <a:pt x="62" y="204"/>
                </a:lnTo>
                <a:lnTo>
                  <a:pt x="54" y="204"/>
                </a:lnTo>
                <a:lnTo>
                  <a:pt x="60" y="214"/>
                </a:lnTo>
                <a:lnTo>
                  <a:pt x="60" y="224"/>
                </a:lnTo>
                <a:lnTo>
                  <a:pt x="56" y="236"/>
                </a:lnTo>
                <a:lnTo>
                  <a:pt x="56" y="248"/>
                </a:lnTo>
                <a:lnTo>
                  <a:pt x="46" y="248"/>
                </a:lnTo>
                <a:lnTo>
                  <a:pt x="34" y="248"/>
                </a:lnTo>
                <a:lnTo>
                  <a:pt x="38" y="250"/>
                </a:lnTo>
                <a:lnTo>
                  <a:pt x="42" y="254"/>
                </a:lnTo>
                <a:lnTo>
                  <a:pt x="44" y="260"/>
                </a:lnTo>
                <a:lnTo>
                  <a:pt x="44" y="268"/>
                </a:lnTo>
                <a:lnTo>
                  <a:pt x="42" y="272"/>
                </a:lnTo>
                <a:lnTo>
                  <a:pt x="38" y="276"/>
                </a:lnTo>
                <a:lnTo>
                  <a:pt x="34" y="278"/>
                </a:lnTo>
                <a:lnTo>
                  <a:pt x="28" y="280"/>
                </a:lnTo>
                <a:lnTo>
                  <a:pt x="24" y="280"/>
                </a:lnTo>
                <a:lnTo>
                  <a:pt x="18" y="282"/>
                </a:lnTo>
                <a:lnTo>
                  <a:pt x="24" y="284"/>
                </a:lnTo>
                <a:lnTo>
                  <a:pt x="26" y="288"/>
                </a:lnTo>
                <a:lnTo>
                  <a:pt x="26" y="292"/>
                </a:lnTo>
                <a:lnTo>
                  <a:pt x="24" y="296"/>
                </a:lnTo>
                <a:lnTo>
                  <a:pt x="18" y="300"/>
                </a:lnTo>
                <a:lnTo>
                  <a:pt x="28" y="302"/>
                </a:lnTo>
                <a:lnTo>
                  <a:pt x="38" y="306"/>
                </a:lnTo>
                <a:lnTo>
                  <a:pt x="38" y="312"/>
                </a:lnTo>
                <a:lnTo>
                  <a:pt x="34" y="316"/>
                </a:lnTo>
                <a:lnTo>
                  <a:pt x="28" y="320"/>
                </a:lnTo>
                <a:lnTo>
                  <a:pt x="24" y="322"/>
                </a:lnTo>
                <a:lnTo>
                  <a:pt x="18" y="326"/>
                </a:lnTo>
                <a:lnTo>
                  <a:pt x="12" y="330"/>
                </a:lnTo>
                <a:lnTo>
                  <a:pt x="8" y="334"/>
                </a:lnTo>
                <a:lnTo>
                  <a:pt x="12" y="336"/>
                </a:lnTo>
                <a:lnTo>
                  <a:pt x="18" y="338"/>
                </a:lnTo>
                <a:lnTo>
                  <a:pt x="22" y="338"/>
                </a:lnTo>
                <a:lnTo>
                  <a:pt x="20" y="342"/>
                </a:lnTo>
                <a:lnTo>
                  <a:pt x="18" y="344"/>
                </a:lnTo>
                <a:lnTo>
                  <a:pt x="14" y="348"/>
                </a:lnTo>
                <a:lnTo>
                  <a:pt x="12" y="350"/>
                </a:lnTo>
                <a:lnTo>
                  <a:pt x="16" y="352"/>
                </a:lnTo>
                <a:lnTo>
                  <a:pt x="22" y="354"/>
                </a:lnTo>
                <a:lnTo>
                  <a:pt x="26" y="356"/>
                </a:lnTo>
                <a:lnTo>
                  <a:pt x="24" y="358"/>
                </a:lnTo>
                <a:lnTo>
                  <a:pt x="22" y="362"/>
                </a:lnTo>
                <a:lnTo>
                  <a:pt x="32" y="364"/>
                </a:lnTo>
                <a:lnTo>
                  <a:pt x="44" y="368"/>
                </a:lnTo>
                <a:lnTo>
                  <a:pt x="22" y="382"/>
                </a:lnTo>
                <a:lnTo>
                  <a:pt x="0" y="394"/>
                </a:lnTo>
                <a:lnTo>
                  <a:pt x="6" y="396"/>
                </a:lnTo>
                <a:lnTo>
                  <a:pt x="14" y="398"/>
                </a:lnTo>
                <a:lnTo>
                  <a:pt x="20" y="402"/>
                </a:lnTo>
                <a:lnTo>
                  <a:pt x="24" y="406"/>
                </a:lnTo>
                <a:lnTo>
                  <a:pt x="22" y="408"/>
                </a:lnTo>
                <a:lnTo>
                  <a:pt x="20" y="410"/>
                </a:lnTo>
                <a:lnTo>
                  <a:pt x="16" y="412"/>
                </a:lnTo>
                <a:lnTo>
                  <a:pt x="22" y="414"/>
                </a:lnTo>
                <a:lnTo>
                  <a:pt x="28" y="416"/>
                </a:lnTo>
                <a:lnTo>
                  <a:pt x="30" y="420"/>
                </a:lnTo>
                <a:lnTo>
                  <a:pt x="32" y="424"/>
                </a:lnTo>
                <a:lnTo>
                  <a:pt x="32" y="428"/>
                </a:lnTo>
                <a:lnTo>
                  <a:pt x="28" y="434"/>
                </a:lnTo>
                <a:lnTo>
                  <a:pt x="32" y="434"/>
                </a:lnTo>
                <a:lnTo>
                  <a:pt x="34" y="434"/>
                </a:lnTo>
                <a:lnTo>
                  <a:pt x="34" y="440"/>
                </a:lnTo>
                <a:lnTo>
                  <a:pt x="30" y="442"/>
                </a:lnTo>
                <a:lnTo>
                  <a:pt x="26" y="446"/>
                </a:lnTo>
                <a:lnTo>
                  <a:pt x="22" y="448"/>
                </a:lnTo>
                <a:lnTo>
                  <a:pt x="20" y="452"/>
                </a:lnTo>
                <a:lnTo>
                  <a:pt x="16" y="456"/>
                </a:lnTo>
                <a:lnTo>
                  <a:pt x="22" y="454"/>
                </a:lnTo>
                <a:lnTo>
                  <a:pt x="28" y="456"/>
                </a:lnTo>
                <a:lnTo>
                  <a:pt x="34" y="458"/>
                </a:lnTo>
                <a:lnTo>
                  <a:pt x="40" y="460"/>
                </a:lnTo>
                <a:lnTo>
                  <a:pt x="44" y="464"/>
                </a:lnTo>
                <a:lnTo>
                  <a:pt x="40" y="468"/>
                </a:lnTo>
                <a:lnTo>
                  <a:pt x="38" y="472"/>
                </a:lnTo>
                <a:lnTo>
                  <a:pt x="34" y="476"/>
                </a:lnTo>
                <a:lnTo>
                  <a:pt x="40" y="478"/>
                </a:lnTo>
                <a:lnTo>
                  <a:pt x="44" y="482"/>
                </a:lnTo>
                <a:lnTo>
                  <a:pt x="48" y="486"/>
                </a:lnTo>
                <a:lnTo>
                  <a:pt x="48" y="490"/>
                </a:lnTo>
                <a:lnTo>
                  <a:pt x="48" y="496"/>
                </a:lnTo>
                <a:lnTo>
                  <a:pt x="54" y="496"/>
                </a:lnTo>
                <a:lnTo>
                  <a:pt x="60" y="498"/>
                </a:lnTo>
                <a:lnTo>
                  <a:pt x="64" y="500"/>
                </a:lnTo>
                <a:lnTo>
                  <a:pt x="66" y="504"/>
                </a:lnTo>
                <a:lnTo>
                  <a:pt x="66" y="508"/>
                </a:lnTo>
                <a:lnTo>
                  <a:pt x="66" y="514"/>
                </a:lnTo>
                <a:lnTo>
                  <a:pt x="62" y="520"/>
                </a:lnTo>
                <a:lnTo>
                  <a:pt x="68" y="524"/>
                </a:lnTo>
                <a:lnTo>
                  <a:pt x="72" y="528"/>
                </a:lnTo>
                <a:lnTo>
                  <a:pt x="74" y="534"/>
                </a:lnTo>
                <a:lnTo>
                  <a:pt x="76" y="540"/>
                </a:lnTo>
                <a:lnTo>
                  <a:pt x="76" y="546"/>
                </a:lnTo>
                <a:lnTo>
                  <a:pt x="96" y="546"/>
                </a:lnTo>
                <a:lnTo>
                  <a:pt x="118" y="544"/>
                </a:lnTo>
                <a:lnTo>
                  <a:pt x="114" y="552"/>
                </a:lnTo>
                <a:lnTo>
                  <a:pt x="112" y="558"/>
                </a:lnTo>
                <a:lnTo>
                  <a:pt x="110" y="566"/>
                </a:lnTo>
                <a:lnTo>
                  <a:pt x="108" y="572"/>
                </a:lnTo>
                <a:lnTo>
                  <a:pt x="114" y="572"/>
                </a:lnTo>
                <a:lnTo>
                  <a:pt x="120" y="572"/>
                </a:lnTo>
                <a:lnTo>
                  <a:pt x="126" y="572"/>
                </a:lnTo>
                <a:lnTo>
                  <a:pt x="122" y="578"/>
                </a:lnTo>
                <a:lnTo>
                  <a:pt x="118" y="584"/>
                </a:lnTo>
                <a:lnTo>
                  <a:pt x="116" y="592"/>
                </a:lnTo>
                <a:lnTo>
                  <a:pt x="122" y="592"/>
                </a:lnTo>
                <a:lnTo>
                  <a:pt x="128" y="592"/>
                </a:lnTo>
                <a:lnTo>
                  <a:pt x="136" y="592"/>
                </a:lnTo>
                <a:lnTo>
                  <a:pt x="134" y="594"/>
                </a:lnTo>
                <a:lnTo>
                  <a:pt x="132" y="598"/>
                </a:lnTo>
                <a:lnTo>
                  <a:pt x="130" y="602"/>
                </a:lnTo>
                <a:lnTo>
                  <a:pt x="128" y="604"/>
                </a:lnTo>
                <a:lnTo>
                  <a:pt x="144" y="606"/>
                </a:lnTo>
                <a:lnTo>
                  <a:pt x="156" y="610"/>
                </a:lnTo>
                <a:lnTo>
                  <a:pt x="164" y="622"/>
                </a:lnTo>
                <a:lnTo>
                  <a:pt x="162" y="620"/>
                </a:lnTo>
                <a:lnTo>
                  <a:pt x="160" y="618"/>
                </a:lnTo>
                <a:lnTo>
                  <a:pt x="164" y="614"/>
                </a:lnTo>
                <a:lnTo>
                  <a:pt x="168" y="614"/>
                </a:lnTo>
                <a:lnTo>
                  <a:pt x="170" y="614"/>
                </a:lnTo>
                <a:lnTo>
                  <a:pt x="172" y="614"/>
                </a:lnTo>
                <a:lnTo>
                  <a:pt x="174" y="618"/>
                </a:lnTo>
                <a:lnTo>
                  <a:pt x="174" y="620"/>
                </a:lnTo>
                <a:lnTo>
                  <a:pt x="176" y="624"/>
                </a:lnTo>
                <a:lnTo>
                  <a:pt x="178" y="628"/>
                </a:lnTo>
                <a:lnTo>
                  <a:pt x="178" y="630"/>
                </a:lnTo>
                <a:lnTo>
                  <a:pt x="180" y="632"/>
                </a:lnTo>
                <a:lnTo>
                  <a:pt x="184" y="634"/>
                </a:lnTo>
                <a:lnTo>
                  <a:pt x="188" y="636"/>
                </a:lnTo>
                <a:lnTo>
                  <a:pt x="190" y="636"/>
                </a:lnTo>
                <a:lnTo>
                  <a:pt x="194" y="638"/>
                </a:lnTo>
                <a:lnTo>
                  <a:pt x="198" y="638"/>
                </a:lnTo>
                <a:lnTo>
                  <a:pt x="200" y="640"/>
                </a:lnTo>
                <a:lnTo>
                  <a:pt x="202" y="644"/>
                </a:lnTo>
                <a:lnTo>
                  <a:pt x="204" y="648"/>
                </a:lnTo>
                <a:lnTo>
                  <a:pt x="206" y="646"/>
                </a:lnTo>
                <a:lnTo>
                  <a:pt x="210" y="646"/>
                </a:lnTo>
                <a:lnTo>
                  <a:pt x="212" y="644"/>
                </a:lnTo>
                <a:lnTo>
                  <a:pt x="216" y="648"/>
                </a:lnTo>
                <a:lnTo>
                  <a:pt x="220" y="654"/>
                </a:lnTo>
                <a:lnTo>
                  <a:pt x="222" y="658"/>
                </a:lnTo>
                <a:lnTo>
                  <a:pt x="224" y="654"/>
                </a:lnTo>
                <a:lnTo>
                  <a:pt x="228" y="650"/>
                </a:lnTo>
                <a:lnTo>
                  <a:pt x="232" y="652"/>
                </a:lnTo>
                <a:lnTo>
                  <a:pt x="234" y="654"/>
                </a:lnTo>
                <a:lnTo>
                  <a:pt x="238" y="656"/>
                </a:lnTo>
                <a:lnTo>
                  <a:pt x="238" y="662"/>
                </a:lnTo>
                <a:lnTo>
                  <a:pt x="240" y="666"/>
                </a:lnTo>
                <a:lnTo>
                  <a:pt x="252" y="662"/>
                </a:lnTo>
                <a:lnTo>
                  <a:pt x="262" y="666"/>
                </a:lnTo>
                <a:lnTo>
                  <a:pt x="270" y="674"/>
                </a:lnTo>
                <a:lnTo>
                  <a:pt x="276" y="686"/>
                </a:lnTo>
                <a:lnTo>
                  <a:pt x="274" y="678"/>
                </a:lnTo>
                <a:lnTo>
                  <a:pt x="276" y="674"/>
                </a:lnTo>
                <a:lnTo>
                  <a:pt x="278" y="670"/>
                </a:lnTo>
                <a:lnTo>
                  <a:pt x="280" y="668"/>
                </a:lnTo>
                <a:lnTo>
                  <a:pt x="284" y="666"/>
                </a:lnTo>
                <a:lnTo>
                  <a:pt x="288" y="668"/>
                </a:lnTo>
                <a:lnTo>
                  <a:pt x="292" y="672"/>
                </a:lnTo>
                <a:lnTo>
                  <a:pt x="296" y="678"/>
                </a:lnTo>
                <a:lnTo>
                  <a:pt x="294" y="674"/>
                </a:lnTo>
                <a:lnTo>
                  <a:pt x="294" y="674"/>
                </a:lnTo>
                <a:lnTo>
                  <a:pt x="296" y="674"/>
                </a:lnTo>
                <a:lnTo>
                  <a:pt x="298" y="674"/>
                </a:lnTo>
                <a:lnTo>
                  <a:pt x="300" y="676"/>
                </a:lnTo>
                <a:lnTo>
                  <a:pt x="302" y="680"/>
                </a:lnTo>
                <a:lnTo>
                  <a:pt x="304" y="682"/>
                </a:lnTo>
                <a:lnTo>
                  <a:pt x="304" y="686"/>
                </a:lnTo>
                <a:lnTo>
                  <a:pt x="310" y="682"/>
                </a:lnTo>
                <a:lnTo>
                  <a:pt x="318" y="680"/>
                </a:lnTo>
                <a:lnTo>
                  <a:pt x="324" y="678"/>
                </a:lnTo>
                <a:lnTo>
                  <a:pt x="326" y="682"/>
                </a:lnTo>
                <a:lnTo>
                  <a:pt x="328" y="684"/>
                </a:lnTo>
                <a:lnTo>
                  <a:pt x="330" y="688"/>
                </a:lnTo>
                <a:lnTo>
                  <a:pt x="330" y="692"/>
                </a:lnTo>
                <a:lnTo>
                  <a:pt x="332" y="686"/>
                </a:lnTo>
                <a:lnTo>
                  <a:pt x="332" y="684"/>
                </a:lnTo>
                <a:lnTo>
                  <a:pt x="334" y="682"/>
                </a:lnTo>
                <a:lnTo>
                  <a:pt x="338" y="684"/>
                </a:lnTo>
                <a:lnTo>
                  <a:pt x="340" y="684"/>
                </a:lnTo>
                <a:lnTo>
                  <a:pt x="344" y="688"/>
                </a:lnTo>
                <a:lnTo>
                  <a:pt x="346" y="690"/>
                </a:lnTo>
                <a:lnTo>
                  <a:pt x="350" y="694"/>
                </a:lnTo>
                <a:lnTo>
                  <a:pt x="352" y="698"/>
                </a:lnTo>
                <a:lnTo>
                  <a:pt x="356" y="702"/>
                </a:lnTo>
                <a:lnTo>
                  <a:pt x="358" y="706"/>
                </a:lnTo>
                <a:lnTo>
                  <a:pt x="360" y="708"/>
                </a:lnTo>
                <a:lnTo>
                  <a:pt x="364" y="700"/>
                </a:lnTo>
                <a:lnTo>
                  <a:pt x="370" y="700"/>
                </a:lnTo>
                <a:lnTo>
                  <a:pt x="378" y="704"/>
                </a:lnTo>
                <a:lnTo>
                  <a:pt x="386" y="712"/>
                </a:lnTo>
                <a:lnTo>
                  <a:pt x="392" y="718"/>
                </a:lnTo>
                <a:lnTo>
                  <a:pt x="386" y="714"/>
                </a:lnTo>
                <a:lnTo>
                  <a:pt x="384" y="710"/>
                </a:lnTo>
                <a:lnTo>
                  <a:pt x="382" y="706"/>
                </a:lnTo>
                <a:lnTo>
                  <a:pt x="382" y="702"/>
                </a:lnTo>
                <a:lnTo>
                  <a:pt x="384" y="696"/>
                </a:lnTo>
                <a:lnTo>
                  <a:pt x="386" y="692"/>
                </a:lnTo>
                <a:lnTo>
                  <a:pt x="390" y="690"/>
                </a:lnTo>
                <a:lnTo>
                  <a:pt x="394" y="686"/>
                </a:lnTo>
                <a:lnTo>
                  <a:pt x="398" y="686"/>
                </a:lnTo>
                <a:lnTo>
                  <a:pt x="404" y="688"/>
                </a:lnTo>
                <a:lnTo>
                  <a:pt x="408" y="690"/>
                </a:lnTo>
                <a:lnTo>
                  <a:pt x="412" y="696"/>
                </a:lnTo>
                <a:lnTo>
                  <a:pt x="414" y="692"/>
                </a:lnTo>
                <a:lnTo>
                  <a:pt x="414" y="690"/>
                </a:lnTo>
                <a:lnTo>
                  <a:pt x="418" y="688"/>
                </a:lnTo>
                <a:lnTo>
                  <a:pt x="420" y="686"/>
                </a:lnTo>
                <a:lnTo>
                  <a:pt x="424" y="686"/>
                </a:lnTo>
                <a:lnTo>
                  <a:pt x="428" y="688"/>
                </a:lnTo>
                <a:lnTo>
                  <a:pt x="432" y="690"/>
                </a:lnTo>
                <a:lnTo>
                  <a:pt x="434" y="694"/>
                </a:lnTo>
                <a:lnTo>
                  <a:pt x="438" y="682"/>
                </a:lnTo>
                <a:lnTo>
                  <a:pt x="450" y="676"/>
                </a:lnTo>
                <a:lnTo>
                  <a:pt x="462" y="674"/>
                </a:lnTo>
                <a:lnTo>
                  <a:pt x="472" y="680"/>
                </a:lnTo>
                <a:lnTo>
                  <a:pt x="482" y="672"/>
                </a:lnTo>
                <a:lnTo>
                  <a:pt x="494" y="666"/>
                </a:lnTo>
                <a:lnTo>
                  <a:pt x="504" y="660"/>
                </a:lnTo>
                <a:lnTo>
                  <a:pt x="506" y="658"/>
                </a:lnTo>
                <a:lnTo>
                  <a:pt x="508" y="656"/>
                </a:lnTo>
                <a:lnTo>
                  <a:pt x="508" y="654"/>
                </a:lnTo>
                <a:lnTo>
                  <a:pt x="510" y="654"/>
                </a:lnTo>
                <a:lnTo>
                  <a:pt x="514" y="652"/>
                </a:lnTo>
                <a:lnTo>
                  <a:pt x="520" y="652"/>
                </a:lnTo>
                <a:lnTo>
                  <a:pt x="524" y="652"/>
                </a:lnTo>
                <a:lnTo>
                  <a:pt x="528" y="654"/>
                </a:lnTo>
                <a:lnTo>
                  <a:pt x="534" y="656"/>
                </a:lnTo>
                <a:lnTo>
                  <a:pt x="540" y="658"/>
                </a:lnTo>
                <a:lnTo>
                  <a:pt x="538" y="654"/>
                </a:lnTo>
                <a:lnTo>
                  <a:pt x="538" y="652"/>
                </a:lnTo>
                <a:lnTo>
                  <a:pt x="538" y="648"/>
                </a:lnTo>
                <a:lnTo>
                  <a:pt x="550" y="648"/>
                </a:lnTo>
                <a:lnTo>
                  <a:pt x="562" y="650"/>
                </a:lnTo>
                <a:lnTo>
                  <a:pt x="558" y="648"/>
                </a:lnTo>
                <a:lnTo>
                  <a:pt x="552" y="646"/>
                </a:lnTo>
                <a:lnTo>
                  <a:pt x="550" y="644"/>
                </a:lnTo>
                <a:lnTo>
                  <a:pt x="546" y="640"/>
                </a:lnTo>
                <a:lnTo>
                  <a:pt x="544" y="634"/>
                </a:lnTo>
                <a:lnTo>
                  <a:pt x="544" y="628"/>
                </a:lnTo>
                <a:lnTo>
                  <a:pt x="546" y="622"/>
                </a:lnTo>
                <a:lnTo>
                  <a:pt x="548" y="616"/>
                </a:lnTo>
                <a:lnTo>
                  <a:pt x="552" y="614"/>
                </a:lnTo>
                <a:lnTo>
                  <a:pt x="558" y="612"/>
                </a:lnTo>
                <a:lnTo>
                  <a:pt x="564" y="612"/>
                </a:lnTo>
                <a:lnTo>
                  <a:pt x="570" y="612"/>
                </a:lnTo>
                <a:lnTo>
                  <a:pt x="576" y="612"/>
                </a:lnTo>
                <a:lnTo>
                  <a:pt x="572" y="608"/>
                </a:lnTo>
                <a:lnTo>
                  <a:pt x="572" y="606"/>
                </a:lnTo>
                <a:lnTo>
                  <a:pt x="570" y="602"/>
                </a:lnTo>
                <a:lnTo>
                  <a:pt x="570" y="598"/>
                </a:lnTo>
                <a:lnTo>
                  <a:pt x="584" y="600"/>
                </a:lnTo>
                <a:lnTo>
                  <a:pt x="592" y="598"/>
                </a:lnTo>
                <a:lnTo>
                  <a:pt x="600" y="594"/>
                </a:lnTo>
                <a:lnTo>
                  <a:pt x="612" y="586"/>
                </a:lnTo>
                <a:lnTo>
                  <a:pt x="614" y="582"/>
                </a:lnTo>
                <a:lnTo>
                  <a:pt x="620" y="580"/>
                </a:lnTo>
                <a:lnTo>
                  <a:pt x="624" y="580"/>
                </a:lnTo>
                <a:lnTo>
                  <a:pt x="626" y="576"/>
                </a:lnTo>
                <a:lnTo>
                  <a:pt x="628" y="572"/>
                </a:lnTo>
                <a:lnTo>
                  <a:pt x="628" y="568"/>
                </a:lnTo>
                <a:lnTo>
                  <a:pt x="628" y="562"/>
                </a:lnTo>
                <a:lnTo>
                  <a:pt x="628" y="558"/>
                </a:lnTo>
                <a:lnTo>
                  <a:pt x="630" y="554"/>
                </a:lnTo>
                <a:lnTo>
                  <a:pt x="626" y="552"/>
                </a:lnTo>
                <a:lnTo>
                  <a:pt x="622" y="548"/>
                </a:lnTo>
                <a:lnTo>
                  <a:pt x="620" y="548"/>
                </a:lnTo>
                <a:lnTo>
                  <a:pt x="630" y="536"/>
                </a:lnTo>
                <a:lnTo>
                  <a:pt x="642" y="532"/>
                </a:lnTo>
                <a:lnTo>
                  <a:pt x="656" y="534"/>
                </a:lnTo>
                <a:lnTo>
                  <a:pt x="656" y="530"/>
                </a:lnTo>
                <a:lnTo>
                  <a:pt x="656" y="524"/>
                </a:lnTo>
                <a:lnTo>
                  <a:pt x="656" y="520"/>
                </a:lnTo>
                <a:lnTo>
                  <a:pt x="658" y="516"/>
                </a:lnTo>
                <a:lnTo>
                  <a:pt x="658" y="512"/>
                </a:lnTo>
                <a:lnTo>
                  <a:pt x="662" y="510"/>
                </a:lnTo>
                <a:lnTo>
                  <a:pt x="666" y="508"/>
                </a:lnTo>
                <a:lnTo>
                  <a:pt x="672" y="508"/>
                </a:lnTo>
                <a:lnTo>
                  <a:pt x="674" y="502"/>
                </a:lnTo>
                <a:lnTo>
                  <a:pt x="676" y="498"/>
                </a:lnTo>
                <a:lnTo>
                  <a:pt x="678" y="494"/>
                </a:lnTo>
                <a:lnTo>
                  <a:pt x="682" y="492"/>
                </a:lnTo>
                <a:lnTo>
                  <a:pt x="684" y="490"/>
                </a:lnTo>
                <a:lnTo>
                  <a:pt x="688" y="490"/>
                </a:lnTo>
                <a:lnTo>
                  <a:pt x="692" y="488"/>
                </a:lnTo>
                <a:lnTo>
                  <a:pt x="696" y="484"/>
                </a:lnTo>
                <a:lnTo>
                  <a:pt x="698" y="482"/>
                </a:lnTo>
                <a:lnTo>
                  <a:pt x="694" y="478"/>
                </a:lnTo>
                <a:lnTo>
                  <a:pt x="690" y="476"/>
                </a:lnTo>
                <a:lnTo>
                  <a:pt x="688" y="472"/>
                </a:lnTo>
                <a:lnTo>
                  <a:pt x="692" y="466"/>
                </a:lnTo>
                <a:lnTo>
                  <a:pt x="700" y="462"/>
                </a:lnTo>
                <a:lnTo>
                  <a:pt x="708" y="458"/>
                </a:lnTo>
                <a:lnTo>
                  <a:pt x="714" y="452"/>
                </a:lnTo>
                <a:lnTo>
                  <a:pt x="704" y="446"/>
                </a:lnTo>
                <a:lnTo>
                  <a:pt x="700" y="436"/>
                </a:lnTo>
                <a:lnTo>
                  <a:pt x="700" y="424"/>
                </a:lnTo>
                <a:lnTo>
                  <a:pt x="708" y="414"/>
                </a:lnTo>
                <a:lnTo>
                  <a:pt x="702" y="412"/>
                </a:lnTo>
                <a:lnTo>
                  <a:pt x="696" y="410"/>
                </a:lnTo>
                <a:lnTo>
                  <a:pt x="692" y="408"/>
                </a:lnTo>
                <a:lnTo>
                  <a:pt x="706" y="402"/>
                </a:lnTo>
                <a:lnTo>
                  <a:pt x="712" y="398"/>
                </a:lnTo>
                <a:lnTo>
                  <a:pt x="714" y="392"/>
                </a:lnTo>
                <a:lnTo>
                  <a:pt x="716" y="382"/>
                </a:lnTo>
                <a:lnTo>
                  <a:pt x="718" y="370"/>
                </a:lnTo>
                <a:lnTo>
                  <a:pt x="724" y="362"/>
                </a:lnTo>
                <a:lnTo>
                  <a:pt x="728" y="356"/>
                </a:lnTo>
                <a:lnTo>
                  <a:pt x="734" y="352"/>
                </a:lnTo>
                <a:lnTo>
                  <a:pt x="736" y="348"/>
                </a:lnTo>
                <a:lnTo>
                  <a:pt x="736" y="342"/>
                </a:lnTo>
                <a:lnTo>
                  <a:pt x="732" y="332"/>
                </a:lnTo>
                <a:lnTo>
                  <a:pt x="736" y="330"/>
                </a:lnTo>
                <a:lnTo>
                  <a:pt x="742" y="328"/>
                </a:lnTo>
                <a:lnTo>
                  <a:pt x="736" y="326"/>
                </a:lnTo>
                <a:lnTo>
                  <a:pt x="730" y="322"/>
                </a:lnTo>
                <a:lnTo>
                  <a:pt x="722" y="320"/>
                </a:lnTo>
                <a:lnTo>
                  <a:pt x="718" y="316"/>
                </a:lnTo>
                <a:lnTo>
                  <a:pt x="714" y="312"/>
                </a:lnTo>
                <a:lnTo>
                  <a:pt x="710" y="306"/>
                </a:lnTo>
                <a:lnTo>
                  <a:pt x="716" y="306"/>
                </a:lnTo>
                <a:lnTo>
                  <a:pt x="720" y="302"/>
                </a:lnTo>
                <a:lnTo>
                  <a:pt x="726" y="302"/>
                </a:lnTo>
                <a:lnTo>
                  <a:pt x="722" y="298"/>
                </a:lnTo>
                <a:lnTo>
                  <a:pt x="718" y="296"/>
                </a:lnTo>
                <a:lnTo>
                  <a:pt x="714" y="294"/>
                </a:lnTo>
                <a:lnTo>
                  <a:pt x="710" y="292"/>
                </a:lnTo>
                <a:lnTo>
                  <a:pt x="706" y="290"/>
                </a:lnTo>
                <a:lnTo>
                  <a:pt x="702" y="286"/>
                </a:lnTo>
                <a:lnTo>
                  <a:pt x="706" y="284"/>
                </a:lnTo>
                <a:lnTo>
                  <a:pt x="708" y="282"/>
                </a:lnTo>
                <a:lnTo>
                  <a:pt x="708" y="276"/>
                </a:lnTo>
                <a:lnTo>
                  <a:pt x="704" y="272"/>
                </a:lnTo>
                <a:lnTo>
                  <a:pt x="700" y="268"/>
                </a:lnTo>
                <a:lnTo>
                  <a:pt x="694" y="268"/>
                </a:lnTo>
                <a:lnTo>
                  <a:pt x="698" y="258"/>
                </a:lnTo>
                <a:lnTo>
                  <a:pt x="704" y="248"/>
                </a:lnTo>
                <a:lnTo>
                  <a:pt x="710" y="238"/>
                </a:lnTo>
                <a:lnTo>
                  <a:pt x="700" y="250"/>
                </a:lnTo>
                <a:lnTo>
                  <a:pt x="694" y="252"/>
                </a:lnTo>
                <a:lnTo>
                  <a:pt x="690" y="250"/>
                </a:lnTo>
                <a:lnTo>
                  <a:pt x="682" y="244"/>
                </a:lnTo>
                <a:lnTo>
                  <a:pt x="672" y="234"/>
                </a:lnTo>
                <a:lnTo>
                  <a:pt x="680" y="222"/>
                </a:lnTo>
                <a:lnTo>
                  <a:pt x="678" y="212"/>
                </a:lnTo>
                <a:lnTo>
                  <a:pt x="672" y="206"/>
                </a:lnTo>
                <a:lnTo>
                  <a:pt x="662" y="202"/>
                </a:lnTo>
                <a:lnTo>
                  <a:pt x="650" y="202"/>
                </a:lnTo>
                <a:lnTo>
                  <a:pt x="654" y="198"/>
                </a:lnTo>
                <a:lnTo>
                  <a:pt x="658" y="196"/>
                </a:lnTo>
                <a:lnTo>
                  <a:pt x="662" y="192"/>
                </a:lnTo>
                <a:lnTo>
                  <a:pt x="664" y="188"/>
                </a:lnTo>
                <a:lnTo>
                  <a:pt x="660" y="184"/>
                </a:lnTo>
                <a:lnTo>
                  <a:pt x="654" y="182"/>
                </a:lnTo>
                <a:lnTo>
                  <a:pt x="650" y="180"/>
                </a:lnTo>
                <a:lnTo>
                  <a:pt x="648" y="184"/>
                </a:lnTo>
                <a:lnTo>
                  <a:pt x="646" y="190"/>
                </a:lnTo>
                <a:lnTo>
                  <a:pt x="644" y="192"/>
                </a:lnTo>
                <a:lnTo>
                  <a:pt x="640" y="196"/>
                </a:lnTo>
                <a:lnTo>
                  <a:pt x="640" y="184"/>
                </a:lnTo>
                <a:lnTo>
                  <a:pt x="640" y="172"/>
                </a:lnTo>
                <a:lnTo>
                  <a:pt x="638" y="162"/>
                </a:lnTo>
                <a:lnTo>
                  <a:pt x="632" y="154"/>
                </a:lnTo>
                <a:lnTo>
                  <a:pt x="622" y="152"/>
                </a:lnTo>
                <a:lnTo>
                  <a:pt x="622" y="146"/>
                </a:lnTo>
                <a:lnTo>
                  <a:pt x="622" y="140"/>
                </a:lnTo>
                <a:lnTo>
                  <a:pt x="622" y="134"/>
                </a:lnTo>
                <a:lnTo>
                  <a:pt x="622" y="128"/>
                </a:lnTo>
                <a:lnTo>
                  <a:pt x="618" y="110"/>
                </a:lnTo>
                <a:lnTo>
                  <a:pt x="614" y="94"/>
                </a:lnTo>
                <a:lnTo>
                  <a:pt x="612" y="98"/>
                </a:lnTo>
                <a:lnTo>
                  <a:pt x="612" y="104"/>
                </a:lnTo>
                <a:lnTo>
                  <a:pt x="610" y="108"/>
                </a:lnTo>
                <a:lnTo>
                  <a:pt x="608" y="114"/>
                </a:lnTo>
                <a:lnTo>
                  <a:pt x="606" y="118"/>
                </a:lnTo>
                <a:lnTo>
                  <a:pt x="602" y="120"/>
                </a:lnTo>
                <a:lnTo>
                  <a:pt x="598" y="122"/>
                </a:lnTo>
                <a:lnTo>
                  <a:pt x="592" y="122"/>
                </a:lnTo>
                <a:lnTo>
                  <a:pt x="592" y="118"/>
                </a:lnTo>
                <a:lnTo>
                  <a:pt x="592" y="114"/>
                </a:lnTo>
                <a:lnTo>
                  <a:pt x="592" y="108"/>
                </a:lnTo>
                <a:lnTo>
                  <a:pt x="590" y="112"/>
                </a:lnTo>
                <a:lnTo>
                  <a:pt x="586" y="114"/>
                </a:lnTo>
                <a:lnTo>
                  <a:pt x="582" y="116"/>
                </a:lnTo>
                <a:lnTo>
                  <a:pt x="574" y="100"/>
                </a:lnTo>
                <a:lnTo>
                  <a:pt x="568" y="80"/>
                </a:lnTo>
                <a:lnTo>
                  <a:pt x="564" y="90"/>
                </a:lnTo>
                <a:lnTo>
                  <a:pt x="558" y="96"/>
                </a:lnTo>
                <a:lnTo>
                  <a:pt x="552" y="104"/>
                </a:lnTo>
                <a:lnTo>
                  <a:pt x="548" y="100"/>
                </a:lnTo>
                <a:lnTo>
                  <a:pt x="544" y="94"/>
                </a:lnTo>
                <a:lnTo>
                  <a:pt x="542" y="90"/>
                </a:lnTo>
                <a:lnTo>
                  <a:pt x="540" y="82"/>
                </a:lnTo>
                <a:lnTo>
                  <a:pt x="540" y="76"/>
                </a:lnTo>
                <a:lnTo>
                  <a:pt x="536" y="80"/>
                </a:lnTo>
                <a:lnTo>
                  <a:pt x="534" y="82"/>
                </a:lnTo>
                <a:lnTo>
                  <a:pt x="530" y="84"/>
                </a:lnTo>
                <a:lnTo>
                  <a:pt x="520" y="52"/>
                </a:lnTo>
                <a:lnTo>
                  <a:pt x="508" y="22"/>
                </a:lnTo>
                <a:lnTo>
                  <a:pt x="504" y="30"/>
                </a:lnTo>
                <a:lnTo>
                  <a:pt x="498" y="40"/>
                </a:lnTo>
                <a:lnTo>
                  <a:pt x="490" y="48"/>
                </a:lnTo>
                <a:lnTo>
                  <a:pt x="482" y="52"/>
                </a:lnTo>
                <a:lnTo>
                  <a:pt x="472" y="50"/>
                </a:lnTo>
                <a:lnTo>
                  <a:pt x="468" y="52"/>
                </a:lnTo>
                <a:lnTo>
                  <a:pt x="464" y="54"/>
                </a:lnTo>
                <a:lnTo>
                  <a:pt x="460" y="58"/>
                </a:lnTo>
                <a:lnTo>
                  <a:pt x="456" y="48"/>
                </a:lnTo>
                <a:lnTo>
                  <a:pt x="450" y="38"/>
                </a:lnTo>
                <a:lnTo>
                  <a:pt x="448" y="30"/>
                </a:lnTo>
                <a:lnTo>
                  <a:pt x="444" y="28"/>
                </a:lnTo>
                <a:lnTo>
                  <a:pt x="440" y="28"/>
                </a:lnTo>
                <a:lnTo>
                  <a:pt x="440" y="36"/>
                </a:lnTo>
                <a:lnTo>
                  <a:pt x="438" y="40"/>
                </a:lnTo>
                <a:lnTo>
                  <a:pt x="436" y="44"/>
                </a:lnTo>
                <a:lnTo>
                  <a:pt x="432" y="46"/>
                </a:lnTo>
                <a:lnTo>
                  <a:pt x="430" y="46"/>
                </a:lnTo>
                <a:lnTo>
                  <a:pt x="424" y="44"/>
                </a:lnTo>
                <a:lnTo>
                  <a:pt x="420" y="40"/>
                </a:lnTo>
                <a:lnTo>
                  <a:pt x="416" y="34"/>
                </a:lnTo>
                <a:lnTo>
                  <a:pt x="412" y="38"/>
                </a:lnTo>
                <a:lnTo>
                  <a:pt x="408" y="40"/>
                </a:lnTo>
                <a:lnTo>
                  <a:pt x="404" y="44"/>
                </a:lnTo>
                <a:lnTo>
                  <a:pt x="386" y="22"/>
                </a:lnTo>
                <a:lnTo>
                  <a:pt x="368" y="0"/>
                </a:lnTo>
                <a:lnTo>
                  <a:pt x="370" y="10"/>
                </a:lnTo>
                <a:lnTo>
                  <a:pt x="372" y="18"/>
                </a:lnTo>
                <a:lnTo>
                  <a:pt x="372" y="28"/>
                </a:lnTo>
                <a:lnTo>
                  <a:pt x="364" y="26"/>
                </a:lnTo>
                <a:lnTo>
                  <a:pt x="360" y="22"/>
                </a:lnTo>
                <a:lnTo>
                  <a:pt x="354" y="16"/>
                </a:lnTo>
                <a:lnTo>
                  <a:pt x="352" y="10"/>
                </a:lnTo>
                <a:lnTo>
                  <a:pt x="350" y="2"/>
                </a:lnTo>
                <a:lnTo>
                  <a:pt x="350" y="6"/>
                </a:lnTo>
                <a:lnTo>
                  <a:pt x="348" y="10"/>
                </a:lnTo>
                <a:lnTo>
                  <a:pt x="348" y="14"/>
                </a:lnTo>
                <a:lnTo>
                  <a:pt x="346" y="20"/>
                </a:lnTo>
                <a:lnTo>
                  <a:pt x="344" y="24"/>
                </a:lnTo>
                <a:lnTo>
                  <a:pt x="342" y="28"/>
                </a:lnTo>
                <a:lnTo>
                  <a:pt x="340" y="32"/>
                </a:lnTo>
                <a:lnTo>
                  <a:pt x="338" y="34"/>
                </a:lnTo>
                <a:lnTo>
                  <a:pt x="334" y="34"/>
                </a:lnTo>
                <a:lnTo>
                  <a:pt x="330" y="32"/>
                </a:lnTo>
                <a:lnTo>
                  <a:pt x="326" y="28"/>
                </a:lnTo>
                <a:lnTo>
                  <a:pt x="326" y="32"/>
                </a:lnTo>
                <a:lnTo>
                  <a:pt x="328" y="38"/>
                </a:lnTo>
                <a:lnTo>
                  <a:pt x="324" y="36"/>
                </a:lnTo>
                <a:lnTo>
                  <a:pt x="320" y="34"/>
                </a:lnTo>
                <a:lnTo>
                  <a:pt x="316" y="32"/>
                </a:lnTo>
                <a:lnTo>
                  <a:pt x="314" y="36"/>
                </a:lnTo>
                <a:lnTo>
                  <a:pt x="314" y="40"/>
                </a:lnTo>
                <a:lnTo>
                  <a:pt x="312" y="44"/>
                </a:lnTo>
                <a:lnTo>
                  <a:pt x="294" y="42"/>
                </a:lnTo>
                <a:lnTo>
                  <a:pt x="278" y="32"/>
                </a:lnTo>
                <a:lnTo>
                  <a:pt x="264" y="18"/>
                </a:lnTo>
                <a:lnTo>
                  <a:pt x="250" y="4"/>
                </a:lnTo>
                <a:lnTo>
                  <a:pt x="260" y="6"/>
                </a:lnTo>
                <a:lnTo>
                  <a:pt x="266" y="14"/>
                </a:lnTo>
                <a:lnTo>
                  <a:pt x="270" y="24"/>
                </a:lnTo>
                <a:lnTo>
                  <a:pt x="274" y="34"/>
                </a:lnTo>
                <a:lnTo>
                  <a:pt x="282" y="40"/>
                </a:lnTo>
                <a:lnTo>
                  <a:pt x="256" y="12"/>
                </a:lnTo>
                <a:close/>
              </a:path>
            </a:pathLst>
          </a:custGeom>
          <a:solidFill>
            <a:schemeClr val="accent5">
              <a:lumMod val="60000"/>
              <a:lumOff val="40000"/>
            </a:schemeClr>
          </a:solidFill>
          <a:ln>
            <a:noFill/>
          </a:ln>
          <a:effectLst>
            <a:outerShdw dist="63500" dir="2212194" algn="ctr" rotWithShape="0">
              <a:srgbClr val="C0C0C0"/>
            </a:outerShdw>
          </a:effectLst>
        </p:spPr>
        <p:txBody>
          <a:bodyPr/>
          <a:lstStyle/>
          <a:p>
            <a:endParaRPr lang="en-US"/>
          </a:p>
        </p:txBody>
      </p:sp>
      <p:sp>
        <p:nvSpPr>
          <p:cNvPr id="10" name="AutoShape 7"/>
          <p:cNvSpPr>
            <a:spLocks noChangeArrowheads="1"/>
          </p:cNvSpPr>
          <p:nvPr/>
        </p:nvSpPr>
        <p:spPr bwMode="gray">
          <a:xfrm>
            <a:off x="6155407" y="1943291"/>
            <a:ext cx="504825" cy="576263"/>
          </a:xfrm>
          <a:prstGeom prst="chevron">
            <a:avLst>
              <a:gd name="adj" fmla="val 52514"/>
            </a:avLst>
          </a:prstGeom>
          <a:solidFill>
            <a:schemeClr val="accent5">
              <a:lumMod val="60000"/>
              <a:lumOff val="40000"/>
            </a:schemeClr>
          </a:solidFill>
          <a:ln>
            <a:noFill/>
          </a:ln>
          <a:effectLst/>
        </p:spPr>
        <p:txBody>
          <a:bodyPr wrap="none" anchor="ctr"/>
          <a:lstStyle/>
          <a:p>
            <a:endParaRPr lang="en-US"/>
          </a:p>
        </p:txBody>
      </p:sp>
      <p:grpSp>
        <p:nvGrpSpPr>
          <p:cNvPr id="11" name="Group 9"/>
          <p:cNvGrpSpPr>
            <a:grpSpLocks/>
          </p:cNvGrpSpPr>
          <p:nvPr/>
        </p:nvGrpSpPr>
        <p:grpSpPr bwMode="auto">
          <a:xfrm>
            <a:off x="4067944" y="3592704"/>
            <a:ext cx="2111375" cy="450850"/>
            <a:chOff x="3964" y="2071"/>
            <a:chExt cx="1484" cy="330"/>
          </a:xfrm>
        </p:grpSpPr>
        <p:sp>
          <p:nvSpPr>
            <p:cNvPr id="12" name="AutoShape 10"/>
            <p:cNvSpPr>
              <a:spLocks noChangeArrowheads="1"/>
            </p:cNvSpPr>
            <p:nvPr/>
          </p:nvSpPr>
          <p:spPr bwMode="gray">
            <a:xfrm>
              <a:off x="3964" y="2071"/>
              <a:ext cx="1484" cy="330"/>
            </a:xfrm>
            <a:prstGeom prst="roundRect">
              <a:avLst>
                <a:gd name="adj" fmla="val 16667"/>
              </a:avLst>
            </a:prstGeom>
            <a:solidFill>
              <a:srgbClr val="DDDDDD"/>
            </a:solidFill>
            <a:ln w="12700" algn="ctr">
              <a:solidFill>
                <a:srgbClr val="808080"/>
              </a:solidFill>
              <a:round/>
              <a:headEnd/>
              <a:tailEnd/>
            </a:ln>
            <a:effectLst/>
            <a:extLst>
              <a:ext uri="{AF507438-7753-43E0-B8FC-AC1667EBCBE1}">
                <a14:hiddenEffects xmlns:a14="http://schemas.microsoft.com/office/drawing/2010/main">
                  <a:effectLst>
                    <a:outerShdw dist="35921" dir="2700000" algn="ctr" rotWithShape="0">
                      <a:schemeClr val="tx2">
                        <a:alpha val="50000"/>
                      </a:schemeClr>
                    </a:outerShdw>
                  </a:effectLst>
                </a14:hiddenEffects>
              </a:ext>
            </a:extLst>
          </p:spPr>
          <p:txBody>
            <a:bodyPr wrap="none" anchor="ctr"/>
            <a:lstStyle/>
            <a:p>
              <a:endParaRPr lang="en-US"/>
            </a:p>
          </p:txBody>
        </p:sp>
        <p:sp>
          <p:nvSpPr>
            <p:cNvPr id="13" name="AutoShape 11"/>
            <p:cNvSpPr>
              <a:spLocks noChangeArrowheads="1"/>
            </p:cNvSpPr>
            <p:nvPr/>
          </p:nvSpPr>
          <p:spPr bwMode="gray">
            <a:xfrm>
              <a:off x="3987" y="2091"/>
              <a:ext cx="1432" cy="134"/>
            </a:xfrm>
            <a:prstGeom prst="roundRect">
              <a:avLst>
                <a:gd name="adj" fmla="val 28356"/>
              </a:avLst>
            </a:prstGeom>
            <a:gradFill rotWithShape="1">
              <a:gsLst>
                <a:gs pos="0">
                  <a:srgbClr val="FFFFFF">
                    <a:alpha val="70000"/>
                  </a:srgbClr>
                </a:gs>
                <a:gs pos="100000">
                  <a:srgbClr val="DDDDDD">
                    <a:alpha val="70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7961" dir="13500000" algn="ctr" rotWithShape="0">
                      <a:srgbClr val="FFFFFF">
                        <a:gamma/>
                        <a:shade val="60000"/>
                        <a:invGamma/>
                      </a:srgbClr>
                    </a:outerShdw>
                  </a:effectLst>
                </a14:hiddenEffects>
              </a:ext>
            </a:extLst>
          </p:spPr>
          <p:txBody>
            <a:bodyPr wrap="none" anchor="ctr"/>
            <a:lstStyle/>
            <a:p>
              <a:endParaRPr lang="en-US"/>
            </a:p>
          </p:txBody>
        </p:sp>
      </p:grpSp>
      <p:grpSp>
        <p:nvGrpSpPr>
          <p:cNvPr id="14" name="Group 15"/>
          <p:cNvGrpSpPr>
            <a:grpSpLocks/>
          </p:cNvGrpSpPr>
          <p:nvPr/>
        </p:nvGrpSpPr>
        <p:grpSpPr bwMode="auto">
          <a:xfrm>
            <a:off x="6781105" y="3592704"/>
            <a:ext cx="2111375" cy="450850"/>
            <a:chOff x="3964" y="2071"/>
            <a:chExt cx="1484" cy="330"/>
          </a:xfrm>
        </p:grpSpPr>
        <p:sp>
          <p:nvSpPr>
            <p:cNvPr id="15" name="AutoShape 16"/>
            <p:cNvSpPr>
              <a:spLocks noChangeArrowheads="1"/>
            </p:cNvSpPr>
            <p:nvPr/>
          </p:nvSpPr>
          <p:spPr bwMode="gray">
            <a:xfrm>
              <a:off x="3964" y="2071"/>
              <a:ext cx="1484" cy="330"/>
            </a:xfrm>
            <a:prstGeom prst="roundRect">
              <a:avLst>
                <a:gd name="adj" fmla="val 16667"/>
              </a:avLst>
            </a:prstGeom>
            <a:solidFill>
              <a:srgbClr val="DDDDDD"/>
            </a:solidFill>
            <a:ln w="12700" algn="ctr">
              <a:solidFill>
                <a:srgbClr val="808080"/>
              </a:solidFill>
              <a:round/>
              <a:headEnd/>
              <a:tailEnd/>
            </a:ln>
            <a:effectLst/>
            <a:extLst>
              <a:ext uri="{AF507438-7753-43E0-B8FC-AC1667EBCBE1}">
                <a14:hiddenEffects xmlns:a14="http://schemas.microsoft.com/office/drawing/2010/main">
                  <a:effectLst>
                    <a:outerShdw dist="35921" dir="2700000" algn="ctr" rotWithShape="0">
                      <a:schemeClr val="tx2">
                        <a:alpha val="50000"/>
                      </a:schemeClr>
                    </a:outerShdw>
                  </a:effectLst>
                </a14:hiddenEffects>
              </a:ext>
            </a:extLst>
          </p:spPr>
          <p:txBody>
            <a:bodyPr wrap="none" anchor="ctr"/>
            <a:lstStyle/>
            <a:p>
              <a:endParaRPr lang="en-US"/>
            </a:p>
          </p:txBody>
        </p:sp>
        <p:sp>
          <p:nvSpPr>
            <p:cNvPr id="16" name="AutoShape 17"/>
            <p:cNvSpPr>
              <a:spLocks noChangeArrowheads="1"/>
            </p:cNvSpPr>
            <p:nvPr/>
          </p:nvSpPr>
          <p:spPr bwMode="gray">
            <a:xfrm>
              <a:off x="3987" y="2091"/>
              <a:ext cx="1432" cy="134"/>
            </a:xfrm>
            <a:prstGeom prst="roundRect">
              <a:avLst>
                <a:gd name="adj" fmla="val 28356"/>
              </a:avLst>
            </a:prstGeom>
            <a:gradFill rotWithShape="1">
              <a:gsLst>
                <a:gs pos="0">
                  <a:srgbClr val="FFFFFF">
                    <a:alpha val="70000"/>
                  </a:srgbClr>
                </a:gs>
                <a:gs pos="100000">
                  <a:srgbClr val="DDDDDD">
                    <a:alpha val="70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7961" dir="13500000" algn="ctr" rotWithShape="0">
                      <a:srgbClr val="FFFFFF">
                        <a:gamma/>
                        <a:shade val="60000"/>
                        <a:invGamma/>
                      </a:srgbClr>
                    </a:outerShdw>
                  </a:effectLst>
                </a14:hiddenEffects>
              </a:ext>
            </a:extLst>
          </p:spPr>
          <p:txBody>
            <a:bodyPr wrap="none" anchor="ctr"/>
            <a:lstStyle/>
            <a:p>
              <a:endParaRPr lang="en-US"/>
            </a:p>
          </p:txBody>
        </p:sp>
      </p:grpSp>
      <p:sp>
        <p:nvSpPr>
          <p:cNvPr id="17" name="Rectangle 18"/>
          <p:cNvSpPr>
            <a:spLocks noChangeArrowheads="1"/>
          </p:cNvSpPr>
          <p:nvPr/>
        </p:nvSpPr>
        <p:spPr bwMode="gray">
          <a:xfrm>
            <a:off x="4204370" y="3627629"/>
            <a:ext cx="1722437" cy="400110"/>
          </a:xfrm>
          <a:prstGeom prst="rect">
            <a:avLst/>
          </a:prstGeom>
          <a:noFill/>
          <a:ln>
            <a:noFill/>
          </a:ln>
          <a:effectLst>
            <a:outerShdw dist="17961" dir="2700000" algn="ctr" rotWithShape="0">
              <a:srgbClr val="C0C0C0"/>
            </a:outerShdw>
          </a:effectLst>
          <a:extLst>
            <a:ext uri="{909E8E84-426E-40DD-AFC4-6F175D3DCCD1}">
              <a14:hiddenFill xmlns:a14="http://schemas.microsoft.com/office/drawing/2010/main">
                <a:gradFill rotWithShape="1">
                  <a:gsLst>
                    <a:gs pos="0">
                      <a:schemeClr val="accent1">
                        <a:gamma/>
                        <a:shade val="72549"/>
                        <a:invGamma/>
                      </a:schemeClr>
                    </a:gs>
                    <a:gs pos="100000">
                      <a:schemeClr val="accent1"/>
                    </a:gs>
                  </a:gsLst>
                  <a:lin ang="18900000" scaled="1"/>
                </a:gradFill>
              </a14:hiddenFill>
            </a:ext>
            <a:ext uri="{91240B29-F687-4F45-9708-019B960494DF}">
              <a14:hiddenLine xmlns:a14="http://schemas.microsoft.com/office/drawing/2010/main" w="9525" algn="ctr">
                <a:solidFill>
                  <a:schemeClr val="tx1"/>
                </a:solidFill>
                <a:miter lim="800000"/>
                <a:headEnd/>
                <a:tailEnd/>
              </a14:hiddenLine>
            </a:ext>
          </a:extLst>
        </p:spPr>
        <p:txBody>
          <a:bodyPr>
            <a:spAutoFit/>
            <a:flatTx/>
          </a:bodyPr>
          <a:lstStyle/>
          <a:p>
            <a:pPr algn="ctr"/>
            <a:r>
              <a:rPr lang="en-US" sz="2000" b="1" smtClean="0">
                <a:solidFill>
                  <a:srgbClr val="000000"/>
                </a:solidFill>
                <a:effectLst>
                  <a:outerShdw blurRad="38100" dist="38100" dir="2700000" algn="tl">
                    <a:srgbClr val="C0C0C0"/>
                  </a:outerShdw>
                </a:effectLst>
                <a:latin typeface="Times New Roman" pitchFamily="18" charset="0"/>
                <a:cs typeface="Times New Roman" pitchFamily="18" charset="0"/>
              </a:rPr>
              <a:t>Phần 1</a:t>
            </a:r>
            <a:endParaRPr lang="en-US" sz="2000" b="1">
              <a:solidFill>
                <a:srgbClr val="000000"/>
              </a:solidFill>
              <a:effectLst>
                <a:outerShdw blurRad="38100" dist="38100" dir="2700000" algn="tl">
                  <a:srgbClr val="C0C0C0"/>
                </a:outerShdw>
              </a:effectLst>
              <a:latin typeface="Times New Roman" pitchFamily="18" charset="0"/>
              <a:cs typeface="Times New Roman" pitchFamily="18" charset="0"/>
            </a:endParaRPr>
          </a:p>
        </p:txBody>
      </p:sp>
      <p:sp>
        <p:nvSpPr>
          <p:cNvPr id="18" name="Text Box 19"/>
          <p:cNvSpPr txBox="1">
            <a:spLocks noChangeArrowheads="1"/>
          </p:cNvSpPr>
          <p:nvPr/>
        </p:nvSpPr>
        <p:spPr bwMode="black">
          <a:xfrm>
            <a:off x="4230077" y="1670486"/>
            <a:ext cx="1782083"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tx1"/>
                  </a:outerShdw>
                </a:effectLst>
              </a14:hiddenEffects>
            </a:ext>
          </a:extLst>
        </p:spPr>
        <p:txBody>
          <a:bodyPr wrap="square">
            <a:spAutoFit/>
          </a:bodyPr>
          <a:lstStyle/>
          <a:p>
            <a:pPr eaLnBrk="0" hangingPunct="0"/>
            <a:r>
              <a:rPr lang="en-US" b="1">
                <a:latin typeface="Times New Roman" pitchFamily="18" charset="0"/>
                <a:cs typeface="Times New Roman" pitchFamily="18" charset="0"/>
              </a:rPr>
              <a:t>Từ đầu... “ngon miệng hay không ? ” =&gt; Cảnh buổi sáng ở nhà chị Dậu.</a:t>
            </a:r>
            <a:endParaRPr lang="en-US" sz="1800" b="1">
              <a:solidFill>
                <a:srgbClr val="FFFFFF"/>
              </a:solidFill>
              <a:latin typeface="Times New Roman" pitchFamily="18" charset="0"/>
              <a:cs typeface="Times New Roman" pitchFamily="18" charset="0"/>
            </a:endParaRPr>
          </a:p>
        </p:txBody>
      </p:sp>
      <p:sp>
        <p:nvSpPr>
          <p:cNvPr id="19" name="Rectangle 21"/>
          <p:cNvSpPr>
            <a:spLocks noChangeArrowheads="1"/>
          </p:cNvSpPr>
          <p:nvPr/>
        </p:nvSpPr>
        <p:spPr bwMode="gray">
          <a:xfrm>
            <a:off x="6954019" y="3627629"/>
            <a:ext cx="1722437" cy="400110"/>
          </a:xfrm>
          <a:prstGeom prst="rect">
            <a:avLst/>
          </a:prstGeom>
          <a:noFill/>
          <a:ln>
            <a:noFill/>
          </a:ln>
          <a:effectLst>
            <a:outerShdw dist="17961" dir="2700000" algn="ctr" rotWithShape="0">
              <a:srgbClr val="C0C0C0"/>
            </a:outerShdw>
          </a:effectLst>
          <a:extLst>
            <a:ext uri="{909E8E84-426E-40DD-AFC4-6F175D3DCCD1}">
              <a14:hiddenFill xmlns:a14="http://schemas.microsoft.com/office/drawing/2010/main">
                <a:gradFill rotWithShape="1">
                  <a:gsLst>
                    <a:gs pos="0">
                      <a:schemeClr val="accent1">
                        <a:gamma/>
                        <a:shade val="72549"/>
                        <a:invGamma/>
                      </a:schemeClr>
                    </a:gs>
                    <a:gs pos="100000">
                      <a:schemeClr val="accent1"/>
                    </a:gs>
                  </a:gsLst>
                  <a:lin ang="18900000" scaled="1"/>
                </a:gradFill>
              </a14:hiddenFill>
            </a:ext>
            <a:ext uri="{91240B29-F687-4F45-9708-019B960494DF}">
              <a14:hiddenLine xmlns:a14="http://schemas.microsoft.com/office/drawing/2010/main" w="9525" algn="ctr">
                <a:solidFill>
                  <a:schemeClr val="tx1"/>
                </a:solidFill>
                <a:miter lim="800000"/>
                <a:headEnd/>
                <a:tailEnd/>
              </a14:hiddenLine>
            </a:ext>
          </a:extLst>
        </p:spPr>
        <p:txBody>
          <a:bodyPr>
            <a:spAutoFit/>
            <a:flatTx/>
          </a:bodyPr>
          <a:lstStyle/>
          <a:p>
            <a:pPr algn="ctr"/>
            <a:r>
              <a:rPr lang="en-US" sz="2000" b="1" smtClean="0">
                <a:solidFill>
                  <a:srgbClr val="000000"/>
                </a:solidFill>
                <a:effectLst>
                  <a:outerShdw blurRad="38100" dist="38100" dir="2700000" algn="tl">
                    <a:srgbClr val="C0C0C0"/>
                  </a:outerShdw>
                </a:effectLst>
                <a:latin typeface="Times New Roman" pitchFamily="18" charset="0"/>
                <a:cs typeface="Times New Roman" pitchFamily="18" charset="0"/>
              </a:rPr>
              <a:t>Phần 2</a:t>
            </a:r>
            <a:endParaRPr lang="en-US" sz="2000" b="1">
              <a:solidFill>
                <a:srgbClr val="000000"/>
              </a:solidFill>
              <a:effectLst>
                <a:outerShdw blurRad="38100" dist="38100" dir="2700000" algn="tl">
                  <a:srgbClr val="C0C0C0"/>
                </a:outerShdw>
              </a:effectLst>
              <a:latin typeface="Times New Roman" pitchFamily="18" charset="0"/>
              <a:cs typeface="Times New Roman" pitchFamily="18" charset="0"/>
            </a:endParaRPr>
          </a:p>
        </p:txBody>
      </p:sp>
      <p:sp>
        <p:nvSpPr>
          <p:cNvPr id="20" name="Text Box 23"/>
          <p:cNvSpPr txBox="1">
            <a:spLocks noChangeArrowheads="1"/>
          </p:cNvSpPr>
          <p:nvPr/>
        </p:nvSpPr>
        <p:spPr bwMode="black">
          <a:xfrm>
            <a:off x="7029852" y="1465496"/>
            <a:ext cx="2078652"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tx1"/>
                  </a:outerShdw>
                </a:effectLst>
              </a14:hiddenEffects>
            </a:ext>
          </a:extLst>
        </p:spPr>
        <p:txBody>
          <a:bodyPr wrap="square">
            <a:spAutoFit/>
          </a:bodyPr>
          <a:lstStyle/>
          <a:p>
            <a:pPr eaLnBrk="0" hangingPunct="0"/>
            <a:r>
              <a:rPr lang="en-US" b="1">
                <a:latin typeface="Times New Roman" pitchFamily="18" charset="0"/>
                <a:cs typeface="Times New Roman" pitchFamily="18" charset="0"/>
              </a:rPr>
              <a:t>Đoạn còn lại =&gt; Cuộc đối mặt với bọn cai lệ - người nhà Lý trưởng và chị Dậu vùng lên cự lại</a:t>
            </a:r>
            <a:endParaRPr lang="en-US" sz="1800" b="1">
              <a:solidFill>
                <a:srgbClr val="FFFFFF"/>
              </a:solidFill>
              <a:latin typeface="Times New Roman" pitchFamily="18" charset="0"/>
              <a:cs typeface="Times New Roman" pitchFamily="18" charset="0"/>
            </a:endParaRPr>
          </a:p>
        </p:txBody>
      </p:sp>
      <p:sp>
        <p:nvSpPr>
          <p:cNvPr id="22" name="Rectangle 21"/>
          <p:cNvSpPr/>
          <p:nvPr/>
        </p:nvSpPr>
        <p:spPr>
          <a:xfrm>
            <a:off x="5926807" y="540993"/>
            <a:ext cx="845103" cy="369332"/>
          </a:xfrm>
          <a:prstGeom prst="rect">
            <a:avLst/>
          </a:prstGeom>
          <a:solidFill>
            <a:schemeClr val="accent5">
              <a:lumMod val="75000"/>
            </a:schemeClr>
          </a:solidFill>
        </p:spPr>
        <p:txBody>
          <a:bodyPr wrap="none">
            <a:spAutoFit/>
          </a:bodyPr>
          <a:lstStyle/>
          <a:p>
            <a:r>
              <a:rPr lang="en-US" b="1" smtClean="0">
                <a:solidFill>
                  <a:schemeClr val="bg1"/>
                </a:solidFill>
                <a:latin typeface="Times New Roman" pitchFamily="18" charset="0"/>
                <a:cs typeface="Times New Roman" pitchFamily="18" charset="0"/>
              </a:rPr>
              <a:t>Bố cục</a:t>
            </a:r>
            <a:endParaRPr lang="en-US" b="1">
              <a:solidFill>
                <a:schemeClr val="bg1"/>
              </a:solidFill>
            </a:endParaRPr>
          </a:p>
        </p:txBody>
      </p:sp>
      <p:sp>
        <p:nvSpPr>
          <p:cNvPr id="23" name="Oval 22"/>
          <p:cNvSpPr/>
          <p:nvPr/>
        </p:nvSpPr>
        <p:spPr>
          <a:xfrm>
            <a:off x="5661466" y="613001"/>
            <a:ext cx="144016" cy="184666"/>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18453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circle(in)">
                                      <p:cBhvr>
                                        <p:cTn id="12" dur="2000"/>
                                        <p:tgtEl>
                                          <p:spTgt spid="23"/>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circle(in)">
                                      <p:cBhvr>
                                        <p:cTn id="15" dur="2000"/>
                                        <p:tgtEl>
                                          <p:spTgt spid="22"/>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circle(in)">
                                      <p:cBhvr>
                                        <p:cTn id="20" dur="2000"/>
                                        <p:tgtEl>
                                          <p:spTgt spid="18"/>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circle(in)">
                                      <p:cBhvr>
                                        <p:cTn id="23" dur="2000"/>
                                        <p:tgtEl>
                                          <p:spTgt spid="9"/>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circle(in)">
                                      <p:cBhvr>
                                        <p:cTn id="26" dur="2000"/>
                                        <p:tgtEl>
                                          <p:spTgt spid="17"/>
                                        </p:tgtEl>
                                      </p:cBhvr>
                                    </p:animEffect>
                                  </p:childTnLst>
                                </p:cTn>
                              </p:par>
                              <p:par>
                                <p:cTn id="27" presetID="6" presetClass="entr" presetSubtype="16"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circle(in)">
                                      <p:cBhvr>
                                        <p:cTn id="29" dur="20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1000"/>
                                        <p:tgtEl>
                                          <p:spTgt spid="10"/>
                                        </p:tgtEl>
                                      </p:cBhvr>
                                    </p:animEffect>
                                    <p:anim calcmode="lin" valueType="num">
                                      <p:cBhvr>
                                        <p:cTn id="35" dur="1000" fill="hold"/>
                                        <p:tgtEl>
                                          <p:spTgt spid="10"/>
                                        </p:tgtEl>
                                        <p:attrNameLst>
                                          <p:attrName>ppt_x</p:attrName>
                                        </p:attrNameLst>
                                      </p:cBhvr>
                                      <p:tavLst>
                                        <p:tav tm="0">
                                          <p:val>
                                            <p:strVal val="#ppt_x"/>
                                          </p:val>
                                        </p:tav>
                                        <p:tav tm="100000">
                                          <p:val>
                                            <p:strVal val="#ppt_x"/>
                                          </p:val>
                                        </p:tav>
                                      </p:tavLst>
                                    </p:anim>
                                    <p:anim calcmode="lin" valueType="num">
                                      <p:cBhvr>
                                        <p:cTn id="36" dur="1000" fill="hold"/>
                                        <p:tgtEl>
                                          <p:spTgt spid="10"/>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fade">
                                      <p:cBhvr>
                                        <p:cTn id="39" dur="1000"/>
                                        <p:tgtEl>
                                          <p:spTgt spid="20"/>
                                        </p:tgtEl>
                                      </p:cBhvr>
                                    </p:animEffect>
                                    <p:anim calcmode="lin" valueType="num">
                                      <p:cBhvr>
                                        <p:cTn id="40" dur="1000" fill="hold"/>
                                        <p:tgtEl>
                                          <p:spTgt spid="20"/>
                                        </p:tgtEl>
                                        <p:attrNameLst>
                                          <p:attrName>ppt_x</p:attrName>
                                        </p:attrNameLst>
                                      </p:cBhvr>
                                      <p:tavLst>
                                        <p:tav tm="0">
                                          <p:val>
                                            <p:strVal val="#ppt_x"/>
                                          </p:val>
                                        </p:tav>
                                        <p:tav tm="100000">
                                          <p:val>
                                            <p:strVal val="#ppt_x"/>
                                          </p:val>
                                        </p:tav>
                                      </p:tavLst>
                                    </p:anim>
                                    <p:anim calcmode="lin" valueType="num">
                                      <p:cBhvr>
                                        <p:cTn id="41" dur="1000" fill="hold"/>
                                        <p:tgtEl>
                                          <p:spTgt spid="20"/>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fade">
                                      <p:cBhvr>
                                        <p:cTn id="44" dur="1000"/>
                                        <p:tgtEl>
                                          <p:spTgt spid="8"/>
                                        </p:tgtEl>
                                      </p:cBhvr>
                                    </p:animEffect>
                                    <p:anim calcmode="lin" valueType="num">
                                      <p:cBhvr>
                                        <p:cTn id="45" dur="1000" fill="hold"/>
                                        <p:tgtEl>
                                          <p:spTgt spid="8"/>
                                        </p:tgtEl>
                                        <p:attrNameLst>
                                          <p:attrName>ppt_x</p:attrName>
                                        </p:attrNameLst>
                                      </p:cBhvr>
                                      <p:tavLst>
                                        <p:tav tm="0">
                                          <p:val>
                                            <p:strVal val="#ppt_x"/>
                                          </p:val>
                                        </p:tav>
                                        <p:tav tm="100000">
                                          <p:val>
                                            <p:strVal val="#ppt_x"/>
                                          </p:val>
                                        </p:tav>
                                      </p:tavLst>
                                    </p:anim>
                                    <p:anim calcmode="lin" valueType="num">
                                      <p:cBhvr>
                                        <p:cTn id="46" dur="1000" fill="hold"/>
                                        <p:tgtEl>
                                          <p:spTgt spid="8"/>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1000"/>
                                        <p:tgtEl>
                                          <p:spTgt spid="19"/>
                                        </p:tgtEl>
                                      </p:cBhvr>
                                    </p:animEffect>
                                    <p:anim calcmode="lin" valueType="num">
                                      <p:cBhvr>
                                        <p:cTn id="50" dur="1000" fill="hold"/>
                                        <p:tgtEl>
                                          <p:spTgt spid="19"/>
                                        </p:tgtEl>
                                        <p:attrNameLst>
                                          <p:attrName>ppt_x</p:attrName>
                                        </p:attrNameLst>
                                      </p:cBhvr>
                                      <p:tavLst>
                                        <p:tav tm="0">
                                          <p:val>
                                            <p:strVal val="#ppt_x"/>
                                          </p:val>
                                        </p:tav>
                                        <p:tav tm="100000">
                                          <p:val>
                                            <p:strVal val="#ppt_x"/>
                                          </p:val>
                                        </p:tav>
                                      </p:tavLst>
                                    </p:anim>
                                    <p:anim calcmode="lin" valueType="num">
                                      <p:cBhvr>
                                        <p:cTn id="51" dur="1000" fill="hold"/>
                                        <p:tgtEl>
                                          <p:spTgt spid="19"/>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14"/>
                                        </p:tgtEl>
                                        <p:attrNameLst>
                                          <p:attrName>style.visibility</p:attrName>
                                        </p:attrNameLst>
                                      </p:cBhvr>
                                      <p:to>
                                        <p:strVal val="visible"/>
                                      </p:to>
                                    </p:set>
                                    <p:animEffect transition="in" filter="fade">
                                      <p:cBhvr>
                                        <p:cTn id="54" dur="1000"/>
                                        <p:tgtEl>
                                          <p:spTgt spid="14"/>
                                        </p:tgtEl>
                                      </p:cBhvr>
                                    </p:animEffect>
                                    <p:anim calcmode="lin" valueType="num">
                                      <p:cBhvr>
                                        <p:cTn id="55" dur="1000" fill="hold"/>
                                        <p:tgtEl>
                                          <p:spTgt spid="14"/>
                                        </p:tgtEl>
                                        <p:attrNameLst>
                                          <p:attrName>ppt_x</p:attrName>
                                        </p:attrNameLst>
                                      </p:cBhvr>
                                      <p:tavLst>
                                        <p:tav tm="0">
                                          <p:val>
                                            <p:strVal val="#ppt_x"/>
                                          </p:val>
                                        </p:tav>
                                        <p:tav tm="100000">
                                          <p:val>
                                            <p:strVal val="#ppt_x"/>
                                          </p:val>
                                        </p:tav>
                                      </p:tavLst>
                                    </p:anim>
                                    <p:anim calcmode="lin" valueType="num">
                                      <p:cBhvr>
                                        <p:cTn id="5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7" grpId="0"/>
      <p:bldP spid="18" grpId="0"/>
      <p:bldP spid="19" grpId="0"/>
      <p:bldP spid="20" grpId="0"/>
      <p:bldP spid="22" grpId="0" animBg="1"/>
      <p:bldP spid="2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a:spLocks noEditPoints="1"/>
          </p:cNvSpPr>
          <p:nvPr/>
        </p:nvSpPr>
        <p:spPr bwMode="auto">
          <a:xfrm rot="16200000">
            <a:off x="1248504" y="-1088351"/>
            <a:ext cx="750171" cy="3247179"/>
          </a:xfrm>
          <a:custGeom>
            <a:avLst/>
            <a:gdLst>
              <a:gd name="T0" fmla="*/ 914 w 1007"/>
              <a:gd name="T1" fmla="*/ 170 h 2288"/>
              <a:gd name="T2" fmla="*/ 728 w 1007"/>
              <a:gd name="T3" fmla="*/ 122 h 2288"/>
              <a:gd name="T4" fmla="*/ 291 w 1007"/>
              <a:gd name="T5" fmla="*/ 122 h 2288"/>
              <a:gd name="T6" fmla="*/ 147 w 1007"/>
              <a:gd name="T7" fmla="*/ 0 h 2288"/>
              <a:gd name="T8" fmla="*/ 0 w 1007"/>
              <a:gd name="T9" fmla="*/ 146 h 2288"/>
              <a:gd name="T10" fmla="*/ 147 w 1007"/>
              <a:gd name="T11" fmla="*/ 293 h 2288"/>
              <a:gd name="T12" fmla="*/ 291 w 1007"/>
              <a:gd name="T13" fmla="*/ 171 h 2288"/>
              <a:gd name="T14" fmla="*/ 728 w 1007"/>
              <a:gd name="T15" fmla="*/ 171 h 2288"/>
              <a:gd name="T16" fmla="*/ 957 w 1007"/>
              <a:gd name="T17" fmla="*/ 351 h 2288"/>
              <a:gd name="T18" fmla="*/ 957 w 1007"/>
              <a:gd name="T19" fmla="*/ 2288 h 2288"/>
              <a:gd name="T20" fmla="*/ 1007 w 1007"/>
              <a:gd name="T21" fmla="*/ 2288 h 2288"/>
              <a:gd name="T22" fmla="*/ 1007 w 1007"/>
              <a:gd name="T23" fmla="*/ 351 h 2288"/>
              <a:gd name="T24" fmla="*/ 914 w 1007"/>
              <a:gd name="T25" fmla="*/ 170 h 2288"/>
              <a:gd name="T26" fmla="*/ 147 w 1007"/>
              <a:gd name="T27" fmla="*/ 233 h 2288"/>
              <a:gd name="T28" fmla="*/ 61 w 1007"/>
              <a:gd name="T29" fmla="*/ 146 h 2288"/>
              <a:gd name="T30" fmla="*/ 147 w 1007"/>
              <a:gd name="T31" fmla="*/ 60 h 2288"/>
              <a:gd name="T32" fmla="*/ 233 w 1007"/>
              <a:gd name="T33" fmla="*/ 146 h 2288"/>
              <a:gd name="T34" fmla="*/ 147 w 1007"/>
              <a:gd name="T35" fmla="*/ 233 h 2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7" h="2288">
                <a:moveTo>
                  <a:pt x="914" y="170"/>
                </a:moveTo>
                <a:cubicBezTo>
                  <a:pt x="854" y="130"/>
                  <a:pt x="780" y="122"/>
                  <a:pt x="728" y="122"/>
                </a:cubicBezTo>
                <a:cubicBezTo>
                  <a:pt x="291" y="122"/>
                  <a:pt x="291" y="122"/>
                  <a:pt x="291" y="122"/>
                </a:cubicBezTo>
                <a:cubicBezTo>
                  <a:pt x="279" y="53"/>
                  <a:pt x="219" y="0"/>
                  <a:pt x="147" y="0"/>
                </a:cubicBezTo>
                <a:cubicBezTo>
                  <a:pt x="66" y="0"/>
                  <a:pt x="0" y="66"/>
                  <a:pt x="0" y="146"/>
                </a:cubicBezTo>
                <a:cubicBezTo>
                  <a:pt x="0" y="227"/>
                  <a:pt x="66" y="293"/>
                  <a:pt x="147" y="293"/>
                </a:cubicBezTo>
                <a:cubicBezTo>
                  <a:pt x="219" y="293"/>
                  <a:pt x="279" y="240"/>
                  <a:pt x="291" y="171"/>
                </a:cubicBezTo>
                <a:cubicBezTo>
                  <a:pt x="728" y="171"/>
                  <a:pt x="728" y="171"/>
                  <a:pt x="728" y="171"/>
                </a:cubicBezTo>
                <a:cubicBezTo>
                  <a:pt x="797" y="171"/>
                  <a:pt x="957" y="189"/>
                  <a:pt x="957" y="351"/>
                </a:cubicBezTo>
                <a:cubicBezTo>
                  <a:pt x="957" y="2288"/>
                  <a:pt x="957" y="2288"/>
                  <a:pt x="957" y="2288"/>
                </a:cubicBezTo>
                <a:cubicBezTo>
                  <a:pt x="1007" y="2288"/>
                  <a:pt x="1007" y="2288"/>
                  <a:pt x="1007" y="2288"/>
                </a:cubicBezTo>
                <a:cubicBezTo>
                  <a:pt x="1007" y="351"/>
                  <a:pt x="1007" y="351"/>
                  <a:pt x="1007" y="351"/>
                </a:cubicBezTo>
                <a:cubicBezTo>
                  <a:pt x="1007" y="272"/>
                  <a:pt x="975" y="210"/>
                  <a:pt x="914" y="170"/>
                </a:cubicBezTo>
                <a:close/>
                <a:moveTo>
                  <a:pt x="147" y="233"/>
                </a:moveTo>
                <a:cubicBezTo>
                  <a:pt x="99" y="233"/>
                  <a:pt x="61" y="194"/>
                  <a:pt x="61" y="146"/>
                </a:cubicBezTo>
                <a:cubicBezTo>
                  <a:pt x="61" y="99"/>
                  <a:pt x="99" y="60"/>
                  <a:pt x="147" y="60"/>
                </a:cubicBezTo>
                <a:cubicBezTo>
                  <a:pt x="194" y="60"/>
                  <a:pt x="233" y="99"/>
                  <a:pt x="233" y="146"/>
                </a:cubicBezTo>
                <a:cubicBezTo>
                  <a:pt x="233" y="194"/>
                  <a:pt x="194" y="233"/>
                  <a:pt x="147" y="233"/>
                </a:cubicBezTo>
                <a:close/>
              </a:path>
            </a:pathLst>
          </a:custGeom>
          <a:gradFill>
            <a:gsLst>
              <a:gs pos="0">
                <a:srgbClr val="03435C"/>
              </a:gs>
              <a:gs pos="100000">
                <a:srgbClr val="037A9B"/>
              </a:gs>
            </a:gsLst>
            <a:lin ang="5400000" scaled="1"/>
          </a:gra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012" dirty="0">
              <a:solidFill>
                <a:prstClr val="white"/>
              </a:solidFill>
              <a:latin typeface="微软雅黑" panose="020B0503020204020204" pitchFamily="34" charset="-122"/>
            </a:endParaRPr>
          </a:p>
        </p:txBody>
      </p:sp>
      <p:sp>
        <p:nvSpPr>
          <p:cNvPr id="5" name="TextBox 4"/>
          <p:cNvSpPr txBox="1"/>
          <p:nvPr/>
        </p:nvSpPr>
        <p:spPr>
          <a:xfrm>
            <a:off x="395536" y="350572"/>
            <a:ext cx="2736304" cy="369332"/>
          </a:xfrm>
          <a:prstGeom prst="rect">
            <a:avLst/>
          </a:prstGeom>
          <a:solidFill>
            <a:schemeClr val="accent5">
              <a:lumMod val="75000"/>
            </a:schemeClr>
          </a:solidFill>
        </p:spPr>
        <p:txBody>
          <a:bodyPr wrap="square" rtlCol="0">
            <a:spAutoFit/>
          </a:bodyPr>
          <a:lstStyle/>
          <a:p>
            <a:r>
              <a:rPr lang="en-US" b="1" dirty="0" smtClean="0">
                <a:solidFill>
                  <a:schemeClr val="bg1"/>
                </a:solidFill>
                <a:latin typeface="Times New Roman" pitchFamily="18" charset="0"/>
                <a:cs typeface="Times New Roman" pitchFamily="18" charset="0"/>
              </a:rPr>
              <a:t>I. TÌM HIỂU CHUNG</a:t>
            </a:r>
            <a:endParaRPr lang="en-US" b="1" dirty="0">
              <a:solidFill>
                <a:schemeClr val="bg1"/>
              </a:solidFill>
              <a:latin typeface="Times New Roman" pitchFamily="18" charset="0"/>
              <a:cs typeface="Times New Roman" pitchFamily="18" charset="0"/>
            </a:endParaRPr>
          </a:p>
        </p:txBody>
      </p:sp>
      <p:sp>
        <p:nvSpPr>
          <p:cNvPr id="6" name="TextBox 5"/>
          <p:cNvSpPr txBox="1"/>
          <p:nvPr/>
        </p:nvSpPr>
        <p:spPr>
          <a:xfrm>
            <a:off x="506385" y="794524"/>
            <a:ext cx="1512168" cy="369332"/>
          </a:xfrm>
          <a:prstGeom prst="rect">
            <a:avLst/>
          </a:prstGeom>
          <a:noFill/>
        </p:spPr>
        <p:txBody>
          <a:bodyPr wrap="square" rtlCol="0">
            <a:spAutoFit/>
          </a:bodyPr>
          <a:lstStyle/>
          <a:p>
            <a:r>
              <a:rPr lang="en-US" b="1" dirty="0" smtClean="0">
                <a:solidFill>
                  <a:schemeClr val="accent5">
                    <a:lumMod val="50000"/>
                  </a:schemeClr>
                </a:solidFill>
                <a:latin typeface="Times New Roman" pitchFamily="18" charset="0"/>
                <a:cs typeface="Times New Roman" pitchFamily="18" charset="0"/>
              </a:rPr>
              <a:t>2. Tác phẩm</a:t>
            </a:r>
            <a:endParaRPr lang="en-US" b="1" dirty="0">
              <a:solidFill>
                <a:schemeClr val="accent5">
                  <a:lumMod val="50000"/>
                </a:schemeClr>
              </a:solidFill>
              <a:latin typeface="Times New Roman" pitchFamily="18" charset="0"/>
              <a:cs typeface="Times New Roman" pitchFamily="18"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83932" y="969624"/>
            <a:ext cx="2244452" cy="334228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2" name="Rectangle 11"/>
          <p:cNvSpPr/>
          <p:nvPr/>
        </p:nvSpPr>
        <p:spPr>
          <a:xfrm>
            <a:off x="611560" y="1716038"/>
            <a:ext cx="4572000" cy="2369880"/>
          </a:xfrm>
          <a:prstGeom prst="rect">
            <a:avLst/>
          </a:prstGeom>
          <a:ln w="38100">
            <a:solidFill>
              <a:schemeClr val="accent1"/>
            </a:solidFill>
          </a:ln>
        </p:spPr>
        <p:txBody>
          <a:bodyPr>
            <a:spAutoFit/>
          </a:bodyPr>
          <a:lstStyle/>
          <a:p>
            <a:r>
              <a:rPr lang="en-US" sz="2000" dirty="0">
                <a:latin typeface="Times New Roman" pitchFamily="18" charset="0"/>
                <a:cs typeface="Times New Roman" pitchFamily="18" charset="0"/>
              </a:rPr>
              <a:t>	</a:t>
            </a:r>
          </a:p>
          <a:p>
            <a:r>
              <a:rPr lang="en-US" sz="2000" b="1" u="sng" dirty="0" smtClean="0">
                <a:latin typeface="Times New Roman" pitchFamily="18" charset="0"/>
                <a:cs typeface="Times New Roman" pitchFamily="18" charset="0"/>
              </a:rPr>
              <a:t>Nghĩa đen</a:t>
            </a:r>
            <a:r>
              <a:rPr lang="en-US" sz="2000" dirty="0" smtClean="0">
                <a:latin typeface="Times New Roman" pitchFamily="18" charset="0"/>
                <a:cs typeface="Times New Roman" pitchFamily="18" charset="0"/>
              </a:rPr>
              <a:t>: </a:t>
            </a:r>
            <a:r>
              <a:rPr lang="vi-VN" dirty="0">
                <a:latin typeface="+mj-lt"/>
              </a:rPr>
              <a:t>Hiện tượng </a:t>
            </a:r>
            <a:r>
              <a:rPr lang="vi-VN" b="1" i="1" dirty="0">
                <a:latin typeface="+mj-lt"/>
              </a:rPr>
              <a:t>tức nước vỡ bờ</a:t>
            </a:r>
            <a:r>
              <a:rPr lang="vi-VN" dirty="0">
                <a:latin typeface="+mj-lt"/>
              </a:rPr>
              <a:t> chỉ xảy ra khi nước quá lớn và sức nước quá mạnh và bờ không thể giữ được nên vỡ nước tuôn trào </a:t>
            </a:r>
            <a:r>
              <a:rPr lang="vi-VN" dirty="0" smtClean="0">
                <a:latin typeface="+mj-lt"/>
              </a:rPr>
              <a:t>ra</a:t>
            </a:r>
            <a:endParaRPr lang="en-US" dirty="0" smtClean="0">
              <a:latin typeface="+mj-lt"/>
            </a:endParaRPr>
          </a:p>
          <a:p>
            <a:r>
              <a:rPr lang="en-US" b="1" u="sng" dirty="0" smtClean="0">
                <a:latin typeface="Times New Roman" pitchFamily="18" charset="0"/>
                <a:cs typeface="Times New Roman" pitchFamily="18" charset="0"/>
              </a:rPr>
              <a:t>Nghĩa bóng</a:t>
            </a:r>
            <a:r>
              <a:rPr lang="en-US" dirty="0" smtClean="0">
                <a:latin typeface="Times New Roman" pitchFamily="18" charset="0"/>
                <a:cs typeface="Times New Roman" pitchFamily="18" charset="0"/>
              </a:rPr>
              <a:t>: Khi sự chịu đựng của con người vượt quá mức, họ sẽ vùng dậy, phản kháng và đấu tranh</a:t>
            </a:r>
            <a:endParaRPr lang="en-US" dirty="0">
              <a:latin typeface="Times New Roman" pitchFamily="18" charset="0"/>
              <a:cs typeface="Times New Roman" pitchFamily="18" charset="0"/>
            </a:endParaRPr>
          </a:p>
        </p:txBody>
      </p:sp>
      <p:sp>
        <p:nvSpPr>
          <p:cNvPr id="13" name="Rectangle 12"/>
          <p:cNvSpPr/>
          <p:nvPr/>
        </p:nvSpPr>
        <p:spPr>
          <a:xfrm>
            <a:off x="506385" y="1265499"/>
            <a:ext cx="2114681" cy="369332"/>
          </a:xfrm>
          <a:prstGeom prst="rect">
            <a:avLst/>
          </a:prstGeom>
          <a:solidFill>
            <a:schemeClr val="accent5">
              <a:lumMod val="75000"/>
            </a:schemeClr>
          </a:solidFill>
        </p:spPr>
        <p:txBody>
          <a:bodyPr wrap="none">
            <a:spAutoFit/>
          </a:bodyPr>
          <a:lstStyle/>
          <a:p>
            <a:r>
              <a:rPr lang="en-US" b="1" dirty="0" smtClean="0">
                <a:solidFill>
                  <a:schemeClr val="bg1"/>
                </a:solidFill>
                <a:latin typeface="Times New Roman" pitchFamily="18" charset="0"/>
                <a:cs typeface="Times New Roman" pitchFamily="18" charset="0"/>
              </a:rPr>
              <a:t>3.Ý nghĩa nhan đề: </a:t>
            </a:r>
            <a:endParaRPr lang="en-US" b="1" dirty="0">
              <a:solidFill>
                <a:schemeClr val="bg1"/>
              </a:solidFill>
            </a:endParaRPr>
          </a:p>
        </p:txBody>
      </p:sp>
    </p:spTree>
    <p:extLst>
      <p:ext uri="{BB962C8B-B14F-4D97-AF65-F5344CB8AC3E}">
        <p14:creationId xmlns:p14="http://schemas.microsoft.com/office/powerpoint/2010/main" val="2744807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12" grpId="0" animBg="1"/>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a:spLocks noEditPoints="1"/>
          </p:cNvSpPr>
          <p:nvPr/>
        </p:nvSpPr>
        <p:spPr bwMode="auto">
          <a:xfrm rot="16200000">
            <a:off x="1248504" y="-1088351"/>
            <a:ext cx="750171" cy="3247179"/>
          </a:xfrm>
          <a:custGeom>
            <a:avLst/>
            <a:gdLst>
              <a:gd name="T0" fmla="*/ 914 w 1007"/>
              <a:gd name="T1" fmla="*/ 170 h 2288"/>
              <a:gd name="T2" fmla="*/ 728 w 1007"/>
              <a:gd name="T3" fmla="*/ 122 h 2288"/>
              <a:gd name="T4" fmla="*/ 291 w 1007"/>
              <a:gd name="T5" fmla="*/ 122 h 2288"/>
              <a:gd name="T6" fmla="*/ 147 w 1007"/>
              <a:gd name="T7" fmla="*/ 0 h 2288"/>
              <a:gd name="T8" fmla="*/ 0 w 1007"/>
              <a:gd name="T9" fmla="*/ 146 h 2288"/>
              <a:gd name="T10" fmla="*/ 147 w 1007"/>
              <a:gd name="T11" fmla="*/ 293 h 2288"/>
              <a:gd name="T12" fmla="*/ 291 w 1007"/>
              <a:gd name="T13" fmla="*/ 171 h 2288"/>
              <a:gd name="T14" fmla="*/ 728 w 1007"/>
              <a:gd name="T15" fmla="*/ 171 h 2288"/>
              <a:gd name="T16" fmla="*/ 957 w 1007"/>
              <a:gd name="T17" fmla="*/ 351 h 2288"/>
              <a:gd name="T18" fmla="*/ 957 w 1007"/>
              <a:gd name="T19" fmla="*/ 2288 h 2288"/>
              <a:gd name="T20" fmla="*/ 1007 w 1007"/>
              <a:gd name="T21" fmla="*/ 2288 h 2288"/>
              <a:gd name="T22" fmla="*/ 1007 w 1007"/>
              <a:gd name="T23" fmla="*/ 351 h 2288"/>
              <a:gd name="T24" fmla="*/ 914 w 1007"/>
              <a:gd name="T25" fmla="*/ 170 h 2288"/>
              <a:gd name="T26" fmla="*/ 147 w 1007"/>
              <a:gd name="T27" fmla="*/ 233 h 2288"/>
              <a:gd name="T28" fmla="*/ 61 w 1007"/>
              <a:gd name="T29" fmla="*/ 146 h 2288"/>
              <a:gd name="T30" fmla="*/ 147 w 1007"/>
              <a:gd name="T31" fmla="*/ 60 h 2288"/>
              <a:gd name="T32" fmla="*/ 233 w 1007"/>
              <a:gd name="T33" fmla="*/ 146 h 2288"/>
              <a:gd name="T34" fmla="*/ 147 w 1007"/>
              <a:gd name="T35" fmla="*/ 233 h 2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7" h="2288">
                <a:moveTo>
                  <a:pt x="914" y="170"/>
                </a:moveTo>
                <a:cubicBezTo>
                  <a:pt x="854" y="130"/>
                  <a:pt x="780" y="122"/>
                  <a:pt x="728" y="122"/>
                </a:cubicBezTo>
                <a:cubicBezTo>
                  <a:pt x="291" y="122"/>
                  <a:pt x="291" y="122"/>
                  <a:pt x="291" y="122"/>
                </a:cubicBezTo>
                <a:cubicBezTo>
                  <a:pt x="279" y="53"/>
                  <a:pt x="219" y="0"/>
                  <a:pt x="147" y="0"/>
                </a:cubicBezTo>
                <a:cubicBezTo>
                  <a:pt x="66" y="0"/>
                  <a:pt x="0" y="66"/>
                  <a:pt x="0" y="146"/>
                </a:cubicBezTo>
                <a:cubicBezTo>
                  <a:pt x="0" y="227"/>
                  <a:pt x="66" y="293"/>
                  <a:pt x="147" y="293"/>
                </a:cubicBezTo>
                <a:cubicBezTo>
                  <a:pt x="219" y="293"/>
                  <a:pt x="279" y="240"/>
                  <a:pt x="291" y="171"/>
                </a:cubicBezTo>
                <a:cubicBezTo>
                  <a:pt x="728" y="171"/>
                  <a:pt x="728" y="171"/>
                  <a:pt x="728" y="171"/>
                </a:cubicBezTo>
                <a:cubicBezTo>
                  <a:pt x="797" y="171"/>
                  <a:pt x="957" y="189"/>
                  <a:pt x="957" y="351"/>
                </a:cubicBezTo>
                <a:cubicBezTo>
                  <a:pt x="957" y="2288"/>
                  <a:pt x="957" y="2288"/>
                  <a:pt x="957" y="2288"/>
                </a:cubicBezTo>
                <a:cubicBezTo>
                  <a:pt x="1007" y="2288"/>
                  <a:pt x="1007" y="2288"/>
                  <a:pt x="1007" y="2288"/>
                </a:cubicBezTo>
                <a:cubicBezTo>
                  <a:pt x="1007" y="351"/>
                  <a:pt x="1007" y="351"/>
                  <a:pt x="1007" y="351"/>
                </a:cubicBezTo>
                <a:cubicBezTo>
                  <a:pt x="1007" y="272"/>
                  <a:pt x="975" y="210"/>
                  <a:pt x="914" y="170"/>
                </a:cubicBezTo>
                <a:close/>
                <a:moveTo>
                  <a:pt x="147" y="233"/>
                </a:moveTo>
                <a:cubicBezTo>
                  <a:pt x="99" y="233"/>
                  <a:pt x="61" y="194"/>
                  <a:pt x="61" y="146"/>
                </a:cubicBezTo>
                <a:cubicBezTo>
                  <a:pt x="61" y="99"/>
                  <a:pt x="99" y="60"/>
                  <a:pt x="147" y="60"/>
                </a:cubicBezTo>
                <a:cubicBezTo>
                  <a:pt x="194" y="60"/>
                  <a:pt x="233" y="99"/>
                  <a:pt x="233" y="146"/>
                </a:cubicBezTo>
                <a:cubicBezTo>
                  <a:pt x="233" y="194"/>
                  <a:pt x="194" y="233"/>
                  <a:pt x="147" y="233"/>
                </a:cubicBezTo>
                <a:close/>
              </a:path>
            </a:pathLst>
          </a:custGeom>
          <a:gradFill>
            <a:gsLst>
              <a:gs pos="0">
                <a:srgbClr val="03435C"/>
              </a:gs>
              <a:gs pos="100000">
                <a:srgbClr val="037A9B"/>
              </a:gs>
            </a:gsLst>
            <a:lin ang="5400000" scaled="1"/>
          </a:gra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012" dirty="0">
              <a:solidFill>
                <a:prstClr val="white"/>
              </a:solidFill>
              <a:latin typeface="微软雅黑" panose="020B0503020204020204" pitchFamily="34" charset="-122"/>
            </a:endParaRPr>
          </a:p>
        </p:txBody>
      </p:sp>
      <p:sp>
        <p:nvSpPr>
          <p:cNvPr id="5" name="TextBox 4"/>
          <p:cNvSpPr txBox="1"/>
          <p:nvPr/>
        </p:nvSpPr>
        <p:spPr>
          <a:xfrm>
            <a:off x="395536" y="350572"/>
            <a:ext cx="2736304" cy="369332"/>
          </a:xfrm>
          <a:prstGeom prst="rect">
            <a:avLst/>
          </a:prstGeom>
          <a:solidFill>
            <a:schemeClr val="accent5">
              <a:lumMod val="75000"/>
            </a:schemeClr>
          </a:solidFill>
        </p:spPr>
        <p:txBody>
          <a:bodyPr wrap="square" rtlCol="0">
            <a:spAutoFit/>
          </a:bodyPr>
          <a:lstStyle/>
          <a:p>
            <a:r>
              <a:rPr lang="en-US" b="1">
                <a:solidFill>
                  <a:prstClr val="white"/>
                </a:solidFill>
                <a:latin typeface="Times New Roman" pitchFamily="18" charset="0"/>
                <a:cs typeface="Times New Roman" pitchFamily="18" charset="0"/>
              </a:rPr>
              <a:t>I. TÌM HIỂU CHUNG</a:t>
            </a:r>
          </a:p>
        </p:txBody>
      </p:sp>
      <p:sp>
        <p:nvSpPr>
          <p:cNvPr id="6" name="TextBox 5"/>
          <p:cNvSpPr txBox="1"/>
          <p:nvPr/>
        </p:nvSpPr>
        <p:spPr>
          <a:xfrm>
            <a:off x="506385" y="794524"/>
            <a:ext cx="1512168" cy="369332"/>
          </a:xfrm>
          <a:prstGeom prst="rect">
            <a:avLst/>
          </a:prstGeom>
          <a:noFill/>
        </p:spPr>
        <p:txBody>
          <a:bodyPr wrap="square" rtlCol="0">
            <a:spAutoFit/>
          </a:bodyPr>
          <a:lstStyle/>
          <a:p>
            <a:r>
              <a:rPr lang="en-US" b="1">
                <a:solidFill>
                  <a:srgbClr val="4BACC6">
                    <a:lumMod val="50000"/>
                  </a:srgbClr>
                </a:solidFill>
                <a:latin typeface="Times New Roman" pitchFamily="18" charset="0"/>
                <a:cs typeface="Times New Roman" pitchFamily="18" charset="0"/>
              </a:rPr>
              <a:t>2. Tác phẩm</a:t>
            </a:r>
          </a:p>
        </p:txBody>
      </p:sp>
      <p:sp>
        <p:nvSpPr>
          <p:cNvPr id="190" name="Oval 3"/>
          <p:cNvSpPr>
            <a:spLocks noChangeArrowheads="1"/>
          </p:cNvSpPr>
          <p:nvPr/>
        </p:nvSpPr>
        <p:spPr bwMode="gray">
          <a:xfrm>
            <a:off x="2586038" y="2132533"/>
            <a:ext cx="2743200" cy="2057400"/>
          </a:xfrm>
          <a:prstGeom prst="ellipse">
            <a:avLst/>
          </a:prstGeom>
          <a:solidFill>
            <a:srgbClr val="DDDDDD">
              <a:alpha val="80000"/>
            </a:srgbClr>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rgbClr val="292929"/>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191" name="Oval 4"/>
          <p:cNvSpPr>
            <a:spLocks noChangeArrowheads="1"/>
          </p:cNvSpPr>
          <p:nvPr/>
        </p:nvSpPr>
        <p:spPr bwMode="white">
          <a:xfrm>
            <a:off x="3729038" y="2518295"/>
            <a:ext cx="1619250" cy="1214438"/>
          </a:xfrm>
          <a:prstGeom prst="ellipse">
            <a:avLst/>
          </a:prstGeom>
          <a:solidFill>
            <a:srgbClr val="FFFFFF">
              <a:alpha val="50000"/>
            </a:srgbClr>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rgbClr val="292929"/>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192" name="Line 5"/>
          <p:cNvSpPr>
            <a:spLocks noChangeShapeType="1"/>
          </p:cNvSpPr>
          <p:nvPr/>
        </p:nvSpPr>
        <p:spPr bwMode="gray">
          <a:xfrm>
            <a:off x="2967038" y="3104083"/>
            <a:ext cx="1524000" cy="571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292929"/>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193" name="Line 6"/>
          <p:cNvSpPr>
            <a:spLocks noChangeShapeType="1"/>
          </p:cNvSpPr>
          <p:nvPr/>
        </p:nvSpPr>
        <p:spPr bwMode="gray">
          <a:xfrm>
            <a:off x="3805238" y="2246833"/>
            <a:ext cx="914400" cy="6858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292929"/>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194" name="Line 7"/>
          <p:cNvSpPr>
            <a:spLocks noChangeShapeType="1"/>
          </p:cNvSpPr>
          <p:nvPr/>
        </p:nvSpPr>
        <p:spPr bwMode="gray">
          <a:xfrm flipH="1">
            <a:off x="3900488" y="3389834"/>
            <a:ext cx="819150" cy="105727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292929"/>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195" name="Line 8"/>
          <p:cNvSpPr>
            <a:spLocks noChangeShapeType="1"/>
          </p:cNvSpPr>
          <p:nvPr/>
        </p:nvSpPr>
        <p:spPr bwMode="gray">
          <a:xfrm>
            <a:off x="5100638" y="3332683"/>
            <a:ext cx="228600" cy="1143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292929"/>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196" name="Line 9"/>
          <p:cNvSpPr>
            <a:spLocks noChangeShapeType="1"/>
          </p:cNvSpPr>
          <p:nvPr/>
        </p:nvSpPr>
        <p:spPr bwMode="gray">
          <a:xfrm flipV="1">
            <a:off x="5100638" y="2361133"/>
            <a:ext cx="533400" cy="6286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292929"/>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197" name="Oval 10"/>
          <p:cNvSpPr>
            <a:spLocks noChangeArrowheads="1"/>
          </p:cNvSpPr>
          <p:nvPr/>
        </p:nvSpPr>
        <p:spPr bwMode="gray">
          <a:xfrm>
            <a:off x="4367213" y="2811190"/>
            <a:ext cx="895350" cy="671513"/>
          </a:xfrm>
          <a:prstGeom prst="ellipse">
            <a:avLst/>
          </a:prstGeom>
          <a:solidFill>
            <a:srgbClr val="C0C0C0">
              <a:alpha val="50000"/>
            </a:srgbClr>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rgbClr val="292929"/>
                  </a:outerShdw>
                </a:effectLst>
              </a14:hiddenEffects>
            </a:ext>
          </a:extLst>
        </p:spPr>
        <p:txBody>
          <a:bodyPr wrap="none" anchor="ctr"/>
          <a:lstStyle/>
          <a:p>
            <a:pPr fontAlgn="base">
              <a:spcBef>
                <a:spcPct val="0"/>
              </a:spcBef>
              <a:spcAft>
                <a:spcPct val="0"/>
              </a:spcAft>
            </a:pPr>
            <a:endParaRPr lang="en-US">
              <a:solidFill>
                <a:srgbClr val="000000"/>
              </a:solidFill>
            </a:endParaRPr>
          </a:p>
        </p:txBody>
      </p:sp>
      <p:grpSp>
        <p:nvGrpSpPr>
          <p:cNvPr id="198" name="Group 11"/>
          <p:cNvGrpSpPr>
            <a:grpSpLocks/>
          </p:cNvGrpSpPr>
          <p:nvPr/>
        </p:nvGrpSpPr>
        <p:grpSpPr bwMode="auto">
          <a:xfrm>
            <a:off x="2890841" y="1503884"/>
            <a:ext cx="1146175" cy="1038225"/>
            <a:chOff x="2064" y="1008"/>
            <a:chExt cx="722" cy="872"/>
          </a:xfrm>
        </p:grpSpPr>
        <p:sp>
          <p:nvSpPr>
            <p:cNvPr id="199" name="Oval 12"/>
            <p:cNvSpPr>
              <a:spLocks noChangeArrowheads="1"/>
            </p:cNvSpPr>
            <p:nvPr/>
          </p:nvSpPr>
          <p:spPr bwMode="gray">
            <a:xfrm>
              <a:off x="2064" y="1008"/>
              <a:ext cx="722" cy="727"/>
            </a:xfrm>
            <a:prstGeom prst="ellipse">
              <a:avLst/>
            </a:prstGeom>
            <a:solidFill>
              <a:srgbClr val="EAEAEA">
                <a:alpha val="50000"/>
              </a:srgbClr>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grpSp>
          <p:nvGrpSpPr>
            <p:cNvPr id="200" name="Group 13"/>
            <p:cNvGrpSpPr>
              <a:grpSpLocks/>
            </p:cNvGrpSpPr>
            <p:nvPr/>
          </p:nvGrpSpPr>
          <p:grpSpPr bwMode="auto">
            <a:xfrm>
              <a:off x="2086" y="1031"/>
              <a:ext cx="680" cy="849"/>
              <a:chOff x="3975" y="1593"/>
              <a:chExt cx="931" cy="1163"/>
            </a:xfrm>
          </p:grpSpPr>
          <p:pic>
            <p:nvPicPr>
              <p:cNvPr id="213" name="Picture 14" descr="circuler_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gray">
              <a:xfrm>
                <a:off x="3975" y="1593"/>
                <a:ext cx="925" cy="935"/>
              </a:xfrm>
              <a:prstGeom prst="rect">
                <a:avLst/>
              </a:prstGeom>
              <a:noFill/>
              <a:extLst>
                <a:ext uri="{909E8E84-426E-40DD-AFC4-6F175D3DCCD1}">
                  <a14:hiddenFill xmlns:a14="http://schemas.microsoft.com/office/drawing/2010/main">
                    <a:solidFill>
                      <a:srgbClr val="FFFFFF"/>
                    </a:solidFill>
                  </a14:hiddenFill>
                </a:ext>
              </a:extLst>
            </p:spPr>
          </p:pic>
          <p:sp>
            <p:nvSpPr>
              <p:cNvPr id="214" name="Oval 15"/>
              <p:cNvSpPr>
                <a:spLocks noChangeArrowheads="1"/>
              </p:cNvSpPr>
              <p:nvPr/>
            </p:nvSpPr>
            <p:spPr bwMode="gray">
              <a:xfrm>
                <a:off x="3975" y="1593"/>
                <a:ext cx="931" cy="937"/>
              </a:xfrm>
              <a:prstGeom prst="ellipse">
                <a:avLst/>
              </a:prstGeom>
              <a:solidFill>
                <a:schemeClr val="hlink">
                  <a:alpha val="50000"/>
                </a:schemeClr>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pic>
            <p:nvPicPr>
              <p:cNvPr id="215" name="Picture 16" descr="light_shadow1"/>
              <p:cNvPicPr>
                <a:picLocks noChangeAspect="1" noChangeArrowheads="1"/>
              </p:cNvPicPr>
              <p:nvPr/>
            </p:nvPicPr>
            <p:blipFill>
              <a:blip r:embed="rId3" cstate="print">
                <a:extLst>
                  <a:ext uri="{28A0092B-C50C-407E-A947-70E740481C1C}">
                    <a14:useLocalDpi xmlns:a14="http://schemas.microsoft.com/office/drawing/2010/main" val="0"/>
                  </a:ext>
                </a:extLst>
              </a:blip>
              <a:srcRect t="14285"/>
              <a:stretch>
                <a:fillRect/>
              </a:stretch>
            </p:blipFill>
            <p:spPr bwMode="gray">
              <a:xfrm>
                <a:off x="3984" y="1632"/>
                <a:ext cx="682" cy="585"/>
              </a:xfrm>
              <a:prstGeom prst="rect">
                <a:avLst/>
              </a:prstGeom>
              <a:noFill/>
              <a:extLst>
                <a:ext uri="{909E8E84-426E-40DD-AFC4-6F175D3DCCD1}">
                  <a14:hiddenFill xmlns:a14="http://schemas.microsoft.com/office/drawing/2010/main">
                    <a:solidFill>
                      <a:srgbClr val="FFFFFF"/>
                    </a:solidFill>
                  </a14:hiddenFill>
                </a:ext>
              </a:extLst>
            </p:spPr>
          </p:pic>
          <p:grpSp>
            <p:nvGrpSpPr>
              <p:cNvPr id="216" name="Group 17"/>
              <p:cNvGrpSpPr>
                <a:grpSpLocks/>
              </p:cNvGrpSpPr>
              <p:nvPr/>
            </p:nvGrpSpPr>
            <p:grpSpPr bwMode="auto">
              <a:xfrm rot="-3733502" flipH="1" flipV="1">
                <a:off x="4256" y="2247"/>
                <a:ext cx="820" cy="198"/>
                <a:chOff x="2532" y="1051"/>
                <a:chExt cx="893" cy="246"/>
              </a:xfrm>
            </p:grpSpPr>
            <p:grpSp>
              <p:nvGrpSpPr>
                <p:cNvPr id="217" name="Group 18"/>
                <p:cNvGrpSpPr>
                  <a:grpSpLocks/>
                </p:cNvGrpSpPr>
                <p:nvPr/>
              </p:nvGrpSpPr>
              <p:grpSpPr bwMode="auto">
                <a:xfrm>
                  <a:off x="2532" y="1051"/>
                  <a:ext cx="743" cy="185"/>
                  <a:chOff x="1565" y="2568"/>
                  <a:chExt cx="1118" cy="279"/>
                </a:xfrm>
              </p:grpSpPr>
              <p:sp>
                <p:nvSpPr>
                  <p:cNvPr id="223" name="AutoShape 19"/>
                  <p:cNvSpPr>
                    <a:spLocks noChangeArrowheads="1"/>
                  </p:cNvSpPr>
                  <p:nvPr/>
                </p:nvSpPr>
                <p:spPr bwMode="white">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24" name="AutoShape 20"/>
                  <p:cNvSpPr>
                    <a:spLocks noChangeArrowheads="1"/>
                  </p:cNvSpPr>
                  <p:nvPr/>
                </p:nvSpPr>
                <p:spPr bwMode="white">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25" name="AutoShape 21"/>
                  <p:cNvSpPr>
                    <a:spLocks noChangeArrowheads="1"/>
                  </p:cNvSpPr>
                  <p:nvPr/>
                </p:nvSpPr>
                <p:spPr bwMode="white">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26" name="AutoShape 22"/>
                  <p:cNvSpPr>
                    <a:spLocks noChangeArrowheads="1"/>
                  </p:cNvSpPr>
                  <p:nvPr/>
                </p:nvSpPr>
                <p:spPr bwMode="white">
                  <a:xfrm rot="6906312">
                    <a:off x="2161" y="232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grpSp>
            <p:grpSp>
              <p:nvGrpSpPr>
                <p:cNvPr id="218" name="Group 23"/>
                <p:cNvGrpSpPr>
                  <a:grpSpLocks/>
                </p:cNvGrpSpPr>
                <p:nvPr/>
              </p:nvGrpSpPr>
              <p:grpSpPr bwMode="auto">
                <a:xfrm rot="1353540">
                  <a:off x="2682" y="1111"/>
                  <a:ext cx="743" cy="186"/>
                  <a:chOff x="1565" y="2568"/>
                  <a:chExt cx="1118" cy="279"/>
                </a:xfrm>
              </p:grpSpPr>
              <p:sp>
                <p:nvSpPr>
                  <p:cNvPr id="219" name="AutoShape 24"/>
                  <p:cNvSpPr>
                    <a:spLocks noChangeArrowheads="1"/>
                  </p:cNvSpPr>
                  <p:nvPr/>
                </p:nvSpPr>
                <p:spPr bwMode="white">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20" name="AutoShape 25"/>
                  <p:cNvSpPr>
                    <a:spLocks noChangeArrowheads="1"/>
                  </p:cNvSpPr>
                  <p:nvPr/>
                </p:nvSpPr>
                <p:spPr bwMode="white">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21" name="AutoShape 26"/>
                  <p:cNvSpPr>
                    <a:spLocks noChangeArrowheads="1"/>
                  </p:cNvSpPr>
                  <p:nvPr/>
                </p:nvSpPr>
                <p:spPr bwMode="white">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22" name="AutoShape 27"/>
                  <p:cNvSpPr>
                    <a:spLocks noChangeArrowheads="1"/>
                  </p:cNvSpPr>
                  <p:nvPr/>
                </p:nvSpPr>
                <p:spPr bwMode="white">
                  <a:xfrm rot="6906312">
                    <a:off x="2161" y="232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grpSp>
          </p:grpSp>
        </p:grpSp>
        <p:grpSp>
          <p:nvGrpSpPr>
            <p:cNvPr id="201" name="Group 28"/>
            <p:cNvGrpSpPr>
              <a:grpSpLocks/>
            </p:cNvGrpSpPr>
            <p:nvPr/>
          </p:nvGrpSpPr>
          <p:grpSpPr bwMode="auto">
            <a:xfrm rot="-3733502" flipH="1" flipV="1">
              <a:off x="2362" y="1505"/>
              <a:ext cx="527" cy="128"/>
              <a:chOff x="2532" y="1051"/>
              <a:chExt cx="893" cy="246"/>
            </a:xfrm>
          </p:grpSpPr>
          <p:grpSp>
            <p:nvGrpSpPr>
              <p:cNvPr id="203" name="Group 29"/>
              <p:cNvGrpSpPr>
                <a:grpSpLocks/>
              </p:cNvGrpSpPr>
              <p:nvPr/>
            </p:nvGrpSpPr>
            <p:grpSpPr bwMode="auto">
              <a:xfrm>
                <a:off x="2532" y="1051"/>
                <a:ext cx="743" cy="185"/>
                <a:chOff x="1565" y="2568"/>
                <a:chExt cx="1118" cy="279"/>
              </a:xfrm>
            </p:grpSpPr>
            <p:sp>
              <p:nvSpPr>
                <p:cNvPr id="209" name="AutoShape 30"/>
                <p:cNvSpPr>
                  <a:spLocks noChangeArrowheads="1"/>
                </p:cNvSpPr>
                <p:nvPr/>
              </p:nvSpPr>
              <p:spPr bwMode="white">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10" name="AutoShape 31"/>
                <p:cNvSpPr>
                  <a:spLocks noChangeArrowheads="1"/>
                </p:cNvSpPr>
                <p:nvPr/>
              </p:nvSpPr>
              <p:spPr bwMode="white">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11" name="AutoShape 32"/>
                <p:cNvSpPr>
                  <a:spLocks noChangeArrowheads="1"/>
                </p:cNvSpPr>
                <p:nvPr/>
              </p:nvSpPr>
              <p:spPr bwMode="white">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12" name="AutoShape 33"/>
                <p:cNvSpPr>
                  <a:spLocks noChangeArrowheads="1"/>
                </p:cNvSpPr>
                <p:nvPr/>
              </p:nvSpPr>
              <p:spPr bwMode="white">
                <a:xfrm rot="6906312">
                  <a:off x="2161" y="232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grpSp>
          <p:grpSp>
            <p:nvGrpSpPr>
              <p:cNvPr id="204" name="Group 34"/>
              <p:cNvGrpSpPr>
                <a:grpSpLocks/>
              </p:cNvGrpSpPr>
              <p:nvPr/>
            </p:nvGrpSpPr>
            <p:grpSpPr bwMode="auto">
              <a:xfrm rot="1353540">
                <a:off x="2682" y="1111"/>
                <a:ext cx="743" cy="186"/>
                <a:chOff x="1565" y="2568"/>
                <a:chExt cx="1118" cy="279"/>
              </a:xfrm>
            </p:grpSpPr>
            <p:sp>
              <p:nvSpPr>
                <p:cNvPr id="205" name="AutoShape 35"/>
                <p:cNvSpPr>
                  <a:spLocks noChangeArrowheads="1"/>
                </p:cNvSpPr>
                <p:nvPr/>
              </p:nvSpPr>
              <p:spPr bwMode="white">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06" name="AutoShape 36"/>
                <p:cNvSpPr>
                  <a:spLocks noChangeArrowheads="1"/>
                </p:cNvSpPr>
                <p:nvPr/>
              </p:nvSpPr>
              <p:spPr bwMode="white">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07" name="AutoShape 37"/>
                <p:cNvSpPr>
                  <a:spLocks noChangeArrowheads="1"/>
                </p:cNvSpPr>
                <p:nvPr/>
              </p:nvSpPr>
              <p:spPr bwMode="white">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08" name="AutoShape 38"/>
                <p:cNvSpPr>
                  <a:spLocks noChangeArrowheads="1"/>
                </p:cNvSpPr>
                <p:nvPr/>
              </p:nvSpPr>
              <p:spPr bwMode="white">
                <a:xfrm rot="6906312">
                  <a:off x="2161" y="232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grpSp>
        </p:grpSp>
        <p:sp>
          <p:nvSpPr>
            <p:cNvPr id="202" name="Rectangle 39"/>
            <p:cNvSpPr>
              <a:spLocks noChangeArrowheads="1"/>
            </p:cNvSpPr>
            <p:nvPr/>
          </p:nvSpPr>
          <p:spPr bwMode="gray">
            <a:xfrm>
              <a:off x="2341" y="1272"/>
              <a:ext cx="182" cy="284"/>
            </a:xfrm>
            <a:prstGeom prst="rect">
              <a:avLst/>
            </a:prstGeom>
            <a:noFill/>
            <a:ln>
              <a:noFill/>
            </a:ln>
            <a:effectLst/>
            <a:extLst>
              <a:ext uri="{909E8E84-426E-40DD-AFC4-6F175D3DCCD1}">
                <a14:hiddenFill xmlns:a14="http://schemas.microsoft.com/office/drawing/2010/main">
                  <a:gradFill rotWithShape="1">
                    <a:gsLst>
                      <a:gs pos="0">
                        <a:schemeClr val="accent1">
                          <a:gamma/>
                          <a:shade val="72549"/>
                          <a:invGamma/>
                        </a:schemeClr>
                      </a:gs>
                      <a:gs pos="100000">
                        <a:schemeClr val="accent1"/>
                      </a:gs>
                    </a:gsLst>
                    <a:lin ang="189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292929"/>
                    </a:outerShdw>
                  </a:effectLst>
                </a14:hiddenEffects>
              </a:ext>
            </a:extLst>
          </p:spPr>
          <p:txBody>
            <a:bodyPr wrap="none">
              <a:spAutoFit/>
              <a:flatTx/>
            </a:bodyPr>
            <a:lstStyle/>
            <a:p>
              <a:pPr algn="ctr" fontAlgn="base">
                <a:spcBef>
                  <a:spcPct val="0"/>
                </a:spcBef>
                <a:spcAft>
                  <a:spcPct val="0"/>
                </a:spcAft>
              </a:pPr>
              <a:r>
                <a:rPr lang="en-US" sz="1600" b="1">
                  <a:solidFill>
                    <a:srgbClr val="000000"/>
                  </a:solidFill>
                </a:rPr>
                <a:t>1</a:t>
              </a:r>
            </a:p>
          </p:txBody>
        </p:sp>
      </p:grpSp>
      <p:grpSp>
        <p:nvGrpSpPr>
          <p:cNvPr id="227" name="Group 40"/>
          <p:cNvGrpSpPr>
            <a:grpSpLocks/>
          </p:cNvGrpSpPr>
          <p:nvPr/>
        </p:nvGrpSpPr>
        <p:grpSpPr bwMode="auto">
          <a:xfrm>
            <a:off x="1901828" y="2551634"/>
            <a:ext cx="1146175" cy="1038225"/>
            <a:chOff x="2064" y="1008"/>
            <a:chExt cx="722" cy="872"/>
          </a:xfrm>
        </p:grpSpPr>
        <p:sp>
          <p:nvSpPr>
            <p:cNvPr id="228" name="Oval 41"/>
            <p:cNvSpPr>
              <a:spLocks noChangeArrowheads="1"/>
            </p:cNvSpPr>
            <p:nvPr/>
          </p:nvSpPr>
          <p:spPr bwMode="gray">
            <a:xfrm>
              <a:off x="2064" y="1008"/>
              <a:ext cx="722" cy="727"/>
            </a:xfrm>
            <a:prstGeom prst="ellipse">
              <a:avLst/>
            </a:prstGeom>
            <a:solidFill>
              <a:srgbClr val="EAEAEA">
                <a:alpha val="50000"/>
              </a:srgbClr>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grpSp>
          <p:nvGrpSpPr>
            <p:cNvPr id="229" name="Group 42"/>
            <p:cNvGrpSpPr>
              <a:grpSpLocks/>
            </p:cNvGrpSpPr>
            <p:nvPr/>
          </p:nvGrpSpPr>
          <p:grpSpPr bwMode="auto">
            <a:xfrm>
              <a:off x="2086" y="1031"/>
              <a:ext cx="680" cy="849"/>
              <a:chOff x="3975" y="1593"/>
              <a:chExt cx="931" cy="1163"/>
            </a:xfrm>
          </p:grpSpPr>
          <p:pic>
            <p:nvPicPr>
              <p:cNvPr id="242" name="Picture 43" descr="circuler_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gray">
              <a:xfrm>
                <a:off x="3975" y="1593"/>
                <a:ext cx="925" cy="935"/>
              </a:xfrm>
              <a:prstGeom prst="rect">
                <a:avLst/>
              </a:prstGeom>
              <a:noFill/>
              <a:extLst>
                <a:ext uri="{909E8E84-426E-40DD-AFC4-6F175D3DCCD1}">
                  <a14:hiddenFill xmlns:a14="http://schemas.microsoft.com/office/drawing/2010/main">
                    <a:solidFill>
                      <a:srgbClr val="FFFFFF"/>
                    </a:solidFill>
                  </a14:hiddenFill>
                </a:ext>
              </a:extLst>
            </p:spPr>
          </p:pic>
          <p:sp>
            <p:nvSpPr>
              <p:cNvPr id="243" name="Oval 44"/>
              <p:cNvSpPr>
                <a:spLocks noChangeArrowheads="1"/>
              </p:cNvSpPr>
              <p:nvPr/>
            </p:nvSpPr>
            <p:spPr bwMode="gray">
              <a:xfrm>
                <a:off x="3975" y="1593"/>
                <a:ext cx="931" cy="937"/>
              </a:xfrm>
              <a:prstGeom prst="ellipse">
                <a:avLst/>
              </a:prstGeom>
              <a:solidFill>
                <a:schemeClr val="accent2">
                  <a:alpha val="50000"/>
                </a:schemeClr>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pic>
            <p:nvPicPr>
              <p:cNvPr id="244" name="Picture 45" descr="light_shadow1"/>
              <p:cNvPicPr>
                <a:picLocks noChangeAspect="1" noChangeArrowheads="1"/>
              </p:cNvPicPr>
              <p:nvPr/>
            </p:nvPicPr>
            <p:blipFill>
              <a:blip r:embed="rId3" cstate="print">
                <a:extLst>
                  <a:ext uri="{28A0092B-C50C-407E-A947-70E740481C1C}">
                    <a14:useLocalDpi xmlns:a14="http://schemas.microsoft.com/office/drawing/2010/main" val="0"/>
                  </a:ext>
                </a:extLst>
              </a:blip>
              <a:srcRect t="14285"/>
              <a:stretch>
                <a:fillRect/>
              </a:stretch>
            </p:blipFill>
            <p:spPr bwMode="gray">
              <a:xfrm>
                <a:off x="3984" y="1632"/>
                <a:ext cx="682" cy="585"/>
              </a:xfrm>
              <a:prstGeom prst="rect">
                <a:avLst/>
              </a:prstGeom>
              <a:noFill/>
              <a:extLst>
                <a:ext uri="{909E8E84-426E-40DD-AFC4-6F175D3DCCD1}">
                  <a14:hiddenFill xmlns:a14="http://schemas.microsoft.com/office/drawing/2010/main">
                    <a:solidFill>
                      <a:srgbClr val="FFFFFF"/>
                    </a:solidFill>
                  </a14:hiddenFill>
                </a:ext>
              </a:extLst>
            </p:spPr>
          </p:pic>
          <p:grpSp>
            <p:nvGrpSpPr>
              <p:cNvPr id="245" name="Group 46"/>
              <p:cNvGrpSpPr>
                <a:grpSpLocks/>
              </p:cNvGrpSpPr>
              <p:nvPr/>
            </p:nvGrpSpPr>
            <p:grpSpPr bwMode="auto">
              <a:xfrm rot="-3733502" flipH="1" flipV="1">
                <a:off x="4256" y="2247"/>
                <a:ext cx="820" cy="198"/>
                <a:chOff x="2532" y="1051"/>
                <a:chExt cx="893" cy="246"/>
              </a:xfrm>
            </p:grpSpPr>
            <p:grpSp>
              <p:nvGrpSpPr>
                <p:cNvPr id="246" name="Group 47"/>
                <p:cNvGrpSpPr>
                  <a:grpSpLocks/>
                </p:cNvGrpSpPr>
                <p:nvPr/>
              </p:nvGrpSpPr>
              <p:grpSpPr bwMode="auto">
                <a:xfrm>
                  <a:off x="2532" y="1051"/>
                  <a:ext cx="743" cy="185"/>
                  <a:chOff x="1565" y="2568"/>
                  <a:chExt cx="1118" cy="279"/>
                </a:xfrm>
              </p:grpSpPr>
              <p:sp>
                <p:nvSpPr>
                  <p:cNvPr id="252" name="AutoShape 48"/>
                  <p:cNvSpPr>
                    <a:spLocks noChangeArrowheads="1"/>
                  </p:cNvSpPr>
                  <p:nvPr/>
                </p:nvSpPr>
                <p:spPr bwMode="white">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53" name="AutoShape 49"/>
                  <p:cNvSpPr>
                    <a:spLocks noChangeArrowheads="1"/>
                  </p:cNvSpPr>
                  <p:nvPr/>
                </p:nvSpPr>
                <p:spPr bwMode="white">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54" name="AutoShape 50"/>
                  <p:cNvSpPr>
                    <a:spLocks noChangeArrowheads="1"/>
                  </p:cNvSpPr>
                  <p:nvPr/>
                </p:nvSpPr>
                <p:spPr bwMode="white">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55" name="AutoShape 51"/>
                  <p:cNvSpPr>
                    <a:spLocks noChangeArrowheads="1"/>
                  </p:cNvSpPr>
                  <p:nvPr/>
                </p:nvSpPr>
                <p:spPr bwMode="white">
                  <a:xfrm rot="6906312">
                    <a:off x="2161" y="232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grpSp>
            <p:grpSp>
              <p:nvGrpSpPr>
                <p:cNvPr id="247" name="Group 52"/>
                <p:cNvGrpSpPr>
                  <a:grpSpLocks/>
                </p:cNvGrpSpPr>
                <p:nvPr/>
              </p:nvGrpSpPr>
              <p:grpSpPr bwMode="auto">
                <a:xfrm rot="1353540">
                  <a:off x="2682" y="1111"/>
                  <a:ext cx="743" cy="186"/>
                  <a:chOff x="1565" y="2568"/>
                  <a:chExt cx="1118" cy="279"/>
                </a:xfrm>
              </p:grpSpPr>
              <p:sp>
                <p:nvSpPr>
                  <p:cNvPr id="248" name="AutoShape 53"/>
                  <p:cNvSpPr>
                    <a:spLocks noChangeArrowheads="1"/>
                  </p:cNvSpPr>
                  <p:nvPr/>
                </p:nvSpPr>
                <p:spPr bwMode="white">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49" name="AutoShape 54"/>
                  <p:cNvSpPr>
                    <a:spLocks noChangeArrowheads="1"/>
                  </p:cNvSpPr>
                  <p:nvPr/>
                </p:nvSpPr>
                <p:spPr bwMode="white">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50" name="AutoShape 55"/>
                  <p:cNvSpPr>
                    <a:spLocks noChangeArrowheads="1"/>
                  </p:cNvSpPr>
                  <p:nvPr/>
                </p:nvSpPr>
                <p:spPr bwMode="white">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51" name="AutoShape 56"/>
                  <p:cNvSpPr>
                    <a:spLocks noChangeArrowheads="1"/>
                  </p:cNvSpPr>
                  <p:nvPr/>
                </p:nvSpPr>
                <p:spPr bwMode="white">
                  <a:xfrm rot="6906312">
                    <a:off x="2161" y="232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grpSp>
          </p:grpSp>
        </p:grpSp>
        <p:grpSp>
          <p:nvGrpSpPr>
            <p:cNvPr id="230" name="Group 57"/>
            <p:cNvGrpSpPr>
              <a:grpSpLocks/>
            </p:cNvGrpSpPr>
            <p:nvPr/>
          </p:nvGrpSpPr>
          <p:grpSpPr bwMode="auto">
            <a:xfrm rot="-3733502" flipH="1" flipV="1">
              <a:off x="2362" y="1505"/>
              <a:ext cx="527" cy="128"/>
              <a:chOff x="2532" y="1051"/>
              <a:chExt cx="893" cy="246"/>
            </a:xfrm>
          </p:grpSpPr>
          <p:grpSp>
            <p:nvGrpSpPr>
              <p:cNvPr id="232" name="Group 58"/>
              <p:cNvGrpSpPr>
                <a:grpSpLocks/>
              </p:cNvGrpSpPr>
              <p:nvPr/>
            </p:nvGrpSpPr>
            <p:grpSpPr bwMode="auto">
              <a:xfrm>
                <a:off x="2532" y="1051"/>
                <a:ext cx="743" cy="185"/>
                <a:chOff x="1565" y="2568"/>
                <a:chExt cx="1118" cy="279"/>
              </a:xfrm>
            </p:grpSpPr>
            <p:sp>
              <p:nvSpPr>
                <p:cNvPr id="238" name="AutoShape 59"/>
                <p:cNvSpPr>
                  <a:spLocks noChangeArrowheads="1"/>
                </p:cNvSpPr>
                <p:nvPr/>
              </p:nvSpPr>
              <p:spPr bwMode="white">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39" name="AutoShape 60"/>
                <p:cNvSpPr>
                  <a:spLocks noChangeArrowheads="1"/>
                </p:cNvSpPr>
                <p:nvPr/>
              </p:nvSpPr>
              <p:spPr bwMode="white">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40" name="AutoShape 61"/>
                <p:cNvSpPr>
                  <a:spLocks noChangeArrowheads="1"/>
                </p:cNvSpPr>
                <p:nvPr/>
              </p:nvSpPr>
              <p:spPr bwMode="white">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41" name="AutoShape 62"/>
                <p:cNvSpPr>
                  <a:spLocks noChangeArrowheads="1"/>
                </p:cNvSpPr>
                <p:nvPr/>
              </p:nvSpPr>
              <p:spPr bwMode="white">
                <a:xfrm rot="6906312">
                  <a:off x="2161" y="232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grpSp>
          <p:grpSp>
            <p:nvGrpSpPr>
              <p:cNvPr id="233" name="Group 63"/>
              <p:cNvGrpSpPr>
                <a:grpSpLocks/>
              </p:cNvGrpSpPr>
              <p:nvPr/>
            </p:nvGrpSpPr>
            <p:grpSpPr bwMode="auto">
              <a:xfrm rot="1353540">
                <a:off x="2682" y="1111"/>
                <a:ext cx="743" cy="186"/>
                <a:chOff x="1565" y="2568"/>
                <a:chExt cx="1118" cy="279"/>
              </a:xfrm>
            </p:grpSpPr>
            <p:sp>
              <p:nvSpPr>
                <p:cNvPr id="234" name="AutoShape 64"/>
                <p:cNvSpPr>
                  <a:spLocks noChangeArrowheads="1"/>
                </p:cNvSpPr>
                <p:nvPr/>
              </p:nvSpPr>
              <p:spPr bwMode="white">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35" name="AutoShape 65"/>
                <p:cNvSpPr>
                  <a:spLocks noChangeArrowheads="1"/>
                </p:cNvSpPr>
                <p:nvPr/>
              </p:nvSpPr>
              <p:spPr bwMode="white">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36" name="AutoShape 66"/>
                <p:cNvSpPr>
                  <a:spLocks noChangeArrowheads="1"/>
                </p:cNvSpPr>
                <p:nvPr/>
              </p:nvSpPr>
              <p:spPr bwMode="white">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37" name="AutoShape 67"/>
                <p:cNvSpPr>
                  <a:spLocks noChangeArrowheads="1"/>
                </p:cNvSpPr>
                <p:nvPr/>
              </p:nvSpPr>
              <p:spPr bwMode="white">
                <a:xfrm rot="6906312">
                  <a:off x="2161" y="232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grpSp>
        </p:grpSp>
        <p:sp>
          <p:nvSpPr>
            <p:cNvPr id="231" name="Rectangle 68"/>
            <p:cNvSpPr>
              <a:spLocks noChangeArrowheads="1"/>
            </p:cNvSpPr>
            <p:nvPr/>
          </p:nvSpPr>
          <p:spPr bwMode="gray">
            <a:xfrm>
              <a:off x="2341" y="1272"/>
              <a:ext cx="182" cy="284"/>
            </a:xfrm>
            <a:prstGeom prst="rect">
              <a:avLst/>
            </a:prstGeom>
            <a:noFill/>
            <a:ln>
              <a:noFill/>
            </a:ln>
            <a:effectLst/>
            <a:extLst>
              <a:ext uri="{909E8E84-426E-40DD-AFC4-6F175D3DCCD1}">
                <a14:hiddenFill xmlns:a14="http://schemas.microsoft.com/office/drawing/2010/main">
                  <a:gradFill rotWithShape="1">
                    <a:gsLst>
                      <a:gs pos="0">
                        <a:schemeClr val="accent1">
                          <a:gamma/>
                          <a:shade val="72549"/>
                          <a:invGamma/>
                        </a:schemeClr>
                      </a:gs>
                      <a:gs pos="100000">
                        <a:schemeClr val="accent1"/>
                      </a:gs>
                    </a:gsLst>
                    <a:lin ang="189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292929"/>
                    </a:outerShdw>
                  </a:effectLst>
                </a14:hiddenEffects>
              </a:ext>
            </a:extLst>
          </p:spPr>
          <p:txBody>
            <a:bodyPr wrap="none">
              <a:spAutoFit/>
              <a:flatTx/>
            </a:bodyPr>
            <a:lstStyle/>
            <a:p>
              <a:pPr algn="ctr" fontAlgn="base">
                <a:spcBef>
                  <a:spcPct val="0"/>
                </a:spcBef>
                <a:spcAft>
                  <a:spcPct val="0"/>
                </a:spcAft>
              </a:pPr>
              <a:r>
                <a:rPr lang="en-US" sz="1600" b="1">
                  <a:solidFill>
                    <a:srgbClr val="000000"/>
                  </a:solidFill>
                </a:rPr>
                <a:t>2</a:t>
              </a:r>
            </a:p>
          </p:txBody>
        </p:sp>
      </p:grpSp>
      <p:grpSp>
        <p:nvGrpSpPr>
          <p:cNvPr id="256" name="Group 69"/>
          <p:cNvGrpSpPr>
            <a:grpSpLocks/>
          </p:cNvGrpSpPr>
          <p:nvPr/>
        </p:nvGrpSpPr>
        <p:grpSpPr bwMode="auto">
          <a:xfrm>
            <a:off x="3014666" y="4312568"/>
            <a:ext cx="1146175" cy="1038225"/>
            <a:chOff x="2064" y="1008"/>
            <a:chExt cx="722" cy="872"/>
          </a:xfrm>
        </p:grpSpPr>
        <p:sp>
          <p:nvSpPr>
            <p:cNvPr id="257" name="Oval 70"/>
            <p:cNvSpPr>
              <a:spLocks noChangeArrowheads="1"/>
            </p:cNvSpPr>
            <p:nvPr/>
          </p:nvSpPr>
          <p:spPr bwMode="gray">
            <a:xfrm>
              <a:off x="2064" y="1008"/>
              <a:ext cx="722" cy="727"/>
            </a:xfrm>
            <a:prstGeom prst="ellipse">
              <a:avLst/>
            </a:prstGeom>
            <a:solidFill>
              <a:srgbClr val="EAEAEA">
                <a:alpha val="50000"/>
              </a:srgbClr>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grpSp>
          <p:nvGrpSpPr>
            <p:cNvPr id="258" name="Group 71"/>
            <p:cNvGrpSpPr>
              <a:grpSpLocks/>
            </p:cNvGrpSpPr>
            <p:nvPr/>
          </p:nvGrpSpPr>
          <p:grpSpPr bwMode="auto">
            <a:xfrm>
              <a:off x="2086" y="1031"/>
              <a:ext cx="680" cy="849"/>
              <a:chOff x="3975" y="1593"/>
              <a:chExt cx="931" cy="1163"/>
            </a:xfrm>
          </p:grpSpPr>
          <p:pic>
            <p:nvPicPr>
              <p:cNvPr id="271" name="Picture 72" descr="circuler_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gray">
              <a:xfrm>
                <a:off x="3975" y="1593"/>
                <a:ext cx="925" cy="935"/>
              </a:xfrm>
              <a:prstGeom prst="rect">
                <a:avLst/>
              </a:prstGeom>
              <a:noFill/>
              <a:extLst>
                <a:ext uri="{909E8E84-426E-40DD-AFC4-6F175D3DCCD1}">
                  <a14:hiddenFill xmlns:a14="http://schemas.microsoft.com/office/drawing/2010/main">
                    <a:solidFill>
                      <a:srgbClr val="FFFFFF"/>
                    </a:solidFill>
                  </a14:hiddenFill>
                </a:ext>
              </a:extLst>
            </p:spPr>
          </p:pic>
          <p:sp>
            <p:nvSpPr>
              <p:cNvPr id="272" name="Oval 73"/>
              <p:cNvSpPr>
                <a:spLocks noChangeArrowheads="1"/>
              </p:cNvSpPr>
              <p:nvPr/>
            </p:nvSpPr>
            <p:spPr bwMode="gray">
              <a:xfrm>
                <a:off x="3975" y="1593"/>
                <a:ext cx="931" cy="937"/>
              </a:xfrm>
              <a:prstGeom prst="ellipse">
                <a:avLst/>
              </a:prstGeom>
              <a:solidFill>
                <a:schemeClr val="accent1">
                  <a:alpha val="50000"/>
                </a:schemeClr>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pic>
            <p:nvPicPr>
              <p:cNvPr id="273" name="Picture 74" descr="light_shadow1"/>
              <p:cNvPicPr>
                <a:picLocks noChangeAspect="1" noChangeArrowheads="1"/>
              </p:cNvPicPr>
              <p:nvPr/>
            </p:nvPicPr>
            <p:blipFill>
              <a:blip r:embed="rId3" cstate="print">
                <a:extLst>
                  <a:ext uri="{28A0092B-C50C-407E-A947-70E740481C1C}">
                    <a14:useLocalDpi xmlns:a14="http://schemas.microsoft.com/office/drawing/2010/main" val="0"/>
                  </a:ext>
                </a:extLst>
              </a:blip>
              <a:srcRect t="14285"/>
              <a:stretch>
                <a:fillRect/>
              </a:stretch>
            </p:blipFill>
            <p:spPr bwMode="gray">
              <a:xfrm>
                <a:off x="3984" y="1632"/>
                <a:ext cx="682" cy="585"/>
              </a:xfrm>
              <a:prstGeom prst="rect">
                <a:avLst/>
              </a:prstGeom>
              <a:noFill/>
              <a:extLst>
                <a:ext uri="{909E8E84-426E-40DD-AFC4-6F175D3DCCD1}">
                  <a14:hiddenFill xmlns:a14="http://schemas.microsoft.com/office/drawing/2010/main">
                    <a:solidFill>
                      <a:srgbClr val="FFFFFF"/>
                    </a:solidFill>
                  </a14:hiddenFill>
                </a:ext>
              </a:extLst>
            </p:spPr>
          </p:pic>
          <p:grpSp>
            <p:nvGrpSpPr>
              <p:cNvPr id="274" name="Group 75"/>
              <p:cNvGrpSpPr>
                <a:grpSpLocks/>
              </p:cNvGrpSpPr>
              <p:nvPr/>
            </p:nvGrpSpPr>
            <p:grpSpPr bwMode="auto">
              <a:xfrm rot="-3733502" flipH="1" flipV="1">
                <a:off x="4256" y="2247"/>
                <a:ext cx="820" cy="198"/>
                <a:chOff x="2532" y="1051"/>
                <a:chExt cx="893" cy="246"/>
              </a:xfrm>
            </p:grpSpPr>
            <p:grpSp>
              <p:nvGrpSpPr>
                <p:cNvPr id="275" name="Group 76"/>
                <p:cNvGrpSpPr>
                  <a:grpSpLocks/>
                </p:cNvGrpSpPr>
                <p:nvPr/>
              </p:nvGrpSpPr>
              <p:grpSpPr bwMode="auto">
                <a:xfrm>
                  <a:off x="2532" y="1051"/>
                  <a:ext cx="743" cy="185"/>
                  <a:chOff x="1565" y="2568"/>
                  <a:chExt cx="1118" cy="279"/>
                </a:xfrm>
              </p:grpSpPr>
              <p:sp>
                <p:nvSpPr>
                  <p:cNvPr id="281" name="AutoShape 77"/>
                  <p:cNvSpPr>
                    <a:spLocks noChangeArrowheads="1"/>
                  </p:cNvSpPr>
                  <p:nvPr/>
                </p:nvSpPr>
                <p:spPr bwMode="white">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82" name="AutoShape 78"/>
                  <p:cNvSpPr>
                    <a:spLocks noChangeArrowheads="1"/>
                  </p:cNvSpPr>
                  <p:nvPr/>
                </p:nvSpPr>
                <p:spPr bwMode="white">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83" name="AutoShape 79"/>
                  <p:cNvSpPr>
                    <a:spLocks noChangeArrowheads="1"/>
                  </p:cNvSpPr>
                  <p:nvPr/>
                </p:nvSpPr>
                <p:spPr bwMode="white">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84" name="AutoShape 80"/>
                  <p:cNvSpPr>
                    <a:spLocks noChangeArrowheads="1"/>
                  </p:cNvSpPr>
                  <p:nvPr/>
                </p:nvSpPr>
                <p:spPr bwMode="white">
                  <a:xfrm rot="6906312">
                    <a:off x="2161" y="232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grpSp>
            <p:grpSp>
              <p:nvGrpSpPr>
                <p:cNvPr id="276" name="Group 81"/>
                <p:cNvGrpSpPr>
                  <a:grpSpLocks/>
                </p:cNvGrpSpPr>
                <p:nvPr/>
              </p:nvGrpSpPr>
              <p:grpSpPr bwMode="auto">
                <a:xfrm rot="1353540">
                  <a:off x="2682" y="1111"/>
                  <a:ext cx="743" cy="186"/>
                  <a:chOff x="1565" y="2568"/>
                  <a:chExt cx="1118" cy="279"/>
                </a:xfrm>
              </p:grpSpPr>
              <p:sp>
                <p:nvSpPr>
                  <p:cNvPr id="277" name="AutoShape 82"/>
                  <p:cNvSpPr>
                    <a:spLocks noChangeArrowheads="1"/>
                  </p:cNvSpPr>
                  <p:nvPr/>
                </p:nvSpPr>
                <p:spPr bwMode="white">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78" name="AutoShape 83"/>
                  <p:cNvSpPr>
                    <a:spLocks noChangeArrowheads="1"/>
                  </p:cNvSpPr>
                  <p:nvPr/>
                </p:nvSpPr>
                <p:spPr bwMode="white">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79" name="AutoShape 84"/>
                  <p:cNvSpPr>
                    <a:spLocks noChangeArrowheads="1"/>
                  </p:cNvSpPr>
                  <p:nvPr/>
                </p:nvSpPr>
                <p:spPr bwMode="white">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80" name="AutoShape 85"/>
                  <p:cNvSpPr>
                    <a:spLocks noChangeArrowheads="1"/>
                  </p:cNvSpPr>
                  <p:nvPr/>
                </p:nvSpPr>
                <p:spPr bwMode="white">
                  <a:xfrm rot="6906312">
                    <a:off x="2161" y="232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grpSp>
          </p:grpSp>
        </p:grpSp>
        <p:grpSp>
          <p:nvGrpSpPr>
            <p:cNvPr id="259" name="Group 86"/>
            <p:cNvGrpSpPr>
              <a:grpSpLocks/>
            </p:cNvGrpSpPr>
            <p:nvPr/>
          </p:nvGrpSpPr>
          <p:grpSpPr bwMode="auto">
            <a:xfrm rot="-3733502" flipH="1" flipV="1">
              <a:off x="2362" y="1505"/>
              <a:ext cx="527" cy="128"/>
              <a:chOff x="2532" y="1051"/>
              <a:chExt cx="893" cy="246"/>
            </a:xfrm>
          </p:grpSpPr>
          <p:grpSp>
            <p:nvGrpSpPr>
              <p:cNvPr id="261" name="Group 87"/>
              <p:cNvGrpSpPr>
                <a:grpSpLocks/>
              </p:cNvGrpSpPr>
              <p:nvPr/>
            </p:nvGrpSpPr>
            <p:grpSpPr bwMode="auto">
              <a:xfrm>
                <a:off x="2532" y="1051"/>
                <a:ext cx="743" cy="185"/>
                <a:chOff x="1565" y="2568"/>
                <a:chExt cx="1118" cy="279"/>
              </a:xfrm>
            </p:grpSpPr>
            <p:sp>
              <p:nvSpPr>
                <p:cNvPr id="267" name="AutoShape 88"/>
                <p:cNvSpPr>
                  <a:spLocks noChangeArrowheads="1"/>
                </p:cNvSpPr>
                <p:nvPr/>
              </p:nvSpPr>
              <p:spPr bwMode="white">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68" name="AutoShape 89"/>
                <p:cNvSpPr>
                  <a:spLocks noChangeArrowheads="1"/>
                </p:cNvSpPr>
                <p:nvPr/>
              </p:nvSpPr>
              <p:spPr bwMode="white">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69" name="AutoShape 90"/>
                <p:cNvSpPr>
                  <a:spLocks noChangeArrowheads="1"/>
                </p:cNvSpPr>
                <p:nvPr/>
              </p:nvSpPr>
              <p:spPr bwMode="white">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70" name="AutoShape 91"/>
                <p:cNvSpPr>
                  <a:spLocks noChangeArrowheads="1"/>
                </p:cNvSpPr>
                <p:nvPr/>
              </p:nvSpPr>
              <p:spPr bwMode="white">
                <a:xfrm rot="6906312">
                  <a:off x="2161" y="232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grpSp>
          <p:grpSp>
            <p:nvGrpSpPr>
              <p:cNvPr id="262" name="Group 92"/>
              <p:cNvGrpSpPr>
                <a:grpSpLocks/>
              </p:cNvGrpSpPr>
              <p:nvPr/>
            </p:nvGrpSpPr>
            <p:grpSpPr bwMode="auto">
              <a:xfrm rot="1353540">
                <a:off x="2682" y="1111"/>
                <a:ext cx="743" cy="186"/>
                <a:chOff x="1565" y="2568"/>
                <a:chExt cx="1118" cy="279"/>
              </a:xfrm>
            </p:grpSpPr>
            <p:sp>
              <p:nvSpPr>
                <p:cNvPr id="263" name="AutoShape 93"/>
                <p:cNvSpPr>
                  <a:spLocks noChangeArrowheads="1"/>
                </p:cNvSpPr>
                <p:nvPr/>
              </p:nvSpPr>
              <p:spPr bwMode="white">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64" name="AutoShape 94"/>
                <p:cNvSpPr>
                  <a:spLocks noChangeArrowheads="1"/>
                </p:cNvSpPr>
                <p:nvPr/>
              </p:nvSpPr>
              <p:spPr bwMode="white">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65" name="AutoShape 95"/>
                <p:cNvSpPr>
                  <a:spLocks noChangeArrowheads="1"/>
                </p:cNvSpPr>
                <p:nvPr/>
              </p:nvSpPr>
              <p:spPr bwMode="white">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66" name="AutoShape 96"/>
                <p:cNvSpPr>
                  <a:spLocks noChangeArrowheads="1"/>
                </p:cNvSpPr>
                <p:nvPr/>
              </p:nvSpPr>
              <p:spPr bwMode="white">
                <a:xfrm rot="6906312">
                  <a:off x="2161" y="232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grpSp>
        </p:grpSp>
        <p:sp>
          <p:nvSpPr>
            <p:cNvPr id="260" name="Rectangle 97"/>
            <p:cNvSpPr>
              <a:spLocks noChangeArrowheads="1"/>
            </p:cNvSpPr>
            <p:nvPr/>
          </p:nvSpPr>
          <p:spPr bwMode="gray">
            <a:xfrm>
              <a:off x="2341" y="1272"/>
              <a:ext cx="182" cy="284"/>
            </a:xfrm>
            <a:prstGeom prst="rect">
              <a:avLst/>
            </a:prstGeom>
            <a:noFill/>
            <a:ln>
              <a:noFill/>
            </a:ln>
            <a:effectLst/>
            <a:extLst>
              <a:ext uri="{909E8E84-426E-40DD-AFC4-6F175D3DCCD1}">
                <a14:hiddenFill xmlns:a14="http://schemas.microsoft.com/office/drawing/2010/main">
                  <a:gradFill rotWithShape="1">
                    <a:gsLst>
                      <a:gs pos="0">
                        <a:schemeClr val="accent1">
                          <a:gamma/>
                          <a:shade val="72549"/>
                          <a:invGamma/>
                        </a:schemeClr>
                      </a:gs>
                      <a:gs pos="100000">
                        <a:schemeClr val="accent1"/>
                      </a:gs>
                    </a:gsLst>
                    <a:lin ang="189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292929"/>
                    </a:outerShdw>
                  </a:effectLst>
                </a14:hiddenEffects>
              </a:ext>
            </a:extLst>
          </p:spPr>
          <p:txBody>
            <a:bodyPr wrap="none">
              <a:spAutoFit/>
              <a:flatTx/>
            </a:bodyPr>
            <a:lstStyle/>
            <a:p>
              <a:pPr algn="ctr" fontAlgn="base">
                <a:spcBef>
                  <a:spcPct val="0"/>
                </a:spcBef>
                <a:spcAft>
                  <a:spcPct val="0"/>
                </a:spcAft>
              </a:pPr>
              <a:r>
                <a:rPr lang="en-US" sz="1600" b="1">
                  <a:solidFill>
                    <a:srgbClr val="000000"/>
                  </a:solidFill>
                </a:rPr>
                <a:t>3</a:t>
              </a:r>
            </a:p>
          </p:txBody>
        </p:sp>
      </p:grpSp>
      <p:grpSp>
        <p:nvGrpSpPr>
          <p:cNvPr id="285" name="Group 98"/>
          <p:cNvGrpSpPr>
            <a:grpSpLocks/>
          </p:cNvGrpSpPr>
          <p:nvPr/>
        </p:nvGrpSpPr>
        <p:grpSpPr bwMode="auto">
          <a:xfrm>
            <a:off x="5206707" y="3269016"/>
            <a:ext cx="1146175" cy="1001316"/>
            <a:chOff x="2064" y="1008"/>
            <a:chExt cx="722" cy="841"/>
          </a:xfrm>
        </p:grpSpPr>
        <p:sp>
          <p:nvSpPr>
            <p:cNvPr id="286" name="Oval 99"/>
            <p:cNvSpPr>
              <a:spLocks noChangeArrowheads="1"/>
            </p:cNvSpPr>
            <p:nvPr/>
          </p:nvSpPr>
          <p:spPr bwMode="gray">
            <a:xfrm>
              <a:off x="2064" y="1008"/>
              <a:ext cx="722" cy="727"/>
            </a:xfrm>
            <a:prstGeom prst="ellipse">
              <a:avLst/>
            </a:prstGeom>
            <a:solidFill>
              <a:srgbClr val="EAEAEA">
                <a:alpha val="50000"/>
              </a:srgbClr>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grpSp>
          <p:nvGrpSpPr>
            <p:cNvPr id="287" name="Group 100"/>
            <p:cNvGrpSpPr>
              <a:grpSpLocks/>
            </p:cNvGrpSpPr>
            <p:nvPr/>
          </p:nvGrpSpPr>
          <p:grpSpPr bwMode="auto">
            <a:xfrm>
              <a:off x="2086" y="1031"/>
              <a:ext cx="680" cy="818"/>
              <a:chOff x="3975" y="1593"/>
              <a:chExt cx="931" cy="1121"/>
            </a:xfrm>
          </p:grpSpPr>
          <p:pic>
            <p:nvPicPr>
              <p:cNvPr id="300" name="Picture 101" descr="circuler_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gray">
              <a:xfrm>
                <a:off x="3975" y="1593"/>
                <a:ext cx="925" cy="935"/>
              </a:xfrm>
              <a:prstGeom prst="rect">
                <a:avLst/>
              </a:prstGeom>
              <a:noFill/>
              <a:extLst>
                <a:ext uri="{909E8E84-426E-40DD-AFC4-6F175D3DCCD1}">
                  <a14:hiddenFill xmlns:a14="http://schemas.microsoft.com/office/drawing/2010/main">
                    <a:solidFill>
                      <a:srgbClr val="FFFFFF"/>
                    </a:solidFill>
                  </a14:hiddenFill>
                </a:ext>
              </a:extLst>
            </p:spPr>
          </p:pic>
          <p:sp>
            <p:nvSpPr>
              <p:cNvPr id="301" name="Oval 102"/>
              <p:cNvSpPr>
                <a:spLocks noChangeArrowheads="1"/>
              </p:cNvSpPr>
              <p:nvPr/>
            </p:nvSpPr>
            <p:spPr bwMode="gray">
              <a:xfrm>
                <a:off x="3975" y="1593"/>
                <a:ext cx="931" cy="937"/>
              </a:xfrm>
              <a:prstGeom prst="ellipse">
                <a:avLst/>
              </a:prstGeom>
              <a:solidFill>
                <a:schemeClr val="bg2">
                  <a:alpha val="50000"/>
                </a:schemeClr>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pic>
            <p:nvPicPr>
              <p:cNvPr id="302" name="Picture 103" descr="light_shadow1"/>
              <p:cNvPicPr>
                <a:picLocks noChangeAspect="1" noChangeArrowheads="1"/>
              </p:cNvPicPr>
              <p:nvPr/>
            </p:nvPicPr>
            <p:blipFill>
              <a:blip r:embed="rId4" cstate="print">
                <a:extLst>
                  <a:ext uri="{28A0092B-C50C-407E-A947-70E740481C1C}">
                    <a14:useLocalDpi xmlns:a14="http://schemas.microsoft.com/office/drawing/2010/main" val="0"/>
                  </a:ext>
                </a:extLst>
              </a:blip>
              <a:srcRect t="14285"/>
              <a:stretch>
                <a:fillRect/>
              </a:stretch>
            </p:blipFill>
            <p:spPr bwMode="gray">
              <a:xfrm>
                <a:off x="3984" y="1632"/>
                <a:ext cx="682" cy="585"/>
              </a:xfrm>
              <a:prstGeom prst="rect">
                <a:avLst/>
              </a:prstGeom>
              <a:noFill/>
              <a:extLst>
                <a:ext uri="{909E8E84-426E-40DD-AFC4-6F175D3DCCD1}">
                  <a14:hiddenFill xmlns:a14="http://schemas.microsoft.com/office/drawing/2010/main">
                    <a:solidFill>
                      <a:srgbClr val="FFFFFF"/>
                    </a:solidFill>
                  </a14:hiddenFill>
                </a:ext>
              </a:extLst>
            </p:spPr>
          </p:pic>
          <p:grpSp>
            <p:nvGrpSpPr>
              <p:cNvPr id="303" name="Group 104"/>
              <p:cNvGrpSpPr>
                <a:grpSpLocks/>
              </p:cNvGrpSpPr>
              <p:nvPr/>
            </p:nvGrpSpPr>
            <p:grpSpPr bwMode="auto">
              <a:xfrm rot="-3733502" flipH="1" flipV="1">
                <a:off x="4305" y="2242"/>
                <a:ext cx="770" cy="173"/>
                <a:chOff x="2532" y="1051"/>
                <a:chExt cx="839" cy="215"/>
              </a:xfrm>
            </p:grpSpPr>
            <p:grpSp>
              <p:nvGrpSpPr>
                <p:cNvPr id="304" name="Group 105"/>
                <p:cNvGrpSpPr>
                  <a:grpSpLocks/>
                </p:cNvGrpSpPr>
                <p:nvPr/>
              </p:nvGrpSpPr>
              <p:grpSpPr bwMode="auto">
                <a:xfrm>
                  <a:off x="2532" y="1051"/>
                  <a:ext cx="743" cy="185"/>
                  <a:chOff x="1565" y="2568"/>
                  <a:chExt cx="1118" cy="279"/>
                </a:xfrm>
              </p:grpSpPr>
              <p:sp>
                <p:nvSpPr>
                  <p:cNvPr id="310" name="AutoShape 106"/>
                  <p:cNvSpPr>
                    <a:spLocks noChangeArrowheads="1"/>
                  </p:cNvSpPr>
                  <p:nvPr/>
                </p:nvSpPr>
                <p:spPr bwMode="white">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311" name="AutoShape 107"/>
                  <p:cNvSpPr>
                    <a:spLocks noChangeArrowheads="1"/>
                  </p:cNvSpPr>
                  <p:nvPr/>
                </p:nvSpPr>
                <p:spPr bwMode="white">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312" name="AutoShape 108"/>
                  <p:cNvSpPr>
                    <a:spLocks noChangeArrowheads="1"/>
                  </p:cNvSpPr>
                  <p:nvPr/>
                </p:nvSpPr>
                <p:spPr bwMode="white">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313" name="AutoShape 109"/>
                  <p:cNvSpPr>
                    <a:spLocks noChangeArrowheads="1"/>
                  </p:cNvSpPr>
                  <p:nvPr/>
                </p:nvSpPr>
                <p:spPr bwMode="white">
                  <a:xfrm rot="6906312">
                    <a:off x="2161" y="232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grpSp>
            <p:grpSp>
              <p:nvGrpSpPr>
                <p:cNvPr id="305" name="Group 110"/>
                <p:cNvGrpSpPr>
                  <a:grpSpLocks/>
                </p:cNvGrpSpPr>
                <p:nvPr/>
              </p:nvGrpSpPr>
              <p:grpSpPr bwMode="auto">
                <a:xfrm rot="1353540">
                  <a:off x="2688" y="1100"/>
                  <a:ext cx="683" cy="166"/>
                  <a:chOff x="1565" y="2568"/>
                  <a:chExt cx="1028" cy="249"/>
                </a:xfrm>
              </p:grpSpPr>
              <p:sp>
                <p:nvSpPr>
                  <p:cNvPr id="306" name="AutoShape 111"/>
                  <p:cNvSpPr>
                    <a:spLocks noChangeArrowheads="1"/>
                  </p:cNvSpPr>
                  <p:nvPr/>
                </p:nvSpPr>
                <p:spPr bwMode="white">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307" name="AutoShape 112"/>
                  <p:cNvSpPr>
                    <a:spLocks noChangeArrowheads="1"/>
                  </p:cNvSpPr>
                  <p:nvPr/>
                </p:nvSpPr>
                <p:spPr bwMode="white">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308" name="AutoShape 113"/>
                  <p:cNvSpPr>
                    <a:spLocks noChangeArrowheads="1"/>
                  </p:cNvSpPr>
                  <p:nvPr/>
                </p:nvSpPr>
                <p:spPr bwMode="white">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grpSp>
          </p:grpSp>
        </p:grpSp>
        <p:grpSp>
          <p:nvGrpSpPr>
            <p:cNvPr id="288" name="Group 115"/>
            <p:cNvGrpSpPr>
              <a:grpSpLocks/>
            </p:cNvGrpSpPr>
            <p:nvPr/>
          </p:nvGrpSpPr>
          <p:grpSpPr bwMode="auto">
            <a:xfrm rot="-3733502" flipH="1" flipV="1">
              <a:off x="2416" y="1502"/>
              <a:ext cx="470" cy="98"/>
              <a:chOff x="2532" y="1051"/>
              <a:chExt cx="796" cy="188"/>
            </a:xfrm>
          </p:grpSpPr>
          <p:grpSp>
            <p:nvGrpSpPr>
              <p:cNvPr id="290" name="Group 116"/>
              <p:cNvGrpSpPr>
                <a:grpSpLocks/>
              </p:cNvGrpSpPr>
              <p:nvPr/>
            </p:nvGrpSpPr>
            <p:grpSpPr bwMode="auto">
              <a:xfrm>
                <a:off x="2532" y="1051"/>
                <a:ext cx="743" cy="185"/>
                <a:chOff x="1565" y="2568"/>
                <a:chExt cx="1118" cy="279"/>
              </a:xfrm>
            </p:grpSpPr>
            <p:sp>
              <p:nvSpPr>
                <p:cNvPr id="296" name="AutoShape 117"/>
                <p:cNvSpPr>
                  <a:spLocks noChangeArrowheads="1"/>
                </p:cNvSpPr>
                <p:nvPr/>
              </p:nvSpPr>
              <p:spPr bwMode="white">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97" name="AutoShape 118"/>
                <p:cNvSpPr>
                  <a:spLocks noChangeArrowheads="1"/>
                </p:cNvSpPr>
                <p:nvPr/>
              </p:nvSpPr>
              <p:spPr bwMode="white">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98" name="AutoShape 119"/>
                <p:cNvSpPr>
                  <a:spLocks noChangeArrowheads="1"/>
                </p:cNvSpPr>
                <p:nvPr/>
              </p:nvSpPr>
              <p:spPr bwMode="white">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99" name="AutoShape 120"/>
                <p:cNvSpPr>
                  <a:spLocks noChangeArrowheads="1"/>
                </p:cNvSpPr>
                <p:nvPr/>
              </p:nvSpPr>
              <p:spPr bwMode="white">
                <a:xfrm rot="6906312">
                  <a:off x="2161" y="232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grpSp>
          <p:grpSp>
            <p:nvGrpSpPr>
              <p:cNvPr id="291" name="Group 121"/>
              <p:cNvGrpSpPr>
                <a:grpSpLocks/>
              </p:cNvGrpSpPr>
              <p:nvPr/>
            </p:nvGrpSpPr>
            <p:grpSpPr bwMode="auto">
              <a:xfrm rot="1353540">
                <a:off x="2695" y="1088"/>
                <a:ext cx="633" cy="151"/>
                <a:chOff x="1565" y="2568"/>
                <a:chExt cx="952" cy="227"/>
              </a:xfrm>
            </p:grpSpPr>
            <p:sp>
              <p:nvSpPr>
                <p:cNvPr id="292" name="AutoShape 122"/>
                <p:cNvSpPr>
                  <a:spLocks noChangeArrowheads="1"/>
                </p:cNvSpPr>
                <p:nvPr/>
              </p:nvSpPr>
              <p:spPr bwMode="white">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93" name="AutoShape 123"/>
                <p:cNvSpPr>
                  <a:spLocks noChangeArrowheads="1"/>
                </p:cNvSpPr>
                <p:nvPr/>
              </p:nvSpPr>
              <p:spPr bwMode="white">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grpSp>
        </p:grpSp>
        <p:sp>
          <p:nvSpPr>
            <p:cNvPr id="289" name="Rectangle 126"/>
            <p:cNvSpPr>
              <a:spLocks noChangeArrowheads="1"/>
            </p:cNvSpPr>
            <p:nvPr/>
          </p:nvSpPr>
          <p:spPr bwMode="gray">
            <a:xfrm>
              <a:off x="2341" y="1272"/>
              <a:ext cx="182" cy="284"/>
            </a:xfrm>
            <a:prstGeom prst="rect">
              <a:avLst/>
            </a:prstGeom>
            <a:noFill/>
            <a:ln>
              <a:noFill/>
            </a:ln>
            <a:effectLst/>
            <a:extLst>
              <a:ext uri="{909E8E84-426E-40DD-AFC4-6F175D3DCCD1}">
                <a14:hiddenFill xmlns:a14="http://schemas.microsoft.com/office/drawing/2010/main">
                  <a:gradFill rotWithShape="1">
                    <a:gsLst>
                      <a:gs pos="0">
                        <a:schemeClr val="accent1">
                          <a:gamma/>
                          <a:shade val="72549"/>
                          <a:invGamma/>
                        </a:schemeClr>
                      </a:gs>
                      <a:gs pos="100000">
                        <a:schemeClr val="accent1"/>
                      </a:gs>
                    </a:gsLst>
                    <a:lin ang="189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292929"/>
                    </a:outerShdw>
                  </a:effectLst>
                </a14:hiddenEffects>
              </a:ext>
            </a:extLst>
          </p:spPr>
          <p:txBody>
            <a:bodyPr wrap="none">
              <a:spAutoFit/>
              <a:flatTx/>
            </a:bodyPr>
            <a:lstStyle/>
            <a:p>
              <a:pPr algn="ctr" fontAlgn="base">
                <a:spcBef>
                  <a:spcPct val="0"/>
                </a:spcBef>
                <a:spcAft>
                  <a:spcPct val="0"/>
                </a:spcAft>
              </a:pPr>
              <a:r>
                <a:rPr lang="en-US" sz="1600" b="1">
                  <a:solidFill>
                    <a:srgbClr val="000000"/>
                  </a:solidFill>
                </a:rPr>
                <a:t>5</a:t>
              </a:r>
            </a:p>
          </p:txBody>
        </p:sp>
      </p:grpSp>
      <p:grpSp>
        <p:nvGrpSpPr>
          <p:cNvPr id="314" name="Group 127"/>
          <p:cNvGrpSpPr>
            <a:grpSpLocks/>
          </p:cNvGrpSpPr>
          <p:nvPr/>
        </p:nvGrpSpPr>
        <p:grpSpPr bwMode="auto">
          <a:xfrm>
            <a:off x="5253038" y="1596753"/>
            <a:ext cx="1146175" cy="1038225"/>
            <a:chOff x="2064" y="1008"/>
            <a:chExt cx="722" cy="872"/>
          </a:xfrm>
        </p:grpSpPr>
        <p:sp>
          <p:nvSpPr>
            <p:cNvPr id="315" name="Oval 128"/>
            <p:cNvSpPr>
              <a:spLocks noChangeArrowheads="1"/>
            </p:cNvSpPr>
            <p:nvPr/>
          </p:nvSpPr>
          <p:spPr bwMode="gray">
            <a:xfrm>
              <a:off x="2064" y="1008"/>
              <a:ext cx="722" cy="727"/>
            </a:xfrm>
            <a:prstGeom prst="ellipse">
              <a:avLst/>
            </a:prstGeom>
            <a:solidFill>
              <a:srgbClr val="EAEAEA">
                <a:alpha val="50000"/>
              </a:srgbClr>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grpSp>
          <p:nvGrpSpPr>
            <p:cNvPr id="316" name="Group 129"/>
            <p:cNvGrpSpPr>
              <a:grpSpLocks/>
            </p:cNvGrpSpPr>
            <p:nvPr/>
          </p:nvGrpSpPr>
          <p:grpSpPr bwMode="auto">
            <a:xfrm>
              <a:off x="2086" y="1031"/>
              <a:ext cx="680" cy="849"/>
              <a:chOff x="3975" y="1593"/>
              <a:chExt cx="931" cy="1163"/>
            </a:xfrm>
          </p:grpSpPr>
          <p:pic>
            <p:nvPicPr>
              <p:cNvPr id="329" name="Picture 130" descr="circuler_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gray">
              <a:xfrm>
                <a:off x="3975" y="1593"/>
                <a:ext cx="925" cy="935"/>
              </a:xfrm>
              <a:prstGeom prst="rect">
                <a:avLst/>
              </a:prstGeom>
              <a:noFill/>
              <a:extLst>
                <a:ext uri="{909E8E84-426E-40DD-AFC4-6F175D3DCCD1}">
                  <a14:hiddenFill xmlns:a14="http://schemas.microsoft.com/office/drawing/2010/main">
                    <a:solidFill>
                      <a:srgbClr val="FFFFFF"/>
                    </a:solidFill>
                  </a14:hiddenFill>
                </a:ext>
              </a:extLst>
            </p:spPr>
          </p:pic>
          <p:sp>
            <p:nvSpPr>
              <p:cNvPr id="330" name="Oval 131"/>
              <p:cNvSpPr>
                <a:spLocks noChangeArrowheads="1"/>
              </p:cNvSpPr>
              <p:nvPr/>
            </p:nvSpPr>
            <p:spPr bwMode="gray">
              <a:xfrm>
                <a:off x="3975" y="1593"/>
                <a:ext cx="931" cy="937"/>
              </a:xfrm>
              <a:prstGeom prst="ellipse">
                <a:avLst/>
              </a:prstGeom>
              <a:solidFill>
                <a:schemeClr val="folHlink">
                  <a:alpha val="50000"/>
                </a:schemeClr>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pic>
            <p:nvPicPr>
              <p:cNvPr id="331" name="Picture 132" descr="light_shadow1"/>
              <p:cNvPicPr>
                <a:picLocks noChangeAspect="1" noChangeArrowheads="1"/>
              </p:cNvPicPr>
              <p:nvPr/>
            </p:nvPicPr>
            <p:blipFill>
              <a:blip r:embed="rId3" cstate="print">
                <a:extLst>
                  <a:ext uri="{28A0092B-C50C-407E-A947-70E740481C1C}">
                    <a14:useLocalDpi xmlns:a14="http://schemas.microsoft.com/office/drawing/2010/main" val="0"/>
                  </a:ext>
                </a:extLst>
              </a:blip>
              <a:srcRect t="14285"/>
              <a:stretch>
                <a:fillRect/>
              </a:stretch>
            </p:blipFill>
            <p:spPr bwMode="gray">
              <a:xfrm>
                <a:off x="3984" y="1632"/>
                <a:ext cx="682" cy="585"/>
              </a:xfrm>
              <a:prstGeom prst="rect">
                <a:avLst/>
              </a:prstGeom>
              <a:noFill/>
              <a:extLst>
                <a:ext uri="{909E8E84-426E-40DD-AFC4-6F175D3DCCD1}">
                  <a14:hiddenFill xmlns:a14="http://schemas.microsoft.com/office/drawing/2010/main">
                    <a:solidFill>
                      <a:srgbClr val="FFFFFF"/>
                    </a:solidFill>
                  </a14:hiddenFill>
                </a:ext>
              </a:extLst>
            </p:spPr>
          </p:pic>
          <p:grpSp>
            <p:nvGrpSpPr>
              <p:cNvPr id="332" name="Group 133"/>
              <p:cNvGrpSpPr>
                <a:grpSpLocks/>
              </p:cNvGrpSpPr>
              <p:nvPr/>
            </p:nvGrpSpPr>
            <p:grpSpPr bwMode="auto">
              <a:xfrm rot="-3733502" flipH="1" flipV="1">
                <a:off x="4256" y="2247"/>
                <a:ext cx="820" cy="198"/>
                <a:chOff x="2532" y="1051"/>
                <a:chExt cx="893" cy="246"/>
              </a:xfrm>
            </p:grpSpPr>
            <p:grpSp>
              <p:nvGrpSpPr>
                <p:cNvPr id="333" name="Group 134"/>
                <p:cNvGrpSpPr>
                  <a:grpSpLocks/>
                </p:cNvGrpSpPr>
                <p:nvPr/>
              </p:nvGrpSpPr>
              <p:grpSpPr bwMode="auto">
                <a:xfrm>
                  <a:off x="2532" y="1051"/>
                  <a:ext cx="743" cy="185"/>
                  <a:chOff x="1565" y="2568"/>
                  <a:chExt cx="1118" cy="279"/>
                </a:xfrm>
              </p:grpSpPr>
              <p:sp>
                <p:nvSpPr>
                  <p:cNvPr id="339" name="AutoShape 135"/>
                  <p:cNvSpPr>
                    <a:spLocks noChangeArrowheads="1"/>
                  </p:cNvSpPr>
                  <p:nvPr/>
                </p:nvSpPr>
                <p:spPr bwMode="white">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340" name="AutoShape 136"/>
                  <p:cNvSpPr>
                    <a:spLocks noChangeArrowheads="1"/>
                  </p:cNvSpPr>
                  <p:nvPr/>
                </p:nvSpPr>
                <p:spPr bwMode="white">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341" name="AutoShape 137"/>
                  <p:cNvSpPr>
                    <a:spLocks noChangeArrowheads="1"/>
                  </p:cNvSpPr>
                  <p:nvPr/>
                </p:nvSpPr>
                <p:spPr bwMode="white">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342" name="AutoShape 138"/>
                  <p:cNvSpPr>
                    <a:spLocks noChangeArrowheads="1"/>
                  </p:cNvSpPr>
                  <p:nvPr/>
                </p:nvSpPr>
                <p:spPr bwMode="white">
                  <a:xfrm rot="6906312">
                    <a:off x="2161" y="232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grpSp>
            <p:grpSp>
              <p:nvGrpSpPr>
                <p:cNvPr id="334" name="Group 139"/>
                <p:cNvGrpSpPr>
                  <a:grpSpLocks/>
                </p:cNvGrpSpPr>
                <p:nvPr/>
              </p:nvGrpSpPr>
              <p:grpSpPr bwMode="auto">
                <a:xfrm rot="1353540">
                  <a:off x="2682" y="1111"/>
                  <a:ext cx="743" cy="186"/>
                  <a:chOff x="1565" y="2568"/>
                  <a:chExt cx="1118" cy="279"/>
                </a:xfrm>
              </p:grpSpPr>
              <p:sp>
                <p:nvSpPr>
                  <p:cNvPr id="335" name="AutoShape 140"/>
                  <p:cNvSpPr>
                    <a:spLocks noChangeArrowheads="1"/>
                  </p:cNvSpPr>
                  <p:nvPr/>
                </p:nvSpPr>
                <p:spPr bwMode="white">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336" name="AutoShape 141"/>
                  <p:cNvSpPr>
                    <a:spLocks noChangeArrowheads="1"/>
                  </p:cNvSpPr>
                  <p:nvPr/>
                </p:nvSpPr>
                <p:spPr bwMode="white">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337" name="AutoShape 142"/>
                  <p:cNvSpPr>
                    <a:spLocks noChangeArrowheads="1"/>
                  </p:cNvSpPr>
                  <p:nvPr/>
                </p:nvSpPr>
                <p:spPr bwMode="white">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338" name="AutoShape 143"/>
                  <p:cNvSpPr>
                    <a:spLocks noChangeArrowheads="1"/>
                  </p:cNvSpPr>
                  <p:nvPr/>
                </p:nvSpPr>
                <p:spPr bwMode="white">
                  <a:xfrm rot="6906312">
                    <a:off x="2161" y="232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grpSp>
          </p:grpSp>
        </p:grpSp>
        <p:grpSp>
          <p:nvGrpSpPr>
            <p:cNvPr id="317" name="Group 144"/>
            <p:cNvGrpSpPr>
              <a:grpSpLocks/>
            </p:cNvGrpSpPr>
            <p:nvPr/>
          </p:nvGrpSpPr>
          <p:grpSpPr bwMode="auto">
            <a:xfrm rot="-3733502" flipH="1" flipV="1">
              <a:off x="2362" y="1505"/>
              <a:ext cx="527" cy="128"/>
              <a:chOff x="2532" y="1051"/>
              <a:chExt cx="893" cy="246"/>
            </a:xfrm>
          </p:grpSpPr>
          <p:grpSp>
            <p:nvGrpSpPr>
              <p:cNvPr id="319" name="Group 145"/>
              <p:cNvGrpSpPr>
                <a:grpSpLocks/>
              </p:cNvGrpSpPr>
              <p:nvPr/>
            </p:nvGrpSpPr>
            <p:grpSpPr bwMode="auto">
              <a:xfrm>
                <a:off x="2532" y="1051"/>
                <a:ext cx="743" cy="185"/>
                <a:chOff x="1565" y="2568"/>
                <a:chExt cx="1118" cy="279"/>
              </a:xfrm>
            </p:grpSpPr>
            <p:sp>
              <p:nvSpPr>
                <p:cNvPr id="325" name="AutoShape 146"/>
                <p:cNvSpPr>
                  <a:spLocks noChangeArrowheads="1"/>
                </p:cNvSpPr>
                <p:nvPr/>
              </p:nvSpPr>
              <p:spPr bwMode="white">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326" name="AutoShape 147"/>
                <p:cNvSpPr>
                  <a:spLocks noChangeArrowheads="1"/>
                </p:cNvSpPr>
                <p:nvPr/>
              </p:nvSpPr>
              <p:spPr bwMode="white">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327" name="AutoShape 148"/>
                <p:cNvSpPr>
                  <a:spLocks noChangeArrowheads="1"/>
                </p:cNvSpPr>
                <p:nvPr/>
              </p:nvSpPr>
              <p:spPr bwMode="white">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328" name="AutoShape 149"/>
                <p:cNvSpPr>
                  <a:spLocks noChangeArrowheads="1"/>
                </p:cNvSpPr>
                <p:nvPr/>
              </p:nvSpPr>
              <p:spPr bwMode="white">
                <a:xfrm rot="6906312">
                  <a:off x="2161" y="232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grpSp>
          <p:grpSp>
            <p:nvGrpSpPr>
              <p:cNvPr id="320" name="Group 150"/>
              <p:cNvGrpSpPr>
                <a:grpSpLocks/>
              </p:cNvGrpSpPr>
              <p:nvPr/>
            </p:nvGrpSpPr>
            <p:grpSpPr bwMode="auto">
              <a:xfrm rot="1353540">
                <a:off x="2682" y="1111"/>
                <a:ext cx="743" cy="186"/>
                <a:chOff x="1565" y="2568"/>
                <a:chExt cx="1118" cy="279"/>
              </a:xfrm>
            </p:grpSpPr>
            <p:sp>
              <p:nvSpPr>
                <p:cNvPr id="321" name="AutoShape 151"/>
                <p:cNvSpPr>
                  <a:spLocks noChangeArrowheads="1"/>
                </p:cNvSpPr>
                <p:nvPr/>
              </p:nvSpPr>
              <p:spPr bwMode="white">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322" name="AutoShape 152"/>
                <p:cNvSpPr>
                  <a:spLocks noChangeArrowheads="1"/>
                </p:cNvSpPr>
                <p:nvPr/>
              </p:nvSpPr>
              <p:spPr bwMode="white">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323" name="AutoShape 153"/>
                <p:cNvSpPr>
                  <a:spLocks noChangeArrowheads="1"/>
                </p:cNvSpPr>
                <p:nvPr/>
              </p:nvSpPr>
              <p:spPr bwMode="white">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324" name="AutoShape 154"/>
                <p:cNvSpPr>
                  <a:spLocks noChangeArrowheads="1"/>
                </p:cNvSpPr>
                <p:nvPr/>
              </p:nvSpPr>
              <p:spPr bwMode="white">
                <a:xfrm rot="6906312">
                  <a:off x="2161" y="232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grpSp>
        </p:grpSp>
        <p:sp>
          <p:nvSpPr>
            <p:cNvPr id="318" name="Rectangle 155"/>
            <p:cNvSpPr>
              <a:spLocks noChangeArrowheads="1"/>
            </p:cNvSpPr>
            <p:nvPr/>
          </p:nvSpPr>
          <p:spPr bwMode="gray">
            <a:xfrm>
              <a:off x="2341" y="1272"/>
              <a:ext cx="182" cy="284"/>
            </a:xfrm>
            <a:prstGeom prst="rect">
              <a:avLst/>
            </a:prstGeom>
            <a:noFill/>
            <a:ln>
              <a:noFill/>
            </a:ln>
            <a:effectLst/>
            <a:extLst>
              <a:ext uri="{909E8E84-426E-40DD-AFC4-6F175D3DCCD1}">
                <a14:hiddenFill xmlns:a14="http://schemas.microsoft.com/office/drawing/2010/main">
                  <a:gradFill rotWithShape="1">
                    <a:gsLst>
                      <a:gs pos="0">
                        <a:schemeClr val="accent1">
                          <a:gamma/>
                          <a:shade val="72549"/>
                          <a:invGamma/>
                        </a:schemeClr>
                      </a:gs>
                      <a:gs pos="100000">
                        <a:schemeClr val="accent1"/>
                      </a:gs>
                    </a:gsLst>
                    <a:lin ang="189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292929"/>
                    </a:outerShdw>
                  </a:effectLst>
                </a14:hiddenEffects>
              </a:ext>
            </a:extLst>
          </p:spPr>
          <p:txBody>
            <a:bodyPr wrap="none">
              <a:spAutoFit/>
              <a:flatTx/>
            </a:bodyPr>
            <a:lstStyle/>
            <a:p>
              <a:pPr algn="ctr" fontAlgn="base">
                <a:spcBef>
                  <a:spcPct val="0"/>
                </a:spcBef>
                <a:spcAft>
                  <a:spcPct val="0"/>
                </a:spcAft>
              </a:pPr>
              <a:r>
                <a:rPr lang="en-US" sz="1600" b="1">
                  <a:solidFill>
                    <a:srgbClr val="000000"/>
                  </a:solidFill>
                </a:rPr>
                <a:t>4</a:t>
              </a:r>
            </a:p>
          </p:txBody>
        </p:sp>
      </p:grpSp>
      <p:grpSp>
        <p:nvGrpSpPr>
          <p:cNvPr id="343" name="Group 156"/>
          <p:cNvGrpSpPr>
            <a:grpSpLocks/>
          </p:cNvGrpSpPr>
          <p:nvPr/>
        </p:nvGrpSpPr>
        <p:grpSpPr bwMode="auto">
          <a:xfrm rot="4976862" flipH="1">
            <a:off x="4638677" y="2861196"/>
            <a:ext cx="504825" cy="647700"/>
            <a:chOff x="1944" y="1111"/>
            <a:chExt cx="204" cy="196"/>
          </a:xfrm>
        </p:grpSpPr>
        <p:pic>
          <p:nvPicPr>
            <p:cNvPr id="344" name="Picture 157" descr="circuler_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gray">
            <a:xfrm flipH="1">
              <a:off x="1961" y="1124"/>
              <a:ext cx="174" cy="172"/>
            </a:xfrm>
            <a:prstGeom prst="rect">
              <a:avLst/>
            </a:prstGeom>
            <a:noFill/>
            <a:extLst>
              <a:ext uri="{909E8E84-426E-40DD-AFC4-6F175D3DCCD1}">
                <a14:hiddenFill xmlns:a14="http://schemas.microsoft.com/office/drawing/2010/main">
                  <a:solidFill>
                    <a:srgbClr val="FFFFFF"/>
                  </a:solidFill>
                </a14:hiddenFill>
              </a:ext>
            </a:extLst>
          </p:spPr>
        </p:pic>
        <p:sp>
          <p:nvSpPr>
            <p:cNvPr id="345" name="Oval 158"/>
            <p:cNvSpPr>
              <a:spLocks noChangeArrowheads="1"/>
            </p:cNvSpPr>
            <p:nvPr/>
          </p:nvSpPr>
          <p:spPr bwMode="gray">
            <a:xfrm flipH="1">
              <a:off x="1962" y="1124"/>
              <a:ext cx="173" cy="172"/>
            </a:xfrm>
            <a:prstGeom prst="ellipse">
              <a:avLst/>
            </a:prstGeom>
            <a:gradFill rotWithShape="1">
              <a:gsLst>
                <a:gs pos="0">
                  <a:schemeClr val="bg2">
                    <a:gamma/>
                    <a:shade val="46275"/>
                    <a:invGamma/>
                  </a:schemeClr>
                </a:gs>
                <a:gs pos="50000">
                  <a:schemeClr val="bg2">
                    <a:alpha val="50000"/>
                  </a:schemeClr>
                </a:gs>
                <a:gs pos="100000">
                  <a:schemeClr val="bg2">
                    <a:gamma/>
                    <a:shade val="46275"/>
                    <a:invGamma/>
                  </a:scheme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grpSp>
          <p:nvGrpSpPr>
            <p:cNvPr id="346" name="Group 159"/>
            <p:cNvGrpSpPr>
              <a:grpSpLocks/>
            </p:cNvGrpSpPr>
            <p:nvPr/>
          </p:nvGrpSpPr>
          <p:grpSpPr bwMode="auto">
            <a:xfrm rot="1297425" flipV="1">
              <a:off x="1971" y="1258"/>
              <a:ext cx="151" cy="37"/>
              <a:chOff x="2532" y="1051"/>
              <a:chExt cx="893" cy="246"/>
            </a:xfrm>
          </p:grpSpPr>
          <p:grpSp>
            <p:nvGrpSpPr>
              <p:cNvPr id="349" name="Group 160"/>
              <p:cNvGrpSpPr>
                <a:grpSpLocks/>
              </p:cNvGrpSpPr>
              <p:nvPr/>
            </p:nvGrpSpPr>
            <p:grpSpPr bwMode="auto">
              <a:xfrm>
                <a:off x="2532" y="1051"/>
                <a:ext cx="743" cy="185"/>
                <a:chOff x="1565" y="2568"/>
                <a:chExt cx="1118" cy="279"/>
              </a:xfrm>
            </p:grpSpPr>
            <p:sp>
              <p:nvSpPr>
                <p:cNvPr id="355" name="AutoShape 161"/>
                <p:cNvSpPr>
                  <a:spLocks noChangeArrowheads="1"/>
                </p:cNvSpPr>
                <p:nvPr/>
              </p:nvSpPr>
              <p:spPr bwMode="gray">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356" name="AutoShape 162"/>
                <p:cNvSpPr>
                  <a:spLocks noChangeArrowheads="1"/>
                </p:cNvSpPr>
                <p:nvPr/>
              </p:nvSpPr>
              <p:spPr bwMode="gray">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357" name="AutoShape 163"/>
                <p:cNvSpPr>
                  <a:spLocks noChangeArrowheads="1"/>
                </p:cNvSpPr>
                <p:nvPr/>
              </p:nvSpPr>
              <p:spPr bwMode="gray">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358" name="AutoShape 164"/>
                <p:cNvSpPr>
                  <a:spLocks noChangeArrowheads="1"/>
                </p:cNvSpPr>
                <p:nvPr/>
              </p:nvSpPr>
              <p:spPr bwMode="gray">
                <a:xfrm rot="6906312">
                  <a:off x="2161" y="232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grpSp>
          <p:grpSp>
            <p:nvGrpSpPr>
              <p:cNvPr id="350" name="Group 165"/>
              <p:cNvGrpSpPr>
                <a:grpSpLocks/>
              </p:cNvGrpSpPr>
              <p:nvPr/>
            </p:nvGrpSpPr>
            <p:grpSpPr bwMode="auto">
              <a:xfrm rot="1353540">
                <a:off x="2682" y="1111"/>
                <a:ext cx="743" cy="186"/>
                <a:chOff x="1565" y="2568"/>
                <a:chExt cx="1118" cy="279"/>
              </a:xfrm>
            </p:grpSpPr>
            <p:sp>
              <p:nvSpPr>
                <p:cNvPr id="351" name="AutoShape 166"/>
                <p:cNvSpPr>
                  <a:spLocks noChangeArrowheads="1"/>
                </p:cNvSpPr>
                <p:nvPr/>
              </p:nvSpPr>
              <p:spPr bwMode="gray">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352" name="AutoShape 167"/>
                <p:cNvSpPr>
                  <a:spLocks noChangeArrowheads="1"/>
                </p:cNvSpPr>
                <p:nvPr/>
              </p:nvSpPr>
              <p:spPr bwMode="gray">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353" name="AutoShape 168"/>
                <p:cNvSpPr>
                  <a:spLocks noChangeArrowheads="1"/>
                </p:cNvSpPr>
                <p:nvPr/>
              </p:nvSpPr>
              <p:spPr bwMode="gray">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354" name="AutoShape 169"/>
                <p:cNvSpPr>
                  <a:spLocks noChangeArrowheads="1"/>
                </p:cNvSpPr>
                <p:nvPr/>
              </p:nvSpPr>
              <p:spPr bwMode="gray">
                <a:xfrm rot="6906312">
                  <a:off x="2161" y="232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grpSp>
        </p:grpSp>
        <p:sp>
          <p:nvSpPr>
            <p:cNvPr id="347" name="Arc 170"/>
            <p:cNvSpPr>
              <a:spLocks/>
            </p:cNvSpPr>
            <p:nvPr/>
          </p:nvSpPr>
          <p:spPr bwMode="gray">
            <a:xfrm rot="25447716">
              <a:off x="1948" y="1107"/>
              <a:ext cx="196" cy="204"/>
            </a:xfrm>
            <a:custGeom>
              <a:avLst/>
              <a:gdLst>
                <a:gd name="G0" fmla="+- 21600 0 0"/>
                <a:gd name="G1" fmla="+- 21600 0 0"/>
                <a:gd name="G2" fmla="+- 21600 0 0"/>
                <a:gd name="T0" fmla="*/ 3603 w 43200"/>
                <a:gd name="T1" fmla="*/ 33545 h 43155"/>
                <a:gd name="T2" fmla="*/ 22996 w 43200"/>
                <a:gd name="T3" fmla="*/ 43155 h 43155"/>
                <a:gd name="T4" fmla="*/ 21600 w 43200"/>
                <a:gd name="T5" fmla="*/ 21600 h 43155"/>
              </a:gdLst>
              <a:ahLst/>
              <a:cxnLst>
                <a:cxn ang="0">
                  <a:pos x="T0" y="T1"/>
                </a:cxn>
                <a:cxn ang="0">
                  <a:pos x="T2" y="T3"/>
                </a:cxn>
                <a:cxn ang="0">
                  <a:pos x="T4" y="T5"/>
                </a:cxn>
              </a:cxnLst>
              <a:rect l="0" t="0" r="r" b="b"/>
              <a:pathLst>
                <a:path w="43200" h="43155" fill="none" extrusionOk="0">
                  <a:moveTo>
                    <a:pt x="3603" y="33544"/>
                  </a:moveTo>
                  <a:cubicBezTo>
                    <a:pt x="1253" y="30004"/>
                    <a:pt x="0" y="25849"/>
                    <a:pt x="0" y="21600"/>
                  </a:cubicBezTo>
                  <a:cubicBezTo>
                    <a:pt x="0" y="9670"/>
                    <a:pt x="9670" y="0"/>
                    <a:pt x="21600" y="0"/>
                  </a:cubicBezTo>
                  <a:cubicBezTo>
                    <a:pt x="33529" y="0"/>
                    <a:pt x="43200" y="9670"/>
                    <a:pt x="43200" y="21600"/>
                  </a:cubicBezTo>
                  <a:cubicBezTo>
                    <a:pt x="43200" y="32987"/>
                    <a:pt x="34359" y="42418"/>
                    <a:pt x="22995" y="43154"/>
                  </a:cubicBezTo>
                </a:path>
                <a:path w="43200" h="43155" stroke="0" extrusionOk="0">
                  <a:moveTo>
                    <a:pt x="3603" y="33544"/>
                  </a:moveTo>
                  <a:cubicBezTo>
                    <a:pt x="1253" y="30004"/>
                    <a:pt x="0" y="25849"/>
                    <a:pt x="0" y="21600"/>
                  </a:cubicBezTo>
                  <a:cubicBezTo>
                    <a:pt x="0" y="9670"/>
                    <a:pt x="9670" y="0"/>
                    <a:pt x="21600" y="0"/>
                  </a:cubicBezTo>
                  <a:cubicBezTo>
                    <a:pt x="33529" y="0"/>
                    <a:pt x="43200" y="9670"/>
                    <a:pt x="43200" y="21600"/>
                  </a:cubicBezTo>
                  <a:cubicBezTo>
                    <a:pt x="43200" y="32987"/>
                    <a:pt x="34359" y="42418"/>
                    <a:pt x="22995" y="43154"/>
                  </a:cubicBezTo>
                  <a:lnTo>
                    <a:pt x="21600" y="21600"/>
                  </a:lnTo>
                  <a:close/>
                </a:path>
              </a:pathLst>
            </a:custGeom>
            <a:noFill/>
            <a:ln w="12700">
              <a:solidFill>
                <a:srgbClr val="000000"/>
              </a:solidFill>
              <a:prstDash val="sysDot"/>
              <a:round/>
              <a:headEnd/>
              <a:tailEnd type="triangle" w="sm" len="sm"/>
            </a:ln>
            <a:effectLst/>
            <a:extLst>
              <a:ext uri="{909E8E84-426E-40DD-AFC4-6F175D3DCCD1}">
                <a14:hiddenFill xmlns:a14="http://schemas.microsoft.com/office/drawing/2010/main">
                  <a:solidFill>
                    <a:srgbClr val="0066CC"/>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pic>
          <p:nvPicPr>
            <p:cNvPr id="348" name="Picture 171" descr="light_shadow1"/>
            <p:cNvPicPr>
              <a:picLocks noChangeAspect="1" noChangeArrowheads="1"/>
            </p:cNvPicPr>
            <p:nvPr/>
          </p:nvPicPr>
          <p:blipFill>
            <a:blip r:embed="rId6" cstate="print">
              <a:extLst>
                <a:ext uri="{28A0092B-C50C-407E-A947-70E740481C1C}">
                  <a14:useLocalDpi xmlns:a14="http://schemas.microsoft.com/office/drawing/2010/main" val="0"/>
                </a:ext>
              </a:extLst>
            </a:blip>
            <a:srcRect t="23740"/>
            <a:stretch>
              <a:fillRect/>
            </a:stretch>
          </p:blipFill>
          <p:spPr bwMode="gray">
            <a:xfrm rot="2569845" flipH="1">
              <a:off x="2015" y="1139"/>
              <a:ext cx="129" cy="84"/>
            </a:xfrm>
            <a:prstGeom prst="rect">
              <a:avLst/>
            </a:prstGeom>
            <a:noFill/>
            <a:extLst>
              <a:ext uri="{909E8E84-426E-40DD-AFC4-6F175D3DCCD1}">
                <a14:hiddenFill xmlns:a14="http://schemas.microsoft.com/office/drawing/2010/main">
                  <a:solidFill>
                    <a:srgbClr val="FFFFFF"/>
                  </a:solidFill>
                </a14:hiddenFill>
              </a:ext>
            </a:extLst>
          </p:spPr>
        </p:pic>
      </p:grpSp>
      <p:sp>
        <p:nvSpPr>
          <p:cNvPr id="359" name="AutoShape 172"/>
          <p:cNvSpPr>
            <a:spLocks/>
          </p:cNvSpPr>
          <p:nvPr/>
        </p:nvSpPr>
        <p:spPr bwMode="auto">
          <a:xfrm>
            <a:off x="7248528" y="1800350"/>
            <a:ext cx="1509713" cy="275035"/>
          </a:xfrm>
          <a:prstGeom prst="accentCallout2">
            <a:avLst>
              <a:gd name="adj1" fmla="val 31167"/>
              <a:gd name="adj2" fmla="val -5046"/>
              <a:gd name="adj3" fmla="val 31167"/>
              <a:gd name="adj4" fmla="val -38907"/>
              <a:gd name="adj5" fmla="val 99565"/>
              <a:gd name="adj6" fmla="val -73185"/>
            </a:avLst>
          </a:prstGeom>
          <a:noFill/>
          <a:ln w="9525">
            <a:solidFill>
              <a:schemeClr val="folHlink"/>
            </a:solidFill>
            <a:miter lim="800000"/>
            <a:headEnd/>
            <a:tailEnd type="diamond" w="med" len="med"/>
          </a:ln>
          <a:effectLst/>
          <a:extLst>
            <a:ext uri="{909E8E84-426E-40DD-AFC4-6F175D3DCCD1}">
              <a14:hiddenFill xmlns:a14="http://schemas.microsoft.com/office/drawing/2010/main">
                <a:solidFill>
                  <a:srgbClr val="CCCC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0" fontAlgn="base" hangingPunct="0">
              <a:spcBef>
                <a:spcPct val="0"/>
              </a:spcBef>
              <a:spcAft>
                <a:spcPct val="0"/>
              </a:spcAft>
            </a:pPr>
            <a:r>
              <a:rPr lang="en-US" sz="1600" b="1" smtClean="0">
                <a:solidFill>
                  <a:srgbClr val="000000"/>
                </a:solidFill>
                <a:latin typeface="Times New Roman" pitchFamily="18" charset="0"/>
                <a:cs typeface="Times New Roman" pitchFamily="18" charset="0"/>
              </a:rPr>
              <a:t>4. Tên cai lệ mắng và đánh chị Dậu</a:t>
            </a:r>
            <a:endParaRPr lang="en-US" sz="1600" b="1">
              <a:solidFill>
                <a:srgbClr val="000000"/>
              </a:solidFill>
              <a:latin typeface="Times New Roman" pitchFamily="18" charset="0"/>
              <a:cs typeface="Times New Roman" pitchFamily="18" charset="0"/>
            </a:endParaRPr>
          </a:p>
        </p:txBody>
      </p:sp>
      <p:sp>
        <p:nvSpPr>
          <p:cNvPr id="360" name="AutoShape 173"/>
          <p:cNvSpPr>
            <a:spLocks/>
          </p:cNvSpPr>
          <p:nvPr/>
        </p:nvSpPr>
        <p:spPr bwMode="auto">
          <a:xfrm>
            <a:off x="6943725" y="3267200"/>
            <a:ext cx="1509713" cy="294085"/>
          </a:xfrm>
          <a:prstGeom prst="accentCallout2">
            <a:avLst>
              <a:gd name="adj1" fmla="val 29148"/>
              <a:gd name="adj2" fmla="val -5046"/>
              <a:gd name="adj3" fmla="val 29148"/>
              <a:gd name="adj4" fmla="val -5046"/>
              <a:gd name="adj5" fmla="val 112551"/>
              <a:gd name="adj6" fmla="val -59833"/>
            </a:avLst>
          </a:prstGeom>
          <a:solidFill>
            <a:schemeClr val="bg2"/>
          </a:solidFill>
          <a:ln>
            <a:headEnd/>
            <a:tailEnd type="diamond" w="med" len="med"/>
          </a:ln>
        </p:spPr>
        <p:style>
          <a:lnRef idx="2">
            <a:schemeClr val="accent5"/>
          </a:lnRef>
          <a:fillRef idx="1">
            <a:schemeClr val="lt1"/>
          </a:fillRef>
          <a:effectRef idx="0">
            <a:schemeClr val="accent5"/>
          </a:effectRef>
          <a:fontRef idx="minor">
            <a:schemeClr val="dk1"/>
          </a:fontRef>
        </p:style>
        <p:txBody>
          <a:bodyPr anchor="ctr"/>
          <a:lstStyle/>
          <a:p>
            <a:pPr eaLnBrk="0" fontAlgn="base" hangingPunct="0">
              <a:spcBef>
                <a:spcPct val="0"/>
              </a:spcBef>
              <a:spcAft>
                <a:spcPct val="0"/>
              </a:spcAft>
            </a:pPr>
            <a:r>
              <a:rPr lang="en-US" sz="1600" b="1">
                <a:solidFill>
                  <a:srgbClr val="000000"/>
                </a:solidFill>
                <a:latin typeface="Times New Roman" pitchFamily="18" charset="0"/>
                <a:cs typeface="Times New Roman" pitchFamily="18" charset="0"/>
              </a:rPr>
              <a:t>5. </a:t>
            </a:r>
            <a:r>
              <a:rPr lang="en-US" sz="1600" b="1" smtClean="0">
                <a:solidFill>
                  <a:srgbClr val="000000"/>
                </a:solidFill>
                <a:latin typeface="Times New Roman" pitchFamily="18" charset="0"/>
                <a:cs typeface="Times New Roman" pitchFamily="18" charset="0"/>
              </a:rPr>
              <a:t>Chị Dậu vùng lên chống trả quyết liệt</a:t>
            </a:r>
            <a:endParaRPr lang="en-US" sz="1600" b="1">
              <a:solidFill>
                <a:srgbClr val="000000"/>
              </a:solidFill>
              <a:latin typeface="Times New Roman" pitchFamily="18" charset="0"/>
              <a:cs typeface="Times New Roman" pitchFamily="18" charset="0"/>
            </a:endParaRPr>
          </a:p>
        </p:txBody>
      </p:sp>
      <p:sp>
        <p:nvSpPr>
          <p:cNvPr id="361" name="AutoShape 174"/>
          <p:cNvSpPr>
            <a:spLocks/>
          </p:cNvSpPr>
          <p:nvPr/>
        </p:nvSpPr>
        <p:spPr bwMode="auto">
          <a:xfrm>
            <a:off x="395536" y="1696839"/>
            <a:ext cx="2184152" cy="298847"/>
          </a:xfrm>
          <a:prstGeom prst="accentCallout2">
            <a:avLst>
              <a:gd name="adj1" fmla="val 43796"/>
              <a:gd name="adj2" fmla="val 104782"/>
              <a:gd name="adj3" fmla="val 43796"/>
              <a:gd name="adj4" fmla="val 114843"/>
              <a:gd name="adj5" fmla="val 118250"/>
              <a:gd name="adj6" fmla="val 125000"/>
            </a:avLst>
          </a:prstGeom>
          <a:noFill/>
          <a:ln w="9525">
            <a:solidFill>
              <a:schemeClr val="hlink"/>
            </a:solidFill>
            <a:miter lim="800000"/>
            <a:headEnd/>
            <a:tailEnd type="diamond" w="med" len="med"/>
          </a:ln>
          <a:effectLst/>
          <a:extLst>
            <a:ext uri="{909E8E84-426E-40DD-AFC4-6F175D3DCCD1}">
              <a14:hiddenFill xmlns:a14="http://schemas.microsoft.com/office/drawing/2010/main">
                <a:solidFill>
                  <a:srgbClr val="CCCC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r" eaLnBrk="0" fontAlgn="base" hangingPunct="0">
              <a:spcBef>
                <a:spcPct val="0"/>
              </a:spcBef>
              <a:spcAft>
                <a:spcPct val="0"/>
              </a:spcAft>
            </a:pPr>
            <a:r>
              <a:rPr lang="en-US" sz="1600" b="1">
                <a:solidFill>
                  <a:srgbClr val="000000"/>
                </a:solidFill>
                <a:latin typeface="Times New Roman" pitchFamily="18" charset="0"/>
                <a:cs typeface="Times New Roman" pitchFamily="18" charset="0"/>
              </a:rPr>
              <a:t>1. </a:t>
            </a:r>
            <a:r>
              <a:rPr lang="en-US" sz="1600" b="1" smtClean="0">
                <a:solidFill>
                  <a:srgbClr val="000000"/>
                </a:solidFill>
                <a:latin typeface="Times New Roman" pitchFamily="18" charset="0"/>
                <a:cs typeface="Times New Roman" pitchFamily="18" charset="0"/>
              </a:rPr>
              <a:t>Bà lão hàng xóm ái ngại cho hoàn cảnh của chị Dậu, bà cho bát gạo nấu cháo</a:t>
            </a:r>
            <a:endParaRPr lang="en-US" sz="1600" b="1">
              <a:solidFill>
                <a:srgbClr val="000000"/>
              </a:solidFill>
              <a:latin typeface="Times New Roman" pitchFamily="18" charset="0"/>
              <a:cs typeface="Times New Roman" pitchFamily="18" charset="0"/>
            </a:endParaRPr>
          </a:p>
        </p:txBody>
      </p:sp>
      <p:sp>
        <p:nvSpPr>
          <p:cNvPr id="362" name="AutoShape 175"/>
          <p:cNvSpPr>
            <a:spLocks/>
          </p:cNvSpPr>
          <p:nvPr/>
        </p:nvSpPr>
        <p:spPr bwMode="auto">
          <a:xfrm>
            <a:off x="-180528" y="3003798"/>
            <a:ext cx="1792734" cy="326231"/>
          </a:xfrm>
          <a:prstGeom prst="accentCallout2">
            <a:avLst>
              <a:gd name="adj1" fmla="val 26278"/>
              <a:gd name="adj2" fmla="val 104782"/>
              <a:gd name="adj3" fmla="val 26278"/>
              <a:gd name="adj4" fmla="val 118926"/>
              <a:gd name="adj5" fmla="val -35769"/>
              <a:gd name="adj6" fmla="val 134463"/>
            </a:avLst>
          </a:prstGeom>
          <a:noFill/>
          <a:ln w="9525">
            <a:solidFill>
              <a:schemeClr val="accent2"/>
            </a:solidFill>
            <a:miter lim="800000"/>
            <a:headEnd/>
            <a:tailEnd type="diamond" w="med" len="med"/>
          </a:ln>
          <a:effectLst/>
          <a:extLst>
            <a:ext uri="{909E8E84-426E-40DD-AFC4-6F175D3DCCD1}">
              <a14:hiddenFill xmlns:a14="http://schemas.microsoft.com/office/drawing/2010/main">
                <a:solidFill>
                  <a:srgbClr val="CCCC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r" eaLnBrk="0" fontAlgn="base" hangingPunct="0">
              <a:spcBef>
                <a:spcPct val="0"/>
              </a:spcBef>
              <a:spcAft>
                <a:spcPct val="0"/>
              </a:spcAft>
            </a:pPr>
            <a:r>
              <a:rPr lang="en-US" sz="1600" b="1">
                <a:solidFill>
                  <a:srgbClr val="000000"/>
                </a:solidFill>
                <a:latin typeface="Times New Roman" pitchFamily="18" charset="0"/>
                <a:cs typeface="Times New Roman" pitchFamily="18" charset="0"/>
              </a:rPr>
              <a:t>2. </a:t>
            </a:r>
            <a:r>
              <a:rPr lang="en-US" sz="1600" b="1" smtClean="0">
                <a:solidFill>
                  <a:srgbClr val="000000"/>
                </a:solidFill>
                <a:latin typeface="Times New Roman" pitchFamily="18" charset="0"/>
                <a:cs typeface="Times New Roman" pitchFamily="18" charset="0"/>
              </a:rPr>
              <a:t>Chị  bưng bát cháo cho chồng. Anh chưa kịp ăn thì người nhà lý trưởng ập đến</a:t>
            </a:r>
            <a:endParaRPr lang="en-US" sz="1600" b="1">
              <a:solidFill>
                <a:srgbClr val="000000"/>
              </a:solidFill>
              <a:latin typeface="Times New Roman" pitchFamily="18" charset="0"/>
              <a:cs typeface="Times New Roman" pitchFamily="18" charset="0"/>
            </a:endParaRPr>
          </a:p>
        </p:txBody>
      </p:sp>
      <p:sp>
        <p:nvSpPr>
          <p:cNvPr id="363" name="AutoShape 176"/>
          <p:cNvSpPr>
            <a:spLocks/>
          </p:cNvSpPr>
          <p:nvPr/>
        </p:nvSpPr>
        <p:spPr bwMode="auto">
          <a:xfrm>
            <a:off x="251520" y="4509914"/>
            <a:ext cx="2232248" cy="294084"/>
          </a:xfrm>
          <a:prstGeom prst="accentCallout2">
            <a:avLst>
              <a:gd name="adj1" fmla="val 29148"/>
              <a:gd name="adj2" fmla="val 105046"/>
              <a:gd name="adj3" fmla="val 71548"/>
              <a:gd name="adj4" fmla="val 112494"/>
              <a:gd name="adj5" fmla="val 132239"/>
              <a:gd name="adj6" fmla="val 154088"/>
            </a:avLst>
          </a:prstGeom>
          <a:noFill/>
          <a:ln w="9525">
            <a:solidFill>
              <a:schemeClr val="accent1"/>
            </a:solidFill>
            <a:miter lim="800000"/>
            <a:headEnd/>
            <a:tailEnd type="diamond" w="med" len="med"/>
          </a:ln>
          <a:effectLst/>
          <a:extLst>
            <a:ext uri="{909E8E84-426E-40DD-AFC4-6F175D3DCCD1}">
              <a14:hiddenFill xmlns:a14="http://schemas.microsoft.com/office/drawing/2010/main">
                <a:solidFill>
                  <a:srgbClr val="CCCC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0" fontAlgn="base" hangingPunct="0">
              <a:spcBef>
                <a:spcPct val="0"/>
              </a:spcBef>
              <a:spcAft>
                <a:spcPct val="0"/>
              </a:spcAft>
            </a:pPr>
            <a:r>
              <a:rPr lang="en-US" sz="1600" b="1" smtClean="0">
                <a:solidFill>
                  <a:srgbClr val="000000"/>
                </a:solidFill>
                <a:latin typeface="Times New Roman" pitchFamily="18" charset="0"/>
                <a:cs typeface="Times New Roman" pitchFamily="18" charset="0"/>
              </a:rPr>
              <a:t>3. Chị van xin nhưng người tên cai lậy chạy sầm sập tới trói anh Dậu</a:t>
            </a:r>
            <a:endParaRPr lang="en-US" sz="1600" b="1">
              <a:solidFill>
                <a:srgbClr val="000000"/>
              </a:solidFill>
              <a:latin typeface="Times New Roman" pitchFamily="18" charset="0"/>
              <a:cs typeface="Times New Roman" pitchFamily="18" charset="0"/>
            </a:endParaRPr>
          </a:p>
        </p:txBody>
      </p:sp>
      <p:sp>
        <p:nvSpPr>
          <p:cNvPr id="2" name="TextBox 1"/>
          <p:cNvSpPr txBox="1"/>
          <p:nvPr/>
        </p:nvSpPr>
        <p:spPr>
          <a:xfrm>
            <a:off x="5478871" y="557267"/>
            <a:ext cx="4997785" cy="646331"/>
          </a:xfrm>
          <a:prstGeom prst="rect">
            <a:avLst/>
          </a:prstGeom>
          <a:noFill/>
        </p:spPr>
        <p:txBody>
          <a:bodyPr wrap="square" rtlCol="0">
            <a:spAutoFit/>
          </a:bodyPr>
          <a:lstStyle/>
          <a:p>
            <a:r>
              <a:rPr lang="en-US" sz="3600" b="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Kristen ITC" pitchFamily="66" charset="0"/>
              </a:rPr>
              <a:t>TÓM TẮT</a:t>
            </a:r>
            <a:endParaRPr lang="en-US" sz="3600" b="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Kristen ITC" pitchFamily="66" charset="0"/>
            </a:endParaRPr>
          </a:p>
        </p:txBody>
      </p:sp>
    </p:spTree>
    <p:extLst>
      <p:ext uri="{BB962C8B-B14F-4D97-AF65-F5344CB8AC3E}">
        <p14:creationId xmlns:p14="http://schemas.microsoft.com/office/powerpoint/2010/main" val="506079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190"/>
                                        </p:tgtEl>
                                        <p:attrNameLst>
                                          <p:attrName>style.visibility</p:attrName>
                                        </p:attrNameLst>
                                      </p:cBhvr>
                                      <p:to>
                                        <p:strVal val="visible"/>
                                      </p:to>
                                    </p:set>
                                    <p:anim calcmode="lin" valueType="num">
                                      <p:cBhvr>
                                        <p:cTn id="12" dur="1000" fill="hold"/>
                                        <p:tgtEl>
                                          <p:spTgt spid="190"/>
                                        </p:tgtEl>
                                        <p:attrNameLst>
                                          <p:attrName>ppt_w</p:attrName>
                                        </p:attrNameLst>
                                      </p:cBhvr>
                                      <p:tavLst>
                                        <p:tav tm="0">
                                          <p:val>
                                            <p:fltVal val="0"/>
                                          </p:val>
                                        </p:tav>
                                        <p:tav tm="100000">
                                          <p:val>
                                            <p:strVal val="#ppt_w"/>
                                          </p:val>
                                        </p:tav>
                                      </p:tavLst>
                                    </p:anim>
                                    <p:anim calcmode="lin" valueType="num">
                                      <p:cBhvr>
                                        <p:cTn id="13" dur="1000" fill="hold"/>
                                        <p:tgtEl>
                                          <p:spTgt spid="190"/>
                                        </p:tgtEl>
                                        <p:attrNameLst>
                                          <p:attrName>ppt_h</p:attrName>
                                        </p:attrNameLst>
                                      </p:cBhvr>
                                      <p:tavLst>
                                        <p:tav tm="0">
                                          <p:val>
                                            <p:fltVal val="0"/>
                                          </p:val>
                                        </p:tav>
                                        <p:tav tm="100000">
                                          <p:val>
                                            <p:strVal val="#ppt_h"/>
                                          </p:val>
                                        </p:tav>
                                      </p:tavLst>
                                    </p:anim>
                                    <p:anim calcmode="lin" valueType="num">
                                      <p:cBhvr>
                                        <p:cTn id="14" dur="1000" fill="hold"/>
                                        <p:tgtEl>
                                          <p:spTgt spid="190"/>
                                        </p:tgtEl>
                                        <p:attrNameLst>
                                          <p:attrName>style.rotation</p:attrName>
                                        </p:attrNameLst>
                                      </p:cBhvr>
                                      <p:tavLst>
                                        <p:tav tm="0">
                                          <p:val>
                                            <p:fltVal val="90"/>
                                          </p:val>
                                        </p:tav>
                                        <p:tav tm="100000">
                                          <p:val>
                                            <p:fltVal val="0"/>
                                          </p:val>
                                        </p:tav>
                                      </p:tavLst>
                                    </p:anim>
                                    <p:animEffect transition="in" filter="fade">
                                      <p:cBhvr>
                                        <p:cTn id="15" dur="1000"/>
                                        <p:tgtEl>
                                          <p:spTgt spid="190"/>
                                        </p:tgtEl>
                                      </p:cBhvr>
                                    </p:animEffect>
                                  </p:childTnLst>
                                </p:cTn>
                              </p:par>
                              <p:par>
                                <p:cTn id="16" presetID="31" presetClass="entr" presetSubtype="0" fill="hold" grpId="0" nodeType="withEffect">
                                  <p:stCondLst>
                                    <p:cond delay="0"/>
                                  </p:stCondLst>
                                  <p:childTnLst>
                                    <p:set>
                                      <p:cBhvr>
                                        <p:cTn id="17" dur="1" fill="hold">
                                          <p:stCondLst>
                                            <p:cond delay="0"/>
                                          </p:stCondLst>
                                        </p:cTn>
                                        <p:tgtEl>
                                          <p:spTgt spid="191"/>
                                        </p:tgtEl>
                                        <p:attrNameLst>
                                          <p:attrName>style.visibility</p:attrName>
                                        </p:attrNameLst>
                                      </p:cBhvr>
                                      <p:to>
                                        <p:strVal val="visible"/>
                                      </p:to>
                                    </p:set>
                                    <p:anim calcmode="lin" valueType="num">
                                      <p:cBhvr>
                                        <p:cTn id="18" dur="1000" fill="hold"/>
                                        <p:tgtEl>
                                          <p:spTgt spid="191"/>
                                        </p:tgtEl>
                                        <p:attrNameLst>
                                          <p:attrName>ppt_w</p:attrName>
                                        </p:attrNameLst>
                                      </p:cBhvr>
                                      <p:tavLst>
                                        <p:tav tm="0">
                                          <p:val>
                                            <p:fltVal val="0"/>
                                          </p:val>
                                        </p:tav>
                                        <p:tav tm="100000">
                                          <p:val>
                                            <p:strVal val="#ppt_w"/>
                                          </p:val>
                                        </p:tav>
                                      </p:tavLst>
                                    </p:anim>
                                    <p:anim calcmode="lin" valueType="num">
                                      <p:cBhvr>
                                        <p:cTn id="19" dur="1000" fill="hold"/>
                                        <p:tgtEl>
                                          <p:spTgt spid="191"/>
                                        </p:tgtEl>
                                        <p:attrNameLst>
                                          <p:attrName>ppt_h</p:attrName>
                                        </p:attrNameLst>
                                      </p:cBhvr>
                                      <p:tavLst>
                                        <p:tav tm="0">
                                          <p:val>
                                            <p:fltVal val="0"/>
                                          </p:val>
                                        </p:tav>
                                        <p:tav tm="100000">
                                          <p:val>
                                            <p:strVal val="#ppt_h"/>
                                          </p:val>
                                        </p:tav>
                                      </p:tavLst>
                                    </p:anim>
                                    <p:anim calcmode="lin" valueType="num">
                                      <p:cBhvr>
                                        <p:cTn id="20" dur="1000" fill="hold"/>
                                        <p:tgtEl>
                                          <p:spTgt spid="191"/>
                                        </p:tgtEl>
                                        <p:attrNameLst>
                                          <p:attrName>style.rotation</p:attrName>
                                        </p:attrNameLst>
                                      </p:cBhvr>
                                      <p:tavLst>
                                        <p:tav tm="0">
                                          <p:val>
                                            <p:fltVal val="90"/>
                                          </p:val>
                                        </p:tav>
                                        <p:tav tm="100000">
                                          <p:val>
                                            <p:fltVal val="0"/>
                                          </p:val>
                                        </p:tav>
                                      </p:tavLst>
                                    </p:anim>
                                    <p:animEffect transition="in" filter="fade">
                                      <p:cBhvr>
                                        <p:cTn id="21" dur="1000"/>
                                        <p:tgtEl>
                                          <p:spTgt spid="191"/>
                                        </p:tgtEl>
                                      </p:cBhvr>
                                    </p:animEffect>
                                  </p:childTnLst>
                                </p:cTn>
                              </p:par>
                              <p:par>
                                <p:cTn id="22" presetID="31" presetClass="entr" presetSubtype="0" fill="hold" grpId="0" nodeType="withEffect">
                                  <p:stCondLst>
                                    <p:cond delay="0"/>
                                  </p:stCondLst>
                                  <p:childTnLst>
                                    <p:set>
                                      <p:cBhvr>
                                        <p:cTn id="23" dur="1" fill="hold">
                                          <p:stCondLst>
                                            <p:cond delay="0"/>
                                          </p:stCondLst>
                                        </p:cTn>
                                        <p:tgtEl>
                                          <p:spTgt spid="192"/>
                                        </p:tgtEl>
                                        <p:attrNameLst>
                                          <p:attrName>style.visibility</p:attrName>
                                        </p:attrNameLst>
                                      </p:cBhvr>
                                      <p:to>
                                        <p:strVal val="visible"/>
                                      </p:to>
                                    </p:set>
                                    <p:anim calcmode="lin" valueType="num">
                                      <p:cBhvr>
                                        <p:cTn id="24" dur="1000" fill="hold"/>
                                        <p:tgtEl>
                                          <p:spTgt spid="192"/>
                                        </p:tgtEl>
                                        <p:attrNameLst>
                                          <p:attrName>ppt_w</p:attrName>
                                        </p:attrNameLst>
                                      </p:cBhvr>
                                      <p:tavLst>
                                        <p:tav tm="0">
                                          <p:val>
                                            <p:fltVal val="0"/>
                                          </p:val>
                                        </p:tav>
                                        <p:tav tm="100000">
                                          <p:val>
                                            <p:strVal val="#ppt_w"/>
                                          </p:val>
                                        </p:tav>
                                      </p:tavLst>
                                    </p:anim>
                                    <p:anim calcmode="lin" valueType="num">
                                      <p:cBhvr>
                                        <p:cTn id="25" dur="1000" fill="hold"/>
                                        <p:tgtEl>
                                          <p:spTgt spid="192"/>
                                        </p:tgtEl>
                                        <p:attrNameLst>
                                          <p:attrName>ppt_h</p:attrName>
                                        </p:attrNameLst>
                                      </p:cBhvr>
                                      <p:tavLst>
                                        <p:tav tm="0">
                                          <p:val>
                                            <p:fltVal val="0"/>
                                          </p:val>
                                        </p:tav>
                                        <p:tav tm="100000">
                                          <p:val>
                                            <p:strVal val="#ppt_h"/>
                                          </p:val>
                                        </p:tav>
                                      </p:tavLst>
                                    </p:anim>
                                    <p:anim calcmode="lin" valueType="num">
                                      <p:cBhvr>
                                        <p:cTn id="26" dur="1000" fill="hold"/>
                                        <p:tgtEl>
                                          <p:spTgt spid="192"/>
                                        </p:tgtEl>
                                        <p:attrNameLst>
                                          <p:attrName>style.rotation</p:attrName>
                                        </p:attrNameLst>
                                      </p:cBhvr>
                                      <p:tavLst>
                                        <p:tav tm="0">
                                          <p:val>
                                            <p:fltVal val="90"/>
                                          </p:val>
                                        </p:tav>
                                        <p:tav tm="100000">
                                          <p:val>
                                            <p:fltVal val="0"/>
                                          </p:val>
                                        </p:tav>
                                      </p:tavLst>
                                    </p:anim>
                                    <p:animEffect transition="in" filter="fade">
                                      <p:cBhvr>
                                        <p:cTn id="27" dur="1000"/>
                                        <p:tgtEl>
                                          <p:spTgt spid="192"/>
                                        </p:tgtEl>
                                      </p:cBhvr>
                                    </p:animEffect>
                                  </p:childTnLst>
                                </p:cTn>
                              </p:par>
                              <p:par>
                                <p:cTn id="28" presetID="31" presetClass="entr" presetSubtype="0" fill="hold" grpId="0" nodeType="withEffect">
                                  <p:stCondLst>
                                    <p:cond delay="0"/>
                                  </p:stCondLst>
                                  <p:childTnLst>
                                    <p:set>
                                      <p:cBhvr>
                                        <p:cTn id="29" dur="1" fill="hold">
                                          <p:stCondLst>
                                            <p:cond delay="0"/>
                                          </p:stCondLst>
                                        </p:cTn>
                                        <p:tgtEl>
                                          <p:spTgt spid="193"/>
                                        </p:tgtEl>
                                        <p:attrNameLst>
                                          <p:attrName>style.visibility</p:attrName>
                                        </p:attrNameLst>
                                      </p:cBhvr>
                                      <p:to>
                                        <p:strVal val="visible"/>
                                      </p:to>
                                    </p:set>
                                    <p:anim calcmode="lin" valueType="num">
                                      <p:cBhvr>
                                        <p:cTn id="30" dur="1000" fill="hold"/>
                                        <p:tgtEl>
                                          <p:spTgt spid="193"/>
                                        </p:tgtEl>
                                        <p:attrNameLst>
                                          <p:attrName>ppt_w</p:attrName>
                                        </p:attrNameLst>
                                      </p:cBhvr>
                                      <p:tavLst>
                                        <p:tav tm="0">
                                          <p:val>
                                            <p:fltVal val="0"/>
                                          </p:val>
                                        </p:tav>
                                        <p:tav tm="100000">
                                          <p:val>
                                            <p:strVal val="#ppt_w"/>
                                          </p:val>
                                        </p:tav>
                                      </p:tavLst>
                                    </p:anim>
                                    <p:anim calcmode="lin" valueType="num">
                                      <p:cBhvr>
                                        <p:cTn id="31" dur="1000" fill="hold"/>
                                        <p:tgtEl>
                                          <p:spTgt spid="193"/>
                                        </p:tgtEl>
                                        <p:attrNameLst>
                                          <p:attrName>ppt_h</p:attrName>
                                        </p:attrNameLst>
                                      </p:cBhvr>
                                      <p:tavLst>
                                        <p:tav tm="0">
                                          <p:val>
                                            <p:fltVal val="0"/>
                                          </p:val>
                                        </p:tav>
                                        <p:tav tm="100000">
                                          <p:val>
                                            <p:strVal val="#ppt_h"/>
                                          </p:val>
                                        </p:tav>
                                      </p:tavLst>
                                    </p:anim>
                                    <p:anim calcmode="lin" valueType="num">
                                      <p:cBhvr>
                                        <p:cTn id="32" dur="1000" fill="hold"/>
                                        <p:tgtEl>
                                          <p:spTgt spid="193"/>
                                        </p:tgtEl>
                                        <p:attrNameLst>
                                          <p:attrName>style.rotation</p:attrName>
                                        </p:attrNameLst>
                                      </p:cBhvr>
                                      <p:tavLst>
                                        <p:tav tm="0">
                                          <p:val>
                                            <p:fltVal val="90"/>
                                          </p:val>
                                        </p:tav>
                                        <p:tav tm="100000">
                                          <p:val>
                                            <p:fltVal val="0"/>
                                          </p:val>
                                        </p:tav>
                                      </p:tavLst>
                                    </p:anim>
                                    <p:animEffect transition="in" filter="fade">
                                      <p:cBhvr>
                                        <p:cTn id="33" dur="1000"/>
                                        <p:tgtEl>
                                          <p:spTgt spid="193"/>
                                        </p:tgtEl>
                                      </p:cBhvr>
                                    </p:animEffect>
                                  </p:childTnLst>
                                </p:cTn>
                              </p:par>
                              <p:par>
                                <p:cTn id="34" presetID="31" presetClass="entr" presetSubtype="0" fill="hold" grpId="0" nodeType="withEffect">
                                  <p:stCondLst>
                                    <p:cond delay="0"/>
                                  </p:stCondLst>
                                  <p:childTnLst>
                                    <p:set>
                                      <p:cBhvr>
                                        <p:cTn id="35" dur="1" fill="hold">
                                          <p:stCondLst>
                                            <p:cond delay="0"/>
                                          </p:stCondLst>
                                        </p:cTn>
                                        <p:tgtEl>
                                          <p:spTgt spid="194"/>
                                        </p:tgtEl>
                                        <p:attrNameLst>
                                          <p:attrName>style.visibility</p:attrName>
                                        </p:attrNameLst>
                                      </p:cBhvr>
                                      <p:to>
                                        <p:strVal val="visible"/>
                                      </p:to>
                                    </p:set>
                                    <p:anim calcmode="lin" valueType="num">
                                      <p:cBhvr>
                                        <p:cTn id="36" dur="1000" fill="hold"/>
                                        <p:tgtEl>
                                          <p:spTgt spid="194"/>
                                        </p:tgtEl>
                                        <p:attrNameLst>
                                          <p:attrName>ppt_w</p:attrName>
                                        </p:attrNameLst>
                                      </p:cBhvr>
                                      <p:tavLst>
                                        <p:tav tm="0">
                                          <p:val>
                                            <p:fltVal val="0"/>
                                          </p:val>
                                        </p:tav>
                                        <p:tav tm="100000">
                                          <p:val>
                                            <p:strVal val="#ppt_w"/>
                                          </p:val>
                                        </p:tav>
                                      </p:tavLst>
                                    </p:anim>
                                    <p:anim calcmode="lin" valueType="num">
                                      <p:cBhvr>
                                        <p:cTn id="37" dur="1000" fill="hold"/>
                                        <p:tgtEl>
                                          <p:spTgt spid="194"/>
                                        </p:tgtEl>
                                        <p:attrNameLst>
                                          <p:attrName>ppt_h</p:attrName>
                                        </p:attrNameLst>
                                      </p:cBhvr>
                                      <p:tavLst>
                                        <p:tav tm="0">
                                          <p:val>
                                            <p:fltVal val="0"/>
                                          </p:val>
                                        </p:tav>
                                        <p:tav tm="100000">
                                          <p:val>
                                            <p:strVal val="#ppt_h"/>
                                          </p:val>
                                        </p:tav>
                                      </p:tavLst>
                                    </p:anim>
                                    <p:anim calcmode="lin" valueType="num">
                                      <p:cBhvr>
                                        <p:cTn id="38" dur="1000" fill="hold"/>
                                        <p:tgtEl>
                                          <p:spTgt spid="194"/>
                                        </p:tgtEl>
                                        <p:attrNameLst>
                                          <p:attrName>style.rotation</p:attrName>
                                        </p:attrNameLst>
                                      </p:cBhvr>
                                      <p:tavLst>
                                        <p:tav tm="0">
                                          <p:val>
                                            <p:fltVal val="90"/>
                                          </p:val>
                                        </p:tav>
                                        <p:tav tm="100000">
                                          <p:val>
                                            <p:fltVal val="0"/>
                                          </p:val>
                                        </p:tav>
                                      </p:tavLst>
                                    </p:anim>
                                    <p:animEffect transition="in" filter="fade">
                                      <p:cBhvr>
                                        <p:cTn id="39" dur="1000"/>
                                        <p:tgtEl>
                                          <p:spTgt spid="194"/>
                                        </p:tgtEl>
                                      </p:cBhvr>
                                    </p:animEffect>
                                  </p:childTnLst>
                                </p:cTn>
                              </p:par>
                              <p:par>
                                <p:cTn id="40" presetID="31" presetClass="entr" presetSubtype="0" fill="hold" grpId="0" nodeType="withEffect">
                                  <p:stCondLst>
                                    <p:cond delay="0"/>
                                  </p:stCondLst>
                                  <p:childTnLst>
                                    <p:set>
                                      <p:cBhvr>
                                        <p:cTn id="41" dur="1" fill="hold">
                                          <p:stCondLst>
                                            <p:cond delay="0"/>
                                          </p:stCondLst>
                                        </p:cTn>
                                        <p:tgtEl>
                                          <p:spTgt spid="195"/>
                                        </p:tgtEl>
                                        <p:attrNameLst>
                                          <p:attrName>style.visibility</p:attrName>
                                        </p:attrNameLst>
                                      </p:cBhvr>
                                      <p:to>
                                        <p:strVal val="visible"/>
                                      </p:to>
                                    </p:set>
                                    <p:anim calcmode="lin" valueType="num">
                                      <p:cBhvr>
                                        <p:cTn id="42" dur="1000" fill="hold"/>
                                        <p:tgtEl>
                                          <p:spTgt spid="195"/>
                                        </p:tgtEl>
                                        <p:attrNameLst>
                                          <p:attrName>ppt_w</p:attrName>
                                        </p:attrNameLst>
                                      </p:cBhvr>
                                      <p:tavLst>
                                        <p:tav tm="0">
                                          <p:val>
                                            <p:fltVal val="0"/>
                                          </p:val>
                                        </p:tav>
                                        <p:tav tm="100000">
                                          <p:val>
                                            <p:strVal val="#ppt_w"/>
                                          </p:val>
                                        </p:tav>
                                      </p:tavLst>
                                    </p:anim>
                                    <p:anim calcmode="lin" valueType="num">
                                      <p:cBhvr>
                                        <p:cTn id="43" dur="1000" fill="hold"/>
                                        <p:tgtEl>
                                          <p:spTgt spid="195"/>
                                        </p:tgtEl>
                                        <p:attrNameLst>
                                          <p:attrName>ppt_h</p:attrName>
                                        </p:attrNameLst>
                                      </p:cBhvr>
                                      <p:tavLst>
                                        <p:tav tm="0">
                                          <p:val>
                                            <p:fltVal val="0"/>
                                          </p:val>
                                        </p:tav>
                                        <p:tav tm="100000">
                                          <p:val>
                                            <p:strVal val="#ppt_h"/>
                                          </p:val>
                                        </p:tav>
                                      </p:tavLst>
                                    </p:anim>
                                    <p:anim calcmode="lin" valueType="num">
                                      <p:cBhvr>
                                        <p:cTn id="44" dur="1000" fill="hold"/>
                                        <p:tgtEl>
                                          <p:spTgt spid="195"/>
                                        </p:tgtEl>
                                        <p:attrNameLst>
                                          <p:attrName>style.rotation</p:attrName>
                                        </p:attrNameLst>
                                      </p:cBhvr>
                                      <p:tavLst>
                                        <p:tav tm="0">
                                          <p:val>
                                            <p:fltVal val="90"/>
                                          </p:val>
                                        </p:tav>
                                        <p:tav tm="100000">
                                          <p:val>
                                            <p:fltVal val="0"/>
                                          </p:val>
                                        </p:tav>
                                      </p:tavLst>
                                    </p:anim>
                                    <p:animEffect transition="in" filter="fade">
                                      <p:cBhvr>
                                        <p:cTn id="45" dur="1000"/>
                                        <p:tgtEl>
                                          <p:spTgt spid="195"/>
                                        </p:tgtEl>
                                      </p:cBhvr>
                                    </p:animEffect>
                                  </p:childTnLst>
                                </p:cTn>
                              </p:par>
                              <p:par>
                                <p:cTn id="46" presetID="31" presetClass="entr" presetSubtype="0" fill="hold" grpId="0" nodeType="withEffect">
                                  <p:stCondLst>
                                    <p:cond delay="0"/>
                                  </p:stCondLst>
                                  <p:childTnLst>
                                    <p:set>
                                      <p:cBhvr>
                                        <p:cTn id="47" dur="1" fill="hold">
                                          <p:stCondLst>
                                            <p:cond delay="0"/>
                                          </p:stCondLst>
                                        </p:cTn>
                                        <p:tgtEl>
                                          <p:spTgt spid="196"/>
                                        </p:tgtEl>
                                        <p:attrNameLst>
                                          <p:attrName>style.visibility</p:attrName>
                                        </p:attrNameLst>
                                      </p:cBhvr>
                                      <p:to>
                                        <p:strVal val="visible"/>
                                      </p:to>
                                    </p:set>
                                    <p:anim calcmode="lin" valueType="num">
                                      <p:cBhvr>
                                        <p:cTn id="48" dur="1000" fill="hold"/>
                                        <p:tgtEl>
                                          <p:spTgt spid="196"/>
                                        </p:tgtEl>
                                        <p:attrNameLst>
                                          <p:attrName>ppt_w</p:attrName>
                                        </p:attrNameLst>
                                      </p:cBhvr>
                                      <p:tavLst>
                                        <p:tav tm="0">
                                          <p:val>
                                            <p:fltVal val="0"/>
                                          </p:val>
                                        </p:tav>
                                        <p:tav tm="100000">
                                          <p:val>
                                            <p:strVal val="#ppt_w"/>
                                          </p:val>
                                        </p:tav>
                                      </p:tavLst>
                                    </p:anim>
                                    <p:anim calcmode="lin" valueType="num">
                                      <p:cBhvr>
                                        <p:cTn id="49" dur="1000" fill="hold"/>
                                        <p:tgtEl>
                                          <p:spTgt spid="196"/>
                                        </p:tgtEl>
                                        <p:attrNameLst>
                                          <p:attrName>ppt_h</p:attrName>
                                        </p:attrNameLst>
                                      </p:cBhvr>
                                      <p:tavLst>
                                        <p:tav tm="0">
                                          <p:val>
                                            <p:fltVal val="0"/>
                                          </p:val>
                                        </p:tav>
                                        <p:tav tm="100000">
                                          <p:val>
                                            <p:strVal val="#ppt_h"/>
                                          </p:val>
                                        </p:tav>
                                      </p:tavLst>
                                    </p:anim>
                                    <p:anim calcmode="lin" valueType="num">
                                      <p:cBhvr>
                                        <p:cTn id="50" dur="1000" fill="hold"/>
                                        <p:tgtEl>
                                          <p:spTgt spid="196"/>
                                        </p:tgtEl>
                                        <p:attrNameLst>
                                          <p:attrName>style.rotation</p:attrName>
                                        </p:attrNameLst>
                                      </p:cBhvr>
                                      <p:tavLst>
                                        <p:tav tm="0">
                                          <p:val>
                                            <p:fltVal val="90"/>
                                          </p:val>
                                        </p:tav>
                                        <p:tav tm="100000">
                                          <p:val>
                                            <p:fltVal val="0"/>
                                          </p:val>
                                        </p:tav>
                                      </p:tavLst>
                                    </p:anim>
                                    <p:animEffect transition="in" filter="fade">
                                      <p:cBhvr>
                                        <p:cTn id="51" dur="1000"/>
                                        <p:tgtEl>
                                          <p:spTgt spid="196"/>
                                        </p:tgtEl>
                                      </p:cBhvr>
                                    </p:animEffect>
                                  </p:childTnLst>
                                </p:cTn>
                              </p:par>
                              <p:par>
                                <p:cTn id="52" presetID="31" presetClass="entr" presetSubtype="0" fill="hold" grpId="0" nodeType="withEffect">
                                  <p:stCondLst>
                                    <p:cond delay="0"/>
                                  </p:stCondLst>
                                  <p:childTnLst>
                                    <p:set>
                                      <p:cBhvr>
                                        <p:cTn id="53" dur="1" fill="hold">
                                          <p:stCondLst>
                                            <p:cond delay="0"/>
                                          </p:stCondLst>
                                        </p:cTn>
                                        <p:tgtEl>
                                          <p:spTgt spid="197"/>
                                        </p:tgtEl>
                                        <p:attrNameLst>
                                          <p:attrName>style.visibility</p:attrName>
                                        </p:attrNameLst>
                                      </p:cBhvr>
                                      <p:to>
                                        <p:strVal val="visible"/>
                                      </p:to>
                                    </p:set>
                                    <p:anim calcmode="lin" valueType="num">
                                      <p:cBhvr>
                                        <p:cTn id="54" dur="1000" fill="hold"/>
                                        <p:tgtEl>
                                          <p:spTgt spid="197"/>
                                        </p:tgtEl>
                                        <p:attrNameLst>
                                          <p:attrName>ppt_w</p:attrName>
                                        </p:attrNameLst>
                                      </p:cBhvr>
                                      <p:tavLst>
                                        <p:tav tm="0">
                                          <p:val>
                                            <p:fltVal val="0"/>
                                          </p:val>
                                        </p:tav>
                                        <p:tav tm="100000">
                                          <p:val>
                                            <p:strVal val="#ppt_w"/>
                                          </p:val>
                                        </p:tav>
                                      </p:tavLst>
                                    </p:anim>
                                    <p:anim calcmode="lin" valueType="num">
                                      <p:cBhvr>
                                        <p:cTn id="55" dur="1000" fill="hold"/>
                                        <p:tgtEl>
                                          <p:spTgt spid="197"/>
                                        </p:tgtEl>
                                        <p:attrNameLst>
                                          <p:attrName>ppt_h</p:attrName>
                                        </p:attrNameLst>
                                      </p:cBhvr>
                                      <p:tavLst>
                                        <p:tav tm="0">
                                          <p:val>
                                            <p:fltVal val="0"/>
                                          </p:val>
                                        </p:tav>
                                        <p:tav tm="100000">
                                          <p:val>
                                            <p:strVal val="#ppt_h"/>
                                          </p:val>
                                        </p:tav>
                                      </p:tavLst>
                                    </p:anim>
                                    <p:anim calcmode="lin" valueType="num">
                                      <p:cBhvr>
                                        <p:cTn id="56" dur="1000" fill="hold"/>
                                        <p:tgtEl>
                                          <p:spTgt spid="197"/>
                                        </p:tgtEl>
                                        <p:attrNameLst>
                                          <p:attrName>style.rotation</p:attrName>
                                        </p:attrNameLst>
                                      </p:cBhvr>
                                      <p:tavLst>
                                        <p:tav tm="0">
                                          <p:val>
                                            <p:fltVal val="90"/>
                                          </p:val>
                                        </p:tav>
                                        <p:tav tm="100000">
                                          <p:val>
                                            <p:fltVal val="0"/>
                                          </p:val>
                                        </p:tav>
                                      </p:tavLst>
                                    </p:anim>
                                    <p:animEffect transition="in" filter="fade">
                                      <p:cBhvr>
                                        <p:cTn id="57" dur="1000"/>
                                        <p:tgtEl>
                                          <p:spTgt spid="197"/>
                                        </p:tgtEl>
                                      </p:cBhvr>
                                    </p:animEffect>
                                  </p:childTnLst>
                                </p:cTn>
                              </p:par>
                              <p:par>
                                <p:cTn id="58" presetID="31" presetClass="entr" presetSubtype="0" fill="hold" nodeType="withEffect">
                                  <p:stCondLst>
                                    <p:cond delay="0"/>
                                  </p:stCondLst>
                                  <p:childTnLst>
                                    <p:set>
                                      <p:cBhvr>
                                        <p:cTn id="59" dur="1" fill="hold">
                                          <p:stCondLst>
                                            <p:cond delay="0"/>
                                          </p:stCondLst>
                                        </p:cTn>
                                        <p:tgtEl>
                                          <p:spTgt spid="198"/>
                                        </p:tgtEl>
                                        <p:attrNameLst>
                                          <p:attrName>style.visibility</p:attrName>
                                        </p:attrNameLst>
                                      </p:cBhvr>
                                      <p:to>
                                        <p:strVal val="visible"/>
                                      </p:to>
                                    </p:set>
                                    <p:anim calcmode="lin" valueType="num">
                                      <p:cBhvr>
                                        <p:cTn id="60" dur="1000" fill="hold"/>
                                        <p:tgtEl>
                                          <p:spTgt spid="198"/>
                                        </p:tgtEl>
                                        <p:attrNameLst>
                                          <p:attrName>ppt_w</p:attrName>
                                        </p:attrNameLst>
                                      </p:cBhvr>
                                      <p:tavLst>
                                        <p:tav tm="0">
                                          <p:val>
                                            <p:fltVal val="0"/>
                                          </p:val>
                                        </p:tav>
                                        <p:tav tm="100000">
                                          <p:val>
                                            <p:strVal val="#ppt_w"/>
                                          </p:val>
                                        </p:tav>
                                      </p:tavLst>
                                    </p:anim>
                                    <p:anim calcmode="lin" valueType="num">
                                      <p:cBhvr>
                                        <p:cTn id="61" dur="1000" fill="hold"/>
                                        <p:tgtEl>
                                          <p:spTgt spid="198"/>
                                        </p:tgtEl>
                                        <p:attrNameLst>
                                          <p:attrName>ppt_h</p:attrName>
                                        </p:attrNameLst>
                                      </p:cBhvr>
                                      <p:tavLst>
                                        <p:tav tm="0">
                                          <p:val>
                                            <p:fltVal val="0"/>
                                          </p:val>
                                        </p:tav>
                                        <p:tav tm="100000">
                                          <p:val>
                                            <p:strVal val="#ppt_h"/>
                                          </p:val>
                                        </p:tav>
                                      </p:tavLst>
                                    </p:anim>
                                    <p:anim calcmode="lin" valueType="num">
                                      <p:cBhvr>
                                        <p:cTn id="62" dur="1000" fill="hold"/>
                                        <p:tgtEl>
                                          <p:spTgt spid="198"/>
                                        </p:tgtEl>
                                        <p:attrNameLst>
                                          <p:attrName>style.rotation</p:attrName>
                                        </p:attrNameLst>
                                      </p:cBhvr>
                                      <p:tavLst>
                                        <p:tav tm="0">
                                          <p:val>
                                            <p:fltVal val="90"/>
                                          </p:val>
                                        </p:tav>
                                        <p:tav tm="100000">
                                          <p:val>
                                            <p:fltVal val="0"/>
                                          </p:val>
                                        </p:tav>
                                      </p:tavLst>
                                    </p:anim>
                                    <p:animEffect transition="in" filter="fade">
                                      <p:cBhvr>
                                        <p:cTn id="63" dur="1000"/>
                                        <p:tgtEl>
                                          <p:spTgt spid="198"/>
                                        </p:tgtEl>
                                      </p:cBhvr>
                                    </p:animEffect>
                                  </p:childTnLst>
                                </p:cTn>
                              </p:par>
                              <p:par>
                                <p:cTn id="64" presetID="31" presetClass="entr" presetSubtype="0" fill="hold" nodeType="withEffect">
                                  <p:stCondLst>
                                    <p:cond delay="0"/>
                                  </p:stCondLst>
                                  <p:childTnLst>
                                    <p:set>
                                      <p:cBhvr>
                                        <p:cTn id="65" dur="1" fill="hold">
                                          <p:stCondLst>
                                            <p:cond delay="0"/>
                                          </p:stCondLst>
                                        </p:cTn>
                                        <p:tgtEl>
                                          <p:spTgt spid="227"/>
                                        </p:tgtEl>
                                        <p:attrNameLst>
                                          <p:attrName>style.visibility</p:attrName>
                                        </p:attrNameLst>
                                      </p:cBhvr>
                                      <p:to>
                                        <p:strVal val="visible"/>
                                      </p:to>
                                    </p:set>
                                    <p:anim calcmode="lin" valueType="num">
                                      <p:cBhvr>
                                        <p:cTn id="66" dur="1000" fill="hold"/>
                                        <p:tgtEl>
                                          <p:spTgt spid="227"/>
                                        </p:tgtEl>
                                        <p:attrNameLst>
                                          <p:attrName>ppt_w</p:attrName>
                                        </p:attrNameLst>
                                      </p:cBhvr>
                                      <p:tavLst>
                                        <p:tav tm="0">
                                          <p:val>
                                            <p:fltVal val="0"/>
                                          </p:val>
                                        </p:tav>
                                        <p:tav tm="100000">
                                          <p:val>
                                            <p:strVal val="#ppt_w"/>
                                          </p:val>
                                        </p:tav>
                                      </p:tavLst>
                                    </p:anim>
                                    <p:anim calcmode="lin" valueType="num">
                                      <p:cBhvr>
                                        <p:cTn id="67" dur="1000" fill="hold"/>
                                        <p:tgtEl>
                                          <p:spTgt spid="227"/>
                                        </p:tgtEl>
                                        <p:attrNameLst>
                                          <p:attrName>ppt_h</p:attrName>
                                        </p:attrNameLst>
                                      </p:cBhvr>
                                      <p:tavLst>
                                        <p:tav tm="0">
                                          <p:val>
                                            <p:fltVal val="0"/>
                                          </p:val>
                                        </p:tav>
                                        <p:tav tm="100000">
                                          <p:val>
                                            <p:strVal val="#ppt_h"/>
                                          </p:val>
                                        </p:tav>
                                      </p:tavLst>
                                    </p:anim>
                                    <p:anim calcmode="lin" valueType="num">
                                      <p:cBhvr>
                                        <p:cTn id="68" dur="1000" fill="hold"/>
                                        <p:tgtEl>
                                          <p:spTgt spid="227"/>
                                        </p:tgtEl>
                                        <p:attrNameLst>
                                          <p:attrName>style.rotation</p:attrName>
                                        </p:attrNameLst>
                                      </p:cBhvr>
                                      <p:tavLst>
                                        <p:tav tm="0">
                                          <p:val>
                                            <p:fltVal val="90"/>
                                          </p:val>
                                        </p:tav>
                                        <p:tav tm="100000">
                                          <p:val>
                                            <p:fltVal val="0"/>
                                          </p:val>
                                        </p:tav>
                                      </p:tavLst>
                                    </p:anim>
                                    <p:animEffect transition="in" filter="fade">
                                      <p:cBhvr>
                                        <p:cTn id="69" dur="1000"/>
                                        <p:tgtEl>
                                          <p:spTgt spid="227"/>
                                        </p:tgtEl>
                                      </p:cBhvr>
                                    </p:animEffect>
                                  </p:childTnLst>
                                </p:cTn>
                              </p:par>
                              <p:par>
                                <p:cTn id="70" presetID="31" presetClass="entr" presetSubtype="0" fill="hold" nodeType="withEffect">
                                  <p:stCondLst>
                                    <p:cond delay="0"/>
                                  </p:stCondLst>
                                  <p:childTnLst>
                                    <p:set>
                                      <p:cBhvr>
                                        <p:cTn id="71" dur="1" fill="hold">
                                          <p:stCondLst>
                                            <p:cond delay="0"/>
                                          </p:stCondLst>
                                        </p:cTn>
                                        <p:tgtEl>
                                          <p:spTgt spid="256"/>
                                        </p:tgtEl>
                                        <p:attrNameLst>
                                          <p:attrName>style.visibility</p:attrName>
                                        </p:attrNameLst>
                                      </p:cBhvr>
                                      <p:to>
                                        <p:strVal val="visible"/>
                                      </p:to>
                                    </p:set>
                                    <p:anim calcmode="lin" valueType="num">
                                      <p:cBhvr>
                                        <p:cTn id="72" dur="1000" fill="hold"/>
                                        <p:tgtEl>
                                          <p:spTgt spid="256"/>
                                        </p:tgtEl>
                                        <p:attrNameLst>
                                          <p:attrName>ppt_w</p:attrName>
                                        </p:attrNameLst>
                                      </p:cBhvr>
                                      <p:tavLst>
                                        <p:tav tm="0">
                                          <p:val>
                                            <p:fltVal val="0"/>
                                          </p:val>
                                        </p:tav>
                                        <p:tav tm="100000">
                                          <p:val>
                                            <p:strVal val="#ppt_w"/>
                                          </p:val>
                                        </p:tav>
                                      </p:tavLst>
                                    </p:anim>
                                    <p:anim calcmode="lin" valueType="num">
                                      <p:cBhvr>
                                        <p:cTn id="73" dur="1000" fill="hold"/>
                                        <p:tgtEl>
                                          <p:spTgt spid="256"/>
                                        </p:tgtEl>
                                        <p:attrNameLst>
                                          <p:attrName>ppt_h</p:attrName>
                                        </p:attrNameLst>
                                      </p:cBhvr>
                                      <p:tavLst>
                                        <p:tav tm="0">
                                          <p:val>
                                            <p:fltVal val="0"/>
                                          </p:val>
                                        </p:tav>
                                        <p:tav tm="100000">
                                          <p:val>
                                            <p:strVal val="#ppt_h"/>
                                          </p:val>
                                        </p:tav>
                                      </p:tavLst>
                                    </p:anim>
                                    <p:anim calcmode="lin" valueType="num">
                                      <p:cBhvr>
                                        <p:cTn id="74" dur="1000" fill="hold"/>
                                        <p:tgtEl>
                                          <p:spTgt spid="256"/>
                                        </p:tgtEl>
                                        <p:attrNameLst>
                                          <p:attrName>style.rotation</p:attrName>
                                        </p:attrNameLst>
                                      </p:cBhvr>
                                      <p:tavLst>
                                        <p:tav tm="0">
                                          <p:val>
                                            <p:fltVal val="90"/>
                                          </p:val>
                                        </p:tav>
                                        <p:tav tm="100000">
                                          <p:val>
                                            <p:fltVal val="0"/>
                                          </p:val>
                                        </p:tav>
                                      </p:tavLst>
                                    </p:anim>
                                    <p:animEffect transition="in" filter="fade">
                                      <p:cBhvr>
                                        <p:cTn id="75" dur="1000"/>
                                        <p:tgtEl>
                                          <p:spTgt spid="256"/>
                                        </p:tgtEl>
                                      </p:cBhvr>
                                    </p:animEffect>
                                  </p:childTnLst>
                                </p:cTn>
                              </p:par>
                              <p:par>
                                <p:cTn id="76" presetID="31" presetClass="entr" presetSubtype="0" fill="hold" nodeType="withEffect">
                                  <p:stCondLst>
                                    <p:cond delay="0"/>
                                  </p:stCondLst>
                                  <p:childTnLst>
                                    <p:set>
                                      <p:cBhvr>
                                        <p:cTn id="77" dur="1" fill="hold">
                                          <p:stCondLst>
                                            <p:cond delay="0"/>
                                          </p:stCondLst>
                                        </p:cTn>
                                        <p:tgtEl>
                                          <p:spTgt spid="285"/>
                                        </p:tgtEl>
                                        <p:attrNameLst>
                                          <p:attrName>style.visibility</p:attrName>
                                        </p:attrNameLst>
                                      </p:cBhvr>
                                      <p:to>
                                        <p:strVal val="visible"/>
                                      </p:to>
                                    </p:set>
                                    <p:anim calcmode="lin" valueType="num">
                                      <p:cBhvr>
                                        <p:cTn id="78" dur="1000" fill="hold"/>
                                        <p:tgtEl>
                                          <p:spTgt spid="285"/>
                                        </p:tgtEl>
                                        <p:attrNameLst>
                                          <p:attrName>ppt_w</p:attrName>
                                        </p:attrNameLst>
                                      </p:cBhvr>
                                      <p:tavLst>
                                        <p:tav tm="0">
                                          <p:val>
                                            <p:fltVal val="0"/>
                                          </p:val>
                                        </p:tav>
                                        <p:tav tm="100000">
                                          <p:val>
                                            <p:strVal val="#ppt_w"/>
                                          </p:val>
                                        </p:tav>
                                      </p:tavLst>
                                    </p:anim>
                                    <p:anim calcmode="lin" valueType="num">
                                      <p:cBhvr>
                                        <p:cTn id="79" dur="1000" fill="hold"/>
                                        <p:tgtEl>
                                          <p:spTgt spid="285"/>
                                        </p:tgtEl>
                                        <p:attrNameLst>
                                          <p:attrName>ppt_h</p:attrName>
                                        </p:attrNameLst>
                                      </p:cBhvr>
                                      <p:tavLst>
                                        <p:tav tm="0">
                                          <p:val>
                                            <p:fltVal val="0"/>
                                          </p:val>
                                        </p:tav>
                                        <p:tav tm="100000">
                                          <p:val>
                                            <p:strVal val="#ppt_h"/>
                                          </p:val>
                                        </p:tav>
                                      </p:tavLst>
                                    </p:anim>
                                    <p:anim calcmode="lin" valueType="num">
                                      <p:cBhvr>
                                        <p:cTn id="80" dur="1000" fill="hold"/>
                                        <p:tgtEl>
                                          <p:spTgt spid="285"/>
                                        </p:tgtEl>
                                        <p:attrNameLst>
                                          <p:attrName>style.rotation</p:attrName>
                                        </p:attrNameLst>
                                      </p:cBhvr>
                                      <p:tavLst>
                                        <p:tav tm="0">
                                          <p:val>
                                            <p:fltVal val="90"/>
                                          </p:val>
                                        </p:tav>
                                        <p:tav tm="100000">
                                          <p:val>
                                            <p:fltVal val="0"/>
                                          </p:val>
                                        </p:tav>
                                      </p:tavLst>
                                    </p:anim>
                                    <p:animEffect transition="in" filter="fade">
                                      <p:cBhvr>
                                        <p:cTn id="81" dur="1000"/>
                                        <p:tgtEl>
                                          <p:spTgt spid="285"/>
                                        </p:tgtEl>
                                      </p:cBhvr>
                                    </p:animEffect>
                                  </p:childTnLst>
                                </p:cTn>
                              </p:par>
                              <p:par>
                                <p:cTn id="82" presetID="31" presetClass="entr" presetSubtype="0" fill="hold" nodeType="withEffect">
                                  <p:stCondLst>
                                    <p:cond delay="0"/>
                                  </p:stCondLst>
                                  <p:childTnLst>
                                    <p:set>
                                      <p:cBhvr>
                                        <p:cTn id="83" dur="1" fill="hold">
                                          <p:stCondLst>
                                            <p:cond delay="0"/>
                                          </p:stCondLst>
                                        </p:cTn>
                                        <p:tgtEl>
                                          <p:spTgt spid="314"/>
                                        </p:tgtEl>
                                        <p:attrNameLst>
                                          <p:attrName>style.visibility</p:attrName>
                                        </p:attrNameLst>
                                      </p:cBhvr>
                                      <p:to>
                                        <p:strVal val="visible"/>
                                      </p:to>
                                    </p:set>
                                    <p:anim calcmode="lin" valueType="num">
                                      <p:cBhvr>
                                        <p:cTn id="84" dur="1000" fill="hold"/>
                                        <p:tgtEl>
                                          <p:spTgt spid="314"/>
                                        </p:tgtEl>
                                        <p:attrNameLst>
                                          <p:attrName>ppt_w</p:attrName>
                                        </p:attrNameLst>
                                      </p:cBhvr>
                                      <p:tavLst>
                                        <p:tav tm="0">
                                          <p:val>
                                            <p:fltVal val="0"/>
                                          </p:val>
                                        </p:tav>
                                        <p:tav tm="100000">
                                          <p:val>
                                            <p:strVal val="#ppt_w"/>
                                          </p:val>
                                        </p:tav>
                                      </p:tavLst>
                                    </p:anim>
                                    <p:anim calcmode="lin" valueType="num">
                                      <p:cBhvr>
                                        <p:cTn id="85" dur="1000" fill="hold"/>
                                        <p:tgtEl>
                                          <p:spTgt spid="314"/>
                                        </p:tgtEl>
                                        <p:attrNameLst>
                                          <p:attrName>ppt_h</p:attrName>
                                        </p:attrNameLst>
                                      </p:cBhvr>
                                      <p:tavLst>
                                        <p:tav tm="0">
                                          <p:val>
                                            <p:fltVal val="0"/>
                                          </p:val>
                                        </p:tav>
                                        <p:tav tm="100000">
                                          <p:val>
                                            <p:strVal val="#ppt_h"/>
                                          </p:val>
                                        </p:tav>
                                      </p:tavLst>
                                    </p:anim>
                                    <p:anim calcmode="lin" valueType="num">
                                      <p:cBhvr>
                                        <p:cTn id="86" dur="1000" fill="hold"/>
                                        <p:tgtEl>
                                          <p:spTgt spid="314"/>
                                        </p:tgtEl>
                                        <p:attrNameLst>
                                          <p:attrName>style.rotation</p:attrName>
                                        </p:attrNameLst>
                                      </p:cBhvr>
                                      <p:tavLst>
                                        <p:tav tm="0">
                                          <p:val>
                                            <p:fltVal val="90"/>
                                          </p:val>
                                        </p:tav>
                                        <p:tav tm="100000">
                                          <p:val>
                                            <p:fltVal val="0"/>
                                          </p:val>
                                        </p:tav>
                                      </p:tavLst>
                                    </p:anim>
                                    <p:animEffect transition="in" filter="fade">
                                      <p:cBhvr>
                                        <p:cTn id="87" dur="1000"/>
                                        <p:tgtEl>
                                          <p:spTgt spid="314"/>
                                        </p:tgtEl>
                                      </p:cBhvr>
                                    </p:animEffect>
                                  </p:childTnLst>
                                </p:cTn>
                              </p:par>
                              <p:par>
                                <p:cTn id="88" presetID="31" presetClass="entr" presetSubtype="0" fill="hold" nodeType="withEffect">
                                  <p:stCondLst>
                                    <p:cond delay="0"/>
                                  </p:stCondLst>
                                  <p:childTnLst>
                                    <p:set>
                                      <p:cBhvr>
                                        <p:cTn id="89" dur="1" fill="hold">
                                          <p:stCondLst>
                                            <p:cond delay="0"/>
                                          </p:stCondLst>
                                        </p:cTn>
                                        <p:tgtEl>
                                          <p:spTgt spid="343"/>
                                        </p:tgtEl>
                                        <p:attrNameLst>
                                          <p:attrName>style.visibility</p:attrName>
                                        </p:attrNameLst>
                                      </p:cBhvr>
                                      <p:to>
                                        <p:strVal val="visible"/>
                                      </p:to>
                                    </p:set>
                                    <p:anim calcmode="lin" valueType="num">
                                      <p:cBhvr>
                                        <p:cTn id="90" dur="1000" fill="hold"/>
                                        <p:tgtEl>
                                          <p:spTgt spid="343"/>
                                        </p:tgtEl>
                                        <p:attrNameLst>
                                          <p:attrName>ppt_w</p:attrName>
                                        </p:attrNameLst>
                                      </p:cBhvr>
                                      <p:tavLst>
                                        <p:tav tm="0">
                                          <p:val>
                                            <p:fltVal val="0"/>
                                          </p:val>
                                        </p:tav>
                                        <p:tav tm="100000">
                                          <p:val>
                                            <p:strVal val="#ppt_w"/>
                                          </p:val>
                                        </p:tav>
                                      </p:tavLst>
                                    </p:anim>
                                    <p:anim calcmode="lin" valueType="num">
                                      <p:cBhvr>
                                        <p:cTn id="91" dur="1000" fill="hold"/>
                                        <p:tgtEl>
                                          <p:spTgt spid="343"/>
                                        </p:tgtEl>
                                        <p:attrNameLst>
                                          <p:attrName>ppt_h</p:attrName>
                                        </p:attrNameLst>
                                      </p:cBhvr>
                                      <p:tavLst>
                                        <p:tav tm="0">
                                          <p:val>
                                            <p:fltVal val="0"/>
                                          </p:val>
                                        </p:tav>
                                        <p:tav tm="100000">
                                          <p:val>
                                            <p:strVal val="#ppt_h"/>
                                          </p:val>
                                        </p:tav>
                                      </p:tavLst>
                                    </p:anim>
                                    <p:anim calcmode="lin" valueType="num">
                                      <p:cBhvr>
                                        <p:cTn id="92" dur="1000" fill="hold"/>
                                        <p:tgtEl>
                                          <p:spTgt spid="343"/>
                                        </p:tgtEl>
                                        <p:attrNameLst>
                                          <p:attrName>style.rotation</p:attrName>
                                        </p:attrNameLst>
                                      </p:cBhvr>
                                      <p:tavLst>
                                        <p:tav tm="0">
                                          <p:val>
                                            <p:fltVal val="90"/>
                                          </p:val>
                                        </p:tav>
                                        <p:tav tm="100000">
                                          <p:val>
                                            <p:fltVal val="0"/>
                                          </p:val>
                                        </p:tav>
                                      </p:tavLst>
                                    </p:anim>
                                    <p:animEffect transition="in" filter="fade">
                                      <p:cBhvr>
                                        <p:cTn id="93" dur="1000"/>
                                        <p:tgtEl>
                                          <p:spTgt spid="343"/>
                                        </p:tgtEl>
                                      </p:cBhvr>
                                    </p:animEffect>
                                  </p:childTnLst>
                                </p:cTn>
                              </p:par>
                              <p:par>
                                <p:cTn id="94" presetID="31" presetClass="entr" presetSubtype="0" fill="hold" grpId="0" nodeType="withEffect">
                                  <p:stCondLst>
                                    <p:cond delay="0"/>
                                  </p:stCondLst>
                                  <p:childTnLst>
                                    <p:set>
                                      <p:cBhvr>
                                        <p:cTn id="95" dur="1" fill="hold">
                                          <p:stCondLst>
                                            <p:cond delay="0"/>
                                          </p:stCondLst>
                                        </p:cTn>
                                        <p:tgtEl>
                                          <p:spTgt spid="359"/>
                                        </p:tgtEl>
                                        <p:attrNameLst>
                                          <p:attrName>style.visibility</p:attrName>
                                        </p:attrNameLst>
                                      </p:cBhvr>
                                      <p:to>
                                        <p:strVal val="visible"/>
                                      </p:to>
                                    </p:set>
                                    <p:anim calcmode="lin" valueType="num">
                                      <p:cBhvr>
                                        <p:cTn id="96" dur="1000" fill="hold"/>
                                        <p:tgtEl>
                                          <p:spTgt spid="359"/>
                                        </p:tgtEl>
                                        <p:attrNameLst>
                                          <p:attrName>ppt_w</p:attrName>
                                        </p:attrNameLst>
                                      </p:cBhvr>
                                      <p:tavLst>
                                        <p:tav tm="0">
                                          <p:val>
                                            <p:fltVal val="0"/>
                                          </p:val>
                                        </p:tav>
                                        <p:tav tm="100000">
                                          <p:val>
                                            <p:strVal val="#ppt_w"/>
                                          </p:val>
                                        </p:tav>
                                      </p:tavLst>
                                    </p:anim>
                                    <p:anim calcmode="lin" valueType="num">
                                      <p:cBhvr>
                                        <p:cTn id="97" dur="1000" fill="hold"/>
                                        <p:tgtEl>
                                          <p:spTgt spid="359"/>
                                        </p:tgtEl>
                                        <p:attrNameLst>
                                          <p:attrName>ppt_h</p:attrName>
                                        </p:attrNameLst>
                                      </p:cBhvr>
                                      <p:tavLst>
                                        <p:tav tm="0">
                                          <p:val>
                                            <p:fltVal val="0"/>
                                          </p:val>
                                        </p:tav>
                                        <p:tav tm="100000">
                                          <p:val>
                                            <p:strVal val="#ppt_h"/>
                                          </p:val>
                                        </p:tav>
                                      </p:tavLst>
                                    </p:anim>
                                    <p:anim calcmode="lin" valueType="num">
                                      <p:cBhvr>
                                        <p:cTn id="98" dur="1000" fill="hold"/>
                                        <p:tgtEl>
                                          <p:spTgt spid="359"/>
                                        </p:tgtEl>
                                        <p:attrNameLst>
                                          <p:attrName>style.rotation</p:attrName>
                                        </p:attrNameLst>
                                      </p:cBhvr>
                                      <p:tavLst>
                                        <p:tav tm="0">
                                          <p:val>
                                            <p:fltVal val="90"/>
                                          </p:val>
                                        </p:tav>
                                        <p:tav tm="100000">
                                          <p:val>
                                            <p:fltVal val="0"/>
                                          </p:val>
                                        </p:tav>
                                      </p:tavLst>
                                    </p:anim>
                                    <p:animEffect transition="in" filter="fade">
                                      <p:cBhvr>
                                        <p:cTn id="99" dur="1000"/>
                                        <p:tgtEl>
                                          <p:spTgt spid="359"/>
                                        </p:tgtEl>
                                      </p:cBhvr>
                                    </p:animEffect>
                                  </p:childTnLst>
                                </p:cTn>
                              </p:par>
                              <p:par>
                                <p:cTn id="100" presetID="31" presetClass="entr" presetSubtype="0" fill="hold" grpId="0" nodeType="withEffect">
                                  <p:stCondLst>
                                    <p:cond delay="0"/>
                                  </p:stCondLst>
                                  <p:childTnLst>
                                    <p:set>
                                      <p:cBhvr>
                                        <p:cTn id="101" dur="1" fill="hold">
                                          <p:stCondLst>
                                            <p:cond delay="0"/>
                                          </p:stCondLst>
                                        </p:cTn>
                                        <p:tgtEl>
                                          <p:spTgt spid="360"/>
                                        </p:tgtEl>
                                        <p:attrNameLst>
                                          <p:attrName>style.visibility</p:attrName>
                                        </p:attrNameLst>
                                      </p:cBhvr>
                                      <p:to>
                                        <p:strVal val="visible"/>
                                      </p:to>
                                    </p:set>
                                    <p:anim calcmode="lin" valueType="num">
                                      <p:cBhvr>
                                        <p:cTn id="102" dur="1000" fill="hold"/>
                                        <p:tgtEl>
                                          <p:spTgt spid="360"/>
                                        </p:tgtEl>
                                        <p:attrNameLst>
                                          <p:attrName>ppt_w</p:attrName>
                                        </p:attrNameLst>
                                      </p:cBhvr>
                                      <p:tavLst>
                                        <p:tav tm="0">
                                          <p:val>
                                            <p:fltVal val="0"/>
                                          </p:val>
                                        </p:tav>
                                        <p:tav tm="100000">
                                          <p:val>
                                            <p:strVal val="#ppt_w"/>
                                          </p:val>
                                        </p:tav>
                                      </p:tavLst>
                                    </p:anim>
                                    <p:anim calcmode="lin" valueType="num">
                                      <p:cBhvr>
                                        <p:cTn id="103" dur="1000" fill="hold"/>
                                        <p:tgtEl>
                                          <p:spTgt spid="360"/>
                                        </p:tgtEl>
                                        <p:attrNameLst>
                                          <p:attrName>ppt_h</p:attrName>
                                        </p:attrNameLst>
                                      </p:cBhvr>
                                      <p:tavLst>
                                        <p:tav tm="0">
                                          <p:val>
                                            <p:fltVal val="0"/>
                                          </p:val>
                                        </p:tav>
                                        <p:tav tm="100000">
                                          <p:val>
                                            <p:strVal val="#ppt_h"/>
                                          </p:val>
                                        </p:tav>
                                      </p:tavLst>
                                    </p:anim>
                                    <p:anim calcmode="lin" valueType="num">
                                      <p:cBhvr>
                                        <p:cTn id="104" dur="1000" fill="hold"/>
                                        <p:tgtEl>
                                          <p:spTgt spid="360"/>
                                        </p:tgtEl>
                                        <p:attrNameLst>
                                          <p:attrName>style.rotation</p:attrName>
                                        </p:attrNameLst>
                                      </p:cBhvr>
                                      <p:tavLst>
                                        <p:tav tm="0">
                                          <p:val>
                                            <p:fltVal val="90"/>
                                          </p:val>
                                        </p:tav>
                                        <p:tav tm="100000">
                                          <p:val>
                                            <p:fltVal val="0"/>
                                          </p:val>
                                        </p:tav>
                                      </p:tavLst>
                                    </p:anim>
                                    <p:animEffect transition="in" filter="fade">
                                      <p:cBhvr>
                                        <p:cTn id="105" dur="1000"/>
                                        <p:tgtEl>
                                          <p:spTgt spid="360"/>
                                        </p:tgtEl>
                                      </p:cBhvr>
                                    </p:animEffect>
                                  </p:childTnLst>
                                </p:cTn>
                              </p:par>
                              <p:par>
                                <p:cTn id="106" presetID="31" presetClass="entr" presetSubtype="0" fill="hold" grpId="0" nodeType="withEffect">
                                  <p:stCondLst>
                                    <p:cond delay="0"/>
                                  </p:stCondLst>
                                  <p:childTnLst>
                                    <p:set>
                                      <p:cBhvr>
                                        <p:cTn id="107" dur="1" fill="hold">
                                          <p:stCondLst>
                                            <p:cond delay="0"/>
                                          </p:stCondLst>
                                        </p:cTn>
                                        <p:tgtEl>
                                          <p:spTgt spid="361"/>
                                        </p:tgtEl>
                                        <p:attrNameLst>
                                          <p:attrName>style.visibility</p:attrName>
                                        </p:attrNameLst>
                                      </p:cBhvr>
                                      <p:to>
                                        <p:strVal val="visible"/>
                                      </p:to>
                                    </p:set>
                                    <p:anim calcmode="lin" valueType="num">
                                      <p:cBhvr>
                                        <p:cTn id="108" dur="1000" fill="hold"/>
                                        <p:tgtEl>
                                          <p:spTgt spid="361"/>
                                        </p:tgtEl>
                                        <p:attrNameLst>
                                          <p:attrName>ppt_w</p:attrName>
                                        </p:attrNameLst>
                                      </p:cBhvr>
                                      <p:tavLst>
                                        <p:tav tm="0">
                                          <p:val>
                                            <p:fltVal val="0"/>
                                          </p:val>
                                        </p:tav>
                                        <p:tav tm="100000">
                                          <p:val>
                                            <p:strVal val="#ppt_w"/>
                                          </p:val>
                                        </p:tav>
                                      </p:tavLst>
                                    </p:anim>
                                    <p:anim calcmode="lin" valueType="num">
                                      <p:cBhvr>
                                        <p:cTn id="109" dur="1000" fill="hold"/>
                                        <p:tgtEl>
                                          <p:spTgt spid="361"/>
                                        </p:tgtEl>
                                        <p:attrNameLst>
                                          <p:attrName>ppt_h</p:attrName>
                                        </p:attrNameLst>
                                      </p:cBhvr>
                                      <p:tavLst>
                                        <p:tav tm="0">
                                          <p:val>
                                            <p:fltVal val="0"/>
                                          </p:val>
                                        </p:tav>
                                        <p:tav tm="100000">
                                          <p:val>
                                            <p:strVal val="#ppt_h"/>
                                          </p:val>
                                        </p:tav>
                                      </p:tavLst>
                                    </p:anim>
                                    <p:anim calcmode="lin" valueType="num">
                                      <p:cBhvr>
                                        <p:cTn id="110" dur="1000" fill="hold"/>
                                        <p:tgtEl>
                                          <p:spTgt spid="361"/>
                                        </p:tgtEl>
                                        <p:attrNameLst>
                                          <p:attrName>style.rotation</p:attrName>
                                        </p:attrNameLst>
                                      </p:cBhvr>
                                      <p:tavLst>
                                        <p:tav tm="0">
                                          <p:val>
                                            <p:fltVal val="90"/>
                                          </p:val>
                                        </p:tav>
                                        <p:tav tm="100000">
                                          <p:val>
                                            <p:fltVal val="0"/>
                                          </p:val>
                                        </p:tav>
                                      </p:tavLst>
                                    </p:anim>
                                    <p:animEffect transition="in" filter="fade">
                                      <p:cBhvr>
                                        <p:cTn id="111" dur="1000"/>
                                        <p:tgtEl>
                                          <p:spTgt spid="361"/>
                                        </p:tgtEl>
                                      </p:cBhvr>
                                    </p:animEffect>
                                  </p:childTnLst>
                                </p:cTn>
                              </p:par>
                              <p:par>
                                <p:cTn id="112" presetID="31" presetClass="entr" presetSubtype="0" fill="hold" grpId="0" nodeType="withEffect">
                                  <p:stCondLst>
                                    <p:cond delay="0"/>
                                  </p:stCondLst>
                                  <p:childTnLst>
                                    <p:set>
                                      <p:cBhvr>
                                        <p:cTn id="113" dur="1" fill="hold">
                                          <p:stCondLst>
                                            <p:cond delay="0"/>
                                          </p:stCondLst>
                                        </p:cTn>
                                        <p:tgtEl>
                                          <p:spTgt spid="362"/>
                                        </p:tgtEl>
                                        <p:attrNameLst>
                                          <p:attrName>style.visibility</p:attrName>
                                        </p:attrNameLst>
                                      </p:cBhvr>
                                      <p:to>
                                        <p:strVal val="visible"/>
                                      </p:to>
                                    </p:set>
                                    <p:anim calcmode="lin" valueType="num">
                                      <p:cBhvr>
                                        <p:cTn id="114" dur="1000" fill="hold"/>
                                        <p:tgtEl>
                                          <p:spTgt spid="362"/>
                                        </p:tgtEl>
                                        <p:attrNameLst>
                                          <p:attrName>ppt_w</p:attrName>
                                        </p:attrNameLst>
                                      </p:cBhvr>
                                      <p:tavLst>
                                        <p:tav tm="0">
                                          <p:val>
                                            <p:fltVal val="0"/>
                                          </p:val>
                                        </p:tav>
                                        <p:tav tm="100000">
                                          <p:val>
                                            <p:strVal val="#ppt_w"/>
                                          </p:val>
                                        </p:tav>
                                      </p:tavLst>
                                    </p:anim>
                                    <p:anim calcmode="lin" valueType="num">
                                      <p:cBhvr>
                                        <p:cTn id="115" dur="1000" fill="hold"/>
                                        <p:tgtEl>
                                          <p:spTgt spid="362"/>
                                        </p:tgtEl>
                                        <p:attrNameLst>
                                          <p:attrName>ppt_h</p:attrName>
                                        </p:attrNameLst>
                                      </p:cBhvr>
                                      <p:tavLst>
                                        <p:tav tm="0">
                                          <p:val>
                                            <p:fltVal val="0"/>
                                          </p:val>
                                        </p:tav>
                                        <p:tav tm="100000">
                                          <p:val>
                                            <p:strVal val="#ppt_h"/>
                                          </p:val>
                                        </p:tav>
                                      </p:tavLst>
                                    </p:anim>
                                    <p:anim calcmode="lin" valueType="num">
                                      <p:cBhvr>
                                        <p:cTn id="116" dur="1000" fill="hold"/>
                                        <p:tgtEl>
                                          <p:spTgt spid="362"/>
                                        </p:tgtEl>
                                        <p:attrNameLst>
                                          <p:attrName>style.rotation</p:attrName>
                                        </p:attrNameLst>
                                      </p:cBhvr>
                                      <p:tavLst>
                                        <p:tav tm="0">
                                          <p:val>
                                            <p:fltVal val="90"/>
                                          </p:val>
                                        </p:tav>
                                        <p:tav tm="100000">
                                          <p:val>
                                            <p:fltVal val="0"/>
                                          </p:val>
                                        </p:tav>
                                      </p:tavLst>
                                    </p:anim>
                                    <p:animEffect transition="in" filter="fade">
                                      <p:cBhvr>
                                        <p:cTn id="117" dur="1000"/>
                                        <p:tgtEl>
                                          <p:spTgt spid="362"/>
                                        </p:tgtEl>
                                      </p:cBhvr>
                                    </p:animEffect>
                                  </p:childTnLst>
                                </p:cTn>
                              </p:par>
                              <p:par>
                                <p:cTn id="118" presetID="31" presetClass="entr" presetSubtype="0" fill="hold" grpId="0" nodeType="withEffect">
                                  <p:stCondLst>
                                    <p:cond delay="0"/>
                                  </p:stCondLst>
                                  <p:childTnLst>
                                    <p:set>
                                      <p:cBhvr>
                                        <p:cTn id="119" dur="1" fill="hold">
                                          <p:stCondLst>
                                            <p:cond delay="0"/>
                                          </p:stCondLst>
                                        </p:cTn>
                                        <p:tgtEl>
                                          <p:spTgt spid="363"/>
                                        </p:tgtEl>
                                        <p:attrNameLst>
                                          <p:attrName>style.visibility</p:attrName>
                                        </p:attrNameLst>
                                      </p:cBhvr>
                                      <p:to>
                                        <p:strVal val="visible"/>
                                      </p:to>
                                    </p:set>
                                    <p:anim calcmode="lin" valueType="num">
                                      <p:cBhvr>
                                        <p:cTn id="120" dur="1000" fill="hold"/>
                                        <p:tgtEl>
                                          <p:spTgt spid="363"/>
                                        </p:tgtEl>
                                        <p:attrNameLst>
                                          <p:attrName>ppt_w</p:attrName>
                                        </p:attrNameLst>
                                      </p:cBhvr>
                                      <p:tavLst>
                                        <p:tav tm="0">
                                          <p:val>
                                            <p:fltVal val="0"/>
                                          </p:val>
                                        </p:tav>
                                        <p:tav tm="100000">
                                          <p:val>
                                            <p:strVal val="#ppt_w"/>
                                          </p:val>
                                        </p:tav>
                                      </p:tavLst>
                                    </p:anim>
                                    <p:anim calcmode="lin" valueType="num">
                                      <p:cBhvr>
                                        <p:cTn id="121" dur="1000" fill="hold"/>
                                        <p:tgtEl>
                                          <p:spTgt spid="363"/>
                                        </p:tgtEl>
                                        <p:attrNameLst>
                                          <p:attrName>ppt_h</p:attrName>
                                        </p:attrNameLst>
                                      </p:cBhvr>
                                      <p:tavLst>
                                        <p:tav tm="0">
                                          <p:val>
                                            <p:fltVal val="0"/>
                                          </p:val>
                                        </p:tav>
                                        <p:tav tm="100000">
                                          <p:val>
                                            <p:strVal val="#ppt_h"/>
                                          </p:val>
                                        </p:tav>
                                      </p:tavLst>
                                    </p:anim>
                                    <p:anim calcmode="lin" valueType="num">
                                      <p:cBhvr>
                                        <p:cTn id="122" dur="1000" fill="hold"/>
                                        <p:tgtEl>
                                          <p:spTgt spid="363"/>
                                        </p:tgtEl>
                                        <p:attrNameLst>
                                          <p:attrName>style.rotation</p:attrName>
                                        </p:attrNameLst>
                                      </p:cBhvr>
                                      <p:tavLst>
                                        <p:tav tm="0">
                                          <p:val>
                                            <p:fltVal val="90"/>
                                          </p:val>
                                        </p:tav>
                                        <p:tav tm="100000">
                                          <p:val>
                                            <p:fltVal val="0"/>
                                          </p:val>
                                        </p:tav>
                                      </p:tavLst>
                                    </p:anim>
                                    <p:animEffect transition="in" filter="fade">
                                      <p:cBhvr>
                                        <p:cTn id="123" dur="1000"/>
                                        <p:tgtEl>
                                          <p:spTgt spid="3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0" grpId="0" animBg="1"/>
      <p:bldP spid="191" grpId="0" animBg="1"/>
      <p:bldP spid="192" grpId="0" animBg="1"/>
      <p:bldP spid="193" grpId="0" animBg="1"/>
      <p:bldP spid="194" grpId="0" animBg="1"/>
      <p:bldP spid="195" grpId="0" animBg="1"/>
      <p:bldP spid="196" grpId="0" animBg="1"/>
      <p:bldP spid="197" grpId="0" animBg="1"/>
      <p:bldP spid="359" grpId="0" animBg="1"/>
      <p:bldP spid="360" grpId="0" animBg="1"/>
      <p:bldP spid="361" grpId="0" animBg="1"/>
      <p:bldP spid="362" grpId="0" animBg="1"/>
      <p:bldP spid="363" grpId="0" animBg="1"/>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a:spLocks noEditPoints="1"/>
          </p:cNvSpPr>
          <p:nvPr/>
        </p:nvSpPr>
        <p:spPr bwMode="auto">
          <a:xfrm rot="16200000">
            <a:off x="1248504" y="-1088351"/>
            <a:ext cx="750171" cy="3247179"/>
          </a:xfrm>
          <a:custGeom>
            <a:avLst/>
            <a:gdLst>
              <a:gd name="T0" fmla="*/ 914 w 1007"/>
              <a:gd name="T1" fmla="*/ 170 h 2288"/>
              <a:gd name="T2" fmla="*/ 728 w 1007"/>
              <a:gd name="T3" fmla="*/ 122 h 2288"/>
              <a:gd name="T4" fmla="*/ 291 w 1007"/>
              <a:gd name="T5" fmla="*/ 122 h 2288"/>
              <a:gd name="T6" fmla="*/ 147 w 1007"/>
              <a:gd name="T7" fmla="*/ 0 h 2288"/>
              <a:gd name="T8" fmla="*/ 0 w 1007"/>
              <a:gd name="T9" fmla="*/ 146 h 2288"/>
              <a:gd name="T10" fmla="*/ 147 w 1007"/>
              <a:gd name="T11" fmla="*/ 293 h 2288"/>
              <a:gd name="T12" fmla="*/ 291 w 1007"/>
              <a:gd name="T13" fmla="*/ 171 h 2288"/>
              <a:gd name="T14" fmla="*/ 728 w 1007"/>
              <a:gd name="T15" fmla="*/ 171 h 2288"/>
              <a:gd name="T16" fmla="*/ 957 w 1007"/>
              <a:gd name="T17" fmla="*/ 351 h 2288"/>
              <a:gd name="T18" fmla="*/ 957 w 1007"/>
              <a:gd name="T19" fmla="*/ 2288 h 2288"/>
              <a:gd name="T20" fmla="*/ 1007 w 1007"/>
              <a:gd name="T21" fmla="*/ 2288 h 2288"/>
              <a:gd name="T22" fmla="*/ 1007 w 1007"/>
              <a:gd name="T23" fmla="*/ 351 h 2288"/>
              <a:gd name="T24" fmla="*/ 914 w 1007"/>
              <a:gd name="T25" fmla="*/ 170 h 2288"/>
              <a:gd name="T26" fmla="*/ 147 w 1007"/>
              <a:gd name="T27" fmla="*/ 233 h 2288"/>
              <a:gd name="T28" fmla="*/ 61 w 1007"/>
              <a:gd name="T29" fmla="*/ 146 h 2288"/>
              <a:gd name="T30" fmla="*/ 147 w 1007"/>
              <a:gd name="T31" fmla="*/ 60 h 2288"/>
              <a:gd name="T32" fmla="*/ 233 w 1007"/>
              <a:gd name="T33" fmla="*/ 146 h 2288"/>
              <a:gd name="T34" fmla="*/ 147 w 1007"/>
              <a:gd name="T35" fmla="*/ 233 h 2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7" h="2288">
                <a:moveTo>
                  <a:pt x="914" y="170"/>
                </a:moveTo>
                <a:cubicBezTo>
                  <a:pt x="854" y="130"/>
                  <a:pt x="780" y="122"/>
                  <a:pt x="728" y="122"/>
                </a:cubicBezTo>
                <a:cubicBezTo>
                  <a:pt x="291" y="122"/>
                  <a:pt x="291" y="122"/>
                  <a:pt x="291" y="122"/>
                </a:cubicBezTo>
                <a:cubicBezTo>
                  <a:pt x="279" y="53"/>
                  <a:pt x="219" y="0"/>
                  <a:pt x="147" y="0"/>
                </a:cubicBezTo>
                <a:cubicBezTo>
                  <a:pt x="66" y="0"/>
                  <a:pt x="0" y="66"/>
                  <a:pt x="0" y="146"/>
                </a:cubicBezTo>
                <a:cubicBezTo>
                  <a:pt x="0" y="227"/>
                  <a:pt x="66" y="293"/>
                  <a:pt x="147" y="293"/>
                </a:cubicBezTo>
                <a:cubicBezTo>
                  <a:pt x="219" y="293"/>
                  <a:pt x="279" y="240"/>
                  <a:pt x="291" y="171"/>
                </a:cubicBezTo>
                <a:cubicBezTo>
                  <a:pt x="728" y="171"/>
                  <a:pt x="728" y="171"/>
                  <a:pt x="728" y="171"/>
                </a:cubicBezTo>
                <a:cubicBezTo>
                  <a:pt x="797" y="171"/>
                  <a:pt x="957" y="189"/>
                  <a:pt x="957" y="351"/>
                </a:cubicBezTo>
                <a:cubicBezTo>
                  <a:pt x="957" y="2288"/>
                  <a:pt x="957" y="2288"/>
                  <a:pt x="957" y="2288"/>
                </a:cubicBezTo>
                <a:cubicBezTo>
                  <a:pt x="1007" y="2288"/>
                  <a:pt x="1007" y="2288"/>
                  <a:pt x="1007" y="2288"/>
                </a:cubicBezTo>
                <a:cubicBezTo>
                  <a:pt x="1007" y="351"/>
                  <a:pt x="1007" y="351"/>
                  <a:pt x="1007" y="351"/>
                </a:cubicBezTo>
                <a:cubicBezTo>
                  <a:pt x="1007" y="272"/>
                  <a:pt x="975" y="210"/>
                  <a:pt x="914" y="170"/>
                </a:cubicBezTo>
                <a:close/>
                <a:moveTo>
                  <a:pt x="147" y="233"/>
                </a:moveTo>
                <a:cubicBezTo>
                  <a:pt x="99" y="233"/>
                  <a:pt x="61" y="194"/>
                  <a:pt x="61" y="146"/>
                </a:cubicBezTo>
                <a:cubicBezTo>
                  <a:pt x="61" y="99"/>
                  <a:pt x="99" y="60"/>
                  <a:pt x="147" y="60"/>
                </a:cubicBezTo>
                <a:cubicBezTo>
                  <a:pt x="194" y="60"/>
                  <a:pt x="233" y="99"/>
                  <a:pt x="233" y="146"/>
                </a:cubicBezTo>
                <a:cubicBezTo>
                  <a:pt x="233" y="194"/>
                  <a:pt x="194" y="233"/>
                  <a:pt x="147" y="233"/>
                </a:cubicBezTo>
                <a:close/>
              </a:path>
            </a:pathLst>
          </a:custGeom>
          <a:gradFill>
            <a:gsLst>
              <a:gs pos="0">
                <a:srgbClr val="03435C"/>
              </a:gs>
              <a:gs pos="100000">
                <a:srgbClr val="037A9B"/>
              </a:gs>
            </a:gsLst>
            <a:lin ang="5400000" scaled="1"/>
          </a:gra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012" dirty="0">
              <a:solidFill>
                <a:prstClr val="white"/>
              </a:solidFill>
              <a:latin typeface="微软雅黑" panose="020B0503020204020204" pitchFamily="34" charset="-122"/>
            </a:endParaRPr>
          </a:p>
        </p:txBody>
      </p:sp>
      <p:sp>
        <p:nvSpPr>
          <p:cNvPr id="5" name="TextBox 4"/>
          <p:cNvSpPr txBox="1"/>
          <p:nvPr/>
        </p:nvSpPr>
        <p:spPr>
          <a:xfrm>
            <a:off x="395536" y="350572"/>
            <a:ext cx="2736304" cy="369332"/>
          </a:xfrm>
          <a:prstGeom prst="rect">
            <a:avLst/>
          </a:prstGeom>
          <a:solidFill>
            <a:schemeClr val="accent5">
              <a:lumMod val="75000"/>
            </a:schemeClr>
          </a:solidFill>
        </p:spPr>
        <p:txBody>
          <a:bodyPr wrap="square" rtlCol="0">
            <a:spAutoFit/>
          </a:bodyPr>
          <a:lstStyle/>
          <a:p>
            <a:r>
              <a:rPr lang="en-US" b="1" dirty="0" smtClean="0">
                <a:solidFill>
                  <a:schemeClr val="bg1"/>
                </a:solidFill>
                <a:latin typeface="Times New Roman" pitchFamily="18" charset="0"/>
                <a:cs typeface="Times New Roman" pitchFamily="18" charset="0"/>
              </a:rPr>
              <a:t>II. TÌM HIỂU CHI TIẾT</a:t>
            </a:r>
            <a:endParaRPr lang="en-US" b="1" dirty="0">
              <a:solidFill>
                <a:schemeClr val="bg1"/>
              </a:solidFill>
              <a:latin typeface="Times New Roman" pitchFamily="18" charset="0"/>
              <a:cs typeface="Times New Roman" pitchFamily="18" charset="0"/>
            </a:endParaRPr>
          </a:p>
        </p:txBody>
      </p:sp>
      <p:sp>
        <p:nvSpPr>
          <p:cNvPr id="6" name="Rectangle 57"/>
          <p:cNvSpPr/>
          <p:nvPr/>
        </p:nvSpPr>
        <p:spPr>
          <a:xfrm>
            <a:off x="0" y="987574"/>
            <a:ext cx="9144000" cy="3600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2" tIns="34292" rIns="68582" bIns="34292" rtlCol="0" anchor="ctr"/>
          <a:lstStyle/>
          <a:p>
            <a:pPr algn="ctr"/>
            <a:r>
              <a:rPr lang="en-US" sz="2000" b="1" dirty="0" smtClean="0">
                <a:latin typeface="Times New Roman" pitchFamily="18" charset="0"/>
                <a:cs typeface="Times New Roman" pitchFamily="18" charset="0"/>
              </a:rPr>
              <a:t>1. Tình thế của gia đình chị Dậu</a:t>
            </a:r>
            <a:endParaRPr lang="en-US" sz="2000" b="1" dirty="0">
              <a:latin typeface="Times New Roman" pitchFamily="18" charset="0"/>
              <a:cs typeface="Times New Roman" pitchFamily="18" charset="0"/>
            </a:endParaRPr>
          </a:p>
        </p:txBody>
      </p:sp>
      <p:sp>
        <p:nvSpPr>
          <p:cNvPr id="14" name="TextBox 13"/>
          <p:cNvSpPr txBox="1"/>
          <p:nvPr/>
        </p:nvSpPr>
        <p:spPr>
          <a:xfrm>
            <a:off x="755576" y="1462013"/>
            <a:ext cx="1770999" cy="461665"/>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Bối cảnh</a:t>
            </a:r>
            <a:endParaRPr lang="en-US" sz="2400" b="1" dirty="0">
              <a:latin typeface="Times New Roman" pitchFamily="18" charset="0"/>
              <a:cs typeface="Times New Roman" pitchFamily="18" charset="0"/>
            </a:endParaRPr>
          </a:p>
        </p:txBody>
      </p:sp>
      <p:sp>
        <p:nvSpPr>
          <p:cNvPr id="15" name="Rectangle 14"/>
          <p:cNvSpPr/>
          <p:nvPr/>
        </p:nvSpPr>
        <p:spPr>
          <a:xfrm>
            <a:off x="2286000" y="1491630"/>
            <a:ext cx="6390456" cy="92333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fr-FR" dirty="0">
                <a:latin typeface="Times New Roman" pitchFamily="18" charset="0"/>
                <a:cs typeface="Times New Roman" pitchFamily="18" charset="0"/>
              </a:rPr>
              <a:t>Vụ thuế đang trong thời điểm gay gắt nhất: quan sắp về làng đốc thuế, bọn tay sai hung hăng xông vào những nhà chưa nộp thuế để bắt người, đánh trói, đem ra đình cùm kẹp</a:t>
            </a:r>
            <a:endParaRPr lang="en-US" dirty="0">
              <a:latin typeface="Times New Roman" pitchFamily="18" charset="0"/>
              <a:cs typeface="Times New Roman" pitchFamily="18" charset="0"/>
            </a:endParaRPr>
          </a:p>
        </p:txBody>
      </p:sp>
      <p:sp>
        <p:nvSpPr>
          <p:cNvPr id="23" name="TextBox 22"/>
          <p:cNvSpPr txBox="1"/>
          <p:nvPr/>
        </p:nvSpPr>
        <p:spPr>
          <a:xfrm>
            <a:off x="1288833" y="2643758"/>
            <a:ext cx="1770999" cy="461665"/>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Gia cảnh</a:t>
            </a:r>
            <a:endParaRPr lang="en-US" sz="2400" b="1" dirty="0">
              <a:latin typeface="Times New Roman" pitchFamily="18" charset="0"/>
              <a:cs typeface="Times New Roman" pitchFamily="18" charset="0"/>
            </a:endParaRPr>
          </a:p>
        </p:txBody>
      </p:sp>
      <p:sp>
        <p:nvSpPr>
          <p:cNvPr id="24" name="Rectangle 23"/>
          <p:cNvSpPr/>
          <p:nvPr/>
        </p:nvSpPr>
        <p:spPr>
          <a:xfrm>
            <a:off x="2987824" y="2700665"/>
            <a:ext cx="5616624" cy="2031325"/>
          </a:xfrm>
          <a:prstGeom prst="rect">
            <a:avLst/>
          </a:prstGeom>
        </p:spPr>
        <p:txBody>
          <a:bodyPr wrap="square">
            <a:spAutoFit/>
          </a:bodyPr>
          <a:lstStyle/>
          <a:p>
            <a:pPr marL="342900" indent="-342900">
              <a:buFont typeface="Wingdings" pitchFamily="2" charset="2"/>
              <a:buChar char="ü"/>
            </a:pPr>
            <a:r>
              <a:rPr lang="en-US" dirty="0" smtClean="0">
                <a:latin typeface="Times New Roman" pitchFamily="18" charset="0"/>
                <a:cs typeface="Times New Roman" pitchFamily="18" charset="0"/>
              </a:rPr>
              <a:t>Món </a:t>
            </a:r>
            <a:r>
              <a:rPr lang="en-US" dirty="0">
                <a:latin typeface="Times New Roman" pitchFamily="18" charset="0"/>
                <a:cs typeface="Times New Roman" pitchFamily="18" charset="0"/>
              </a:rPr>
              <a:t>nợ sưu nhà nước chưa cách gì trả được</a:t>
            </a:r>
            <a:r>
              <a:rPr lang="en-US" dirty="0" smtClean="0">
                <a:latin typeface="Times New Roman" pitchFamily="18" charset="0"/>
                <a:cs typeface="Times New Roman" pitchFamily="18" charset="0"/>
              </a:rPr>
              <a:t>.</a:t>
            </a:r>
          </a:p>
          <a:p>
            <a:pPr marL="342900" indent="-342900">
              <a:buFont typeface="Wingdings" pitchFamily="2" charset="2"/>
              <a:buChar char="ü"/>
            </a:pPr>
            <a:r>
              <a:rPr lang="en-US" dirty="0" smtClean="0">
                <a:latin typeface="Times New Roman" pitchFamily="18" charset="0"/>
                <a:cs typeface="Times New Roman" pitchFamily="18" charset="0"/>
              </a:rPr>
              <a:t>Trong nhà không còn một hạt gạo</a:t>
            </a:r>
          </a:p>
          <a:p>
            <a:pPr marL="342900" indent="-342900">
              <a:buFont typeface="Wingdings" pitchFamily="2" charset="2"/>
              <a:buChar char="ü"/>
            </a:pPr>
            <a:r>
              <a:rPr lang="en-US" dirty="0" smtClean="0">
                <a:latin typeface="Times New Roman" pitchFamily="18" charset="0"/>
                <a:cs typeface="Times New Roman" pitchFamily="18" charset="0"/>
              </a:rPr>
              <a:t>Chị Dậu phải bán con, bán chó....</a:t>
            </a:r>
            <a:endParaRPr lang="en-US" dirty="0">
              <a:latin typeface="Times New Roman" pitchFamily="18" charset="0"/>
              <a:cs typeface="Times New Roman" pitchFamily="18" charset="0"/>
            </a:endParaRPr>
          </a:p>
          <a:p>
            <a:pPr marL="342900" indent="-342900">
              <a:buFont typeface="Wingdings" pitchFamily="2" charset="2"/>
              <a:buChar char="ü"/>
            </a:pPr>
            <a:r>
              <a:rPr lang="en-US" dirty="0" smtClean="0">
                <a:latin typeface="Times New Roman" pitchFamily="18" charset="0"/>
                <a:cs typeface="Times New Roman" pitchFamily="18" charset="0"/>
              </a:rPr>
              <a:t>Anh </a:t>
            </a:r>
            <a:r>
              <a:rPr lang="en-US" dirty="0">
                <a:latin typeface="Times New Roman" pitchFamily="18" charset="0"/>
                <a:cs typeface="Times New Roman" pitchFamily="18" charset="0"/>
              </a:rPr>
              <a:t>Dậu đang ốm vẫn có thể bị đánh trói bất cứ lúc nào.</a:t>
            </a:r>
          </a:p>
          <a:p>
            <a:pPr marL="342900" indent="-342900">
              <a:buFont typeface="Wingdings" pitchFamily="2" charset="2"/>
              <a:buChar char="ü"/>
            </a:pPr>
            <a:r>
              <a:rPr lang="en-US" dirty="0" smtClean="0">
                <a:latin typeface="Times New Roman" pitchFamily="18" charset="0"/>
                <a:cs typeface="Times New Roman" pitchFamily="18" charset="0"/>
              </a:rPr>
              <a:t>Chị </a:t>
            </a:r>
            <a:r>
              <a:rPr lang="en-US" dirty="0">
                <a:latin typeface="Times New Roman" pitchFamily="18" charset="0"/>
                <a:cs typeface="Times New Roman" pitchFamily="18" charset="0"/>
              </a:rPr>
              <a:t>Dậu nghèo xác xơ, 3 con nheo nhóc chưa biết làm cách gì để thoát khỏi cảnh này</a:t>
            </a:r>
          </a:p>
        </p:txBody>
      </p:sp>
      <p:pic>
        <p:nvPicPr>
          <p:cNvPr id="25" name="Picture 2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8391" y="3363838"/>
            <a:ext cx="2039119" cy="152748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2" name="Rectangle 1"/>
          <p:cNvSpPr/>
          <p:nvPr/>
        </p:nvSpPr>
        <p:spPr>
          <a:xfrm>
            <a:off x="3347864" y="123478"/>
            <a:ext cx="5688632"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smtClean="0">
                <a:solidFill>
                  <a:srgbClr val="FF0000"/>
                </a:solidFill>
              </a:rPr>
              <a:t>Tình thế nhà chị Dậu diễn ra trong bối cảnh nào</a:t>
            </a:r>
            <a:r>
              <a:rPr lang="en-US" dirty="0" smtClean="0"/>
              <a:t>?</a:t>
            </a:r>
          </a:p>
          <a:p>
            <a:r>
              <a:rPr lang="en-US" sz="2000" dirty="0" smtClean="0">
                <a:solidFill>
                  <a:srgbClr val="FF0000"/>
                </a:solidFill>
              </a:rPr>
              <a:t>Gia cảnh nhà chị ra sao?</a:t>
            </a:r>
            <a:endParaRPr lang="en-US" sz="2000" dirty="0">
              <a:solidFill>
                <a:srgbClr val="FF0000"/>
              </a:solidFill>
            </a:endParaRPr>
          </a:p>
        </p:txBody>
      </p:sp>
    </p:spTree>
    <p:extLst>
      <p:ext uri="{BB962C8B-B14F-4D97-AF65-F5344CB8AC3E}">
        <p14:creationId xmlns:p14="http://schemas.microsoft.com/office/powerpoint/2010/main" val="2293692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4" grpId="0"/>
      <p:bldP spid="15" grpId="0" animBg="1"/>
      <p:bldP spid="23" grpId="0"/>
      <p:bldP spid="24" grpId="0"/>
      <p:bldP spid="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平面图表4配色(合集配色)">
      <a:dk1>
        <a:sysClr val="windowText" lastClr="000000"/>
      </a:dk1>
      <a:lt1>
        <a:sysClr val="window" lastClr="FFFFFF"/>
      </a:lt1>
      <a:dk2>
        <a:srgbClr val="44546A"/>
      </a:dk2>
      <a:lt2>
        <a:srgbClr val="E7E6E6"/>
      </a:lt2>
      <a:accent1>
        <a:srgbClr val="3DBCC0"/>
      </a:accent1>
      <a:accent2>
        <a:srgbClr val="FFC535"/>
      </a:accent2>
      <a:accent3>
        <a:srgbClr val="EB7513"/>
      </a:accent3>
      <a:accent4>
        <a:srgbClr val="C8C2AC"/>
      </a:accent4>
      <a:accent5>
        <a:srgbClr val="76AFAF"/>
      </a:accent5>
      <a:accent6>
        <a:srgbClr val="F4EFDF"/>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defRPr dirty="0" smtClean="0">
            <a:solidFill>
              <a:schemeClr val="tx1">
                <a:lumMod val="50000"/>
                <a:lumOff val="50000"/>
              </a:schemeClr>
            </a:solidFill>
            <a:latin typeface="微软雅黑 Light" panose="020B0502040204020203" pitchFamily="34" charset="-122"/>
            <a:ea typeface="微软雅黑 Light" panose="020B0502040204020203" pitchFamily="34" charset="-122"/>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429</TotalTime>
  <Words>1594</Words>
  <Application>Microsoft Office PowerPoint</Application>
  <PresentationFormat>On-screen Show (16:9)</PresentationFormat>
  <Paragraphs>164</Paragraphs>
  <Slides>22</Slides>
  <Notes>0</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22</vt:i4>
      </vt:variant>
    </vt:vector>
  </HeadingPairs>
  <TitlesOfParts>
    <vt:vector size="34" baseType="lpstr">
      <vt:lpstr>微软雅黑</vt:lpstr>
      <vt:lpstr>宋体</vt:lpstr>
      <vt:lpstr>Arial</vt:lpstr>
      <vt:lpstr>Calibri</vt:lpstr>
      <vt:lpstr>Calibri Light</vt:lpstr>
      <vt:lpstr>Chiller</vt:lpstr>
      <vt:lpstr>Kristen ITC</vt:lpstr>
      <vt:lpstr>Times New Roman</vt:lpstr>
      <vt:lpstr>Wingdings</vt:lpstr>
      <vt:lpstr>方正正黑简体</vt:lpstr>
      <vt:lpstr>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Truong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Nguyen</dc:creator>
  <cp:lastModifiedBy>Admin</cp:lastModifiedBy>
  <cp:revision>75</cp:revision>
  <dcterms:created xsi:type="dcterms:W3CDTF">2021-08-17T05:31:10Z</dcterms:created>
  <dcterms:modified xsi:type="dcterms:W3CDTF">2022-09-12T15:08:28Z</dcterms:modified>
</cp:coreProperties>
</file>