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10" r:id="rId6"/>
    <p:sldMasterId id="2147483734" r:id="rId7"/>
  </p:sldMasterIdLst>
  <p:notesMasterIdLst>
    <p:notesMasterId r:id="rId48"/>
  </p:notesMasterIdLst>
  <p:sldIdLst>
    <p:sldId id="260" r:id="rId8"/>
    <p:sldId id="261" r:id="rId9"/>
    <p:sldId id="262" r:id="rId10"/>
    <p:sldId id="265" r:id="rId11"/>
    <p:sldId id="266" r:id="rId12"/>
    <p:sldId id="264" r:id="rId13"/>
    <p:sldId id="269" r:id="rId14"/>
    <p:sldId id="268" r:id="rId15"/>
    <p:sldId id="257" r:id="rId16"/>
    <p:sldId id="259" r:id="rId17"/>
    <p:sldId id="271" r:id="rId18"/>
    <p:sldId id="270" r:id="rId19"/>
    <p:sldId id="272" r:id="rId20"/>
    <p:sldId id="273" r:id="rId21"/>
    <p:sldId id="274" r:id="rId22"/>
    <p:sldId id="276" r:id="rId23"/>
    <p:sldId id="275" r:id="rId24"/>
    <p:sldId id="277" r:id="rId25"/>
    <p:sldId id="278" r:id="rId26"/>
    <p:sldId id="279" r:id="rId27"/>
    <p:sldId id="282" r:id="rId28"/>
    <p:sldId id="280" r:id="rId29"/>
    <p:sldId id="284" r:id="rId30"/>
    <p:sldId id="286" r:id="rId31"/>
    <p:sldId id="285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12192000" cy="6858000"/>
  <p:notesSz cx="6858000" cy="9144000"/>
  <p:embeddedFontLst>
    <p:embeddedFont>
      <p:font typeface="Calibri Light" panose="020F0302020204030204" pitchFamily="34" charset="0"/>
      <p:regular r:id="rId49"/>
      <p:italic r:id="rId50"/>
    </p:embeddedFont>
    <p:embeddedFont>
      <p:font typeface="Calibri" panose="020F0502020204030204" pitchFamily="34" charset="0"/>
      <p:regular r:id="rId51"/>
      <p:bold r:id="rId52"/>
      <p:italic r:id="rId53"/>
      <p:boldItalic r:id="rId54"/>
    </p:embeddedFont>
    <p:embeddedFont>
      <p:font typeface=".VnTime" panose="020B7200000000000000"/>
      <p:regular r:id="rId55"/>
      <p:bold r:id="rId56"/>
      <p:italic r:id="rId57"/>
      <p:boldItalic r:id="rId5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font" Target="fonts/font5.fntdata"/><Relationship Id="rId58" Type="http://schemas.openxmlformats.org/officeDocument/2006/relationships/font" Target="fonts/font10.fntdata"/><Relationship Id="rId5" Type="http://schemas.openxmlformats.org/officeDocument/2006/relationships/slideMaster" Target="slideMasters/slideMaster5.xml"/><Relationship Id="rId61" Type="http://schemas.openxmlformats.org/officeDocument/2006/relationships/theme" Target="theme/theme1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8.fntdata"/><Relationship Id="rId8" Type="http://schemas.openxmlformats.org/officeDocument/2006/relationships/slide" Target="slides/slide1.xml"/><Relationship Id="rId51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presProps" Target="presProps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font" Target="fonts/font6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font" Target="fonts/font4.fntdata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F00899-BD3B-4A0C-8F6E-6D7ABC0E9854}" type="datetimeFigureOut">
              <a:rPr lang="en-US" smtClean="0"/>
              <a:t>12/9/2023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19CDEB-EBF2-4E6B-97E5-4E82CABD3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552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E34C4501-E4A7-447D-8CE0-2B781FA2BCF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5E632EAE-7F3F-468A-99C1-D78A01BA69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vi-V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156949A8-4026-4F74-BCE7-36C3E7CF0F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DB23C8-2047-4759-ACB7-F394F65FAE8F}" type="slidenum">
              <a:rPr kumimoji="0" lang="vi-V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vi-V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234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DA05FD-8A70-4766-906F-B6E9727194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2963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35B0E-A887-4AE2-A433-CF656A9FAA79}" type="datetimeFigureOut">
              <a:rPr lang="en-US" smtClean="0"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8288F-BB17-4C3C-8046-F5B38AF94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35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35B0E-A887-4AE2-A433-CF656A9FAA79}" type="datetimeFigureOut">
              <a:rPr lang="en-US" smtClean="0"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8288F-BB17-4C3C-8046-F5B38AF94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55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35B0E-A887-4AE2-A433-CF656A9FAA79}" type="datetimeFigureOut">
              <a:rPr lang="en-US" smtClean="0"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8288F-BB17-4C3C-8046-F5B38AF94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29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97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15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83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638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76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31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04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90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35B0E-A887-4AE2-A433-CF656A9FAA79}" type="datetimeFigureOut">
              <a:rPr lang="en-US" smtClean="0"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8288F-BB17-4C3C-8046-F5B38AF94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31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064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5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091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754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11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81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62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63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64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29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35B0E-A887-4AE2-A433-CF656A9FAA79}" type="datetimeFigureOut">
              <a:rPr lang="en-US" smtClean="0"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8288F-BB17-4C3C-8046-F5B38AF94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385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09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33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71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78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05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28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44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45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30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44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35B0E-A887-4AE2-A433-CF656A9FAA79}" type="datetimeFigureOut">
              <a:rPr lang="en-US" smtClean="0"/>
              <a:t>12/9/2023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8288F-BB17-4C3C-8046-F5B38AF94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001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42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53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375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05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75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76E3779-6119-4DF5-88D8-6FCF7AD20E52}" type="slidenum">
              <a:rPr lang="en-US" altLang="en-US" smtClean="0">
                <a:latin typeface=".VnTime" panose="020B7200000000000000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608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DFC11FE-2853-40F4-9B36-AEA3A8248045}" type="slidenum">
              <a:rPr lang="en-US" altLang="en-US" smtClean="0">
                <a:latin typeface=".VnTime" panose="020B7200000000000000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00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B568085-6FD3-4481-824B-BE01BDCB1F28}" type="slidenum">
              <a:rPr lang="en-US" altLang="en-US" smtClean="0">
                <a:latin typeface=".VnTime" panose="020B7200000000000000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56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DBC6B18-0830-41B8-8440-FB22768D0ABA}" type="slidenum">
              <a:rPr lang="en-US" altLang="en-US" smtClean="0">
                <a:latin typeface=".VnTime" panose="020B7200000000000000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29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92ACEBC-8B81-4B13-88B7-401FDAB153C0}" type="slidenum">
              <a:rPr lang="en-US" altLang="en-US" smtClean="0">
                <a:latin typeface=".VnTime" panose="020B7200000000000000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8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35B0E-A887-4AE2-A433-CF656A9FAA79}" type="datetimeFigureOut">
              <a:rPr lang="en-US" smtClean="0"/>
              <a:t>12/9/2023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8288F-BB17-4C3C-8046-F5B38AF94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86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BC7B313-0D6C-418A-A6C8-B85F077B9642}" type="slidenum">
              <a:rPr lang="en-US" altLang="en-US" smtClean="0">
                <a:latin typeface=".VnTime" panose="020B7200000000000000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13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4258C6A-168A-46EC-BFF9-FE3B60B25875}" type="slidenum">
              <a:rPr lang="en-US" altLang="en-US" smtClean="0">
                <a:latin typeface=".VnTime" panose="020B7200000000000000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606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CAB17A3-48B2-44A4-8FB2-AB05CD3309B1}" type="slidenum">
              <a:rPr lang="en-US" altLang="en-US" smtClean="0">
                <a:latin typeface=".VnTime" panose="020B7200000000000000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93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50FDBB9-2CF2-48EE-8731-F43AC8A87099}" type="slidenum">
              <a:rPr lang="en-US" altLang="en-US" smtClean="0">
                <a:latin typeface=".VnTime" panose="020B7200000000000000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21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47B8F4B-E0A5-40EA-A651-BA0DB43EB007}" type="slidenum">
              <a:rPr lang="en-US" altLang="en-US" smtClean="0">
                <a:latin typeface=".VnTime" panose="020B7200000000000000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43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22DD853-3D28-4E2F-AE46-B89F9409B79C}" type="slidenum">
              <a:rPr lang="en-US" altLang="en-US" smtClean="0">
                <a:latin typeface=".VnTime" panose="020B7200000000000000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25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600201"/>
            <a:ext cx="5384800" cy="4525963"/>
          </a:xfrm>
        </p:spPr>
        <p:txBody>
          <a:bodyPr rtlCol="0">
            <a:normAutofit/>
          </a:bodyPr>
          <a:lstStyle/>
          <a:p>
            <a:pPr lvl="0"/>
            <a:endParaRPr lang="en-US" noProof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28B287C-87DB-4F40-8A16-F1DF3EFD876B}" type="slidenum">
              <a:rPr lang="en-US" altLang="en-US" smtClean="0">
                <a:latin typeface=".VnTime" panose="020B7200000000000000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40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8F2E00C-184B-4FC9-AFB6-DFFFEE0B4941}" type="slidenum">
              <a:rPr lang="en-US" altLang="en-US" smtClean="0">
                <a:latin typeface=".VnTime" panose="020B7200000000000000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01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74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09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35B0E-A887-4AE2-A433-CF656A9FAA79}" type="datetimeFigureOut">
              <a:rPr lang="en-US" smtClean="0"/>
              <a:t>12/9/2023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8288F-BB17-4C3C-8046-F5B38AF94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19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063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86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79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66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22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43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37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8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09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9C82A84-2FF0-456C-A31F-737ADDD7B8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7AFA9ADF-0CC4-4D92-A7F8-5BA73128E6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28A6286-F7E8-4AF2-A656-6ADD263E6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D00AFA-8A5E-42D4-A58F-C36E32060C8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CB6B6419-86B8-40A2-A058-F67FB85B7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682538BB-2179-40A1-9B08-17596F483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7D3756-607B-44E9-9C97-57A7900002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399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35B0E-A887-4AE2-A433-CF656A9FAA79}" type="datetimeFigureOut">
              <a:rPr lang="en-US" smtClean="0"/>
              <a:t>12/9/2023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8288F-BB17-4C3C-8046-F5B38AF94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5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96890E7-379F-441D-9889-D41BDDDDA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3FD84ADB-A3D7-4CEB-B21A-0416B4AE7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44707848-ABD4-4986-927A-D8D98E3CA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D00AFA-8A5E-42D4-A58F-C36E32060C8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A50E035-A6E7-4682-AF2A-96A070061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D878433B-6A27-4294-B812-B0B60DF63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7D3756-607B-44E9-9C97-57A7900002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351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C289E0B-5EBF-4DBA-9764-0FEEAF3BF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1DEBABDB-EF60-4518-A2AE-1E9FF5A354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F8A6C22-9B29-4106-A701-BA324A8D1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D00AFA-8A5E-42D4-A58F-C36E32060C8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D6396FA8-AE3F-449E-A143-784720E96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FDCDABE2-FD04-4BF5-8DBC-CCE217F9F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7D3756-607B-44E9-9C97-57A7900002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06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B27C9E3-60F5-4E4E-93EB-CE667D125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9D5AF175-99D0-42FD-BCFC-7AA515CC92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197D688C-6778-4205-A1B3-C259016F8A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05D386EC-A377-4D5E-B245-16B7C1248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D00AFA-8A5E-42D4-A58F-C36E32060C8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B961B712-43D5-4D13-9A32-0A72D0016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E1F5E4A4-9FFA-40A6-8C52-42D6651C5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7D3756-607B-44E9-9C97-57A7900002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2247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371D983-05E4-415E-832E-66EEDA0C0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E61C3559-BD1F-4EA0-A153-339CCE2390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B17DAE5C-0B36-437E-8600-E4354D8988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C0DA05E4-07D9-49A5-94BA-D539666610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39692B1F-D858-44BA-8F3A-34D6D99ADD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14AFEE00-53A4-40BF-B6C5-EC501F399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D00AFA-8A5E-42D4-A58F-C36E32060C8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7351E1E4-9BC8-44AE-82AA-318330B85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35C22969-6470-434C-9980-57548C117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7D3756-607B-44E9-9C97-57A7900002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207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BE87A1F-DE4E-4530-BC5E-CF09A5874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CB316508-F142-44D4-97F3-E56FA239A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D00AFA-8A5E-42D4-A58F-C36E32060C8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4EEFBE75-2E63-4F18-A7DD-36C8A4713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58CEE8B8-89A2-476F-A2D7-AC33C570C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7D3756-607B-44E9-9C97-57A7900002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3556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CD2A87F8-63F5-4A46-9D87-4A5CA8D09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D00AFA-8A5E-42D4-A58F-C36E32060C8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A1B539D4-0F70-44FA-B1CE-A2E767A2C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74D2BCFC-8D58-4882-9836-5C52323DC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7D3756-607B-44E9-9C97-57A7900002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912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B3AD18C-AF72-46F0-8B19-CC31FBB1C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4D52D785-B284-412F-9860-536189BC4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E36A10F6-18C7-4BD6-B474-CBE8871542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75F975E4-4C0D-467E-9073-3A83E5A4A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D00AFA-8A5E-42D4-A58F-C36E32060C8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716CDE71-8EF3-4629-94D1-8F426B021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22A52B30-7584-4AFE-BBFC-20082CFBB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7D3756-607B-44E9-9C97-57A7900002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55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A08DB23-FF2D-4418-BD8E-A6C288FD8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36389409-5E12-4758-A8DE-1D87A51647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4483B110-D5F8-4599-82B5-6BE6F57293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FEF1C81E-AEFA-4CDB-AA76-A06B98236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D00AFA-8A5E-42D4-A58F-C36E32060C8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33FA7817-8D16-4DEB-A554-9B5C9603E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951E94F0-6306-4084-820D-E28B2F8C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7D3756-607B-44E9-9C97-57A7900002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805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2CAE2C6-A783-4E24-94C7-DA7E30546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4E15143D-6EA7-4B34-A160-3AF1E54BF3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5CFF11B-A60A-45A1-8E77-80EC66907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D00AFA-8A5E-42D4-A58F-C36E32060C8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E00E81AA-8091-4BF6-B0C1-5DE6150BF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0518F9CA-3C29-4C93-92CA-7D7E1EF98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7D3756-607B-44E9-9C97-57A7900002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309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260E4DB2-4F66-47FF-863E-F5BCBF55FC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0875E90E-943B-45D0-8FC9-A9B4F78C85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0324B611-0EBE-41F2-A85E-D6BCECC07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D00AFA-8A5E-42D4-A58F-C36E32060C8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33BE4AC-7AB1-49C7-9C20-C008E5CD7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396927DE-A433-4D01-8317-5AE864E8F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7D3756-607B-44E9-9C97-57A7900002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6015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35B0E-A887-4AE2-A433-CF656A9FAA79}" type="datetimeFigureOut">
              <a:rPr lang="en-US" smtClean="0"/>
              <a:t>12/9/2023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8288F-BB17-4C3C-8046-F5B38AF94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24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35B0E-A887-4AE2-A433-CF656A9FAA79}" type="datetimeFigureOut">
              <a:rPr lang="en-US" smtClean="0"/>
              <a:t>12/9/2023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8288F-BB17-4C3C-8046-F5B38AF94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266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35B0E-A887-4AE2-A433-CF656A9FAA79}" type="datetimeFigureOut">
              <a:rPr lang="en-US" smtClean="0"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8288F-BB17-4C3C-8046-F5B38AF94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93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223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76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177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90BECC5-DFA1-4049-B6C9-6F237FB220FD}" type="slidenum">
              <a:rPr lang="en-US" altLang="en-US" smtClean="0">
                <a:latin typeface=".VnTime" panose="020B7200000000000000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737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5D62D-077E-426D-B4B3-4146219DF5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C8B8D-F546-4D2C-A817-0C3CF99509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145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7907FEAB-AFF6-4C50-A1E0-C8F93FCC3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B834CFE5-4E07-4124-A5E7-E75EE50DAA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F8E9860D-7E8D-43DB-B7F8-46AA12D276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D00AFA-8A5E-42D4-A58F-C36E32060C8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82AEDF0C-4BA0-4C97-AD10-F2C8575E56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C5613EE4-79BD-44EC-B8D5-27FB460258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7D3756-607B-44E9-9C97-57A7900002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4396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26" Type="http://schemas.openxmlformats.org/officeDocument/2006/relationships/image" Target="../media/image62.jpeg"/><Relationship Id="rId3" Type="http://schemas.openxmlformats.org/officeDocument/2006/relationships/image" Target="../media/image39.png"/><Relationship Id="rId21" Type="http://schemas.openxmlformats.org/officeDocument/2006/relationships/image" Target="../media/image57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5" Type="http://schemas.openxmlformats.org/officeDocument/2006/relationships/image" Target="../media/image61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24" Type="http://schemas.openxmlformats.org/officeDocument/2006/relationships/image" Target="../media/image60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23" Type="http://schemas.openxmlformats.org/officeDocument/2006/relationships/image" Target="../media/image59.png"/><Relationship Id="rId10" Type="http://schemas.openxmlformats.org/officeDocument/2006/relationships/image" Target="../media/image46.png"/><Relationship Id="rId19" Type="http://schemas.openxmlformats.org/officeDocument/2006/relationships/image" Target="../media/image55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Relationship Id="rId22" Type="http://schemas.openxmlformats.org/officeDocument/2006/relationships/image" Target="../media/image58.png"/><Relationship Id="rId27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5.xml"/><Relationship Id="rId5" Type="http://schemas.microsoft.com/office/2007/relationships/hdphoto" Target="../media/hdphoto3.wdp"/><Relationship Id="rId4" Type="http://schemas.openxmlformats.org/officeDocument/2006/relationships/image" Target="../media/image6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jfif"/><Relationship Id="rId1" Type="http://schemas.openxmlformats.org/officeDocument/2006/relationships/slideLayout" Target="../slideLayouts/slideLayout7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5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32.jpe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5.xml"/><Relationship Id="rId4" Type="http://schemas.microsoft.com/office/2007/relationships/hdphoto" Target="../media/hdphoto6.wdp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76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11" Type="http://schemas.openxmlformats.org/officeDocument/2006/relationships/image" Target="../media/image17.jpeg"/><Relationship Id="rId5" Type="http://schemas.openxmlformats.org/officeDocument/2006/relationships/image" Target="../media/image11.jpg"/><Relationship Id="rId10" Type="http://schemas.openxmlformats.org/officeDocument/2006/relationships/image" Target="../media/image16.jpeg"/><Relationship Id="rId4" Type="http://schemas.openxmlformats.org/officeDocument/2006/relationships/audio" Target="../media/audio2.wav"/><Relationship Id="rId9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hiếc lược ngà : Nội dung và kiến thức bài Chiếc lược ngà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426" y="0"/>
            <a:ext cx="1229042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352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Cảm nhận của em về nhân vật bé Thu trong tác phẩm Chiếc lược ngà của Nguyễn  Quang Sá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2" r="29075"/>
          <a:stretch/>
        </p:blipFill>
        <p:spPr bwMode="auto">
          <a:xfrm>
            <a:off x="717630" y="884458"/>
            <a:ext cx="3067292" cy="513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6071885" y="1544256"/>
            <a:ext cx="5769015" cy="1828800"/>
          </a:xfrm>
          <a:prstGeom prst="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 flipV="1">
            <a:off x="5521024" y="2306256"/>
            <a:ext cx="558800" cy="1476375"/>
          </a:xfrm>
          <a:prstGeom prst="line">
            <a:avLst/>
          </a:prstGeom>
          <a:noFill/>
          <a:ln w="38100" cap="flat" cmpd="sng" algn="ctr">
            <a:solidFill>
              <a:srgbClr val="8064A2"/>
            </a:solidFill>
            <a:prstDash val="solid"/>
            <a:headEnd/>
            <a:tailEnd type="triangl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5521024" y="3809619"/>
            <a:ext cx="558800" cy="1239837"/>
          </a:xfrm>
          <a:prstGeom prst="line">
            <a:avLst/>
          </a:prstGeom>
          <a:noFill/>
          <a:ln w="38100" cap="flat" cmpd="sng" algn="ctr">
            <a:solidFill>
              <a:srgbClr val="8064A2"/>
            </a:solidFill>
            <a:prstDash val="solid"/>
            <a:headEnd/>
            <a:tailEnd type="triangl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6113161" y="4287456"/>
            <a:ext cx="5727739" cy="1828800"/>
          </a:xfrm>
          <a:prstGeom prst="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6133799" y="1620456"/>
            <a:ext cx="570710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Phần 1: “ Từ đầu…tuột xuống”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nl-NL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Diễn biến tâm lí và tình cảm của bé Thu trong lần ông Sáu về thăm nhà.</a:t>
            </a:r>
            <a:endParaRPr lang="en-US" alt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23"/>
          <p:cNvSpPr>
            <a:spLocks noChangeArrowheads="1"/>
          </p:cNvSpPr>
          <p:nvPr/>
        </p:nvSpPr>
        <p:spPr bwMode="auto">
          <a:xfrm>
            <a:off x="4022103" y="2763456"/>
            <a:ext cx="1498921" cy="2438400"/>
          </a:xfrm>
          <a:prstGeom prst="ellipse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phần</a:t>
            </a:r>
            <a:endParaRPr kumimoji="0" lang="en-US" sz="2800" b="1" i="1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3" name="Text Box 26"/>
          <p:cNvSpPr txBox="1">
            <a:spLocks noChangeArrowheads="1"/>
          </p:cNvSpPr>
          <p:nvPr/>
        </p:nvSpPr>
        <p:spPr bwMode="auto">
          <a:xfrm>
            <a:off x="6148086" y="3970972"/>
            <a:ext cx="5692814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nl-NL" alt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Phần 2: Còn lại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nl-NL" alt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 cha con sâu nặng và cao đẹp của ông Sáu.</a:t>
            </a:r>
            <a:endParaRPr lang="en-US" altLang="en-US" sz="2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2047" y="625033"/>
            <a:ext cx="11887200" cy="6007261"/>
          </a:xfrm>
          <a:prstGeom prst="rect">
            <a:avLst/>
          </a:prstGeom>
          <a:noFill/>
          <a:ln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239528" y="119018"/>
            <a:ext cx="4513672" cy="101566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 err="1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Bố</a:t>
            </a:r>
            <a:r>
              <a:rPr lang="en-US" sz="6000" b="1" dirty="0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cục</a:t>
            </a:r>
            <a:r>
              <a:rPr lang="en-US" sz="6000" b="1" dirty="0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đoạn</a:t>
            </a:r>
            <a:r>
              <a:rPr lang="en-US" sz="6000" b="1" dirty="0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trích</a:t>
            </a:r>
            <a:endParaRPr kumimoji="0" lang="en-US" sz="6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Bambola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861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/>
      <p:bldP spid="12" grpId="0" animBg="1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762358" y="133878"/>
            <a:ext cx="4419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endParaRPr lang="en-US" alt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4487" y="1101969"/>
            <a:ext cx="4348520" cy="49236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06636" y="1570892"/>
            <a:ext cx="4348520" cy="492369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666185" y="1093763"/>
            <a:ext cx="4348520" cy="49236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268334" y="1562686"/>
            <a:ext cx="4348520" cy="49236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245515" y="1616439"/>
            <a:ext cx="4309641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defRPr/>
            </a:pP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Sáu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nghỉ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thăm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trớ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trêu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Thu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Sáu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     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Tình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cảm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mãnh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liệt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của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bé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Thu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với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ba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6268334" y="1608233"/>
            <a:ext cx="434852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</a:p>
          <a:p>
            <a:pPr algn="just">
              <a:defRPr/>
            </a:pP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Ở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căn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cứ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dồn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mong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tặng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con,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kịp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trao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hi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con.</a:t>
            </a:r>
          </a:p>
        </p:txBody>
      </p:sp>
      <p:pic>
        <p:nvPicPr>
          <p:cNvPr id="24582" name="Picture 6" descr="Phân tích truyện ngắn Chiếc lược ngà của Nguyễn Quang Sáng - Theki.v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482" b="92147" l="41298" r="75074">
                        <a14:foregroundMark x1="47345" y1="47120" x2="52065" y2="71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736" t="41357" r="25115" b="6705"/>
          <a:stretch/>
        </p:blipFill>
        <p:spPr bwMode="auto">
          <a:xfrm>
            <a:off x="171905" y="3535680"/>
            <a:ext cx="1034731" cy="312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Phân tích truyện ngắn Chiếc lược ngà của Nguyễn Quang Sáng - Theki.v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70501" r="97198">
                        <a14:foregroundMark x1="79499" y1="8639" x2="81563" y2="18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305"/>
          <a:stretch/>
        </p:blipFill>
        <p:spPr bwMode="auto">
          <a:xfrm>
            <a:off x="10416612" y="1416782"/>
            <a:ext cx="1988748" cy="524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25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6672"/>
            <a:ext cx="12192000" cy="6858000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46672"/>
            <a:ext cx="121920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iCiel Bambola" panose="02000000000000000000" pitchFamily="2" charset="0"/>
              </a:rPr>
              <a:t>II. </a:t>
            </a:r>
            <a:r>
              <a:rPr lang="en-US" sz="5400" b="1" dirty="0" err="1" smtClean="0">
                <a:solidFill>
                  <a:srgbClr val="FF0000"/>
                </a:solidFill>
                <a:latin typeface="iCiel Bambola" panose="02000000000000000000" pitchFamily="2" charset="0"/>
              </a:rPr>
              <a:t>Đọc</a:t>
            </a:r>
            <a:r>
              <a:rPr lang="en-US" sz="5400" b="1" dirty="0" smtClean="0">
                <a:solidFill>
                  <a:srgbClr val="FF0000"/>
                </a:solidFill>
                <a:latin typeface="iCiel Bambola" panose="02000000000000000000" pitchFamily="2" charset="0"/>
              </a:rPr>
              <a:t> – </a:t>
            </a:r>
            <a:r>
              <a:rPr lang="en-US" sz="5400" b="1" dirty="0" err="1" smtClean="0">
                <a:solidFill>
                  <a:srgbClr val="FF0000"/>
                </a:solidFill>
                <a:latin typeface="iCiel Bambola" panose="02000000000000000000" pitchFamily="2" charset="0"/>
              </a:rPr>
              <a:t>hiểu</a:t>
            </a:r>
            <a:r>
              <a:rPr lang="en-US" sz="5400" b="1" dirty="0" smtClean="0">
                <a:solidFill>
                  <a:srgbClr val="FF0000"/>
                </a:solidFill>
                <a:latin typeface="iCiel Bambola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iCiel Bambola" panose="02000000000000000000" pitchFamily="2" charset="0"/>
              </a:rPr>
              <a:t>văn</a:t>
            </a:r>
            <a:r>
              <a:rPr lang="en-US" sz="5400" b="1" dirty="0" smtClean="0">
                <a:solidFill>
                  <a:srgbClr val="FF0000"/>
                </a:solidFill>
                <a:latin typeface="iCiel Bambola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iCiel Bambola" panose="02000000000000000000" pitchFamily="2" charset="0"/>
              </a:rPr>
              <a:t>bản</a:t>
            </a:r>
            <a:endParaRPr lang="en-US" sz="5400" b="1" dirty="0">
              <a:solidFill>
                <a:srgbClr val="FF0000"/>
              </a:solidFill>
              <a:latin typeface="iCiel Bambola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3360" y="1131767"/>
            <a:ext cx="38681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iCiel Bambola" panose="02000000000000000000" pitchFamily="2" charset="0"/>
                <a:cs typeface="Times New Roman" panose="02020603050405020304" pitchFamily="18" charset="0"/>
              </a:rPr>
              <a:t>1. </a:t>
            </a:r>
            <a:r>
              <a:rPr lang="en-US" sz="4800" b="1" dirty="0" err="1" smtClean="0">
                <a:latin typeface="iCiel Bambola" panose="02000000000000000000" pitchFamily="2" charset="0"/>
                <a:cs typeface="Times New Roman" panose="02020603050405020304" pitchFamily="18" charset="0"/>
              </a:rPr>
              <a:t>Nhân</a:t>
            </a:r>
            <a:r>
              <a:rPr lang="en-US" sz="4800" b="1" dirty="0" smtClean="0">
                <a:latin typeface="iCiel Bambola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iCiel Bambola" panose="02000000000000000000" pitchFamily="2" charset="0"/>
                <a:cs typeface="Times New Roman" panose="02020603050405020304" pitchFamily="18" charset="0"/>
              </a:rPr>
              <a:t>vật</a:t>
            </a:r>
            <a:r>
              <a:rPr lang="en-US" sz="4800" b="1" dirty="0" smtClean="0">
                <a:latin typeface="iCiel Bambola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iCiel Bambola" panose="02000000000000000000" pitchFamily="2" charset="0"/>
                <a:cs typeface="Times New Roman" panose="02020603050405020304" pitchFamily="18" charset="0"/>
              </a:rPr>
              <a:t>bé</a:t>
            </a:r>
            <a:r>
              <a:rPr lang="en-US" sz="4800" b="1" dirty="0" smtClean="0">
                <a:latin typeface="iCiel Bambola" panose="02000000000000000000" pitchFamily="2" charset="0"/>
                <a:cs typeface="Times New Roman" panose="02020603050405020304" pitchFamily="18" charset="0"/>
              </a:rPr>
              <a:t> Thu</a:t>
            </a:r>
            <a:endParaRPr lang="en-US" sz="4800" b="1" dirty="0">
              <a:latin typeface="iCiel Bambola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VAN THAOGIANG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539" y="1282989"/>
            <a:ext cx="5102154" cy="43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3360" y="1801363"/>
            <a:ext cx="39405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cha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225778" y="2447694"/>
            <a:ext cx="6186734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Nghe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gọi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giật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mình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tròn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mắt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nhìn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ngơ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ngác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lạ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lùng</a:t>
            </a:r>
            <a:endParaRPr lang="en-US" altLang="en-US" sz="3200" b="1" i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Chớp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mắt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nhìn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…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như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muốn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hỏi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…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Mặt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tái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đi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vụt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chạy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kêu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thét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lên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…</a:t>
            </a:r>
          </a:p>
        </p:txBody>
      </p:sp>
      <p:sp>
        <p:nvSpPr>
          <p:cNvPr id="11" name="Rectangle 30"/>
          <p:cNvSpPr>
            <a:spLocks noChangeArrowheads="1"/>
          </p:cNvSpPr>
          <p:nvPr/>
        </p:nvSpPr>
        <p:spPr bwMode="auto">
          <a:xfrm>
            <a:off x="225778" y="5817847"/>
            <a:ext cx="884202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Ngỡ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ngờ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vực,lo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hoảng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 </a:t>
            </a:r>
          </a:p>
        </p:txBody>
      </p:sp>
    </p:spTree>
    <p:extLst>
      <p:ext uri="{BB962C8B-B14F-4D97-AF65-F5344CB8AC3E}">
        <p14:creationId xmlns:p14="http://schemas.microsoft.com/office/powerpoint/2010/main" val="253805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hỗ dành sẵn cho Nội dung 3" descr="bt2738-chiec-luoc-nga-tap-1-087">
            <a:extLst>
              <a:ext uri="{FF2B5EF4-FFF2-40B4-BE49-F238E27FC236}">
                <a16:creationId xmlns:a16="http://schemas.microsoft.com/office/drawing/2014/main" id="{B27F408F-9228-4349-8109-B621CCA2E44D}"/>
              </a:ext>
            </a:extLst>
          </p:cNvPr>
          <p:cNvPicPr>
            <a:picLocks noChangeAspect="1"/>
          </p:cNvPicPr>
          <p:nvPr isPhoto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97" r="-2" b="1576"/>
          <a:stretch/>
        </p:blipFill>
        <p:spPr>
          <a:xfrm>
            <a:off x="5930670" y="3036985"/>
            <a:ext cx="6261330" cy="3932313"/>
          </a:xfrm>
          <a:prstGeom prst="rect">
            <a:avLst/>
          </a:prstGeom>
          <a:effectLst>
            <a:softEdge rad="533400"/>
          </a:effectLst>
        </p:spPr>
      </p:pic>
      <p:pic>
        <p:nvPicPr>
          <p:cNvPr id="5" name="Chỗ dành sẵn cho Nội dung 3" descr="bt2621-chiec-luoc-nga-tap-1-076">
            <a:extLst>
              <a:ext uri="{FF2B5EF4-FFF2-40B4-BE49-F238E27FC236}">
                <a16:creationId xmlns:a16="http://schemas.microsoft.com/office/drawing/2014/main" id="{85F385DA-0B20-490A-9951-50B35C5FBAB5}"/>
              </a:ext>
            </a:extLst>
          </p:cNvPr>
          <p:cNvPicPr>
            <a:picLocks noChangeAspect="1"/>
          </p:cNvPicPr>
          <p:nvPr isPhoto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13" r="-1" b="18923"/>
          <a:stretch/>
        </p:blipFill>
        <p:spPr>
          <a:xfrm>
            <a:off x="252615" y="140402"/>
            <a:ext cx="5577840" cy="3753846"/>
          </a:xfrm>
          <a:prstGeom prst="rect">
            <a:avLst/>
          </a:prstGeom>
          <a:effectLst>
            <a:softEdge rad="533400"/>
          </a:effectLst>
        </p:spPr>
      </p:pic>
      <p:sp>
        <p:nvSpPr>
          <p:cNvPr id="6" name="TextBox 5"/>
          <p:cNvSpPr txBox="1"/>
          <p:nvPr/>
        </p:nvSpPr>
        <p:spPr>
          <a:xfrm>
            <a:off x="6989867" y="0"/>
            <a:ext cx="44759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263640" y="646331"/>
            <a:ext cx="5821680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Hành động:</a:t>
            </a:r>
            <a:endParaRPr lang="en-US" alt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Nói trổng        vô ăn cơm</a:t>
            </a:r>
            <a:endParaRPr lang="en-US" alt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cơm sôi rồi, chắt nước giùm cái... nhão bây giờ.</a:t>
            </a:r>
            <a:endParaRPr lang="en-US" alt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52400" y="3894248"/>
            <a:ext cx="611124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nl-NL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Hất </a:t>
            </a:r>
            <a:r>
              <a:rPr lang="nl-NL" alt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 </a:t>
            </a:r>
            <a:r>
              <a:rPr lang="nl-NL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 cá mà ba gắp cho.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Khi bị ba đánh Thu nhảy xuống xuồng...cố ý  khua rổn rảng.</a:t>
            </a:r>
            <a:endParaRPr lang="en-US" alt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nl-NL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Kiên quyết không chấp nhận ông Sáu là Ba</a:t>
            </a:r>
            <a:endParaRPr lang="en-US" altLang="en-US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95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4" descr="bt0427-chiec-luoc-nga-tap-1-152">
            <a:extLst>
              <a:ext uri="{FF2B5EF4-FFF2-40B4-BE49-F238E27FC236}">
                <a16:creationId xmlns:a16="http://schemas.microsoft.com/office/drawing/2014/main" id="{34E5CF66-E24B-47E9-A503-CC59122A8C07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039"/>
          <a:stretch/>
        </p:blipFill>
        <p:spPr>
          <a:xfrm>
            <a:off x="4207307" y="646331"/>
            <a:ext cx="3307183" cy="2706806"/>
          </a:xfrm>
          <a:prstGeom prst="rect">
            <a:avLst/>
          </a:prstGeom>
        </p:spPr>
      </p:pic>
      <p:pic>
        <p:nvPicPr>
          <p:cNvPr id="5" name="Hình ảnh 3" descr="bt2729-chiec-luoc-nga-tap-1-138">
            <a:extLst>
              <a:ext uri="{FF2B5EF4-FFF2-40B4-BE49-F238E27FC236}">
                <a16:creationId xmlns:a16="http://schemas.microsoft.com/office/drawing/2014/main" id="{4644E294-D8C3-4E35-AE80-52EC57A317AC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67"/>
          <a:stretch/>
        </p:blipFill>
        <p:spPr>
          <a:xfrm>
            <a:off x="408224" y="105724"/>
            <a:ext cx="3008148" cy="3681513"/>
          </a:xfrm>
          <a:prstGeom prst="rect">
            <a:avLst/>
          </a:prstGeom>
        </p:spPr>
      </p:pic>
      <p:pic>
        <p:nvPicPr>
          <p:cNvPr id="6" name="Hình ảnh 5" descr="bt0450-chiec-luoc-nga-tap-1-156">
            <a:extLst>
              <a:ext uri="{FF2B5EF4-FFF2-40B4-BE49-F238E27FC236}">
                <a16:creationId xmlns:a16="http://schemas.microsoft.com/office/drawing/2014/main" id="{D94EC2F4-7C9A-4F64-B96E-BD65C9E1E31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427" y="481251"/>
            <a:ext cx="3248423" cy="2930458"/>
          </a:xfrm>
          <a:prstGeom prst="rect">
            <a:avLst/>
          </a:prstGeom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45563" y="3833308"/>
            <a:ext cx="3070809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 mặt </a:t>
            </a:r>
            <a:r>
              <a:rPr lang="nl-NL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sầm lại</a:t>
            </a:r>
            <a:r>
              <a:rPr lang="nl-NL" alt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nl-NL" alt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424928" y="3248628"/>
            <a:ext cx="2871943" cy="107721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nl-NL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 động:</a:t>
            </a:r>
            <a:endParaRPr lang="en-US" alt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Kêu thét lên</a:t>
            </a:r>
            <a:r>
              <a:rPr lang="nl-NL" alt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nl-NL" alt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8122919" y="3684018"/>
            <a:ext cx="3795539" cy="20621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nl-NL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ôm chặt lấy cổ, hôn tóc, </a:t>
            </a:r>
            <a:r>
              <a:rPr lang="nl-NL" alt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nl-NL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hôn cả vết thẹo</a:t>
            </a:r>
            <a:endParaRPr lang="en-US" alt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Hai chân câu chặt lấy ba</a:t>
            </a:r>
            <a:r>
              <a:rPr lang="nl-NL" alt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nl-NL" alt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45563" y="4464154"/>
            <a:ext cx="922094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à"/>
            </a:pPr>
            <a:r>
              <a:rPr lang="nl-NL" alt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 </a:t>
            </a:r>
            <a:r>
              <a:rPr lang="nl-NL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 ngờ được ngoại giải tỏa.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à"/>
            </a:pPr>
            <a:r>
              <a:rPr lang="nl-NL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Cuống quýt, ân </a:t>
            </a:r>
            <a:r>
              <a:rPr lang="nl-NL" alt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hận không </a:t>
            </a:r>
            <a:r>
              <a:rPr lang="nl-NL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 ba đi.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Yêu cha mãnh liệt, sâu sắc.</a:t>
            </a:r>
            <a:endParaRPr lang="en-US" alt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35520" y="127308"/>
            <a:ext cx="40190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77" y="6118353"/>
            <a:ext cx="12187723" cy="69559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nl-NL" sz="2400" dirty="0" smtClean="0">
                <a:latin typeface="Times New Roman" pitchFamily="18" charset="0"/>
                <a:cs typeface="Times New Roman" pitchFamily="18" charset="0"/>
              </a:rPr>
              <a:t>Thu </a:t>
            </a:r>
            <a:r>
              <a:rPr lang="nl-NL" sz="2400" dirty="0">
                <a:latin typeface="Times New Roman" pitchFamily="18" charset="0"/>
                <a:cs typeface="Times New Roman" pitchFamily="18" charset="0"/>
              </a:rPr>
              <a:t>là một cô bé rất cá tính,tình cảm thật sâu sắc mạnh mẽ nhưng cũng thật dứt khoát, rạch ròi.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2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hiếc lược ngà : Nội dung và kiến thức bài Chiếc lược ngà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84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5842337"/>
            <a:ext cx="12192000" cy="10156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 err="1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Nhân</a:t>
            </a:r>
            <a:r>
              <a:rPr lang="en-US" sz="6000" b="1" dirty="0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vật</a:t>
            </a:r>
            <a:r>
              <a:rPr lang="en-US" sz="6000" b="1" dirty="0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ông</a:t>
            </a:r>
            <a:r>
              <a:rPr lang="en-US" sz="6000" b="1" dirty="0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Sáu</a:t>
            </a:r>
            <a:endParaRPr kumimoji="0" lang="en-US" sz="6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Bambola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77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4">
            <a:extLst>
              <a:ext uri="{FF2B5EF4-FFF2-40B4-BE49-F238E27FC236}">
                <a16:creationId xmlns:a16="http://schemas.microsoft.com/office/drawing/2014/main" id="{443A1F35-41BE-47D6-B31A-86C988C9E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82882"/>
            <a:ext cx="11841480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nl-NL" altLang="en-US" sz="3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CHUẨN BỊ BÀI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altLang="en-US" sz="2400" b="1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nl-NL" altLang="en-US" sz="36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1: Tìm hiểu về tâm trạng của anh Sáu khi mới gặp bé Thu.</a:t>
            </a:r>
            <a:endParaRPr lang="nl-NL" altLang="en-US" sz="3200" b="1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nl-NL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2: Tìm hiểu về nỗi lòng của người cha trong những ngày ở nhà.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nl-NL" altLang="en-US" sz="36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3: Tìm hiểu về nỗi lòng người cha lúc chia tay</a:t>
            </a:r>
            <a:r>
              <a:rPr lang="nl-NL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nl-NL" alt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4:  Tìm hiểu về tình cảm của anh Sáu dành cho con khi ở chiến khu.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nl-NL" altLang="en-US" sz="3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5: Sưu tầm và kể lại một câu chuyện cảm động về tình cha trong cuộc sống ngày nay.</a:t>
            </a:r>
          </a:p>
        </p:txBody>
      </p:sp>
      <p:pic>
        <p:nvPicPr>
          <p:cNvPr id="30722" name="Picture 2" descr="Chiếc lược ngà : Nội dung và kiến thức bài Chiếc lược ngà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6753" cy="68580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626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hỗ dành sẵn cho Nội dung 3" descr="e">
            <a:extLst>
              <a:ext uri="{FF2B5EF4-FFF2-40B4-BE49-F238E27FC236}">
                <a16:creationId xmlns:a16="http://schemas.microsoft.com/office/drawing/2014/main" id="{DD2D5741-65B1-4DB8-A036-2F266D835E0B}"/>
              </a:ext>
            </a:extLst>
          </p:cNvPr>
          <p:cNvPicPr>
            <a:picLocks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25" r="-1" b="33030"/>
          <a:stretch/>
        </p:blipFill>
        <p:spPr>
          <a:xfrm>
            <a:off x="6021423" y="384285"/>
            <a:ext cx="5992239" cy="6071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27"/>
          <p:cNvSpPr txBox="1">
            <a:spLocks noChangeArrowheads="1"/>
          </p:cNvSpPr>
          <p:nvPr/>
        </p:nvSpPr>
        <p:spPr bwMode="auto">
          <a:xfrm>
            <a:off x="152400" y="520065"/>
            <a:ext cx="5869023" cy="618630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Lần đầu tiên gặp con: </a:t>
            </a:r>
            <a:endParaRPr lang="en-US" altLang="en-US" sz="3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..nhún chân nhảy thót lên,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+..bước vội vàng với những bước dài...gọi con!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+...mặt anh sầm lại hai tay buông xuống như bị gãy...”.</a:t>
            </a:r>
            <a:endParaRPr lang="en-US" altLang="en-US" sz="3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nl-NL" altLang="en-US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 mừng khôn xiết, khát khao được gặp con.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Hụt hẫng, đau đớn, thất vọng khi con bỏ chạy.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nl-NL" altLang="en-US" sz="3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767" y="4934635"/>
            <a:ext cx="6367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04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6" descr="b">
            <a:extLst>
              <a:ext uri="{FF2B5EF4-FFF2-40B4-BE49-F238E27FC236}">
                <a16:creationId xmlns:a16="http://schemas.microsoft.com/office/drawing/2014/main" id="{88C35BB4-4F3F-4A0A-88F5-ED193706281A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2598"/>
          <a:stretch/>
        </p:blipFill>
        <p:spPr>
          <a:xfrm>
            <a:off x="257414" y="373374"/>
            <a:ext cx="5305186" cy="6179826"/>
          </a:xfrm>
          <a:prstGeom prst="rect">
            <a:avLst/>
          </a:prstGeom>
          <a:effectLst>
            <a:softEdge rad="533400"/>
          </a:effectLst>
        </p:spPr>
      </p:pic>
      <p:sp>
        <p:nvSpPr>
          <p:cNvPr id="5" name="TextBox 27"/>
          <p:cNvSpPr txBox="1">
            <a:spLocks noChangeArrowheads="1"/>
          </p:cNvSpPr>
          <p:nvPr/>
        </p:nvSpPr>
        <p:spPr bwMode="auto">
          <a:xfrm>
            <a:off x="5562600" y="45720"/>
            <a:ext cx="6492239" cy="674030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Những </a:t>
            </a:r>
            <a:r>
              <a:rPr lang="nl-NL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 nghỉ phép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“... anh chẳng đi đâu xa,lúc nào cũng vỗ về con...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mong </a:t>
            </a:r>
            <a:r>
              <a:rPr lang="nl-NL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 nghe một tiếng ba của con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+...khổ tâm đến nỗi không khóc được...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trong </a:t>
            </a:r>
            <a:r>
              <a:rPr lang="nl-NL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bữa cơm...vung tay đánh con...”.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à"/>
            </a:pPr>
            <a:r>
              <a:rPr lang="nl-NL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Quan tâm đến con.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à"/>
            </a:pPr>
            <a:r>
              <a:rPr lang="nl-NL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Đau đớn tột cùng khi con không nhận cha</a:t>
            </a:r>
            <a:r>
              <a:rPr lang="nl-NL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nl-NL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04800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9" descr="bt2729-chiec-luoc-nga-tap-1-138">
            <a:extLst>
              <a:ext uri="{FF2B5EF4-FFF2-40B4-BE49-F238E27FC236}">
                <a16:creationId xmlns:a16="http://schemas.microsoft.com/office/drawing/2014/main" id="{6B90ED0F-07BA-4E8A-A3DC-4EC3E448CF71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55" t="14494" r="-1" b="-2170"/>
          <a:stretch/>
        </p:blipFill>
        <p:spPr>
          <a:xfrm>
            <a:off x="-152400" y="0"/>
            <a:ext cx="3566160" cy="3993907"/>
          </a:xfrm>
          <a:prstGeom prst="rect">
            <a:avLst/>
          </a:prstGeom>
        </p:spPr>
      </p:pic>
      <p:pic>
        <p:nvPicPr>
          <p:cNvPr id="7" name="Chỗ dành sẵn cho Nội dung 3" descr="bt0520-chiec-luoc-nga-tap-1-160 (1)">
            <a:extLst>
              <a:ext uri="{FF2B5EF4-FFF2-40B4-BE49-F238E27FC236}">
                <a16:creationId xmlns:a16="http://schemas.microsoft.com/office/drawing/2014/main" id="{3D04AB1C-38A6-4015-822A-858DE0062AB3}"/>
              </a:ext>
            </a:extLst>
          </p:cNvPr>
          <p:cNvPicPr>
            <a:picLocks noChangeAspect="1"/>
          </p:cNvPicPr>
          <p:nvPr isPhoto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7" t="7025" b="6725"/>
          <a:stretch/>
        </p:blipFill>
        <p:spPr>
          <a:xfrm>
            <a:off x="6979920" y="2640663"/>
            <a:ext cx="5196072" cy="4069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175760" y="411480"/>
            <a:ext cx="665988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c. Lúc </a:t>
            </a:r>
            <a:r>
              <a:rPr lang="nl-NL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chia tay: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“... chỉ đứng nhìn buồn rầu...</a:t>
            </a:r>
            <a:endParaRPr lang="en-US" altLang="en-US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43840" y="3847421"/>
            <a:ext cx="673608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 ôm </a:t>
            </a:r>
            <a:r>
              <a:rPr lang="nl-NL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con, một tay rút khăn lau nước mắt...”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nl-NL" altLang="en-US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Sung </a:t>
            </a:r>
            <a:r>
              <a:rPr lang="nl-NL" alt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sướng</a:t>
            </a:r>
            <a:r>
              <a:rPr lang="nl-NL" altLang="en-US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h</a:t>
            </a:r>
            <a:r>
              <a:rPr lang="nl-NL" altLang="en-US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ạnh </a:t>
            </a:r>
            <a:r>
              <a:rPr lang="nl-NL" alt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phúc nghẹn ngào khi được đón nhận tình cảm của con</a:t>
            </a:r>
          </a:p>
        </p:txBody>
      </p:sp>
    </p:spTree>
    <p:extLst>
      <p:ext uri="{BB962C8B-B14F-4D97-AF65-F5344CB8AC3E}">
        <p14:creationId xmlns:p14="http://schemas.microsoft.com/office/powerpoint/2010/main" val="839992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ghị luận về truyện ngắn &quot;Chiếc lược ngà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880" y="271612"/>
            <a:ext cx="4673600" cy="44805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8940" y="162004"/>
            <a:ext cx="5117940" cy="11079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iCiel Bambola" panose="02000000000000000000" pitchFamily="2" charset="0"/>
              </a:rPr>
              <a:t>I. </a:t>
            </a:r>
            <a:r>
              <a:rPr lang="en-US" sz="6600" b="1" dirty="0" err="1" smtClean="0">
                <a:solidFill>
                  <a:srgbClr val="FF0000"/>
                </a:solidFill>
                <a:latin typeface="iCiel Bambola" panose="02000000000000000000" pitchFamily="2" charset="0"/>
              </a:rPr>
              <a:t>Tìm</a:t>
            </a:r>
            <a:r>
              <a:rPr lang="en-US" sz="6600" b="1" dirty="0" smtClean="0">
                <a:solidFill>
                  <a:srgbClr val="FF0000"/>
                </a:solidFill>
                <a:latin typeface="iCiel Bambola" panose="02000000000000000000" pitchFamily="2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iCiel Bambola" panose="02000000000000000000" pitchFamily="2" charset="0"/>
              </a:rPr>
              <a:t>hiểu</a:t>
            </a:r>
            <a:r>
              <a:rPr lang="en-US" sz="6600" b="1" dirty="0" smtClean="0">
                <a:solidFill>
                  <a:srgbClr val="FF0000"/>
                </a:solidFill>
                <a:latin typeface="iCiel Bambola" panose="02000000000000000000" pitchFamily="2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iCiel Bambola" panose="02000000000000000000" pitchFamily="2" charset="0"/>
              </a:rPr>
              <a:t>chung</a:t>
            </a:r>
            <a:endParaRPr lang="en-US" sz="6600" b="1" dirty="0">
              <a:solidFill>
                <a:srgbClr val="FF0000"/>
              </a:solidFill>
              <a:latin typeface="iCiel Bambola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8940" y="1270000"/>
            <a:ext cx="2108269" cy="83099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1. </a:t>
            </a:r>
            <a:r>
              <a:rPr lang="en-US" sz="4800" b="1" dirty="0" err="1" smtClean="0">
                <a:solidFill>
                  <a:srgbClr val="0070C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Tác</a:t>
            </a:r>
            <a:r>
              <a:rPr lang="en-US" sz="4800" b="1" dirty="0" smtClean="0">
                <a:solidFill>
                  <a:srgbClr val="0070C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giả</a:t>
            </a:r>
            <a:endParaRPr lang="en-US" sz="4800" b="1" dirty="0">
              <a:solidFill>
                <a:srgbClr val="0070C0"/>
              </a:solidFill>
              <a:latin typeface="iCiel Bambola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Phân tích truyện ngắn Chiếc Lược Ngà - Nguyễn Quang Sá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921" y="2738120"/>
            <a:ext cx="3587027" cy="322675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hân tích tình cha con trong Chiếc lược ngà - Nguyễn Quang Sá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8015" y="4053841"/>
            <a:ext cx="2532174" cy="24971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67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VAN THAOGIANG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920" y="0"/>
            <a:ext cx="5201344" cy="3504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20040" y="295483"/>
            <a:ext cx="5882640" cy="6186309"/>
          </a:xfrm>
          <a:prstGeom prst="rect">
            <a:avLst/>
          </a:prstGeom>
          <a:noFill/>
          <a:ln w="9525">
            <a:solidFill>
              <a:srgbClr val="FF0000"/>
            </a:solidFill>
            <a:prstDash val="lg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nl-NL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ở căn cứ:</a:t>
            </a:r>
            <a:endParaRPr lang="en-US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Ân hận khi đã lỡ đánh con.</a:t>
            </a:r>
            <a:endParaRPr lang="en-US" altLang="en-US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Làm cây lược cho con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Gò lưng, tẩn mẩn khắc từng nét trên chiếc lược.</a:t>
            </a:r>
            <a:endParaRPr lang="en-US" altLang="en-US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Mài lên tóc cho bóng, mượt.</a:t>
            </a:r>
            <a:endParaRPr lang="en-US" altLang="en-US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Trước khi hy sinh nhờ bác ba trao chiếc lược ngà cho con gái.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Yêu thương con vô bờ bến.</a:t>
            </a:r>
            <a:endParaRPr lang="en-US" altLang="en-US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12" descr="hinh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920" y="3504328"/>
            <a:ext cx="5201344" cy="33073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890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8"/>
          <p:cNvSpPr>
            <a:spLocks noChangeArrowheads="1"/>
          </p:cNvSpPr>
          <p:nvPr/>
        </p:nvSpPr>
        <p:spPr bwMode="auto">
          <a:xfrm>
            <a:off x="5182413" y="1088020"/>
            <a:ext cx="6797384" cy="5474826"/>
          </a:xfrm>
          <a:prstGeom prst="wedgeRoundRectCallout">
            <a:avLst>
              <a:gd name="adj1" fmla="val -16588"/>
              <a:gd name="adj2" fmla="val -30838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>
                <a:solidFill>
                  <a:prstClr val="black"/>
                </a:solidFill>
                <a:latin typeface=".VnTime" panose="020B7200000000000000" pitchFamily="34" charset="0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hi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dành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đựng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mến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mong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đợi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đứa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ngà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mạc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đằm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thắm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diệu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!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nỗi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đau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thù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xâm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1750" name="Picture 6" descr="Chiếc Lược Ngà trailer 2 - B.R.O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42" y="1686396"/>
            <a:ext cx="4815416" cy="361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4120" y="5489391"/>
            <a:ext cx="48418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iCiel Bambola" panose="02000000000000000000" pitchFamily="2" charset="0"/>
              </a:rPr>
              <a:t>Yêu</a:t>
            </a:r>
            <a:r>
              <a:rPr lang="en-US" sz="4000" dirty="0" smtClean="0">
                <a:solidFill>
                  <a:srgbClr val="FF0000"/>
                </a:solidFill>
                <a:latin typeface="iCiel Bambola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iCiel Bambola" panose="02000000000000000000" pitchFamily="2" charset="0"/>
              </a:rPr>
              <a:t>nhớ</a:t>
            </a:r>
            <a:r>
              <a:rPr lang="en-US" sz="4000" dirty="0" smtClean="0">
                <a:solidFill>
                  <a:srgbClr val="FF0000"/>
                </a:solidFill>
                <a:latin typeface="iCiel Bambola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iCiel Bambola" panose="02000000000000000000" pitchFamily="2" charset="0"/>
              </a:rPr>
              <a:t>tặng</a:t>
            </a:r>
            <a:r>
              <a:rPr lang="en-US" sz="4000" dirty="0" smtClean="0">
                <a:solidFill>
                  <a:srgbClr val="FF0000"/>
                </a:solidFill>
                <a:latin typeface="iCiel Bambola" panose="02000000000000000000" pitchFamily="2" charset="0"/>
              </a:rPr>
              <a:t> Thu con </a:t>
            </a:r>
            <a:r>
              <a:rPr lang="en-US" sz="4000" dirty="0" err="1" smtClean="0">
                <a:solidFill>
                  <a:srgbClr val="FF0000"/>
                </a:solidFill>
                <a:latin typeface="iCiel Bambola" panose="02000000000000000000" pitchFamily="2" charset="0"/>
              </a:rPr>
              <a:t>của</a:t>
            </a:r>
            <a:r>
              <a:rPr lang="en-US" sz="4000" dirty="0" smtClean="0">
                <a:solidFill>
                  <a:srgbClr val="FF0000"/>
                </a:solidFill>
                <a:latin typeface="iCiel Bambola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iCiel Bambola" panose="02000000000000000000" pitchFamily="2" charset="0"/>
              </a:rPr>
              <a:t>ba</a:t>
            </a:r>
            <a:endParaRPr lang="en-US" sz="4000" dirty="0">
              <a:solidFill>
                <a:srgbClr val="FF0000"/>
              </a:solidFill>
              <a:latin typeface="iCiel Bambola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7629" y="109541"/>
            <a:ext cx="4865947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solidFill>
                  <a:srgbClr val="FF0000"/>
                </a:solidFill>
                <a:latin typeface="iCiel Altus" pitchFamily="2" charset="0"/>
              </a:rPr>
              <a:t>Hình</a:t>
            </a:r>
            <a:r>
              <a:rPr lang="en-US" sz="4800" b="1" dirty="0" smtClean="0">
                <a:solidFill>
                  <a:srgbClr val="FF0000"/>
                </a:solidFill>
                <a:latin typeface="iCiel Altus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iCiel Altus" pitchFamily="2" charset="0"/>
              </a:rPr>
              <a:t>ảnh</a:t>
            </a:r>
            <a:r>
              <a:rPr lang="en-US" sz="4800" b="1" dirty="0" smtClean="0">
                <a:solidFill>
                  <a:srgbClr val="FF0000"/>
                </a:solidFill>
                <a:latin typeface="iCiel Altus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iCiel Altus" pitchFamily="2" charset="0"/>
              </a:rPr>
              <a:t>chiếc</a:t>
            </a:r>
            <a:r>
              <a:rPr lang="en-US" sz="4800" b="1" dirty="0" smtClean="0">
                <a:solidFill>
                  <a:srgbClr val="FF0000"/>
                </a:solidFill>
                <a:latin typeface="iCiel Altus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iCiel Altus" pitchFamily="2" charset="0"/>
              </a:rPr>
              <a:t>lược</a:t>
            </a:r>
            <a:r>
              <a:rPr lang="en-US" sz="4800" b="1" dirty="0" smtClean="0">
                <a:solidFill>
                  <a:srgbClr val="FF0000"/>
                </a:solidFill>
                <a:latin typeface="iCiel Altus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iCiel Altus" pitchFamily="2" charset="0"/>
              </a:rPr>
              <a:t>ngà</a:t>
            </a:r>
            <a:endParaRPr lang="en-US" sz="4800" b="1" dirty="0">
              <a:solidFill>
                <a:srgbClr val="FF0000"/>
              </a:solidFill>
              <a:latin typeface="iCiel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40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Chiếc lược ngà : Nội dung và kiến thức bài Chiếc lược ngà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6753" cy="68580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3">
            <a:extLst>
              <a:ext uri="{FF2B5EF4-FFF2-40B4-BE49-F238E27FC236}">
                <a16:creationId xmlns:a16="http://schemas.microsoft.com/office/drawing/2014/main" id="{58522AA2-3002-4689-9231-5CC62407A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455" y="2097149"/>
            <a:ext cx="5052060" cy="58477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28575">
            <a:solidFill>
              <a:srgbClr val="00006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1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Nôn nóng vồ vập, mừng rỡ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0587DA33-4C08-424E-B937-4F5310FE7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455" y="2935349"/>
            <a:ext cx="5052060" cy="58477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28575">
            <a:solidFill>
              <a:srgbClr val="00006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1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Hụt hẫng, thất vọng</a:t>
            </a:r>
          </a:p>
        </p:txBody>
      </p:sp>
      <p:sp>
        <p:nvSpPr>
          <p:cNvPr id="6" name="Line 5">
            <a:extLst>
              <a:ext uri="{FF2B5EF4-FFF2-40B4-BE49-F238E27FC236}">
                <a16:creationId xmlns:a16="http://schemas.microsoft.com/office/drawing/2014/main" id="{26B37213-4F96-4DCE-ABB9-A67DD969DCB6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2265" y="1843724"/>
            <a:ext cx="6350" cy="285175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35578823-E98E-489B-827A-66F29B466F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455" y="3773549"/>
            <a:ext cx="5052060" cy="58477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28575">
            <a:solidFill>
              <a:srgbClr val="00006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1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Khổ tâm, đau đớn</a:t>
            </a:r>
          </a:p>
        </p:txBody>
      </p:sp>
      <p:sp>
        <p:nvSpPr>
          <p:cNvPr id="8" name="Line 7">
            <a:extLst>
              <a:ext uri="{FF2B5EF4-FFF2-40B4-BE49-F238E27FC236}">
                <a16:creationId xmlns:a16="http://schemas.microsoft.com/office/drawing/2014/main" id="{E115C607-CD99-490A-9B7B-AB4CC68BEA14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2265" y="2700973"/>
            <a:ext cx="6350" cy="234375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Line 9">
            <a:extLst>
              <a:ext uri="{FF2B5EF4-FFF2-40B4-BE49-F238E27FC236}">
                <a16:creationId xmlns:a16="http://schemas.microsoft.com/office/drawing/2014/main" id="{103B56BB-5695-44F0-8A76-19C884940E54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2265" y="3520123"/>
            <a:ext cx="6350" cy="253425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ine 10">
            <a:extLst>
              <a:ext uri="{FF2B5EF4-FFF2-40B4-BE49-F238E27FC236}">
                <a16:creationId xmlns:a16="http://schemas.microsoft.com/office/drawing/2014/main" id="{5000639B-95E6-49E5-9E64-BB283815A7A4}"/>
              </a:ext>
            </a:extLst>
          </p:cNvPr>
          <p:cNvSpPr>
            <a:spLocks noChangeShapeType="1"/>
          </p:cNvSpPr>
          <p:nvPr/>
        </p:nvSpPr>
        <p:spPr bwMode="auto">
          <a:xfrm>
            <a:off x="6035040" y="603439"/>
            <a:ext cx="3368040" cy="46265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11">
            <a:extLst>
              <a:ext uri="{FF2B5EF4-FFF2-40B4-BE49-F238E27FC236}">
                <a16:creationId xmlns:a16="http://schemas.microsoft.com/office/drawing/2014/main" id="{C8978F34-CD3B-4A64-95DF-D3B7E057F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284" y="1087051"/>
            <a:ext cx="4545648" cy="646331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6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kumimoji="0" lang="en-US" altLang="en-US" sz="3600" b="1" i="0" u="none" strike="noStrike" kern="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12">
            <a:extLst>
              <a:ext uri="{FF2B5EF4-FFF2-40B4-BE49-F238E27FC236}">
                <a16:creationId xmlns:a16="http://schemas.microsoft.com/office/drawing/2014/main" id="{AFF674E1-C372-4AB0-B162-616789945C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8480" y="1107371"/>
            <a:ext cx="4617720" cy="646331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6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endParaRPr kumimoji="0" lang="en-US" altLang="en-US" sz="3600" b="1" i="0" u="none" strike="noStrike" kern="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Line 13">
            <a:extLst>
              <a:ext uri="{FF2B5EF4-FFF2-40B4-BE49-F238E27FC236}">
                <a16:creationId xmlns:a16="http://schemas.microsoft.com/office/drawing/2014/main" id="{27166113-071C-40DC-B578-4F98BF6784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31147" y="716846"/>
            <a:ext cx="2686368" cy="35572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6">
            <a:extLst>
              <a:ext uri="{FF2B5EF4-FFF2-40B4-BE49-F238E27FC236}">
                <a16:creationId xmlns:a16="http://schemas.microsoft.com/office/drawing/2014/main" id="{9E140AA2-747F-474C-88BE-E4E53DE26B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105" y="4592699"/>
            <a:ext cx="5052060" cy="58477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28575">
            <a:solidFill>
              <a:srgbClr val="00006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1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Xúc động nghẹn ngào</a:t>
            </a:r>
          </a:p>
        </p:txBody>
      </p:sp>
      <p:sp>
        <p:nvSpPr>
          <p:cNvPr id="15" name="Line 9">
            <a:extLst>
              <a:ext uri="{FF2B5EF4-FFF2-40B4-BE49-F238E27FC236}">
                <a16:creationId xmlns:a16="http://schemas.microsoft.com/office/drawing/2014/main" id="{5DF20467-CE02-4E18-B433-3F5FE46064F4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2265" y="4379217"/>
            <a:ext cx="0" cy="213481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3">
            <a:extLst>
              <a:ext uri="{FF2B5EF4-FFF2-40B4-BE49-F238E27FC236}">
                <a16:creationId xmlns:a16="http://schemas.microsoft.com/office/drawing/2014/main" id="{780CA56D-7599-46F4-87F0-9AAC0C55D7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7980" y="2144227"/>
            <a:ext cx="5189220" cy="58477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28575">
            <a:solidFill>
              <a:srgbClr val="00006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1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Day dứt, ân hận, nhớ nhung</a:t>
            </a:r>
          </a:p>
        </p:txBody>
      </p:sp>
      <p:sp>
        <p:nvSpPr>
          <p:cNvPr id="17" name="Text Box 4">
            <a:extLst>
              <a:ext uri="{FF2B5EF4-FFF2-40B4-BE49-F238E27FC236}">
                <a16:creationId xmlns:a16="http://schemas.microsoft.com/office/drawing/2014/main" id="{2CF68FCD-0C5F-42D7-A363-AA471E6EA9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7980" y="2982427"/>
            <a:ext cx="5189220" cy="58477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28575">
            <a:solidFill>
              <a:srgbClr val="00006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Dồn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endParaRPr kumimoji="0" lang="en-US" altLang="en-US" sz="3200" b="1" i="1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Line 5">
            <a:extLst>
              <a:ext uri="{FF2B5EF4-FFF2-40B4-BE49-F238E27FC236}">
                <a16:creationId xmlns:a16="http://schemas.microsoft.com/office/drawing/2014/main" id="{A5FDE513-218A-4ECD-9E96-3D6F87105CF6}"/>
              </a:ext>
            </a:extLst>
          </p:cNvPr>
          <p:cNvSpPr>
            <a:spLocks noChangeShapeType="1"/>
          </p:cNvSpPr>
          <p:nvPr/>
        </p:nvSpPr>
        <p:spPr bwMode="auto">
          <a:xfrm>
            <a:off x="9247504" y="1763227"/>
            <a:ext cx="0" cy="381000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Box 6">
            <a:extLst>
              <a:ext uri="{FF2B5EF4-FFF2-40B4-BE49-F238E27FC236}">
                <a16:creationId xmlns:a16="http://schemas.microsoft.com/office/drawing/2014/main" id="{2923C414-7ADC-4386-8E68-CCA0763329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7980" y="3820627"/>
            <a:ext cx="5189220" cy="1077218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28575">
            <a:solidFill>
              <a:srgbClr val="00006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1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Đau đáu gửi gắm yêu thương qua cây lược</a:t>
            </a:r>
          </a:p>
        </p:txBody>
      </p:sp>
      <p:sp>
        <p:nvSpPr>
          <p:cNvPr id="20" name="Line 7">
            <a:extLst>
              <a:ext uri="{FF2B5EF4-FFF2-40B4-BE49-F238E27FC236}">
                <a16:creationId xmlns:a16="http://schemas.microsoft.com/office/drawing/2014/main" id="{82810409-B9A5-4A52-AC66-9E0F42AFB1F9}"/>
              </a:ext>
            </a:extLst>
          </p:cNvPr>
          <p:cNvSpPr>
            <a:spLocks noChangeShapeType="1"/>
          </p:cNvSpPr>
          <p:nvPr/>
        </p:nvSpPr>
        <p:spPr bwMode="auto">
          <a:xfrm>
            <a:off x="9247504" y="2729001"/>
            <a:ext cx="0" cy="253425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Line 9">
            <a:extLst>
              <a:ext uri="{FF2B5EF4-FFF2-40B4-BE49-F238E27FC236}">
                <a16:creationId xmlns:a16="http://schemas.microsoft.com/office/drawing/2014/main" id="{3C763CC4-8663-46CF-AF9F-23D6FCE945BB}"/>
              </a:ext>
            </a:extLst>
          </p:cNvPr>
          <p:cNvSpPr>
            <a:spLocks noChangeShapeType="1"/>
          </p:cNvSpPr>
          <p:nvPr/>
        </p:nvSpPr>
        <p:spPr bwMode="auto">
          <a:xfrm>
            <a:off x="9247504" y="3567201"/>
            <a:ext cx="0" cy="253425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Line 10">
            <a:extLst>
              <a:ext uri="{FF2B5EF4-FFF2-40B4-BE49-F238E27FC236}">
                <a16:creationId xmlns:a16="http://schemas.microsoft.com/office/drawing/2014/main" id="{8723AC39-C457-41E8-AAF7-789869FE500E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8615" y="5212646"/>
            <a:ext cx="3298824" cy="403196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Line 10">
            <a:extLst>
              <a:ext uri="{FF2B5EF4-FFF2-40B4-BE49-F238E27FC236}">
                <a16:creationId xmlns:a16="http://schemas.microsoft.com/office/drawing/2014/main" id="{06C41617-D191-4ACF-87BA-665452F2200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187439" y="4897845"/>
            <a:ext cx="3060064" cy="71799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Box 6">
            <a:extLst>
              <a:ext uri="{FF2B5EF4-FFF2-40B4-BE49-F238E27FC236}">
                <a16:creationId xmlns:a16="http://schemas.microsoft.com/office/drawing/2014/main" id="{98EC4CF1-1F3B-4E6B-B528-83EB2792B8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" y="5651014"/>
            <a:ext cx="11399520" cy="1077218"/>
          </a:xfrm>
          <a:prstGeom prst="rect">
            <a:avLst/>
          </a:prstGeom>
          <a:solidFill>
            <a:srgbClr val="FFFF00"/>
          </a:solidFill>
          <a:ln w="28575">
            <a:solidFill>
              <a:srgbClr val="00006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Tình cảm của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kumimoji="0" lang="vi-VN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Sáu dành cho con thật sâu nặng,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tha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T</a:t>
            </a:r>
            <a:r>
              <a:rPr kumimoji="0" lang="vi-VN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ình cảm ấy bất diệt trước sự huỷ diệt tàn khốc của chiến tranh</a:t>
            </a:r>
            <a:r>
              <a:rPr kumimoji="0" lang="en-US" alt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3200" b="1" i="1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696B147E-8E48-497B-BC6E-BA450A19EB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4017" y="8960"/>
            <a:ext cx="9664065" cy="707886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Diễn biến tâm trạng nhân vật anh Sáu</a:t>
            </a:r>
          </a:p>
        </p:txBody>
      </p:sp>
    </p:spTree>
    <p:extLst>
      <p:ext uri="{BB962C8B-B14F-4D97-AF65-F5344CB8AC3E}">
        <p14:creationId xmlns:p14="http://schemas.microsoft.com/office/powerpoint/2010/main" val="347562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11" grpId="0" animBg="1"/>
      <p:bldP spid="12" grpId="0" animBg="1"/>
      <p:bldP spid="14" grpId="0" animBg="1"/>
      <p:bldP spid="16" grpId="0" animBg="1"/>
      <p:bldP spid="17" grpId="0" animBg="1"/>
      <p:bldP spid="19" grpId="0" animBg="1"/>
      <p:bldP spid="24" grpId="0" animBg="1"/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29" name="Picture 25" descr="Cover">
            <a:extLst>
              <a:ext uri="{FF2B5EF4-FFF2-40B4-BE49-F238E27FC236}">
                <a16:creationId xmlns:a16="http://schemas.microsoft.com/office/drawing/2014/main" id="{8A8C88A3-FB16-4B81-BD07-FCB2873D2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8196" y="3076576"/>
            <a:ext cx="3156584" cy="119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8" name="Picture 24" descr="Cover">
            <a:extLst>
              <a:ext uri="{FF2B5EF4-FFF2-40B4-BE49-F238E27FC236}">
                <a16:creationId xmlns:a16="http://schemas.microsoft.com/office/drawing/2014/main" id="{DF18DDA0-9D7F-46FB-A116-43CA52138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806" y="3293746"/>
            <a:ext cx="1743074" cy="565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7" name="Picture 23" descr="Cover">
            <a:extLst>
              <a:ext uri="{FF2B5EF4-FFF2-40B4-BE49-F238E27FC236}">
                <a16:creationId xmlns:a16="http://schemas.microsoft.com/office/drawing/2014/main" id="{16B7C509-0930-4947-9F64-DC6B2A26C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1080" y="4848226"/>
            <a:ext cx="2141220" cy="487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6" name="Picture 22" descr="Cover">
            <a:extLst>
              <a:ext uri="{FF2B5EF4-FFF2-40B4-BE49-F238E27FC236}">
                <a16:creationId xmlns:a16="http://schemas.microsoft.com/office/drawing/2014/main" id="{54629F3D-FF21-4719-AECA-57B863E31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446" y="4267200"/>
            <a:ext cx="2585084" cy="661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5" name="Picture 21" descr="Cover">
            <a:extLst>
              <a:ext uri="{FF2B5EF4-FFF2-40B4-BE49-F238E27FC236}">
                <a16:creationId xmlns:a16="http://schemas.microsoft.com/office/drawing/2014/main" id="{8CD9F063-86C5-4CC0-9E96-FE391EA88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660" y="3695701"/>
            <a:ext cx="1986916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4" name="Picture 20" descr="Cover">
            <a:extLst>
              <a:ext uri="{FF2B5EF4-FFF2-40B4-BE49-F238E27FC236}">
                <a16:creationId xmlns:a16="http://schemas.microsoft.com/office/drawing/2014/main" id="{EFE8948A-F049-4458-8F04-A60D7044D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4892040"/>
            <a:ext cx="3863340" cy="73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3" name="Picture 19" descr="Cover">
            <a:extLst>
              <a:ext uri="{FF2B5EF4-FFF2-40B4-BE49-F238E27FC236}">
                <a16:creationId xmlns:a16="http://schemas.microsoft.com/office/drawing/2014/main" id="{A933A309-9131-4627-BDE3-148EE6359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980" y="4916806"/>
            <a:ext cx="2413636" cy="981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2" name="Picture 18" descr="Cover">
            <a:extLst>
              <a:ext uri="{FF2B5EF4-FFF2-40B4-BE49-F238E27FC236}">
                <a16:creationId xmlns:a16="http://schemas.microsoft.com/office/drawing/2014/main" id="{8BEC39FF-8326-495A-86F3-E695A384F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996" y="4375786"/>
            <a:ext cx="1102994" cy="771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1" name="Picture 17" descr="Cover">
            <a:extLst>
              <a:ext uri="{FF2B5EF4-FFF2-40B4-BE49-F238E27FC236}">
                <a16:creationId xmlns:a16="http://schemas.microsoft.com/office/drawing/2014/main" id="{87BBFB98-9C78-4EB3-B617-427429597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905250"/>
            <a:ext cx="2577466" cy="661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0" name="Picture 16" descr="Cover">
            <a:extLst>
              <a:ext uri="{FF2B5EF4-FFF2-40B4-BE49-F238E27FC236}">
                <a16:creationId xmlns:a16="http://schemas.microsoft.com/office/drawing/2014/main" id="{2D379AD3-A2A3-418B-B33B-1D3DB01354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118486"/>
            <a:ext cx="2710816" cy="862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9" name="Picture 15" descr="Cover">
            <a:extLst>
              <a:ext uri="{FF2B5EF4-FFF2-40B4-BE49-F238E27FC236}">
                <a16:creationId xmlns:a16="http://schemas.microsoft.com/office/drawing/2014/main" id="{4254AB15-9A25-4DE7-92F3-7FBCEA65F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816" y="3830956"/>
            <a:ext cx="893444" cy="622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8" name="Picture 14" descr="Cover">
            <a:extLst>
              <a:ext uri="{FF2B5EF4-FFF2-40B4-BE49-F238E27FC236}">
                <a16:creationId xmlns:a16="http://schemas.microsoft.com/office/drawing/2014/main" id="{4BEFCF95-11E2-4506-97BD-BFE3E7781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570" y="3215640"/>
            <a:ext cx="763906" cy="135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Picture 13" descr="Cover">
            <a:extLst>
              <a:ext uri="{FF2B5EF4-FFF2-40B4-BE49-F238E27FC236}">
                <a16:creationId xmlns:a16="http://schemas.microsoft.com/office/drawing/2014/main" id="{499766B8-6A4C-4959-BCB1-99EE48353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970" y="2514600"/>
            <a:ext cx="2524126" cy="56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Picture 12" descr="Cover">
            <a:extLst>
              <a:ext uri="{FF2B5EF4-FFF2-40B4-BE49-F238E27FC236}">
                <a16:creationId xmlns:a16="http://schemas.microsoft.com/office/drawing/2014/main" id="{15FE72ED-6E8D-431F-81E9-C1E85A01F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190" y="1691640"/>
            <a:ext cx="2798446" cy="929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Picture 11" descr="Cover">
            <a:extLst>
              <a:ext uri="{FF2B5EF4-FFF2-40B4-BE49-F238E27FC236}">
                <a16:creationId xmlns:a16="http://schemas.microsoft.com/office/drawing/2014/main" id="{EDE563CA-6B6B-4AE8-BC8C-B405BF6F0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356" y="1874520"/>
            <a:ext cx="3164204" cy="74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Picture 10" descr="Cover">
            <a:extLst>
              <a:ext uri="{FF2B5EF4-FFF2-40B4-BE49-F238E27FC236}">
                <a16:creationId xmlns:a16="http://schemas.microsoft.com/office/drawing/2014/main" id="{253A0A6C-1B4E-4E0D-93BA-8F1963350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560" y="2426970"/>
            <a:ext cx="723900" cy="866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9" descr="Cover">
            <a:extLst>
              <a:ext uri="{FF2B5EF4-FFF2-40B4-BE49-F238E27FC236}">
                <a16:creationId xmlns:a16="http://schemas.microsoft.com/office/drawing/2014/main" id="{490BB54B-4DAC-4488-B092-3840A3F88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671" y="3143250"/>
            <a:ext cx="2800350" cy="746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8" descr="Cover">
            <a:extLst>
              <a:ext uri="{FF2B5EF4-FFF2-40B4-BE49-F238E27FC236}">
                <a16:creationId xmlns:a16="http://schemas.microsoft.com/office/drawing/2014/main" id="{11BF6E86-85B8-4334-A73C-5FFA4A328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571" y="2426970"/>
            <a:ext cx="2891790" cy="64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7" descr="Cover">
            <a:extLst>
              <a:ext uri="{FF2B5EF4-FFF2-40B4-BE49-F238E27FC236}">
                <a16:creationId xmlns:a16="http://schemas.microsoft.com/office/drawing/2014/main" id="{BB2FBCEC-02DC-4A16-B56E-F3D2D9530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320" y="2124076"/>
            <a:ext cx="2804160" cy="390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 descr="Cover">
            <a:extLst>
              <a:ext uri="{FF2B5EF4-FFF2-40B4-BE49-F238E27FC236}">
                <a16:creationId xmlns:a16="http://schemas.microsoft.com/office/drawing/2014/main" id="{AD1D5C0E-9F9B-4C4E-B83C-11143A787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840" y="1691641"/>
            <a:ext cx="246888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Cover">
            <a:extLst>
              <a:ext uri="{FF2B5EF4-FFF2-40B4-BE49-F238E27FC236}">
                <a16:creationId xmlns:a16="http://schemas.microsoft.com/office/drawing/2014/main" id="{0F84E3E8-724E-497C-80D9-9471D5A90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326" y="2377440"/>
            <a:ext cx="1725930" cy="1483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 descr="Cover">
            <a:extLst>
              <a:ext uri="{FF2B5EF4-FFF2-40B4-BE49-F238E27FC236}">
                <a16:creationId xmlns:a16="http://schemas.microsoft.com/office/drawing/2014/main" id="{7F52D244-13C6-4FFF-9576-118793A4A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290" y="3482340"/>
            <a:ext cx="1567816" cy="57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31" name="Picture 27" descr="Káº¿t quáº£ hÃ¬nh áº£nh cho nguyá»n quang sÃ¡ng">
            <a:extLst>
              <a:ext uri="{FF2B5EF4-FFF2-40B4-BE49-F238E27FC236}">
                <a16:creationId xmlns:a16="http://schemas.microsoft.com/office/drawing/2014/main" id="{1A6B7DD3-6EF4-4033-8C93-CC7647C64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-45720"/>
            <a:ext cx="2286000" cy="1724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33" name="Picture 29" descr="Káº¿t quáº£ hÃ¬nh áº£nh cho chiáº¿c lÆ°á»£c ngÃ ">
            <a:extLst>
              <a:ext uri="{FF2B5EF4-FFF2-40B4-BE49-F238E27FC236}">
                <a16:creationId xmlns:a16="http://schemas.microsoft.com/office/drawing/2014/main" id="{C32F0C5F-2895-47D7-95B9-630EDE6E2E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-19456"/>
            <a:ext cx="2720340" cy="1691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35" name="Picture 31" descr="Káº¿t quáº£ hÃ¬nh áº£nh cho chiáº¿c lÆ°á»£c ngÃ ">
            <a:extLst>
              <a:ext uri="{FF2B5EF4-FFF2-40B4-BE49-F238E27FC236}">
                <a16:creationId xmlns:a16="http://schemas.microsoft.com/office/drawing/2014/main" id="{4B164400-3CE8-493E-81BF-5F262FC94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3" b="16801"/>
          <a:stretch>
            <a:fillRect/>
          </a:stretch>
        </p:blipFill>
        <p:spPr bwMode="auto">
          <a:xfrm>
            <a:off x="2379346" y="5623561"/>
            <a:ext cx="2413634" cy="1184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5707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1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1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21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2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2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10969" y="163972"/>
            <a:ext cx="66062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iCiel Bambola" panose="02000000000000000000" pitchFamily="2" charset="0"/>
                <a:cs typeface="Times New Roman" panose="02020603050405020304" pitchFamily="18" charset="0"/>
              </a:rPr>
              <a:t>Luyện</a:t>
            </a:r>
            <a:r>
              <a:rPr kumimoji="0" lang="en-US" sz="60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iCiel Bambola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iCiel Bambola" panose="02000000000000000000" pitchFamily="2" charset="0"/>
                <a:cs typeface="Times New Roman" panose="02020603050405020304" pitchFamily="18" charset="0"/>
              </a:rPr>
              <a:t>đề</a:t>
            </a:r>
            <a:r>
              <a:rPr kumimoji="0" lang="en-US" sz="60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iCiel Bambola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iCiel Bambola" panose="02000000000000000000" pitchFamily="2" charset="0"/>
                <a:cs typeface="Times New Roman" panose="02020603050405020304" pitchFamily="18" charset="0"/>
              </a:rPr>
              <a:t>đọc</a:t>
            </a:r>
            <a:r>
              <a:rPr kumimoji="0" lang="en-US" sz="60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iCiel Bambola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iCiel Bambola" panose="02000000000000000000" pitchFamily="2" charset="0"/>
                <a:cs typeface="Times New Roman" panose="02020603050405020304" pitchFamily="18" charset="0"/>
              </a:rPr>
              <a:t>hiểu</a:t>
            </a:r>
            <a:r>
              <a:rPr kumimoji="0" lang="en-US" sz="60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iCiel Bambola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iCiel Bambola" panose="02000000000000000000" pitchFamily="2" charset="0"/>
                <a:cs typeface="Times New Roman" panose="02020603050405020304" pitchFamily="18" charset="0"/>
              </a:rPr>
              <a:t>văn</a:t>
            </a:r>
            <a:r>
              <a:rPr kumimoji="0" lang="en-US" sz="60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iCiel Bambola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iCiel Bambola" panose="02000000000000000000" pitchFamily="2" charset="0"/>
                <a:cs typeface="Times New Roman" panose="02020603050405020304" pitchFamily="18" charset="0"/>
              </a:rPr>
              <a:t>bản</a:t>
            </a:r>
            <a:endParaRPr kumimoji="0" lang="en-US" sz="6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iCiel Bambola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hiếc lược ngà : Nội dung và kiến thức bài Chiếc lược ngà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34" y="671804"/>
            <a:ext cx="11086466" cy="6186196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3899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hung viền trang trí cây lá xanh -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hung viền trang trí cây lá xanh -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hung viền trang trí cây lá xanh - 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10" descr="https://thuviendohoa.vn/upload/images/items/khung-vien-trang-tri-cay-la-xanh-png-101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7902" name="Picture 14" descr="Cành Lá Mùa Xuân Hình ảnh | Định dạng hình ảnh PSD 400182681| vn.lovepik.com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12" b="91486" l="755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822" y="-69006"/>
            <a:ext cx="8191500" cy="525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4" name="Picture 16" descr="Suy nghĩ về đời sống tình cảm gia đình trong chiến tranh qua tác phẩm  &quot;Chiếc lược ngà&quot; của Nguyễn Quang Sá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75" b="100000" l="9961" r="89844">
                        <a14:foregroundMark x1="50977" y1="14583" x2="28906" y2="41458"/>
                        <a14:foregroundMark x1="52734" y1="15625" x2="60742" y2="53125"/>
                        <a14:foregroundMark x1="26563" y1="60417" x2="36719" y2="64167"/>
                        <a14:foregroundMark x1="24805" y1="87292" x2="30859" y2="7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572" y="2286000"/>
            <a:ext cx="48768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55575" y="160336"/>
            <a:ext cx="9324091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trích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lòng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mong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nhớ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chắc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rằng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con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chạy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xô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lòng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ôm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chặt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lấy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cổ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vừa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vừa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khom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đưa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đón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chờ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con.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Nghe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gọi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con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giật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tròn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mắt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ngơ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ngác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lùng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ghìm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nổi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lần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vết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thẹo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dài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đỏ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ửng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giần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giật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trông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rất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dễ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sợ</a:t>
            </a:r>
            <a:r>
              <a:rPr lang="en-US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.”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Aft>
                <a:spcPts val="0"/>
              </a:spcAft>
            </a:pP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Trích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lược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Nguyễn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“con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trích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trích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ngơ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ngác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lùng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nhưng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thay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hôn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tóc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hôn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cổ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hôn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hôn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vết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thẹo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dài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nữa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”?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gọi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lòng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mong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nhớ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chắc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rằng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con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chạy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xô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lòng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ôm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chặt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lấy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cổ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.”?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Theo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cốt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trích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nằrn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Ý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Theo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vết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thẹo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dài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ngắn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xây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dựng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cốt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bộc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lộ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? 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4: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Viết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đoạn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10 -12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theo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phép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lập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Tổng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Phân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nêu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cảm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nhận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cảm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nhân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“con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bé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dành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truyện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ngắn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“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Chiếc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lược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ngà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”.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đoạn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sử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mở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rộng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phép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liên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7995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" y="426720"/>
            <a:ext cx="3855720" cy="573760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" descr="Nghị luận về truyện ngắn &quot;Chiếc lược ngà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7" y="975360"/>
            <a:ext cx="3928745" cy="57376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892040" y="213360"/>
            <a:ext cx="7162800" cy="2677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“con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trích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trích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ngơ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ngác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lùng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thay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hôn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tóc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hôn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cổ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hôn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hôn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vết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thẹo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nữa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92040" y="2891016"/>
            <a:ext cx="7162800" cy="38472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Thu.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Thu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tám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vết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thẹo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khiến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ngoại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Thu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145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6240" y="256997"/>
            <a:ext cx="11521440" cy="1384995"/>
          </a:xfrm>
          <a:prstGeom prst="rect">
            <a:avLst/>
          </a:prstGeom>
          <a:ln>
            <a:solidFill>
              <a:srgbClr val="FF0000"/>
            </a:solidFill>
            <a:prstDash val="lgDash"/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gọi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biệt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lòng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mong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nhớ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chắc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rằng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con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chạy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xô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lòng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ôm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chặt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lấy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cổ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.”?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62" name="Picture 2" descr="Truyện Tranh Việt Nam - Chiếc Lược Ngà | Tik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" y="1889760"/>
            <a:ext cx="3048714" cy="4458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55720" y="2873543"/>
            <a:ext cx="7848600" cy="331372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lòng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nhớ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chắc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rằng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con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chạy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xô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lòng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ôm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chặt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lấy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.”: 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gọi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chắc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</a:p>
          <a:p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73240" y="1996157"/>
            <a:ext cx="2057400" cy="52322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6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8120" y="583838"/>
            <a:ext cx="3474720" cy="56938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cốt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trích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nằrn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Ý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Theo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vết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thẹo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ngắn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xây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cốt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lộ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? 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0" y="321202"/>
            <a:ext cx="8199120" cy="62191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gắn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trích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ý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vết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thẹo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”: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Theo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cốt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trích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nằm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ờ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trở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Thu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Ý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lộ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mãnh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Thu.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Ý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vết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thẹo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dái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”: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Chi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rất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-&gt;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nếu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cốt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triển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triển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chiều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hứớng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khẳng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Thu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khẳng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 con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nặng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11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CHIẾC LƯỢC NGÀ Chap 4 - TruyenChon"/>
          <p:cNvSpPr>
            <a:spLocks noChangeAspect="1" noChangeArrowheads="1"/>
          </p:cNvSpPr>
          <p:nvPr/>
        </p:nvSpPr>
        <p:spPr bwMode="auto">
          <a:xfrm>
            <a:off x="155575" y="-25114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CHIẾC LƯỢC NGÀ Chap 4 - TruyenChon"/>
          <p:cNvSpPr>
            <a:spLocks noChangeAspect="1" noChangeArrowheads="1"/>
          </p:cNvSpPr>
          <p:nvPr/>
        </p:nvSpPr>
        <p:spPr bwMode="auto">
          <a:xfrm>
            <a:off x="307975" y="-9874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899"/>
          <a:stretch/>
        </p:blipFill>
        <p:spPr>
          <a:xfrm>
            <a:off x="8168640" y="4616919"/>
            <a:ext cx="3980815" cy="21344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35" b="73701"/>
          <a:stretch/>
        </p:blipFill>
        <p:spPr>
          <a:xfrm>
            <a:off x="155575" y="206058"/>
            <a:ext cx="2712720" cy="168483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868295" y="259681"/>
            <a:ext cx="9171306" cy="163121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10 -12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phép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luận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Tổng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“con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dành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ngắn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lược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”.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mở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rộng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phép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5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5575" y="1890897"/>
            <a:ext cx="11884026" cy="27515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“con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ngắn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”:</a:t>
            </a:r>
          </a:p>
          <a:p>
            <a:pPr algn="just">
              <a:lnSpc>
                <a:spcPct val="120000"/>
              </a:lnSpc>
            </a:pP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Khai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xây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ngôi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kể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miêu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tả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trẻ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...,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dẫn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Thu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bỉnh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ương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ngạnh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--&gt;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cũng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dứt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khoát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rạch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ròi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chắc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4513122"/>
            <a:ext cx="10226040" cy="22344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20000"/>
              </a:lnSpc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ngột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lầm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gỡ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bỏ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-&gt;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hận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giày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vò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-&gt;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bùng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cháy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mãnh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buổi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chia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=&gt;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mẽ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387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43840" y="295152"/>
            <a:ext cx="6233160" cy="5441661"/>
            <a:chOff x="200463" y="-145935"/>
            <a:chExt cx="7721147" cy="7244430"/>
          </a:xfrm>
          <a:blipFill>
            <a:blip r:embed="rId2"/>
            <a:stretch>
              <a:fillRect/>
            </a:stretch>
          </a:blipFill>
        </p:grpSpPr>
        <p:sp>
          <p:nvSpPr>
            <p:cNvPr id="4" name="Parallelogram 3"/>
            <p:cNvSpPr/>
            <p:nvPr/>
          </p:nvSpPr>
          <p:spPr>
            <a:xfrm rot="437570">
              <a:off x="3027804" y="-145935"/>
              <a:ext cx="1960880" cy="7244430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4"/>
            <p:cNvSpPr/>
            <p:nvPr/>
          </p:nvSpPr>
          <p:spPr>
            <a:xfrm rot="370859">
              <a:off x="1625427" y="364272"/>
              <a:ext cx="1960880" cy="5781540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Parallelogram 5"/>
            <p:cNvSpPr/>
            <p:nvPr/>
          </p:nvSpPr>
          <p:spPr>
            <a:xfrm rot="304552">
              <a:off x="5960730" y="1254873"/>
              <a:ext cx="1960880" cy="4902567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/>
            <p:cNvSpPr/>
            <p:nvPr/>
          </p:nvSpPr>
          <p:spPr>
            <a:xfrm rot="370859">
              <a:off x="4475359" y="815386"/>
              <a:ext cx="1960880" cy="5781540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/>
            <p:cNvSpPr/>
            <p:nvPr/>
          </p:nvSpPr>
          <p:spPr>
            <a:xfrm rot="304552">
              <a:off x="200463" y="660513"/>
              <a:ext cx="1960880" cy="4902567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45ACC89-EF5B-4E91-9528-7F4A260AF462}"/>
              </a:ext>
            </a:extLst>
          </p:cNvPr>
          <p:cNvSpPr txBox="1"/>
          <p:nvPr/>
        </p:nvSpPr>
        <p:spPr>
          <a:xfrm flipH="1">
            <a:off x="6075230" y="1201969"/>
            <a:ext cx="5794835" cy="7386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SG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SG" sz="2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SG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SG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SG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(1932 – 2014)</a:t>
            </a:r>
            <a:endParaRPr lang="en-SG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8E65EC-8263-496F-8365-4D38669D313A}"/>
              </a:ext>
            </a:extLst>
          </p:cNvPr>
          <p:cNvSpPr txBox="1"/>
          <p:nvPr/>
        </p:nvSpPr>
        <p:spPr>
          <a:xfrm flipH="1">
            <a:off x="6075229" y="2053080"/>
            <a:ext cx="5794836" cy="73866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SG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SG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SG" sz="2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chợ</a:t>
            </a:r>
            <a:r>
              <a:rPr lang="en-SG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SG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SG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SG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Giang</a:t>
            </a:r>
            <a:endParaRPr lang="en-SG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CDF339-495F-416E-B847-68B99FF93650}"/>
              </a:ext>
            </a:extLst>
          </p:cNvPr>
          <p:cNvSpPr txBox="1"/>
          <p:nvPr/>
        </p:nvSpPr>
        <p:spPr>
          <a:xfrm flipH="1">
            <a:off x="6075227" y="2932838"/>
            <a:ext cx="5794838" cy="138499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SG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SG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SG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SG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SG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SG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SG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SG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SG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ng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SG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SG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SG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SG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SG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SG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SG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SG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SG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SG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SG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SG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SG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endParaRPr lang="en-SG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85D761-60F1-41EE-929F-375642D1D5A2}"/>
              </a:ext>
            </a:extLst>
          </p:cNvPr>
          <p:cNvSpPr txBox="1"/>
          <p:nvPr/>
        </p:nvSpPr>
        <p:spPr>
          <a:xfrm flipH="1">
            <a:off x="6075227" y="4430280"/>
            <a:ext cx="5794838" cy="138499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SG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SG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SG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SG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SG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</a:rPr>
              <a:t>giản</a:t>
            </a:r>
            <a:r>
              <a:rPr lang="en-US" sz="280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</a:rPr>
              <a:t>dị</a:t>
            </a:r>
            <a:r>
              <a:rPr lang="en-US" sz="2800" dirty="0">
                <a:solidFill>
                  <a:prstClr val="black"/>
                </a:solidFill>
                <a:latin typeface="Times New Roman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</a:rPr>
              <a:t>chân</a:t>
            </a:r>
            <a:r>
              <a:rPr lang="en-US" sz="280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</a:rPr>
              <a:t>thực</a:t>
            </a:r>
            <a:r>
              <a:rPr lang="en-US" sz="2800" dirty="0">
                <a:solidFill>
                  <a:prstClr val="black"/>
                </a:solidFill>
                <a:latin typeface="Times New Roman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</a:rPr>
              <a:t>sâu</a:t>
            </a:r>
            <a:r>
              <a:rPr lang="en-US" sz="280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</a:rPr>
              <a:t>sắc</a:t>
            </a:r>
            <a:r>
              <a:rPr lang="en-US" sz="280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</a:rPr>
              <a:t>trong</a:t>
            </a:r>
            <a:r>
              <a:rPr lang="en-US" sz="280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</a:rPr>
              <a:t>khắc</a:t>
            </a:r>
            <a:r>
              <a:rPr lang="en-US" sz="280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</a:rPr>
              <a:t>họa</a:t>
            </a:r>
            <a:r>
              <a:rPr lang="en-US" sz="280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</a:rPr>
              <a:t>tâm</a:t>
            </a:r>
            <a:r>
              <a:rPr lang="en-US" sz="280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</a:rPr>
              <a:t>lí</a:t>
            </a:r>
            <a:r>
              <a:rPr lang="en-US" sz="2800" dirty="0">
                <a:solidFill>
                  <a:prstClr val="black"/>
                </a:solidFill>
                <a:latin typeface="Times New Roman"/>
              </a:rPr>
              <a:t> con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</a:rPr>
              <a:t>người</a:t>
            </a:r>
            <a:r>
              <a:rPr lang="en-US" sz="2800" dirty="0">
                <a:solidFill>
                  <a:prstClr val="black"/>
                </a:solidFill>
                <a:latin typeface="Times New Roman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</a:rPr>
              <a:t>đậm</a:t>
            </a:r>
            <a:r>
              <a:rPr lang="en-US" sz="280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</a:rPr>
              <a:t>chất</a:t>
            </a:r>
            <a:r>
              <a:rPr lang="en-US" sz="2800" dirty="0">
                <a:solidFill>
                  <a:prstClr val="black"/>
                </a:solidFill>
                <a:latin typeface="Times New Roman"/>
              </a:rPr>
              <a:t> Nam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</a:rPr>
              <a:t>Bộ</a:t>
            </a:r>
            <a:endParaRPr lang="en-SG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78434" y="5850440"/>
            <a:ext cx="37753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70C0"/>
                </a:solidFill>
                <a:latin typeface="iCiel Bambola" panose="02000000000000000000" pitchFamily="2" charset="0"/>
              </a:rPr>
              <a:t>Nguyễn</a:t>
            </a:r>
            <a:r>
              <a:rPr lang="en-US" sz="4000" b="1" dirty="0" smtClean="0">
                <a:solidFill>
                  <a:srgbClr val="0070C0"/>
                </a:solidFill>
                <a:latin typeface="iCiel Bambola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iCiel Bambola" panose="02000000000000000000" pitchFamily="2" charset="0"/>
              </a:rPr>
              <a:t>Quang</a:t>
            </a:r>
            <a:r>
              <a:rPr lang="en-US" sz="4000" b="1" dirty="0" smtClean="0">
                <a:solidFill>
                  <a:srgbClr val="0070C0"/>
                </a:solidFill>
                <a:latin typeface="iCiel Bambola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iCiel Bambola" panose="02000000000000000000" pitchFamily="2" charset="0"/>
              </a:rPr>
              <a:t>Sáng</a:t>
            </a:r>
            <a:endParaRPr lang="en-US" sz="4000" b="1" dirty="0">
              <a:solidFill>
                <a:srgbClr val="0070C0"/>
              </a:solidFill>
              <a:latin typeface="iCiel Bambola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75227" y="324128"/>
            <a:ext cx="17860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iCiel Bambola" panose="02000000000000000000" pitchFamily="2" charset="0"/>
              </a:rPr>
              <a:t>1. </a:t>
            </a:r>
            <a:r>
              <a:rPr lang="en-US" sz="4000" b="1" dirty="0" err="1" smtClean="0">
                <a:solidFill>
                  <a:srgbClr val="FF0000"/>
                </a:solidFill>
                <a:latin typeface="iCiel Bambola" panose="02000000000000000000" pitchFamily="2" charset="0"/>
              </a:rPr>
              <a:t>Tác</a:t>
            </a:r>
            <a:r>
              <a:rPr lang="en-US" sz="4000" b="1" dirty="0" smtClean="0">
                <a:solidFill>
                  <a:srgbClr val="FF0000"/>
                </a:solidFill>
                <a:latin typeface="iCiel Bambola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iCiel Bambola" panose="02000000000000000000" pitchFamily="2" charset="0"/>
              </a:rPr>
              <a:t>giả</a:t>
            </a:r>
            <a:endParaRPr lang="en-US" sz="4000" b="1" dirty="0">
              <a:solidFill>
                <a:srgbClr val="FF0000"/>
              </a:solidFill>
              <a:latin typeface="iCiel Bambol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37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Phân tích tình huống truyện độc đáo trong Chiếc lược ngà (2 mẫu) - Văn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8610" cy="68580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8345" y="117693"/>
            <a:ext cx="1155192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Dưới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trích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ngắn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lược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Nguyễn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lúc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chia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lô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bắt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hết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mọi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mới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đưa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mắt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con,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đứng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Chắc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cũng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muốn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ôm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con,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hôn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con,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nhưng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cũng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sợ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giẫy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bỏ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chạy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đứng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đôi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mắt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trìu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mến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lẫn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buồn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rầu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Tôi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đôi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mắt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mênh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mông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bỗng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xôn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xao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Thôi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Ba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nghe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con! -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khe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khẽ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tôi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mọi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kể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đứng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yên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thôi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Nhưng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thật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lùng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lúc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ấy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 con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bỗng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nổi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dậy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lúc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ngờ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bỗng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kêu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thét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Ba...a...a...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kêu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xé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xé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lặng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xé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ruột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gan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mọi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nghe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thật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xót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đè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nén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nhiêu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nay,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vỡ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tung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đáy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lòng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vừa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kêu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vừa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chạy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xô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tới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nhanh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sóc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chạy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thót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dang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ôm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chặt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lấy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cổ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.”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Trích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9,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ngắn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lược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bộc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lộ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 con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Thu?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dẫn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trực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tiếp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trích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dẫn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gián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tiếp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lược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4: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12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luận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dịch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rõ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 con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nặng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câm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Thu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chia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kiểu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phủ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khẳng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phép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lặp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gạch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dưới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phủ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khẳng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phép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lặp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822865" y="1"/>
            <a:ext cx="2057400" cy="461665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PHIẾU SỐ 2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567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Vẽ Tranh Cát Câu Chuyện Giáo Dục - Chiếc Lược Ngà - Vẽ Tranh Cát Nghệ Thuật  Quỳnh Ho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" y="165557"/>
            <a:ext cx="6477000" cy="352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858000" y="464245"/>
            <a:ext cx="5227320" cy="18158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ngắn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lộ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 con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Thu?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80120" y="2746455"/>
            <a:ext cx="2057400" cy="52322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3360" y="3928011"/>
            <a:ext cx="11871960" cy="2710486"/>
          </a:xfrm>
          <a:prstGeom prst="rect">
            <a:avLst/>
          </a:prstGeom>
          <a:ln w="28575">
            <a:solidFill>
              <a:srgbClr val="00B050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lộ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 con: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Hai cha con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gặp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tám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Thu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cha,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lộ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thắm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Ở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căn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dồn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tất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nhớ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tặng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chưa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kịp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hi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34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Phong Bì Giấy Santa Claus - phong bì png tải về - Miễn phí trong suốt Màu  Xanh png Tải về.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750" b="9662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309358" y="1615441"/>
            <a:ext cx="4236723" cy="463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58" name="Picture 2" descr="✓ Chiếc Lược Ngà Chap 6 Truyen Tranh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49"/>
          <a:stretch/>
        </p:blipFill>
        <p:spPr bwMode="auto">
          <a:xfrm>
            <a:off x="292735" y="712902"/>
            <a:ext cx="4477385" cy="575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770120" y="433075"/>
            <a:ext cx="7132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dẫn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trực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tiếp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trích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dẫn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gián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tiếp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77000" y="3007710"/>
            <a:ext cx="4267200" cy="1971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dẫn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trực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tiếp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Thôi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Ba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nghe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con!</a:t>
            </a:r>
          </a:p>
          <a:p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Ba...a....a...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84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Bé Thu, Ông Sáu Và Truyện Ngắn Chiếc Lược Ngà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9421">
            <a:off x="-1813561" y="914087"/>
            <a:ext cx="7333615" cy="4277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35280" y="226517"/>
            <a:ext cx="11658600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lược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44040" y="1307372"/>
            <a:ext cx="10149840" cy="2854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  <a:spcAft>
                <a:spcPts val="800"/>
              </a:spcAft>
              <a:buFontTx/>
              <a:buChar char="-"/>
            </a:pP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phụ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nặng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just">
              <a:lnSpc>
                <a:spcPct val="120000"/>
              </a:lnSpc>
              <a:spcAft>
                <a:spcPts val="800"/>
              </a:spcAft>
              <a:buFontTx/>
              <a:buChar char="-"/>
            </a:pP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huyết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cưa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răng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tỉ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mỉ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thợ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trở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báu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đựng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niềm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nỗi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nhớ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Thu.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lần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ngắm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nỗi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nhớ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trào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xoa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dịu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nỗi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hận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con. 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" y="4077993"/>
            <a:ext cx="12024360" cy="2706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báu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chưa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hi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hi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đủ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sức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trối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hết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lực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cuối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kì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Thu.</a:t>
            </a:r>
          </a:p>
          <a:p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Qua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rõ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thân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phụ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bất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diệt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10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" y="179160"/>
            <a:ext cx="11658600" cy="15696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12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dịch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rõ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 con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nặng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Thu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chia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kiểu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phủ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khẳng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phép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lặp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gạch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dưới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phủ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khẳng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phép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lặp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3360" y="1933336"/>
            <a:ext cx="11658600" cy="471308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rõ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 con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nặng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Thu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chia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”: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éo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le: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phép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Thu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mới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mãnh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Thu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gọi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cử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...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ờ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lộ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endParaRPr lang="en-US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tả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trạng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cử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con...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cằn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khẳng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miêu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tả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nhằm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nổi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bật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 con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nặng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đẹp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ngộ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éo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le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chiển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Picture 4" descr="Hình Lá Cành Cho Ghép Ảnh Tách Nền PNG 34 - Free.Vector6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080" y="0"/>
            <a:ext cx="583692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ình Lá Cành Cho Ghép Ảnh Tách Nền PNG 34 - Free.Vector6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60960" y="0"/>
            <a:ext cx="641604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96240" y="883045"/>
            <a:ext cx="11536680" cy="585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“Con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chớp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mắt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tôi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muốn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bỗng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tái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rải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vụt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chạy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kêu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thét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“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!”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đứng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sững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con,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nỗi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đau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đớn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khiến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sầm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trông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thật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đáng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buông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xuống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gãy</a:t>
            </a:r>
            <a:r>
              <a:rPr lang="en-US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.”</a:t>
            </a:r>
            <a:endParaRPr lang="en-US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trích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rút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Kề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kể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nhắc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tới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trích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khởi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“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sững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nỗi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đớn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khiến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sầm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xuống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gãy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.”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Lẽ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cuọc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gặp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ngập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tràn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niềm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vui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hạnh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cuộc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gặp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khiến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“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đớn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”.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4: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nghị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12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phép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nạp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rõ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nặng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oâu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phép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gạch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dưới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phép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97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Decal dán tường chân tường hoa hướng dương to | Shopee Việt Na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05"/>
          <a:stretch/>
        </p:blipFill>
        <p:spPr bwMode="auto">
          <a:xfrm>
            <a:off x="441960" y="1596272"/>
            <a:ext cx="6096000" cy="5272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2" name="Picture 4" descr="Cành cây png | PNGEg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020" y="0"/>
            <a:ext cx="4030980" cy="1760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41960" y="211277"/>
            <a:ext cx="81229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trích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rút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Kề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kể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nhắc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tới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trích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1960" y="1838346"/>
            <a:ext cx="11506200" cy="1746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xứ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nhắc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tới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rút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Nguyễn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6537960" y="3875324"/>
            <a:ext cx="49987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Hai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kể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nhắc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tới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trích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Thu.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88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13" b="90798" l="4222" r="100000">
                        <a14:foregroundMark x1="8778" y1="28271" x2="23778" y2="31596"/>
                        <a14:foregroundMark x1="66556" y1="14080" x2="95444" y2="48891"/>
                        <a14:foregroundMark x1="83111" y1="10754" x2="96111" y2="50000"/>
                        <a14:foregroundMark x1="29333" y1="12860" x2="33889" y2="24169"/>
                      </a14:backgroundRemoval>
                    </a14:imgEffect>
                  </a14:imgLayer>
                </a14:imgProps>
              </a:ext>
            </a:extLst>
          </a:blip>
          <a:srcRect t="9777"/>
          <a:stretch/>
        </p:blipFill>
        <p:spPr>
          <a:xfrm>
            <a:off x="5242560" y="0"/>
            <a:ext cx="6949440" cy="667321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1920" y="0"/>
            <a:ext cx="588264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khởi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“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đứng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sững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con,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nỗi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đau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đớn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khiến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sầm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trông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thật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đáng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buông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xuống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gãy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.”</a:t>
            </a:r>
            <a:endParaRPr lang="en-US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75460" y="2724501"/>
            <a:ext cx="8458200" cy="2694071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khởi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“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sững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con,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nỗi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đớn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khiến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sầm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trông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buông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xuống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gãy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.”:</a:t>
            </a:r>
          </a:p>
          <a:p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khởi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“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154" name="Picture 2" descr="Share] Top 10 Hình Vẽ Hoa Hướng Dương Và Hình Nền Hoa Hướng Dương Đẹp |  Photograph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73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040" y="256997"/>
            <a:ext cx="11658600" cy="13849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Lẽ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cuộc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gặp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tám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ngập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tràn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niềm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vui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hạnh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cuộc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gặp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ấy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khiến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“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đớn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”.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vậy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0040" y="2623899"/>
            <a:ext cx="11658600" cy="32973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Lý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khiến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“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đớn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cuộc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gặp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gỡ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Lẽ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cuốc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gặp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tám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ngập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tràn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niềm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vui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hạnh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cuộc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gặp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ấy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khiến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đớn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Bởi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thăm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khao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cháy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lòng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gặp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con,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nghe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gọi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ôm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lòng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giây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hạnh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phúc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bấy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lâu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đợi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éo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le, con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tỏ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rất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sợ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hãi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83480" y="1871335"/>
            <a:ext cx="2057400" cy="52322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2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" y="218078"/>
            <a:ext cx="11750040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nghị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luận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12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phép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luận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nạp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rõ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nặng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oâu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phép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gạch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dưới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phép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0178" name="Picture 2" descr="Suy nghĩ về đời sống tình cảm gia đình trong chiến tranh qua tác phẩm  &quot;Chiếc lược ngà&quot; của Nguyễn Quang Sá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847" y="1711777"/>
            <a:ext cx="5375513" cy="50395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74320" y="1418407"/>
            <a:ext cx="8061960" cy="5377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rõ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nặng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con: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thăm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nhả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Khao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nôn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muốn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gặp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đớn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sợ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bỏ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chạy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“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sầm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xuống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gãy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Suốt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“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chẳng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cũng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vỗ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con”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khao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nghe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chẳng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giờ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chịu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gọi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mới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hạnh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mãnh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gái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12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0" r="17988"/>
          <a:stretch/>
        </p:blipFill>
        <p:spPr bwMode="auto">
          <a:xfrm>
            <a:off x="7203615" y="1079608"/>
            <a:ext cx="1854322" cy="25215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8" r="26085"/>
          <a:stretch/>
        </p:blipFill>
        <p:spPr bwMode="auto">
          <a:xfrm>
            <a:off x="9857386" y="2340388"/>
            <a:ext cx="1921486" cy="279082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037" y="206221"/>
            <a:ext cx="1777338" cy="223291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Right Triangle 1"/>
          <p:cNvSpPr/>
          <p:nvPr/>
        </p:nvSpPr>
        <p:spPr>
          <a:xfrm>
            <a:off x="0" y="0"/>
            <a:ext cx="12192000" cy="6858000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5" descr="Những tác phẩm nổi tiếng của nhà văn Nguyễn Quang Sáng - Xuất bả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53"/>
          <a:stretch/>
        </p:blipFill>
        <p:spPr bwMode="auto">
          <a:xfrm>
            <a:off x="348233" y="1543226"/>
            <a:ext cx="1823359" cy="25477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" name="Picture 5" descr="Những tác phẩm nổi tiếng của nhà văn Nguyễn Quang Sáng - Xuất bả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85"/>
          <a:stretch/>
        </p:blipFill>
        <p:spPr bwMode="auto">
          <a:xfrm>
            <a:off x="2652570" y="2953623"/>
            <a:ext cx="1898475" cy="26706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1" name="Picture 7" descr="Những tác phẩm nổi tiếng của nhà văn Nguyễn Quang Sáng - Xuất bả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6" t="5616" r="7975" b="5353"/>
          <a:stretch/>
        </p:blipFill>
        <p:spPr bwMode="auto">
          <a:xfrm>
            <a:off x="5090433" y="4090989"/>
            <a:ext cx="1803273" cy="25231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13" name="TextBox 12"/>
          <p:cNvSpPr txBox="1"/>
          <p:nvPr/>
        </p:nvSpPr>
        <p:spPr>
          <a:xfrm rot="1750178">
            <a:off x="832195" y="790012"/>
            <a:ext cx="344196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iCiel Bambola" panose="02000000000000000000" pitchFamily="2" charset="0"/>
              </a:rPr>
              <a:t>Tác</a:t>
            </a:r>
            <a:r>
              <a:rPr lang="en-US" sz="4400" b="1" dirty="0" smtClean="0">
                <a:solidFill>
                  <a:srgbClr val="FF0000"/>
                </a:solidFill>
                <a:latin typeface="iCiel Bambola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iCiel Bambola" panose="02000000000000000000" pitchFamily="2" charset="0"/>
              </a:rPr>
              <a:t>phẩm</a:t>
            </a:r>
            <a:r>
              <a:rPr lang="en-US" sz="4400" b="1" dirty="0" smtClean="0">
                <a:solidFill>
                  <a:srgbClr val="FF0000"/>
                </a:solidFill>
                <a:latin typeface="iCiel Bambola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iCiel Bambola" panose="02000000000000000000" pitchFamily="2" charset="0"/>
              </a:rPr>
              <a:t>tiêu</a:t>
            </a:r>
            <a:r>
              <a:rPr lang="en-US" sz="4400" b="1" dirty="0" smtClean="0">
                <a:solidFill>
                  <a:srgbClr val="FF0000"/>
                </a:solidFill>
                <a:latin typeface="iCiel Bambola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iCiel Bambola" panose="02000000000000000000" pitchFamily="2" charset="0"/>
              </a:rPr>
              <a:t>biểu</a:t>
            </a:r>
            <a:endParaRPr lang="en-US" sz="4400" b="1" dirty="0">
              <a:solidFill>
                <a:srgbClr val="FF0000"/>
              </a:solidFill>
              <a:latin typeface="iCiel Bambol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22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ình ảnh Phim Hoạt Hình Cha Và Con Gái Tải Về, Bố, Ngày Của Cha, Cha Và Con  Gái miễn phí tải tập tin PNG PSDComment và Vector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815" y="1877694"/>
            <a:ext cx="5970905" cy="5970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0"/>
            <a:ext cx="12192000" cy="3843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rừng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căn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chia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luôn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day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dứt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hận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giận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Nhớ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dặn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con: “Ba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Ba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nghe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!”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thúc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đẩy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tới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con.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vô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vui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mừng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sung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sướng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hớn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hở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trẻ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mảnh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Rồi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hết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sức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cưa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răng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tỉ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mĩ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cố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thợ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khắc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chữ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gò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tẩn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mẩn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khắc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“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nhớ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tặng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Thu con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3843103"/>
            <a:ext cx="9730154" cy="3001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viên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bay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Mỹ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ngực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đủ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sức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trối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túi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móc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bác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bác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lâu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=&gt;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trở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kỷ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minh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thắm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nặng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sỹ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gái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bẻ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éo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le,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mất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 con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giờ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mất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1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2574" y="218440"/>
            <a:ext cx="32624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iCiel Bambola" panose="02000000000000000000" pitchFamily="2" charset="0"/>
                <a:cs typeface="Times New Roman" panose="02020603050405020304" pitchFamily="18" charset="0"/>
              </a:rPr>
              <a:t>2. </a:t>
            </a: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iCiel Bambola" panose="02000000000000000000" pitchFamily="2" charset="0"/>
                <a:cs typeface="Times New Roman" panose="02020603050405020304" pitchFamily="18" charset="0"/>
              </a:rPr>
              <a:t>Tác</a:t>
            </a:r>
            <a:r>
              <a:rPr kumimoji="0" lang="en-US" sz="60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iCiel Bambola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iCiel Bambola" panose="02000000000000000000" pitchFamily="2" charset="0"/>
                <a:cs typeface="Times New Roman" panose="02020603050405020304" pitchFamily="18" charset="0"/>
              </a:rPr>
              <a:t>phẩm</a:t>
            </a:r>
            <a:endParaRPr kumimoji="0" lang="en-US" sz="6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iCiel Bambola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hiếc lược ngà : Nội dung và kiến thức bài Chiếc lược ngà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34" y="671804"/>
            <a:ext cx="11086466" cy="6186196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171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7">
            <a:extLst>
              <a:ext uri="{FF2B5EF4-FFF2-40B4-BE49-F238E27FC236}">
                <a16:creationId xmlns:a16="http://schemas.microsoft.com/office/drawing/2014/main" id="{ACC3C1A8-288F-4885-92F3-02F1E70F530C}"/>
              </a:ext>
            </a:extLst>
          </p:cNvPr>
          <p:cNvGrpSpPr>
            <a:grpSpLocks/>
          </p:cNvGrpSpPr>
          <p:nvPr/>
        </p:nvGrpSpPr>
        <p:grpSpPr bwMode="auto">
          <a:xfrm>
            <a:off x="2133600" y="1171575"/>
            <a:ext cx="1741488" cy="1517650"/>
            <a:chOff x="384" y="1636"/>
            <a:chExt cx="1152" cy="1004"/>
          </a:xfrm>
        </p:grpSpPr>
        <p:pic>
          <p:nvPicPr>
            <p:cNvPr id="7191" name="Picture 7">
              <a:extLst>
                <a:ext uri="{FF2B5EF4-FFF2-40B4-BE49-F238E27FC236}">
                  <a16:creationId xmlns:a16="http://schemas.microsoft.com/office/drawing/2014/main" id="{A6EB8F6E-E505-4F85-9042-4712E07819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1636"/>
              <a:ext cx="1152" cy="1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92" name="Rectangle 8">
              <a:extLst>
                <a:ext uri="{FF2B5EF4-FFF2-40B4-BE49-F238E27FC236}">
                  <a16:creationId xmlns:a16="http://schemas.microsoft.com/office/drawing/2014/main" id="{3A64A304-5281-4B20-9423-59B6363D7C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" y="1872"/>
              <a:ext cx="576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400" b="1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en-US" altLang="en-US" sz="1800">
                <a:solidFill>
                  <a:srgbClr val="FFFF00"/>
                </a:solidFill>
                <a:latin typeface="Times New Roman" panose="02020603050405020304" pitchFamily="18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en-US" altLang="en-US" sz="1800">
                <a:solidFill>
                  <a:srgbClr val="FFFF00"/>
                </a:solidFill>
                <a:latin typeface="Times New Roman" panose="02020603050405020304" pitchFamily="18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en-US" altLang="en-US" sz="1800">
                <a:solidFill>
                  <a:srgbClr val="FFFF00"/>
                </a:solidFill>
                <a:latin typeface="Times New Roman" panose="02020603050405020304" pitchFamily="18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en-US" sz="4400">
                  <a:solidFill>
                    <a:srgbClr val="FFFF00"/>
                  </a:solidFill>
                  <a:latin typeface="Times New Roman" panose="02020603050405020304" pitchFamily="18" charset="0"/>
                </a:rPr>
                <a:t>1</a:t>
              </a:r>
            </a:p>
            <a:p>
              <a:pPr algn="ctr" fontAlgn="base">
                <a:lnSpc>
                  <a:spcPct val="65000"/>
                </a:lnSpc>
                <a:spcBef>
                  <a:spcPct val="35000"/>
                </a:spcBef>
                <a:spcAft>
                  <a:spcPct val="0"/>
                </a:spcAft>
                <a:buClrTx/>
                <a:buNone/>
              </a:pPr>
              <a:endParaRPr lang="en-US" altLang="en-US" sz="1800">
                <a:solidFill>
                  <a:srgbClr val="FFFF00"/>
                </a:solidFill>
                <a:latin typeface="Times New Roman" panose="02020603050405020304" pitchFamily="18" charset="0"/>
              </a:endParaRPr>
            </a:p>
            <a:p>
              <a:pPr algn="ctr" fontAlgn="base">
                <a:lnSpc>
                  <a:spcPct val="65000"/>
                </a:lnSpc>
                <a:spcBef>
                  <a:spcPct val="35000"/>
                </a:spcBef>
                <a:spcAft>
                  <a:spcPct val="0"/>
                </a:spcAft>
                <a:buClrTx/>
                <a:buNone/>
              </a:pPr>
              <a:endParaRPr lang="en-US" altLang="en-US" sz="1800">
                <a:solidFill>
                  <a:srgbClr val="FFFF00"/>
                </a:solidFill>
                <a:latin typeface="Times New Roman" panose="02020603050405020304" pitchFamily="18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en-US" altLang="en-US" sz="1800" b="0">
                <a:solidFill>
                  <a:srgbClr val="FFFF00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1" name="Group 18">
            <a:extLst>
              <a:ext uri="{FF2B5EF4-FFF2-40B4-BE49-F238E27FC236}">
                <a16:creationId xmlns:a16="http://schemas.microsoft.com/office/drawing/2014/main" id="{1FE74AA1-B9B7-4EC6-ACF3-D849CD500258}"/>
              </a:ext>
            </a:extLst>
          </p:cNvPr>
          <p:cNvGrpSpPr>
            <a:grpSpLocks/>
          </p:cNvGrpSpPr>
          <p:nvPr/>
        </p:nvGrpSpPr>
        <p:grpSpPr bwMode="auto">
          <a:xfrm>
            <a:off x="5257801" y="1131889"/>
            <a:ext cx="1597025" cy="1462087"/>
            <a:chOff x="1920" y="1632"/>
            <a:chExt cx="1056" cy="967"/>
          </a:xfrm>
        </p:grpSpPr>
        <p:pic>
          <p:nvPicPr>
            <p:cNvPr id="7189" name="Picture 47">
              <a:extLst>
                <a:ext uri="{FF2B5EF4-FFF2-40B4-BE49-F238E27FC236}">
                  <a16:creationId xmlns:a16="http://schemas.microsoft.com/office/drawing/2014/main" id="{16DC6A02-68F1-4B3D-9308-59D7AE21B7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0" y="1632"/>
              <a:ext cx="1056" cy="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90" name="Rectangle 48">
              <a:extLst>
                <a:ext uri="{FF2B5EF4-FFF2-40B4-BE49-F238E27FC236}">
                  <a16:creationId xmlns:a16="http://schemas.microsoft.com/office/drawing/2014/main" id="{AE017D8F-98AB-4BE2-8254-381C2DC5F2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1872"/>
              <a:ext cx="576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400" b="1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en-US" sz="4400">
                  <a:solidFill>
                    <a:srgbClr val="0000FF"/>
                  </a:solidFill>
                  <a:latin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12" name="Group 19">
            <a:extLst>
              <a:ext uri="{FF2B5EF4-FFF2-40B4-BE49-F238E27FC236}">
                <a16:creationId xmlns:a16="http://schemas.microsoft.com/office/drawing/2014/main" id="{8D87DDA5-1CE6-4E61-B09D-C0371B2FCD12}"/>
              </a:ext>
            </a:extLst>
          </p:cNvPr>
          <p:cNvGrpSpPr>
            <a:grpSpLocks/>
          </p:cNvGrpSpPr>
          <p:nvPr/>
        </p:nvGrpSpPr>
        <p:grpSpPr bwMode="auto">
          <a:xfrm>
            <a:off x="8266113" y="1165225"/>
            <a:ext cx="1524000" cy="1524000"/>
            <a:chOff x="3840" y="1680"/>
            <a:chExt cx="1008" cy="1008"/>
          </a:xfrm>
        </p:grpSpPr>
        <p:pic>
          <p:nvPicPr>
            <p:cNvPr id="7187" name="Picture 75">
              <a:extLst>
                <a:ext uri="{FF2B5EF4-FFF2-40B4-BE49-F238E27FC236}">
                  <a16:creationId xmlns:a16="http://schemas.microsoft.com/office/drawing/2014/main" id="{FDC6EC2B-C86A-45E7-AEE1-38D314FBB1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0" y="1680"/>
              <a:ext cx="1008" cy="1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88" name="Rectangle 76">
              <a:extLst>
                <a:ext uri="{FF2B5EF4-FFF2-40B4-BE49-F238E27FC236}">
                  <a16:creationId xmlns:a16="http://schemas.microsoft.com/office/drawing/2014/main" id="{BCA37397-895D-4ED9-B92E-A2A21EB73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0" y="1920"/>
              <a:ext cx="576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400" b="1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en-US" altLang="en-US" sz="1800">
                <a:solidFill>
                  <a:srgbClr val="FFFF00"/>
                </a:solidFill>
                <a:latin typeface="Times New Roman" panose="02020603050405020304" pitchFamily="18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en-US" altLang="en-US" sz="1800">
                <a:solidFill>
                  <a:srgbClr val="FFFF00"/>
                </a:solidFill>
                <a:latin typeface="Times New Roman" panose="02020603050405020304" pitchFamily="18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en-US" sz="1800">
                  <a:solidFill>
                    <a:srgbClr val="FFFF00"/>
                  </a:solidFill>
                  <a:latin typeface="Times New Roman" panose="02020603050405020304" pitchFamily="18" charset="0"/>
                </a:rPr>
                <a:t>  </a:t>
              </a:r>
              <a:r>
                <a:rPr lang="en-US" altLang="en-US" sz="4400">
                  <a:solidFill>
                    <a:srgbClr val="FFFF00"/>
                  </a:solidFill>
                  <a:latin typeface="Times New Roman" panose="02020603050405020304" pitchFamily="18" charset="0"/>
                </a:rPr>
                <a:t>3</a:t>
              </a:r>
            </a:p>
            <a:p>
              <a:pPr algn="ctr" fontAlgn="base">
                <a:lnSpc>
                  <a:spcPct val="65000"/>
                </a:lnSpc>
                <a:spcBef>
                  <a:spcPct val="35000"/>
                </a:spcBef>
                <a:spcAft>
                  <a:spcPct val="0"/>
                </a:spcAft>
                <a:buClrTx/>
                <a:buNone/>
              </a:pPr>
              <a:endParaRPr lang="en-US" altLang="en-US" sz="1800">
                <a:solidFill>
                  <a:srgbClr val="FFFF00"/>
                </a:solidFill>
                <a:latin typeface="Times New Roman" panose="02020603050405020304" pitchFamily="18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en-US" altLang="en-US" sz="1800" b="0">
                <a:solidFill>
                  <a:srgbClr val="FFFF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410652" name="Text Box 28">
            <a:extLst>
              <a:ext uri="{FF2B5EF4-FFF2-40B4-BE49-F238E27FC236}">
                <a16:creationId xmlns:a16="http://schemas.microsoft.com/office/drawing/2014/main" id="{2B4E97D6-2810-4C73-ADD6-303DCB1D2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8500" y="2667000"/>
            <a:ext cx="8242300" cy="9540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fontAlgn="base">
              <a:spcBef>
                <a:spcPts val="300"/>
              </a:spcBef>
              <a:spcAft>
                <a:spcPts val="300"/>
              </a:spcAft>
              <a:defRPr/>
            </a:pPr>
            <a:r>
              <a:rPr lang="nl-NL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Truyện ngắn “Chiếc lược ngà” được viết vào năm nào? </a:t>
            </a:r>
            <a:endParaRPr lang="en-US" sz="2800" dirty="0">
              <a:solidFill>
                <a:srgbClr val="2C95A0">
                  <a:lumMod val="75000"/>
                </a:srgbClr>
              </a:solidFill>
              <a:cs typeface="Arial" charset="0"/>
            </a:endParaRPr>
          </a:p>
        </p:txBody>
      </p:sp>
      <p:sp>
        <p:nvSpPr>
          <p:cNvPr id="2" name="Text Box 28">
            <a:extLst>
              <a:ext uri="{FF2B5EF4-FFF2-40B4-BE49-F238E27FC236}">
                <a16:creationId xmlns:a16="http://schemas.microsoft.com/office/drawing/2014/main" id="{E26492AF-7F62-447E-9526-322C876D3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3352801"/>
            <a:ext cx="281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4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ts val="300"/>
              </a:spcBef>
              <a:spcAft>
                <a:spcPts val="300"/>
              </a:spcAft>
              <a:buClrTx/>
              <a:buNone/>
            </a:pPr>
            <a:r>
              <a:rPr lang="en-US" altLang="en-US" sz="2800" b="0">
                <a:solidFill>
                  <a:srgbClr val="C00000"/>
                </a:solidFill>
                <a:latin typeface="Arial" panose="020B0604020202020204" pitchFamily="34" charset="0"/>
              </a:rPr>
              <a:t>Năm 1966</a:t>
            </a:r>
          </a:p>
        </p:txBody>
      </p:sp>
      <p:sp>
        <p:nvSpPr>
          <p:cNvPr id="3" name="Text Box 28">
            <a:extLst>
              <a:ext uri="{FF2B5EF4-FFF2-40B4-BE49-F238E27FC236}">
                <a16:creationId xmlns:a16="http://schemas.microsoft.com/office/drawing/2014/main" id="{7B99F989-1B46-47CA-A818-040592ADE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2706689"/>
            <a:ext cx="9144000" cy="1292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26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Truyện “Chiếc lược ngà”được kể từ điểm nhìn từ nhân vật nào?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26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                                     </a:t>
            </a:r>
            <a:endParaRPr lang="en-US" sz="2600" dirty="0">
              <a:solidFill>
                <a:srgbClr val="2C95A0">
                  <a:lumMod val="75000"/>
                </a:srgbClr>
              </a:solidFill>
              <a:cs typeface="Arial" charset="0"/>
            </a:endParaRPr>
          </a:p>
        </p:txBody>
      </p:sp>
      <p:sp>
        <p:nvSpPr>
          <p:cNvPr id="4" name="Text Box 28">
            <a:extLst>
              <a:ext uri="{FF2B5EF4-FFF2-40B4-BE49-F238E27FC236}">
                <a16:creationId xmlns:a16="http://schemas.microsoft.com/office/drawing/2014/main" id="{1B49FD4E-5637-4B2A-B34F-F29971C0A5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3362326"/>
            <a:ext cx="807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4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800" b="0">
                <a:solidFill>
                  <a:srgbClr val="C00000"/>
                </a:solidFill>
                <a:latin typeface="Arial" panose="020B0604020202020204" pitchFamily="34" charset="0"/>
              </a:rPr>
              <a:t>Bác Ba</a:t>
            </a:r>
          </a:p>
        </p:txBody>
      </p:sp>
      <p:sp>
        <p:nvSpPr>
          <p:cNvPr id="5" name="Text Box 28">
            <a:extLst>
              <a:ext uri="{FF2B5EF4-FFF2-40B4-BE49-F238E27FC236}">
                <a16:creationId xmlns:a16="http://schemas.microsoft.com/office/drawing/2014/main" id="{BC1E362C-7E90-4303-9E22-E5B2226407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2706688"/>
            <a:ext cx="7967662" cy="9461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Nhân vật chính trong truyện “Chiếc lược ngà “là ai?</a:t>
            </a:r>
            <a:endParaRPr lang="en-US" sz="2800" dirty="0">
              <a:solidFill>
                <a:srgbClr val="2C95A0">
                  <a:lumMod val="75000"/>
                </a:srgbClr>
              </a:solidFill>
              <a:cs typeface="Arial" charset="0"/>
            </a:endParaRPr>
          </a:p>
        </p:txBody>
      </p:sp>
      <p:sp>
        <p:nvSpPr>
          <p:cNvPr id="6" name="Text Box 28">
            <a:extLst>
              <a:ext uri="{FF2B5EF4-FFF2-40B4-BE49-F238E27FC236}">
                <a16:creationId xmlns:a16="http://schemas.microsoft.com/office/drawing/2014/main" id="{5BB4FE66-94CD-40D4-B44A-C040F44FE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3352801"/>
            <a:ext cx="3944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4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ts val="300"/>
              </a:spcBef>
              <a:spcAft>
                <a:spcPts val="300"/>
              </a:spcAft>
              <a:buClrTx/>
              <a:buNone/>
            </a:pPr>
            <a:r>
              <a:rPr lang="pt-BR" altLang="en-US" sz="2800" b="0">
                <a:solidFill>
                  <a:srgbClr val="C00000"/>
                </a:solidFill>
                <a:latin typeface="Arial" panose="020B0604020202020204" pitchFamily="34" charset="0"/>
              </a:rPr>
              <a:t>Ông Sáu và bé Thu </a:t>
            </a:r>
            <a:endParaRPr lang="en-US" altLang="en-US" sz="2800" b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2076" name="WordArt 28">
            <a:extLst>
              <a:ext uri="{FF2B5EF4-FFF2-40B4-BE49-F238E27FC236}">
                <a16:creationId xmlns:a16="http://schemas.microsoft.com/office/drawing/2014/main" id="{B9010F30-8EFA-4C0D-9BD9-135FD9CE1B9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029200" y="76200"/>
            <a:ext cx="3563938" cy="838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SlantUp">
              <a:avLst>
                <a:gd name="adj" fmla="val 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BÔNG HOA MAY MẮN</a:t>
            </a:r>
          </a:p>
        </p:txBody>
      </p:sp>
      <p:sp>
        <p:nvSpPr>
          <p:cNvPr id="2077" name="WordArt 29">
            <a:extLst>
              <a:ext uri="{FF2B5EF4-FFF2-40B4-BE49-F238E27FC236}">
                <a16:creationId xmlns:a16="http://schemas.microsoft.com/office/drawing/2014/main" id="{F16736EF-0577-412E-9341-43A56F80AB5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161210" y="76200"/>
            <a:ext cx="1486989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kern="10" dirty="0" err="1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600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C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FFC000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79" name="Picture 31">
            <a:extLst>
              <a:ext uri="{FF2B5EF4-FFF2-40B4-BE49-F238E27FC236}">
                <a16:creationId xmlns:a16="http://schemas.microsoft.com/office/drawing/2014/main" id="{039D1E65-B11A-47F1-88BC-855AA0ED6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102100"/>
            <a:ext cx="1752600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1" name="Picture 33">
            <a:extLst>
              <a:ext uri="{FF2B5EF4-FFF2-40B4-BE49-F238E27FC236}">
                <a16:creationId xmlns:a16="http://schemas.microsoft.com/office/drawing/2014/main" id="{DA7C62DE-6DB0-435D-83A3-2EBDF92FC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114801"/>
            <a:ext cx="1752600" cy="145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8" name="Picture 40">
            <a:extLst>
              <a:ext uri="{FF2B5EF4-FFF2-40B4-BE49-F238E27FC236}">
                <a16:creationId xmlns:a16="http://schemas.microsoft.com/office/drawing/2014/main" id="{3F4A38E5-988B-482E-B84A-39B579995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886201"/>
            <a:ext cx="1676400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28">
            <a:extLst>
              <a:ext uri="{FF2B5EF4-FFF2-40B4-BE49-F238E27FC236}">
                <a16:creationId xmlns:a16="http://schemas.microsoft.com/office/drawing/2014/main" id="{CD169CED-EA69-438A-8341-CCACEE654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9676" y="5903914"/>
            <a:ext cx="8207375" cy="9540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Món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quà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của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bạn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là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một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tràng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pháo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tay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giòn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giã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của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các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thầy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cô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giáo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và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các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bạn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học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sinh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.</a:t>
            </a:r>
          </a:p>
        </p:txBody>
      </p:sp>
      <p:sp>
        <p:nvSpPr>
          <p:cNvPr id="8" name="Text Box 28">
            <a:extLst>
              <a:ext uri="{FF2B5EF4-FFF2-40B4-BE49-F238E27FC236}">
                <a16:creationId xmlns:a16="http://schemas.microsoft.com/office/drawing/2014/main" id="{ABE2591E-E312-4ADE-AAB4-02A5A3FAA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2363" y="5810250"/>
            <a:ext cx="8242300" cy="9461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Chúc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mừng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bạn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.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Bạn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sẽ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nhận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được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một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món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quà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xinh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xắn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và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một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tràng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pháo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tay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của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khán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giả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.</a:t>
            </a:r>
          </a:p>
        </p:txBody>
      </p:sp>
      <p:sp>
        <p:nvSpPr>
          <p:cNvPr id="9" name="Text Box 28">
            <a:extLst>
              <a:ext uri="{FF2B5EF4-FFF2-40B4-BE49-F238E27FC236}">
                <a16:creationId xmlns:a16="http://schemas.microsoft.com/office/drawing/2014/main" id="{3B78E45C-8D9D-43CB-860E-12269363CC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6013" y="6175376"/>
            <a:ext cx="8242300" cy="519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Phần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thưởng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của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bạn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là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một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món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quà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xinh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 </a:t>
            </a:r>
            <a:r>
              <a:rPr lang="en-US" sz="2800" dirty="0" err="1">
                <a:solidFill>
                  <a:srgbClr val="2C95A0">
                    <a:lumMod val="75000"/>
                  </a:srgbClr>
                </a:solidFill>
                <a:cs typeface="Arial" charset="0"/>
              </a:rPr>
              <a:t>xắn</a:t>
            </a:r>
            <a:r>
              <a:rPr lang="en-US" sz="2800" dirty="0">
                <a:solidFill>
                  <a:srgbClr val="2C95A0">
                    <a:lumMod val="75000"/>
                  </a:srgbClr>
                </a:solidFill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523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umpet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umpet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0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0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 Wav Sound Effect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7" dur="500"/>
                                        <p:tgtEl>
                                          <p:spTgt spid="4106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 Wav Sound Effect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 nodeType="clickPar">
                      <p:stCondLst>
                        <p:cond delay="0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 Wav Sound Effect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 nodeType="clickPar">
                      <p:stCondLst>
                        <p:cond delay="0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 Wav Sound Effect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umpet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6" dur="500"/>
                                        <p:tgtEl>
                                          <p:spTgt spid="20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9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 nodeType="clickPar">
                      <p:stCondLst>
                        <p:cond delay="0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 Wav Sound Effect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1" dur="500"/>
                                        <p:tgtEl>
                                          <p:spTgt spid="20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81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20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 nodeType="clickPar">
                      <p:stCondLst>
                        <p:cond delay="0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6" dur="500"/>
                                        <p:tgtEl>
                                          <p:spTgt spid="20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88"/>
                  </p:tgtEl>
                </p:cond>
              </p:nextCondLst>
            </p:seq>
          </p:childTnLst>
        </p:cTn>
      </p:par>
    </p:tnLst>
    <p:bldLst>
      <p:bldP spid="410652" grpId="0"/>
      <p:bldP spid="410652" grpId="1"/>
      <p:bldP spid="2" grpId="0"/>
      <p:bldP spid="2" grpId="1"/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Khung ảnh đẹp - Tổng hợp những khung ảnh đẹp nhấ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057400" y="2118360"/>
            <a:ext cx="8382000" cy="310854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Font typeface="Symbol" panose="05050102010706020507" pitchFamily="18" charset="2"/>
              <a:buChar char="Þ"/>
            </a:pPr>
            <a:r>
              <a:rPr lang="en-US" alt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độ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tin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cậy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khách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quan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chuyện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Font typeface="Symbol" panose="05050102010706020507" pitchFamily="18" charset="2"/>
              <a:buChar char="Þ"/>
            </a:pP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kể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chủ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động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điều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khiển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nhịp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kể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trạng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thái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cảm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xúc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xen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ý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kiến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bình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luận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suy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nghĩ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Font typeface="Symbol" panose="05050102010706020507" pitchFamily="18" charset="2"/>
              <a:buChar char="Þ"/>
            </a:pP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nhân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vật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, chi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tiết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truyện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bộc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lộ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rõ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hơn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, ý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nghĩa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tư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tưởng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truyện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thêm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sức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thuyết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phục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82706" y="959219"/>
            <a:ext cx="52251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 err="1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Tác</a:t>
            </a:r>
            <a:r>
              <a:rPr lang="en-US" sz="6000" b="1" dirty="0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dụng</a:t>
            </a:r>
            <a:r>
              <a:rPr lang="en-US" sz="6000" b="1" dirty="0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sz="6000" b="1" dirty="0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ngôi</a:t>
            </a:r>
            <a:r>
              <a:rPr lang="en-US" sz="6000" b="1" dirty="0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kể</a:t>
            </a:r>
            <a:endParaRPr kumimoji="0" lang="en-US" sz="6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Bambola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69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 descr="5%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92D05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2800">
              <a:solidFill>
                <a:prstClr val="black"/>
              </a:solidFill>
            </a:endParaRPr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182880" y="207963"/>
            <a:ext cx="11795759" cy="6477000"/>
          </a:xfrm>
          <a:prstGeom prst="flowChartProcess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2800">
              <a:solidFill>
                <a:prstClr val="black"/>
              </a:solidFill>
            </a:endParaRPr>
          </a:p>
        </p:txBody>
      </p:sp>
      <p:sp>
        <p:nvSpPr>
          <p:cNvPr id="245764" name="Text Box 4"/>
          <p:cNvSpPr txBox="1">
            <a:spLocks noChangeArrowheads="1"/>
          </p:cNvSpPr>
          <p:nvPr/>
        </p:nvSpPr>
        <p:spPr bwMode="auto">
          <a:xfrm>
            <a:off x="3492550" y="196252"/>
            <a:ext cx="51764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US" alt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5765" name="Picture 5" descr="Cha con ong Sau trong gio phut chia tay"/>
          <p:cNvPicPr>
            <a:picLocks noChangeAspect="1" noChangeArrowheads="1"/>
          </p:cNvPicPr>
          <p:nvPr/>
        </p:nvPicPr>
        <p:blipFill>
          <a:blip r:embed="rId2">
            <a:lum bright="30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918226"/>
            <a:ext cx="4481566" cy="247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70" name="Picture 10" descr="VAN THAOGIANG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410" y="918227"/>
            <a:ext cx="4785229" cy="2600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72" name="Picture 12" descr="hinh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" y="3712210"/>
            <a:ext cx="4859019" cy="2759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1" descr="VAN THAOGIANG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726781"/>
            <a:ext cx="4481566" cy="2745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843410" y="949429"/>
            <a:ext cx="670560" cy="673772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6477000" y="915724"/>
            <a:ext cx="670560" cy="673772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772291" y="3726780"/>
            <a:ext cx="670560" cy="673772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6472052" y="3747107"/>
            <a:ext cx="670560" cy="673772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75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5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45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45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45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64" grpId="0"/>
      <p:bldP spid="2" grpId="0" animBg="1"/>
      <p:bldP spid="15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ivi png | PNGEg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4" y="225742"/>
            <a:ext cx="10900398" cy="5868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hiếc lược ngà - Vẽ tranh cát Quỳnh Hoa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0728" y="607600"/>
            <a:ext cx="8266472" cy="51390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039179" y="6121915"/>
            <a:ext cx="406790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 err="1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Tóm</a:t>
            </a:r>
            <a:r>
              <a:rPr lang="en-US" altLang="en-US" sz="4000" b="1" dirty="0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tắt</a:t>
            </a:r>
            <a:r>
              <a:rPr lang="en-US" altLang="en-US" sz="4000" b="1" dirty="0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 “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Chiếc</a:t>
            </a:r>
            <a:r>
              <a:rPr lang="en-US" altLang="en-US" sz="4000" b="1" dirty="0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lược</a:t>
            </a:r>
            <a:r>
              <a:rPr lang="en-US" altLang="en-US" sz="4000" b="1" dirty="0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ngà</a:t>
            </a:r>
            <a:r>
              <a:rPr lang="en-US" altLang="en-US" sz="4000" b="1" dirty="0" smtClean="0">
                <a:solidFill>
                  <a:srgbClr val="FF0000"/>
                </a:solidFill>
                <a:latin typeface="iCiel Bambola" panose="02000000000000000000" pitchFamily="2" charset="0"/>
                <a:cs typeface="Times New Roman" panose="02020603050405020304" pitchFamily="18" charset="0"/>
              </a:rPr>
              <a:t>”</a:t>
            </a:r>
            <a:endParaRPr lang="en-US" altLang="en-US" sz="4000" dirty="0">
              <a:solidFill>
                <a:srgbClr val="FF0000"/>
              </a:solidFill>
              <a:latin typeface="iCiel Bambola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78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4140</TotalTime>
  <Words>4380</Words>
  <Application>Microsoft Office PowerPoint</Application>
  <PresentationFormat>Widescreen</PresentationFormat>
  <Paragraphs>224</Paragraphs>
  <Slides>40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40</vt:i4>
      </vt:variant>
    </vt:vector>
  </HeadingPairs>
  <TitlesOfParts>
    <vt:vector size="56" baseType="lpstr">
      <vt:lpstr>iCiel Altus</vt:lpstr>
      <vt:lpstr>Times New Roman</vt:lpstr>
      <vt:lpstr>Arial</vt:lpstr>
      <vt:lpstr>iCiel Bambola</vt:lpstr>
      <vt:lpstr>Symbol</vt:lpstr>
      <vt:lpstr>Calibri Light</vt:lpstr>
      <vt:lpstr>Calibri</vt:lpstr>
      <vt:lpstr>Wingdings</vt:lpstr>
      <vt:lpstr>.VnTime</vt:lpstr>
      <vt:lpstr>Office Theme</vt:lpstr>
      <vt:lpstr>1_Office Theme</vt:lpstr>
      <vt:lpstr>2_Office Theme</vt:lpstr>
      <vt:lpstr>3_Office Theme</vt:lpstr>
      <vt:lpstr>4_Office Theme</vt:lpstr>
      <vt:lpstr>5_Office Theme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Những ngôi sao xa xôi</dc:title>
  <dc:creator>Admin</dc:creator>
  <cp:lastModifiedBy>H410</cp:lastModifiedBy>
  <cp:revision>42</cp:revision>
  <dcterms:created xsi:type="dcterms:W3CDTF">2021-04-26T10:44:56Z</dcterms:created>
  <dcterms:modified xsi:type="dcterms:W3CDTF">2023-12-09T11:42:57Z</dcterms:modified>
</cp:coreProperties>
</file>