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7"/>
  </p:notesMasterIdLst>
  <p:sldIdLst>
    <p:sldId id="353" r:id="rId4"/>
    <p:sldId id="348" r:id="rId5"/>
    <p:sldId id="347" r:id="rId6"/>
    <p:sldId id="357" r:id="rId7"/>
    <p:sldId id="314" r:id="rId8"/>
    <p:sldId id="360" r:id="rId9"/>
    <p:sldId id="1810" r:id="rId10"/>
    <p:sldId id="354" r:id="rId11"/>
    <p:sldId id="298" r:id="rId12"/>
    <p:sldId id="368" r:id="rId13"/>
    <p:sldId id="1802" r:id="rId14"/>
    <p:sldId id="1804" r:id="rId15"/>
    <p:sldId id="346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5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756" y="2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14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4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63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38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72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08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1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27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45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57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27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00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7A80772-5F48-444B-909E-60FACAB6B8FE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DF16B449-F5B7-4D1C-B524-58A0CCD475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E3503243-A816-45B2-8D73-8FD35BAB63ED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D0617E07-B62F-4C5A-8324-8121790C557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95E3AE0-69B9-44BD-A213-EFFEE695836E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7F7644BA-95E4-4334-B15E-5641519DE45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45589BD7-1AAE-47A5-A953-39874867B91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FC370075-FBF1-4459-A6DC-D8D76AEB076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E3183AA-105B-47EF-AA5D-058969BF023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FC2D6A0-18EB-4B00-815F-BF0C52FA5D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BDBE0CB-23EF-4EA9-9EFC-763B13F4C0A1}"/>
              </a:ext>
            </a:extLst>
          </p:cNvPr>
          <p:cNvSpPr/>
          <p:nvPr userDrawn="1"/>
        </p:nvSpPr>
        <p:spPr>
          <a:xfrm>
            <a:off x="1220558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CC899DDF-74C3-4C72-AED1-0962CD1554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1076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75CB74E-F65F-47F8-A8AE-7B7FF78C2892}"/>
              </a:ext>
            </a:extLst>
          </p:cNvPr>
          <p:cNvGrpSpPr/>
          <p:nvPr userDrawn="1"/>
        </p:nvGrpSpPr>
        <p:grpSpPr>
          <a:xfrm>
            <a:off x="4079368" y="197085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895E5FF-2AD1-4D60-B9DC-23569CF082C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141F39-0A15-4C0D-9357-F96ECF22045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21450A8-BB0B-4C76-AECE-EDEA1A12A97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5AAF11-525B-4526-A0C8-892969E7202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4A9E649-7CC2-4EA9-AB25-19096B52AE8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6FFB54-5A6B-402C-BF64-F9A0D4F6092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BDEE8A-9721-4F12-BF30-B3892398A2A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F995AF-82CD-4344-B5B9-370E1050E42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682587B-FE10-4ADA-9DD2-A1F1EC01BC3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22246" y="2124991"/>
            <a:ext cx="37225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B4BF6DC-797F-4878-8F38-6D12B5EA5B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D4AE3C9-25F7-435F-8241-E0E3E024E6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www.jpppt.com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9033F92-5447-4701-9973-78667CCF7D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81009FC0-F461-43C1-A305-424A4B8DBC2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D3E3847-E4AC-4C7E-9A5E-BE2F9DB0A4D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C0A871EA-43B6-40F5-B8FE-1A422C77A0C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A757F5D-4C8E-4BEE-AD55-7B1F4C7E50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F757335-D800-4EEA-9CE9-408094DD27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649CB23-30FC-4222-A82E-B62216712CD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96DDDB5F-280B-4331-9598-C8195A43A2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88585"/>
            <a:ext cx="12192000" cy="31929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8B40CD-7F2F-4D2A-ABFB-C9D21AE99420}"/>
              </a:ext>
            </a:extLst>
          </p:cNvPr>
          <p:cNvSpPr/>
          <p:nvPr userDrawn="1"/>
        </p:nvSpPr>
        <p:spPr>
          <a:xfrm>
            <a:off x="0" y="1389109"/>
            <a:ext cx="12192000" cy="2138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53D3E8-EA73-4D55-A85B-305A0FC68ADE}"/>
              </a:ext>
            </a:extLst>
          </p:cNvPr>
          <p:cNvSpPr/>
          <p:nvPr userDrawn="1"/>
        </p:nvSpPr>
        <p:spPr>
          <a:xfrm>
            <a:off x="0" y="6638925"/>
            <a:ext cx="12192000" cy="21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9" r:id="rId5"/>
    <p:sldLayoutId id="2147483678" r:id="rId6"/>
    <p:sldLayoutId id="2147483677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53;p1">
            <a:extLst>
              <a:ext uri="{FF2B5EF4-FFF2-40B4-BE49-F238E27FC236}">
                <a16:creationId xmlns:a16="http://schemas.microsoft.com/office/drawing/2014/main" id="{52AD29AE-B671-4ACC-8076-9F256F662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832" y="2998651"/>
            <a:ext cx="506233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E66C7D"/>
              </a:buClr>
              <a:buSzPts val="3200"/>
              <a:buFont typeface="Arial" panose="020B0604020202020204" pitchFamily="34" charset="0"/>
              <a:buNone/>
            </a:pPr>
            <a:r>
              <a:rPr lang="en-US" altLang="vi-VN" sz="4400" b="1" dirty="0">
                <a:solidFill>
                  <a:schemeClr val="bg1"/>
                </a:solidFill>
              </a:rPr>
              <a:t>CHẤT VÀ SỰ BIẾN ĐỔI CỦA CHẤT</a:t>
            </a:r>
            <a:endParaRPr lang="vi-VN" altLang="vi-VN" sz="4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7" name="Google Shape;256;p1">
            <a:extLst>
              <a:ext uri="{FF2B5EF4-FFF2-40B4-BE49-F238E27FC236}">
                <a16:creationId xmlns:a16="http://schemas.microsoft.com/office/drawing/2014/main" id="{D2FC912D-3AE8-4755-9348-0C67F14A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327" y="2345636"/>
            <a:ext cx="1727339" cy="463826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vi-VN" sz="2800" b="1" i="1" dirty="0" err="1">
                <a:solidFill>
                  <a:schemeClr val="bg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Phần</a:t>
            </a:r>
            <a:r>
              <a:rPr lang="en-US" altLang="vi-VN" sz="2800" b="1" i="1" dirty="0">
                <a:solidFill>
                  <a:schemeClr val="bg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1</a:t>
            </a:r>
            <a:endParaRPr lang="vi-VN" altLang="vi-VN" sz="2800" b="1" i="1" dirty="0">
              <a:solidFill>
                <a:schemeClr val="bg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68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081E9F-6973-F519-DC4D-EFE17786AFF6}"/>
              </a:ext>
            </a:extLst>
          </p:cNvPr>
          <p:cNvSpPr txBox="1"/>
          <p:nvPr/>
        </p:nvSpPr>
        <p:spPr>
          <a:xfrm>
            <a:off x="113015" y="0"/>
            <a:ext cx="1180500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Câu</a:t>
            </a:r>
            <a:r>
              <a:rPr lang="en-US" b="1" dirty="0"/>
              <a:t> 14</a:t>
            </a:r>
            <a:r>
              <a:rPr lang="en-US" dirty="0"/>
              <a:t>.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nuôi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đạt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suất</a:t>
            </a:r>
            <a:r>
              <a:rPr lang="en-US" dirty="0"/>
              <a:t>, </a:t>
            </a:r>
            <a:r>
              <a:rPr lang="en-US" dirty="0" err="1"/>
              <a:t>ngoài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,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đầm</a:t>
            </a:r>
            <a:r>
              <a:rPr lang="en-US" dirty="0"/>
              <a:t> </a:t>
            </a:r>
            <a:r>
              <a:rPr lang="en-US" dirty="0" err="1"/>
              <a:t>nuôi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.</a:t>
            </a:r>
          </a:p>
          <a:p>
            <a:r>
              <a:rPr lang="en-US" dirty="0"/>
              <a:t>a)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đầm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</a:t>
            </a:r>
          </a:p>
          <a:p>
            <a:r>
              <a:rPr lang="en-US" dirty="0"/>
              <a:t>b)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đầm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r>
              <a:rPr lang="en-US" dirty="0"/>
              <a:t>c)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r>
              <a:rPr lang="en-US" dirty="0"/>
              <a:t>d)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,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r>
              <a:rPr lang="en-US" b="1" dirty="0" err="1"/>
              <a:t>Lời</a:t>
            </a:r>
            <a:r>
              <a:rPr lang="en-US" b="1" dirty="0"/>
              <a:t> </a:t>
            </a:r>
            <a:r>
              <a:rPr lang="en-US" b="1" dirty="0" err="1"/>
              <a:t>giải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a)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đầm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:</a:t>
            </a:r>
          </a:p>
          <a:p>
            <a:r>
              <a:rPr lang="en-US" dirty="0"/>
              <a:t>- Cung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oxi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,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phóng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.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oxi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đục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lột</a:t>
            </a:r>
            <a:r>
              <a:rPr lang="en-US" dirty="0"/>
              <a:t> </a:t>
            </a:r>
            <a:r>
              <a:rPr lang="en-US" dirty="0" err="1"/>
              <a:t>vỏ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chết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,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..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cường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hấp</a:t>
            </a:r>
            <a:r>
              <a:rPr lang="en-US" dirty="0"/>
              <a:t> </a:t>
            </a:r>
            <a:r>
              <a:rPr lang="en-US" dirty="0" err="1"/>
              <a:t>thụ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Gom</a:t>
            </a:r>
            <a:r>
              <a:rPr lang="en-US" dirty="0"/>
              <a:t> </a:t>
            </a:r>
            <a:r>
              <a:rPr lang="en-US" dirty="0" err="1"/>
              <a:t>tụ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thải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sạch</a:t>
            </a:r>
            <a:r>
              <a:rPr lang="en-US" dirty="0"/>
              <a:t> </a:t>
            </a:r>
            <a:r>
              <a:rPr lang="en-US" dirty="0" err="1"/>
              <a:t>môi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…</a:t>
            </a:r>
          </a:p>
          <a:p>
            <a:r>
              <a:rPr lang="en-US" dirty="0"/>
              <a:t>b)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đầm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nuôi</a:t>
            </a:r>
            <a:r>
              <a:rPr lang="en-US" dirty="0"/>
              <a:t> </a:t>
            </a:r>
            <a:r>
              <a:rPr lang="en-US" dirty="0" err="1"/>
              <a:t>trồng</a:t>
            </a:r>
            <a:r>
              <a:rPr lang="en-US" dirty="0"/>
              <a:t> </a:t>
            </a:r>
            <a:r>
              <a:rPr lang="en-US" dirty="0" err="1"/>
              <a:t>thủy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.</a:t>
            </a:r>
          </a:p>
          <a:p>
            <a:r>
              <a:rPr lang="en-US" dirty="0"/>
              <a:t>c)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 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,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luật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nhiên</a:t>
            </a:r>
            <a:r>
              <a:rPr lang="en-US" dirty="0"/>
              <a:t>,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cuộc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con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môi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. </a:t>
            </a:r>
          </a:p>
          <a:p>
            <a:r>
              <a:rPr lang="en-US" dirty="0"/>
              <a:t>-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hàng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.</a:t>
            </a:r>
          </a:p>
          <a:p>
            <a:r>
              <a:rPr lang="en-US" dirty="0"/>
              <a:t>d)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,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khoa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ta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, </a:t>
            </a:r>
            <a:r>
              <a:rPr lang="en-US" dirty="0" err="1"/>
              <a:t>thí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dựng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,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tôm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429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01B3AE-034F-1F17-7415-530733A9EDA9}"/>
              </a:ext>
            </a:extLst>
          </p:cNvPr>
          <p:cNvSpPr txBox="1"/>
          <p:nvPr/>
        </p:nvSpPr>
        <p:spPr>
          <a:xfrm>
            <a:off x="195210" y="801384"/>
            <a:ext cx="1183582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Câu</a:t>
            </a:r>
            <a:r>
              <a:rPr lang="en-US" sz="2000" b="1" dirty="0"/>
              <a:t> 15</a:t>
            </a:r>
            <a:r>
              <a:rPr lang="en-US" sz="2000" dirty="0"/>
              <a:t>.Theo 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việc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chế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bom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do </a:t>
            </a:r>
            <a:r>
              <a:rPr lang="en-US" sz="2000" dirty="0" err="1"/>
              <a:t>lỗi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hay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</a:p>
          <a:p>
            <a:r>
              <a:rPr lang="en-US" sz="2000" b="1" dirty="0" err="1"/>
              <a:t>Lời</a:t>
            </a:r>
            <a:r>
              <a:rPr lang="en-US" sz="2000" b="1" dirty="0"/>
              <a:t> </a:t>
            </a:r>
            <a:r>
              <a:rPr lang="en-US" sz="2000" b="1" dirty="0" err="1"/>
              <a:t>giải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dirty="0"/>
              <a:t>Theo 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việc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chế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bom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do </a:t>
            </a:r>
            <a:r>
              <a:rPr lang="en-US" sz="2000" dirty="0" err="1"/>
              <a:t>lỗi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. </a:t>
            </a:r>
            <a:r>
              <a:rPr lang="en-US" sz="2000" dirty="0" err="1"/>
              <a:t>Vì</a:t>
            </a:r>
            <a:r>
              <a:rPr lang="en-US" sz="2000" dirty="0"/>
              <a:t>:</a:t>
            </a:r>
          </a:p>
          <a:p>
            <a:r>
              <a:rPr lang="en-US" sz="2000" dirty="0"/>
              <a:t>- </a:t>
            </a:r>
            <a:r>
              <a:rPr lang="en-US" sz="2000" dirty="0" err="1"/>
              <a:t>Nhiệm</a:t>
            </a:r>
            <a:r>
              <a:rPr lang="en-US" sz="2000" dirty="0"/>
              <a:t> </a:t>
            </a:r>
            <a:r>
              <a:rPr lang="en-US" sz="2000" dirty="0" err="1"/>
              <a:t>vụ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,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vận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vũ</a:t>
            </a:r>
            <a:r>
              <a:rPr lang="en-US" sz="2000" dirty="0"/>
              <a:t> </a:t>
            </a:r>
            <a:r>
              <a:rPr lang="en-US" sz="2000" dirty="0" err="1"/>
              <a:t>trụ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,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thời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;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lực</a:t>
            </a:r>
            <a:r>
              <a:rPr lang="en-US" sz="2000" dirty="0"/>
              <a:t>. Cho </a:t>
            </a:r>
            <a:r>
              <a:rPr lang="en-US" sz="2000" dirty="0" err="1"/>
              <a:t>nên</a:t>
            </a:r>
            <a:r>
              <a:rPr lang="en-US" sz="2000" dirty="0"/>
              <a:t>,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nhiệm</a:t>
            </a:r>
            <a:r>
              <a:rPr lang="en-US" sz="2000" dirty="0"/>
              <a:t> </a:t>
            </a:r>
            <a:r>
              <a:rPr lang="en-US" sz="2000" dirty="0" err="1"/>
              <a:t>vụ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.</a:t>
            </a:r>
          </a:p>
          <a:p>
            <a:r>
              <a:rPr lang="en-US" sz="2000" dirty="0"/>
              <a:t>-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giúp</a:t>
            </a:r>
            <a:r>
              <a:rPr lang="en-US" sz="2000" dirty="0"/>
              <a:t> </a:t>
            </a:r>
            <a:r>
              <a:rPr lang="en-US" sz="2000" dirty="0" err="1"/>
              <a:t>ích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 hay </a:t>
            </a:r>
            <a:r>
              <a:rPr lang="en-US" sz="2000" dirty="0" err="1"/>
              <a:t>phá</a:t>
            </a:r>
            <a:r>
              <a:rPr lang="en-US" sz="2000" dirty="0"/>
              <a:t> </a:t>
            </a:r>
            <a:r>
              <a:rPr lang="en-US" sz="2000" dirty="0" err="1"/>
              <a:t>hủy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tùy</a:t>
            </a:r>
            <a:r>
              <a:rPr lang="en-US" sz="2000" dirty="0"/>
              <a:t> </a:t>
            </a:r>
            <a:r>
              <a:rPr lang="en-US" sz="2000" dirty="0" err="1"/>
              <a:t>thuộc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mục</a:t>
            </a:r>
            <a:r>
              <a:rPr lang="en-US" sz="2000" dirty="0"/>
              <a:t> </a:t>
            </a:r>
            <a:r>
              <a:rPr lang="en-US" sz="2000" dirty="0" err="1"/>
              <a:t>đích</a:t>
            </a:r>
            <a:r>
              <a:rPr lang="en-US" sz="2000" dirty="0"/>
              <a:t>, </a:t>
            </a:r>
            <a:r>
              <a:rPr lang="en-US" sz="2000" dirty="0" err="1"/>
              <a:t>lựa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quốc</a:t>
            </a:r>
            <a:r>
              <a:rPr lang="en-US" sz="2000" dirty="0"/>
              <a:t> </a:t>
            </a:r>
            <a:r>
              <a:rPr lang="en-US" sz="2000" dirty="0" err="1"/>
              <a:t>gia</a:t>
            </a:r>
            <a:r>
              <a:rPr lang="en-US" sz="2000" dirty="0"/>
              <a:t>.</a:t>
            </a:r>
          </a:p>
          <a:p>
            <a:r>
              <a:rPr lang="en-US" sz="2000" dirty="0"/>
              <a:t>+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giúp</a:t>
            </a:r>
            <a:r>
              <a:rPr lang="en-US" sz="2000" dirty="0"/>
              <a:t> </a:t>
            </a:r>
            <a:r>
              <a:rPr lang="en-US" sz="2000" dirty="0" err="1"/>
              <a:t>ích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: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xanh</a:t>
            </a:r>
            <a:r>
              <a:rPr lang="en-US" sz="2000" dirty="0"/>
              <a:t>,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ô </a:t>
            </a:r>
            <a:r>
              <a:rPr lang="en-US" sz="2000" dirty="0" err="1"/>
              <a:t>nhiễm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khí</a:t>
            </a:r>
            <a:r>
              <a:rPr lang="en-US" sz="2000" dirty="0"/>
              <a:t>,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….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điện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phục</a:t>
            </a:r>
            <a:r>
              <a:rPr lang="en-US" sz="2000" dirty="0"/>
              <a:t> </a:t>
            </a:r>
            <a:r>
              <a:rPr lang="en-US" sz="2000" dirty="0" err="1"/>
              <a:t>vụ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mọi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móc</a:t>
            </a:r>
            <a:r>
              <a:rPr lang="en-US" sz="2000" dirty="0"/>
              <a:t>,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.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mong</a:t>
            </a:r>
            <a:r>
              <a:rPr lang="en-US" sz="2000" dirty="0"/>
              <a:t> </a:t>
            </a:r>
            <a:r>
              <a:rPr lang="en-US" sz="2000" dirty="0" err="1"/>
              <a:t>mỏi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.</a:t>
            </a:r>
          </a:p>
          <a:p>
            <a:r>
              <a:rPr lang="en-US" sz="2000" dirty="0"/>
              <a:t>+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gây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 </a:t>
            </a:r>
            <a:r>
              <a:rPr lang="en-US" sz="2000" dirty="0" err="1"/>
              <a:t>hưởng</a:t>
            </a:r>
            <a:r>
              <a:rPr lang="en-US" sz="2000" dirty="0"/>
              <a:t> </a:t>
            </a:r>
            <a:r>
              <a:rPr lang="en-US" sz="2000" dirty="0" err="1"/>
              <a:t>tới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triển</a:t>
            </a:r>
            <a:r>
              <a:rPr lang="en-US" sz="2000" dirty="0"/>
              <a:t> </a:t>
            </a:r>
            <a:r>
              <a:rPr lang="en-US" sz="2000" dirty="0" err="1"/>
              <a:t>vũ</a:t>
            </a:r>
            <a:r>
              <a:rPr lang="en-US" sz="2000" dirty="0"/>
              <a:t> </a:t>
            </a:r>
            <a:r>
              <a:rPr lang="en-US" sz="2000" dirty="0" err="1"/>
              <a:t>khí</a:t>
            </a:r>
            <a:r>
              <a:rPr lang="en-US" sz="2000" dirty="0"/>
              <a:t> </a:t>
            </a:r>
            <a:r>
              <a:rPr lang="en-US" sz="2000" dirty="0" err="1"/>
              <a:t>hạt</a:t>
            </a:r>
            <a:r>
              <a:rPr lang="en-US" sz="2000" dirty="0"/>
              <a:t> </a:t>
            </a:r>
            <a:r>
              <a:rPr lang="en-US" sz="2000" dirty="0" err="1"/>
              <a:t>nhân</a:t>
            </a:r>
            <a:r>
              <a:rPr lang="en-US" sz="2000" dirty="0"/>
              <a:t> </a:t>
            </a:r>
            <a:r>
              <a:rPr lang="en-US" sz="2000" dirty="0" err="1"/>
              <a:t>gây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tàn</a:t>
            </a:r>
            <a:r>
              <a:rPr lang="en-US" sz="2000" dirty="0"/>
              <a:t> </a:t>
            </a:r>
            <a:r>
              <a:rPr lang="en-US" sz="2000" dirty="0" err="1"/>
              <a:t>phá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mô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nhiều</a:t>
            </a:r>
            <a:r>
              <a:rPr lang="en-US" sz="2000" dirty="0"/>
              <a:t> </a:t>
            </a:r>
            <a:r>
              <a:rPr lang="en-US" sz="2000" dirty="0" err="1"/>
              <a:t>thế</a:t>
            </a:r>
            <a:r>
              <a:rPr lang="en-US" sz="2000" dirty="0"/>
              <a:t> </a:t>
            </a:r>
            <a:r>
              <a:rPr lang="en-US" sz="2000" dirty="0" err="1"/>
              <a:t>hệ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 </a:t>
            </a:r>
            <a:r>
              <a:rPr lang="en-US" sz="2000" dirty="0" err="1"/>
              <a:t>lai</a:t>
            </a:r>
            <a:r>
              <a:rPr lang="en-US" sz="2000" dirty="0"/>
              <a:t>.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mong</a:t>
            </a:r>
            <a:r>
              <a:rPr lang="en-US" sz="2000" dirty="0"/>
              <a:t> </a:t>
            </a:r>
            <a:r>
              <a:rPr lang="en-US" sz="2000" dirty="0" err="1"/>
              <a:t>muốn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vậy</a:t>
            </a:r>
            <a:r>
              <a:rPr lang="en-US" sz="2000" dirty="0"/>
              <a:t>, </a:t>
            </a:r>
            <a:r>
              <a:rPr lang="en-US" sz="2000" dirty="0" err="1"/>
              <a:t>việc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chế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bom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do </a:t>
            </a:r>
            <a:r>
              <a:rPr lang="en-US" sz="2000" dirty="0" err="1"/>
              <a:t>lỗi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minh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lí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mục</a:t>
            </a:r>
            <a:r>
              <a:rPr lang="en-US" sz="2000" dirty="0"/>
              <a:t> </a:t>
            </a:r>
            <a:r>
              <a:rPr lang="en-US" sz="2000" dirty="0" err="1"/>
              <a:t>đích</a:t>
            </a:r>
            <a:r>
              <a:rPr lang="en-US" sz="2000" dirty="0"/>
              <a:t> </a:t>
            </a:r>
            <a:r>
              <a:rPr lang="en-US" sz="2000" dirty="0" err="1"/>
              <a:t>chế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vũ</a:t>
            </a:r>
            <a:r>
              <a:rPr lang="en-US" sz="2000" dirty="0"/>
              <a:t> </a:t>
            </a:r>
            <a:r>
              <a:rPr lang="en-US" sz="2000" dirty="0" err="1"/>
              <a:t>khí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nhất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vũ</a:t>
            </a:r>
            <a:r>
              <a:rPr lang="en-US" sz="2000" dirty="0"/>
              <a:t> </a:t>
            </a:r>
            <a:r>
              <a:rPr lang="en-US" sz="2000" dirty="0" err="1"/>
              <a:t>khí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mục</a:t>
            </a:r>
            <a:r>
              <a:rPr lang="en-US" sz="2000" dirty="0"/>
              <a:t> </a:t>
            </a:r>
            <a:r>
              <a:rPr lang="en-US" sz="2000" dirty="0" err="1"/>
              <a:t>đích</a:t>
            </a:r>
            <a:r>
              <a:rPr lang="en-US" sz="2000" dirty="0"/>
              <a:t> phi </a:t>
            </a:r>
            <a:r>
              <a:rPr lang="en-US" sz="2000" dirty="0" err="1"/>
              <a:t>nghĩa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309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67AEA5B-9B80-4F00-8A72-2425ECBFC783}"/>
              </a:ext>
            </a:extLst>
          </p:cNvPr>
          <p:cNvSpPr txBox="1"/>
          <p:nvPr/>
        </p:nvSpPr>
        <p:spPr>
          <a:xfrm>
            <a:off x="7315203" y="980094"/>
            <a:ext cx="3588695" cy="580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07000"/>
              </a:lnSpc>
              <a:spcBef>
                <a:spcPts val="225"/>
              </a:spcBef>
              <a:spcAft>
                <a:spcPts val="375"/>
              </a:spcAft>
              <a:buClr>
                <a:srgbClr val="000000"/>
              </a:buClr>
              <a:buFont typeface="Arial"/>
              <a:buNone/>
              <a:tabLst>
                <a:tab pos="6075998" algn="l"/>
              </a:tabLst>
              <a:defRPr/>
            </a:pPr>
            <a:r>
              <a:rPr lang="en-US" sz="3200" b="1" u="sng" kern="0" dirty="0" err="1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3200" b="1" u="sng" kern="0" dirty="0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tập</a:t>
            </a:r>
            <a:r>
              <a:rPr lang="en-US" sz="3200" b="1" u="sng" kern="0" dirty="0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vận</a:t>
            </a:r>
            <a:r>
              <a:rPr lang="en-US" sz="3200" b="1" u="sng" kern="0" dirty="0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C00000"/>
                </a:solidFill>
                <a:latin typeface="+mn-lt"/>
                <a:ea typeface="Segoe UI" panose="020B0502040204020203" pitchFamily="34" charset="0"/>
                <a:cs typeface="Times New Roman" panose="02020603050405020304" pitchFamily="18" charset="0"/>
                <a:sym typeface="Arial"/>
              </a:rPr>
              <a:t>dụng</a:t>
            </a:r>
            <a:endParaRPr lang="vi-VN" sz="3200" b="1" u="sng" kern="0" dirty="0">
              <a:solidFill>
                <a:srgbClr val="C00000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A933B95C-0AF2-45EE-BBCF-87C41C4D2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2765"/>
            <a:ext cx="4625009" cy="69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278;p14">
            <a:extLst>
              <a:ext uri="{FF2B5EF4-FFF2-40B4-BE49-F238E27FC236}">
                <a16:creationId xmlns:a16="http://schemas.microsoft.com/office/drawing/2014/main" id="{62C9882D-538C-4056-AC12-AA7AC9B6371C}"/>
              </a:ext>
            </a:extLst>
          </p:cNvPr>
          <p:cNvSpPr/>
          <p:nvPr/>
        </p:nvSpPr>
        <p:spPr>
          <a:xfrm>
            <a:off x="5663635" y="2348742"/>
            <a:ext cx="6423730" cy="54568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>
            <a:solidFill>
              <a:srgbClr val="E8A5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lIns="68569" tIns="34275" rIns="68569" bIns="3427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767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2705725"/>
            <a:ext cx="1219199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ko-KR" altLang="en-US" sz="8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>
            <a:extLst>
              <a:ext uri="{FF2B5EF4-FFF2-40B4-BE49-F238E27FC236}">
                <a16:creationId xmlns:a16="http://schemas.microsoft.com/office/drawing/2014/main" id="{D50B5602-A488-4292-838E-0158C6EE7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1726" y="2875002"/>
            <a:ext cx="745561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6600" b="1" dirty="0">
                <a:solidFill>
                  <a:srgbClr val="FF0000"/>
                </a:solidFill>
                <a:sym typeface="+mn-lt"/>
              </a:rPr>
              <a:t>KHOA HOC </a:t>
            </a:r>
            <a:r>
              <a:rPr lang="vi-VN" altLang="zh-CN" sz="6600" b="1" dirty="0">
                <a:solidFill>
                  <a:srgbClr val="FF0000"/>
                </a:solidFill>
                <a:sym typeface="+mn-lt"/>
              </a:rPr>
              <a:t>TỰ NHIÊN LỚP 6</a:t>
            </a:r>
            <a:endParaRPr lang="zh-CN" altLang="en-US" sz="6600" b="1" dirty="0">
              <a:solidFill>
                <a:srgbClr val="FF0000"/>
              </a:solidFill>
              <a:sym typeface="+mn-lt"/>
            </a:endParaRPr>
          </a:p>
        </p:txBody>
      </p:sp>
      <p:sp>
        <p:nvSpPr>
          <p:cNvPr id="10" name="矩形: 圆角 30">
            <a:extLst>
              <a:ext uri="{FF2B5EF4-FFF2-40B4-BE49-F238E27FC236}">
                <a16:creationId xmlns:a16="http://schemas.microsoft.com/office/drawing/2014/main" id="{6B10D44A-CC92-4F6A-9212-2FBA3C167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2198" y="1508687"/>
            <a:ext cx="1452563" cy="546863"/>
          </a:xfrm>
          <a:prstGeom prst="roundRect">
            <a:avLst>
              <a:gd name="adj" fmla="val 50000"/>
            </a:avLst>
          </a:prstGeom>
          <a:solidFill>
            <a:srgbClr val="12B78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6858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FFFFFF"/>
                </a:solidFill>
                <a:sym typeface="+mn-lt"/>
              </a:rPr>
              <a:t>BÀI 1</a:t>
            </a:r>
            <a:endParaRPr lang="zh-CN" altLang="en-US" sz="2400" b="1" dirty="0">
              <a:solidFill>
                <a:srgbClr val="FFFFFF"/>
              </a:solidFill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-4.1191E-6 L 1.11022E-16 -0.07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0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8AEEB-ACB4-A8CC-B525-6AE153203405}"/>
              </a:ext>
            </a:extLst>
          </p:cNvPr>
          <p:cNvSpPr txBox="1"/>
          <p:nvPr/>
        </p:nvSpPr>
        <p:spPr>
          <a:xfrm>
            <a:off x="1006867" y="667820"/>
            <a:ext cx="10178266" cy="531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ctr">
              <a:spcBef>
                <a:spcPts val="0"/>
              </a:spcBef>
              <a:spcAft>
                <a:spcPts val="12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BÀI TẬP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1.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endParaRPr lang="en-US" sz="2400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      B.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       D.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endParaRPr lang="en-US" sz="2400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42595" algn="l"/>
              </a:tabLst>
            </a:pPr>
            <a:r>
              <a:rPr lang="en-US" sz="2400" b="1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Lĩnh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KHTN</a:t>
            </a:r>
            <a:endParaRPr lang="en-US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Sinh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B.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C.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D.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endParaRPr lang="en-US" sz="2400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3.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trụ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ngoại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AFCFF6-FDE1-0D6F-79BC-7BB659A94EC1}"/>
              </a:ext>
            </a:extLst>
          </p:cNvPr>
          <p:cNvSpPr txBox="1"/>
          <p:nvPr/>
        </p:nvSpPr>
        <p:spPr>
          <a:xfrm>
            <a:off x="493159" y="380144"/>
            <a:ext cx="82193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4.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Khoa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trụ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Sinh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5.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Vi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B.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C.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D.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triều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Trung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0690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A1214D5F-1F9F-4B5A-BCD1-59497EAC8801}"/>
              </a:ext>
            </a:extLst>
          </p:cNvPr>
          <p:cNvSpPr txBox="1"/>
          <p:nvPr/>
        </p:nvSpPr>
        <p:spPr>
          <a:xfrm>
            <a:off x="7467362" y="323884"/>
            <a:ext cx="3019011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Tx/>
              <a:buFontTx/>
              <a:buNone/>
              <a:defRPr/>
            </a:pPr>
            <a:r>
              <a:rPr lang="en-US" altLang="zh-CN" sz="3600" b="1" dirty="0">
                <a:solidFill>
                  <a:srgbClr val="C64847"/>
                </a:solidFill>
                <a:sym typeface="+mn-lt"/>
              </a:rPr>
              <a:t>THẢO LUẬN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5847200-B6CD-4057-87CF-1C95F16D7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4236" y="2"/>
            <a:ext cx="5139725" cy="68579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082554-14B7-5C6B-1FCD-4C3CB65BC5F2}"/>
              </a:ext>
            </a:extLst>
          </p:cNvPr>
          <p:cNvSpPr txBox="1"/>
          <p:nvPr/>
        </p:nvSpPr>
        <p:spPr>
          <a:xfrm>
            <a:off x="3996647" y="1708150"/>
            <a:ext cx="7561780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Theo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pin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khỏe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B.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Ra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D.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B. Sinh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C. Di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D.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053" name="Picture 4" descr="Bài 1. Giới thiệu về khoa học tự nhiên">
            <a:extLst>
              <a:ext uri="{FF2B5EF4-FFF2-40B4-BE49-F238E27FC236}">
                <a16:creationId xmlns:a16="http://schemas.microsoft.com/office/drawing/2014/main" id="{46C001D2-3AA1-640D-5CA2-F131BDB19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49450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6" descr="Bài 1. Giới thiệu về khoa học tự nhiên">
            <a:extLst>
              <a:ext uri="{FF2B5EF4-FFF2-40B4-BE49-F238E27FC236}">
                <a16:creationId xmlns:a16="http://schemas.microsoft.com/office/drawing/2014/main" id="{5F7AAE11-A22A-0353-34C1-EDBE88E4D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39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11" descr="Bài 1. Giới thiệu về khoa học tự nhiên">
            <a:extLst>
              <a:ext uri="{FF2B5EF4-FFF2-40B4-BE49-F238E27FC236}">
                <a16:creationId xmlns:a16="http://schemas.microsoft.com/office/drawing/2014/main" id="{F679C473-1EE1-8D9E-341F-042EC28E5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1000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7" descr="Bài 1. Giới thiệu về khoa học tự nhiên">
            <a:extLst>
              <a:ext uri="{FF2B5EF4-FFF2-40B4-BE49-F238E27FC236}">
                <a16:creationId xmlns:a16="http://schemas.microsoft.com/office/drawing/2014/main" id="{A9566B07-23DA-D9B6-942A-B0BBC1FF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8" descr="Bài 1. Giới thiệu về khoa học tự nhiên">
            <a:extLst>
              <a:ext uri="{FF2B5EF4-FFF2-40B4-BE49-F238E27FC236}">
                <a16:creationId xmlns:a16="http://schemas.microsoft.com/office/drawing/2014/main" id="{39EE5875-3A4C-763D-3345-D48F00D2D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98650" cy="170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DEDF84-79BC-46D6-807C-E85675A62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" y="122071"/>
            <a:ext cx="1933478" cy="1962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71DB81-9C0D-4CFE-839D-F44C868B5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87" y="1845620"/>
            <a:ext cx="114439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Aft>
                <a:spcPts val="20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vi-VN" altLang="vi-VN" sz="28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CBA81D-5124-19BB-D8E4-EFDBF7132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179954"/>
              </p:ext>
            </p:extLst>
          </p:nvPr>
        </p:nvGraphicFramePr>
        <p:xfrm>
          <a:off x="2393879" y="256854"/>
          <a:ext cx="9030984" cy="3256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0402">
                  <a:extLst>
                    <a:ext uri="{9D8B030D-6E8A-4147-A177-3AD203B41FA5}">
                      <a16:colId xmlns:a16="http://schemas.microsoft.com/office/drawing/2014/main" val="1122846739"/>
                    </a:ext>
                  </a:extLst>
                </a:gridCol>
                <a:gridCol w="5940582">
                  <a:extLst>
                    <a:ext uri="{9D8B030D-6E8A-4147-A177-3AD203B41FA5}">
                      <a16:colId xmlns:a16="http://schemas.microsoft.com/office/drawing/2014/main" val="4268640980"/>
                    </a:ext>
                  </a:extLst>
                </a:gridCol>
              </a:tblGrid>
              <a:tr h="399098"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 err="1">
                          <a:effectLst/>
                        </a:rPr>
                        <a:t>Đối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tượng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nghiên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cứu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>
                          <a:effectLst/>
                        </a:rPr>
                        <a:t>Lĩnh vực thuộc khoa học tự nhiên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15690"/>
                  </a:ext>
                </a:extLst>
              </a:tr>
              <a:tr h="819571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a. Sinh </a:t>
                      </a:r>
                      <a:r>
                        <a:rPr lang="en-US" sz="2000" dirty="0" err="1">
                          <a:effectLst/>
                        </a:rPr>
                        <a:t>vật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sống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trên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Trái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Đất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332584"/>
                  </a:ext>
                </a:extLst>
              </a:tr>
              <a:tr h="399098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b. Vũ </a:t>
                      </a:r>
                      <a:r>
                        <a:rPr lang="en-US" sz="2000" dirty="0" err="1">
                          <a:effectLst/>
                        </a:rPr>
                        <a:t>trụ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076823"/>
                  </a:ext>
                </a:extLst>
              </a:tr>
              <a:tr h="399098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c. </a:t>
                      </a:r>
                      <a:r>
                        <a:rPr lang="en-US" sz="2000" dirty="0" err="1">
                          <a:effectLst/>
                        </a:rPr>
                        <a:t>Trái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Đất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3573976"/>
                  </a:ext>
                </a:extLst>
              </a:tr>
              <a:tr h="1240043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d. </a:t>
                      </a:r>
                      <a:r>
                        <a:rPr lang="en-US" sz="2000" dirty="0" err="1">
                          <a:effectLst/>
                        </a:rPr>
                        <a:t>Vật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chất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dirty="0" err="1">
                          <a:effectLst/>
                        </a:rPr>
                        <a:t>năng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lượng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biến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đổi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chúng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trong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nhiên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865147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7D41150-9E5E-EF49-EFD4-AB5F710D9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576" y="2219891"/>
            <a:ext cx="925701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10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Viết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lĩnh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vực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thuộc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khoa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học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nghiên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cứu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mỗi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đối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tượng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416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CB0D25-BEDB-EDCC-B352-34B27630C1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r>
              <a:rPr lang="vi-VN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vi-VN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hẳng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KHTN</a:t>
            </a:r>
            <a:endParaRPr lang="en-US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 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12</a:t>
            </a:r>
            <a:r>
              <a:rPr lang="vi-VN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vi-VN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xi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trộn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Khánh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rủ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An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Theo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13.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Khang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diều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diều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Theo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diều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suất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lắp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31800" algn="l"/>
              </a:tabLst>
            </a:pPr>
            <a:endParaRPr lang="en-US" sz="2400" b="1" dirty="0">
              <a:solidFill>
                <a:schemeClr val="accent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0823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30">
            <a:extLst>
              <a:ext uri="{FF2B5EF4-FFF2-40B4-BE49-F238E27FC236}">
                <a16:creationId xmlns:a16="http://schemas.microsoft.com/office/drawing/2014/main" id="{826B6073-F8E5-4C71-BBF0-71E2E7FEE107}"/>
              </a:ext>
            </a:extLst>
          </p:cNvPr>
          <p:cNvGrpSpPr/>
          <p:nvPr/>
        </p:nvGrpSpPr>
        <p:grpSpPr>
          <a:xfrm>
            <a:off x="5713905" y="2039508"/>
            <a:ext cx="764189" cy="697528"/>
            <a:chOff x="5655661" y="377455"/>
            <a:chExt cx="4490127" cy="4098447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42A3E9-63D2-4642-84CD-C2CBE6D47870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A6E2D1-232F-49F3-81A9-588AD26BDCAE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070905-D58C-40E7-8266-78E08BFFF8AD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898AAC-D87E-F556-8B18-8CEFEE75F254}"/>
              </a:ext>
            </a:extLst>
          </p:cNvPr>
          <p:cNvSpPr txBox="1"/>
          <p:nvPr/>
        </p:nvSpPr>
        <p:spPr>
          <a:xfrm>
            <a:off x="1140431" y="534256"/>
            <a:ext cx="9780998" cy="6962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d)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15.Theo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lỗi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17907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IV.HƯỚNG DẪN VỀ NHÀ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7907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Ôn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tất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thức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5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67">
            <a:extLst>
              <a:ext uri="{FF2B5EF4-FFF2-40B4-BE49-F238E27FC236}">
                <a16:creationId xmlns:a16="http://schemas.microsoft.com/office/drawing/2014/main" id="{34CD0920-7D08-4385-92A3-1706E9F992DC}"/>
              </a:ext>
            </a:extLst>
          </p:cNvPr>
          <p:cNvGrpSpPr/>
          <p:nvPr/>
        </p:nvGrpSpPr>
        <p:grpSpPr>
          <a:xfrm>
            <a:off x="1052874" y="3816135"/>
            <a:ext cx="1219566" cy="2024819"/>
            <a:chOff x="6096000" y="3534767"/>
            <a:chExt cx="1947951" cy="3234141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0B7C4F-5843-4813-B92B-38E012BCB8AA}"/>
                </a:ext>
              </a:extLst>
            </p:cNvPr>
            <p:cNvSpPr/>
            <p:nvPr/>
          </p:nvSpPr>
          <p:spPr>
            <a:xfrm>
              <a:off x="6567737" y="5962034"/>
              <a:ext cx="977303" cy="240139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8178DA3-E9DC-4A97-BC85-946FB30AF995}"/>
                </a:ext>
              </a:extLst>
            </p:cNvPr>
            <p:cNvSpPr/>
            <p:nvPr/>
          </p:nvSpPr>
          <p:spPr>
            <a:xfrm>
              <a:off x="6723880" y="6404824"/>
              <a:ext cx="651205" cy="364999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EA65861-A98A-41CF-A0AE-3EED8EC083C0}"/>
                </a:ext>
              </a:extLst>
            </p:cNvPr>
            <p:cNvSpPr/>
            <p:nvPr/>
          </p:nvSpPr>
          <p:spPr>
            <a:xfrm>
              <a:off x="6596475" y="6167312"/>
              <a:ext cx="911638" cy="241271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CA87EB-E6D2-4959-BDFB-D755129C1EE3}"/>
                </a:ext>
              </a:extLst>
            </p:cNvPr>
            <p:cNvSpPr/>
            <p:nvPr/>
          </p:nvSpPr>
          <p:spPr>
            <a:xfrm>
              <a:off x="6095993" y="3534768"/>
              <a:ext cx="1947818" cy="2449128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CE6603-F45D-4CF9-9550-801A5BC372D0}"/>
                </a:ext>
              </a:extLst>
            </p:cNvPr>
            <p:cNvSpPr/>
            <p:nvPr/>
          </p:nvSpPr>
          <p:spPr>
            <a:xfrm>
              <a:off x="7096986" y="4006191"/>
              <a:ext cx="475101" cy="977515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569B049-0C89-4071-A7BA-D2B19C327D7A}"/>
                </a:ext>
              </a:extLst>
            </p:cNvPr>
            <p:cNvSpPr/>
            <p:nvPr/>
          </p:nvSpPr>
          <p:spPr>
            <a:xfrm>
              <a:off x="6557519" y="4029591"/>
              <a:ext cx="483979" cy="957654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2A89641-FF00-4793-9CCB-6CB081661BCB}"/>
                </a:ext>
              </a:extLst>
            </p:cNvPr>
            <p:cNvSpPr/>
            <p:nvPr/>
          </p:nvSpPr>
          <p:spPr>
            <a:xfrm>
              <a:off x="6462144" y="4088986"/>
              <a:ext cx="545896" cy="95734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113345F-0DE0-4860-9D8A-0E40E5B550E3}"/>
                </a:ext>
              </a:extLst>
            </p:cNvPr>
            <p:cNvSpPr/>
            <p:nvPr/>
          </p:nvSpPr>
          <p:spPr>
            <a:xfrm>
              <a:off x="7151796" y="4061393"/>
              <a:ext cx="518292" cy="981711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Google Shape;397;p6">
            <a:extLst>
              <a:ext uri="{FF2B5EF4-FFF2-40B4-BE49-F238E27FC236}">
                <a16:creationId xmlns:a16="http://schemas.microsoft.com/office/drawing/2014/main" id="{76E37480-2BBB-4EA8-B8A8-8C64DEE66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62" y="601655"/>
            <a:ext cx="11209105" cy="677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5" tIns="34275" rIns="68575" bIns="34275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vi-VN" sz="2000" b="1" dirty="0"/>
              <a:t>Câu </a:t>
            </a:r>
            <a:r>
              <a:rPr lang="en-US" sz="2000" b="1" dirty="0"/>
              <a:t>12</a:t>
            </a:r>
            <a:r>
              <a:rPr lang="vi-VN" sz="2000" b="1" dirty="0"/>
              <a:t>.</a:t>
            </a:r>
            <a:r>
              <a:rPr lang="vi-VN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lần</a:t>
            </a:r>
            <a:r>
              <a:rPr lang="en-US" sz="2000" dirty="0"/>
              <a:t>, </a:t>
            </a:r>
            <a:r>
              <a:rPr lang="en-US" sz="2000" dirty="0" err="1"/>
              <a:t>bạn</a:t>
            </a:r>
            <a:r>
              <a:rPr lang="en-US" sz="2000" dirty="0"/>
              <a:t> An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ít</a:t>
            </a:r>
            <a:r>
              <a:rPr lang="en-US" sz="2000" dirty="0"/>
              <a:t> xi </a:t>
            </a:r>
            <a:r>
              <a:rPr lang="en-US" sz="2000" dirty="0" err="1"/>
              <a:t>măng</a:t>
            </a:r>
            <a:r>
              <a:rPr lang="en-US" sz="2000" dirty="0"/>
              <a:t> </a:t>
            </a:r>
            <a:r>
              <a:rPr lang="en-US" sz="2000" dirty="0" err="1"/>
              <a:t>trộn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cát</a:t>
            </a:r>
            <a:r>
              <a:rPr lang="en-US" sz="2000" dirty="0"/>
              <a:t> </a:t>
            </a:r>
            <a:r>
              <a:rPr lang="en-US" sz="2000" dirty="0" err="1"/>
              <a:t>rồi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xây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mô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ngôi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nhỏ</a:t>
            </a:r>
            <a:r>
              <a:rPr lang="en-US" sz="2000" dirty="0"/>
              <a:t> </a:t>
            </a:r>
            <a:r>
              <a:rPr lang="en-US" sz="2000" dirty="0" err="1"/>
              <a:t>giống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ngôi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mình</a:t>
            </a:r>
            <a:r>
              <a:rPr lang="en-US" sz="2000" dirty="0"/>
              <a:t>. </a:t>
            </a:r>
            <a:r>
              <a:rPr lang="en-US" sz="2000" dirty="0" err="1"/>
              <a:t>Bạn</a:t>
            </a:r>
            <a:r>
              <a:rPr lang="en-US" sz="2000" dirty="0"/>
              <a:t> Khánh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rủ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An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đá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. An </a:t>
            </a:r>
            <a:r>
              <a:rPr lang="en-US" sz="2000" dirty="0" err="1"/>
              <a:t>nói</a:t>
            </a:r>
            <a:r>
              <a:rPr lang="en-US" sz="2000" dirty="0"/>
              <a:t>: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mình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xong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 </a:t>
            </a:r>
            <a:r>
              <a:rPr lang="en-US" sz="2000" dirty="0" err="1"/>
              <a:t>tôi</a:t>
            </a:r>
            <a:r>
              <a:rPr lang="en-US" sz="2000" dirty="0"/>
              <a:t> </a:t>
            </a:r>
            <a:r>
              <a:rPr lang="en-US" sz="2000" dirty="0" err="1"/>
              <a:t>sẽ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đá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. Theo 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An </a:t>
            </a:r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coi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</a:p>
          <a:p>
            <a:r>
              <a:rPr lang="en-US" sz="2000" b="1" dirty="0" err="1"/>
              <a:t>Lời</a:t>
            </a:r>
            <a:r>
              <a:rPr lang="en-US" sz="2000" b="1" dirty="0"/>
              <a:t> </a:t>
            </a:r>
            <a:r>
              <a:rPr lang="en-US" sz="2000" b="1" dirty="0" err="1"/>
              <a:t>giải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An </a:t>
            </a:r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coi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vì</a:t>
            </a:r>
            <a:r>
              <a:rPr lang="en-US" sz="2000" dirty="0"/>
              <a:t>:</a:t>
            </a:r>
          </a:p>
          <a:p>
            <a:r>
              <a:rPr lang="en-US" sz="2000" dirty="0"/>
              <a:t>-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,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luật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tượng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,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 </a:t>
            </a:r>
            <a:r>
              <a:rPr lang="en-US" sz="2000" dirty="0" err="1"/>
              <a:t>hưởng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chúng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môi</a:t>
            </a:r>
            <a:r>
              <a:rPr lang="en-US" sz="2000" dirty="0"/>
              <a:t> </a:t>
            </a:r>
            <a:r>
              <a:rPr lang="en-US" sz="2000" dirty="0" err="1"/>
              <a:t>trường</a:t>
            </a:r>
            <a:r>
              <a:rPr lang="en-US" sz="2000" dirty="0"/>
              <a:t>.</a:t>
            </a:r>
          </a:p>
          <a:p>
            <a:r>
              <a:rPr lang="en-US" sz="2000" dirty="0"/>
              <a:t>-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An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Câu</a:t>
            </a:r>
            <a:r>
              <a:rPr lang="en-US" sz="2000" b="1" dirty="0"/>
              <a:t> 13.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Vy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 Khang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thả</a:t>
            </a:r>
            <a:r>
              <a:rPr lang="en-US" sz="2000" dirty="0"/>
              <a:t> </a:t>
            </a:r>
            <a:r>
              <a:rPr lang="en-US" sz="2000" dirty="0" err="1"/>
              <a:t>diều</a:t>
            </a:r>
            <a:r>
              <a:rPr lang="en-US" sz="2000" dirty="0"/>
              <a:t>.</a:t>
            </a:r>
          </a:p>
          <a:p>
            <a:r>
              <a:rPr lang="en-US" sz="2000" dirty="0"/>
              <a:t>a)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thả</a:t>
            </a:r>
            <a:r>
              <a:rPr lang="en-US" sz="2000" dirty="0"/>
              <a:t>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</a:p>
          <a:p>
            <a:r>
              <a:rPr lang="en-US" sz="2000" dirty="0"/>
              <a:t>b) Theo 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người</a:t>
            </a:r>
            <a:r>
              <a:rPr lang="en-US" sz="2000" dirty="0"/>
              <a:t> ta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vận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con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?</a:t>
            </a:r>
          </a:p>
          <a:p>
            <a:r>
              <a:rPr lang="en-US" sz="2000" b="1" dirty="0" err="1"/>
              <a:t>Lời</a:t>
            </a:r>
            <a:r>
              <a:rPr lang="en-US" sz="2000" b="1" dirty="0"/>
              <a:t> </a:t>
            </a:r>
            <a:r>
              <a:rPr lang="en-US" sz="2000" b="1" dirty="0" err="1"/>
              <a:t>giải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dirty="0"/>
              <a:t>a)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thả</a:t>
            </a:r>
            <a:r>
              <a:rPr lang="en-US" sz="2000" dirty="0"/>
              <a:t>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khoa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vì</a:t>
            </a:r>
            <a:r>
              <a:rPr lang="en-US" sz="2000" dirty="0"/>
              <a:t>:</a:t>
            </a:r>
          </a:p>
          <a:p>
            <a:r>
              <a:rPr lang="en-US" sz="2000" dirty="0"/>
              <a:t>-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thả</a:t>
            </a:r>
            <a:r>
              <a:rPr lang="en-US" sz="2000" dirty="0"/>
              <a:t>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 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,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luật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tượng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,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 </a:t>
            </a:r>
            <a:r>
              <a:rPr lang="en-US" sz="2000" dirty="0" err="1"/>
              <a:t>hưởng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chúng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cuộc</a:t>
            </a:r>
            <a:r>
              <a:rPr lang="en-US" sz="2000" dirty="0"/>
              <a:t> </a:t>
            </a:r>
            <a:r>
              <a:rPr lang="en-US" sz="2000" dirty="0" err="1"/>
              <a:t>sống</a:t>
            </a:r>
            <a:r>
              <a:rPr lang="en-US" sz="2000" dirty="0"/>
              <a:t> con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môi</a:t>
            </a:r>
            <a:r>
              <a:rPr lang="en-US" sz="2000" dirty="0"/>
              <a:t> </a:t>
            </a:r>
            <a:r>
              <a:rPr lang="en-US" sz="2000" dirty="0" err="1"/>
              <a:t>trường</a:t>
            </a:r>
            <a:r>
              <a:rPr lang="en-US" sz="2000" dirty="0"/>
              <a:t>.</a:t>
            </a:r>
          </a:p>
          <a:p>
            <a:r>
              <a:rPr lang="en-US" sz="2000" dirty="0"/>
              <a:t>-  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thả</a:t>
            </a:r>
            <a:r>
              <a:rPr lang="en-US" sz="2000" dirty="0"/>
              <a:t>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 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dân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 </a:t>
            </a:r>
            <a:r>
              <a:rPr lang="en-US" sz="2000" dirty="0" err="1"/>
              <a:t>bình</a:t>
            </a:r>
            <a:r>
              <a:rPr lang="en-US" sz="2000" dirty="0"/>
              <a:t> </a:t>
            </a:r>
            <a:r>
              <a:rPr lang="en-US" sz="2000" dirty="0" err="1"/>
              <a:t>thường</a:t>
            </a:r>
            <a:r>
              <a:rPr lang="en-US" sz="2000" dirty="0"/>
              <a:t>.</a:t>
            </a:r>
          </a:p>
          <a:p>
            <a:r>
              <a:rPr lang="en-US" sz="2000" dirty="0"/>
              <a:t>b) </a:t>
            </a:r>
            <a:r>
              <a:rPr lang="en-US" sz="2000" dirty="0" err="1"/>
              <a:t>Người</a:t>
            </a:r>
            <a:r>
              <a:rPr lang="en-US" sz="2000" dirty="0"/>
              <a:t> ta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nghiên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vận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quá</a:t>
            </a:r>
            <a:r>
              <a:rPr lang="en-US" sz="2000" dirty="0"/>
              <a:t> </a:t>
            </a:r>
            <a:r>
              <a:rPr lang="en-US" sz="2000" dirty="0" err="1"/>
              <a:t>trình</a:t>
            </a:r>
            <a:r>
              <a:rPr lang="en-US" sz="2000" dirty="0"/>
              <a:t> bay </a:t>
            </a:r>
            <a:r>
              <a:rPr lang="en-US" sz="2000" dirty="0" err="1"/>
              <a:t>lượn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chim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sức</a:t>
            </a:r>
            <a:r>
              <a:rPr lang="en-US" sz="2000" dirty="0"/>
              <a:t> </a:t>
            </a:r>
            <a:r>
              <a:rPr lang="en-US" sz="2000" dirty="0" err="1"/>
              <a:t>đẩy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gió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con </a:t>
            </a:r>
            <a:r>
              <a:rPr lang="en-US" sz="2000" dirty="0" err="1"/>
              <a:t>diều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.</a:t>
            </a:r>
          </a:p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vi-VN" altLang="vi-VN" sz="36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E6A4E08-7546-4111-BD95-8EEEBD40C2E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H\uFFFDf{0D2705B9-D6C1-460B-8D3B-08F57244EAC7}&quot;,&quot;C:\\Users\\DELL\\Downloads\\GIÁO ÁN KHTN 7 22.2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CD 7-BÀI 1-NGUYÊN TỬ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BFF9F5-91EE-47DC-8964-9EA9F8C80A07}:3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E6F5D1-F26A-4C5A-891D-4A39133DDDBF}:18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A61821-681E-4011-B198-F7E4E1D55656}:180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65E99A-8FDF-4695-B675-381FC34052A3}:3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6F26F4-45F0-4667-850C-F7071A27A9A4}:3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A33BF9-31D5-479A-AAF5-C35858F0965A}:34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CC2C67-1A99-4DAB-A0CD-BC2914AA3C32}:34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301BE6-0D58-460D-9602-F63D2B41EEDB}:3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66CBB4-19CC-4E33-93EC-2320A7D91991}:3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7384B0-C166-449D-A76E-43731C77E34E}:3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230C45-BA9B-471D-927F-D79938E4CA7A}:35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EABFD0-F507-4FAD-8E89-2AC049BD674F}:298"/>
</p:tagLst>
</file>

<file path=ppt/theme/theme1.xml><?xml version="1.0" encoding="utf-8"?>
<a:theme xmlns:a="http://schemas.openxmlformats.org/drawingml/2006/main" name="www.jpppt.com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freeppt7.com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2939</TotalTime>
  <Words>1990</Words>
  <Application>Microsoft Office PowerPoint</Application>
  <PresentationFormat>Widescreen</PresentationFormat>
  <Paragraphs>140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Microsoft YaHei</vt:lpstr>
      <vt:lpstr>Arial</vt:lpstr>
      <vt:lpstr>Calibri</vt:lpstr>
      <vt:lpstr>Times New Roman</vt:lpstr>
      <vt:lpstr>www.jpppt.com</vt:lpstr>
      <vt:lpstr>www.freeppt7.com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www.jpppt.com</Manager>
  <Company>www.jpppt.com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 7-BÀI 1-NGUYÊN TỬ</dc:title>
  <dc:creator>www.jpppt.com</dc:creator>
  <cp:keywords>www.jpppt.com</cp:keywords>
  <dc:description>www.jpppt.com</dc:description>
  <cp:lastModifiedBy>DELL</cp:lastModifiedBy>
  <cp:revision>108</cp:revision>
  <dcterms:created xsi:type="dcterms:W3CDTF">2020-01-20T05:08:25Z</dcterms:created>
  <dcterms:modified xsi:type="dcterms:W3CDTF">2023-09-21T09:25:06Z</dcterms:modified>
</cp:coreProperties>
</file>