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6" r:id="rId1"/>
    <p:sldMasterId id="2147483712" r:id="rId2"/>
  </p:sldMasterIdLst>
  <p:sldIdLst>
    <p:sldId id="322" r:id="rId3"/>
    <p:sldId id="346" r:id="rId4"/>
    <p:sldId id="323" r:id="rId5"/>
    <p:sldId id="324" r:id="rId6"/>
    <p:sldId id="333" r:id="rId7"/>
    <p:sldId id="335" r:id="rId8"/>
    <p:sldId id="336" r:id="rId9"/>
    <p:sldId id="338" r:id="rId10"/>
    <p:sldId id="339" r:id="rId11"/>
    <p:sldId id="340" r:id="rId12"/>
    <p:sldId id="342" r:id="rId13"/>
    <p:sldId id="344" r:id="rId14"/>
    <p:sldId id="345" r:id="rId15"/>
    <p:sldId id="31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1C1C1C"/>
    <a:srgbClr val="D6EDF6"/>
    <a:srgbClr val="DF6613"/>
    <a:srgbClr val="5F5F5F"/>
    <a:srgbClr val="FF3300"/>
    <a:srgbClr val="0000CC"/>
    <a:srgbClr val="FFFF00"/>
    <a:srgbClr val="0066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66" autoAdjust="0"/>
    <p:restoredTop sz="86341" autoAdjust="0"/>
  </p:normalViewPr>
  <p:slideViewPr>
    <p:cSldViewPr>
      <p:cViewPr varScale="1">
        <p:scale>
          <a:sx n="74" d="100"/>
          <a:sy n="74" d="100"/>
        </p:scale>
        <p:origin x="70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163794"/>
              </a:solidFill>
              <a:latin typeface="Arial" panose="020B0604020202020204" pitchFamily="34" charset="0"/>
            </a:endParaRPr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 b="1">
                <a:solidFill>
                  <a:schemeClr val="tx2"/>
                </a:solidFill>
                <a:latin typeface="Verdana" panose="020B0604030504040204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extLs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altLang="ko-KR" noProof="0" smtClean="0"/>
              <a:t>Click to edit Master title</a:t>
            </a:r>
            <a:br>
              <a:rPr lang="en-US" altLang="ko-KR" noProof="0" smtClean="0"/>
            </a:br>
            <a:r>
              <a:rPr lang="en-US" altLang="ko-KR" noProof="0" smtClean="0"/>
              <a:t> style</a:t>
            </a:r>
          </a:p>
        </p:txBody>
      </p:sp>
    </p:spTree>
    <p:extLst>
      <p:ext uri="{BB962C8B-B14F-4D97-AF65-F5344CB8AC3E}">
        <p14:creationId xmlns:p14="http://schemas.microsoft.com/office/powerpoint/2010/main" val="350833699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5C10481-EAE1-4E30-9077-506432899E0F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68041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BE24760-4241-4082-AB99-679AB02026D1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06330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902147B-8A19-49F1-9DD3-B4B7E92955D2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38427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884303-71A8-4F27-B36F-2CFCB75059DD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30539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958234-3B1F-4409-AFAF-769A5FD79D69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0250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98385C0-B3EF-434E-AAC6-F07F83D60E1B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93372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9EDFDA0-DC3E-4D0A-ADEE-ADE459D9519F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6925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BDC651D-48C3-43AD-A552-A721E0806D1A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3505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73185F-6F86-4BBF-94F9-AEFAB84508A7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93417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3BD94E-7C93-4FA5-9D4A-315CC0A7E40C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60293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BFF77502-EBE9-4216-8CF8-D13778E054F1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82663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7" name="Image" r:id="rId3" imgW="7606349" imgH="6095238" progId="">
                  <p:embed/>
                </p:oleObj>
              </mc:Choice>
              <mc:Fallback>
                <p:oleObj name="Image" r:id="rId3" imgW="7606349" imgH="6095238" progId="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Freeform 18"/>
          <p:cNvSpPr>
            <a:spLocks/>
          </p:cNvSpPr>
          <p:nvPr/>
        </p:nvSpPr>
        <p:spPr bwMode="gray">
          <a:xfrm>
            <a:off x="25400" y="3784600"/>
            <a:ext cx="9118600" cy="2928938"/>
          </a:xfrm>
          <a:custGeom>
            <a:avLst/>
            <a:gdLst>
              <a:gd name="T0" fmla="*/ 0 w 5776"/>
              <a:gd name="T1" fmla="*/ 1845 h 1845"/>
              <a:gd name="T2" fmla="*/ 0 w 5776"/>
              <a:gd name="T3" fmla="*/ 1336 h 1845"/>
              <a:gd name="T4" fmla="*/ 3664 w 5776"/>
              <a:gd name="T5" fmla="*/ 1456 h 1845"/>
              <a:gd name="T6" fmla="*/ 5776 w 5776"/>
              <a:gd name="T7" fmla="*/ 0 h 1845"/>
              <a:gd name="T8" fmla="*/ 5752 w 5776"/>
              <a:gd name="T9" fmla="*/ 1845 h 1845"/>
              <a:gd name="T10" fmla="*/ 0 w 5776"/>
              <a:gd name="T11" fmla="*/ 1845 h 1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845">
                <a:moveTo>
                  <a:pt x="0" y="1845"/>
                </a:moveTo>
                <a:lnTo>
                  <a:pt x="0" y="1336"/>
                </a:lnTo>
                <a:cubicBezTo>
                  <a:pt x="1039" y="1531"/>
                  <a:pt x="2448" y="1744"/>
                  <a:pt x="3664" y="1456"/>
                </a:cubicBezTo>
                <a:cubicBezTo>
                  <a:pt x="4880" y="1168"/>
                  <a:pt x="5624" y="520"/>
                  <a:pt x="5776" y="0"/>
                </a:cubicBezTo>
                <a:lnTo>
                  <a:pt x="5752" y="1845"/>
                </a:lnTo>
                <a:lnTo>
                  <a:pt x="0" y="18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sp>
        <p:nvSpPr>
          <p:cNvPr id="3094" name="Freeform 22"/>
          <p:cNvSpPr>
            <a:spLocks/>
          </p:cNvSpPr>
          <p:nvPr/>
        </p:nvSpPr>
        <p:spPr bwMode="gray">
          <a:xfrm>
            <a:off x="0" y="4076700"/>
            <a:ext cx="5435600" cy="2349500"/>
          </a:xfrm>
          <a:custGeom>
            <a:avLst/>
            <a:gdLst>
              <a:gd name="T0" fmla="*/ 3048 w 3048"/>
              <a:gd name="T1" fmla="*/ 1335 h 1424"/>
              <a:gd name="T2" fmla="*/ 1440 w 3048"/>
              <a:gd name="T3" fmla="*/ 1099 h 1424"/>
              <a:gd name="T4" fmla="*/ 0 w 3048"/>
              <a:gd name="T5" fmla="*/ 0 h 1424"/>
              <a:gd name="T6" fmla="*/ 0 w 3048"/>
              <a:gd name="T7" fmla="*/ 1424 h 1424"/>
              <a:gd name="T8" fmla="*/ 3048 w 3048"/>
              <a:gd name="T9" fmla="*/ 1335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48" h="1424">
                <a:moveTo>
                  <a:pt x="3048" y="1335"/>
                </a:moveTo>
                <a:cubicBezTo>
                  <a:pt x="3048" y="1335"/>
                  <a:pt x="2352" y="1424"/>
                  <a:pt x="1440" y="1099"/>
                </a:cubicBezTo>
                <a:cubicBezTo>
                  <a:pt x="528" y="773"/>
                  <a:pt x="8" y="41"/>
                  <a:pt x="0" y="0"/>
                </a:cubicBezTo>
                <a:lnTo>
                  <a:pt x="0" y="1424"/>
                </a:lnTo>
                <a:lnTo>
                  <a:pt x="3048" y="13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sp>
        <p:nvSpPr>
          <p:cNvPr id="3091" name="Freeform 19"/>
          <p:cNvSpPr>
            <a:spLocks/>
          </p:cNvSpPr>
          <p:nvPr/>
        </p:nvSpPr>
        <p:spPr bwMode="gray">
          <a:xfrm>
            <a:off x="0" y="4395788"/>
            <a:ext cx="9169400" cy="2476500"/>
          </a:xfrm>
          <a:custGeom>
            <a:avLst/>
            <a:gdLst>
              <a:gd name="T0" fmla="*/ 0 w 5776"/>
              <a:gd name="T1" fmla="*/ 1560 h 1560"/>
              <a:gd name="T2" fmla="*/ 0 w 5776"/>
              <a:gd name="T3" fmla="*/ 928 h 1560"/>
              <a:gd name="T4" fmla="*/ 4200 w 5776"/>
              <a:gd name="T5" fmla="*/ 984 h 1560"/>
              <a:gd name="T6" fmla="*/ 5768 w 5776"/>
              <a:gd name="T7" fmla="*/ 0 h 1560"/>
              <a:gd name="T8" fmla="*/ 5760 w 5776"/>
              <a:gd name="T9" fmla="*/ 1560 h 1560"/>
              <a:gd name="T10" fmla="*/ 0 w 5776"/>
              <a:gd name="T11" fmla="*/ 1560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76" h="1560">
                <a:moveTo>
                  <a:pt x="0" y="1560"/>
                </a:moveTo>
                <a:lnTo>
                  <a:pt x="0" y="928"/>
                </a:lnTo>
                <a:cubicBezTo>
                  <a:pt x="1040" y="1114"/>
                  <a:pt x="3064" y="1370"/>
                  <a:pt x="4200" y="984"/>
                </a:cubicBezTo>
                <a:cubicBezTo>
                  <a:pt x="5336" y="599"/>
                  <a:pt x="5776" y="24"/>
                  <a:pt x="5768" y="0"/>
                </a:cubicBezTo>
                <a:lnTo>
                  <a:pt x="5760" y="1560"/>
                </a:lnTo>
                <a:lnTo>
                  <a:pt x="0" y="156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00200" y="4724400"/>
            <a:ext cx="6172200" cy="3810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400" b="0">
                <a:solidFill>
                  <a:srgbClr val="2B166E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200" b="0">
                <a:latin typeface="Arial" panose="020B0604020202020204" pitchFamily="34" charset="0"/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>
              <a:defRPr sz="1200"/>
            </a:lvl1pPr>
          </a:lstStyle>
          <a:p>
            <a:fld id="{41BDE32F-F620-4329-AA12-31B8F62B450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7391400" y="59436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sz="2800" b="1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1331913" y="1905000"/>
            <a:ext cx="6707187" cy="1074738"/>
          </a:xfrm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/>
                    </a:gs>
                    <a:gs pos="50000">
                      <a:schemeClr val="hlink"/>
                    </a:gs>
                    <a:gs pos="100000">
                      <a:schemeClr val="tx1"/>
                    </a:gs>
                  </a:gsLst>
                  <a:lin ang="0" scaled="1"/>
                </a:gradFill>
              </a14:hiddenFill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619872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39C99-B651-4FB9-B0AC-5E4480ACD530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33831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6482C-B7F6-4499-9BF2-050BAF713C3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41785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5248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54DCE-CF55-4197-94AE-354D201D2D6D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13237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C1DEF-6BE4-4A61-9E5D-6C0DB5C3495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77225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92B3A-C4D3-477A-9282-7E1AACD42CC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05162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56128-72A6-426C-9F15-1D237B486078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72384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9602C-169D-4E0E-B840-28F7C24FF05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8149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A5893-ACC4-4468-BBBF-7536AD7A2EB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326471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B810D-179D-4159-B0A0-E92C05517E2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98282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0813"/>
            <a:ext cx="2057400" cy="5997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813"/>
            <a:ext cx="6019800" cy="5997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31E45-0F22-46BE-9700-AD2FACA995D4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55199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813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00113"/>
            <a:ext cx="8229600" cy="524827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3038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37325"/>
            <a:ext cx="24384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76600" y="65373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A9AAC795-030E-42BA-B786-7E7436067984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17590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163794"/>
              </a:solidFill>
              <a:latin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endParaRPr lang="en-US">
              <a:solidFill>
                <a:srgbClr val="163794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082DC527-767D-4447-81E6-DCBC3596C451}" type="slidenum">
              <a:rPr lang="en-US">
                <a:solidFill>
                  <a:srgbClr val="163794"/>
                </a:solidFill>
              </a:rPr>
              <a:pPr/>
              <a:t>‹#›</a:t>
            </a:fld>
            <a:endParaRPr lang="en-US">
              <a:solidFill>
                <a:srgbClr val="163794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000" b="1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21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0" y="5445125"/>
            <a:ext cx="9144000" cy="1414463"/>
          </a:xfrm>
          <a:custGeom>
            <a:avLst/>
            <a:gdLst>
              <a:gd name="T0" fmla="*/ 5760 w 5760"/>
              <a:gd name="T1" fmla="*/ 885 h 891"/>
              <a:gd name="T2" fmla="*/ 5760 w 5760"/>
              <a:gd name="T3" fmla="*/ 0 h 891"/>
              <a:gd name="T4" fmla="*/ 2832 w 5760"/>
              <a:gd name="T5" fmla="*/ 626 h 891"/>
              <a:gd name="T6" fmla="*/ 0 w 5760"/>
              <a:gd name="T7" fmla="*/ 36 h 891"/>
              <a:gd name="T8" fmla="*/ 0 w 5760"/>
              <a:gd name="T9" fmla="*/ 891 h 891"/>
              <a:gd name="T10" fmla="*/ 5760 w 5760"/>
              <a:gd name="T11" fmla="*/ 885 h 8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891">
                <a:moveTo>
                  <a:pt x="5760" y="885"/>
                </a:moveTo>
                <a:lnTo>
                  <a:pt x="5760" y="0"/>
                </a:lnTo>
                <a:cubicBezTo>
                  <a:pt x="4888" y="573"/>
                  <a:pt x="3696" y="609"/>
                  <a:pt x="2832" y="626"/>
                </a:cubicBezTo>
                <a:cubicBezTo>
                  <a:pt x="1968" y="643"/>
                  <a:pt x="640" y="474"/>
                  <a:pt x="0" y="36"/>
                </a:cubicBezTo>
                <a:lnTo>
                  <a:pt x="0" y="891"/>
                </a:lnTo>
                <a:lnTo>
                  <a:pt x="5760" y="885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1529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040" name="Object 16"/>
          <p:cNvGraphicFramePr>
            <a:graphicFrameLocks noChangeAspect="1"/>
          </p:cNvGraphicFramePr>
          <p:nvPr/>
        </p:nvGraphicFramePr>
        <p:xfrm>
          <a:off x="0" y="0"/>
          <a:ext cx="91440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3" name="Image" r:id="rId15" imgW="7390476" imgH="913963" progId="">
                  <p:embed/>
                </p:oleObj>
              </mc:Choice>
              <mc:Fallback>
                <p:oleObj name="Image" r:id="rId15" imgW="7390476" imgH="913963" progId="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48BDE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6538913"/>
            <a:ext cx="9144000" cy="333375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0" y="692150"/>
            <a:ext cx="9144000" cy="730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7451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2B166E"/>
              </a:solidFill>
              <a:latin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0113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523038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www.themegallery.com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324600" y="6537325"/>
            <a:ext cx="24384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276600" y="65373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49633771-32FF-49EA-8969-F9DE569C694B}" type="slidenum">
              <a:rPr lang="en-US">
                <a:solidFill>
                  <a:srgbClr val="FFFFFF"/>
                </a:solidFill>
                <a:latin typeface="Arial" panose="020B0604020202020204" pitchFamily="34" charset="0"/>
              </a:rPr>
              <a:pPr/>
              <a:t>‹#›</a:t>
            </a:fld>
            <a:endParaRPr lang="en-US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0813"/>
            <a:ext cx="82296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98807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/>
  <p:hf sldNum="0" hdr="0"/>
  <p:txStyles>
    <p:titleStyle>
      <a:lvl1pPr algn="ctr" rtl="0" fontAlgn="base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Th&#237;%20nghi&#7879;m%20AXETILEN%20Ch&#225;y%20trong%20kh&#244;ng%20kh&#237;%20(1).mp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axetilen%20+%20brom.mp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hyperlink" Target="http://www.google.com.vn/imgres?imgurl=http://megafun.vn/dataimages/201011/original/images372677_151.jpg&amp;imgrefurl=http://megafun.vn/channel/2324/201011/Kha-nang-chua-benh-thu-vi-cua-giam-104043/&amp;usg=__iwkM4PqrqqzvTDPZ-21lZbeiOCU=&amp;h=263&amp;w=400&amp;sz=24&amp;hl=vi&amp;start=1&amp;zoom=1&amp;tbnid=CuKi6UchJ0LJaM:&amp;tbnh=82&amp;tbnw=124&amp;ei=XropUaTUKuqhiAej24D4CQ&amp;prev=/search?q%3Dgiam%2Ban%26hl%3Dvi%26gbv%3D2%26tbm%3Disch&amp;itbs=1&amp;sa=X&amp;ved=0CCgQrQMwAA" TargetMode="External"/><Relationship Id="rId3" Type="http://schemas.openxmlformats.org/officeDocument/2006/relationships/hyperlink" Target="http://www.google.com.vn/imgres?imgurl=http://anh.24h.com.vn/upload/2-2010/images/2010-05-11/1273568890_cao-su.jpg&amp;imgrefurl=http://www.24h.com.vn/tin-can-tho/gia-cac-san-pham-san-xuat-tu-cao-su-tang-5-15-c497a296349.html&amp;usg=__TfQLN_tf6FTVahbP3fO_gvU91JA=&amp;h=200&amp;w=200&amp;sz=16&amp;hl=vi&amp;start=4&amp;zoom=1&amp;tbnid=4mk0C7hEK1BEdM:&amp;tbnh=104&amp;tbnw=104&amp;ei=RrgpUeHeBoi6iQfH_YHQCg&amp;prev=/search?q%3Dsan%2Bpham%2Bcao%2Bsu%26hl%3Dvi%26gbv%3D2%26tbm%3Disch&amp;itbs=1&amp;sa=X&amp;ved=0CC4QrQMwAw" TargetMode="External"/><Relationship Id="rId7" Type="http://schemas.openxmlformats.org/officeDocument/2006/relationships/hyperlink" Target="http://noithatthegioi.vn/upload/ong-nhua-xoan-1354343.jpg" TargetMode="External"/><Relationship Id="rId12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hyperlink" Target="http://www.google.com.vn/imgres?imgurl=http://files.myopera.com/l0veforlife/blog/images725271_vangan.jpg&amp;imgrefurl=http://my.opera.com/l0veforlife/blog/ruou-vang&amp;usg=___YHst04flabef9l17DXq9smL5mg=&amp;h=300&amp;w=351&amp;sz=22&amp;hl=vi&amp;start=4&amp;zoom=1&amp;tbnid=Ry2G2fY8NCcC7M:&amp;tbnh=103&amp;tbnw=120&amp;ei=KropUeiJIImbiQfF5oHgCA&amp;prev=/search?q%3Dr%C6%B0%C6%A1u%26hl%3Dvi%26gbv%3D2%26tbm%3Disch&amp;itbs=1&amp;sa=X&amp;ved=0CC4QrQMwAw" TargetMode="External"/><Relationship Id="rId5" Type="http://schemas.openxmlformats.org/officeDocument/2006/relationships/hyperlink" Target="http://www.google.com.vn/imgres?imgurl=http://rongbay2.vcmedia.vn/thumb_max/up_new/2012/10/12/845791/201210082107_tui.jpg&amp;imgrefurl=http://rongbay.com/Ha-Noi/Tui-Nilon-mang-boc-san-pham-c100-raovat-19030046.html&amp;usg=__BkQIlzCEzFS0PIxhZa-qVSUdlU8=&amp;h=469&amp;w=625&amp;sz=23&amp;hl=vi&amp;start=2&amp;zoom=1&amp;tbnid=VxEK2bwYIR3BzM:&amp;tbnh=102&amp;tbnw=136&amp;ei=urgpUeEphLqJB7qKgLAN&amp;prev=/search?q%3Dsan%2Bpham%2Bnilon%26hl%3Dvi%26sa%3DN%26gbv%3D2%26tbm%3Disch&amp;itbs=1&amp;sa=X&amp;ved=0CCoQrQMwAQ" TargetMode="External"/><Relationship Id="rId10" Type="http://schemas.openxmlformats.org/officeDocument/2006/relationships/image" Target="../media/image28.jpeg"/><Relationship Id="rId4" Type="http://schemas.openxmlformats.org/officeDocument/2006/relationships/image" Target="../media/image25.jpeg"/><Relationship Id="rId9" Type="http://schemas.openxmlformats.org/officeDocument/2006/relationships/hyperlink" Target="http://www.google.com.vn/imgres?imgurl=http://image4.chaobuoisang.net/cs/2012/06/30/cach-giu-gin-do-dung-bang-nhua-nilon-0.jpg&amp;imgrefurl=http://chaobuoisang.net/cach-giu-gin-do-dung-bang-nhua-nilon-1248543.htm&amp;usg=__5Kxi-Vu7wTXS4nb9MLe1dA-MFR8=&amp;h=375&amp;w=500&amp;sz=551&amp;hl=vi&amp;start=3&amp;zoom=1&amp;tbnid=1IgFabJGI45BKM:&amp;tbnh=98&amp;tbnw=130&amp;ei=qLkpUduJBc6YiAfIh4DoCg&amp;prev=/search?q%3Dv%E1%BA%ADt%2Bdung%2Bbang%2Bnhua%26hl%3Dvi%26gbv%3D2%26tbm%3Disch&amp;itbs=1&amp;sa=X&amp;ved=0CCwQrQMwAg" TargetMode="External"/><Relationship Id="rId1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file:///C:\Documents%20and%20Settings\Administrator\My%20Documents\Downloads\dieu%20che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file:///C:\Documents%20and%20Settings\Administrator\My%20Documents\Downloads\dieu%20che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bo-suu-tap-22-hinh-nen-powerpoint-ve-hoa-hoc-cuc-chat-1488297545-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TextBox 4"/>
          <p:cNvSpPr txBox="1"/>
          <p:nvPr/>
        </p:nvSpPr>
        <p:spPr>
          <a:xfrm>
            <a:off x="2895600" y="2286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304800"/>
            <a:ext cx="826624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Trường</a:t>
            </a:r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THCS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cổ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nhuế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2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4572000"/>
            <a:ext cx="739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Chào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mừng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quý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thầy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cô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đến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dự</a:t>
            </a:r>
            <a:r>
              <a:rPr lang="en-US" sz="36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 </a:t>
            </a:r>
            <a:r>
              <a:rPr lang="en-US" sz="3600" b="1" dirty="0" err="1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stA="45000" endPos="2000" dist="50800" dir="5400000" sy="-100000" algn="bl" rotWithShape="0"/>
                </a:effectLst>
              </a:rPr>
              <a:t>giờ</a:t>
            </a:r>
            <a:endParaRPr lang="en-US" sz="36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stA="45000" endPos="2000" dist="508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0" y="5486400"/>
            <a:ext cx="21831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GV: </a:t>
            </a:r>
          </a:p>
          <a:p>
            <a:r>
              <a:rPr lang="en-US" dirty="0" err="1" smtClean="0"/>
              <a:t>Tô</a:t>
            </a:r>
            <a:r>
              <a:rPr lang="en-US" dirty="0" smtClean="0"/>
              <a:t>̉: HÓA-SINH-ĐỊA</a:t>
            </a:r>
          </a:p>
          <a:p>
            <a:r>
              <a:rPr lang="en-US" dirty="0" err="1" smtClean="0"/>
              <a:t>Lớp</a:t>
            </a:r>
            <a:r>
              <a:rPr lang="en-US" dirty="0" smtClean="0"/>
              <a:t>: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PTHH minh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86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Tiết</a:t>
            </a:r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47: AXETILEN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229600" cy="5324475"/>
          </a:xfrm>
        </p:spPr>
        <p:txBody>
          <a:bodyPr/>
          <a:lstStyle/>
          <a:p>
            <a:pPr marL="571500" indent="-571500">
              <a:buNone/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axetilen</a:t>
            </a:r>
            <a:endParaRPr lang="en-US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white">
          <a:xfrm>
            <a:off x="533400" y="152399"/>
            <a:ext cx="8458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dirty="0">
                <a:solidFill>
                  <a:schemeClr val="bg1"/>
                </a:solidFill>
              </a:rPr>
              <a:t>I. </a:t>
            </a:r>
            <a:r>
              <a:rPr lang="en-US" altLang="en-US" sz="2800" b="1" dirty="0" err="1">
                <a:solidFill>
                  <a:schemeClr val="bg1"/>
                </a:solidFill>
              </a:rPr>
              <a:t>Tính</a:t>
            </a:r>
            <a:r>
              <a:rPr lang="en-US" altLang="en-US" sz="2800" b="1" dirty="0">
                <a:solidFill>
                  <a:schemeClr val="bg1"/>
                </a:solidFill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</a:rPr>
              <a:t>chất</a:t>
            </a:r>
            <a:r>
              <a:rPr lang="en-US" altLang="en-US" sz="2800" b="1" dirty="0">
                <a:solidFill>
                  <a:schemeClr val="bg1"/>
                </a:solidFill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</a:rPr>
              <a:t>vật</a:t>
            </a:r>
            <a:r>
              <a:rPr lang="en-US" altLang="en-US" sz="2800" b="1" dirty="0">
                <a:solidFill>
                  <a:schemeClr val="bg1"/>
                </a:solidFill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</a:rPr>
              <a:t>lí</a:t>
            </a:r>
            <a:endParaRPr lang="en-US" alt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 altLang="en-US" dirty="0">
                <a:latin typeface="Times New Roman" panose="02020603050405020304" pitchFamily="18" charset="0"/>
              </a:rPr>
              <a:t>II. </a:t>
            </a:r>
            <a:r>
              <a:rPr lang="en-US" altLang="en-US" dirty="0" err="1">
                <a:latin typeface="Times New Roman" panose="02020603050405020304" pitchFamily="18" charset="0"/>
              </a:rPr>
              <a:t>Cấu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</a:rPr>
              <a:t>tạo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</a:rPr>
              <a:t>phân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</a:rPr>
              <a:t>tử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71600"/>
            <a:ext cx="7696200" cy="3886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9680" y="5728771"/>
            <a:ext cx="8144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Dựa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mô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axetilen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viết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công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thức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cấu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tạo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xét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công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thức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cấu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tạo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axetilen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Etilen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cháy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Thí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nghiệm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AXETILEN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Cháy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khí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(1).mp4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2895600"/>
            <a:ext cx="54102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786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52400"/>
            <a:ext cx="41910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tải xuố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447800"/>
            <a:ext cx="39624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4191000" y="3124200"/>
            <a:ext cx="533400" cy="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2295" name="Picture 7" descr="hangioda(2)(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657600"/>
            <a:ext cx="421005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81000" y="5410200"/>
            <a:ext cx="320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/>
              <a:t>Đèn xì oxi - axetilen</a:t>
            </a:r>
            <a:endParaRPr lang="vi-VN" altLang="en-US" sz="2000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83146" y="10509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dirty="0" err="1"/>
              <a:t>Hàn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khí</a:t>
            </a:r>
            <a:r>
              <a:rPr lang="en-US" altLang="en-US" sz="2000" dirty="0"/>
              <a:t> </a:t>
            </a:r>
            <a:r>
              <a:rPr lang="en-US" altLang="en-US" sz="2000" dirty="0" err="1"/>
              <a:t>đá</a:t>
            </a:r>
            <a:r>
              <a:rPr lang="en-US" altLang="en-US" sz="2000" dirty="0"/>
              <a:t>.</a:t>
            </a:r>
            <a:endParaRPr lang="vi-V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7070961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Etilen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thí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axetilen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+ brom.mp4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514600"/>
            <a:ext cx="47625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084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" t="23334" r="3999" b="11333"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51334" r="37001" b="39333"/>
          <a:stretch>
            <a:fillRect/>
          </a:stretch>
        </p:blipFill>
        <p:spPr bwMode="auto">
          <a:xfrm>
            <a:off x="477838" y="1270000"/>
            <a:ext cx="2209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763838" y="1079500"/>
            <a:ext cx="533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4800">
                <a:solidFill>
                  <a:srgbClr val="FFFF00"/>
                </a:solidFill>
                <a:cs typeface="Arial" panose="020B0604020202020204" pitchFamily="34" charset="0"/>
              </a:rPr>
              <a:t>+</a:t>
            </a:r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25999" r="81000" b="64667"/>
          <a:stretch>
            <a:fillRect/>
          </a:stretch>
        </p:blipFill>
        <p:spPr bwMode="auto">
          <a:xfrm>
            <a:off x="3297238" y="1136650"/>
            <a:ext cx="1371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6" name="Line 6"/>
          <p:cNvSpPr>
            <a:spLocks noChangeShapeType="1"/>
          </p:cNvSpPr>
          <p:nvPr/>
        </p:nvSpPr>
        <p:spPr bwMode="auto">
          <a:xfrm flipV="1">
            <a:off x="4953000" y="1535113"/>
            <a:ext cx="7620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0" t="70000" r="45000" b="20667"/>
          <a:stretch>
            <a:fillRect/>
          </a:stretch>
        </p:blipFill>
        <p:spPr bwMode="auto">
          <a:xfrm rot="-376460">
            <a:off x="5922963" y="1839913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9" t="50000" r="42000" b="35333"/>
          <a:stretch>
            <a:fillRect/>
          </a:stretch>
        </p:blipFill>
        <p:spPr bwMode="auto">
          <a:xfrm>
            <a:off x="6054725" y="620713"/>
            <a:ext cx="2057400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30" t="63268" r="59734" b="36710"/>
          <a:stretch>
            <a:fillRect/>
          </a:stretch>
        </p:blipFill>
        <p:spPr bwMode="auto">
          <a:xfrm rot="-41228610">
            <a:off x="6462713" y="1736725"/>
            <a:ext cx="74612" cy="17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30" t="63268" r="59734" b="36710"/>
          <a:stretch>
            <a:fillRect/>
          </a:stretch>
        </p:blipFill>
        <p:spPr bwMode="auto">
          <a:xfrm rot="-45223147">
            <a:off x="7637463" y="1728788"/>
            <a:ext cx="79375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00" t="45000" r="20667" b="48000"/>
          <a:stretch>
            <a:fillRect/>
          </a:stretch>
        </p:blipFill>
        <p:spPr bwMode="auto">
          <a:xfrm rot="1164744">
            <a:off x="7564438" y="1974850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2617788" y="4362450"/>
            <a:ext cx="5334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4800">
                <a:solidFill>
                  <a:srgbClr val="FFFF00"/>
                </a:solidFill>
                <a:cs typeface="Arial" panose="020B0604020202020204" pitchFamily="34" charset="0"/>
              </a:rPr>
              <a:t>+</a:t>
            </a:r>
          </a:p>
        </p:txBody>
      </p:sp>
      <p:pic>
        <p:nvPicPr>
          <p:cNvPr id="1537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25999" r="81000" b="64667"/>
          <a:stretch>
            <a:fillRect/>
          </a:stretch>
        </p:blipFill>
        <p:spPr bwMode="auto">
          <a:xfrm>
            <a:off x="3151188" y="4419600"/>
            <a:ext cx="1371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751388" y="4800600"/>
            <a:ext cx="6858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5380" name="Picture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38000" r="60001" b="51334"/>
          <a:stretch>
            <a:fillRect/>
          </a:stretch>
        </p:blipFill>
        <p:spPr bwMode="auto">
          <a:xfrm>
            <a:off x="7323138" y="3671888"/>
            <a:ext cx="62865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81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38000" r="60001" b="51334"/>
          <a:stretch>
            <a:fillRect/>
          </a:stretch>
        </p:blipFill>
        <p:spPr bwMode="auto">
          <a:xfrm>
            <a:off x="6607175" y="3673475"/>
            <a:ext cx="628650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82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01" t="32666" r="45999" b="60667"/>
          <a:stretch>
            <a:fillRect/>
          </a:stretch>
        </p:blipFill>
        <p:spPr bwMode="auto">
          <a:xfrm>
            <a:off x="7315200" y="5272088"/>
            <a:ext cx="284163" cy="28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383" name="Group 23"/>
          <p:cNvGrpSpPr>
            <a:grpSpLocks/>
          </p:cNvGrpSpPr>
          <p:nvPr/>
        </p:nvGrpSpPr>
        <p:grpSpPr bwMode="auto">
          <a:xfrm>
            <a:off x="5589588" y="4321175"/>
            <a:ext cx="3332162" cy="1555750"/>
            <a:chOff x="3648" y="3058"/>
            <a:chExt cx="2099" cy="980"/>
          </a:xfrm>
        </p:grpSpPr>
        <p:pic>
          <p:nvPicPr>
            <p:cNvPr id="15384" name="Picture 2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000" t="70000" r="45000" b="20667"/>
            <a:stretch>
              <a:fillRect/>
            </a:stretch>
          </p:blipFill>
          <p:spPr bwMode="auto">
            <a:xfrm rot="-2149673">
              <a:off x="4640" y="3580"/>
              <a:ext cx="458" cy="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85" name="Picture 2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000" t="70000" r="45000" b="20667"/>
            <a:stretch>
              <a:fillRect/>
            </a:stretch>
          </p:blipFill>
          <p:spPr bwMode="auto">
            <a:xfrm rot="-2149673">
              <a:off x="4203" y="3573"/>
              <a:ext cx="441" cy="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86" name="Picture 26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000" t="52666" r="44000" b="38000"/>
            <a:stretch>
              <a:fillRect/>
            </a:stretch>
          </p:blipFill>
          <p:spPr bwMode="auto">
            <a:xfrm>
              <a:off x="4320" y="3168"/>
              <a:ext cx="816" cy="4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87" name="Picture 2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811" t="53969" r="26666" b="40952"/>
            <a:stretch>
              <a:fillRect/>
            </a:stretch>
          </p:blipFill>
          <p:spPr bwMode="auto">
            <a:xfrm>
              <a:off x="5075" y="3229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88" name="Picture 28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66" t="40952" r="63811" b="53969"/>
            <a:stretch>
              <a:fillRect/>
            </a:stretch>
          </p:blipFill>
          <p:spPr bwMode="auto">
            <a:xfrm>
              <a:off x="3648" y="3242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89" name="Picture 29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001" t="46364" r="12550" b="52873"/>
            <a:stretch>
              <a:fillRect/>
            </a:stretch>
          </p:blipFill>
          <p:spPr bwMode="auto">
            <a:xfrm>
              <a:off x="4582" y="3351"/>
              <a:ext cx="205" cy="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390" name="Line 30"/>
            <p:cNvSpPr>
              <a:spLocks noChangeShapeType="1"/>
            </p:cNvSpPr>
            <p:nvPr/>
          </p:nvSpPr>
          <p:spPr bwMode="auto">
            <a:xfrm>
              <a:off x="4477" y="3067"/>
              <a:ext cx="0" cy="136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1" name="Line 31"/>
            <p:cNvSpPr>
              <a:spLocks noChangeShapeType="1"/>
            </p:cNvSpPr>
            <p:nvPr/>
          </p:nvSpPr>
          <p:spPr bwMode="auto">
            <a:xfrm>
              <a:off x="4930" y="3058"/>
              <a:ext cx="0" cy="136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93" name="Group 33"/>
          <p:cNvGrpSpPr>
            <a:grpSpLocks/>
          </p:cNvGrpSpPr>
          <p:nvPr/>
        </p:nvGrpSpPr>
        <p:grpSpPr bwMode="auto">
          <a:xfrm>
            <a:off x="409575" y="3810000"/>
            <a:ext cx="2209800" cy="1966913"/>
            <a:chOff x="258" y="2400"/>
            <a:chExt cx="1392" cy="1239"/>
          </a:xfrm>
        </p:grpSpPr>
        <p:pic>
          <p:nvPicPr>
            <p:cNvPr id="15372" name="Picture 1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000" t="70000" r="45000" b="20667"/>
            <a:stretch>
              <a:fillRect/>
            </a:stretch>
          </p:blipFill>
          <p:spPr bwMode="auto">
            <a:xfrm rot="-376460">
              <a:off x="258" y="3219"/>
              <a:ext cx="384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3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99" t="50000" r="42000" b="35333"/>
            <a:stretch>
              <a:fillRect/>
            </a:stretch>
          </p:blipFill>
          <p:spPr bwMode="auto">
            <a:xfrm>
              <a:off x="332" y="2400"/>
              <a:ext cx="1296" cy="7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6" name="Picture 1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000" t="45000" r="20667" b="48000"/>
            <a:stretch>
              <a:fillRect/>
            </a:stretch>
          </p:blipFill>
          <p:spPr bwMode="auto">
            <a:xfrm rot="1164744">
              <a:off x="1266" y="3255"/>
              <a:ext cx="384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4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230" t="63268" r="59734" b="36710"/>
            <a:stretch>
              <a:fillRect/>
            </a:stretch>
          </p:blipFill>
          <p:spPr bwMode="auto">
            <a:xfrm rot="-41228610">
              <a:off x="624" y="3120"/>
              <a:ext cx="47" cy="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375" name="Picture 1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230" t="63268" r="59734" b="36710"/>
            <a:stretch>
              <a:fillRect/>
            </a:stretch>
          </p:blipFill>
          <p:spPr bwMode="auto">
            <a:xfrm rot="19576853" flipH="1">
              <a:off x="1306" y="3092"/>
              <a:ext cx="48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5402" name="Text Box 42"/>
          <p:cNvSpPr txBox="1">
            <a:spLocks noChangeArrowheads="1"/>
          </p:cNvSpPr>
          <p:nvPr/>
        </p:nvSpPr>
        <p:spPr bwMode="auto">
          <a:xfrm>
            <a:off x="381000" y="509588"/>
            <a:ext cx="1600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dirty="0" err="1">
                <a:solidFill>
                  <a:schemeClr val="bg1"/>
                </a:solidFill>
              </a:rPr>
              <a:t>Giai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đoạn</a:t>
            </a:r>
            <a:r>
              <a:rPr lang="en-US" altLang="en-US" b="1" dirty="0">
                <a:solidFill>
                  <a:schemeClr val="bg1"/>
                </a:solidFill>
              </a:rPr>
              <a:t> 1</a:t>
            </a:r>
            <a:endParaRPr lang="vi-VN" altLang="en-US" b="1" dirty="0">
              <a:solidFill>
                <a:schemeClr val="bg1"/>
              </a:solidFill>
            </a:endParaRPr>
          </a:p>
        </p:txBody>
      </p:sp>
      <p:sp>
        <p:nvSpPr>
          <p:cNvPr id="15403" name="Text Box 43"/>
          <p:cNvSpPr txBox="1">
            <a:spLocks noChangeArrowheads="1"/>
          </p:cNvSpPr>
          <p:nvPr/>
        </p:nvSpPr>
        <p:spPr bwMode="auto">
          <a:xfrm>
            <a:off x="228600" y="3276600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dirty="0" err="1">
                <a:solidFill>
                  <a:schemeClr val="bg1"/>
                </a:solidFill>
              </a:rPr>
              <a:t>Giai</a:t>
            </a:r>
            <a:r>
              <a:rPr lang="en-US" altLang="en-US" b="1" dirty="0">
                <a:solidFill>
                  <a:schemeClr val="bg1"/>
                </a:solidFill>
              </a:rPr>
              <a:t> </a:t>
            </a:r>
            <a:r>
              <a:rPr lang="en-US" altLang="en-US" b="1" dirty="0" err="1">
                <a:solidFill>
                  <a:schemeClr val="bg1"/>
                </a:solidFill>
              </a:rPr>
              <a:t>đoạn</a:t>
            </a:r>
            <a:r>
              <a:rPr lang="en-US" altLang="en-US" b="1" dirty="0">
                <a:solidFill>
                  <a:schemeClr val="bg1"/>
                </a:solidFill>
              </a:rPr>
              <a:t> 2</a:t>
            </a:r>
            <a:endParaRPr lang="vi-VN" altLang="en-US" b="1" dirty="0">
              <a:solidFill>
                <a:schemeClr val="bg1"/>
              </a:solidFill>
            </a:endParaRPr>
          </a:p>
        </p:txBody>
      </p:sp>
      <p:grpSp>
        <p:nvGrpSpPr>
          <p:cNvPr id="15407" name="Group 47"/>
          <p:cNvGrpSpPr>
            <a:grpSpLocks/>
          </p:cNvGrpSpPr>
          <p:nvPr/>
        </p:nvGrpSpPr>
        <p:grpSpPr bwMode="auto">
          <a:xfrm>
            <a:off x="1752600" y="1905000"/>
            <a:ext cx="2590800" cy="495300"/>
            <a:chOff x="1056" y="1200"/>
            <a:chExt cx="1632" cy="312"/>
          </a:xfrm>
        </p:grpSpPr>
        <p:sp>
          <p:nvSpPr>
            <p:cNvPr id="15404" name="Text Box 44"/>
            <p:cNvSpPr txBox="1">
              <a:spLocks noChangeArrowheads="1"/>
            </p:cNvSpPr>
            <p:nvPr/>
          </p:nvSpPr>
          <p:spPr bwMode="auto">
            <a:xfrm>
              <a:off x="1056" y="1200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15405" name="Text Box 45"/>
            <p:cNvSpPr txBox="1">
              <a:spLocks noChangeArrowheads="1"/>
            </p:cNvSpPr>
            <p:nvPr/>
          </p:nvSpPr>
          <p:spPr bwMode="auto">
            <a:xfrm>
              <a:off x="2352" y="122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15406" name="Text Box 46"/>
            <p:cNvSpPr txBox="1">
              <a:spLocks noChangeArrowheads="1"/>
            </p:cNvSpPr>
            <p:nvPr/>
          </p:nvSpPr>
          <p:spPr bwMode="auto">
            <a:xfrm>
              <a:off x="1746" y="1200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>
                  <a:solidFill>
                    <a:schemeClr val="bg1"/>
                  </a:solidFill>
                </a:rPr>
                <a:t>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1538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  <p:bldP spid="15379" grpId="0" animBg="1"/>
      <p:bldP spid="154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1447800"/>
            <a:ext cx="9144000" cy="152400"/>
          </a:xfrm>
          <a:prstGeom prst="rect">
            <a:avLst/>
          </a:prstGeom>
          <a:gradFill rotWithShape="1">
            <a:gsLst>
              <a:gs pos="0">
                <a:srgbClr val="0099FF">
                  <a:alpha val="89999"/>
                </a:srgbClr>
              </a:gs>
              <a:gs pos="100000">
                <a:srgbClr val="0099FF">
                  <a:gamma/>
                  <a:tint val="28627"/>
                  <a:invGamma/>
                  <a:alpha val="75000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358" name="Group 22"/>
          <p:cNvGrpSpPr>
            <a:grpSpLocks/>
          </p:cNvGrpSpPr>
          <p:nvPr/>
        </p:nvGrpSpPr>
        <p:grpSpPr bwMode="auto">
          <a:xfrm>
            <a:off x="76200" y="2790825"/>
            <a:ext cx="2971800" cy="561975"/>
            <a:chOff x="432" y="1683"/>
            <a:chExt cx="2256" cy="402"/>
          </a:xfrm>
        </p:grpSpPr>
        <p:sp>
          <p:nvSpPr>
            <p:cNvPr id="14348" name="Oval 12"/>
            <p:cNvSpPr>
              <a:spLocks noChangeArrowheads="1"/>
            </p:cNvSpPr>
            <p:nvPr/>
          </p:nvSpPr>
          <p:spPr bwMode="auto">
            <a:xfrm>
              <a:off x="996" y="1701"/>
              <a:ext cx="384" cy="384"/>
            </a:xfrm>
            <a:prstGeom prst="ellipse">
              <a:avLst/>
            </a:prstGeom>
            <a:gradFill rotWithShape="1">
              <a:gsLst>
                <a:gs pos="0">
                  <a:srgbClr val="00CCFF"/>
                </a:gs>
                <a:gs pos="100000">
                  <a:srgbClr val="00CCFF">
                    <a:gamma/>
                    <a:shade val="85882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3300"/>
                  </a:solidFill>
                </a:rPr>
                <a:t>C</a:t>
              </a:r>
            </a:p>
          </p:txBody>
        </p:sp>
        <p:sp>
          <p:nvSpPr>
            <p:cNvPr id="14350" name="Oval 14"/>
            <p:cNvSpPr>
              <a:spLocks noChangeArrowheads="1"/>
            </p:cNvSpPr>
            <p:nvPr/>
          </p:nvSpPr>
          <p:spPr bwMode="auto">
            <a:xfrm>
              <a:off x="1722" y="1683"/>
              <a:ext cx="384" cy="384"/>
            </a:xfrm>
            <a:prstGeom prst="ellipse">
              <a:avLst/>
            </a:prstGeom>
            <a:gradFill rotWithShape="1">
              <a:gsLst>
                <a:gs pos="0">
                  <a:srgbClr val="00CCFF"/>
                </a:gs>
                <a:gs pos="100000">
                  <a:srgbClr val="00CCFF">
                    <a:gamma/>
                    <a:shade val="85882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3300"/>
                  </a:solidFill>
                </a:rPr>
                <a:t>C</a:t>
              </a:r>
            </a:p>
          </p:txBody>
        </p:sp>
        <p:sp>
          <p:nvSpPr>
            <p:cNvPr id="14351" name="Line 15"/>
            <p:cNvSpPr>
              <a:spLocks noChangeShapeType="1"/>
            </p:cNvSpPr>
            <p:nvPr/>
          </p:nvSpPr>
          <p:spPr bwMode="auto">
            <a:xfrm>
              <a:off x="1353" y="1788"/>
              <a:ext cx="384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2" name="Line 16"/>
            <p:cNvSpPr>
              <a:spLocks noChangeShapeType="1"/>
            </p:cNvSpPr>
            <p:nvPr/>
          </p:nvSpPr>
          <p:spPr bwMode="auto">
            <a:xfrm>
              <a:off x="1386" y="1872"/>
              <a:ext cx="320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>
              <a:off x="1371" y="1959"/>
              <a:ext cx="384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>
              <a:off x="2112" y="1872"/>
              <a:ext cx="336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55" name="Oval 19"/>
            <p:cNvSpPr>
              <a:spLocks noChangeArrowheads="1"/>
            </p:cNvSpPr>
            <p:nvPr/>
          </p:nvSpPr>
          <p:spPr bwMode="auto">
            <a:xfrm>
              <a:off x="2448" y="1746"/>
              <a:ext cx="240" cy="222"/>
            </a:xfrm>
            <a:prstGeom prst="ellipse">
              <a:avLst/>
            </a:prstGeom>
            <a:gradFill rotWithShape="1">
              <a:gsLst>
                <a:gs pos="0">
                  <a:srgbClr val="CCFF33"/>
                </a:gs>
                <a:gs pos="100000">
                  <a:srgbClr val="CCFF33">
                    <a:gamma/>
                    <a:shade val="6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H</a:t>
              </a:r>
            </a:p>
          </p:txBody>
        </p:sp>
        <p:sp>
          <p:nvSpPr>
            <p:cNvPr id="14356" name="Oval 20"/>
            <p:cNvSpPr>
              <a:spLocks noChangeArrowheads="1"/>
            </p:cNvSpPr>
            <p:nvPr/>
          </p:nvSpPr>
          <p:spPr bwMode="auto">
            <a:xfrm>
              <a:off x="432" y="1764"/>
              <a:ext cx="261" cy="252"/>
            </a:xfrm>
            <a:prstGeom prst="ellipse">
              <a:avLst/>
            </a:prstGeom>
            <a:gradFill rotWithShape="1">
              <a:gsLst>
                <a:gs pos="0">
                  <a:srgbClr val="CCFF33"/>
                </a:gs>
                <a:gs pos="100000">
                  <a:srgbClr val="CCFF33">
                    <a:gamma/>
                    <a:shade val="6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H</a:t>
              </a:r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>
              <a:off x="681" y="1890"/>
              <a:ext cx="336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60" name="WordArt 24"/>
          <p:cNvSpPr>
            <a:spLocks noChangeArrowheads="1" noChangeShapeType="1" noTextEdit="1"/>
          </p:cNvSpPr>
          <p:nvPr/>
        </p:nvSpPr>
        <p:spPr bwMode="auto">
          <a:xfrm>
            <a:off x="3276600" y="2895600"/>
            <a:ext cx="3810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+</a:t>
            </a:r>
          </a:p>
        </p:txBody>
      </p:sp>
      <p:grpSp>
        <p:nvGrpSpPr>
          <p:cNvPr id="14365" name="Group 29"/>
          <p:cNvGrpSpPr>
            <a:grpSpLocks/>
          </p:cNvGrpSpPr>
          <p:nvPr/>
        </p:nvGrpSpPr>
        <p:grpSpPr bwMode="auto">
          <a:xfrm>
            <a:off x="3886200" y="2505075"/>
            <a:ext cx="1219200" cy="457200"/>
            <a:chOff x="2448" y="1296"/>
            <a:chExt cx="768" cy="288"/>
          </a:xfrm>
        </p:grpSpPr>
        <p:sp>
          <p:nvSpPr>
            <p:cNvPr id="14362" name="Oval 26"/>
            <p:cNvSpPr>
              <a:spLocks noChangeArrowheads="1"/>
            </p:cNvSpPr>
            <p:nvPr/>
          </p:nvSpPr>
          <p:spPr bwMode="auto">
            <a:xfrm>
              <a:off x="244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  <p:sp>
          <p:nvSpPr>
            <p:cNvPr id="14363" name="Line 27"/>
            <p:cNvSpPr>
              <a:spLocks noChangeShapeType="1"/>
            </p:cNvSpPr>
            <p:nvPr/>
          </p:nvSpPr>
          <p:spPr bwMode="auto">
            <a:xfrm>
              <a:off x="2706" y="1446"/>
              <a:ext cx="240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64" name="Oval 28"/>
            <p:cNvSpPr>
              <a:spLocks noChangeArrowheads="1"/>
            </p:cNvSpPr>
            <p:nvPr/>
          </p:nvSpPr>
          <p:spPr bwMode="auto">
            <a:xfrm>
              <a:off x="292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</p:grpSp>
      <p:sp>
        <p:nvSpPr>
          <p:cNvPr id="14366" name="Line 30"/>
          <p:cNvSpPr>
            <a:spLocks noChangeShapeType="1"/>
          </p:cNvSpPr>
          <p:nvPr/>
        </p:nvSpPr>
        <p:spPr bwMode="auto">
          <a:xfrm>
            <a:off x="5181600" y="3052763"/>
            <a:ext cx="762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7" name="Line 31"/>
          <p:cNvSpPr>
            <a:spLocks noChangeShapeType="1"/>
          </p:cNvSpPr>
          <p:nvPr/>
        </p:nvSpPr>
        <p:spPr bwMode="auto">
          <a:xfrm>
            <a:off x="1524000" y="2652713"/>
            <a:ext cx="0" cy="47148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402" name="Group 66"/>
          <p:cNvGrpSpPr>
            <a:grpSpLocks/>
          </p:cNvGrpSpPr>
          <p:nvPr/>
        </p:nvGrpSpPr>
        <p:grpSpPr bwMode="auto">
          <a:xfrm>
            <a:off x="6019800" y="2362200"/>
            <a:ext cx="2971800" cy="1314450"/>
            <a:chOff x="3792" y="1488"/>
            <a:chExt cx="1872" cy="828"/>
          </a:xfrm>
        </p:grpSpPr>
        <p:grpSp>
          <p:nvGrpSpPr>
            <p:cNvPr id="14378" name="Group 42"/>
            <p:cNvGrpSpPr>
              <a:grpSpLocks/>
            </p:cNvGrpSpPr>
            <p:nvPr/>
          </p:nvGrpSpPr>
          <p:grpSpPr bwMode="auto">
            <a:xfrm>
              <a:off x="3792" y="1728"/>
              <a:ext cx="1872" cy="354"/>
              <a:chOff x="3792" y="1728"/>
              <a:chExt cx="1872" cy="354"/>
            </a:xfrm>
          </p:grpSpPr>
          <p:sp>
            <p:nvSpPr>
              <p:cNvPr id="14369" name="Oval 33"/>
              <p:cNvSpPr>
                <a:spLocks noChangeArrowheads="1"/>
              </p:cNvSpPr>
              <p:nvPr/>
            </p:nvSpPr>
            <p:spPr bwMode="auto">
              <a:xfrm>
                <a:off x="4260" y="1744"/>
                <a:ext cx="319" cy="33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00CCFF">
                      <a:gamma/>
                      <a:shade val="85882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en-US" b="1">
                    <a:solidFill>
                      <a:srgbClr val="FF3300"/>
                    </a:solidFill>
                  </a:rPr>
                  <a:t>C</a:t>
                </a:r>
              </a:p>
            </p:txBody>
          </p:sp>
          <p:sp>
            <p:nvSpPr>
              <p:cNvPr id="14370" name="Oval 34"/>
              <p:cNvSpPr>
                <a:spLocks noChangeArrowheads="1"/>
              </p:cNvSpPr>
              <p:nvPr/>
            </p:nvSpPr>
            <p:spPr bwMode="auto">
              <a:xfrm>
                <a:off x="4862" y="1728"/>
                <a:ext cx="319" cy="338"/>
              </a:xfrm>
              <a:prstGeom prst="ellipse">
                <a:avLst/>
              </a:prstGeom>
              <a:gradFill rotWithShape="1">
                <a:gsLst>
                  <a:gs pos="0">
                    <a:srgbClr val="00CCFF"/>
                  </a:gs>
                  <a:gs pos="100000">
                    <a:srgbClr val="00CCFF">
                      <a:gamma/>
                      <a:shade val="85882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en-US" b="1">
                    <a:solidFill>
                      <a:srgbClr val="FF3300"/>
                    </a:solidFill>
                  </a:rPr>
                  <a:t>C</a:t>
                </a:r>
              </a:p>
            </p:txBody>
          </p:sp>
          <p:sp>
            <p:nvSpPr>
              <p:cNvPr id="14372" name="Line 36"/>
              <p:cNvSpPr>
                <a:spLocks noChangeShapeType="1"/>
              </p:cNvSpPr>
              <p:nvPr/>
            </p:nvSpPr>
            <p:spPr bwMode="auto">
              <a:xfrm>
                <a:off x="4584" y="1894"/>
                <a:ext cx="265" cy="1"/>
              </a:xfrm>
              <a:prstGeom prst="line">
                <a:avLst/>
              </a:prstGeom>
              <a:noFill/>
              <a:ln w="38100">
                <a:solidFill>
                  <a:srgbClr val="CC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74" name="Line 38"/>
              <p:cNvSpPr>
                <a:spLocks noChangeShapeType="1"/>
              </p:cNvSpPr>
              <p:nvPr/>
            </p:nvSpPr>
            <p:spPr bwMode="auto">
              <a:xfrm>
                <a:off x="5186" y="1894"/>
                <a:ext cx="279" cy="1"/>
              </a:xfrm>
              <a:prstGeom prst="line">
                <a:avLst/>
              </a:prstGeom>
              <a:noFill/>
              <a:ln w="38100">
                <a:solidFill>
                  <a:srgbClr val="CC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75" name="Oval 39"/>
              <p:cNvSpPr>
                <a:spLocks noChangeArrowheads="1"/>
              </p:cNvSpPr>
              <p:nvPr/>
            </p:nvSpPr>
            <p:spPr bwMode="auto">
              <a:xfrm>
                <a:off x="5465" y="1783"/>
                <a:ext cx="199" cy="196"/>
              </a:xfrm>
              <a:prstGeom prst="ellipse">
                <a:avLst/>
              </a:prstGeom>
              <a:gradFill rotWithShape="1">
                <a:gsLst>
                  <a:gs pos="0">
                    <a:srgbClr val="CCFF33"/>
                  </a:gs>
                  <a:gs pos="100000">
                    <a:srgbClr val="CCFF33">
                      <a:gamma/>
                      <a:shade val="6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en-US" b="1"/>
                  <a:t>H</a:t>
                </a:r>
              </a:p>
            </p:txBody>
          </p:sp>
          <p:sp>
            <p:nvSpPr>
              <p:cNvPr id="14376" name="Oval 40"/>
              <p:cNvSpPr>
                <a:spLocks noChangeArrowheads="1"/>
              </p:cNvSpPr>
              <p:nvPr/>
            </p:nvSpPr>
            <p:spPr bwMode="auto">
              <a:xfrm>
                <a:off x="3792" y="1799"/>
                <a:ext cx="217" cy="222"/>
              </a:xfrm>
              <a:prstGeom prst="ellipse">
                <a:avLst/>
              </a:prstGeom>
              <a:gradFill rotWithShape="1">
                <a:gsLst>
                  <a:gs pos="0">
                    <a:srgbClr val="CCFF33"/>
                  </a:gs>
                  <a:gs pos="100000">
                    <a:srgbClr val="CCFF33">
                      <a:gamma/>
                      <a:shade val="69804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altLang="en-US" b="1"/>
                  <a:t>H</a:t>
                </a:r>
              </a:p>
            </p:txBody>
          </p:sp>
          <p:sp>
            <p:nvSpPr>
              <p:cNvPr id="14377" name="Line 41"/>
              <p:cNvSpPr>
                <a:spLocks noChangeShapeType="1"/>
              </p:cNvSpPr>
              <p:nvPr/>
            </p:nvSpPr>
            <p:spPr bwMode="auto">
              <a:xfrm>
                <a:off x="3999" y="1910"/>
                <a:ext cx="278" cy="1"/>
              </a:xfrm>
              <a:prstGeom prst="line">
                <a:avLst/>
              </a:prstGeom>
              <a:noFill/>
              <a:ln w="38100">
                <a:solidFill>
                  <a:srgbClr val="CC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80" name="Line 44"/>
            <p:cNvSpPr>
              <a:spLocks noChangeShapeType="1"/>
            </p:cNvSpPr>
            <p:nvPr/>
          </p:nvSpPr>
          <p:spPr bwMode="auto">
            <a:xfrm>
              <a:off x="4416" y="2076"/>
              <a:ext cx="0" cy="240"/>
            </a:xfrm>
            <a:prstGeom prst="line">
              <a:avLst/>
            </a:prstGeom>
            <a:noFill/>
            <a:ln w="28575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1" name="Line 45"/>
            <p:cNvSpPr>
              <a:spLocks noChangeShapeType="1"/>
            </p:cNvSpPr>
            <p:nvPr/>
          </p:nvSpPr>
          <p:spPr bwMode="auto">
            <a:xfrm>
              <a:off x="5040" y="2064"/>
              <a:ext cx="0" cy="240"/>
            </a:xfrm>
            <a:prstGeom prst="line">
              <a:avLst/>
            </a:prstGeom>
            <a:noFill/>
            <a:ln w="28575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2" name="Line 46"/>
            <p:cNvSpPr>
              <a:spLocks noChangeShapeType="1"/>
            </p:cNvSpPr>
            <p:nvPr/>
          </p:nvSpPr>
          <p:spPr bwMode="auto">
            <a:xfrm>
              <a:off x="4416" y="1497"/>
              <a:ext cx="0" cy="240"/>
            </a:xfrm>
            <a:prstGeom prst="line">
              <a:avLst/>
            </a:prstGeom>
            <a:noFill/>
            <a:ln w="28575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3" name="Line 47"/>
            <p:cNvSpPr>
              <a:spLocks noChangeShapeType="1"/>
            </p:cNvSpPr>
            <p:nvPr/>
          </p:nvSpPr>
          <p:spPr bwMode="auto">
            <a:xfrm>
              <a:off x="5040" y="1488"/>
              <a:ext cx="0" cy="240"/>
            </a:xfrm>
            <a:prstGeom prst="line">
              <a:avLst/>
            </a:prstGeom>
            <a:noFill/>
            <a:ln w="28575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90" name="Group 54"/>
          <p:cNvGrpSpPr>
            <a:grpSpLocks/>
          </p:cNvGrpSpPr>
          <p:nvPr/>
        </p:nvGrpSpPr>
        <p:grpSpPr bwMode="auto">
          <a:xfrm>
            <a:off x="76200" y="2790825"/>
            <a:ext cx="2971800" cy="561975"/>
            <a:chOff x="3792" y="1728"/>
            <a:chExt cx="1872" cy="354"/>
          </a:xfrm>
        </p:grpSpPr>
        <p:sp>
          <p:nvSpPr>
            <p:cNvPr id="14391" name="Oval 55"/>
            <p:cNvSpPr>
              <a:spLocks noChangeArrowheads="1"/>
            </p:cNvSpPr>
            <p:nvPr/>
          </p:nvSpPr>
          <p:spPr bwMode="auto">
            <a:xfrm>
              <a:off x="4260" y="1744"/>
              <a:ext cx="319" cy="338"/>
            </a:xfrm>
            <a:prstGeom prst="ellipse">
              <a:avLst/>
            </a:prstGeom>
            <a:gradFill rotWithShape="1">
              <a:gsLst>
                <a:gs pos="0">
                  <a:srgbClr val="00CCFF"/>
                </a:gs>
                <a:gs pos="100000">
                  <a:srgbClr val="00CCFF">
                    <a:gamma/>
                    <a:shade val="85882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3300"/>
                  </a:solidFill>
                </a:rPr>
                <a:t>C</a:t>
              </a:r>
            </a:p>
          </p:txBody>
        </p:sp>
        <p:sp>
          <p:nvSpPr>
            <p:cNvPr id="14392" name="Oval 56"/>
            <p:cNvSpPr>
              <a:spLocks noChangeArrowheads="1"/>
            </p:cNvSpPr>
            <p:nvPr/>
          </p:nvSpPr>
          <p:spPr bwMode="auto">
            <a:xfrm>
              <a:off x="4862" y="1728"/>
              <a:ext cx="319" cy="338"/>
            </a:xfrm>
            <a:prstGeom prst="ellipse">
              <a:avLst/>
            </a:prstGeom>
            <a:gradFill rotWithShape="1">
              <a:gsLst>
                <a:gs pos="0">
                  <a:srgbClr val="00CCFF"/>
                </a:gs>
                <a:gs pos="100000">
                  <a:srgbClr val="00CCFF">
                    <a:gamma/>
                    <a:shade val="85882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>
                  <a:solidFill>
                    <a:srgbClr val="FF3300"/>
                  </a:solidFill>
                </a:rPr>
                <a:t>C</a:t>
              </a:r>
            </a:p>
          </p:txBody>
        </p:sp>
        <p:sp>
          <p:nvSpPr>
            <p:cNvPr id="14393" name="Line 57"/>
            <p:cNvSpPr>
              <a:spLocks noChangeShapeType="1"/>
            </p:cNvSpPr>
            <p:nvPr/>
          </p:nvSpPr>
          <p:spPr bwMode="auto">
            <a:xfrm>
              <a:off x="4584" y="1894"/>
              <a:ext cx="265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4" name="Line 58"/>
            <p:cNvSpPr>
              <a:spLocks noChangeShapeType="1"/>
            </p:cNvSpPr>
            <p:nvPr/>
          </p:nvSpPr>
          <p:spPr bwMode="auto">
            <a:xfrm>
              <a:off x="5186" y="1894"/>
              <a:ext cx="279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5" name="Oval 59"/>
            <p:cNvSpPr>
              <a:spLocks noChangeArrowheads="1"/>
            </p:cNvSpPr>
            <p:nvPr/>
          </p:nvSpPr>
          <p:spPr bwMode="auto">
            <a:xfrm>
              <a:off x="5465" y="1783"/>
              <a:ext cx="199" cy="196"/>
            </a:xfrm>
            <a:prstGeom prst="ellipse">
              <a:avLst/>
            </a:prstGeom>
            <a:gradFill rotWithShape="1">
              <a:gsLst>
                <a:gs pos="0">
                  <a:srgbClr val="CCFF33"/>
                </a:gs>
                <a:gs pos="100000">
                  <a:srgbClr val="CCFF33">
                    <a:gamma/>
                    <a:shade val="6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H</a:t>
              </a:r>
            </a:p>
          </p:txBody>
        </p:sp>
        <p:sp>
          <p:nvSpPr>
            <p:cNvPr id="14396" name="Oval 60"/>
            <p:cNvSpPr>
              <a:spLocks noChangeArrowheads="1"/>
            </p:cNvSpPr>
            <p:nvPr/>
          </p:nvSpPr>
          <p:spPr bwMode="auto">
            <a:xfrm>
              <a:off x="3792" y="1799"/>
              <a:ext cx="217" cy="222"/>
            </a:xfrm>
            <a:prstGeom prst="ellipse">
              <a:avLst/>
            </a:prstGeom>
            <a:gradFill rotWithShape="1">
              <a:gsLst>
                <a:gs pos="0">
                  <a:srgbClr val="CCFF33"/>
                </a:gs>
                <a:gs pos="100000">
                  <a:srgbClr val="CCFF33">
                    <a:gamma/>
                    <a:shade val="6980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b="1"/>
                <a:t>H</a:t>
              </a:r>
            </a:p>
          </p:txBody>
        </p:sp>
        <p:sp>
          <p:nvSpPr>
            <p:cNvPr id="14397" name="Line 61"/>
            <p:cNvSpPr>
              <a:spLocks noChangeShapeType="1"/>
            </p:cNvSpPr>
            <p:nvPr/>
          </p:nvSpPr>
          <p:spPr bwMode="auto">
            <a:xfrm>
              <a:off x="3999" y="1910"/>
              <a:ext cx="278" cy="1"/>
            </a:xfrm>
            <a:prstGeom prst="line">
              <a:avLst/>
            </a:prstGeom>
            <a:noFill/>
            <a:ln w="3810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98" name="Group 62"/>
          <p:cNvGrpSpPr>
            <a:grpSpLocks/>
          </p:cNvGrpSpPr>
          <p:nvPr/>
        </p:nvGrpSpPr>
        <p:grpSpPr bwMode="auto">
          <a:xfrm>
            <a:off x="3886200" y="3124200"/>
            <a:ext cx="1219200" cy="457200"/>
            <a:chOff x="2448" y="1296"/>
            <a:chExt cx="768" cy="288"/>
          </a:xfrm>
        </p:grpSpPr>
        <p:sp>
          <p:nvSpPr>
            <p:cNvPr id="14399" name="Oval 63"/>
            <p:cNvSpPr>
              <a:spLocks noChangeArrowheads="1"/>
            </p:cNvSpPr>
            <p:nvPr/>
          </p:nvSpPr>
          <p:spPr bwMode="auto">
            <a:xfrm>
              <a:off x="244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  <p:sp>
          <p:nvSpPr>
            <p:cNvPr id="14400" name="Line 64"/>
            <p:cNvSpPr>
              <a:spLocks noChangeShapeType="1"/>
            </p:cNvSpPr>
            <p:nvPr/>
          </p:nvSpPr>
          <p:spPr bwMode="auto">
            <a:xfrm>
              <a:off x="2706" y="1446"/>
              <a:ext cx="240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1" name="Oval 65"/>
            <p:cNvSpPr>
              <a:spLocks noChangeArrowheads="1"/>
            </p:cNvSpPr>
            <p:nvPr/>
          </p:nvSpPr>
          <p:spPr bwMode="auto">
            <a:xfrm>
              <a:off x="292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</p:grpSp>
      <p:grpSp>
        <p:nvGrpSpPr>
          <p:cNvPr id="14403" name="Group 67"/>
          <p:cNvGrpSpPr>
            <a:grpSpLocks/>
          </p:cNvGrpSpPr>
          <p:nvPr/>
        </p:nvGrpSpPr>
        <p:grpSpPr bwMode="auto">
          <a:xfrm>
            <a:off x="3886200" y="2819400"/>
            <a:ext cx="1219200" cy="457200"/>
            <a:chOff x="2448" y="1296"/>
            <a:chExt cx="768" cy="288"/>
          </a:xfrm>
        </p:grpSpPr>
        <p:sp>
          <p:nvSpPr>
            <p:cNvPr id="14404" name="Oval 68"/>
            <p:cNvSpPr>
              <a:spLocks noChangeArrowheads="1"/>
            </p:cNvSpPr>
            <p:nvPr/>
          </p:nvSpPr>
          <p:spPr bwMode="auto">
            <a:xfrm>
              <a:off x="244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  <p:sp>
          <p:nvSpPr>
            <p:cNvPr id="14405" name="Line 69"/>
            <p:cNvSpPr>
              <a:spLocks noChangeShapeType="1"/>
            </p:cNvSpPr>
            <p:nvPr/>
          </p:nvSpPr>
          <p:spPr bwMode="auto">
            <a:xfrm>
              <a:off x="2706" y="1446"/>
              <a:ext cx="240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6" name="Oval 70"/>
            <p:cNvSpPr>
              <a:spLocks noChangeArrowheads="1"/>
            </p:cNvSpPr>
            <p:nvPr/>
          </p:nvSpPr>
          <p:spPr bwMode="auto">
            <a:xfrm>
              <a:off x="2928" y="1296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tint val="95294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en-US" sz="2000">
                  <a:latin typeface="Times New Roman" panose="02020603050405020304" pitchFamily="18" charset="0"/>
                </a:rPr>
                <a:t>Br</a:t>
              </a:r>
            </a:p>
          </p:txBody>
        </p:sp>
      </p:grpSp>
      <p:sp>
        <p:nvSpPr>
          <p:cNvPr id="14385" name="Oval 49"/>
          <p:cNvSpPr>
            <a:spLocks noChangeArrowheads="1"/>
          </p:cNvSpPr>
          <p:nvPr/>
        </p:nvSpPr>
        <p:spPr bwMode="auto">
          <a:xfrm>
            <a:off x="3886200" y="28194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9933"/>
              </a:gs>
              <a:gs pos="100000">
                <a:srgbClr val="FF9933">
                  <a:gamma/>
                  <a:tint val="9529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</a:rPr>
              <a:t>Br</a:t>
            </a:r>
          </a:p>
        </p:txBody>
      </p:sp>
      <p:sp>
        <p:nvSpPr>
          <p:cNvPr id="14388" name="Oval 52"/>
          <p:cNvSpPr>
            <a:spLocks noChangeArrowheads="1"/>
          </p:cNvSpPr>
          <p:nvPr/>
        </p:nvSpPr>
        <p:spPr bwMode="auto">
          <a:xfrm>
            <a:off x="4648200" y="28194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9933"/>
              </a:gs>
              <a:gs pos="100000">
                <a:srgbClr val="FF9933">
                  <a:gamma/>
                  <a:tint val="9529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</a:rPr>
              <a:t>Br</a:t>
            </a:r>
          </a:p>
        </p:txBody>
      </p:sp>
      <p:sp>
        <p:nvSpPr>
          <p:cNvPr id="14389" name="Oval 53"/>
          <p:cNvSpPr>
            <a:spLocks noChangeArrowheads="1"/>
          </p:cNvSpPr>
          <p:nvPr/>
        </p:nvSpPr>
        <p:spPr bwMode="auto">
          <a:xfrm>
            <a:off x="3886200" y="28194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9933"/>
              </a:gs>
              <a:gs pos="100000">
                <a:srgbClr val="FF9933">
                  <a:gamma/>
                  <a:tint val="9529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</a:rPr>
              <a:t>Br</a:t>
            </a:r>
          </a:p>
        </p:txBody>
      </p:sp>
      <p:sp>
        <p:nvSpPr>
          <p:cNvPr id="14387" name="Oval 51"/>
          <p:cNvSpPr>
            <a:spLocks noChangeArrowheads="1"/>
          </p:cNvSpPr>
          <p:nvPr/>
        </p:nvSpPr>
        <p:spPr bwMode="auto">
          <a:xfrm>
            <a:off x="4648200" y="28194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9933"/>
              </a:gs>
              <a:gs pos="100000">
                <a:srgbClr val="FF9933">
                  <a:gamma/>
                  <a:tint val="95294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</a:rPr>
              <a:t>Br</a:t>
            </a:r>
          </a:p>
        </p:txBody>
      </p:sp>
      <p:sp>
        <p:nvSpPr>
          <p:cNvPr id="14407" name="Text Box 71"/>
          <p:cNvSpPr txBox="1">
            <a:spLocks noChangeArrowheads="1"/>
          </p:cNvSpPr>
          <p:nvPr/>
        </p:nvSpPr>
        <p:spPr bwMode="auto">
          <a:xfrm>
            <a:off x="304800" y="175260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Phản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ứng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quát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 :</a:t>
            </a:r>
          </a:p>
        </p:txBody>
      </p:sp>
    </p:spTree>
    <p:extLst>
      <p:ext uri="{BB962C8B-B14F-4D97-AF65-F5344CB8AC3E}">
        <p14:creationId xmlns:p14="http://schemas.microsoft.com/office/powerpoint/2010/main" val="4182980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3329 L 0.3151 -0.133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33" y="-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6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3121 L 0.34167 -0.131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4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-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0.03121 L 0.31823 0.1269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4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3538 L 0.34167 0.1220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4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4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7" grpId="0" animBg="1"/>
      <p:bldP spid="14385" grpId="0" animBg="1"/>
      <p:bldP spid="14388" grpId="0" animBg="1"/>
      <p:bldP spid="14389" grpId="0" animBg="1"/>
      <p:bldP spid="1438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Phiếu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6175961"/>
              </p:ext>
            </p:extLst>
          </p:nvPr>
        </p:nvGraphicFramePr>
        <p:xfrm>
          <a:off x="457200" y="1152523"/>
          <a:ext cx="8229600" cy="4638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159669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dung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Metan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Etilen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Axetilen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1159669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Đặc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cấu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115966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T/c </a:t>
                      </a:r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hh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giống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nhau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115966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T/c </a:t>
                      </a:r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hh</a:t>
                      </a: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khác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nhau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62566" y="2721666"/>
            <a:ext cx="1358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800600" y="2710934"/>
            <a:ext cx="1665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đôi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750019" y="2721666"/>
            <a:ext cx="158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667000" y="3996675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cháy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724400" y="3996675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cháy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750019" y="3996675"/>
            <a:ext cx="1553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cháy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820888" y="5087018"/>
            <a:ext cx="1399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620710" y="4820751"/>
            <a:ext cx="18457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(1 PT 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1 PT Br</a:t>
            </a:r>
            <a:r>
              <a:rPr lang="en-US" baseline="-25000" dirty="0" smtClean="0"/>
              <a:t>2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750019" y="4810019"/>
            <a:ext cx="1860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Phản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( 1 PT C</a:t>
            </a:r>
            <a:r>
              <a:rPr lang="en-US" baseline="-25000" dirty="0" smtClean="0"/>
              <a:t>2</a:t>
            </a:r>
            <a:r>
              <a:rPr lang="en-US" dirty="0" smtClean="0"/>
              <a:t>H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2 PT Br</a:t>
            </a:r>
            <a:r>
              <a:rPr lang="en-US" baseline="-25000" dirty="0" smtClean="0"/>
              <a:t>2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9702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447800"/>
            <a:ext cx="9144000" cy="152400"/>
          </a:xfrm>
          <a:prstGeom prst="rect">
            <a:avLst/>
          </a:prstGeom>
          <a:gradFill rotWithShape="1">
            <a:gsLst>
              <a:gs pos="0">
                <a:srgbClr val="0099FF">
                  <a:alpha val="89999"/>
                </a:srgbClr>
              </a:gs>
              <a:gs pos="100000">
                <a:srgbClr val="0099FF">
                  <a:gamma/>
                  <a:tint val="28627"/>
                  <a:invGamma/>
                  <a:alpha val="75000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396" name="Group 12"/>
          <p:cNvGrpSpPr>
            <a:grpSpLocks/>
          </p:cNvGrpSpPr>
          <p:nvPr/>
        </p:nvGrpSpPr>
        <p:grpSpPr bwMode="auto">
          <a:xfrm>
            <a:off x="2438400" y="2667000"/>
            <a:ext cx="3810000" cy="2743200"/>
            <a:chOff x="1440" y="1872"/>
            <a:chExt cx="2256" cy="1584"/>
          </a:xfrm>
        </p:grpSpPr>
        <p:sp>
          <p:nvSpPr>
            <p:cNvPr id="16395" name="AutoShape 11"/>
            <p:cNvSpPr>
              <a:spLocks noChangeArrowheads="1"/>
            </p:cNvSpPr>
            <p:nvPr/>
          </p:nvSpPr>
          <p:spPr bwMode="auto">
            <a:xfrm>
              <a:off x="1440" y="1872"/>
              <a:ext cx="2256" cy="1584"/>
            </a:xfrm>
            <a:prstGeom prst="irregularSeal1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38100" cmpd="dbl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3" name="WordArt 9"/>
            <p:cNvSpPr>
              <a:spLocks noChangeArrowheads="1" noChangeShapeType="1" noTextEdit="1"/>
            </p:cNvSpPr>
            <p:nvPr/>
          </p:nvSpPr>
          <p:spPr bwMode="auto">
            <a:xfrm>
              <a:off x="2064" y="2400"/>
              <a:ext cx="1056" cy="480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DoubleWave1">
                <a:avLst>
                  <a:gd name="adj1" fmla="val 3556"/>
                  <a:gd name="adj2" fmla="val -537"/>
                </a:avLst>
              </a:prstTxWarp>
            </a:bodyPr>
            <a:lstStyle/>
            <a:p>
              <a:pPr algn="ctr"/>
              <a:r>
                <a:rPr lang="en-US" sz="3600" kern="10" dirty="0" err="1"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Ứng</a:t>
              </a:r>
              <a:r>
                <a:rPr lang="en-US" sz="3600" kern="10" dirty="0"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kern="10" dirty="0" err="1"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endParaRPr lang="en-US" sz="36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6394" name="Picture 10" descr="DSC044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76400"/>
            <a:ext cx="25908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405" name="Group 21"/>
          <p:cNvGrpSpPr>
            <a:grpSpLocks/>
          </p:cNvGrpSpPr>
          <p:nvPr/>
        </p:nvGrpSpPr>
        <p:grpSpPr bwMode="auto">
          <a:xfrm>
            <a:off x="6096000" y="1600200"/>
            <a:ext cx="2895600" cy="1752600"/>
            <a:chOff x="3552" y="1248"/>
            <a:chExt cx="2016" cy="1536"/>
          </a:xfrm>
        </p:grpSpPr>
        <p:pic>
          <p:nvPicPr>
            <p:cNvPr id="16398" name="Picture 14" descr="ANd9GcQh3oWHa-avUrgVMUBDk181cXd8udR1auHYcNYrU1b_0ypkWJhFw7EPt5I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" y="1248"/>
              <a:ext cx="1056" cy="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400" name="Picture 16" descr="ANd9GcTsjc3gGanpnu0fdyZV5HnnrIBEO6VtkHHv4-Yk4q0CfyduMX7MxTlPkbQ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" y="2064"/>
              <a:ext cx="1056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402" name="Picture 18" descr="Xem ảnh với kích cỡ đầy đủ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0" y="1275"/>
              <a:ext cx="960" cy="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404" name="Picture 20" descr="ANd9GcQGeOcRYYd2YV9Jx1Kex4ZizZ0lZ-r1QzBxGZy9mHbZxDlskWrOdr6aMAEl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8" y="2064"/>
              <a:ext cx="960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407" name="Picture 23" descr="ANd9GcSq2j0Ivrx1lzbSb9ry-x36pVprR3gBBXYaR2MLtbxqALnxyQnYxFfKz6Y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0"/>
            <a:ext cx="2514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9" name="Picture 25" descr="ANd9GcQ9BgK4o3n1_UvjT80l9_iYywlaVM_mup4Cnd73DLuy0DbRDkCL7duFgw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419600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10" name="Text Box 26"/>
          <p:cNvSpPr txBox="1">
            <a:spLocks noChangeArrowheads="1"/>
          </p:cNvSpPr>
          <p:nvPr/>
        </p:nvSpPr>
        <p:spPr bwMode="auto">
          <a:xfrm>
            <a:off x="76200" y="3611563"/>
            <a:ext cx="26670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Đèn</a:t>
            </a:r>
            <a:r>
              <a:rPr lang="en-US" altLang="en-US" sz="2200" i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xì</a:t>
            </a:r>
            <a:r>
              <a:rPr lang="en-US" altLang="en-US" sz="2200" i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oxi-axetilen</a:t>
            </a:r>
            <a:endParaRPr lang="en-US" altLang="en-US" sz="2200" i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12" name="Text Box 28"/>
          <p:cNvSpPr txBox="1">
            <a:spLocks noChangeArrowheads="1"/>
          </p:cNvSpPr>
          <p:nvPr/>
        </p:nvSpPr>
        <p:spPr bwMode="auto">
          <a:xfrm>
            <a:off x="6305550" y="6262688"/>
            <a:ext cx="26670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i="1">
                <a:solidFill>
                  <a:srgbClr val="0000CC"/>
                </a:solidFill>
                <a:latin typeface="Times New Roman" panose="02020603050405020304" pitchFamily="18" charset="0"/>
              </a:rPr>
              <a:t>Giấm ăn (Axit axetic)</a:t>
            </a:r>
          </a:p>
        </p:txBody>
      </p:sp>
      <p:sp>
        <p:nvSpPr>
          <p:cNvPr id="16413" name="Text Box 29"/>
          <p:cNvSpPr txBox="1">
            <a:spLocks noChangeArrowheads="1"/>
          </p:cNvSpPr>
          <p:nvPr/>
        </p:nvSpPr>
        <p:spPr bwMode="auto">
          <a:xfrm>
            <a:off x="6400800" y="3382963"/>
            <a:ext cx="26670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Nhựa</a:t>
            </a:r>
            <a:r>
              <a:rPr lang="en-US" altLang="en-US" sz="2200" i="1" dirty="0">
                <a:solidFill>
                  <a:srgbClr val="0000CC"/>
                </a:solidFill>
                <a:latin typeface="Times New Roman" panose="02020603050405020304" pitchFamily="18" charset="0"/>
              </a:rPr>
              <a:t> PVC, </a:t>
            </a: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cao</a:t>
            </a:r>
            <a:r>
              <a:rPr lang="en-US" altLang="en-US" sz="2200" i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su</a:t>
            </a:r>
            <a:r>
              <a:rPr lang="en-US" altLang="en-US" sz="2200" i="1" dirty="0">
                <a:solidFill>
                  <a:srgbClr val="0000CC"/>
                </a:solidFill>
                <a:latin typeface="Times New Roman" panose="02020603050405020304" pitchFamily="18" charset="0"/>
              </a:rPr>
              <a:t>..</a:t>
            </a:r>
          </a:p>
        </p:txBody>
      </p:sp>
      <p:sp>
        <p:nvSpPr>
          <p:cNvPr id="16414" name="Text Box 30"/>
          <p:cNvSpPr txBox="1">
            <a:spLocks noChangeArrowheads="1"/>
          </p:cNvSpPr>
          <p:nvPr/>
        </p:nvSpPr>
        <p:spPr bwMode="auto">
          <a:xfrm>
            <a:off x="533400" y="6305550"/>
            <a:ext cx="1752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i="1">
                <a:solidFill>
                  <a:srgbClr val="0000CC"/>
                </a:solidFill>
                <a:latin typeface="Times New Roman" panose="02020603050405020304" pitchFamily="18" charset="0"/>
              </a:rPr>
              <a:t>Rượu etylic</a:t>
            </a:r>
          </a:p>
        </p:txBody>
      </p:sp>
    </p:spTree>
    <p:extLst>
      <p:ext uri="{BB962C8B-B14F-4D97-AF65-F5344CB8AC3E}">
        <p14:creationId xmlns:p14="http://schemas.microsoft.com/office/powerpoint/2010/main" val="731828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0" grpId="0"/>
      <p:bldP spid="16412" grpId="0"/>
      <p:bldP spid="16413" grpId="0"/>
      <p:bldP spid="164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1447800"/>
            <a:ext cx="9144000" cy="152400"/>
          </a:xfrm>
          <a:prstGeom prst="rect">
            <a:avLst/>
          </a:prstGeom>
          <a:gradFill rotWithShape="1">
            <a:gsLst>
              <a:gs pos="0">
                <a:srgbClr val="0099FF">
                  <a:alpha val="89999"/>
                </a:srgbClr>
              </a:gs>
              <a:gs pos="100000">
                <a:srgbClr val="0099FF">
                  <a:gamma/>
                  <a:tint val="28627"/>
                  <a:invGamma/>
                  <a:alpha val="75000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7416" name="Picture 8" descr="0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9" t="9546"/>
          <a:stretch>
            <a:fillRect/>
          </a:stretch>
        </p:blipFill>
        <p:spPr bwMode="auto">
          <a:xfrm>
            <a:off x="2895600" y="1676400"/>
            <a:ext cx="6096000" cy="4724400"/>
          </a:xfrm>
          <a:prstGeom prst="rect">
            <a:avLst/>
          </a:prstGeom>
          <a:noFill/>
          <a:ln w="57150" cmpd="thinThick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28600" y="1981200"/>
            <a:ext cx="281940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1/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Axetilen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được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điều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chế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từ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những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chất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nào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?</a:t>
            </a:r>
          </a:p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2/ Thu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khí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C</a:t>
            </a:r>
            <a:r>
              <a:rPr lang="en-US" altLang="en-US" sz="2400" baseline="-25000" dirty="0">
                <a:solidFill>
                  <a:srgbClr val="CC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solidFill>
                  <a:srgbClr val="CC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bằng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cách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nào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?</a:t>
            </a:r>
          </a:p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3/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Tại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sao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trước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khi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thu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C</a:t>
            </a:r>
            <a:r>
              <a:rPr lang="en-US" altLang="en-US" sz="2400" baseline="-25000" dirty="0">
                <a:solidFill>
                  <a:srgbClr val="CC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solidFill>
                  <a:srgbClr val="CC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phải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dẫn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qua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bình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dựng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dd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latin typeface="Times New Roman" panose="02020603050405020304" pitchFamily="18" charset="0"/>
              </a:rPr>
              <a:t>NaOH</a:t>
            </a:r>
            <a:r>
              <a:rPr lang="en-US" altLang="en-US" sz="2400" dirty="0">
                <a:solidFill>
                  <a:srgbClr val="CC0000"/>
                </a:solidFill>
                <a:latin typeface="Times New Roman" panose="02020603050405020304" pitchFamily="18" charset="0"/>
              </a:rPr>
              <a:t> ?</a:t>
            </a:r>
          </a:p>
        </p:txBody>
      </p:sp>
      <p:sp>
        <p:nvSpPr>
          <p:cNvPr id="17418" name="AutoShape 10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6400800"/>
            <a:ext cx="457200" cy="3048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662488" y="4795838"/>
            <a:ext cx="9906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 i="1">
                <a:solidFill>
                  <a:srgbClr val="0000CC"/>
                </a:solidFill>
              </a:rPr>
              <a:t>Canxi cacbua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3400" y="125194"/>
            <a:ext cx="18389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Điều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chế</a:t>
            </a:r>
            <a:endParaRPr lang="en-US" sz="3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4241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74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1447800"/>
            <a:ext cx="9144000" cy="152400"/>
          </a:xfrm>
          <a:prstGeom prst="rect">
            <a:avLst/>
          </a:prstGeom>
          <a:gradFill rotWithShape="1">
            <a:gsLst>
              <a:gs pos="0">
                <a:srgbClr val="0099FF">
                  <a:alpha val="89999"/>
                </a:srgbClr>
              </a:gs>
              <a:gs pos="100000">
                <a:srgbClr val="0099FF">
                  <a:gamma/>
                  <a:tint val="28627"/>
                  <a:invGamma/>
                  <a:alpha val="75000"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5606" name="Picture 6" descr="02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9" t="9546"/>
          <a:stretch>
            <a:fillRect/>
          </a:stretch>
        </p:blipFill>
        <p:spPr bwMode="auto">
          <a:xfrm>
            <a:off x="2895600" y="1676400"/>
            <a:ext cx="6096000" cy="4724400"/>
          </a:xfrm>
          <a:prstGeom prst="rect">
            <a:avLst/>
          </a:prstGeom>
          <a:noFill/>
          <a:ln w="57150" cmpd="thinThick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71450" y="1981200"/>
            <a:ext cx="272415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-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Trong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nghiệp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trong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phòng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thí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nghiệm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Axetilen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điều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chế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bằng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cách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canxi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cacbua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tác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dụng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với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nước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- </a:t>
            </a:r>
            <a:r>
              <a:rPr lang="en-US" altLang="en-US" sz="2400" dirty="0" err="1">
                <a:solidFill>
                  <a:srgbClr val="CC0000"/>
                </a:solidFill>
                <a:cs typeface="Times New Roman" panose="02020603050405020304" pitchFamily="18" charset="0"/>
              </a:rPr>
              <a:t>Nhiệt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solidFill>
                  <a:srgbClr val="CC0000"/>
                </a:solidFill>
                <a:cs typeface="Times New Roman" panose="02020603050405020304" pitchFamily="18" charset="0"/>
              </a:rPr>
              <a:t>phân</a:t>
            </a:r>
            <a:r>
              <a:rPr lang="en-US" altLang="en-US" sz="2400" dirty="0" smtClean="0">
                <a:solidFill>
                  <a:srgbClr val="CC0000"/>
                </a:solidFill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solidFill>
                  <a:srgbClr val="CC0000"/>
                </a:solidFill>
                <a:cs typeface="Times New Roman" panose="02020603050405020304" pitchFamily="18" charset="0"/>
              </a:rPr>
              <a:t>metan</a:t>
            </a:r>
            <a:r>
              <a:rPr lang="en-US" altLang="en-US" sz="2400" dirty="0">
                <a:solidFill>
                  <a:srgbClr val="CC0000"/>
                </a:solidFill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5608" name="AutoShape 8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6400800"/>
            <a:ext cx="457200" cy="3048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4662488" y="4795838"/>
            <a:ext cx="9906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 i="1">
                <a:solidFill>
                  <a:srgbClr val="0000CC"/>
                </a:solidFill>
              </a:rPr>
              <a:t>Canxi cacbua</a:t>
            </a:r>
          </a:p>
        </p:txBody>
      </p:sp>
    </p:spTree>
    <p:extLst>
      <p:ext uri="{BB962C8B-B14F-4D97-AF65-F5344CB8AC3E}">
        <p14:creationId xmlns:p14="http://schemas.microsoft.com/office/powerpoint/2010/main" val="3538193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chuột Mic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2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381000" y="304800"/>
            <a:ext cx="2590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 smtClean="0">
                <a:solidFill>
                  <a:srgbClr val="CCFF66"/>
                </a:solidFill>
                <a:cs typeface="Times New Roman" pitchFamily="18" charset="0"/>
              </a:rPr>
              <a:t>Bài</a:t>
            </a:r>
            <a:r>
              <a:rPr lang="en-US" sz="2800" b="1" dirty="0" smtClean="0">
                <a:solidFill>
                  <a:srgbClr val="CCFF66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CFF66"/>
                </a:solidFill>
                <a:cs typeface="Times New Roman" pitchFamily="18" charset="0"/>
              </a:rPr>
              <a:t>tập</a:t>
            </a:r>
            <a:r>
              <a:rPr lang="en-US" sz="2800" b="1" dirty="0" smtClean="0">
                <a:solidFill>
                  <a:srgbClr val="CCFF66"/>
                </a:solidFill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CCFF66"/>
                </a:solidFill>
                <a:cs typeface="Times New Roman" pitchFamily="18" charset="0"/>
              </a:rPr>
              <a:t>vê</a:t>
            </a:r>
            <a:r>
              <a:rPr lang="en-US" sz="2800" b="1" dirty="0" smtClean="0">
                <a:solidFill>
                  <a:srgbClr val="CCFF66"/>
                </a:solidFill>
                <a:cs typeface="Times New Roman" pitchFamily="18" charset="0"/>
              </a:rPr>
              <a:t>̀ </a:t>
            </a:r>
            <a:r>
              <a:rPr lang="en-US" sz="2800" b="1" dirty="0" err="1" smtClean="0">
                <a:solidFill>
                  <a:srgbClr val="CCFF66"/>
                </a:solidFill>
                <a:cs typeface="Times New Roman" pitchFamily="18" charset="0"/>
              </a:rPr>
              <a:t>nha</a:t>
            </a:r>
            <a:r>
              <a:rPr lang="en-US" sz="2800" b="1" dirty="0" smtClean="0">
                <a:solidFill>
                  <a:srgbClr val="CCFF66"/>
                </a:solidFill>
                <a:cs typeface="Times New Roman" pitchFamily="18" charset="0"/>
              </a:rPr>
              <a:t>̀: </a:t>
            </a:r>
            <a:endParaRPr lang="en-US" sz="2800" b="1" dirty="0">
              <a:solidFill>
                <a:srgbClr val="CCFF66"/>
              </a:solidFill>
              <a:cs typeface="Times New Roman" pitchFamily="18" charset="0"/>
            </a:endParaRPr>
          </a:p>
        </p:txBody>
      </p:sp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533400" y="1113688"/>
            <a:ext cx="7239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Bài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1,2,3,4,5 </a:t>
            </a: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trang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122 </a:t>
            </a:r>
            <a:r>
              <a:rPr lang="en-US" sz="3200" b="1" dirty="0">
                <a:solidFill>
                  <a:srgbClr val="000066"/>
                </a:solidFill>
                <a:cs typeface="Times New Roman" pitchFamily="18" charset="0"/>
              </a:rPr>
              <a:t>( </a:t>
            </a: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sgk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Chuẩn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bị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bài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0066"/>
                </a:solidFill>
                <a:cs typeface="Times New Roman" pitchFamily="18" charset="0"/>
              </a:rPr>
              <a:t>Benzen</a:t>
            </a:r>
            <a:r>
              <a:rPr lang="en-US" sz="3200" b="1" dirty="0" smtClean="0">
                <a:solidFill>
                  <a:srgbClr val="000066"/>
                </a:solidFill>
                <a:cs typeface="Times New Roman" pitchFamily="18" charset="0"/>
              </a:rPr>
              <a:t> </a:t>
            </a:r>
            <a:endParaRPr lang="en-US" sz="3200" b="1" dirty="0">
              <a:solidFill>
                <a:srgbClr val="000066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cdb2004c003l">
  <a:themeElements>
    <a:clrScheme name="cdb2004c003l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cdb2004c003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db2004c003l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c003l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c003l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db2004120l">
  <a:themeElements>
    <a:clrScheme name="cdb2004120l 3">
      <a:dk1>
        <a:srgbClr val="2B166E"/>
      </a:dk1>
      <a:lt1>
        <a:srgbClr val="FFFFFF"/>
      </a:lt1>
      <a:dk2>
        <a:srgbClr val="1640B6"/>
      </a:dk2>
      <a:lt2>
        <a:srgbClr val="B2B2B2"/>
      </a:lt2>
      <a:accent1>
        <a:srgbClr val="48BDEC"/>
      </a:accent1>
      <a:accent2>
        <a:srgbClr val="EB984D"/>
      </a:accent2>
      <a:accent3>
        <a:srgbClr val="FFFFFF"/>
      </a:accent3>
      <a:accent4>
        <a:srgbClr val="23115D"/>
      </a:accent4>
      <a:accent5>
        <a:srgbClr val="B1DBF4"/>
      </a:accent5>
      <a:accent6>
        <a:srgbClr val="D58945"/>
      </a:accent6>
      <a:hlink>
        <a:srgbClr val="339966"/>
      </a:hlink>
      <a:folHlink>
        <a:srgbClr val="7E88E4"/>
      </a:folHlink>
    </a:clrScheme>
    <a:fontScheme name="cdb2004120l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db2004120l 1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CCC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20l 2">
        <a:dk1>
          <a:srgbClr val="25095D"/>
        </a:dk1>
        <a:lt1>
          <a:srgbClr val="FFFFFF"/>
        </a:lt1>
        <a:dk2>
          <a:srgbClr val="A1537C"/>
        </a:dk2>
        <a:lt2>
          <a:srgbClr val="B2B2B2"/>
        </a:lt2>
        <a:accent1>
          <a:srgbClr val="AF8ADC"/>
        </a:accent1>
        <a:accent2>
          <a:srgbClr val="60A065"/>
        </a:accent2>
        <a:accent3>
          <a:srgbClr val="FFFFFF"/>
        </a:accent3>
        <a:accent4>
          <a:srgbClr val="1E064E"/>
        </a:accent4>
        <a:accent5>
          <a:srgbClr val="D4C4EB"/>
        </a:accent5>
        <a:accent6>
          <a:srgbClr val="56915B"/>
        </a:accent6>
        <a:hlink>
          <a:srgbClr val="8DAED9"/>
        </a:hlink>
        <a:folHlink>
          <a:srgbClr val="5974C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20l 3">
        <a:dk1>
          <a:srgbClr val="2B166E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B984D"/>
        </a:accent2>
        <a:accent3>
          <a:srgbClr val="FFFFFF"/>
        </a:accent3>
        <a:accent4>
          <a:srgbClr val="23115D"/>
        </a:accent4>
        <a:accent5>
          <a:srgbClr val="B1DBF4"/>
        </a:accent5>
        <a:accent6>
          <a:srgbClr val="D58945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hoa_hoc_2</Template>
  <TotalTime>5168</TotalTime>
  <Words>357</Words>
  <Application>Microsoft Office PowerPoint</Application>
  <PresentationFormat>On-screen Show (4:3)</PresentationFormat>
  <Paragraphs>84</Paragraphs>
  <Slides>14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宋体</vt:lpstr>
      <vt:lpstr>Arial</vt:lpstr>
      <vt:lpstr>Impact</vt:lpstr>
      <vt:lpstr>Times New Roman</vt:lpstr>
      <vt:lpstr>Verdana</vt:lpstr>
      <vt:lpstr>Wingdings</vt:lpstr>
      <vt:lpstr>1_cdb2004c003l</vt:lpstr>
      <vt:lpstr>cdb2004120l</vt:lpstr>
      <vt:lpstr>Image</vt:lpstr>
      <vt:lpstr>PowerPoint Presentation</vt:lpstr>
      <vt:lpstr>Kiểm tra bài cũ</vt:lpstr>
      <vt:lpstr>Tiết 47: AXETILEN</vt:lpstr>
      <vt:lpstr>II. Cấu tạo phân tử</vt:lpstr>
      <vt:lpstr>III. Tính chất hóa học</vt:lpstr>
      <vt:lpstr>PowerPoint Presentation</vt:lpstr>
      <vt:lpstr>2. Etilen có làm mất màu dung dịch Brom không?</vt:lpstr>
      <vt:lpstr>PowerPoint Presentation</vt:lpstr>
      <vt:lpstr>PowerPoint Presentation</vt:lpstr>
      <vt:lpstr>Phiếu bài tập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197</cp:revision>
  <cp:lastPrinted>1601-01-01T00:00:00Z</cp:lastPrinted>
  <dcterms:created xsi:type="dcterms:W3CDTF">2017-05-05T13:35:32Z</dcterms:created>
  <dcterms:modified xsi:type="dcterms:W3CDTF">2020-02-07T16:58:11Z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TC010596872052</vt:lpwstr>
  </property>
</Properties>
</file>