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5"/>
  </p:notesMasterIdLst>
  <p:handoutMasterIdLst>
    <p:handoutMasterId r:id="rId26"/>
  </p:handoutMasterIdLst>
  <p:sldIdLst>
    <p:sldId id="284" r:id="rId2"/>
    <p:sldId id="259" r:id="rId3"/>
    <p:sldId id="260" r:id="rId4"/>
    <p:sldId id="256" r:id="rId5"/>
    <p:sldId id="261" r:id="rId6"/>
    <p:sldId id="267" r:id="rId7"/>
    <p:sldId id="262" r:id="rId8"/>
    <p:sldId id="278" r:id="rId9"/>
    <p:sldId id="279" r:id="rId10"/>
    <p:sldId id="274" r:id="rId11"/>
    <p:sldId id="268" r:id="rId12"/>
    <p:sldId id="269" r:id="rId13"/>
    <p:sldId id="271" r:id="rId14"/>
    <p:sldId id="280" r:id="rId15"/>
    <p:sldId id="272" r:id="rId16"/>
    <p:sldId id="277" r:id="rId17"/>
    <p:sldId id="273" r:id="rId18"/>
    <p:sldId id="275" r:id="rId19"/>
    <p:sldId id="276" r:id="rId20"/>
    <p:sldId id="266" r:id="rId21"/>
    <p:sldId id="281" r:id="rId22"/>
    <p:sldId id="282" r:id="rId23"/>
    <p:sldId id="283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9900CC"/>
    <a:srgbClr val="772571"/>
    <a:srgbClr val="008000"/>
    <a:srgbClr val="FFCC00"/>
    <a:srgbClr val="CC3300"/>
    <a:srgbClr val="FF0066"/>
    <a:srgbClr val="2ADF11"/>
    <a:srgbClr val="03ED3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134" y="-6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96F53-1E61-4281-8786-1785640E7776}" type="datetimeFigureOut">
              <a:rPr lang="en-US" smtClean="0"/>
              <a:t>9/13/2013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74016F-AE88-43B9-8C22-598BF5DCF60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4531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B31F73-64D7-4987-9F80-7FD5EF66D6AB}" type="datetimeFigureOut">
              <a:rPr lang="en-US" smtClean="0"/>
              <a:t>9/13/2013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C01812-3E5D-4BD3-BF61-B16EEE71B9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9793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812-3E5D-4BD3-BF61-B16EEE71B9F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2616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812-3E5D-4BD3-BF61-B16EEE71B9F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261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812-3E5D-4BD3-BF61-B16EEE71B9F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261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812-3E5D-4BD3-BF61-B16EEE71B9FD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261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812-3E5D-4BD3-BF61-B16EEE71B9F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261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366D2F4-766E-4070-A69C-4AA11AF2FBAC}" type="slidenum">
              <a:rPr lang="en-US" sz="1200" smtClean="0">
                <a:latin typeface="Arial" charset="0"/>
              </a:rPr>
              <a:pPr eaLnBrk="1" hangingPunct="1"/>
              <a:t>18</a:t>
            </a:fld>
            <a:endParaRPr lang="en-US" sz="1200" smtClean="0">
              <a:latin typeface="Arial" charset="0"/>
            </a:endParaRPr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5A25417-B29D-43FA-9137-0356B2E808CE}" type="slidenum">
              <a:rPr lang="en-US" sz="1200" smtClean="0">
                <a:latin typeface="Arial" charset="0"/>
              </a:rPr>
              <a:pPr eaLnBrk="1" hangingPunct="1"/>
              <a:t>19</a:t>
            </a:fld>
            <a:endParaRPr lang="en-US" sz="1200" smtClean="0">
              <a:latin typeface="Arial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C01812-3E5D-4BD3-BF61-B16EEE71B9F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511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53108-BAC8-4D4F-AB1F-DDBE5F16A79D}" type="datetime1">
              <a:rPr lang="en-US" smtClean="0"/>
              <a:t>9/13/2013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3952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6B6BC-851B-4A61-90FF-10F5835B7A64}" type="datetime1">
              <a:rPr lang="en-US" smtClean="0"/>
              <a:t>9/13/2013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582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CE910-E6A0-4A86-9A54-E48780F8A70E}" type="datetime1">
              <a:rPr lang="en-US" smtClean="0"/>
              <a:t>9/13/2013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822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0B708F-5998-43D2-BC35-B19D31B988F1}" type="datetime1">
              <a:rPr lang="en-US" smtClean="0"/>
              <a:t>9/13/2013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1789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0DB47-B5A3-4281-B0B9-D3FA89F1A9DB}" type="datetime1">
              <a:rPr lang="en-US" smtClean="0"/>
              <a:t>9/13/2013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4621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D7D69D-F238-4861-8B57-5EEF01047958}" type="datetime1">
              <a:rPr lang="en-US" smtClean="0"/>
              <a:t>9/13/2013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3547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CC6CB-851B-4599-88D3-9C40196407A4}" type="datetime1">
              <a:rPr lang="en-US" smtClean="0"/>
              <a:t>9/13/2013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369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E03955-1D7F-4BA2-A24E-5B283CFEC3D0}" type="datetime1">
              <a:rPr lang="en-US" smtClean="0"/>
              <a:t>9/13/2013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402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A1004D-552E-43EF-8CF1-8B21CDADE0CD}" type="datetime1">
              <a:rPr lang="en-US" smtClean="0"/>
              <a:t>9/13/2013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108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F1A07-7C6A-4A88-9729-DF0A428A65E8}" type="datetime1">
              <a:rPr lang="en-US" smtClean="0"/>
              <a:t>9/13/2013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069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DA933-6520-40B5-9DB6-8E1E49B2C2BC}" type="datetime1">
              <a:rPr lang="en-US" smtClean="0"/>
              <a:t>9/13/2013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7987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BF6B3D-17C0-4CDF-9AB7-0D837BB4DD12}" type="datetime1">
              <a:rPr lang="en-US" smtClean="0"/>
              <a:t>9/13/2013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60420-3FBF-43F2-B4A5-E0C4E7CA7B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185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8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emf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audio" Target="../media/audio1.wav"/><Relationship Id="rId7" Type="http://schemas.openxmlformats.org/officeDocument/2006/relationships/audio" Target="../media/audio5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4.wav"/><Relationship Id="rId5" Type="http://schemas.openxmlformats.org/officeDocument/2006/relationships/audio" Target="../media/audio3.wav"/><Relationship Id="rId4" Type="http://schemas.openxmlformats.org/officeDocument/2006/relationships/image" Target="../media/image1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6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07/07/2010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H' XUÂN KNUL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40BAC-746E-401B-B252-AC8BAC0351C0}" type="slidenum">
              <a:rPr lang="en-US"/>
              <a:pPr/>
              <a:t>1</a:t>
            </a:fld>
            <a:endParaRPr lang="en-US"/>
          </a:p>
        </p:txBody>
      </p:sp>
      <p:pic>
        <p:nvPicPr>
          <p:cNvPr id="47106" name="Picture 2" descr="537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4288"/>
            <a:ext cx="9282113" cy="701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7" name="Picture 3" descr="EARTH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038600"/>
            <a:ext cx="1447800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8" name="Text Box 4"/>
          <p:cNvSpPr txBox="1">
            <a:spLocks noChangeArrowheads="1"/>
          </p:cNvSpPr>
          <p:nvPr/>
        </p:nvSpPr>
        <p:spPr bwMode="auto">
          <a:xfrm rot="474097">
            <a:off x="1219200" y="2209800"/>
            <a:ext cx="6781800" cy="179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 sz="3200" b="1" i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n-US" sz="3200" b="1" i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KÍNH CHÀO QUÝ THẦY CÔ VÀ CÁC EM!</a:t>
            </a:r>
          </a:p>
        </p:txBody>
      </p:sp>
    </p:spTree>
    <p:extLst>
      <p:ext uri="{BB962C8B-B14F-4D97-AF65-F5344CB8AC3E}">
        <p14:creationId xmlns:p14="http://schemas.microsoft.com/office/powerpoint/2010/main" val="234746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0" name="Group 2"/>
          <p:cNvGraphicFramePr>
            <a:graphicFrameLocks noGrp="1"/>
          </p:cNvGraphicFramePr>
          <p:nvPr/>
        </p:nvGraphicFramePr>
        <p:xfrm>
          <a:off x="3319463" y="2578100"/>
          <a:ext cx="4467225" cy="533400"/>
        </p:xfrm>
        <a:graphic>
          <a:graphicData uri="http://schemas.openxmlformats.org/drawingml/2006/table">
            <a:tbl>
              <a:tblPr/>
              <a:tblGrid>
                <a:gridCol w="446087"/>
                <a:gridCol w="447675"/>
                <a:gridCol w="446088"/>
                <a:gridCol w="447675"/>
                <a:gridCol w="446087"/>
                <a:gridCol w="446088"/>
                <a:gridCol w="447675"/>
                <a:gridCol w="446087"/>
                <a:gridCol w="447675"/>
                <a:gridCol w="446088"/>
              </a:tblGrid>
              <a:tr h="533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7914" name="Oval 26"/>
          <p:cNvSpPr>
            <a:spLocks noChangeArrowheads="1"/>
          </p:cNvSpPr>
          <p:nvPr/>
        </p:nvSpPr>
        <p:spPr bwMode="auto">
          <a:xfrm>
            <a:off x="228600" y="1085850"/>
            <a:ext cx="474663" cy="474663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 dirty="0">
                <a:latin typeface="Arial" charset="0"/>
              </a:rPr>
              <a:t>1</a:t>
            </a:r>
          </a:p>
        </p:txBody>
      </p:sp>
      <p:sp>
        <p:nvSpPr>
          <p:cNvPr id="37915" name="Oval 27"/>
          <p:cNvSpPr>
            <a:spLocks noChangeArrowheads="1"/>
          </p:cNvSpPr>
          <p:nvPr/>
        </p:nvSpPr>
        <p:spPr bwMode="auto">
          <a:xfrm>
            <a:off x="228600" y="1603375"/>
            <a:ext cx="474663" cy="473075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latin typeface="Arial" charset="0"/>
              </a:rPr>
              <a:t>2</a:t>
            </a:r>
          </a:p>
        </p:txBody>
      </p:sp>
      <p:sp>
        <p:nvSpPr>
          <p:cNvPr id="37916" name="Oval 28"/>
          <p:cNvSpPr>
            <a:spLocks noChangeArrowheads="1"/>
          </p:cNvSpPr>
          <p:nvPr/>
        </p:nvSpPr>
        <p:spPr bwMode="auto">
          <a:xfrm>
            <a:off x="228600" y="2135188"/>
            <a:ext cx="474663" cy="474662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latin typeface="Arial" charset="0"/>
              </a:rPr>
              <a:t>3</a:t>
            </a:r>
          </a:p>
        </p:txBody>
      </p:sp>
      <p:sp>
        <p:nvSpPr>
          <p:cNvPr id="37917" name="Oval 29"/>
          <p:cNvSpPr>
            <a:spLocks noChangeArrowheads="1"/>
          </p:cNvSpPr>
          <p:nvPr/>
        </p:nvSpPr>
        <p:spPr bwMode="auto">
          <a:xfrm>
            <a:off x="228600" y="2657475"/>
            <a:ext cx="474663" cy="474663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latin typeface="Arial" charset="0"/>
              </a:rPr>
              <a:t>4</a:t>
            </a:r>
          </a:p>
        </p:txBody>
      </p:sp>
      <p:sp>
        <p:nvSpPr>
          <p:cNvPr id="37918" name="Oval 30"/>
          <p:cNvSpPr>
            <a:spLocks noChangeArrowheads="1"/>
          </p:cNvSpPr>
          <p:nvPr/>
        </p:nvSpPr>
        <p:spPr bwMode="auto">
          <a:xfrm>
            <a:off x="228600" y="3167063"/>
            <a:ext cx="474663" cy="473075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latin typeface="Arial" charset="0"/>
              </a:rPr>
              <a:t>5</a:t>
            </a:r>
          </a:p>
        </p:txBody>
      </p:sp>
      <p:sp>
        <p:nvSpPr>
          <p:cNvPr id="37919" name="Oval 31"/>
          <p:cNvSpPr>
            <a:spLocks noChangeArrowheads="1"/>
          </p:cNvSpPr>
          <p:nvPr/>
        </p:nvSpPr>
        <p:spPr bwMode="auto">
          <a:xfrm>
            <a:off x="228600" y="3679825"/>
            <a:ext cx="474663" cy="474663"/>
          </a:xfrm>
          <a:prstGeom prst="ellipse">
            <a:avLst/>
          </a:prstGeom>
          <a:solidFill>
            <a:srgbClr val="FF66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b="1">
                <a:latin typeface="Arial" charset="0"/>
              </a:rPr>
              <a:t>6</a:t>
            </a:r>
          </a:p>
        </p:txBody>
      </p:sp>
      <p:sp>
        <p:nvSpPr>
          <p:cNvPr id="3104" name="Rectangle 32"/>
          <p:cNvSpPr>
            <a:spLocks noChangeArrowheads="1"/>
          </p:cNvSpPr>
          <p:nvPr/>
        </p:nvSpPr>
        <p:spPr bwMode="auto">
          <a:xfrm>
            <a:off x="7443788" y="1219200"/>
            <a:ext cx="490537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05" name="Rectangle 33"/>
          <p:cNvSpPr>
            <a:spLocks noChangeArrowheads="1"/>
          </p:cNvSpPr>
          <p:nvPr/>
        </p:nvSpPr>
        <p:spPr bwMode="auto">
          <a:xfrm>
            <a:off x="7934325" y="1219200"/>
            <a:ext cx="490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06" name="Rectangle 34"/>
          <p:cNvSpPr>
            <a:spLocks noChangeArrowheads="1"/>
          </p:cNvSpPr>
          <p:nvPr/>
        </p:nvSpPr>
        <p:spPr bwMode="auto">
          <a:xfrm>
            <a:off x="4010025" y="1219200"/>
            <a:ext cx="490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07" name="Rectangle 35"/>
          <p:cNvSpPr>
            <a:spLocks noChangeArrowheads="1"/>
          </p:cNvSpPr>
          <p:nvPr/>
        </p:nvSpPr>
        <p:spPr bwMode="auto">
          <a:xfrm>
            <a:off x="4991100" y="1219200"/>
            <a:ext cx="490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08" name="Rectangle 36"/>
          <p:cNvSpPr>
            <a:spLocks noChangeArrowheads="1"/>
          </p:cNvSpPr>
          <p:nvPr/>
        </p:nvSpPr>
        <p:spPr bwMode="auto">
          <a:xfrm>
            <a:off x="5481638" y="1219200"/>
            <a:ext cx="490537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09" name="Rectangle 37"/>
          <p:cNvSpPr>
            <a:spLocks noChangeArrowheads="1"/>
          </p:cNvSpPr>
          <p:nvPr/>
        </p:nvSpPr>
        <p:spPr bwMode="auto">
          <a:xfrm>
            <a:off x="4500563" y="1219200"/>
            <a:ext cx="490537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10" name="Rectangle 38"/>
          <p:cNvSpPr>
            <a:spLocks noChangeArrowheads="1"/>
          </p:cNvSpPr>
          <p:nvPr/>
        </p:nvSpPr>
        <p:spPr bwMode="auto">
          <a:xfrm>
            <a:off x="3505200" y="1719263"/>
            <a:ext cx="490538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11" name="Rectangle 39"/>
          <p:cNvSpPr>
            <a:spLocks noChangeArrowheads="1"/>
          </p:cNvSpPr>
          <p:nvPr/>
        </p:nvSpPr>
        <p:spPr bwMode="auto">
          <a:xfrm>
            <a:off x="4953000" y="2209800"/>
            <a:ext cx="490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3200" b="1">
              <a:latin typeface=".VnTimeH" pitchFamily="34" charset="0"/>
            </a:endParaRPr>
          </a:p>
        </p:txBody>
      </p:sp>
      <p:sp>
        <p:nvSpPr>
          <p:cNvPr id="3112" name="Rectangle 40"/>
          <p:cNvSpPr>
            <a:spLocks noChangeArrowheads="1"/>
          </p:cNvSpPr>
          <p:nvPr/>
        </p:nvSpPr>
        <p:spPr bwMode="auto">
          <a:xfrm>
            <a:off x="4995863" y="2709863"/>
            <a:ext cx="490537" cy="49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2800" b="1">
              <a:latin typeface=".VnTimeH" pitchFamily="34" charset="0"/>
            </a:endParaRPr>
          </a:p>
        </p:txBody>
      </p:sp>
      <p:sp>
        <p:nvSpPr>
          <p:cNvPr id="3113" name="Rectangle 41"/>
          <p:cNvSpPr>
            <a:spLocks noChangeArrowheads="1"/>
          </p:cNvSpPr>
          <p:nvPr/>
        </p:nvSpPr>
        <p:spPr bwMode="auto">
          <a:xfrm>
            <a:off x="1524000" y="1066800"/>
            <a:ext cx="49053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endParaRPr lang="en-US" sz="2800" b="1">
              <a:latin typeface=".VnTimeH" pitchFamily="34" charset="0"/>
            </a:endParaRPr>
          </a:p>
        </p:txBody>
      </p:sp>
      <p:sp>
        <p:nvSpPr>
          <p:cNvPr id="3114" name="Text Box 42"/>
          <p:cNvSpPr txBox="1">
            <a:spLocks noChangeArrowheads="1"/>
          </p:cNvSpPr>
          <p:nvPr/>
        </p:nvSpPr>
        <p:spPr bwMode="auto">
          <a:xfrm>
            <a:off x="1066800" y="76200"/>
            <a:ext cx="6781800" cy="584775"/>
          </a:xfrm>
          <a:prstGeom prst="rect">
            <a:avLst/>
          </a:prstGeom>
          <a:solidFill>
            <a:schemeClr val="tx2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solidFill>
                  <a:srgbClr val="FFFF66"/>
                </a:solidFill>
                <a:latin typeface="Arial" pitchFamily="34" charset="0"/>
                <a:cs typeface="Arial" pitchFamily="34" charset="0"/>
              </a:rPr>
              <a:t>TRÒ CHƠI Ô CHỮ</a:t>
            </a:r>
          </a:p>
        </p:txBody>
      </p:sp>
      <p:sp>
        <p:nvSpPr>
          <p:cNvPr id="3115" name="Text Box 43"/>
          <p:cNvSpPr txBox="1">
            <a:spLocks noChangeArrowheads="1"/>
          </p:cNvSpPr>
          <p:nvPr/>
        </p:nvSpPr>
        <p:spPr bwMode="auto">
          <a:xfrm>
            <a:off x="1143000" y="1219200"/>
            <a:ext cx="533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graphicFrame>
        <p:nvGraphicFramePr>
          <p:cNvPr id="37932" name="Group 44"/>
          <p:cNvGraphicFramePr>
            <a:graphicFrameLocks noGrp="1"/>
          </p:cNvGraphicFramePr>
          <p:nvPr/>
        </p:nvGraphicFramePr>
        <p:xfrm>
          <a:off x="2420938" y="1054100"/>
          <a:ext cx="2687637" cy="517956"/>
        </p:xfrm>
        <a:graphic>
          <a:graphicData uri="http://schemas.openxmlformats.org/drawingml/2006/table">
            <a:tbl>
              <a:tblPr/>
              <a:tblGrid>
                <a:gridCol w="447675"/>
                <a:gridCol w="446087"/>
                <a:gridCol w="449263"/>
                <a:gridCol w="447675"/>
                <a:gridCol w="449262"/>
                <a:gridCol w="44767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7948" name="Rectangle 60"/>
          <p:cNvSpPr>
            <a:spLocks noChangeArrowheads="1"/>
          </p:cNvSpPr>
          <p:nvPr/>
        </p:nvSpPr>
        <p:spPr bwMode="auto">
          <a:xfrm>
            <a:off x="2890838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49" name="Rectangle 61"/>
          <p:cNvSpPr>
            <a:spLocks noChangeArrowheads="1"/>
          </p:cNvSpPr>
          <p:nvPr/>
        </p:nvSpPr>
        <p:spPr bwMode="auto">
          <a:xfrm>
            <a:off x="4191000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50" name="Rectangle 62"/>
          <p:cNvSpPr>
            <a:spLocks noChangeArrowheads="1"/>
          </p:cNvSpPr>
          <p:nvPr/>
        </p:nvSpPr>
        <p:spPr bwMode="auto">
          <a:xfrm>
            <a:off x="3810000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51" name="Rectangle 63"/>
          <p:cNvSpPr>
            <a:spLocks noChangeArrowheads="1"/>
          </p:cNvSpPr>
          <p:nvPr/>
        </p:nvSpPr>
        <p:spPr bwMode="auto">
          <a:xfrm>
            <a:off x="3352800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52" name="Rectangle 64"/>
          <p:cNvSpPr>
            <a:spLocks noChangeArrowheads="1"/>
          </p:cNvSpPr>
          <p:nvPr/>
        </p:nvSpPr>
        <p:spPr bwMode="auto">
          <a:xfrm>
            <a:off x="4648200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53" name="Rectangle 65"/>
          <p:cNvSpPr>
            <a:spLocks noChangeArrowheads="1"/>
          </p:cNvSpPr>
          <p:nvPr/>
        </p:nvSpPr>
        <p:spPr bwMode="auto">
          <a:xfrm>
            <a:off x="2438400" y="1066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7954" name="Group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288921"/>
              </p:ext>
            </p:extLst>
          </p:nvPr>
        </p:nvGraphicFramePr>
        <p:xfrm>
          <a:off x="2422525" y="1006475"/>
          <a:ext cx="2743200" cy="517956"/>
        </p:xfrm>
        <a:graphic>
          <a:graphicData uri="http://schemas.openxmlformats.org/drawingml/2006/table">
            <a:tbl>
              <a:tblPr/>
              <a:tblGrid>
                <a:gridCol w="457200"/>
                <a:gridCol w="455613"/>
                <a:gridCol w="457200"/>
                <a:gridCol w="457200"/>
                <a:gridCol w="458787"/>
                <a:gridCol w="4572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V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Ậ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Ố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7970" name="Group 82"/>
          <p:cNvGraphicFramePr>
            <a:graphicFrameLocks noGrp="1"/>
          </p:cNvGraphicFramePr>
          <p:nvPr/>
        </p:nvGraphicFramePr>
        <p:xfrm>
          <a:off x="1968500" y="1524000"/>
          <a:ext cx="3589338" cy="517956"/>
        </p:xfrm>
        <a:graphic>
          <a:graphicData uri="http://schemas.openxmlformats.org/drawingml/2006/table">
            <a:tbl>
              <a:tblPr/>
              <a:tblGrid>
                <a:gridCol w="447675"/>
                <a:gridCol w="449263"/>
                <a:gridCol w="449262"/>
                <a:gridCol w="447675"/>
                <a:gridCol w="449263"/>
                <a:gridCol w="449262"/>
                <a:gridCol w="447675"/>
                <a:gridCol w="449263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7990" name="Rectangle 102"/>
          <p:cNvSpPr>
            <a:spLocks noChangeArrowheads="1"/>
          </p:cNvSpPr>
          <p:nvPr/>
        </p:nvSpPr>
        <p:spPr bwMode="auto">
          <a:xfrm>
            <a:off x="20050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1" name="Rectangle 103"/>
          <p:cNvSpPr>
            <a:spLocks noChangeArrowheads="1"/>
          </p:cNvSpPr>
          <p:nvPr/>
        </p:nvSpPr>
        <p:spPr bwMode="auto">
          <a:xfrm>
            <a:off x="24622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2" name="Rectangle 104"/>
          <p:cNvSpPr>
            <a:spLocks noChangeArrowheads="1"/>
          </p:cNvSpPr>
          <p:nvPr/>
        </p:nvSpPr>
        <p:spPr bwMode="auto">
          <a:xfrm>
            <a:off x="29194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3" name="Rectangle 105"/>
          <p:cNvSpPr>
            <a:spLocks noChangeArrowheads="1"/>
          </p:cNvSpPr>
          <p:nvPr/>
        </p:nvSpPr>
        <p:spPr bwMode="auto">
          <a:xfrm>
            <a:off x="33766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4" name="Rectangle 106"/>
          <p:cNvSpPr>
            <a:spLocks noChangeArrowheads="1"/>
          </p:cNvSpPr>
          <p:nvPr/>
        </p:nvSpPr>
        <p:spPr bwMode="auto">
          <a:xfrm>
            <a:off x="38338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5" name="Rectangle 107"/>
          <p:cNvSpPr>
            <a:spLocks noChangeArrowheads="1"/>
          </p:cNvSpPr>
          <p:nvPr/>
        </p:nvSpPr>
        <p:spPr bwMode="auto">
          <a:xfrm>
            <a:off x="4291013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6" name="Rectangle 108"/>
          <p:cNvSpPr>
            <a:spLocks noChangeArrowheads="1"/>
          </p:cNvSpPr>
          <p:nvPr/>
        </p:nvSpPr>
        <p:spPr bwMode="auto">
          <a:xfrm>
            <a:off x="4714875" y="1571625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7997" name="Rectangle 109"/>
          <p:cNvSpPr>
            <a:spLocks noChangeArrowheads="1"/>
          </p:cNvSpPr>
          <p:nvPr/>
        </p:nvSpPr>
        <p:spPr bwMode="auto">
          <a:xfrm>
            <a:off x="5105400" y="1600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7998" name="Group 1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2787668"/>
              </p:ext>
            </p:extLst>
          </p:nvPr>
        </p:nvGraphicFramePr>
        <p:xfrm>
          <a:off x="1982788" y="1520825"/>
          <a:ext cx="3624262" cy="517956"/>
        </p:xfrm>
        <a:graphic>
          <a:graphicData uri="http://schemas.openxmlformats.org/drawingml/2006/table">
            <a:tbl>
              <a:tblPr/>
              <a:tblGrid>
                <a:gridCol w="414337"/>
                <a:gridCol w="466725"/>
                <a:gridCol w="457200"/>
                <a:gridCol w="455613"/>
                <a:gridCol w="458787"/>
                <a:gridCol w="457200"/>
                <a:gridCol w="457200"/>
                <a:gridCol w="4572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Ờ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I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I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A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8018" name="Group 130"/>
          <p:cNvGraphicFramePr>
            <a:graphicFrameLocks noGrp="1"/>
          </p:cNvGraphicFramePr>
          <p:nvPr/>
        </p:nvGraphicFramePr>
        <p:xfrm>
          <a:off x="2419350" y="2049463"/>
          <a:ext cx="5810250" cy="517956"/>
        </p:xfrm>
        <a:graphic>
          <a:graphicData uri="http://schemas.openxmlformats.org/drawingml/2006/table">
            <a:tbl>
              <a:tblPr/>
              <a:tblGrid>
                <a:gridCol w="447675"/>
                <a:gridCol w="446088"/>
                <a:gridCol w="446087"/>
                <a:gridCol w="447675"/>
                <a:gridCol w="446088"/>
                <a:gridCol w="447675"/>
                <a:gridCol w="446087"/>
                <a:gridCol w="446088"/>
                <a:gridCol w="447675"/>
                <a:gridCol w="447675"/>
                <a:gridCol w="446087"/>
                <a:gridCol w="447675"/>
                <a:gridCol w="447675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66"/>
                        </a:solidFill>
                        <a:effectLst/>
                        <a:latin typeface=".VnArialH" pitchFamily="34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8048" name="Rectangle 160"/>
          <p:cNvSpPr>
            <a:spLocks noChangeArrowheads="1"/>
          </p:cNvSpPr>
          <p:nvPr/>
        </p:nvSpPr>
        <p:spPr bwMode="auto">
          <a:xfrm>
            <a:off x="7848600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49" name="Rectangle 161"/>
          <p:cNvSpPr>
            <a:spLocks noChangeArrowheads="1"/>
          </p:cNvSpPr>
          <p:nvPr/>
        </p:nvSpPr>
        <p:spPr bwMode="auto">
          <a:xfrm>
            <a:off x="24526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0" name="Rectangle 162"/>
          <p:cNvSpPr>
            <a:spLocks noChangeArrowheads="1"/>
          </p:cNvSpPr>
          <p:nvPr/>
        </p:nvSpPr>
        <p:spPr bwMode="auto">
          <a:xfrm>
            <a:off x="29098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1" name="Rectangle 163"/>
          <p:cNvSpPr>
            <a:spLocks noChangeArrowheads="1"/>
          </p:cNvSpPr>
          <p:nvPr/>
        </p:nvSpPr>
        <p:spPr bwMode="auto">
          <a:xfrm>
            <a:off x="33670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2" name="Rectangle 164"/>
          <p:cNvSpPr>
            <a:spLocks noChangeArrowheads="1"/>
          </p:cNvSpPr>
          <p:nvPr/>
        </p:nvSpPr>
        <p:spPr bwMode="auto">
          <a:xfrm>
            <a:off x="38242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3" name="Rectangle 165"/>
          <p:cNvSpPr>
            <a:spLocks noChangeArrowheads="1"/>
          </p:cNvSpPr>
          <p:nvPr/>
        </p:nvSpPr>
        <p:spPr bwMode="auto">
          <a:xfrm>
            <a:off x="42052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4" name="Rectangle 166"/>
          <p:cNvSpPr>
            <a:spLocks noChangeArrowheads="1"/>
          </p:cNvSpPr>
          <p:nvPr/>
        </p:nvSpPr>
        <p:spPr bwMode="auto">
          <a:xfrm>
            <a:off x="4662488" y="2071688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5" name="Rectangle 167"/>
          <p:cNvSpPr>
            <a:spLocks noChangeArrowheads="1"/>
          </p:cNvSpPr>
          <p:nvPr/>
        </p:nvSpPr>
        <p:spPr bwMode="auto">
          <a:xfrm>
            <a:off x="5119688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6" name="Rectangle 168"/>
          <p:cNvSpPr>
            <a:spLocks noChangeArrowheads="1"/>
          </p:cNvSpPr>
          <p:nvPr/>
        </p:nvSpPr>
        <p:spPr bwMode="auto">
          <a:xfrm>
            <a:off x="3321050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 ?</a:t>
            </a:r>
          </a:p>
        </p:txBody>
      </p:sp>
      <p:sp>
        <p:nvSpPr>
          <p:cNvPr id="38057" name="Rectangle 169"/>
          <p:cNvSpPr>
            <a:spLocks noChangeArrowheads="1"/>
          </p:cNvSpPr>
          <p:nvPr/>
        </p:nvSpPr>
        <p:spPr bwMode="auto">
          <a:xfrm>
            <a:off x="3825875" y="2595563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8" name="Rectangle 170"/>
          <p:cNvSpPr>
            <a:spLocks noChangeArrowheads="1"/>
          </p:cNvSpPr>
          <p:nvPr/>
        </p:nvSpPr>
        <p:spPr bwMode="auto">
          <a:xfrm>
            <a:off x="4264025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59" name="Rectangle 171"/>
          <p:cNvSpPr>
            <a:spLocks noChangeArrowheads="1"/>
          </p:cNvSpPr>
          <p:nvPr/>
        </p:nvSpPr>
        <p:spPr bwMode="auto">
          <a:xfrm>
            <a:off x="5148263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0" name="Rectangle 172"/>
          <p:cNvSpPr>
            <a:spLocks noChangeArrowheads="1"/>
          </p:cNvSpPr>
          <p:nvPr/>
        </p:nvSpPr>
        <p:spPr bwMode="auto">
          <a:xfrm>
            <a:off x="4740275" y="2595563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1" name="Rectangle 173"/>
          <p:cNvSpPr>
            <a:spLocks noChangeArrowheads="1"/>
          </p:cNvSpPr>
          <p:nvPr/>
        </p:nvSpPr>
        <p:spPr bwMode="auto">
          <a:xfrm>
            <a:off x="5654675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2" name="Rectangle 174"/>
          <p:cNvSpPr>
            <a:spLocks noChangeArrowheads="1"/>
          </p:cNvSpPr>
          <p:nvPr/>
        </p:nvSpPr>
        <p:spPr bwMode="auto">
          <a:xfrm>
            <a:off x="6049963" y="2595563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3" name="Rectangle 175"/>
          <p:cNvSpPr>
            <a:spLocks noChangeArrowheads="1"/>
          </p:cNvSpPr>
          <p:nvPr/>
        </p:nvSpPr>
        <p:spPr bwMode="auto">
          <a:xfrm>
            <a:off x="6554788" y="2595563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4" name="Rectangle 176"/>
          <p:cNvSpPr>
            <a:spLocks noChangeArrowheads="1"/>
          </p:cNvSpPr>
          <p:nvPr/>
        </p:nvSpPr>
        <p:spPr bwMode="auto">
          <a:xfrm>
            <a:off x="6978650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065" name="Rectangle 177"/>
          <p:cNvSpPr>
            <a:spLocks noChangeArrowheads="1"/>
          </p:cNvSpPr>
          <p:nvPr/>
        </p:nvSpPr>
        <p:spPr bwMode="auto">
          <a:xfrm>
            <a:off x="7407275" y="25908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8090" name="Group 202"/>
          <p:cNvGraphicFramePr>
            <a:graphicFrameLocks noGrp="1"/>
          </p:cNvGraphicFramePr>
          <p:nvPr/>
        </p:nvGraphicFramePr>
        <p:xfrm>
          <a:off x="1954213" y="3121025"/>
          <a:ext cx="2719387" cy="517956"/>
        </p:xfrm>
        <a:graphic>
          <a:graphicData uri="http://schemas.openxmlformats.org/drawingml/2006/table">
            <a:tbl>
              <a:tblPr/>
              <a:tblGrid>
                <a:gridCol w="454025"/>
                <a:gridCol w="452437"/>
                <a:gridCol w="454025"/>
                <a:gridCol w="452438"/>
                <a:gridCol w="454025"/>
                <a:gridCol w="452437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8106" name="Rectangle 218"/>
          <p:cNvSpPr>
            <a:spLocks noChangeArrowheads="1"/>
          </p:cNvSpPr>
          <p:nvPr/>
        </p:nvSpPr>
        <p:spPr bwMode="auto">
          <a:xfrm>
            <a:off x="2438400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07" name="Rectangle 219"/>
          <p:cNvSpPr>
            <a:spLocks noChangeArrowheads="1"/>
          </p:cNvSpPr>
          <p:nvPr/>
        </p:nvSpPr>
        <p:spPr bwMode="auto">
          <a:xfrm>
            <a:off x="2895600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08" name="Rectangle 220"/>
          <p:cNvSpPr>
            <a:spLocks noChangeArrowheads="1"/>
          </p:cNvSpPr>
          <p:nvPr/>
        </p:nvSpPr>
        <p:spPr bwMode="auto">
          <a:xfrm>
            <a:off x="3319463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 ?</a:t>
            </a:r>
          </a:p>
        </p:txBody>
      </p:sp>
      <p:sp>
        <p:nvSpPr>
          <p:cNvPr id="38109" name="Rectangle 221"/>
          <p:cNvSpPr>
            <a:spLocks noChangeArrowheads="1"/>
          </p:cNvSpPr>
          <p:nvPr/>
        </p:nvSpPr>
        <p:spPr bwMode="auto">
          <a:xfrm>
            <a:off x="3787775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10" name="Rectangle 222"/>
          <p:cNvSpPr>
            <a:spLocks noChangeArrowheads="1"/>
          </p:cNvSpPr>
          <p:nvPr/>
        </p:nvSpPr>
        <p:spPr bwMode="auto">
          <a:xfrm>
            <a:off x="4267200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11" name="Rectangle 223"/>
          <p:cNvSpPr>
            <a:spLocks noChangeArrowheads="1"/>
          </p:cNvSpPr>
          <p:nvPr/>
        </p:nvSpPr>
        <p:spPr bwMode="auto">
          <a:xfrm>
            <a:off x="1981200" y="31242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8112" name="Group 2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188654"/>
              </p:ext>
            </p:extLst>
          </p:nvPr>
        </p:nvGraphicFramePr>
        <p:xfrm>
          <a:off x="1970088" y="3108325"/>
          <a:ext cx="2741612" cy="517956"/>
        </p:xfrm>
        <a:graphic>
          <a:graphicData uri="http://schemas.openxmlformats.org/drawingml/2006/table">
            <a:tbl>
              <a:tblPr/>
              <a:tblGrid>
                <a:gridCol w="457200"/>
                <a:gridCol w="466725"/>
                <a:gridCol w="454025"/>
                <a:gridCol w="460375"/>
                <a:gridCol w="447675"/>
                <a:gridCol w="455612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P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Ư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Ơ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8128" name="Group 240"/>
          <p:cNvGraphicFramePr>
            <a:graphicFrameLocks noGrp="1"/>
          </p:cNvGraphicFramePr>
          <p:nvPr/>
        </p:nvGraphicFramePr>
        <p:xfrm>
          <a:off x="1947863" y="3624263"/>
          <a:ext cx="3657600" cy="517956"/>
        </p:xfrm>
        <a:graphic>
          <a:graphicData uri="http://schemas.openxmlformats.org/drawingml/2006/table">
            <a:tbl>
              <a:tblPr/>
              <a:tblGrid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  <a:gridCol w="4572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  <p:sp>
        <p:nvSpPr>
          <p:cNvPr id="38148" name="Rectangle 260"/>
          <p:cNvSpPr>
            <a:spLocks noChangeArrowheads="1"/>
          </p:cNvSpPr>
          <p:nvPr/>
        </p:nvSpPr>
        <p:spPr bwMode="auto">
          <a:xfrm>
            <a:off x="47244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49" name="Rectangle 261"/>
          <p:cNvSpPr>
            <a:spLocks noChangeArrowheads="1"/>
          </p:cNvSpPr>
          <p:nvPr/>
        </p:nvSpPr>
        <p:spPr bwMode="auto">
          <a:xfrm>
            <a:off x="51054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0" name="Rectangle 262"/>
          <p:cNvSpPr>
            <a:spLocks noChangeArrowheads="1"/>
          </p:cNvSpPr>
          <p:nvPr/>
        </p:nvSpPr>
        <p:spPr bwMode="auto">
          <a:xfrm>
            <a:off x="19812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1" name="Rectangle 263"/>
          <p:cNvSpPr>
            <a:spLocks noChangeArrowheads="1"/>
          </p:cNvSpPr>
          <p:nvPr/>
        </p:nvSpPr>
        <p:spPr bwMode="auto">
          <a:xfrm>
            <a:off x="24384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2" name="Rectangle 264"/>
          <p:cNvSpPr>
            <a:spLocks noChangeArrowheads="1"/>
          </p:cNvSpPr>
          <p:nvPr/>
        </p:nvSpPr>
        <p:spPr bwMode="auto">
          <a:xfrm>
            <a:off x="28956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3" name="Rectangle 265"/>
          <p:cNvSpPr>
            <a:spLocks noChangeArrowheads="1"/>
          </p:cNvSpPr>
          <p:nvPr/>
        </p:nvSpPr>
        <p:spPr bwMode="auto">
          <a:xfrm>
            <a:off x="33528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4" name="Rectangle 266"/>
          <p:cNvSpPr>
            <a:spLocks noChangeArrowheads="1"/>
          </p:cNvSpPr>
          <p:nvPr/>
        </p:nvSpPr>
        <p:spPr bwMode="auto">
          <a:xfrm>
            <a:off x="38100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55" name="Rectangle 267"/>
          <p:cNvSpPr>
            <a:spLocks noChangeArrowheads="1"/>
          </p:cNvSpPr>
          <p:nvPr/>
        </p:nvSpPr>
        <p:spPr bwMode="auto">
          <a:xfrm>
            <a:off x="4267200" y="3657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8156" name="Group 2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069021"/>
              </p:ext>
            </p:extLst>
          </p:nvPr>
        </p:nvGraphicFramePr>
        <p:xfrm>
          <a:off x="1965325" y="3597275"/>
          <a:ext cx="3657600" cy="519113"/>
        </p:xfrm>
        <a:graphic>
          <a:graphicData uri="http://schemas.openxmlformats.org/drawingml/2006/table">
            <a:tbl>
              <a:tblPr/>
              <a:tblGrid>
                <a:gridCol w="457200"/>
                <a:gridCol w="461963"/>
                <a:gridCol w="452437"/>
                <a:gridCol w="452438"/>
                <a:gridCol w="469900"/>
                <a:gridCol w="449262"/>
                <a:gridCol w="457200"/>
                <a:gridCol w="457200"/>
              </a:tblGrid>
              <a:tr h="519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  <p:pic>
        <p:nvPicPr>
          <p:cNvPr id="3337" name="Picture 289" descr="Picture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7" y="5897563"/>
            <a:ext cx="1211263" cy="96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38" name="Picture 290" descr="BOOKANI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523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39" name="Picture 291" descr="ROTSTAR2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0"/>
            <a:ext cx="6858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41" name="Picture 293" descr="Picture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6019800"/>
            <a:ext cx="38100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42" name="Picture 294" descr="Picture1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712" y="6096000"/>
            <a:ext cx="852488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43" name="Picture 295" descr="Picture1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075" y="5943600"/>
            <a:ext cx="1304925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185" name="AutoShape 297"/>
          <p:cNvSpPr>
            <a:spLocks noChangeArrowheads="1"/>
          </p:cNvSpPr>
          <p:nvPr/>
        </p:nvSpPr>
        <p:spPr bwMode="auto">
          <a:xfrm>
            <a:off x="391692" y="4267200"/>
            <a:ext cx="8610600" cy="1204913"/>
          </a:xfrm>
          <a:prstGeom prst="horizont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Điều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gì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biết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mức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nhanh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hay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chậm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chuyển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?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186" name="AutoShape 298"/>
          <p:cNvSpPr>
            <a:spLocks noChangeArrowheads="1"/>
          </p:cNvSpPr>
          <p:nvPr/>
        </p:nvSpPr>
        <p:spPr bwMode="auto">
          <a:xfrm>
            <a:off x="149225" y="4356099"/>
            <a:ext cx="8610600" cy="1211263"/>
          </a:xfrm>
          <a:prstGeom prst="horizont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000" b="1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thức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v = s/t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thì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t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đại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nào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? </a:t>
            </a:r>
          </a:p>
        </p:txBody>
      </p:sp>
      <p:sp>
        <p:nvSpPr>
          <p:cNvPr id="38187" name="AutoShape 299"/>
          <p:cNvSpPr>
            <a:spLocks noChangeArrowheads="1"/>
          </p:cNvSpPr>
          <p:nvPr/>
        </p:nvSpPr>
        <p:spPr bwMode="auto">
          <a:xfrm>
            <a:off x="337390" y="4394199"/>
            <a:ext cx="8610600" cy="1173163"/>
          </a:xfrm>
          <a:prstGeom prst="horizont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sz="2000" b="1" dirty="0" err="1">
                <a:latin typeface="Arial" pitchFamily="34" charset="0"/>
                <a:cs typeface="Arial" pitchFamily="34" charset="0"/>
              </a:rPr>
              <a:t>Khi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này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đẩy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kéo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kia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ta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nói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này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…………………</a:t>
            </a:r>
          </a:p>
          <a:p>
            <a:r>
              <a:rPr lang="en-US" sz="2000" b="1" dirty="0" err="1" smtClean="0">
                <a:latin typeface="Arial" pitchFamily="34" charset="0"/>
                <a:cs typeface="Arial" pitchFamily="34" charset="0"/>
              </a:rPr>
              <a:t>lên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kia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38188" name="AutoShape 300"/>
          <p:cNvSpPr>
            <a:spLocks noChangeArrowheads="1"/>
          </p:cNvSpPr>
          <p:nvPr/>
        </p:nvSpPr>
        <p:spPr bwMode="auto">
          <a:xfrm>
            <a:off x="165427" y="4354513"/>
            <a:ext cx="8610600" cy="1117600"/>
          </a:xfrm>
          <a:prstGeom prst="horizont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0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trái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lên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mọi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gọi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gì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38189" name="AutoShape 301"/>
          <p:cNvSpPr>
            <a:spLocks noChangeArrowheads="1"/>
          </p:cNvSpPr>
          <p:nvPr/>
        </p:nvSpPr>
        <p:spPr bwMode="auto">
          <a:xfrm>
            <a:off x="301204" y="4338640"/>
            <a:ext cx="8610600" cy="1189037"/>
          </a:xfrm>
          <a:prstGeom prst="horizont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sz="2000" b="1" dirty="0" err="1">
                <a:latin typeface="Arial" pitchFamily="34" charset="0"/>
                <a:cs typeface="Arial" pitchFamily="34" charset="0"/>
              </a:rPr>
              <a:t>Chuyển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tốc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thay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gian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gọi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chuyển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gì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38190" name="AutoShape 302"/>
          <p:cNvSpPr>
            <a:spLocks noChangeArrowheads="1"/>
          </p:cNvSpPr>
          <p:nvPr/>
        </p:nvSpPr>
        <p:spPr bwMode="auto">
          <a:xfrm>
            <a:off x="210717" y="4286249"/>
            <a:ext cx="8791575" cy="1276351"/>
          </a:xfrm>
          <a:prstGeom prst="horizontalScroll">
            <a:avLst>
              <a:gd name="adj" fmla="val 12500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en-US" sz="2000" b="1">
                <a:latin typeface="Arial" pitchFamily="34" charset="0"/>
                <a:cs typeface="Arial" pitchFamily="34" charset="0"/>
              </a:rPr>
              <a:t>Hai lực cân bằng là hai lực mạnh như nhau có cùng ………………..</a:t>
            </a:r>
          </a:p>
          <a:p>
            <a:r>
              <a:rPr lang="en-US" sz="2000" b="1">
                <a:latin typeface="Arial" pitchFamily="34" charset="0"/>
                <a:cs typeface="Arial" pitchFamily="34" charset="0"/>
              </a:rPr>
              <a:t>nhưng ngược chiều</a:t>
            </a:r>
          </a:p>
        </p:txBody>
      </p:sp>
      <p:sp>
        <p:nvSpPr>
          <p:cNvPr id="38191" name="Rectangle 303"/>
          <p:cNvSpPr>
            <a:spLocks noChangeArrowheads="1"/>
          </p:cNvSpPr>
          <p:nvPr/>
        </p:nvSpPr>
        <p:spPr bwMode="auto">
          <a:xfrm>
            <a:off x="5638800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92" name="Rectangle 304"/>
          <p:cNvSpPr>
            <a:spLocks noChangeArrowheads="1"/>
          </p:cNvSpPr>
          <p:nvPr/>
        </p:nvSpPr>
        <p:spPr bwMode="auto">
          <a:xfrm>
            <a:off x="6019800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93" name="Rectangle 305"/>
          <p:cNvSpPr>
            <a:spLocks noChangeArrowheads="1"/>
          </p:cNvSpPr>
          <p:nvPr/>
        </p:nvSpPr>
        <p:spPr bwMode="auto">
          <a:xfrm>
            <a:off x="6858000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94" name="Rectangle 306"/>
          <p:cNvSpPr>
            <a:spLocks noChangeArrowheads="1"/>
          </p:cNvSpPr>
          <p:nvPr/>
        </p:nvSpPr>
        <p:spPr bwMode="auto">
          <a:xfrm>
            <a:off x="6477000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sp>
        <p:nvSpPr>
          <p:cNvPr id="38195" name="Rectangle 307"/>
          <p:cNvSpPr>
            <a:spLocks noChangeArrowheads="1"/>
          </p:cNvSpPr>
          <p:nvPr/>
        </p:nvSpPr>
        <p:spPr bwMode="auto">
          <a:xfrm>
            <a:off x="7315200" y="20574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eaLnBrk="0" hangingPunct="0"/>
            <a:r>
              <a:rPr lang="en-US" sz="3200" b="1">
                <a:latin typeface=".VnTimeH" pitchFamily="34" charset="0"/>
              </a:rPr>
              <a:t>?</a:t>
            </a:r>
          </a:p>
        </p:txBody>
      </p:sp>
      <p:graphicFrame>
        <p:nvGraphicFramePr>
          <p:cNvPr id="38196" name="Group 30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506335"/>
              </p:ext>
            </p:extLst>
          </p:nvPr>
        </p:nvGraphicFramePr>
        <p:xfrm>
          <a:off x="2409825" y="2027238"/>
          <a:ext cx="5903913" cy="563562"/>
        </p:xfrm>
        <a:graphic>
          <a:graphicData uri="http://schemas.openxmlformats.org/drawingml/2006/table">
            <a:tbl>
              <a:tblPr/>
              <a:tblGrid>
                <a:gridCol w="457200"/>
                <a:gridCol w="455613"/>
                <a:gridCol w="457200"/>
                <a:gridCol w="449262"/>
                <a:gridCol w="457200"/>
                <a:gridCol w="457200"/>
                <a:gridCol w="457200"/>
                <a:gridCol w="457200"/>
                <a:gridCol w="441325"/>
                <a:gridCol w="458788"/>
                <a:gridCol w="471487"/>
                <a:gridCol w="457200"/>
                <a:gridCol w="427038"/>
              </a:tblGrid>
              <a:tr h="5635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8226" name="Group 3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56450"/>
              </p:ext>
            </p:extLst>
          </p:nvPr>
        </p:nvGraphicFramePr>
        <p:xfrm>
          <a:off x="3336925" y="2590800"/>
          <a:ext cx="4511675" cy="517956"/>
        </p:xfrm>
        <a:graphic>
          <a:graphicData uri="http://schemas.openxmlformats.org/drawingml/2006/table">
            <a:tbl>
              <a:tblPr/>
              <a:tblGrid>
                <a:gridCol w="458788"/>
                <a:gridCol w="442912"/>
                <a:gridCol w="452438"/>
                <a:gridCol w="450850"/>
                <a:gridCol w="450850"/>
                <a:gridCol w="450850"/>
                <a:gridCol w="430212"/>
                <a:gridCol w="457200"/>
                <a:gridCol w="466725"/>
                <a:gridCol w="45085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Á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D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Ụ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L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Ự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66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</a:p>
                  </a:txBody>
                  <a:tcPr marT="45618" marB="456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ADF1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720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9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79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79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79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79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7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7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79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79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7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7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7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7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7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381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79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79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79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79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79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79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79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7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7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79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79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7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7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7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7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7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7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9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500"/>
                                        <p:tgtEl>
                                          <p:spTgt spid="37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8" dur="500"/>
                                        <p:tgtEl>
                                          <p:spTgt spid="381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5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379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 nodeType="clickPar">
                      <p:stCondLst>
                        <p:cond delay="0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8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8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8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8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8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8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8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8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38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38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38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38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38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38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38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8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38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8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38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500"/>
                                        <p:tgtEl>
                                          <p:spTgt spid="38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2" dur="500"/>
                                        <p:tgtEl>
                                          <p:spTgt spid="3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6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79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 nodeType="clickPar">
                      <p:stCondLst>
                        <p:cond delay="0"/>
                      </p:stCondLst>
                      <p:childTnLst>
                        <p:par>
                          <p:cTn id="1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6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80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380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8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8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38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8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8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38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8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8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38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8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8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38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8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8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38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38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38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38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 nodeType="clickPar">
                      <p:stCondLst>
                        <p:cond delay="indefinite"/>
                      </p:stCondLst>
                      <p:childTnLst>
                        <p:par>
                          <p:cTn id="2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500"/>
                                        <p:tgtEl>
                                          <p:spTgt spid="38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2" dur="1000"/>
                                        <p:tgtEl>
                                          <p:spTgt spid="38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7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379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 nodeType="clickPar">
                      <p:stCondLst>
                        <p:cond delay="0"/>
                      </p:stCondLst>
                      <p:childTnLst>
                        <p:par>
                          <p:cTn id="2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38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8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38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38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38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38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38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38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5" dur="2000" fill="hold"/>
                                        <p:tgtEl>
                                          <p:spTgt spid="38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38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38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8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 nodeType="clickPar">
                      <p:stCondLst>
                        <p:cond delay="indefinite"/>
                      </p:stCondLst>
                      <p:childTnLst>
                        <p:par>
                          <p:cTn id="2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500"/>
                                        <p:tgtEl>
                                          <p:spTgt spid="38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7" dur="1000"/>
                                        <p:tgtEl>
                                          <p:spTgt spid="38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8"/>
                  </p:tgtEl>
                </p:cond>
              </p:nextCondLst>
            </p:seq>
            <p:seq concurrent="1" nextAc="seek">
              <p:cTn id="269" restart="whenNotActive" fill="hold" evtFilter="cancelBubble" nodeType="interactiveSeq">
                <p:stCondLst>
                  <p:cond evt="onClick" delay="0">
                    <p:tgtEl>
                      <p:spTgt spid="379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0" fill="hold" nodeType="clickPar">
                      <p:stCondLst>
                        <p:cond delay="0"/>
                      </p:stCondLst>
                      <p:childTnLst>
                        <p:par>
                          <p:cTn id="2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2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8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38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8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38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38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38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8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38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38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38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2000" fill="hold"/>
                                        <p:tgtEl>
                                          <p:spTgt spid="38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2000" fill="hold"/>
                                        <p:tgtEl>
                                          <p:spTgt spid="38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38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38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38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38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38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500" fill="hold"/>
                                        <p:tgtEl>
                                          <p:spTgt spid="38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 nodeType="clickPar">
                      <p:stCondLst>
                        <p:cond delay="indefinite"/>
                      </p:stCondLst>
                      <p:childTnLst>
                        <p:par>
                          <p:cTn id="3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2" dur="1000"/>
                                        <p:tgtEl>
                                          <p:spTgt spid="38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4" dur="500"/>
                                        <p:tgtEl>
                                          <p:spTgt spid="38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919"/>
                  </p:tgtEl>
                </p:cond>
              </p:nextCondLst>
            </p:seq>
          </p:childTnLst>
        </p:cTn>
      </p:par>
    </p:tnLst>
    <p:bldLst>
      <p:bldP spid="37948" grpId="0"/>
      <p:bldP spid="37949" grpId="0"/>
      <p:bldP spid="37950" grpId="0"/>
      <p:bldP spid="37951" grpId="0"/>
      <p:bldP spid="37952" grpId="0"/>
      <p:bldP spid="37953" grpId="0"/>
      <p:bldP spid="37990" grpId="0"/>
      <p:bldP spid="37991" grpId="0"/>
      <p:bldP spid="37992" grpId="0"/>
      <p:bldP spid="37993" grpId="0"/>
      <p:bldP spid="37994" grpId="0"/>
      <p:bldP spid="37995" grpId="0"/>
      <p:bldP spid="37996" grpId="0"/>
      <p:bldP spid="37997" grpId="0"/>
      <p:bldP spid="38048" grpId="0"/>
      <p:bldP spid="38052" grpId="0"/>
      <p:bldP spid="38053" grpId="0"/>
      <p:bldP spid="38054" grpId="0"/>
      <p:bldP spid="38055" grpId="0"/>
      <p:bldP spid="38056" grpId="0"/>
      <p:bldP spid="38057" grpId="0"/>
      <p:bldP spid="38058" grpId="0"/>
      <p:bldP spid="38059" grpId="0"/>
      <p:bldP spid="38060" grpId="0"/>
      <p:bldP spid="38061" grpId="0"/>
      <p:bldP spid="38062" grpId="0"/>
      <p:bldP spid="38063" grpId="0"/>
      <p:bldP spid="38064" grpId="0"/>
      <p:bldP spid="38065" grpId="0"/>
      <p:bldP spid="38106" grpId="0"/>
      <p:bldP spid="38107" grpId="0"/>
      <p:bldP spid="38108" grpId="0"/>
      <p:bldP spid="38109" grpId="0"/>
      <p:bldP spid="38110" grpId="0"/>
      <p:bldP spid="38111" grpId="0"/>
      <p:bldP spid="38148" grpId="0"/>
      <p:bldP spid="38149" grpId="0"/>
      <p:bldP spid="38150" grpId="0"/>
      <p:bldP spid="38151" grpId="0"/>
      <p:bldP spid="38152" grpId="0"/>
      <p:bldP spid="38153" grpId="0"/>
      <p:bldP spid="38154" grpId="0"/>
      <p:bldP spid="38155" grpId="0"/>
      <p:bldP spid="38185" grpId="0" animBg="1"/>
      <p:bldP spid="38185" grpId="1" animBg="1"/>
      <p:bldP spid="38186" grpId="0" animBg="1"/>
      <p:bldP spid="38186" grpId="1" animBg="1"/>
      <p:bldP spid="38187" grpId="0" animBg="1"/>
      <p:bldP spid="38187" grpId="1" animBg="1"/>
      <p:bldP spid="38188" grpId="0" animBg="1"/>
      <p:bldP spid="38188" grpId="1" animBg="1"/>
      <p:bldP spid="38189" grpId="0" animBg="1"/>
      <p:bldP spid="38189" grpId="1" animBg="1"/>
      <p:bldP spid="38190" grpId="0" animBg="1"/>
      <p:bldP spid="38190" grpId="1" animBg="1"/>
      <p:bldP spid="38191" grpId="0"/>
      <p:bldP spid="38192" grpId="0"/>
      <p:bldP spid="38193" grpId="0"/>
      <p:bldP spid="38194" grpId="0"/>
      <p:bldP spid="3819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6705600" y="3962400"/>
            <a:ext cx="304800" cy="76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1" name="Rectangle 5" descr="Granite"/>
          <p:cNvSpPr>
            <a:spLocks noChangeArrowheads="1"/>
          </p:cNvSpPr>
          <p:nvPr/>
        </p:nvSpPr>
        <p:spPr bwMode="auto">
          <a:xfrm>
            <a:off x="0" y="4495800"/>
            <a:ext cx="9144000" cy="6858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2" name="AutoShape 6" descr="Green marble"/>
          <p:cNvSpPr>
            <a:spLocks noChangeArrowheads="1"/>
          </p:cNvSpPr>
          <p:nvPr/>
        </p:nvSpPr>
        <p:spPr bwMode="auto">
          <a:xfrm>
            <a:off x="3276600" y="3276600"/>
            <a:ext cx="1447800" cy="914400"/>
          </a:xfrm>
          <a:prstGeom prst="flowChartPunchedCard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3" name="Oval 7"/>
          <p:cNvSpPr>
            <a:spLocks noChangeArrowheads="1"/>
          </p:cNvSpPr>
          <p:nvPr/>
        </p:nvSpPr>
        <p:spPr bwMode="auto">
          <a:xfrm>
            <a:off x="35814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4" name="Oval 8"/>
          <p:cNvSpPr>
            <a:spLocks noChangeArrowheads="1"/>
          </p:cNvSpPr>
          <p:nvPr/>
        </p:nvSpPr>
        <p:spPr bwMode="auto">
          <a:xfrm>
            <a:off x="41148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5029200" y="3581400"/>
            <a:ext cx="16764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6934200" y="3581400"/>
            <a:ext cx="16764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7" name="Oval 11"/>
          <p:cNvSpPr>
            <a:spLocks noChangeArrowheads="1"/>
          </p:cNvSpPr>
          <p:nvPr/>
        </p:nvSpPr>
        <p:spPr bwMode="auto">
          <a:xfrm>
            <a:off x="51816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8" name="Oval 12"/>
          <p:cNvSpPr>
            <a:spLocks noChangeArrowheads="1"/>
          </p:cNvSpPr>
          <p:nvPr/>
        </p:nvSpPr>
        <p:spPr bwMode="auto">
          <a:xfrm>
            <a:off x="60960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9" name="Oval 13"/>
          <p:cNvSpPr>
            <a:spLocks noChangeArrowheads="1"/>
          </p:cNvSpPr>
          <p:nvPr/>
        </p:nvSpPr>
        <p:spPr bwMode="auto">
          <a:xfrm>
            <a:off x="71628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90" name="Oval 14"/>
          <p:cNvSpPr>
            <a:spLocks noChangeArrowheads="1"/>
          </p:cNvSpPr>
          <p:nvPr/>
        </p:nvSpPr>
        <p:spPr bwMode="auto">
          <a:xfrm>
            <a:off x="80010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91" name="Rectangle 15"/>
          <p:cNvSpPr>
            <a:spLocks noChangeArrowheads="1"/>
          </p:cNvSpPr>
          <p:nvPr/>
        </p:nvSpPr>
        <p:spPr bwMode="auto">
          <a:xfrm>
            <a:off x="4724400" y="3962400"/>
            <a:ext cx="304800" cy="76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92" name="Text Box 16"/>
          <p:cNvSpPr txBox="1">
            <a:spLocks noChangeArrowheads="1"/>
          </p:cNvSpPr>
          <p:nvPr/>
        </p:nvSpPr>
        <p:spPr bwMode="auto">
          <a:xfrm>
            <a:off x="0" y="675382"/>
            <a:ext cx="9144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đầu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tàu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kéo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toa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kéo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10</a:t>
            </a:r>
            <a:r>
              <a:rPr lang="en-US" sz="3200" b="1" baseline="30000" dirty="0">
                <a:latin typeface="Arial" pitchFamily="34" charset="0"/>
                <a:cs typeface="Arial" pitchFamily="34" charset="0"/>
              </a:rPr>
              <a:t>6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N,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diễn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này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như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thế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nào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?</a:t>
            </a:r>
          </a:p>
        </p:txBody>
      </p:sp>
      <p:sp>
        <p:nvSpPr>
          <p:cNvPr id="24593" name="Line 17"/>
          <p:cNvSpPr>
            <a:spLocks noChangeShapeType="1"/>
          </p:cNvSpPr>
          <p:nvPr/>
        </p:nvSpPr>
        <p:spPr bwMode="auto">
          <a:xfrm>
            <a:off x="0" y="4495800"/>
            <a:ext cx="9144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464190"/>
      </p:ext>
    </p:extLst>
  </p:cSld>
  <p:clrMapOvr>
    <a:masterClrMapping/>
  </p:clrMapOvr>
  <p:transition>
    <p:checker/>
    <p:sndAc>
      <p:stSnd>
        <p:snd r:embed="rId2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50" dur="5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52" dur="5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54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56" dur="5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5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60" dur="5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1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62" dur="5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64" dur="5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66" dur="5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68" dur="5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9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3333 0 " pathEditMode="relative" ptsTypes="AA">
                                      <p:cBhvr>
                                        <p:cTn id="70" dur="5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nimBg="1"/>
      <p:bldP spid="24578" grpId="1" animBg="1"/>
      <p:bldP spid="24581" grpId="0" animBg="1"/>
      <p:bldP spid="24582" grpId="0" animBg="1"/>
      <p:bldP spid="24582" grpId="1" animBg="1"/>
      <p:bldP spid="24583" grpId="0" animBg="1"/>
      <p:bldP spid="24583" grpId="1" animBg="1"/>
      <p:bldP spid="24584" grpId="0" animBg="1"/>
      <p:bldP spid="24584" grpId="1" animBg="1"/>
      <p:bldP spid="24585" grpId="0" animBg="1"/>
      <p:bldP spid="24585" grpId="1" animBg="1"/>
      <p:bldP spid="24586" grpId="0" animBg="1"/>
      <p:bldP spid="24586" grpId="1" animBg="1"/>
      <p:bldP spid="24587" grpId="0" animBg="1"/>
      <p:bldP spid="24587" grpId="1" animBg="1"/>
      <p:bldP spid="24588" grpId="0" animBg="1"/>
      <p:bldP spid="24588" grpId="1" animBg="1"/>
      <p:bldP spid="24589" grpId="0" animBg="1"/>
      <p:bldP spid="24589" grpId="1" animBg="1"/>
      <p:bldP spid="24590" grpId="0" animBg="1"/>
      <p:bldP spid="24590" grpId="1" animBg="1"/>
      <p:bldP spid="24591" grpId="0" animBg="1"/>
      <p:bldP spid="24591" grpId="1" animBg="1"/>
      <p:bldP spid="24592" grpId="0"/>
      <p:bldP spid="2459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79450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4: BIỂU DIỄN LỰC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0" y="685800"/>
            <a:ext cx="4267200" cy="53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I.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Ôn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en-US" b="1" u="sng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5373-98BB-4ED2-B13E-78A091403219}" type="datetime1">
              <a:rPr lang="en-US" smtClean="0"/>
              <a:t>9/13/2013</a:t>
            </a:fld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3445" y="0"/>
            <a:ext cx="609600" cy="679450"/>
          </a:xfrm>
          <a:prstGeom prst="rect">
            <a:avLst/>
          </a:prstGeom>
          <a:solidFill>
            <a:schemeClr val="bg1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3600" b="1" i="1" dirty="0">
                <a:solidFill>
                  <a:srgbClr val="0000FF"/>
                </a:solidFill>
                <a:sym typeface="Wingdings" pitchFamily="2" charset="2"/>
              </a:rPr>
              <a:t>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267200" y="762000"/>
            <a:ext cx="0" cy="6096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Rectangle 23"/>
          <p:cNvSpPr>
            <a:spLocks noChangeArrowheads="1"/>
          </p:cNvSpPr>
          <p:nvPr/>
        </p:nvSpPr>
        <p:spPr bwMode="auto">
          <a:xfrm>
            <a:off x="4292651" y="1524000"/>
            <a:ext cx="4851349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txBody>
          <a:bodyPr wrap="square">
            <a:spAutoFit/>
          </a:bodyPr>
          <a:lstStyle/>
          <a:p>
            <a:pPr algn="just" eaLnBrk="1" hangingPunct="1"/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Lực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tác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dụng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lên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một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vật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có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thể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gây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ra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tác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dụng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gì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ở </a:t>
            </a:r>
            <a:r>
              <a:rPr lang="en-US" sz="3200" b="1" dirty="0" err="1" smtClean="0">
                <a:solidFill>
                  <a:srgbClr val="C00000"/>
                </a:solidFill>
                <a:latin typeface="Times New Roman"/>
              </a:rPr>
              <a:t>vật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 </a:t>
            </a:r>
            <a:r>
              <a:rPr lang="vi-VN" sz="3200" b="1" dirty="0" smtClean="0">
                <a:solidFill>
                  <a:srgbClr val="C00000"/>
                </a:solidFill>
                <a:latin typeface="Times New Roman"/>
              </a:rPr>
              <a:t>đ</a:t>
            </a:r>
            <a:r>
              <a:rPr lang="en-US" sz="3200" b="1" dirty="0" smtClean="0">
                <a:solidFill>
                  <a:srgbClr val="C00000"/>
                </a:solidFill>
                <a:latin typeface="Times New Roman"/>
              </a:rPr>
              <a:t>ó?</a:t>
            </a:r>
            <a:endParaRPr lang="en-US" sz="3200" b="1" dirty="0">
              <a:solidFill>
                <a:srgbClr val="C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11962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uild="p"/>
      <p:bldP spid="9" grpId="0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 descr="scan0009"/>
          <p:cNvSpPr>
            <a:spLocks noChangeArrowheads="1"/>
          </p:cNvSpPr>
          <p:nvPr/>
        </p:nvSpPr>
        <p:spPr bwMode="auto">
          <a:xfrm>
            <a:off x="0" y="1981200"/>
            <a:ext cx="4648200" cy="304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08" name="Text Box 8"/>
          <p:cNvSpPr txBox="1">
            <a:spLocks noChangeArrowheads="1"/>
          </p:cNvSpPr>
          <p:nvPr/>
        </p:nvSpPr>
        <p:spPr bwMode="auto">
          <a:xfrm>
            <a:off x="2590800" y="5562600"/>
            <a:ext cx="819150" cy="7016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4000" b="1" dirty="0"/>
              <a:t>4.1</a:t>
            </a:r>
          </a:p>
        </p:txBody>
      </p:sp>
      <p:sp>
        <p:nvSpPr>
          <p:cNvPr id="25609" name="Text Box 9"/>
          <p:cNvSpPr txBox="1">
            <a:spLocks noChangeArrowheads="1"/>
          </p:cNvSpPr>
          <p:nvPr/>
        </p:nvSpPr>
        <p:spPr bwMode="auto">
          <a:xfrm>
            <a:off x="6958013" y="5562600"/>
            <a:ext cx="890587" cy="701675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4000" b="1" dirty="0">
                <a:latin typeface="Arial" charset="0"/>
              </a:rPr>
              <a:t>4.2</a:t>
            </a:r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76200" y="779888"/>
            <a:ext cx="8915400" cy="1200873"/>
            <a:chOff x="0" y="2526"/>
            <a:chExt cx="5424" cy="1062"/>
          </a:xfrm>
        </p:grpSpPr>
        <p:sp>
          <p:nvSpPr>
            <p:cNvPr id="5136" name="Text Box 11"/>
            <p:cNvSpPr txBox="1">
              <a:spLocks noChangeArrowheads="1"/>
            </p:cNvSpPr>
            <p:nvPr/>
          </p:nvSpPr>
          <p:spPr bwMode="auto">
            <a:xfrm>
              <a:off x="96" y="2526"/>
              <a:ext cx="5328" cy="10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457200" indent="-4572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just" eaLnBrk="1" hangingPunct="1">
                <a:spcBef>
                  <a:spcPct val="20000"/>
                </a:spcBef>
              </a:pPr>
              <a:r>
                <a:rPr lang="en-US" b="1" dirty="0" smtClean="0">
                  <a:latin typeface="Arial" pitchFamily="34" charset="0"/>
                  <a:cs typeface="Arial" pitchFamily="34" charset="0"/>
                </a:rPr>
                <a:t>     </a:t>
              </a:r>
              <a:r>
                <a:rPr lang="en-US" b="1" dirty="0" err="1" smtClean="0">
                  <a:latin typeface="Arial" pitchFamily="34" charset="0"/>
                  <a:cs typeface="Arial" pitchFamily="34" charset="0"/>
                </a:rPr>
                <a:t>Hãy</a:t>
              </a:r>
              <a:r>
                <a:rPr lang="en-US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mô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tả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thí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nghiệm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trong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hình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4.1,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hiện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tượng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 smtClean="0">
                  <a:latin typeface="Arial" pitchFamily="34" charset="0"/>
                  <a:cs typeface="Arial" pitchFamily="34" charset="0"/>
                </a:rPr>
                <a:t>trong</a:t>
              </a:r>
              <a:r>
                <a:rPr lang="en-US" b="1" dirty="0" smtClean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 smtClean="0">
                  <a:latin typeface="Arial" pitchFamily="34" charset="0"/>
                  <a:cs typeface="Arial" pitchFamily="34" charset="0"/>
                </a:rPr>
                <a:t>hình</a:t>
              </a:r>
              <a:r>
                <a:rPr lang="en-US" b="1" dirty="0" smtClean="0">
                  <a:latin typeface="Arial" pitchFamily="34" charset="0"/>
                  <a:cs typeface="Arial" pitchFamily="34" charset="0"/>
                </a:rPr>
                <a:t> 4.2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và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nêu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kết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quả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tác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dụng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của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lực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trong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từng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trường</a:t>
              </a:r>
              <a:r>
                <a:rPr lang="en-US" b="1" dirty="0"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latin typeface="Arial" pitchFamily="34" charset="0"/>
                  <a:cs typeface="Arial" pitchFamily="34" charset="0"/>
                </a:rPr>
                <a:t>hợp</a:t>
              </a:r>
              <a:r>
                <a:rPr lang="en-US" b="1" dirty="0" smtClean="0">
                  <a:latin typeface="Arial" pitchFamily="34" charset="0"/>
                  <a:cs typeface="Arial" pitchFamily="34" charset="0"/>
                </a:rPr>
                <a:t>.</a:t>
              </a:r>
              <a:endParaRPr lang="en-US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137" name="Text Box 12"/>
            <p:cNvSpPr txBox="1">
              <a:spLocks noChangeArrowheads="1"/>
            </p:cNvSpPr>
            <p:nvPr/>
          </p:nvSpPr>
          <p:spPr bwMode="auto">
            <a:xfrm>
              <a:off x="0" y="2592"/>
              <a:ext cx="384" cy="327"/>
            </a:xfrm>
            <a:prstGeom prst="rect">
              <a:avLst/>
            </a:pr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800" dirty="0">
                  <a:solidFill>
                    <a:schemeClr val="bg1"/>
                  </a:solidFill>
                  <a:latin typeface=".VnArialH" pitchFamily="34" charset="0"/>
                </a:rPr>
                <a:t>C1</a:t>
              </a:r>
            </a:p>
          </p:txBody>
        </p:sp>
      </p:grpSp>
      <p:sp>
        <p:nvSpPr>
          <p:cNvPr id="5131" name="Oval 40"/>
          <p:cNvSpPr>
            <a:spLocks noChangeArrowheads="1"/>
          </p:cNvSpPr>
          <p:nvPr/>
        </p:nvSpPr>
        <p:spPr bwMode="auto">
          <a:xfrm>
            <a:off x="5334000" y="2743200"/>
            <a:ext cx="1463488" cy="121920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4: BIỂU DIỄN LỰC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0" y="5135940"/>
            <a:ext cx="4495800" cy="15696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 eaLnBrk="1" hangingPunct="1"/>
            <a:r>
              <a:rPr lang="en-US" b="1" dirty="0" err="1">
                <a:solidFill>
                  <a:srgbClr val="0000CC"/>
                </a:solidFill>
              </a:rPr>
              <a:t>Hình</a:t>
            </a:r>
            <a:r>
              <a:rPr lang="en-US" b="1" dirty="0">
                <a:solidFill>
                  <a:srgbClr val="0000CC"/>
                </a:solidFill>
              </a:rPr>
              <a:t> 4.1: </a:t>
            </a:r>
            <a:r>
              <a:rPr lang="en-US" b="1" dirty="0" err="1">
                <a:solidFill>
                  <a:srgbClr val="0000CC"/>
                </a:solidFill>
              </a:rPr>
              <a:t>Lực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hút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của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nam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châm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lên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miếng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thép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làm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tăng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vận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tốc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của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xe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lăn</a:t>
            </a:r>
            <a:r>
              <a:rPr lang="en-US" b="1" dirty="0">
                <a:solidFill>
                  <a:srgbClr val="0000CC"/>
                </a:solidFill>
              </a:rPr>
              <a:t>, </a:t>
            </a:r>
            <a:r>
              <a:rPr lang="en-US" b="1" dirty="0" err="1">
                <a:solidFill>
                  <a:srgbClr val="0000CC"/>
                </a:solidFill>
              </a:rPr>
              <a:t>nên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xe</a:t>
            </a:r>
            <a:r>
              <a:rPr lang="en-US" b="1" dirty="0">
                <a:solidFill>
                  <a:srgbClr val="0000CC"/>
                </a:solidFill>
              </a:rPr>
              <a:t>  </a:t>
            </a:r>
            <a:r>
              <a:rPr lang="en-US" b="1" dirty="0" err="1">
                <a:solidFill>
                  <a:srgbClr val="0000CC"/>
                </a:solidFill>
              </a:rPr>
              <a:t>lăn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chuyển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động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nhanh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lên</a:t>
            </a:r>
            <a:r>
              <a:rPr lang="en-US" b="1" dirty="0">
                <a:solidFill>
                  <a:srgbClr val="0000CC"/>
                </a:solidFill>
              </a:rPr>
              <a:t>.</a:t>
            </a:r>
            <a:endParaRPr lang="en-US" dirty="0">
              <a:solidFill>
                <a:srgbClr val="0000CC"/>
              </a:solidFill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4495802" y="4953000"/>
            <a:ext cx="4648198" cy="1938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 eaLnBrk="1" hangingPunct="1">
              <a:spcBef>
                <a:spcPct val="20000"/>
              </a:spcBef>
            </a:pPr>
            <a:r>
              <a:rPr lang="en-US" b="1" dirty="0" err="1">
                <a:solidFill>
                  <a:srgbClr val="0000CC"/>
                </a:solidFill>
              </a:rPr>
              <a:t>Hình</a:t>
            </a:r>
            <a:r>
              <a:rPr lang="en-US" b="1" dirty="0">
                <a:solidFill>
                  <a:srgbClr val="0000CC"/>
                </a:solidFill>
              </a:rPr>
              <a:t> 4.2: </a:t>
            </a:r>
            <a:r>
              <a:rPr lang="en-US" b="1" dirty="0" err="1">
                <a:solidFill>
                  <a:srgbClr val="0000CC"/>
                </a:solidFill>
              </a:rPr>
              <a:t>Lực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tác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dụng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của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vợt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lên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quả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bóng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làm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quả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bóng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biến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dạng</a:t>
            </a:r>
            <a:r>
              <a:rPr lang="en-US" b="1" dirty="0">
                <a:solidFill>
                  <a:srgbClr val="0000CC"/>
                </a:solidFill>
              </a:rPr>
              <a:t>, </a:t>
            </a:r>
            <a:r>
              <a:rPr lang="en-US" b="1" dirty="0" err="1">
                <a:solidFill>
                  <a:srgbClr val="0000CC"/>
                </a:solidFill>
              </a:rPr>
              <a:t>thay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đổi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chuyển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động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và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ngược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lại</a:t>
            </a:r>
            <a:r>
              <a:rPr lang="en-US" b="1" dirty="0">
                <a:solidFill>
                  <a:srgbClr val="0000CC"/>
                </a:solidFill>
              </a:rPr>
              <a:t>, </a:t>
            </a:r>
            <a:r>
              <a:rPr lang="en-US" b="1" dirty="0" err="1">
                <a:solidFill>
                  <a:srgbClr val="0000CC"/>
                </a:solidFill>
              </a:rPr>
              <a:t>lực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của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quả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bóng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đập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vào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vợt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làm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vợt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bị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biến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dạng</a:t>
            </a:r>
            <a:r>
              <a:rPr lang="en-US" b="1" dirty="0">
                <a:solidFill>
                  <a:srgbClr val="0000CC"/>
                </a:solidFill>
              </a:rPr>
              <a:t>.</a:t>
            </a:r>
            <a:endParaRPr lang="en-US" dirty="0">
              <a:solidFill>
                <a:srgbClr val="0000CC"/>
              </a:solidFill>
            </a:endParaRPr>
          </a:p>
        </p:txBody>
      </p:sp>
      <p:pic>
        <p:nvPicPr>
          <p:cNvPr id="13" name="Picture 12" descr="http://3.bp.blogspot.com/-QSyUPgTf32U/UdD-DS9UT5I/AAAAAAAAUi0/XmXBSXJFspk/951d0d3a6b7f2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057400"/>
            <a:ext cx="4686300" cy="2971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384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nimBg="1"/>
      <p:bldP spid="25608" grpId="0" animBg="1"/>
      <p:bldP spid="25609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79450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4: BIỂU DIỄN LỰC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0" y="685800"/>
            <a:ext cx="4267200" cy="53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I.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Ôn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en-US" b="1" u="sng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-76200" y="1143000"/>
            <a:ext cx="4177555" cy="198119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nl-NL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 tác dụng lên một vật có thể làm biến đổi chuyển động của vật đó hoặc làm nó bị biến dạng.</a:t>
            </a:r>
            <a:endParaRPr lang="en-US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endParaRPr lang="en-US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5373-98BB-4ED2-B13E-78A091403219}" type="datetime1">
              <a:rPr lang="en-US" smtClean="0"/>
              <a:t>9/13/2013</a:t>
            </a:fld>
            <a:endParaRPr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3445" y="0"/>
            <a:ext cx="609600" cy="679450"/>
          </a:xfrm>
          <a:prstGeom prst="rect">
            <a:avLst/>
          </a:prstGeom>
          <a:solidFill>
            <a:schemeClr val="bg1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3600" b="1" i="1" dirty="0">
                <a:solidFill>
                  <a:srgbClr val="0000FF"/>
                </a:solidFill>
                <a:sym typeface="Wingdings" pitchFamily="2" charset="2"/>
              </a:rPr>
              <a:t>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038600" y="762000"/>
            <a:ext cx="0" cy="6096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AutoShape 18"/>
          <p:cNvSpPr>
            <a:spLocks noChangeArrowheads="1"/>
          </p:cNvSpPr>
          <p:nvPr/>
        </p:nvSpPr>
        <p:spPr bwMode="auto">
          <a:xfrm>
            <a:off x="5322794" y="1524000"/>
            <a:ext cx="2151530" cy="914400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1" hangingPunct="1"/>
            <a:r>
              <a:rPr lang="en-US" sz="2800" b="1" dirty="0" err="1" smtClean="0">
                <a:solidFill>
                  <a:srgbClr val="0000FF"/>
                </a:solidFill>
                <a:latin typeface="Times New Roman"/>
              </a:rPr>
              <a:t>Lực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</a:rPr>
              <a:t>tác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</a:rPr>
              <a:t>dụng</a:t>
            </a:r>
            <a:endParaRPr lang="en-US" sz="2800" b="1" dirty="0">
              <a:solidFill>
                <a:srgbClr val="0000FF"/>
              </a:solidFill>
              <a:latin typeface="Times New Roman"/>
            </a:endParaRPr>
          </a:p>
          <a:p>
            <a:pPr algn="just" eaLnBrk="1" hangingPunct="1"/>
            <a:r>
              <a:rPr lang="en-US" sz="2800" b="1" dirty="0" err="1" smtClean="0">
                <a:solidFill>
                  <a:srgbClr val="0000FF"/>
                </a:solidFill>
                <a:latin typeface="Times New Roman"/>
              </a:rPr>
              <a:t>có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</a:rPr>
              <a:t>thể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</a:rPr>
              <a:t>làm</a:t>
            </a:r>
            <a:r>
              <a:rPr lang="en-US" sz="28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/>
              </a:rPr>
              <a:t>vật</a:t>
            </a:r>
            <a:r>
              <a:rPr lang="en-US" sz="2800" b="1" dirty="0" smtClean="0">
                <a:latin typeface="Times New Roman"/>
              </a:rPr>
              <a:t> </a:t>
            </a:r>
            <a:endParaRPr lang="en-US" sz="2800" b="1" dirty="0">
              <a:latin typeface="Times New Roman"/>
            </a:endParaRPr>
          </a:p>
        </p:txBody>
      </p:sp>
      <p:sp>
        <p:nvSpPr>
          <p:cNvPr id="13" name="AutoShape 20"/>
          <p:cNvSpPr>
            <a:spLocks noChangeArrowheads="1"/>
          </p:cNvSpPr>
          <p:nvPr/>
        </p:nvSpPr>
        <p:spPr bwMode="auto">
          <a:xfrm>
            <a:off x="7239000" y="3048000"/>
            <a:ext cx="1905000" cy="685800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sz="2400" b="1" dirty="0" err="1">
                <a:solidFill>
                  <a:srgbClr val="0000FF"/>
                </a:solidFill>
                <a:latin typeface="Times New Roman"/>
              </a:rPr>
              <a:t>b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/>
              </a:rPr>
              <a:t>iến</a:t>
            </a:r>
            <a:r>
              <a:rPr lang="en-US" sz="24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/>
              </a:rPr>
              <a:t>dạng</a:t>
            </a:r>
            <a:r>
              <a:rPr lang="en-US" sz="2400" b="1" dirty="0" smtClean="0">
                <a:solidFill>
                  <a:srgbClr val="0000FF"/>
                </a:solidFill>
                <a:latin typeface="Times New Roman"/>
              </a:rPr>
              <a:t> </a:t>
            </a:r>
            <a:endParaRPr lang="en-US" sz="2400" b="1" dirty="0">
              <a:solidFill>
                <a:srgbClr val="0000FF"/>
              </a:solidFill>
              <a:latin typeface="Times New Roman"/>
            </a:endParaRPr>
          </a:p>
        </p:txBody>
      </p:sp>
      <p:sp>
        <p:nvSpPr>
          <p:cNvPr id="14" name="AutoShape 21"/>
          <p:cNvSpPr>
            <a:spLocks noChangeArrowheads="1"/>
          </p:cNvSpPr>
          <p:nvPr/>
        </p:nvSpPr>
        <p:spPr bwMode="auto">
          <a:xfrm>
            <a:off x="3886200" y="3048000"/>
            <a:ext cx="2971800" cy="685800"/>
          </a:xfrm>
          <a:prstGeom prst="flowChartAlternateProcess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33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1" hangingPunct="1"/>
            <a:r>
              <a:rPr lang="en-US" sz="2400" b="1" dirty="0" err="1">
                <a:solidFill>
                  <a:srgbClr val="0000FF"/>
                </a:solidFill>
                <a:latin typeface="Times New Roman"/>
              </a:rPr>
              <a:t>t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/>
              </a:rPr>
              <a:t>hay</a:t>
            </a:r>
            <a:r>
              <a:rPr lang="en-US" sz="24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vi-VN" sz="2400" b="1" dirty="0" smtClean="0">
                <a:solidFill>
                  <a:srgbClr val="0000FF"/>
                </a:solidFill>
                <a:latin typeface="Times New Roman"/>
              </a:rPr>
              <a:t>đ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/>
              </a:rPr>
              <a:t>ổi</a:t>
            </a:r>
            <a:r>
              <a:rPr lang="en-US" sz="24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/>
              </a:rPr>
              <a:t>chuyển</a:t>
            </a:r>
            <a:r>
              <a:rPr lang="en-US" sz="2400" b="1" dirty="0" smtClean="0">
                <a:solidFill>
                  <a:srgbClr val="0000FF"/>
                </a:solidFill>
                <a:latin typeface="Times New Roman"/>
              </a:rPr>
              <a:t> </a:t>
            </a:r>
            <a:r>
              <a:rPr lang="vi-VN" sz="2400" b="1" dirty="0" smtClean="0">
                <a:solidFill>
                  <a:srgbClr val="0000FF"/>
                </a:solidFill>
                <a:latin typeface="Times New Roman"/>
              </a:rPr>
              <a:t>đ</a:t>
            </a:r>
            <a:r>
              <a:rPr lang="en-US" sz="2400" b="1" dirty="0" err="1" smtClean="0">
                <a:solidFill>
                  <a:srgbClr val="0000FF"/>
                </a:solidFill>
                <a:latin typeface="Times New Roman"/>
              </a:rPr>
              <a:t>ộng</a:t>
            </a:r>
            <a:r>
              <a:rPr lang="en-US" sz="2400" dirty="0" smtClean="0">
                <a:solidFill>
                  <a:srgbClr val="FF3300"/>
                </a:solidFill>
                <a:latin typeface="Times New Roman"/>
              </a:rPr>
              <a:t> </a:t>
            </a:r>
            <a:endParaRPr lang="en-US" sz="2400" dirty="0">
              <a:solidFill>
                <a:srgbClr val="FF3300"/>
              </a:solidFill>
              <a:latin typeface="Times New Roman"/>
            </a:endParaRPr>
          </a:p>
        </p:txBody>
      </p:sp>
      <p:sp>
        <p:nvSpPr>
          <p:cNvPr id="15" name="Line 22"/>
          <p:cNvSpPr>
            <a:spLocks noChangeShapeType="1"/>
          </p:cNvSpPr>
          <p:nvPr/>
        </p:nvSpPr>
        <p:spPr bwMode="auto">
          <a:xfrm flipH="1">
            <a:off x="5562600" y="2424952"/>
            <a:ext cx="762000" cy="851647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Line 19"/>
          <p:cNvSpPr>
            <a:spLocks noChangeShapeType="1"/>
          </p:cNvSpPr>
          <p:nvPr/>
        </p:nvSpPr>
        <p:spPr bwMode="auto">
          <a:xfrm>
            <a:off x="7239000" y="2411506"/>
            <a:ext cx="1143000" cy="891987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41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2" grpId="0" animBg="1"/>
      <p:bldP spid="12" grpId="1" animBg="1"/>
      <p:bldP spid="13" grpId="0" animBg="1"/>
      <p:bldP spid="13" grpId="1" animBg="1"/>
      <p:bldP spid="14" grpId="0"/>
      <p:bldP spid="14" grpId="1"/>
      <p:bldP spid="15" grpId="0" animBg="1"/>
      <p:bldP spid="15" grpId="1" animBg="1"/>
      <p:bldP spid="16" grpId="0" animBg="1"/>
      <p:bldP spid="1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0" y="685800"/>
            <a:ext cx="4495800" cy="53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I.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Ôn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en-US" b="1" u="sng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5373-98BB-4ED2-B13E-78A091403219}" type="datetime1">
              <a:rPr lang="en-US" smtClean="0"/>
              <a:t>9/13/2013</a:t>
            </a:fld>
            <a:endParaRPr lang="en-US"/>
          </a:p>
        </p:txBody>
      </p:sp>
      <p:sp>
        <p:nvSpPr>
          <p:cNvPr id="9" name="Content Placeholder 5"/>
          <p:cNvSpPr>
            <a:spLocks noGrp="1"/>
          </p:cNvSpPr>
          <p:nvPr>
            <p:ph sz="half" idx="1"/>
          </p:nvPr>
        </p:nvSpPr>
        <p:spPr>
          <a:xfrm>
            <a:off x="-76200" y="1143000"/>
            <a:ext cx="3124200" cy="53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en-US" b="1" u="sng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-14287" y="1600200"/>
            <a:ext cx="4738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i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véctơ</a:t>
            </a:r>
            <a:r>
              <a:rPr lang="en-US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3445" y="0"/>
            <a:ext cx="609600" cy="679450"/>
          </a:xfrm>
          <a:prstGeom prst="rect">
            <a:avLst/>
          </a:prstGeom>
          <a:solidFill>
            <a:schemeClr val="bg1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3600" b="1" i="1" dirty="0">
                <a:solidFill>
                  <a:srgbClr val="0000FF"/>
                </a:solidFill>
                <a:sym typeface="Wingdings" pitchFamily="2" charset="2"/>
              </a:rPr>
              <a:t>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4648200" y="762000"/>
            <a:ext cx="0" cy="6096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itle 4"/>
          <p:cNvSpPr txBox="1">
            <a:spLocks/>
          </p:cNvSpPr>
          <p:nvPr/>
        </p:nvSpPr>
        <p:spPr>
          <a:xfrm>
            <a:off x="0" y="-13447"/>
            <a:ext cx="9144000" cy="605135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4: BIỂU DIỄN LỰC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0" y="0"/>
            <a:ext cx="609600" cy="679450"/>
          </a:xfrm>
          <a:prstGeom prst="rect">
            <a:avLst/>
          </a:prstGeom>
          <a:solidFill>
            <a:schemeClr val="bg1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3600" b="1" i="1" dirty="0">
                <a:solidFill>
                  <a:srgbClr val="0000FF"/>
                </a:solidFill>
                <a:sym typeface="Wingdings" pitchFamily="2" charset="2"/>
              </a:rPr>
              <a:t></a:t>
            </a:r>
          </a:p>
        </p:txBody>
      </p:sp>
    </p:spTree>
    <p:extLst>
      <p:ext uri="{BB962C8B-B14F-4D97-AF65-F5344CB8AC3E}">
        <p14:creationId xmlns:p14="http://schemas.microsoft.com/office/powerpoint/2010/main" val="2875008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Co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292100"/>
            <a:ext cx="5094287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0" y="2057400"/>
            <a:ext cx="2362200" cy="25146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  <p:sp>
        <p:nvSpPr>
          <p:cNvPr id="10" name="Right Brace 9"/>
          <p:cNvSpPr/>
          <p:nvPr/>
        </p:nvSpPr>
        <p:spPr>
          <a:xfrm>
            <a:off x="4876800" y="762000"/>
            <a:ext cx="838200" cy="5486400"/>
          </a:xfrm>
          <a:prstGeom prst="rightBrace">
            <a:avLst>
              <a:gd name="adj1" fmla="val 48002"/>
              <a:gd name="adj2" fmla="val 50000"/>
            </a:avLst>
          </a:prstGeom>
          <a:ln>
            <a:solidFill>
              <a:srgbClr val="FF0000"/>
            </a:solidFill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  <p:sp>
        <p:nvSpPr>
          <p:cNvPr id="12" name="TextBox 11"/>
          <p:cNvSpPr txBox="1"/>
          <p:nvPr/>
        </p:nvSpPr>
        <p:spPr>
          <a:xfrm>
            <a:off x="5791200" y="2806005"/>
            <a:ext cx="3200400" cy="138499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>
              <a:defRPr/>
            </a:pP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véc</a:t>
            </a:r>
            <a:r>
              <a:rPr lang="en-US" sz="28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tơ</a:t>
            </a:r>
            <a:r>
              <a:rPr lang="en-US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(gọi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véc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tơ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</a:t>
            </a:r>
            <a:endParaRPr lang="vi-VN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-1077913" y="3036888"/>
            <a:ext cx="15875" cy="47625"/>
          </a:xfrm>
          <a:custGeom>
            <a:avLst/>
            <a:gdLst>
              <a:gd name="connsiteX0" fmla="*/ 15903 w 15903"/>
              <a:gd name="connsiteY0" fmla="*/ 47708 h 47708"/>
              <a:gd name="connsiteX1" fmla="*/ 0 w 15903"/>
              <a:gd name="connsiteY1" fmla="*/ 0 h 477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5903" h="47708">
                <a:moveTo>
                  <a:pt x="15903" y="47708"/>
                </a:moveTo>
                <a:lnTo>
                  <a:pt x="0" y="0"/>
                </a:lnTo>
              </a:path>
            </a:pathLst>
          </a:cu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  <p:sp>
        <p:nvSpPr>
          <p:cNvPr id="15" name="Freeform 14"/>
          <p:cNvSpPr/>
          <p:nvPr/>
        </p:nvSpPr>
        <p:spPr>
          <a:xfrm>
            <a:off x="2409825" y="357188"/>
            <a:ext cx="2352675" cy="2608262"/>
          </a:xfrm>
          <a:custGeom>
            <a:avLst/>
            <a:gdLst>
              <a:gd name="connsiteX0" fmla="*/ 0 w 2353586"/>
              <a:gd name="connsiteY0" fmla="*/ 2608028 h 2608028"/>
              <a:gd name="connsiteX1" fmla="*/ 7952 w 2353586"/>
              <a:gd name="connsiteY1" fmla="*/ 1645920 h 2608028"/>
              <a:gd name="connsiteX2" fmla="*/ 675861 w 2353586"/>
              <a:gd name="connsiteY2" fmla="*/ 119269 h 2608028"/>
              <a:gd name="connsiteX3" fmla="*/ 2226365 w 2353586"/>
              <a:gd name="connsiteY3" fmla="*/ 0 h 2608028"/>
              <a:gd name="connsiteX4" fmla="*/ 2353586 w 2353586"/>
              <a:gd name="connsiteY4" fmla="*/ 1224501 h 2608028"/>
              <a:gd name="connsiteX5" fmla="*/ 604299 w 2353586"/>
              <a:gd name="connsiteY5" fmla="*/ 2162754 h 2608028"/>
              <a:gd name="connsiteX6" fmla="*/ 190832 w 2353586"/>
              <a:gd name="connsiteY6" fmla="*/ 2417196 h 2608028"/>
              <a:gd name="connsiteX7" fmla="*/ 0 w 2353586"/>
              <a:gd name="connsiteY7" fmla="*/ 2608028 h 2608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53586" h="2608028">
                <a:moveTo>
                  <a:pt x="0" y="2608028"/>
                </a:moveTo>
                <a:cubicBezTo>
                  <a:pt x="2651" y="2287325"/>
                  <a:pt x="5301" y="1966623"/>
                  <a:pt x="7952" y="1645920"/>
                </a:cubicBezTo>
                <a:lnTo>
                  <a:pt x="675861" y="119269"/>
                </a:lnTo>
                <a:lnTo>
                  <a:pt x="2226365" y="0"/>
                </a:lnTo>
                <a:lnTo>
                  <a:pt x="2353586" y="1224501"/>
                </a:lnTo>
                <a:lnTo>
                  <a:pt x="604299" y="2162754"/>
                </a:lnTo>
                <a:lnTo>
                  <a:pt x="190832" y="2417196"/>
                </a:lnTo>
                <a:lnTo>
                  <a:pt x="0" y="2608028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  <p:sp>
        <p:nvSpPr>
          <p:cNvPr id="16" name="Freeform 15"/>
          <p:cNvSpPr/>
          <p:nvPr/>
        </p:nvSpPr>
        <p:spPr>
          <a:xfrm>
            <a:off x="2409825" y="2520950"/>
            <a:ext cx="2632075" cy="1311275"/>
          </a:xfrm>
          <a:custGeom>
            <a:avLst/>
            <a:gdLst>
              <a:gd name="connsiteX0" fmla="*/ 7952 w 2631882"/>
              <a:gd name="connsiteY0" fmla="*/ 1160891 h 1311966"/>
              <a:gd name="connsiteX1" fmla="*/ 15903 w 2631882"/>
              <a:gd name="connsiteY1" fmla="*/ 469127 h 1311966"/>
              <a:gd name="connsiteX2" fmla="*/ 612251 w 2631882"/>
              <a:gd name="connsiteY2" fmla="*/ 0 h 1311966"/>
              <a:gd name="connsiteX3" fmla="*/ 2623931 w 2631882"/>
              <a:gd name="connsiteY3" fmla="*/ 135173 h 1311966"/>
              <a:gd name="connsiteX4" fmla="*/ 2631882 w 2631882"/>
              <a:gd name="connsiteY4" fmla="*/ 1311966 h 1311966"/>
              <a:gd name="connsiteX5" fmla="*/ 7952 w 2631882"/>
              <a:gd name="connsiteY5" fmla="*/ 1224501 h 1311966"/>
              <a:gd name="connsiteX6" fmla="*/ 7952 w 2631882"/>
              <a:gd name="connsiteY6" fmla="*/ 1097280 h 1311966"/>
              <a:gd name="connsiteX7" fmla="*/ 15903 w 2631882"/>
              <a:gd name="connsiteY7" fmla="*/ 1041621 h 1311966"/>
              <a:gd name="connsiteX8" fmla="*/ 7952 w 2631882"/>
              <a:gd name="connsiteY8" fmla="*/ 1017767 h 1311966"/>
              <a:gd name="connsiteX9" fmla="*/ 0 w 2631882"/>
              <a:gd name="connsiteY9" fmla="*/ 946206 h 1311966"/>
              <a:gd name="connsiteX10" fmla="*/ 7952 w 2631882"/>
              <a:gd name="connsiteY10" fmla="*/ 1160891 h 1311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31882" h="1311966">
                <a:moveTo>
                  <a:pt x="7952" y="1160891"/>
                </a:moveTo>
                <a:cubicBezTo>
                  <a:pt x="10602" y="930303"/>
                  <a:pt x="13253" y="699715"/>
                  <a:pt x="15903" y="469127"/>
                </a:cubicBezTo>
                <a:lnTo>
                  <a:pt x="612251" y="0"/>
                </a:lnTo>
                <a:lnTo>
                  <a:pt x="2623931" y="135173"/>
                </a:lnTo>
                <a:cubicBezTo>
                  <a:pt x="2626581" y="527437"/>
                  <a:pt x="2629232" y="919702"/>
                  <a:pt x="2631882" y="1311966"/>
                </a:cubicBezTo>
                <a:lnTo>
                  <a:pt x="7952" y="1224501"/>
                </a:lnTo>
                <a:lnTo>
                  <a:pt x="7952" y="1097280"/>
                </a:lnTo>
                <a:lnTo>
                  <a:pt x="15903" y="1041621"/>
                </a:lnTo>
                <a:lnTo>
                  <a:pt x="7952" y="1017767"/>
                </a:lnTo>
                <a:lnTo>
                  <a:pt x="0" y="946206"/>
                </a:lnTo>
                <a:lnTo>
                  <a:pt x="7952" y="1160891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  <p:sp>
        <p:nvSpPr>
          <p:cNvPr id="18" name="Freeform 17"/>
          <p:cNvSpPr/>
          <p:nvPr/>
        </p:nvSpPr>
        <p:spPr>
          <a:xfrm>
            <a:off x="2257425" y="3943350"/>
            <a:ext cx="2433638" cy="2465388"/>
          </a:xfrm>
          <a:custGeom>
            <a:avLst/>
            <a:gdLst>
              <a:gd name="connsiteX0" fmla="*/ 166978 w 2433100"/>
              <a:gd name="connsiteY0" fmla="*/ 0 h 2464904"/>
              <a:gd name="connsiteX1" fmla="*/ 159027 w 2433100"/>
              <a:gd name="connsiteY1" fmla="*/ 349857 h 2464904"/>
              <a:gd name="connsiteX2" fmla="*/ 111319 w 2433100"/>
              <a:gd name="connsiteY2" fmla="*/ 469127 h 2464904"/>
              <a:gd name="connsiteX3" fmla="*/ 0 w 2433100"/>
              <a:gd name="connsiteY3" fmla="*/ 564543 h 2464904"/>
              <a:gd name="connsiteX4" fmla="*/ 190832 w 2433100"/>
              <a:gd name="connsiteY4" fmla="*/ 2194560 h 2464904"/>
              <a:gd name="connsiteX5" fmla="*/ 2234317 w 2433100"/>
              <a:gd name="connsiteY5" fmla="*/ 2464904 h 2464904"/>
              <a:gd name="connsiteX6" fmla="*/ 2433100 w 2433100"/>
              <a:gd name="connsiteY6" fmla="*/ 1025718 h 2464904"/>
              <a:gd name="connsiteX7" fmla="*/ 612251 w 2433100"/>
              <a:gd name="connsiteY7" fmla="*/ 143123 h 2464904"/>
              <a:gd name="connsiteX8" fmla="*/ 166978 w 2433100"/>
              <a:gd name="connsiteY8" fmla="*/ 0 h 2464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3100" h="2464904">
                <a:moveTo>
                  <a:pt x="166978" y="0"/>
                </a:moveTo>
                <a:lnTo>
                  <a:pt x="159027" y="349857"/>
                </a:lnTo>
                <a:lnTo>
                  <a:pt x="111319" y="469127"/>
                </a:lnTo>
                <a:lnTo>
                  <a:pt x="0" y="564543"/>
                </a:lnTo>
                <a:lnTo>
                  <a:pt x="190832" y="2194560"/>
                </a:lnTo>
                <a:lnTo>
                  <a:pt x="2234317" y="2464904"/>
                </a:lnTo>
                <a:lnTo>
                  <a:pt x="2433100" y="1025718"/>
                </a:lnTo>
                <a:lnTo>
                  <a:pt x="612251" y="143123"/>
                </a:lnTo>
                <a:lnTo>
                  <a:pt x="166978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92099170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0" y="685800"/>
            <a:ext cx="4495800" cy="53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I.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Ôn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en-US" b="1" u="sng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5373-98BB-4ED2-B13E-78A091403219}" type="datetime1">
              <a:rPr lang="en-US" smtClean="0"/>
              <a:t>9/13/2013</a:t>
            </a:fld>
            <a:endParaRPr lang="en-US"/>
          </a:p>
        </p:txBody>
      </p:sp>
      <p:sp>
        <p:nvSpPr>
          <p:cNvPr id="9" name="Content Placeholder 5"/>
          <p:cNvSpPr>
            <a:spLocks noGrp="1"/>
          </p:cNvSpPr>
          <p:nvPr>
            <p:ph sz="half" idx="1"/>
          </p:nvPr>
        </p:nvSpPr>
        <p:spPr>
          <a:xfrm>
            <a:off x="-76200" y="1143000"/>
            <a:ext cx="3124200" cy="53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en-US" b="1" u="sng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-14287" y="1600200"/>
            <a:ext cx="4738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i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véctơ</a:t>
            </a:r>
            <a:r>
              <a:rPr lang="en-US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1119" y="1981200"/>
            <a:ext cx="46493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nl-NL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 là đại lượng véc tơ vì nó có điểm đặt, có độ lớn, có phương và chiều. </a:t>
            </a:r>
            <a:endParaRPr lang="en-US" sz="24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-4015" y="3124200"/>
            <a:ext cx="465221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i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kí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véctơ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3445" y="0"/>
            <a:ext cx="609600" cy="679450"/>
          </a:xfrm>
          <a:prstGeom prst="rect">
            <a:avLst/>
          </a:prstGeom>
          <a:solidFill>
            <a:schemeClr val="bg1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3600" b="1" i="1" dirty="0">
                <a:solidFill>
                  <a:srgbClr val="0000FF"/>
                </a:solidFill>
                <a:sym typeface="Wingdings" pitchFamily="2" charset="2"/>
              </a:rPr>
              <a:t>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4648200" y="762000"/>
            <a:ext cx="0" cy="6096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itle 4"/>
          <p:cNvSpPr txBox="1">
            <a:spLocks/>
          </p:cNvSpPr>
          <p:nvPr/>
        </p:nvSpPr>
        <p:spPr>
          <a:xfrm>
            <a:off x="0" y="-13447"/>
            <a:ext cx="9144000" cy="605135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4: BIỂU DIỄN LỰC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0" y="0"/>
            <a:ext cx="609600" cy="679450"/>
          </a:xfrm>
          <a:prstGeom prst="rect">
            <a:avLst/>
          </a:prstGeom>
          <a:solidFill>
            <a:schemeClr val="bg1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3600" b="1" i="1" dirty="0">
                <a:solidFill>
                  <a:srgbClr val="0000FF"/>
                </a:solidFill>
                <a:sym typeface="Wingdings" pitchFamily="2" charset="2"/>
              </a:rPr>
              <a:t></a:t>
            </a:r>
          </a:p>
        </p:txBody>
      </p:sp>
    </p:spTree>
    <p:extLst>
      <p:ext uri="{BB962C8B-B14F-4D97-AF65-F5344CB8AC3E}">
        <p14:creationId xmlns:p14="http://schemas.microsoft.com/office/powerpoint/2010/main" val="1498963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2133600" y="3505200"/>
            <a:ext cx="5562600" cy="1066800"/>
          </a:xfrm>
          <a:prstGeom prst="rightArrow">
            <a:avLst>
              <a:gd name="adj1" fmla="val 50000"/>
              <a:gd name="adj2" fmla="val 13035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838200" y="3581400"/>
            <a:ext cx="1143000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>
                <a:solidFill>
                  <a:srgbClr val="990000"/>
                </a:solidFill>
              </a:rPr>
              <a:t>Điểm đặt</a:t>
            </a:r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4038600" y="5029200"/>
            <a:ext cx="1676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 smtClean="0">
                <a:solidFill>
                  <a:srgbClr val="990000"/>
                </a:solidFill>
              </a:rPr>
              <a:t>Cường</a:t>
            </a:r>
            <a:r>
              <a:rPr lang="en-US" b="1" dirty="0" smtClean="0">
                <a:solidFill>
                  <a:srgbClr val="990000"/>
                </a:solidFill>
              </a:rPr>
              <a:t> </a:t>
            </a:r>
            <a:r>
              <a:rPr lang="en-US" b="1" dirty="0" err="1" smtClean="0">
                <a:solidFill>
                  <a:srgbClr val="990000"/>
                </a:solidFill>
              </a:rPr>
              <a:t>độ</a:t>
            </a:r>
            <a:endParaRPr lang="en-US" b="1" dirty="0">
              <a:solidFill>
                <a:srgbClr val="990000"/>
              </a:solidFill>
            </a:endParaRP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2133600" y="3771900"/>
            <a:ext cx="76200" cy="533400"/>
          </a:xfrm>
          <a:prstGeom prst="rect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2209800" y="3771900"/>
            <a:ext cx="4114800" cy="5334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3352800" y="37338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>
                <a:solidFill>
                  <a:srgbClr val="990000"/>
                </a:solidFill>
              </a:rPr>
              <a:t> </a:t>
            </a:r>
            <a:r>
              <a:rPr lang="en-US" b="1">
                <a:solidFill>
                  <a:srgbClr val="FFFF00"/>
                </a:solidFill>
              </a:rPr>
              <a:t>Phương</a:t>
            </a:r>
            <a:endParaRPr lang="en-US" b="1">
              <a:solidFill>
                <a:srgbClr val="990000"/>
              </a:solidFill>
            </a:endParaRPr>
          </a:p>
        </p:txBody>
      </p:sp>
      <p:sp>
        <p:nvSpPr>
          <p:cNvPr id="33800" name="AutoShape 8"/>
          <p:cNvSpPr>
            <a:spLocks noChangeArrowheads="1"/>
          </p:cNvSpPr>
          <p:nvPr/>
        </p:nvSpPr>
        <p:spPr bwMode="auto">
          <a:xfrm rot="5400000">
            <a:off x="6477000" y="3390900"/>
            <a:ext cx="990600" cy="1295400"/>
          </a:xfrm>
          <a:prstGeom prst="flowChartExtract">
            <a:avLst/>
          </a:prstGeom>
          <a:solidFill>
            <a:srgbClr val="00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6324600" y="3810000"/>
            <a:ext cx="114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>
                <a:solidFill>
                  <a:srgbClr val="FFFF00"/>
                </a:solidFill>
              </a:rPr>
              <a:t>Chiều.</a:t>
            </a:r>
          </a:p>
        </p:txBody>
      </p:sp>
      <p:sp>
        <p:nvSpPr>
          <p:cNvPr id="33802" name="AutoShape 10"/>
          <p:cNvSpPr>
            <a:spLocks noChangeArrowheads="1"/>
          </p:cNvSpPr>
          <p:nvPr/>
        </p:nvSpPr>
        <p:spPr bwMode="auto">
          <a:xfrm>
            <a:off x="2133600" y="4800600"/>
            <a:ext cx="5486400" cy="76200"/>
          </a:xfrm>
          <a:prstGeom prst="leftRightArrow">
            <a:avLst>
              <a:gd name="adj1" fmla="val 50000"/>
              <a:gd name="adj2" fmla="val 1440000"/>
            </a:avLst>
          </a:prstGeom>
          <a:solidFill>
            <a:srgbClr val="0066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2743200" y="5410200"/>
            <a:ext cx="457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990000"/>
                </a:solidFill>
              </a:rPr>
              <a:t>(</a:t>
            </a:r>
            <a:r>
              <a:rPr lang="en-US" b="1" dirty="0" err="1" smtClean="0">
                <a:solidFill>
                  <a:srgbClr val="990000"/>
                </a:solidFill>
              </a:rPr>
              <a:t>theo</a:t>
            </a:r>
            <a:r>
              <a:rPr lang="en-US" b="1" dirty="0" smtClean="0">
                <a:solidFill>
                  <a:srgbClr val="990000"/>
                </a:solidFill>
              </a:rPr>
              <a:t> </a:t>
            </a:r>
            <a:r>
              <a:rPr lang="en-US" b="1" dirty="0" err="1">
                <a:solidFill>
                  <a:srgbClr val="990000"/>
                </a:solidFill>
              </a:rPr>
              <a:t>một</a:t>
            </a:r>
            <a:r>
              <a:rPr lang="en-US" b="1" dirty="0">
                <a:solidFill>
                  <a:srgbClr val="990000"/>
                </a:solidFill>
              </a:rPr>
              <a:t> </a:t>
            </a:r>
            <a:r>
              <a:rPr lang="en-US" b="1" dirty="0" err="1">
                <a:solidFill>
                  <a:srgbClr val="990000"/>
                </a:solidFill>
              </a:rPr>
              <a:t>tỉ</a:t>
            </a:r>
            <a:r>
              <a:rPr lang="en-US" b="1" dirty="0">
                <a:solidFill>
                  <a:srgbClr val="990000"/>
                </a:solidFill>
              </a:rPr>
              <a:t> </a:t>
            </a:r>
            <a:r>
              <a:rPr lang="en-US" b="1" dirty="0" err="1">
                <a:solidFill>
                  <a:srgbClr val="990000"/>
                </a:solidFill>
              </a:rPr>
              <a:t>xích</a:t>
            </a:r>
            <a:r>
              <a:rPr lang="en-US" b="1" dirty="0">
                <a:solidFill>
                  <a:srgbClr val="990000"/>
                </a:solidFill>
              </a:rPr>
              <a:t> </a:t>
            </a:r>
            <a:r>
              <a:rPr lang="en-US" b="1" dirty="0" err="1">
                <a:solidFill>
                  <a:srgbClr val="990000"/>
                </a:solidFill>
              </a:rPr>
              <a:t>cho</a:t>
            </a:r>
            <a:r>
              <a:rPr lang="en-US" b="1" dirty="0">
                <a:solidFill>
                  <a:srgbClr val="990000"/>
                </a:solidFill>
              </a:rPr>
              <a:t> </a:t>
            </a:r>
            <a:r>
              <a:rPr lang="en-US" b="1" dirty="0" err="1" smtClean="0">
                <a:solidFill>
                  <a:srgbClr val="990000"/>
                </a:solidFill>
              </a:rPr>
              <a:t>trước</a:t>
            </a:r>
            <a:r>
              <a:rPr lang="en-US" b="1" dirty="0" smtClean="0">
                <a:solidFill>
                  <a:srgbClr val="990000"/>
                </a:solidFill>
              </a:rPr>
              <a:t>)</a:t>
            </a:r>
            <a:endParaRPr lang="en-US" b="1" dirty="0">
              <a:solidFill>
                <a:srgbClr val="990000"/>
              </a:solidFill>
            </a:endParaRPr>
          </a:p>
        </p:txBody>
      </p:sp>
      <p:sp>
        <p:nvSpPr>
          <p:cNvPr id="33804" name="Rectangle 12"/>
          <p:cNvSpPr>
            <a:spLocks noGrp="1" noChangeArrowheads="1"/>
          </p:cNvSpPr>
          <p:nvPr>
            <p:ph type="title"/>
          </p:nvPr>
        </p:nvSpPr>
        <p:spPr>
          <a:xfrm>
            <a:off x="0" y="510988"/>
            <a:ext cx="9144000" cy="784412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just" eaLnBrk="1" hangingPunct="1"/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véc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tơ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mũi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tên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33805" name="Text Box 13"/>
          <p:cNvSpPr txBox="1">
            <a:spLocks noChangeArrowheads="1"/>
          </p:cNvSpPr>
          <p:nvPr/>
        </p:nvSpPr>
        <p:spPr bwMode="auto">
          <a:xfrm>
            <a:off x="13445" y="1228165"/>
            <a:ext cx="8520955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Gốc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33806" name="Text Box 14"/>
          <p:cNvSpPr txBox="1">
            <a:spLocks noChangeArrowheads="1"/>
          </p:cNvSpPr>
          <p:nvPr/>
        </p:nvSpPr>
        <p:spPr bwMode="auto">
          <a:xfrm>
            <a:off x="0" y="1685365"/>
            <a:ext cx="8534400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trùng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33807" name="Text Box 15"/>
          <p:cNvSpPr txBox="1">
            <a:spLocks noChangeArrowheads="1"/>
          </p:cNvSpPr>
          <p:nvPr/>
        </p:nvSpPr>
        <p:spPr bwMode="auto">
          <a:xfrm>
            <a:off x="0" y="2133600"/>
            <a:ext cx="9144000" cy="5232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tỉ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xích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trước</a:t>
            </a:r>
            <a:endParaRPr lang="en-US" sz="28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0" y="2521803"/>
            <a:ext cx="91440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Kí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 +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Vectơ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F. </a:t>
            </a:r>
          </a:p>
          <a:p>
            <a:pPr algn="just"/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                +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F.</a:t>
            </a:r>
            <a:endParaRPr lang="en-US" sz="28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 Box 22"/>
          <p:cNvSpPr txBox="1">
            <a:spLocks noChangeArrowheads="1"/>
          </p:cNvSpPr>
          <p:nvPr/>
        </p:nvSpPr>
        <p:spPr bwMode="auto">
          <a:xfrm>
            <a:off x="7602071" y="3733800"/>
            <a:ext cx="6858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000" b="1" dirty="0">
                <a:solidFill>
                  <a:srgbClr val="006600"/>
                </a:solidFill>
              </a:rPr>
              <a:t>F</a:t>
            </a:r>
          </a:p>
        </p:txBody>
      </p:sp>
      <p:sp>
        <p:nvSpPr>
          <p:cNvPr id="19" name="Line 23"/>
          <p:cNvSpPr>
            <a:spLocks noChangeShapeType="1"/>
          </p:cNvSpPr>
          <p:nvPr/>
        </p:nvSpPr>
        <p:spPr bwMode="auto">
          <a:xfrm>
            <a:off x="7696200" y="3810000"/>
            <a:ext cx="533400" cy="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" name="Text Box 14"/>
          <p:cNvSpPr txBox="1">
            <a:spLocks noChangeArrowheads="1"/>
          </p:cNvSpPr>
          <p:nvPr/>
        </p:nvSpPr>
        <p:spPr bwMode="auto">
          <a:xfrm>
            <a:off x="5410200" y="5056094"/>
            <a:ext cx="457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F</a:t>
            </a:r>
            <a:endParaRPr lang="en-US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itle 4"/>
          <p:cNvSpPr txBox="1">
            <a:spLocks/>
          </p:cNvSpPr>
          <p:nvPr/>
        </p:nvSpPr>
        <p:spPr>
          <a:xfrm>
            <a:off x="0" y="-76200"/>
            <a:ext cx="9144000" cy="609600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Cách biểu diễn và kí hiệu véctơ lực</a:t>
            </a:r>
            <a:endParaRPr lang="en-US" sz="36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3445" y="-152400"/>
            <a:ext cx="609600" cy="679450"/>
          </a:xfrm>
          <a:prstGeom prst="rect">
            <a:avLst/>
          </a:prstGeom>
          <a:solidFill>
            <a:schemeClr val="bg1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3600" b="1" i="1" dirty="0">
                <a:solidFill>
                  <a:srgbClr val="0000FF"/>
                </a:solidFill>
                <a:sym typeface="Wingdings" pitchFamily="2" charset="2"/>
              </a:rPr>
              <a:t></a:t>
            </a:r>
          </a:p>
        </p:txBody>
      </p:sp>
      <p:sp>
        <p:nvSpPr>
          <p:cNvPr id="23" name="Line 23"/>
          <p:cNvSpPr>
            <a:spLocks noChangeShapeType="1"/>
          </p:cNvSpPr>
          <p:nvPr/>
        </p:nvSpPr>
        <p:spPr bwMode="auto">
          <a:xfrm>
            <a:off x="3581400" y="2590800"/>
            <a:ext cx="457200" cy="0"/>
          </a:xfrm>
          <a:prstGeom prst="line">
            <a:avLst/>
          </a:prstGeom>
          <a:noFill/>
          <a:ln w="28575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724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0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3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4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800" decel="100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0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Clr clrSpc="hsl" dir="cw">
                                      <p:cBhvr override="childStyle">
                                        <p:cTn id="54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5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800" decel="100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338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800" decel="100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6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338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8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8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500"/>
                            </p:stCondLst>
                            <p:childTnLst>
                              <p:par>
                                <p:cTn id="1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800" decel="100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nimBg="1"/>
      <p:bldP spid="33795" grpId="0"/>
      <p:bldP spid="33796" grpId="0"/>
      <p:bldP spid="33797" grpId="0" animBg="1"/>
      <p:bldP spid="33797" grpId="1" animBg="1"/>
      <p:bldP spid="33798" grpId="0" animBg="1"/>
      <p:bldP spid="33798" grpId="1" animBg="1"/>
      <p:bldP spid="33799" grpId="0"/>
      <p:bldP spid="33800" grpId="0" animBg="1"/>
      <p:bldP spid="33800" grpId="1" animBg="1"/>
      <p:bldP spid="33801" grpId="0"/>
      <p:bldP spid="33802" grpId="0" animBg="1"/>
      <p:bldP spid="33802" grpId="1" animBg="1"/>
      <p:bldP spid="33803" grpId="0"/>
      <p:bldP spid="33804" grpId="0" animBg="1"/>
      <p:bldP spid="33805" grpId="0" animBg="1"/>
      <p:bldP spid="33806" grpId="0" animBg="1"/>
      <p:bldP spid="33807" grpId="0" animBg="1"/>
      <p:bldP spid="17" grpId="0"/>
      <p:bldP spid="18" grpId="0"/>
      <p:bldP spid="19" grpId="0" animBg="1"/>
      <p:bldP spid="20" grpId="0"/>
      <p:bldP spid="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79450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4: BIỂU DIỄN LỰC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0" y="685800"/>
            <a:ext cx="4495800" cy="53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I.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Ôn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khái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niệm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en-US" b="1" u="sng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45373-98BB-4ED2-B13E-78A091403219}" type="datetime1">
              <a:rPr lang="en-US" smtClean="0"/>
              <a:t>9/13/2013</a:t>
            </a:fld>
            <a:endParaRPr lang="en-US"/>
          </a:p>
        </p:txBody>
      </p:sp>
      <p:sp>
        <p:nvSpPr>
          <p:cNvPr id="9" name="Content Placeholder 5"/>
          <p:cNvSpPr>
            <a:spLocks noGrp="1"/>
          </p:cNvSpPr>
          <p:nvPr>
            <p:ph sz="half" idx="1"/>
          </p:nvPr>
        </p:nvSpPr>
        <p:spPr>
          <a:xfrm>
            <a:off x="-76200" y="1143000"/>
            <a:ext cx="3124200" cy="533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u="sng" dirty="0" err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u="sng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0" indent="0">
              <a:buNone/>
            </a:pPr>
            <a:endParaRPr lang="en-US" b="1" u="sng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-14287" y="1600200"/>
            <a:ext cx="4738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i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véctơ</a:t>
            </a:r>
            <a:r>
              <a:rPr lang="en-US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-4015" y="1981200"/>
            <a:ext cx="465221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 b="1">
                <a:solidFill>
                  <a:schemeClr val="tx1"/>
                </a:solidFill>
                <a:latin typeface="Tahoma" charset="0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Tahoma" charset="0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Tahoma" charset="0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Tahoma" charset="0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Tahoma" charset="0"/>
              </a:defRPr>
            </a:lvl9pPr>
          </a:lstStyle>
          <a:p>
            <a:r>
              <a:rPr lang="en-US" i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kí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véctơ</a:t>
            </a:r>
            <a:r>
              <a:rPr lang="en-US" i="1" u="sng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u="sng" dirty="0" err="1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3445" y="0"/>
            <a:ext cx="609600" cy="679450"/>
          </a:xfrm>
          <a:prstGeom prst="rect">
            <a:avLst/>
          </a:prstGeom>
          <a:solidFill>
            <a:schemeClr val="bg1"/>
          </a:solidFill>
          <a:ln w="38100" algn="ctr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3600" b="1" i="1" dirty="0">
                <a:solidFill>
                  <a:srgbClr val="0000FF"/>
                </a:solidFill>
                <a:sym typeface="Wingdings" pitchFamily="2" charset="2"/>
              </a:rPr>
              <a:t>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4648200" y="762000"/>
            <a:ext cx="0" cy="609600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 Box 10"/>
          <p:cNvSpPr txBox="1">
            <a:spLocks noChangeArrowheads="1"/>
          </p:cNvSpPr>
          <p:nvPr/>
        </p:nvSpPr>
        <p:spPr bwMode="auto">
          <a:xfrm>
            <a:off x="0" y="2732544"/>
            <a:ext cx="464820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en-US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véctơ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mũi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tên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Gốc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trùng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dài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tỉ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xích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4648200" y="698480"/>
            <a:ext cx="44958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b="1" i="1" u="sng" dirty="0" err="1">
                <a:solidFill>
                  <a:srgbClr val="C00000"/>
                </a:solidFill>
              </a:rPr>
              <a:t>Ví</a:t>
            </a:r>
            <a:r>
              <a:rPr lang="en-US" b="1" i="1" u="sng" dirty="0">
                <a:solidFill>
                  <a:srgbClr val="C00000"/>
                </a:solidFill>
              </a:rPr>
              <a:t> </a:t>
            </a:r>
            <a:r>
              <a:rPr lang="en-US" b="1" i="1" u="sng" dirty="0" err="1">
                <a:solidFill>
                  <a:srgbClr val="C00000"/>
                </a:solidFill>
              </a:rPr>
              <a:t>dụ</a:t>
            </a:r>
            <a:r>
              <a:rPr lang="en-US" b="1" i="1" u="sng" dirty="0">
                <a:solidFill>
                  <a:srgbClr val="C00000"/>
                </a:solidFill>
              </a:rPr>
              <a:t>: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 smtClean="0">
                <a:solidFill>
                  <a:srgbClr val="C00000"/>
                </a:solidFill>
              </a:rPr>
              <a:t>Hãy</a:t>
            </a:r>
            <a:r>
              <a:rPr lang="en-US" b="1" i="1" dirty="0" smtClean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biểu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diễn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một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lực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smtClean="0">
                <a:solidFill>
                  <a:srgbClr val="C00000"/>
                </a:solidFill>
              </a:rPr>
              <a:t>15N </a:t>
            </a:r>
            <a:r>
              <a:rPr lang="en-US" b="1" i="1" dirty="0" err="1">
                <a:solidFill>
                  <a:srgbClr val="C00000"/>
                </a:solidFill>
              </a:rPr>
              <a:t>tác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dụng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lên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xe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lăn</a:t>
            </a:r>
            <a:r>
              <a:rPr lang="en-US" b="1" i="1" dirty="0">
                <a:solidFill>
                  <a:srgbClr val="C00000"/>
                </a:solidFill>
              </a:rPr>
              <a:t> B. Theo </a:t>
            </a:r>
            <a:r>
              <a:rPr lang="en-US" b="1" i="1" dirty="0" err="1">
                <a:solidFill>
                  <a:srgbClr val="C00000"/>
                </a:solidFill>
              </a:rPr>
              <a:t>các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yếu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tố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sau</a:t>
            </a:r>
            <a:r>
              <a:rPr lang="en-US" b="1" i="1" dirty="0">
                <a:solidFill>
                  <a:srgbClr val="C00000"/>
                </a:solidFill>
              </a:rPr>
              <a:t>:</a:t>
            </a:r>
          </a:p>
          <a:p>
            <a:pPr eaLnBrk="1" hangingPunct="1"/>
            <a:r>
              <a:rPr lang="en-US" b="1" i="1" dirty="0" err="1">
                <a:solidFill>
                  <a:srgbClr val="C00000"/>
                </a:solidFill>
              </a:rPr>
              <a:t>Điểm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đặt</a:t>
            </a:r>
            <a:r>
              <a:rPr lang="en-US" b="1" i="1" dirty="0">
                <a:solidFill>
                  <a:srgbClr val="C00000"/>
                </a:solidFill>
              </a:rPr>
              <a:t>  A.</a:t>
            </a:r>
          </a:p>
          <a:p>
            <a:pPr eaLnBrk="1" hangingPunct="1"/>
            <a:r>
              <a:rPr lang="en-US" b="1" i="1" dirty="0" err="1">
                <a:solidFill>
                  <a:srgbClr val="C00000"/>
                </a:solidFill>
              </a:rPr>
              <a:t>Phương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nằm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ngang</a:t>
            </a:r>
            <a:r>
              <a:rPr lang="en-US" b="1" i="1" dirty="0">
                <a:solidFill>
                  <a:srgbClr val="C00000"/>
                </a:solidFill>
              </a:rPr>
              <a:t>.</a:t>
            </a:r>
          </a:p>
          <a:p>
            <a:pPr eaLnBrk="1" hangingPunct="1"/>
            <a:r>
              <a:rPr lang="en-US" b="1" i="1" dirty="0" err="1">
                <a:solidFill>
                  <a:srgbClr val="C00000"/>
                </a:solidFill>
              </a:rPr>
              <a:t>Chiều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từ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trái</a:t>
            </a:r>
            <a:r>
              <a:rPr lang="en-US" b="1" i="1" dirty="0">
                <a:solidFill>
                  <a:srgbClr val="C00000"/>
                </a:solidFill>
              </a:rPr>
              <a:t> sang </a:t>
            </a:r>
            <a:r>
              <a:rPr lang="en-US" b="1" i="1" dirty="0" err="1">
                <a:solidFill>
                  <a:srgbClr val="C00000"/>
                </a:solidFill>
              </a:rPr>
              <a:t>phải</a:t>
            </a:r>
            <a:r>
              <a:rPr lang="en-US" b="1" i="1" dirty="0">
                <a:solidFill>
                  <a:srgbClr val="C00000"/>
                </a:solidFill>
              </a:rPr>
              <a:t>. </a:t>
            </a:r>
          </a:p>
          <a:p>
            <a:pPr eaLnBrk="1" hangingPunct="1"/>
            <a:r>
              <a:rPr lang="en-US" b="1" i="1" dirty="0" err="1">
                <a:solidFill>
                  <a:srgbClr val="C00000"/>
                </a:solidFill>
              </a:rPr>
              <a:t>Cường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độ</a:t>
            </a:r>
            <a:r>
              <a:rPr lang="en-US" b="1" i="1" dirty="0">
                <a:solidFill>
                  <a:srgbClr val="C00000"/>
                </a:solidFill>
              </a:rPr>
              <a:t> F = 15N </a:t>
            </a:r>
          </a:p>
        </p:txBody>
      </p:sp>
    </p:spTree>
    <p:extLst>
      <p:ext uri="{BB962C8B-B14F-4D97-AF65-F5344CB8AC3E}">
        <p14:creationId xmlns:p14="http://schemas.microsoft.com/office/powerpoint/2010/main" val="1740986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1981200" y="3419475"/>
            <a:ext cx="2209800" cy="457200"/>
          </a:xfrm>
          <a:prstGeom prst="rect">
            <a:avLst/>
          </a:prstGeom>
          <a:gradFill flip="none" rotWithShape="1">
            <a:gsLst>
              <a:gs pos="0">
                <a:srgbClr val="00CC00">
                  <a:shade val="30000"/>
                  <a:satMod val="115000"/>
                </a:srgbClr>
              </a:gs>
              <a:gs pos="50000">
                <a:srgbClr val="00CC00">
                  <a:shade val="67500"/>
                  <a:satMod val="115000"/>
                </a:srgbClr>
              </a:gs>
              <a:gs pos="100000">
                <a:srgbClr val="00CC00">
                  <a:shade val="100000"/>
                  <a:satMod val="115000"/>
                </a:srgbClr>
              </a:gs>
            </a:gsLst>
            <a:lin ang="13500000" scaled="1"/>
            <a:tileRect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6" name="AutoShape 4"/>
          <p:cNvSpPr>
            <a:spLocks noChangeArrowheads="1"/>
          </p:cNvSpPr>
          <p:nvPr/>
        </p:nvSpPr>
        <p:spPr bwMode="auto">
          <a:xfrm>
            <a:off x="2209800" y="3876675"/>
            <a:ext cx="1752600" cy="22860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7" name="Oval 5"/>
          <p:cNvSpPr>
            <a:spLocks noChangeArrowheads="1"/>
          </p:cNvSpPr>
          <p:nvPr/>
        </p:nvSpPr>
        <p:spPr bwMode="auto">
          <a:xfrm>
            <a:off x="2209800" y="3876675"/>
            <a:ext cx="533400" cy="5334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8" name="Oval 6"/>
          <p:cNvSpPr>
            <a:spLocks noChangeArrowheads="1"/>
          </p:cNvSpPr>
          <p:nvPr/>
        </p:nvSpPr>
        <p:spPr bwMode="auto">
          <a:xfrm>
            <a:off x="3429000" y="3863975"/>
            <a:ext cx="533400" cy="5334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8679" name="Line 7"/>
          <p:cNvSpPr>
            <a:spLocks noChangeShapeType="1"/>
          </p:cNvSpPr>
          <p:nvPr/>
        </p:nvSpPr>
        <p:spPr bwMode="auto">
          <a:xfrm>
            <a:off x="1143000" y="4410075"/>
            <a:ext cx="7543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2806700" y="3419475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FFC000"/>
                </a:solidFill>
              </a:rPr>
              <a:t>B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2743200" y="2514600"/>
            <a:ext cx="3276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 smtClean="0">
                <a:solidFill>
                  <a:srgbClr val="0000CC"/>
                </a:solidFill>
              </a:rPr>
              <a:t>Tỉ</a:t>
            </a:r>
            <a:r>
              <a:rPr lang="en-US" b="1" dirty="0" smtClean="0">
                <a:solidFill>
                  <a:srgbClr val="0000CC"/>
                </a:solidFill>
              </a:rPr>
              <a:t> </a:t>
            </a:r>
            <a:r>
              <a:rPr lang="en-US" b="1" dirty="0" err="1" smtClean="0">
                <a:solidFill>
                  <a:srgbClr val="0000CC"/>
                </a:solidFill>
              </a:rPr>
              <a:t>xích</a:t>
            </a:r>
            <a:r>
              <a:rPr lang="en-US" b="1" dirty="0" smtClean="0">
                <a:solidFill>
                  <a:srgbClr val="0000CC"/>
                </a:solidFill>
              </a:rPr>
              <a:t> 1cm </a:t>
            </a:r>
            <a:r>
              <a:rPr lang="en-US" b="1" dirty="0" err="1">
                <a:solidFill>
                  <a:srgbClr val="0000CC"/>
                </a:solidFill>
              </a:rPr>
              <a:t>ứng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với</a:t>
            </a:r>
            <a:r>
              <a:rPr lang="en-US" b="1" dirty="0">
                <a:solidFill>
                  <a:srgbClr val="0000CC"/>
                </a:solidFill>
              </a:rPr>
              <a:t> 5N</a:t>
            </a:r>
          </a:p>
        </p:txBody>
      </p:sp>
      <p:sp>
        <p:nvSpPr>
          <p:cNvPr id="28682" name="Text Box 10"/>
          <p:cNvSpPr txBox="1">
            <a:spLocks noChangeArrowheads="1"/>
          </p:cNvSpPr>
          <p:nvPr/>
        </p:nvSpPr>
        <p:spPr bwMode="auto">
          <a:xfrm>
            <a:off x="5181600" y="4826934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>
                <a:solidFill>
                  <a:srgbClr val="990000"/>
                </a:solidFill>
              </a:rPr>
              <a:t>5N</a:t>
            </a:r>
            <a:endParaRPr lang="en-US"/>
          </a:p>
        </p:txBody>
      </p:sp>
      <p:sp>
        <p:nvSpPr>
          <p:cNvPr id="28683" name="Line 11"/>
          <p:cNvSpPr>
            <a:spLocks noChangeShapeType="1"/>
          </p:cNvSpPr>
          <p:nvPr/>
        </p:nvSpPr>
        <p:spPr bwMode="auto">
          <a:xfrm>
            <a:off x="4191000" y="3648075"/>
            <a:ext cx="25225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4" name="Line 12"/>
          <p:cNvSpPr>
            <a:spLocks noChangeShapeType="1"/>
          </p:cNvSpPr>
          <p:nvPr/>
        </p:nvSpPr>
        <p:spPr bwMode="auto">
          <a:xfrm>
            <a:off x="5041900" y="4791075"/>
            <a:ext cx="8223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5" name="Line 13"/>
          <p:cNvSpPr>
            <a:spLocks noChangeShapeType="1"/>
          </p:cNvSpPr>
          <p:nvPr/>
        </p:nvSpPr>
        <p:spPr bwMode="auto">
          <a:xfrm>
            <a:off x="5880100" y="4714875"/>
            <a:ext cx="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6" name="Line 14"/>
          <p:cNvSpPr>
            <a:spLocks noChangeShapeType="1"/>
          </p:cNvSpPr>
          <p:nvPr/>
        </p:nvSpPr>
        <p:spPr bwMode="auto">
          <a:xfrm>
            <a:off x="5041900" y="4714875"/>
            <a:ext cx="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7" name="Line 15"/>
          <p:cNvSpPr>
            <a:spLocks noChangeShapeType="1"/>
          </p:cNvSpPr>
          <p:nvPr/>
        </p:nvSpPr>
        <p:spPr bwMode="auto">
          <a:xfrm>
            <a:off x="5029200" y="3648075"/>
            <a:ext cx="838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8" name="Line 16"/>
          <p:cNvSpPr>
            <a:spLocks noChangeShapeType="1"/>
          </p:cNvSpPr>
          <p:nvPr/>
        </p:nvSpPr>
        <p:spPr bwMode="auto">
          <a:xfrm>
            <a:off x="5867400" y="3571875"/>
            <a:ext cx="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89" name="Line 17"/>
          <p:cNvSpPr>
            <a:spLocks noChangeShapeType="1"/>
          </p:cNvSpPr>
          <p:nvPr/>
        </p:nvSpPr>
        <p:spPr bwMode="auto">
          <a:xfrm>
            <a:off x="5029200" y="3571875"/>
            <a:ext cx="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0" name="Line 18"/>
          <p:cNvSpPr>
            <a:spLocks noChangeShapeType="1"/>
          </p:cNvSpPr>
          <p:nvPr/>
        </p:nvSpPr>
        <p:spPr bwMode="auto">
          <a:xfrm>
            <a:off x="4191000" y="3648075"/>
            <a:ext cx="838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1" name="Line 19"/>
          <p:cNvSpPr>
            <a:spLocks noChangeShapeType="1"/>
          </p:cNvSpPr>
          <p:nvPr/>
        </p:nvSpPr>
        <p:spPr bwMode="auto">
          <a:xfrm>
            <a:off x="5029200" y="3571875"/>
            <a:ext cx="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2" name="Line 20"/>
          <p:cNvSpPr>
            <a:spLocks noChangeShapeType="1"/>
          </p:cNvSpPr>
          <p:nvPr/>
        </p:nvSpPr>
        <p:spPr bwMode="auto">
          <a:xfrm>
            <a:off x="4191000" y="3571875"/>
            <a:ext cx="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3" name="Text Box 21"/>
          <p:cNvSpPr txBox="1">
            <a:spLocks noChangeArrowheads="1"/>
          </p:cNvSpPr>
          <p:nvPr/>
        </p:nvSpPr>
        <p:spPr bwMode="auto">
          <a:xfrm>
            <a:off x="6629400" y="3429000"/>
            <a:ext cx="68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>
                <a:solidFill>
                  <a:srgbClr val="0000CC"/>
                </a:solidFill>
              </a:rPr>
              <a:t>F</a:t>
            </a:r>
          </a:p>
        </p:txBody>
      </p:sp>
      <p:sp>
        <p:nvSpPr>
          <p:cNvPr id="28694" name="Line 22"/>
          <p:cNvSpPr>
            <a:spLocks noChangeShapeType="1"/>
          </p:cNvSpPr>
          <p:nvPr/>
        </p:nvSpPr>
        <p:spPr bwMode="auto">
          <a:xfrm>
            <a:off x="6629400" y="3429000"/>
            <a:ext cx="390525" cy="1588"/>
          </a:xfrm>
          <a:prstGeom prst="line">
            <a:avLst/>
          </a:prstGeom>
          <a:noFill/>
          <a:ln w="28575">
            <a:solidFill>
              <a:srgbClr val="0000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5" name="Text Box 23"/>
          <p:cNvSpPr txBox="1">
            <a:spLocks noChangeArrowheads="1"/>
          </p:cNvSpPr>
          <p:nvPr/>
        </p:nvSpPr>
        <p:spPr bwMode="auto">
          <a:xfrm>
            <a:off x="4572000" y="3114675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>
                <a:solidFill>
                  <a:srgbClr val="990000"/>
                </a:solidFill>
              </a:rPr>
              <a:t>F = 15N</a:t>
            </a:r>
            <a:endParaRPr lang="en-US"/>
          </a:p>
        </p:txBody>
      </p:sp>
      <p:sp>
        <p:nvSpPr>
          <p:cNvPr id="28696" name="Text Box 24"/>
          <p:cNvSpPr txBox="1">
            <a:spLocks noChangeArrowheads="1"/>
          </p:cNvSpPr>
          <p:nvPr/>
        </p:nvSpPr>
        <p:spPr bwMode="auto">
          <a:xfrm>
            <a:off x="685800" y="5486400"/>
            <a:ext cx="3695700" cy="46166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15N sẽ ứng với ….cm</a:t>
            </a:r>
          </a:p>
        </p:txBody>
      </p:sp>
      <p:sp>
        <p:nvSpPr>
          <p:cNvPr id="28697" name="Text Box 25"/>
          <p:cNvSpPr txBox="1">
            <a:spLocks noChangeArrowheads="1"/>
          </p:cNvSpPr>
          <p:nvPr/>
        </p:nvSpPr>
        <p:spPr bwMode="auto">
          <a:xfrm>
            <a:off x="2971800" y="547295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28698" name="Text Box 26"/>
          <p:cNvSpPr txBox="1">
            <a:spLocks noChangeArrowheads="1"/>
          </p:cNvSpPr>
          <p:nvPr/>
        </p:nvSpPr>
        <p:spPr bwMode="auto">
          <a:xfrm>
            <a:off x="4114800" y="32766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/>
              <a:t>A</a:t>
            </a:r>
          </a:p>
        </p:txBody>
      </p:sp>
      <p:sp>
        <p:nvSpPr>
          <p:cNvPr id="28" name="Text Box 2"/>
          <p:cNvSpPr txBox="1">
            <a:spLocks noChangeArrowheads="1"/>
          </p:cNvSpPr>
          <p:nvPr/>
        </p:nvSpPr>
        <p:spPr bwMode="auto">
          <a:xfrm>
            <a:off x="0" y="685800"/>
            <a:ext cx="91440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 eaLnBrk="1" hangingPunct="1"/>
            <a:r>
              <a:rPr lang="en-US" b="1" i="1" u="sng" dirty="0" err="1">
                <a:solidFill>
                  <a:srgbClr val="0000CC"/>
                </a:solidFill>
              </a:rPr>
              <a:t>Ví</a:t>
            </a:r>
            <a:r>
              <a:rPr lang="en-US" b="1" i="1" u="sng" dirty="0">
                <a:solidFill>
                  <a:srgbClr val="0000CC"/>
                </a:solidFill>
              </a:rPr>
              <a:t> </a:t>
            </a:r>
            <a:r>
              <a:rPr lang="en-US" b="1" i="1" u="sng" dirty="0" err="1">
                <a:solidFill>
                  <a:srgbClr val="0000CC"/>
                </a:solidFill>
              </a:rPr>
              <a:t>dụ</a:t>
            </a:r>
            <a:r>
              <a:rPr lang="en-US" b="1" i="1" u="sng" dirty="0">
                <a:solidFill>
                  <a:srgbClr val="0000CC"/>
                </a:solidFill>
              </a:rPr>
              <a:t>: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dirty="0" err="1" smtClean="0">
                <a:solidFill>
                  <a:srgbClr val="0000CC"/>
                </a:solidFill>
              </a:rPr>
              <a:t>Hãy</a:t>
            </a:r>
            <a:r>
              <a:rPr lang="en-US" b="1" dirty="0" smtClean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biểu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diễn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một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lực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smtClean="0">
                <a:solidFill>
                  <a:srgbClr val="0000CC"/>
                </a:solidFill>
              </a:rPr>
              <a:t>15N </a:t>
            </a:r>
            <a:r>
              <a:rPr lang="en-US" b="1" dirty="0" err="1">
                <a:solidFill>
                  <a:srgbClr val="0000CC"/>
                </a:solidFill>
              </a:rPr>
              <a:t>tác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dụng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lên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xe</a:t>
            </a:r>
            <a:r>
              <a:rPr lang="en-US" b="1" dirty="0">
                <a:solidFill>
                  <a:srgbClr val="0000CC"/>
                </a:solidFill>
              </a:rPr>
              <a:t> </a:t>
            </a:r>
            <a:r>
              <a:rPr lang="en-US" b="1" dirty="0" err="1">
                <a:solidFill>
                  <a:srgbClr val="0000CC"/>
                </a:solidFill>
              </a:rPr>
              <a:t>lăn</a:t>
            </a:r>
            <a:r>
              <a:rPr lang="en-US" b="1" dirty="0">
                <a:solidFill>
                  <a:srgbClr val="0000CC"/>
                </a:solidFill>
              </a:rPr>
              <a:t> B. </a:t>
            </a:r>
            <a:endParaRPr lang="en-US" b="1" dirty="0" smtClean="0">
              <a:solidFill>
                <a:srgbClr val="0000CC"/>
              </a:solidFill>
            </a:endParaRPr>
          </a:p>
          <a:p>
            <a:pPr algn="just" eaLnBrk="1" hangingPunct="1"/>
            <a:r>
              <a:rPr lang="en-US" b="1" i="1" dirty="0" smtClean="0">
                <a:solidFill>
                  <a:srgbClr val="0000CC"/>
                </a:solidFill>
              </a:rPr>
              <a:t>Theo </a:t>
            </a:r>
            <a:r>
              <a:rPr lang="en-US" b="1" i="1" dirty="0" err="1">
                <a:solidFill>
                  <a:srgbClr val="0000CC"/>
                </a:solidFill>
              </a:rPr>
              <a:t>các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yếu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tố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 smtClean="0">
                <a:solidFill>
                  <a:srgbClr val="0000CC"/>
                </a:solidFill>
              </a:rPr>
              <a:t>sau</a:t>
            </a:r>
            <a:r>
              <a:rPr lang="en-US" b="1" i="1" dirty="0" smtClean="0">
                <a:solidFill>
                  <a:srgbClr val="0000CC"/>
                </a:solidFill>
              </a:rPr>
              <a:t>:  </a:t>
            </a:r>
            <a:r>
              <a:rPr lang="en-US" b="1" i="1" dirty="0" err="1" smtClean="0">
                <a:solidFill>
                  <a:srgbClr val="0000CC"/>
                </a:solidFill>
              </a:rPr>
              <a:t>Điểm</a:t>
            </a:r>
            <a:r>
              <a:rPr lang="en-US" b="1" i="1" dirty="0" smtClean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đặt</a:t>
            </a:r>
            <a:r>
              <a:rPr lang="en-US" b="1" i="1" dirty="0">
                <a:solidFill>
                  <a:srgbClr val="0000CC"/>
                </a:solidFill>
              </a:rPr>
              <a:t>  </a:t>
            </a:r>
            <a:r>
              <a:rPr lang="en-US" b="1" i="1" dirty="0" smtClean="0">
                <a:solidFill>
                  <a:srgbClr val="0000CC"/>
                </a:solidFill>
              </a:rPr>
              <a:t>A.</a:t>
            </a:r>
          </a:p>
          <a:p>
            <a:pPr algn="just" eaLnBrk="1" hangingPunct="1"/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smtClean="0">
                <a:solidFill>
                  <a:srgbClr val="0000CC"/>
                </a:solidFill>
              </a:rPr>
              <a:t>                                   </a:t>
            </a:r>
            <a:r>
              <a:rPr lang="en-US" b="1" i="1" dirty="0" err="1" smtClean="0">
                <a:solidFill>
                  <a:srgbClr val="0000CC"/>
                </a:solidFill>
              </a:rPr>
              <a:t>Phương</a:t>
            </a:r>
            <a:r>
              <a:rPr lang="en-US" b="1" i="1" dirty="0" smtClean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nằm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 smtClean="0">
                <a:solidFill>
                  <a:srgbClr val="0000CC"/>
                </a:solidFill>
              </a:rPr>
              <a:t>ngang</a:t>
            </a:r>
            <a:r>
              <a:rPr lang="en-US" b="1" i="1" dirty="0" smtClean="0">
                <a:solidFill>
                  <a:srgbClr val="0000CC"/>
                </a:solidFill>
              </a:rPr>
              <a:t>.</a:t>
            </a:r>
          </a:p>
          <a:p>
            <a:pPr algn="just" eaLnBrk="1" hangingPunct="1"/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smtClean="0">
                <a:solidFill>
                  <a:srgbClr val="0000CC"/>
                </a:solidFill>
              </a:rPr>
              <a:t>                                   </a:t>
            </a:r>
            <a:r>
              <a:rPr lang="en-US" b="1" i="1" dirty="0" err="1" smtClean="0">
                <a:solidFill>
                  <a:srgbClr val="0000CC"/>
                </a:solidFill>
              </a:rPr>
              <a:t>Chiều</a:t>
            </a:r>
            <a:r>
              <a:rPr lang="en-US" b="1" i="1" dirty="0" smtClean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từ</a:t>
            </a:r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trái</a:t>
            </a:r>
            <a:r>
              <a:rPr lang="en-US" b="1" i="1" dirty="0">
                <a:solidFill>
                  <a:srgbClr val="0000CC"/>
                </a:solidFill>
              </a:rPr>
              <a:t> sang </a:t>
            </a:r>
            <a:r>
              <a:rPr lang="en-US" b="1" i="1" dirty="0" err="1">
                <a:solidFill>
                  <a:srgbClr val="0000CC"/>
                </a:solidFill>
              </a:rPr>
              <a:t>phải</a:t>
            </a:r>
            <a:r>
              <a:rPr lang="en-US" b="1" i="1" dirty="0">
                <a:solidFill>
                  <a:srgbClr val="0000CC"/>
                </a:solidFill>
              </a:rPr>
              <a:t>. </a:t>
            </a:r>
            <a:endParaRPr lang="en-US" b="1" i="1" dirty="0" smtClean="0">
              <a:solidFill>
                <a:srgbClr val="0000CC"/>
              </a:solidFill>
            </a:endParaRPr>
          </a:p>
          <a:p>
            <a:pPr algn="just" eaLnBrk="1" hangingPunct="1"/>
            <a:r>
              <a:rPr lang="en-US" b="1" i="1" dirty="0">
                <a:solidFill>
                  <a:srgbClr val="0000CC"/>
                </a:solidFill>
              </a:rPr>
              <a:t> </a:t>
            </a:r>
            <a:r>
              <a:rPr lang="en-US" b="1" i="1" dirty="0" smtClean="0">
                <a:solidFill>
                  <a:srgbClr val="0000CC"/>
                </a:solidFill>
              </a:rPr>
              <a:t>                                   </a:t>
            </a:r>
            <a:r>
              <a:rPr lang="en-US" b="1" i="1" dirty="0" err="1" smtClean="0">
                <a:solidFill>
                  <a:srgbClr val="0000CC"/>
                </a:solidFill>
              </a:rPr>
              <a:t>Cường</a:t>
            </a:r>
            <a:r>
              <a:rPr lang="en-US" b="1" i="1" dirty="0" smtClean="0">
                <a:solidFill>
                  <a:srgbClr val="0000CC"/>
                </a:solidFill>
              </a:rPr>
              <a:t> </a:t>
            </a:r>
            <a:r>
              <a:rPr lang="en-US" b="1" i="1" dirty="0" err="1">
                <a:solidFill>
                  <a:srgbClr val="0000CC"/>
                </a:solidFill>
              </a:rPr>
              <a:t>độ</a:t>
            </a:r>
            <a:r>
              <a:rPr lang="en-US" b="1" i="1" dirty="0">
                <a:solidFill>
                  <a:srgbClr val="0000CC"/>
                </a:solidFill>
              </a:rPr>
              <a:t> F = 15N </a:t>
            </a:r>
            <a:endParaRPr lang="en-US" b="1" i="1" dirty="0" smtClean="0">
              <a:solidFill>
                <a:srgbClr val="0000CC"/>
              </a:solidFill>
            </a:endParaRPr>
          </a:p>
        </p:txBody>
      </p:sp>
      <p:sp>
        <p:nvSpPr>
          <p:cNvPr id="27" name="Title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79450"/>
          </a:xfrm>
          <a:solidFill>
            <a:schemeClr val="tx2"/>
          </a:solidFill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Ví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dụ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885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" decel="100000"/>
                                        <p:tgtEl>
                                          <p:spTgt spid="28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28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28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8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286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28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6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28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8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8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8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8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3333 " pathEditMode="relative" ptsTypes="AA">
                                      <p:cBhvr>
                                        <p:cTn id="92" dur="2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3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3333 " pathEditMode="relative" ptsTypes="AA">
                                      <p:cBhvr>
                                        <p:cTn id="94" dur="2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39 -4.44444E-6 L -0.00139 -0.13333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86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667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3333 " pathEditMode="relative" ptsTypes="AA">
                                      <p:cBhvr>
                                        <p:cTn id="98" dur="2000" fill="hold"/>
                                        <p:tgtEl>
                                          <p:spTgt spid="286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800" decel="100000"/>
                                        <p:tgtEl>
                                          <p:spTgt spid="286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00" decel="100000" fill="hold"/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800" decel="100000"/>
                                        <p:tgtEl>
                                          <p:spTgt spid="286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800" decel="100000"/>
                                        <p:tgtEl>
                                          <p:spTgt spid="28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800" decel="100000" fill="hold"/>
                                        <p:tgtEl>
                                          <p:spTgt spid="28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28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800" decel="100000" fill="hold"/>
                                        <p:tgtEl>
                                          <p:spTgt spid="28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  <p:bldP spid="28677" grpId="0" animBg="1"/>
      <p:bldP spid="28678" grpId="0" animBg="1"/>
      <p:bldP spid="28679" grpId="0" animBg="1"/>
      <p:bldP spid="28680" grpId="0"/>
      <p:bldP spid="28681" grpId="0"/>
      <p:bldP spid="28682" grpId="0"/>
      <p:bldP spid="28682" grpId="1"/>
      <p:bldP spid="28683" grpId="0" animBg="1"/>
      <p:bldP spid="28684" grpId="0" animBg="1"/>
      <p:bldP spid="28684" grpId="1" animBg="1"/>
      <p:bldP spid="28685" grpId="0" animBg="1"/>
      <p:bldP spid="28685" grpId="1" animBg="1"/>
      <p:bldP spid="28686" grpId="0" animBg="1"/>
      <p:bldP spid="28686" grpId="1" animBg="1"/>
      <p:bldP spid="28687" grpId="0" animBg="1"/>
      <p:bldP spid="28688" grpId="0" animBg="1"/>
      <p:bldP spid="28689" grpId="0" animBg="1"/>
      <p:bldP spid="28690" grpId="0" animBg="1"/>
      <p:bldP spid="28691" grpId="0" animBg="1"/>
      <p:bldP spid="28692" grpId="0" animBg="1"/>
      <p:bldP spid="28693" grpId="0"/>
      <p:bldP spid="28694" grpId="0" animBg="1"/>
      <p:bldP spid="28696" grpId="0" animBg="1"/>
      <p:bldP spid="28696" grpId="1" animBg="1"/>
      <p:bldP spid="28697" grpId="0" build="allAtOnce"/>
      <p:bldP spid="2869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6705600" y="3962400"/>
            <a:ext cx="304800" cy="76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699" name="Rectangle 3" descr="Granite"/>
          <p:cNvSpPr>
            <a:spLocks noChangeArrowheads="1"/>
          </p:cNvSpPr>
          <p:nvPr/>
        </p:nvSpPr>
        <p:spPr bwMode="auto">
          <a:xfrm>
            <a:off x="0" y="4495800"/>
            <a:ext cx="9144000" cy="6858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0" name="AutoShape 4" descr="Green marble"/>
          <p:cNvSpPr>
            <a:spLocks noChangeArrowheads="1"/>
          </p:cNvSpPr>
          <p:nvPr/>
        </p:nvSpPr>
        <p:spPr bwMode="auto">
          <a:xfrm>
            <a:off x="3276600" y="3276600"/>
            <a:ext cx="1447800" cy="914400"/>
          </a:xfrm>
          <a:prstGeom prst="flowChartPunchedCard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1" name="Oval 5"/>
          <p:cNvSpPr>
            <a:spLocks noChangeArrowheads="1"/>
          </p:cNvSpPr>
          <p:nvPr/>
        </p:nvSpPr>
        <p:spPr bwMode="auto">
          <a:xfrm>
            <a:off x="35814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2" name="Oval 6"/>
          <p:cNvSpPr>
            <a:spLocks noChangeArrowheads="1"/>
          </p:cNvSpPr>
          <p:nvPr/>
        </p:nvSpPr>
        <p:spPr bwMode="auto">
          <a:xfrm>
            <a:off x="41148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5029200" y="3581400"/>
            <a:ext cx="16764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6934200" y="3581400"/>
            <a:ext cx="16764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5" name="Oval 9"/>
          <p:cNvSpPr>
            <a:spLocks noChangeArrowheads="1"/>
          </p:cNvSpPr>
          <p:nvPr/>
        </p:nvSpPr>
        <p:spPr bwMode="auto">
          <a:xfrm>
            <a:off x="51816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6" name="Oval 10"/>
          <p:cNvSpPr>
            <a:spLocks noChangeArrowheads="1"/>
          </p:cNvSpPr>
          <p:nvPr/>
        </p:nvSpPr>
        <p:spPr bwMode="auto">
          <a:xfrm>
            <a:off x="60960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7" name="Oval 11"/>
          <p:cNvSpPr>
            <a:spLocks noChangeArrowheads="1"/>
          </p:cNvSpPr>
          <p:nvPr/>
        </p:nvSpPr>
        <p:spPr bwMode="auto">
          <a:xfrm>
            <a:off x="71628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8" name="Oval 12"/>
          <p:cNvSpPr>
            <a:spLocks noChangeArrowheads="1"/>
          </p:cNvSpPr>
          <p:nvPr/>
        </p:nvSpPr>
        <p:spPr bwMode="auto">
          <a:xfrm>
            <a:off x="8001000" y="4191000"/>
            <a:ext cx="304800" cy="304800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09" name="Rectangle 13"/>
          <p:cNvSpPr>
            <a:spLocks noChangeArrowheads="1"/>
          </p:cNvSpPr>
          <p:nvPr/>
        </p:nvSpPr>
        <p:spPr bwMode="auto">
          <a:xfrm>
            <a:off x="4724400" y="3962400"/>
            <a:ext cx="304800" cy="762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9710" name="Line 14"/>
          <p:cNvSpPr>
            <a:spLocks noChangeShapeType="1"/>
          </p:cNvSpPr>
          <p:nvPr/>
        </p:nvSpPr>
        <p:spPr bwMode="auto">
          <a:xfrm>
            <a:off x="0" y="4495800"/>
            <a:ext cx="9144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0" y="685800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Một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đầu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tàu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kéo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các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toa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với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một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lực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kéo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10</a:t>
            </a:r>
            <a:r>
              <a:rPr lang="en-US" b="1" baseline="30000" dirty="0">
                <a:solidFill>
                  <a:srgbClr val="C00000"/>
                </a:solidFill>
                <a:latin typeface="Arial" charset="0"/>
              </a:rPr>
              <a:t>6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N,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biểu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diễn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lực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này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như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thế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charset="0"/>
              </a:rPr>
              <a:t>nào</a:t>
            </a:r>
            <a:r>
              <a:rPr lang="en-US" b="1" dirty="0">
                <a:solidFill>
                  <a:srgbClr val="C00000"/>
                </a:solidFill>
                <a:latin typeface="Arial" charset="0"/>
              </a:rPr>
              <a:t>?</a:t>
            </a:r>
          </a:p>
        </p:txBody>
      </p:sp>
      <p:sp>
        <p:nvSpPr>
          <p:cNvPr id="8209" name="Text Box 17"/>
          <p:cNvSpPr txBox="1">
            <a:spLocks noChangeArrowheads="1"/>
          </p:cNvSpPr>
          <p:nvPr/>
        </p:nvSpPr>
        <p:spPr bwMode="auto">
          <a:xfrm>
            <a:off x="762000" y="1600200"/>
            <a:ext cx="457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 err="1" smtClean="0">
                <a:solidFill>
                  <a:srgbClr val="006600"/>
                </a:solidFill>
                <a:latin typeface="Arial" charset="0"/>
              </a:rPr>
              <a:t>Tỉ</a:t>
            </a:r>
            <a:r>
              <a:rPr lang="en-US" b="1" dirty="0" smtClean="0">
                <a:solidFill>
                  <a:srgbClr val="006600"/>
                </a:solidFill>
                <a:latin typeface="Arial" charset="0"/>
              </a:rPr>
              <a:t> </a:t>
            </a:r>
            <a:r>
              <a:rPr lang="en-US" b="1" dirty="0" err="1" smtClean="0">
                <a:solidFill>
                  <a:srgbClr val="006600"/>
                </a:solidFill>
                <a:latin typeface="Arial" charset="0"/>
              </a:rPr>
              <a:t>xích</a:t>
            </a:r>
            <a:r>
              <a:rPr lang="en-US" b="1" dirty="0" smtClean="0">
                <a:solidFill>
                  <a:srgbClr val="006600"/>
                </a:solidFill>
                <a:latin typeface="Arial" charset="0"/>
              </a:rPr>
              <a:t> </a:t>
            </a:r>
            <a:r>
              <a:rPr lang="en-US" b="1" dirty="0">
                <a:solidFill>
                  <a:srgbClr val="006600"/>
                </a:solidFill>
                <a:latin typeface="Arial" charset="0"/>
              </a:rPr>
              <a:t>1cm </a:t>
            </a:r>
            <a:r>
              <a:rPr lang="en-US" b="1" dirty="0" err="1">
                <a:solidFill>
                  <a:srgbClr val="006600"/>
                </a:solidFill>
                <a:latin typeface="Arial" charset="0"/>
              </a:rPr>
              <a:t>ứng</a:t>
            </a:r>
            <a:r>
              <a:rPr lang="en-US" b="1" dirty="0">
                <a:solidFill>
                  <a:srgbClr val="006600"/>
                </a:solidFill>
                <a:latin typeface="Arial" charset="0"/>
              </a:rPr>
              <a:t> </a:t>
            </a:r>
            <a:r>
              <a:rPr lang="en-US" b="1" dirty="0" err="1">
                <a:solidFill>
                  <a:srgbClr val="006600"/>
                </a:solidFill>
                <a:latin typeface="Arial" charset="0"/>
              </a:rPr>
              <a:t>với</a:t>
            </a:r>
            <a:r>
              <a:rPr lang="en-US" b="1" dirty="0">
                <a:solidFill>
                  <a:srgbClr val="006600"/>
                </a:solidFill>
                <a:latin typeface="Arial" charset="0"/>
              </a:rPr>
              <a:t> 500.000 N</a:t>
            </a:r>
          </a:p>
        </p:txBody>
      </p:sp>
      <p:sp>
        <p:nvSpPr>
          <p:cNvPr id="8210" name="Line 18"/>
          <p:cNvSpPr>
            <a:spLocks noChangeShapeType="1"/>
          </p:cNvSpPr>
          <p:nvPr/>
        </p:nvSpPr>
        <p:spPr bwMode="auto">
          <a:xfrm>
            <a:off x="6858000" y="1676400"/>
            <a:ext cx="1143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1" name="Line 19"/>
          <p:cNvSpPr>
            <a:spLocks noChangeShapeType="1"/>
          </p:cNvSpPr>
          <p:nvPr/>
        </p:nvSpPr>
        <p:spPr bwMode="auto">
          <a:xfrm>
            <a:off x="6858000" y="1600200"/>
            <a:ext cx="0" cy="152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2" name="Line 20"/>
          <p:cNvSpPr>
            <a:spLocks noChangeShapeType="1"/>
          </p:cNvSpPr>
          <p:nvPr/>
        </p:nvSpPr>
        <p:spPr bwMode="auto">
          <a:xfrm>
            <a:off x="8001000" y="1600200"/>
            <a:ext cx="0" cy="1524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6849035" y="1721224"/>
            <a:ext cx="1600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800" b="1" dirty="0" smtClean="0">
                <a:solidFill>
                  <a:srgbClr val="006600"/>
                </a:solidFill>
                <a:latin typeface="Arial" charset="0"/>
              </a:rPr>
              <a:t>500.000N</a:t>
            </a:r>
            <a:endParaRPr lang="en-US" sz="1800" b="1" dirty="0">
              <a:solidFill>
                <a:srgbClr val="006600"/>
              </a:solidFill>
              <a:latin typeface="Arial" charset="0"/>
            </a:endParaRPr>
          </a:p>
        </p:txBody>
      </p:sp>
      <p:sp>
        <p:nvSpPr>
          <p:cNvPr id="29718" name="Line 22"/>
          <p:cNvSpPr>
            <a:spLocks noChangeShapeType="1"/>
          </p:cNvSpPr>
          <p:nvPr/>
        </p:nvSpPr>
        <p:spPr bwMode="auto">
          <a:xfrm flipH="1">
            <a:off x="2743200" y="3962400"/>
            <a:ext cx="230346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19" name="Line 23"/>
          <p:cNvSpPr>
            <a:spLocks noChangeShapeType="1"/>
          </p:cNvSpPr>
          <p:nvPr/>
        </p:nvSpPr>
        <p:spPr bwMode="auto">
          <a:xfrm>
            <a:off x="4000500" y="3886200"/>
            <a:ext cx="0" cy="1651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16" name="Text Box 24"/>
          <p:cNvSpPr txBox="1">
            <a:spLocks noChangeArrowheads="1"/>
          </p:cNvSpPr>
          <p:nvPr/>
        </p:nvSpPr>
        <p:spPr bwMode="auto">
          <a:xfrm>
            <a:off x="1752600" y="2514600"/>
            <a:ext cx="914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9721" name="Text Box 25"/>
          <p:cNvSpPr txBox="1">
            <a:spLocks noChangeArrowheads="1"/>
          </p:cNvSpPr>
          <p:nvPr/>
        </p:nvSpPr>
        <p:spPr bwMode="auto">
          <a:xfrm>
            <a:off x="2514600" y="32004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3200" b="1">
                <a:solidFill>
                  <a:srgbClr val="006600"/>
                </a:solidFill>
                <a:latin typeface="Arial" charset="0"/>
              </a:rPr>
              <a:t>F</a:t>
            </a:r>
          </a:p>
        </p:txBody>
      </p:sp>
      <p:sp>
        <p:nvSpPr>
          <p:cNvPr id="29722" name="Line 26"/>
          <p:cNvSpPr>
            <a:spLocks noChangeShapeType="1"/>
          </p:cNvSpPr>
          <p:nvPr/>
        </p:nvSpPr>
        <p:spPr bwMode="auto">
          <a:xfrm>
            <a:off x="2514600" y="3276600"/>
            <a:ext cx="390525" cy="1588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9723" name="Text Box 27"/>
          <p:cNvSpPr txBox="1">
            <a:spLocks noChangeArrowheads="1"/>
          </p:cNvSpPr>
          <p:nvPr/>
        </p:nvSpPr>
        <p:spPr bwMode="auto">
          <a:xfrm>
            <a:off x="3352800" y="3429000"/>
            <a:ext cx="1447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>
                <a:solidFill>
                  <a:srgbClr val="FFFF00"/>
                </a:solidFill>
                <a:latin typeface="Arial" charset="0"/>
              </a:rPr>
              <a:t>F = 10</a:t>
            </a:r>
            <a:r>
              <a:rPr lang="en-US" sz="2000" b="1" baseline="30000">
                <a:solidFill>
                  <a:srgbClr val="FFFF00"/>
                </a:solidFill>
                <a:latin typeface="Arial" charset="0"/>
              </a:rPr>
              <a:t>6</a:t>
            </a:r>
            <a:r>
              <a:rPr lang="en-US" sz="2000" b="1">
                <a:solidFill>
                  <a:srgbClr val="FFFF00"/>
                </a:solidFill>
                <a:latin typeface="Arial" charset="0"/>
              </a:rPr>
              <a:t> N</a:t>
            </a:r>
          </a:p>
        </p:txBody>
      </p:sp>
      <p:sp>
        <p:nvSpPr>
          <p:cNvPr id="29724" name="Text Box 28"/>
          <p:cNvSpPr txBox="1">
            <a:spLocks noChangeArrowheads="1"/>
          </p:cNvSpPr>
          <p:nvPr/>
        </p:nvSpPr>
        <p:spPr bwMode="auto">
          <a:xfrm>
            <a:off x="1333500" y="2095266"/>
            <a:ext cx="6477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>
                <a:solidFill>
                  <a:srgbClr val="990000"/>
                </a:solidFill>
                <a:latin typeface="Arial" charset="0"/>
              </a:rPr>
              <a:t>10</a:t>
            </a:r>
            <a:r>
              <a:rPr lang="en-US" sz="2800" b="1" baseline="30000">
                <a:solidFill>
                  <a:srgbClr val="990000"/>
                </a:solidFill>
                <a:latin typeface="Arial" charset="0"/>
              </a:rPr>
              <a:t>6</a:t>
            </a:r>
            <a:r>
              <a:rPr lang="en-US" sz="2800" b="1">
                <a:solidFill>
                  <a:srgbClr val="990000"/>
                </a:solidFill>
                <a:latin typeface="Arial" charset="0"/>
              </a:rPr>
              <a:t>N = 1.000.000N ứng với mấy cm?</a:t>
            </a:r>
          </a:p>
        </p:txBody>
      </p:sp>
      <p:sp>
        <p:nvSpPr>
          <p:cNvPr id="29726" name="Text Box 30"/>
          <p:cNvSpPr txBox="1">
            <a:spLocks noChangeArrowheads="1"/>
          </p:cNvSpPr>
          <p:nvPr/>
        </p:nvSpPr>
        <p:spPr bwMode="auto">
          <a:xfrm>
            <a:off x="2341563" y="2118518"/>
            <a:ext cx="54102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 dirty="0">
                <a:solidFill>
                  <a:srgbClr val="990000"/>
                </a:solidFill>
                <a:latin typeface="Arial" charset="0"/>
              </a:rPr>
              <a:t>10</a:t>
            </a:r>
            <a:r>
              <a:rPr lang="en-US" sz="2800" b="1" baseline="30000" dirty="0">
                <a:solidFill>
                  <a:srgbClr val="990000"/>
                </a:solidFill>
                <a:latin typeface="Arial" charset="0"/>
              </a:rPr>
              <a:t>6</a:t>
            </a:r>
            <a:r>
              <a:rPr lang="en-US" sz="2800" b="1" dirty="0">
                <a:solidFill>
                  <a:srgbClr val="990000"/>
                </a:solidFill>
                <a:latin typeface="Arial" charset="0"/>
              </a:rPr>
              <a:t>N = 1.000.000N </a:t>
            </a:r>
            <a:r>
              <a:rPr lang="en-US" sz="2800" b="1" dirty="0" err="1" smtClean="0">
                <a:solidFill>
                  <a:srgbClr val="990000"/>
                </a:solidFill>
                <a:latin typeface="Arial" charset="0"/>
              </a:rPr>
              <a:t>ứng</a:t>
            </a:r>
            <a:r>
              <a:rPr lang="en-US" sz="2800" b="1" dirty="0" smtClean="0">
                <a:solidFill>
                  <a:srgbClr val="990000"/>
                </a:solidFill>
                <a:latin typeface="Arial" charset="0"/>
              </a:rPr>
              <a:t> 2</a:t>
            </a:r>
            <a:r>
              <a:rPr lang="en-US" sz="3200" b="1" dirty="0" smtClean="0">
                <a:solidFill>
                  <a:srgbClr val="FF0000"/>
                </a:solidFill>
                <a:latin typeface="Arial" charset="0"/>
              </a:rPr>
              <a:t> </a:t>
            </a:r>
            <a:r>
              <a:rPr lang="en-US" sz="2800" b="1" dirty="0" smtClean="0">
                <a:solidFill>
                  <a:srgbClr val="990000"/>
                </a:solidFill>
                <a:latin typeface="Arial" charset="0"/>
              </a:rPr>
              <a:t>cm</a:t>
            </a:r>
            <a:endParaRPr lang="en-US" sz="2800" b="1" dirty="0">
              <a:solidFill>
                <a:srgbClr val="990000"/>
              </a:solidFill>
              <a:latin typeface="Arial" charset="0"/>
            </a:endParaRPr>
          </a:p>
        </p:txBody>
      </p:sp>
      <p:sp>
        <p:nvSpPr>
          <p:cNvPr id="32" name="Title 4"/>
          <p:cNvSpPr txBox="1">
            <a:spLocks/>
          </p:cNvSpPr>
          <p:nvPr/>
        </p:nvSpPr>
        <p:spPr>
          <a:xfrm>
            <a:off x="0" y="0"/>
            <a:ext cx="9144000" cy="679450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53000" y="3653135"/>
            <a:ext cx="4074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Arial" pitchFamily="34" charset="0"/>
                <a:cs typeface="Arial" pitchFamily="34" charset="0"/>
              </a:rPr>
              <a:t>A</a:t>
            </a:r>
            <a:endParaRPr lang="en-US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07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9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9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 decel="100000"/>
                                        <p:tgtEl>
                                          <p:spTgt spid="297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297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9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9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reez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29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800" decel="100000"/>
                                        <p:tgtEl>
                                          <p:spTgt spid="297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800" decel="100000"/>
                                        <p:tgtEl>
                                          <p:spTgt spid="297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" decel="100000" fill="hold"/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800" decel="100000"/>
                                        <p:tgtEl>
                                          <p:spTgt spid="29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800" decel="100000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animBg="1"/>
      <p:bldP spid="29699" grpId="0" animBg="1"/>
      <p:bldP spid="29700" grpId="0" animBg="1"/>
      <p:bldP spid="29701" grpId="0" animBg="1"/>
      <p:bldP spid="29702" grpId="0" animBg="1"/>
      <p:bldP spid="29703" grpId="0" animBg="1"/>
      <p:bldP spid="29704" grpId="0" animBg="1"/>
      <p:bldP spid="29705" grpId="0" animBg="1"/>
      <p:bldP spid="29706" grpId="0" animBg="1"/>
      <p:bldP spid="29707" grpId="0" animBg="1"/>
      <p:bldP spid="29708" grpId="0" animBg="1"/>
      <p:bldP spid="29709" grpId="0" animBg="1"/>
      <p:bldP spid="29710" grpId="0" animBg="1"/>
      <p:bldP spid="29718" grpId="0" animBg="1"/>
      <p:bldP spid="29719" grpId="0" animBg="1"/>
      <p:bldP spid="29721" grpId="0"/>
      <p:bldP spid="29722" grpId="0" animBg="1"/>
      <p:bldP spid="29723" grpId="0"/>
      <p:bldP spid="29724" grpId="0"/>
      <p:bldP spid="29724" grpId="1"/>
      <p:bldP spid="29726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o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3388"/>
            <a:ext cx="9144000" cy="599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reeform 1"/>
          <p:cNvSpPr/>
          <p:nvPr/>
        </p:nvSpPr>
        <p:spPr>
          <a:xfrm>
            <a:off x="149225" y="2646363"/>
            <a:ext cx="2381250" cy="1366837"/>
          </a:xfrm>
          <a:custGeom>
            <a:avLst/>
            <a:gdLst>
              <a:gd name="connsiteX0" fmla="*/ 0 w 2380286"/>
              <a:gd name="connsiteY0" fmla="*/ 1366263 h 1366263"/>
              <a:gd name="connsiteX1" fmla="*/ 0 w 2380286"/>
              <a:gd name="connsiteY1" fmla="*/ 0 h 1366263"/>
              <a:gd name="connsiteX2" fmla="*/ 2287779 w 2380286"/>
              <a:gd name="connsiteY2" fmla="*/ 42695 h 1366263"/>
              <a:gd name="connsiteX3" fmla="*/ 2337591 w 2380286"/>
              <a:gd name="connsiteY3" fmla="*/ 74717 h 1366263"/>
              <a:gd name="connsiteX4" fmla="*/ 2376728 w 2380286"/>
              <a:gd name="connsiteY4" fmla="*/ 128087 h 1366263"/>
              <a:gd name="connsiteX5" fmla="*/ 2380286 w 2380286"/>
              <a:gd name="connsiteY5" fmla="*/ 1248849 h 1366263"/>
              <a:gd name="connsiteX6" fmla="*/ 2330475 w 2380286"/>
              <a:gd name="connsiteY6" fmla="*/ 1327125 h 1366263"/>
              <a:gd name="connsiteX7" fmla="*/ 2273547 w 2380286"/>
              <a:gd name="connsiteY7" fmla="*/ 1359147 h 1366263"/>
              <a:gd name="connsiteX8" fmla="*/ 0 w 2380286"/>
              <a:gd name="connsiteY8" fmla="*/ 1366263 h 1366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0286" h="1366263">
                <a:moveTo>
                  <a:pt x="0" y="1366263"/>
                </a:moveTo>
                <a:lnTo>
                  <a:pt x="0" y="0"/>
                </a:lnTo>
                <a:lnTo>
                  <a:pt x="2287779" y="42695"/>
                </a:lnTo>
                <a:lnTo>
                  <a:pt x="2337591" y="74717"/>
                </a:lnTo>
                <a:lnTo>
                  <a:pt x="2376728" y="128087"/>
                </a:lnTo>
                <a:lnTo>
                  <a:pt x="2380286" y="1248849"/>
                </a:lnTo>
                <a:lnTo>
                  <a:pt x="2330475" y="1327125"/>
                </a:lnTo>
                <a:lnTo>
                  <a:pt x="2273547" y="1359147"/>
                </a:lnTo>
                <a:lnTo>
                  <a:pt x="0" y="1366263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  <p:sp>
        <p:nvSpPr>
          <p:cNvPr id="3" name="Freeform 2"/>
          <p:cNvSpPr/>
          <p:nvPr/>
        </p:nvSpPr>
        <p:spPr>
          <a:xfrm>
            <a:off x="2439988" y="414338"/>
            <a:ext cx="4033837" cy="2614612"/>
          </a:xfrm>
          <a:custGeom>
            <a:avLst/>
            <a:gdLst>
              <a:gd name="connsiteX0" fmla="*/ 78537 w 4033458"/>
              <a:gd name="connsiteY0" fmla="*/ 2614175 h 2614175"/>
              <a:gd name="connsiteX1" fmla="*/ 95367 w 4033458"/>
              <a:gd name="connsiteY1" fmla="*/ 2378562 h 2614175"/>
              <a:gd name="connsiteX2" fmla="*/ 0 w 4033458"/>
              <a:gd name="connsiteY2" fmla="*/ 2260756 h 2614175"/>
              <a:gd name="connsiteX3" fmla="*/ 196343 w 4033458"/>
              <a:gd name="connsiteY3" fmla="*/ 1396845 h 2614175"/>
              <a:gd name="connsiteX4" fmla="*/ 998547 w 4033458"/>
              <a:gd name="connsiteY4" fmla="*/ 409517 h 2614175"/>
              <a:gd name="connsiteX5" fmla="*/ 2849786 w 4033458"/>
              <a:gd name="connsiteY5" fmla="*/ 0 h 2614175"/>
              <a:gd name="connsiteX6" fmla="*/ 4033458 w 4033458"/>
              <a:gd name="connsiteY6" fmla="*/ 196344 h 2614175"/>
              <a:gd name="connsiteX7" fmla="*/ 3466866 w 4033458"/>
              <a:gd name="connsiteY7" fmla="*/ 1363186 h 2614175"/>
              <a:gd name="connsiteX8" fmla="*/ 1183671 w 4033458"/>
              <a:gd name="connsiteY8" fmla="*/ 2176609 h 2614175"/>
              <a:gd name="connsiteX9" fmla="*/ 274881 w 4033458"/>
              <a:gd name="connsiteY9" fmla="*/ 2518808 h 2614175"/>
              <a:gd name="connsiteX10" fmla="*/ 78537 w 4033458"/>
              <a:gd name="connsiteY10" fmla="*/ 2614175 h 2614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33458" h="2614175">
                <a:moveTo>
                  <a:pt x="78537" y="2614175"/>
                </a:moveTo>
                <a:lnTo>
                  <a:pt x="95367" y="2378562"/>
                </a:lnTo>
                <a:lnTo>
                  <a:pt x="0" y="2260756"/>
                </a:lnTo>
                <a:lnTo>
                  <a:pt x="196343" y="1396845"/>
                </a:lnTo>
                <a:lnTo>
                  <a:pt x="998547" y="409517"/>
                </a:lnTo>
                <a:lnTo>
                  <a:pt x="2849786" y="0"/>
                </a:lnTo>
                <a:lnTo>
                  <a:pt x="4033458" y="196344"/>
                </a:lnTo>
                <a:lnTo>
                  <a:pt x="3466866" y="1363186"/>
                </a:lnTo>
                <a:lnTo>
                  <a:pt x="1183671" y="2176609"/>
                </a:lnTo>
                <a:lnTo>
                  <a:pt x="274881" y="2518808"/>
                </a:lnTo>
                <a:lnTo>
                  <a:pt x="78537" y="2614175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  <p:sp>
        <p:nvSpPr>
          <p:cNvPr id="5" name="Freeform 4"/>
          <p:cNvSpPr/>
          <p:nvPr/>
        </p:nvSpPr>
        <p:spPr>
          <a:xfrm>
            <a:off x="2533650" y="2514600"/>
            <a:ext cx="6410325" cy="1600200"/>
          </a:xfrm>
          <a:custGeom>
            <a:avLst/>
            <a:gdLst>
              <a:gd name="connsiteX0" fmla="*/ 0 w 6410325"/>
              <a:gd name="connsiteY0" fmla="*/ 1047750 h 1600200"/>
              <a:gd name="connsiteX1" fmla="*/ 0 w 6410325"/>
              <a:gd name="connsiteY1" fmla="*/ 533400 h 1600200"/>
              <a:gd name="connsiteX2" fmla="*/ 1009650 w 6410325"/>
              <a:gd name="connsiteY2" fmla="*/ 66675 h 1600200"/>
              <a:gd name="connsiteX3" fmla="*/ 6143625 w 6410325"/>
              <a:gd name="connsiteY3" fmla="*/ 0 h 1600200"/>
              <a:gd name="connsiteX4" fmla="*/ 6410325 w 6410325"/>
              <a:gd name="connsiteY4" fmla="*/ 962025 h 1600200"/>
              <a:gd name="connsiteX5" fmla="*/ 3190875 w 6410325"/>
              <a:gd name="connsiteY5" fmla="*/ 1600200 h 1600200"/>
              <a:gd name="connsiteX6" fmla="*/ 0 w 6410325"/>
              <a:gd name="connsiteY6" fmla="*/ 104775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410325" h="1600200">
                <a:moveTo>
                  <a:pt x="0" y="1047750"/>
                </a:moveTo>
                <a:lnTo>
                  <a:pt x="0" y="533400"/>
                </a:lnTo>
                <a:lnTo>
                  <a:pt x="1009650" y="66675"/>
                </a:lnTo>
                <a:lnTo>
                  <a:pt x="6143625" y="0"/>
                </a:lnTo>
                <a:lnTo>
                  <a:pt x="6410325" y="962025"/>
                </a:lnTo>
                <a:lnTo>
                  <a:pt x="3190875" y="1600200"/>
                </a:lnTo>
                <a:lnTo>
                  <a:pt x="0" y="104775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  <p:sp>
        <p:nvSpPr>
          <p:cNvPr id="6" name="Freeform 5"/>
          <p:cNvSpPr/>
          <p:nvPr/>
        </p:nvSpPr>
        <p:spPr>
          <a:xfrm>
            <a:off x="2362200" y="3600450"/>
            <a:ext cx="4143375" cy="2828925"/>
          </a:xfrm>
          <a:custGeom>
            <a:avLst/>
            <a:gdLst>
              <a:gd name="connsiteX0" fmla="*/ 161925 w 4143375"/>
              <a:gd name="connsiteY0" fmla="*/ 0 h 2828925"/>
              <a:gd name="connsiteX1" fmla="*/ 190500 w 4143375"/>
              <a:gd name="connsiteY1" fmla="*/ 266700 h 2828925"/>
              <a:gd name="connsiteX2" fmla="*/ 152400 w 4143375"/>
              <a:gd name="connsiteY2" fmla="*/ 361950 h 2828925"/>
              <a:gd name="connsiteX3" fmla="*/ 57150 w 4143375"/>
              <a:gd name="connsiteY3" fmla="*/ 400050 h 2828925"/>
              <a:gd name="connsiteX4" fmla="*/ 0 w 4143375"/>
              <a:gd name="connsiteY4" fmla="*/ 419100 h 2828925"/>
              <a:gd name="connsiteX5" fmla="*/ 771525 w 4143375"/>
              <a:gd name="connsiteY5" fmla="*/ 1876425 h 2828925"/>
              <a:gd name="connsiteX6" fmla="*/ 3810000 w 4143375"/>
              <a:gd name="connsiteY6" fmla="*/ 2828925 h 2828925"/>
              <a:gd name="connsiteX7" fmla="*/ 4143375 w 4143375"/>
              <a:gd name="connsiteY7" fmla="*/ 2114550 h 2828925"/>
              <a:gd name="connsiteX8" fmla="*/ 2466975 w 4143375"/>
              <a:gd name="connsiteY8" fmla="*/ 1066800 h 2828925"/>
              <a:gd name="connsiteX9" fmla="*/ 819150 w 4143375"/>
              <a:gd name="connsiteY9" fmla="*/ 95250 h 2828925"/>
              <a:gd name="connsiteX10" fmla="*/ 171450 w 4143375"/>
              <a:gd name="connsiteY10" fmla="*/ 57150 h 2828925"/>
              <a:gd name="connsiteX11" fmla="*/ 161925 w 4143375"/>
              <a:gd name="connsiteY11" fmla="*/ 0 h 2828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43375" h="2828925">
                <a:moveTo>
                  <a:pt x="161925" y="0"/>
                </a:moveTo>
                <a:lnTo>
                  <a:pt x="190500" y="266700"/>
                </a:lnTo>
                <a:lnTo>
                  <a:pt x="152400" y="361950"/>
                </a:lnTo>
                <a:lnTo>
                  <a:pt x="57150" y="400050"/>
                </a:lnTo>
                <a:lnTo>
                  <a:pt x="0" y="419100"/>
                </a:lnTo>
                <a:lnTo>
                  <a:pt x="771525" y="1876425"/>
                </a:lnTo>
                <a:lnTo>
                  <a:pt x="3810000" y="2828925"/>
                </a:lnTo>
                <a:lnTo>
                  <a:pt x="4143375" y="2114550"/>
                </a:lnTo>
                <a:lnTo>
                  <a:pt x="2466975" y="1066800"/>
                </a:lnTo>
                <a:lnTo>
                  <a:pt x="819150" y="95250"/>
                </a:lnTo>
                <a:lnTo>
                  <a:pt x="171450" y="57150"/>
                </a:lnTo>
                <a:lnTo>
                  <a:pt x="161925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26727623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xit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685800"/>
            <a:ext cx="5638800" cy="609600"/>
          </a:xfrm>
        </p:spPr>
        <p:txBody>
          <a:bodyPr/>
          <a:lstStyle/>
          <a:p>
            <a:pPr eaLnBrk="1" hangingPunct="1"/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đây</a:t>
            </a:r>
            <a:r>
              <a:rPr lang="en-US" sz="2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: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19200"/>
            <a:ext cx="6648450" cy="762000"/>
          </a:xfrm>
        </p:spPr>
        <p:txBody>
          <a:bodyPr>
            <a:noAutofit/>
          </a:bodyPr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khối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5 kg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tỉ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xích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1cm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10N)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0" y="1981200"/>
            <a:ext cx="5562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m= 5kg  </a:t>
            </a: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 P = 10.m = 10.5 = 50 (N)</a:t>
            </a:r>
            <a:endParaRPr lang="en-US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735" name="Rectangle 15"/>
          <p:cNvSpPr>
            <a:spLocks noChangeArrowheads="1"/>
          </p:cNvSpPr>
          <p:nvPr/>
        </p:nvSpPr>
        <p:spPr bwMode="auto">
          <a:xfrm>
            <a:off x="6934200" y="914400"/>
            <a:ext cx="838200" cy="457200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0736" name="Line 16"/>
          <p:cNvSpPr>
            <a:spLocks noChangeShapeType="1"/>
          </p:cNvSpPr>
          <p:nvPr/>
        </p:nvSpPr>
        <p:spPr bwMode="auto">
          <a:xfrm>
            <a:off x="5867400" y="1371600"/>
            <a:ext cx="2971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7" name="Text Box 17"/>
          <p:cNvSpPr txBox="1">
            <a:spLocks noChangeArrowheads="1"/>
          </p:cNvSpPr>
          <p:nvPr/>
        </p:nvSpPr>
        <p:spPr bwMode="auto">
          <a:xfrm>
            <a:off x="0" y="2378075"/>
            <a:ext cx="6858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Hãy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biết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véc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tơ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P?</a:t>
            </a:r>
          </a:p>
        </p:txBody>
      </p:sp>
      <p:sp>
        <p:nvSpPr>
          <p:cNvPr id="30738" name="Text Box 18"/>
          <p:cNvSpPr txBox="1">
            <a:spLocks noChangeArrowheads="1"/>
          </p:cNvSpPr>
          <p:nvPr/>
        </p:nvSpPr>
        <p:spPr bwMode="auto">
          <a:xfrm>
            <a:off x="-1" y="2362200"/>
            <a:ext cx="683691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b="1" i="1" u="sng" dirty="0" err="1">
                <a:solidFill>
                  <a:srgbClr val="0000FF"/>
                </a:solidFill>
              </a:rPr>
              <a:t>Điểm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>
                <a:solidFill>
                  <a:srgbClr val="0000FF"/>
                </a:solidFill>
              </a:rPr>
              <a:t>đặt</a:t>
            </a:r>
            <a:r>
              <a:rPr lang="en-US" b="1" dirty="0">
                <a:solidFill>
                  <a:srgbClr val="0000FF"/>
                </a:solidFill>
              </a:rPr>
              <a:t> : </a:t>
            </a:r>
            <a:r>
              <a:rPr lang="en-US" b="1" dirty="0" err="1">
                <a:solidFill>
                  <a:srgbClr val="0000FF"/>
                </a:solidFill>
              </a:rPr>
              <a:t>vào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trọng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tâm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của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vật</a:t>
            </a:r>
            <a:r>
              <a:rPr lang="en-US" b="1" dirty="0">
                <a:solidFill>
                  <a:srgbClr val="0000FF"/>
                </a:solidFill>
              </a:rPr>
              <a:t>. </a:t>
            </a:r>
            <a:endParaRPr lang="en-US" b="1" dirty="0" smtClean="0">
              <a:solidFill>
                <a:srgbClr val="0000FF"/>
              </a:solidFill>
            </a:endParaRPr>
          </a:p>
          <a:p>
            <a:pPr eaLnBrk="1" hangingPunct="1"/>
            <a:r>
              <a:rPr lang="en-US" b="1" i="1" u="sng" dirty="0" err="1" smtClean="0">
                <a:solidFill>
                  <a:srgbClr val="0000FF"/>
                </a:solidFill>
              </a:rPr>
              <a:t>Phương</a:t>
            </a:r>
            <a:r>
              <a:rPr lang="en-US" b="1" dirty="0">
                <a:solidFill>
                  <a:srgbClr val="0000FF"/>
                </a:solidFill>
              </a:rPr>
              <a:t>: </a:t>
            </a:r>
            <a:r>
              <a:rPr lang="en-US" b="1" dirty="0" err="1">
                <a:solidFill>
                  <a:srgbClr val="0000FF"/>
                </a:solidFill>
              </a:rPr>
              <a:t>thẳng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đứng</a:t>
            </a:r>
            <a:r>
              <a:rPr lang="en-US" b="1" dirty="0">
                <a:solidFill>
                  <a:srgbClr val="0000FF"/>
                </a:solidFill>
              </a:rPr>
              <a:t>.  </a:t>
            </a:r>
            <a:endParaRPr lang="en-US" b="1" dirty="0" smtClean="0">
              <a:solidFill>
                <a:srgbClr val="0000FF"/>
              </a:solidFill>
            </a:endParaRPr>
          </a:p>
          <a:p>
            <a:pPr eaLnBrk="1" hangingPunct="1"/>
            <a:r>
              <a:rPr lang="en-US" b="1" i="1" u="sng" dirty="0" err="1" smtClean="0">
                <a:solidFill>
                  <a:srgbClr val="0000FF"/>
                </a:solidFill>
              </a:rPr>
              <a:t>Chiều</a:t>
            </a:r>
            <a:r>
              <a:rPr lang="en-US" b="1" i="1" u="sng" dirty="0">
                <a:solidFill>
                  <a:srgbClr val="0000FF"/>
                </a:solidFill>
              </a:rPr>
              <a:t>: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từ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trên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xuống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dưới</a:t>
            </a:r>
            <a:r>
              <a:rPr lang="en-US" b="1" dirty="0">
                <a:solidFill>
                  <a:srgbClr val="0000FF"/>
                </a:solidFill>
              </a:rPr>
              <a:t>. </a:t>
            </a:r>
            <a:endParaRPr lang="en-US" b="1" dirty="0" smtClean="0">
              <a:solidFill>
                <a:srgbClr val="0000FF"/>
              </a:solidFill>
            </a:endParaRPr>
          </a:p>
          <a:p>
            <a:pPr eaLnBrk="1" hangingPunct="1"/>
            <a:r>
              <a:rPr lang="en-US" b="1" i="1" u="sng" dirty="0" err="1" smtClean="0">
                <a:solidFill>
                  <a:srgbClr val="0000FF"/>
                </a:solidFill>
              </a:rPr>
              <a:t>Độ</a:t>
            </a:r>
            <a:r>
              <a:rPr lang="en-US" b="1" i="1" u="sng" dirty="0" smtClean="0">
                <a:solidFill>
                  <a:srgbClr val="0000FF"/>
                </a:solidFill>
              </a:rPr>
              <a:t> </a:t>
            </a:r>
            <a:r>
              <a:rPr lang="en-US" b="1" i="1" u="sng" dirty="0" err="1" smtClean="0">
                <a:solidFill>
                  <a:srgbClr val="0000FF"/>
                </a:solidFill>
              </a:rPr>
              <a:t>lớn</a:t>
            </a:r>
            <a:r>
              <a:rPr lang="en-US" b="1" i="1" u="sng" dirty="0" smtClean="0">
                <a:solidFill>
                  <a:srgbClr val="0000FF"/>
                </a:solidFill>
              </a:rPr>
              <a:t>: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>
                <a:solidFill>
                  <a:srgbClr val="0000FF"/>
                </a:solidFill>
              </a:rPr>
              <a:t>P= 50N </a:t>
            </a:r>
            <a:r>
              <a:rPr lang="en-US" b="1" dirty="0" err="1">
                <a:solidFill>
                  <a:srgbClr val="0000FF"/>
                </a:solidFill>
              </a:rPr>
              <a:t>ứng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với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>
                <a:solidFill>
                  <a:srgbClr val="0000FF"/>
                </a:solidFill>
              </a:rPr>
              <a:t>5 </a:t>
            </a:r>
            <a:r>
              <a:rPr lang="en-US" b="1" dirty="0" err="1">
                <a:solidFill>
                  <a:srgbClr val="0000FF"/>
                </a:solidFill>
              </a:rPr>
              <a:t>đoạn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mỗi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đoạn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10N.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0739" name="Line 19"/>
          <p:cNvSpPr>
            <a:spLocks noChangeShapeType="1"/>
          </p:cNvSpPr>
          <p:nvPr/>
        </p:nvSpPr>
        <p:spPr bwMode="auto">
          <a:xfrm>
            <a:off x="7377113" y="1162050"/>
            <a:ext cx="76200" cy="3810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0" name="Line 20"/>
          <p:cNvSpPr>
            <a:spLocks noChangeShapeType="1"/>
          </p:cNvSpPr>
          <p:nvPr/>
        </p:nvSpPr>
        <p:spPr bwMode="auto">
          <a:xfrm>
            <a:off x="7316788" y="1905000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27" name="Line 21"/>
          <p:cNvSpPr>
            <a:spLocks noChangeShapeType="1"/>
          </p:cNvSpPr>
          <p:nvPr/>
        </p:nvSpPr>
        <p:spPr bwMode="auto">
          <a:xfrm flipH="1">
            <a:off x="5943600" y="3810000"/>
            <a:ext cx="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2" name="Line 22"/>
          <p:cNvSpPr>
            <a:spLocks noChangeShapeType="1"/>
          </p:cNvSpPr>
          <p:nvPr/>
        </p:nvSpPr>
        <p:spPr bwMode="auto">
          <a:xfrm>
            <a:off x="7356475" y="3435350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3" name="Line 23"/>
          <p:cNvSpPr>
            <a:spLocks noChangeShapeType="1"/>
          </p:cNvSpPr>
          <p:nvPr/>
        </p:nvSpPr>
        <p:spPr bwMode="auto">
          <a:xfrm>
            <a:off x="7334250" y="2681288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4" name="Line 24"/>
          <p:cNvSpPr>
            <a:spLocks noChangeShapeType="1"/>
          </p:cNvSpPr>
          <p:nvPr/>
        </p:nvSpPr>
        <p:spPr bwMode="auto">
          <a:xfrm>
            <a:off x="7367588" y="4200525"/>
            <a:ext cx="13652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5" name="Text Box 25"/>
          <p:cNvSpPr txBox="1">
            <a:spLocks noChangeArrowheads="1"/>
          </p:cNvSpPr>
          <p:nvPr/>
        </p:nvSpPr>
        <p:spPr bwMode="auto">
          <a:xfrm>
            <a:off x="7502619" y="4668091"/>
            <a:ext cx="60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>
                <a:solidFill>
                  <a:srgbClr val="006600"/>
                </a:solidFill>
              </a:rPr>
              <a:t>P</a:t>
            </a:r>
          </a:p>
        </p:txBody>
      </p:sp>
      <p:sp>
        <p:nvSpPr>
          <p:cNvPr id="30746" name="Line 26"/>
          <p:cNvSpPr>
            <a:spLocks noChangeShapeType="1"/>
          </p:cNvSpPr>
          <p:nvPr/>
        </p:nvSpPr>
        <p:spPr bwMode="auto">
          <a:xfrm>
            <a:off x="7564438" y="4767263"/>
            <a:ext cx="304800" cy="0"/>
          </a:xfrm>
          <a:prstGeom prst="line">
            <a:avLst/>
          </a:prstGeom>
          <a:noFill/>
          <a:ln w="28575">
            <a:solidFill>
              <a:srgbClr val="00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47" name="Text Box 27"/>
          <p:cNvSpPr txBox="1">
            <a:spLocks noChangeArrowheads="1"/>
          </p:cNvSpPr>
          <p:nvPr/>
        </p:nvSpPr>
        <p:spPr bwMode="auto">
          <a:xfrm>
            <a:off x="7543800" y="2971800"/>
            <a:ext cx="1447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>
                <a:solidFill>
                  <a:srgbClr val="0000FF"/>
                </a:solidFill>
              </a:rPr>
              <a:t>P= 50N</a:t>
            </a:r>
          </a:p>
        </p:txBody>
      </p:sp>
      <p:sp>
        <p:nvSpPr>
          <p:cNvPr id="30748" name="Text Box 28"/>
          <p:cNvSpPr txBox="1">
            <a:spLocks noChangeArrowheads="1"/>
          </p:cNvSpPr>
          <p:nvPr/>
        </p:nvSpPr>
        <p:spPr bwMode="auto">
          <a:xfrm>
            <a:off x="0" y="685800"/>
            <a:ext cx="762000" cy="52322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>
                <a:solidFill>
                  <a:srgbClr val="FFFF00"/>
                </a:solidFill>
                <a:latin typeface="Arial" charset="0"/>
              </a:rPr>
              <a:t>C2:</a:t>
            </a:r>
          </a:p>
        </p:txBody>
      </p:sp>
      <p:sp>
        <p:nvSpPr>
          <p:cNvPr id="30749" name="Text Box 29"/>
          <p:cNvSpPr txBox="1">
            <a:spLocks noChangeArrowheads="1"/>
          </p:cNvSpPr>
          <p:nvPr/>
        </p:nvSpPr>
        <p:spPr bwMode="auto">
          <a:xfrm>
            <a:off x="0" y="4119670"/>
            <a:ext cx="7334250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+ </a:t>
            </a:r>
            <a:r>
              <a:rPr lang="en-US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kéo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15000N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nằm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sang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(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tỉ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xích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1cm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5000N)</a:t>
            </a:r>
          </a:p>
        </p:txBody>
      </p:sp>
      <p:sp>
        <p:nvSpPr>
          <p:cNvPr id="9236" name="Text Box 30"/>
          <p:cNvSpPr txBox="1">
            <a:spLocks noChangeArrowheads="1"/>
          </p:cNvSpPr>
          <p:nvPr/>
        </p:nvSpPr>
        <p:spPr bwMode="auto">
          <a:xfrm>
            <a:off x="5334000" y="5334000"/>
            <a:ext cx="3429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30751" name="Rectangle 31"/>
          <p:cNvSpPr>
            <a:spLocks noChangeArrowheads="1"/>
          </p:cNvSpPr>
          <p:nvPr/>
        </p:nvSpPr>
        <p:spPr bwMode="auto">
          <a:xfrm>
            <a:off x="5124450" y="5410200"/>
            <a:ext cx="1524000" cy="533400"/>
          </a:xfrm>
          <a:prstGeom prst="rect">
            <a:avLst/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2"/>
          <p:cNvGrpSpPr>
            <a:grpSpLocks/>
          </p:cNvGrpSpPr>
          <p:nvPr/>
        </p:nvGrpSpPr>
        <p:grpSpPr bwMode="auto">
          <a:xfrm rot="-5400000">
            <a:off x="7205663" y="4092575"/>
            <a:ext cx="228600" cy="2905125"/>
            <a:chOff x="4704" y="3146"/>
            <a:chExt cx="0" cy="851"/>
          </a:xfrm>
        </p:grpSpPr>
        <p:sp>
          <p:nvSpPr>
            <p:cNvPr id="9249" name="Line 33"/>
            <p:cNvSpPr>
              <a:spLocks noChangeShapeType="1"/>
            </p:cNvSpPr>
            <p:nvPr/>
          </p:nvSpPr>
          <p:spPr bwMode="auto">
            <a:xfrm>
              <a:off x="4704" y="3146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50" name="Line 34"/>
            <p:cNvSpPr>
              <a:spLocks noChangeShapeType="1"/>
            </p:cNvSpPr>
            <p:nvPr/>
          </p:nvSpPr>
          <p:spPr bwMode="auto">
            <a:xfrm>
              <a:off x="4704" y="3430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51" name="Line 35"/>
            <p:cNvSpPr>
              <a:spLocks noChangeShapeType="1"/>
            </p:cNvSpPr>
            <p:nvPr/>
          </p:nvSpPr>
          <p:spPr bwMode="auto">
            <a:xfrm>
              <a:off x="4704" y="3709"/>
              <a:ext cx="0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oval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8705850" y="5450541"/>
            <a:ext cx="361950" cy="457200"/>
            <a:chOff x="4886" y="3765"/>
            <a:chExt cx="228" cy="288"/>
          </a:xfrm>
        </p:grpSpPr>
        <p:sp>
          <p:nvSpPr>
            <p:cNvPr id="9247" name="Text Box 37"/>
            <p:cNvSpPr txBox="1">
              <a:spLocks noChangeArrowheads="1"/>
            </p:cNvSpPr>
            <p:nvPr/>
          </p:nvSpPr>
          <p:spPr bwMode="auto">
            <a:xfrm>
              <a:off x="4886" y="3765"/>
              <a:ext cx="2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 dirty="0">
                  <a:latin typeface="Tahoma" charset="0"/>
                </a:rPr>
                <a:t>F</a:t>
              </a:r>
            </a:p>
          </p:txBody>
        </p:sp>
        <p:sp>
          <p:nvSpPr>
            <p:cNvPr id="9248" name="Line 38"/>
            <p:cNvSpPr>
              <a:spLocks noChangeShapeType="1"/>
            </p:cNvSpPr>
            <p:nvPr/>
          </p:nvSpPr>
          <p:spPr bwMode="auto">
            <a:xfrm>
              <a:off x="4896" y="3783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7162800" y="6172200"/>
            <a:ext cx="1371600" cy="457200"/>
            <a:chOff x="4548" y="3858"/>
            <a:chExt cx="828" cy="288"/>
          </a:xfrm>
        </p:grpSpPr>
        <p:sp>
          <p:nvSpPr>
            <p:cNvPr id="9242" name="Line 40"/>
            <p:cNvSpPr>
              <a:spLocks noChangeShapeType="1"/>
            </p:cNvSpPr>
            <p:nvPr/>
          </p:nvSpPr>
          <p:spPr bwMode="auto">
            <a:xfrm>
              <a:off x="4551" y="3888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9243" name="Group 41"/>
            <p:cNvGrpSpPr>
              <a:grpSpLocks/>
            </p:cNvGrpSpPr>
            <p:nvPr/>
          </p:nvGrpSpPr>
          <p:grpSpPr bwMode="auto">
            <a:xfrm>
              <a:off x="4548" y="3858"/>
              <a:ext cx="828" cy="288"/>
              <a:chOff x="4395" y="3858"/>
              <a:chExt cx="828" cy="288"/>
            </a:xfrm>
          </p:grpSpPr>
          <p:sp>
            <p:nvSpPr>
              <p:cNvPr id="9244" name="Text Box 42"/>
              <p:cNvSpPr txBox="1">
                <a:spLocks noChangeArrowheads="1"/>
              </p:cNvSpPr>
              <p:nvPr/>
            </p:nvSpPr>
            <p:spPr bwMode="auto">
              <a:xfrm>
                <a:off x="4407" y="3858"/>
                <a:ext cx="816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b="1">
                    <a:solidFill>
                      <a:srgbClr val="0000FF"/>
                    </a:solidFill>
                  </a:rPr>
                  <a:t>5000N</a:t>
                </a:r>
              </a:p>
            </p:txBody>
          </p:sp>
          <p:sp>
            <p:nvSpPr>
              <p:cNvPr id="9245" name="Line 43"/>
              <p:cNvSpPr>
                <a:spLocks noChangeShapeType="1"/>
              </p:cNvSpPr>
              <p:nvPr/>
            </p:nvSpPr>
            <p:spPr bwMode="auto">
              <a:xfrm>
                <a:off x="4395" y="3906"/>
                <a:ext cx="6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246" name="Line 44"/>
              <p:cNvSpPr>
                <a:spLocks noChangeShapeType="1"/>
              </p:cNvSpPr>
              <p:nvPr/>
            </p:nvSpPr>
            <p:spPr bwMode="auto">
              <a:xfrm>
                <a:off x="5001" y="3885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6" name="Title 4"/>
          <p:cNvSpPr txBox="1">
            <a:spLocks/>
          </p:cNvSpPr>
          <p:nvPr/>
        </p:nvSpPr>
        <p:spPr>
          <a:xfrm>
            <a:off x="0" y="0"/>
            <a:ext cx="9144000" cy="679450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7" name="Group 39"/>
          <p:cNvGrpSpPr>
            <a:grpSpLocks/>
          </p:cNvGrpSpPr>
          <p:nvPr/>
        </p:nvGrpSpPr>
        <p:grpSpPr bwMode="auto">
          <a:xfrm>
            <a:off x="8077200" y="1566863"/>
            <a:ext cx="1219200" cy="457200"/>
            <a:chOff x="4548" y="3858"/>
            <a:chExt cx="828" cy="288"/>
          </a:xfrm>
        </p:grpSpPr>
        <p:sp>
          <p:nvSpPr>
            <p:cNvPr id="38" name="Line 40"/>
            <p:cNvSpPr>
              <a:spLocks noChangeShapeType="1"/>
            </p:cNvSpPr>
            <p:nvPr/>
          </p:nvSpPr>
          <p:spPr bwMode="auto">
            <a:xfrm>
              <a:off x="4551" y="3888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39" name="Group 41"/>
            <p:cNvGrpSpPr>
              <a:grpSpLocks/>
            </p:cNvGrpSpPr>
            <p:nvPr/>
          </p:nvGrpSpPr>
          <p:grpSpPr bwMode="auto">
            <a:xfrm>
              <a:off x="4548" y="3858"/>
              <a:ext cx="828" cy="288"/>
              <a:chOff x="4395" y="3858"/>
              <a:chExt cx="828" cy="288"/>
            </a:xfrm>
          </p:grpSpPr>
          <p:sp>
            <p:nvSpPr>
              <p:cNvPr id="40" name="Text Box 42"/>
              <p:cNvSpPr txBox="1">
                <a:spLocks noChangeArrowheads="1"/>
              </p:cNvSpPr>
              <p:nvPr/>
            </p:nvSpPr>
            <p:spPr bwMode="auto">
              <a:xfrm>
                <a:off x="4407" y="3858"/>
                <a:ext cx="816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b="1" dirty="0" smtClean="0">
                    <a:solidFill>
                      <a:srgbClr val="0000FF"/>
                    </a:solidFill>
                  </a:rPr>
                  <a:t>10N</a:t>
                </a:r>
                <a:endParaRPr lang="en-US" b="1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41" name="Line 43"/>
              <p:cNvSpPr>
                <a:spLocks noChangeShapeType="1"/>
              </p:cNvSpPr>
              <p:nvPr/>
            </p:nvSpPr>
            <p:spPr bwMode="auto">
              <a:xfrm>
                <a:off x="4395" y="3906"/>
                <a:ext cx="600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2" name="Line 44"/>
              <p:cNvSpPr>
                <a:spLocks noChangeShapeType="1"/>
              </p:cNvSpPr>
              <p:nvPr/>
            </p:nvSpPr>
            <p:spPr bwMode="auto">
              <a:xfrm>
                <a:off x="5001" y="3885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3" name="Text Box 18"/>
          <p:cNvSpPr txBox="1">
            <a:spLocks noChangeArrowheads="1"/>
          </p:cNvSpPr>
          <p:nvPr/>
        </p:nvSpPr>
        <p:spPr bwMode="auto">
          <a:xfrm>
            <a:off x="46037" y="4972050"/>
            <a:ext cx="73564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b="1" i="1" u="sng" dirty="0" err="1">
                <a:solidFill>
                  <a:srgbClr val="0000FF"/>
                </a:solidFill>
              </a:rPr>
              <a:t>Điểm</a:t>
            </a:r>
            <a:r>
              <a:rPr lang="en-US" b="1" i="1" u="sng" dirty="0">
                <a:solidFill>
                  <a:srgbClr val="0000FF"/>
                </a:solidFill>
              </a:rPr>
              <a:t> </a:t>
            </a:r>
            <a:r>
              <a:rPr lang="en-US" b="1" i="1" u="sng" dirty="0" err="1" smtClean="0">
                <a:solidFill>
                  <a:srgbClr val="0000FF"/>
                </a:solidFill>
              </a:rPr>
              <a:t>đặt</a:t>
            </a:r>
            <a:r>
              <a:rPr lang="en-US" b="1" dirty="0" smtClean="0">
                <a:solidFill>
                  <a:srgbClr val="0000FF"/>
                </a:solidFill>
              </a:rPr>
              <a:t>: </a:t>
            </a:r>
            <a:r>
              <a:rPr lang="en-US" b="1" dirty="0" err="1">
                <a:solidFill>
                  <a:srgbClr val="0000FF"/>
                </a:solidFill>
              </a:rPr>
              <a:t>vào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trọng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tâm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của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vật</a:t>
            </a:r>
            <a:r>
              <a:rPr lang="en-US" b="1" dirty="0">
                <a:solidFill>
                  <a:srgbClr val="0000FF"/>
                </a:solidFill>
              </a:rPr>
              <a:t>. </a:t>
            </a:r>
            <a:endParaRPr lang="en-US" b="1" dirty="0" smtClean="0">
              <a:solidFill>
                <a:srgbClr val="0000FF"/>
              </a:solidFill>
            </a:endParaRPr>
          </a:p>
          <a:p>
            <a:pPr eaLnBrk="1" hangingPunct="1"/>
            <a:r>
              <a:rPr lang="en-US" b="1" i="1" u="sng" dirty="0" err="1" smtClean="0">
                <a:solidFill>
                  <a:srgbClr val="0000FF"/>
                </a:solidFill>
              </a:rPr>
              <a:t>Phương</a:t>
            </a:r>
            <a:r>
              <a:rPr lang="en-US" b="1" dirty="0">
                <a:solidFill>
                  <a:srgbClr val="0000FF"/>
                </a:solidFill>
              </a:rPr>
              <a:t>: </a:t>
            </a:r>
            <a:r>
              <a:rPr lang="en-US" b="1" dirty="0" err="1" smtClean="0">
                <a:solidFill>
                  <a:srgbClr val="0000FF"/>
                </a:solidFill>
              </a:rPr>
              <a:t>nằm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ngang</a:t>
            </a:r>
            <a:r>
              <a:rPr lang="en-US" b="1" dirty="0" smtClean="0">
                <a:solidFill>
                  <a:srgbClr val="0000FF"/>
                </a:solidFill>
              </a:rPr>
              <a:t>.  </a:t>
            </a:r>
          </a:p>
          <a:p>
            <a:pPr eaLnBrk="1" hangingPunct="1"/>
            <a:r>
              <a:rPr lang="en-US" b="1" i="1" u="sng" dirty="0" err="1" smtClean="0">
                <a:solidFill>
                  <a:srgbClr val="0000FF"/>
                </a:solidFill>
              </a:rPr>
              <a:t>Chiều</a:t>
            </a:r>
            <a:r>
              <a:rPr lang="en-US" b="1" i="1" u="sng" dirty="0">
                <a:solidFill>
                  <a:srgbClr val="0000FF"/>
                </a:solidFill>
              </a:rPr>
              <a:t>: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từ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trái</a:t>
            </a:r>
            <a:r>
              <a:rPr lang="en-US" b="1" dirty="0" smtClean="0">
                <a:solidFill>
                  <a:srgbClr val="0000FF"/>
                </a:solidFill>
              </a:rPr>
              <a:t> sang </a:t>
            </a:r>
            <a:r>
              <a:rPr lang="en-US" b="1" dirty="0" err="1" smtClean="0">
                <a:solidFill>
                  <a:srgbClr val="0000FF"/>
                </a:solidFill>
              </a:rPr>
              <a:t>phải</a:t>
            </a:r>
            <a:r>
              <a:rPr lang="en-US" b="1" dirty="0" smtClean="0">
                <a:solidFill>
                  <a:srgbClr val="0000FF"/>
                </a:solidFill>
              </a:rPr>
              <a:t>. </a:t>
            </a:r>
          </a:p>
          <a:p>
            <a:pPr eaLnBrk="1" hangingPunct="1"/>
            <a:r>
              <a:rPr lang="en-US" b="1" i="1" u="sng" dirty="0" err="1" smtClean="0">
                <a:solidFill>
                  <a:srgbClr val="0000FF"/>
                </a:solidFill>
              </a:rPr>
              <a:t>Độ</a:t>
            </a:r>
            <a:r>
              <a:rPr lang="en-US" b="1" i="1" u="sng" dirty="0" smtClean="0">
                <a:solidFill>
                  <a:srgbClr val="0000FF"/>
                </a:solidFill>
              </a:rPr>
              <a:t> </a:t>
            </a:r>
            <a:r>
              <a:rPr lang="en-US" b="1" i="1" u="sng" dirty="0" err="1" smtClean="0">
                <a:solidFill>
                  <a:srgbClr val="0000FF"/>
                </a:solidFill>
              </a:rPr>
              <a:t>lớn</a:t>
            </a:r>
            <a:r>
              <a:rPr lang="en-US" b="1" i="1" u="sng" dirty="0" smtClean="0">
                <a:solidFill>
                  <a:srgbClr val="0000FF"/>
                </a:solidFill>
              </a:rPr>
              <a:t>:</a:t>
            </a:r>
            <a:r>
              <a:rPr lang="en-US" b="1" dirty="0" smtClean="0">
                <a:solidFill>
                  <a:srgbClr val="0000FF"/>
                </a:solidFill>
              </a:rPr>
              <a:t> F= 15000N </a:t>
            </a:r>
            <a:r>
              <a:rPr lang="en-US" b="1" dirty="0" err="1">
                <a:solidFill>
                  <a:srgbClr val="0000FF"/>
                </a:solidFill>
              </a:rPr>
              <a:t>ứng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với</a:t>
            </a:r>
            <a:r>
              <a:rPr lang="en-US" b="1" dirty="0" smtClean="0">
                <a:solidFill>
                  <a:srgbClr val="0000FF"/>
                </a:solidFill>
              </a:rPr>
              <a:t> 3 </a:t>
            </a:r>
            <a:r>
              <a:rPr lang="en-US" b="1" dirty="0" err="1">
                <a:solidFill>
                  <a:srgbClr val="0000FF"/>
                </a:solidFill>
              </a:rPr>
              <a:t>đoạn</a:t>
            </a:r>
            <a:r>
              <a:rPr lang="en-US" b="1" dirty="0">
                <a:solidFill>
                  <a:srgbClr val="0000FF"/>
                </a:solidFill>
              </a:rPr>
              <a:t>, </a:t>
            </a:r>
            <a:r>
              <a:rPr lang="en-US" b="1" dirty="0" err="1">
                <a:solidFill>
                  <a:srgbClr val="0000FF"/>
                </a:solidFill>
              </a:rPr>
              <a:t>mỗi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err="1">
                <a:solidFill>
                  <a:srgbClr val="0000FF"/>
                </a:solidFill>
              </a:rPr>
              <a:t>đoạn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5000N.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332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0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"/>
                                        <p:tgtEl>
                                          <p:spTgt spid="307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0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500"/>
                                        <p:tgtEl>
                                          <p:spTgt spid="30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500"/>
                                        <p:tgtEl>
                                          <p:spTgt spid="30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30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30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30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 build="p"/>
      <p:bldP spid="30724" grpId="0"/>
      <p:bldP spid="30735" grpId="0" animBg="1"/>
      <p:bldP spid="30736" grpId="0" animBg="1"/>
      <p:bldP spid="30737" grpId="0"/>
      <p:bldP spid="30737" grpId="1"/>
      <p:bldP spid="30738" grpId="0"/>
      <p:bldP spid="30739" grpId="0" animBg="1"/>
      <p:bldP spid="30740" grpId="0" animBg="1"/>
      <p:bldP spid="30742" grpId="0" animBg="1"/>
      <p:bldP spid="30743" grpId="0" animBg="1"/>
      <p:bldP spid="30744" grpId="0" animBg="1"/>
      <p:bldP spid="30745" grpId="0"/>
      <p:bldP spid="30746" grpId="0" animBg="1"/>
      <p:bldP spid="30747" grpId="0"/>
      <p:bldP spid="30748" grpId="0" animBg="1"/>
      <p:bldP spid="30749" grpId="0"/>
      <p:bldP spid="30751" grpId="0" animBg="1"/>
      <p:bldP spid="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Line 9"/>
          <p:cNvSpPr>
            <a:spLocks noChangeShapeType="1"/>
          </p:cNvSpPr>
          <p:nvPr/>
        </p:nvSpPr>
        <p:spPr bwMode="auto">
          <a:xfrm>
            <a:off x="3048000" y="38862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" name="Title 4"/>
          <p:cNvSpPr txBox="1">
            <a:spLocks/>
          </p:cNvSpPr>
          <p:nvPr/>
        </p:nvSpPr>
        <p:spPr>
          <a:xfrm>
            <a:off x="0" y="-13447"/>
            <a:ext cx="9144000" cy="605135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nhóm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 Box 28"/>
          <p:cNvSpPr txBox="1">
            <a:spLocks noChangeArrowheads="1"/>
          </p:cNvSpPr>
          <p:nvPr/>
        </p:nvSpPr>
        <p:spPr bwMode="auto">
          <a:xfrm>
            <a:off x="0" y="596153"/>
            <a:ext cx="762000" cy="52322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 dirty="0" smtClean="0">
                <a:solidFill>
                  <a:srgbClr val="FFFF00"/>
                </a:solidFill>
                <a:latin typeface="Arial" charset="0"/>
              </a:rPr>
              <a:t>C3:</a:t>
            </a:r>
            <a:endParaRPr lang="en-US" sz="2800" b="1" dirty="0">
              <a:solidFill>
                <a:srgbClr val="FFFF00"/>
              </a:solidFill>
              <a:latin typeface="Arial" charset="0"/>
            </a:endParaRPr>
          </a:p>
        </p:txBody>
      </p:sp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786372" y="640377"/>
            <a:ext cx="83576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tả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lời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yếu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tố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vẽ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4.4</a:t>
            </a:r>
          </a:p>
        </p:txBody>
      </p:sp>
      <p:grpSp>
        <p:nvGrpSpPr>
          <p:cNvPr id="37" name="Group 22"/>
          <p:cNvGrpSpPr>
            <a:grpSpLocks/>
          </p:cNvGrpSpPr>
          <p:nvPr/>
        </p:nvGrpSpPr>
        <p:grpSpPr bwMode="auto">
          <a:xfrm>
            <a:off x="150812" y="1273175"/>
            <a:ext cx="1068388" cy="1546225"/>
            <a:chOff x="529" y="526"/>
            <a:chExt cx="673" cy="974"/>
          </a:xfrm>
        </p:grpSpPr>
        <p:grpSp>
          <p:nvGrpSpPr>
            <p:cNvPr id="38" name="Group 23"/>
            <p:cNvGrpSpPr>
              <a:grpSpLocks/>
            </p:cNvGrpSpPr>
            <p:nvPr/>
          </p:nvGrpSpPr>
          <p:grpSpPr bwMode="auto">
            <a:xfrm>
              <a:off x="844" y="624"/>
              <a:ext cx="0" cy="576"/>
              <a:chOff x="2832" y="3120"/>
              <a:chExt cx="0" cy="576"/>
            </a:xfrm>
          </p:grpSpPr>
          <p:sp>
            <p:nvSpPr>
              <p:cNvPr id="45" name="Line 24"/>
              <p:cNvSpPr>
                <a:spLocks noChangeShapeType="1"/>
              </p:cNvSpPr>
              <p:nvPr/>
            </p:nvSpPr>
            <p:spPr bwMode="auto">
              <a:xfrm>
                <a:off x="2832" y="3120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arrow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6" name="Line 25"/>
              <p:cNvSpPr>
                <a:spLocks noChangeShapeType="1"/>
              </p:cNvSpPr>
              <p:nvPr/>
            </p:nvSpPr>
            <p:spPr bwMode="auto">
              <a:xfrm>
                <a:off x="2832" y="3408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39" name="Group 26"/>
            <p:cNvGrpSpPr>
              <a:grpSpLocks/>
            </p:cNvGrpSpPr>
            <p:nvPr/>
          </p:nvGrpSpPr>
          <p:grpSpPr bwMode="auto">
            <a:xfrm>
              <a:off x="529" y="526"/>
              <a:ext cx="673" cy="974"/>
              <a:chOff x="529" y="514"/>
              <a:chExt cx="673" cy="974"/>
            </a:xfrm>
          </p:grpSpPr>
          <p:sp>
            <p:nvSpPr>
              <p:cNvPr id="40" name="Rectangle 27"/>
              <p:cNvSpPr>
                <a:spLocks noChangeArrowheads="1"/>
              </p:cNvSpPr>
              <p:nvPr/>
            </p:nvSpPr>
            <p:spPr bwMode="auto">
              <a:xfrm>
                <a:off x="529" y="1200"/>
                <a:ext cx="624" cy="288"/>
              </a:xfrm>
              <a:prstGeom prst="rect">
                <a:avLst/>
              </a:prstGeom>
              <a:solidFill>
                <a:srgbClr val="33CC33"/>
              </a:solidFill>
              <a:ln w="952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Text Box 28"/>
              <p:cNvSpPr txBox="1">
                <a:spLocks noChangeArrowheads="1"/>
              </p:cNvSpPr>
              <p:nvPr/>
            </p:nvSpPr>
            <p:spPr bwMode="auto">
              <a:xfrm>
                <a:off x="853" y="938"/>
                <a:ext cx="24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 dirty="0">
                    <a:latin typeface="Tahoma" charset="0"/>
                  </a:rPr>
                  <a:t>A</a:t>
                </a:r>
              </a:p>
            </p:txBody>
          </p:sp>
          <p:grpSp>
            <p:nvGrpSpPr>
              <p:cNvPr id="42" name="Group 29"/>
              <p:cNvGrpSpPr>
                <a:grpSpLocks/>
              </p:cNvGrpSpPr>
              <p:nvPr/>
            </p:nvGrpSpPr>
            <p:grpSpPr bwMode="auto">
              <a:xfrm>
                <a:off x="866" y="514"/>
                <a:ext cx="336" cy="288"/>
                <a:chOff x="502" y="2880"/>
                <a:chExt cx="336" cy="288"/>
              </a:xfrm>
            </p:grpSpPr>
            <p:sp>
              <p:nvSpPr>
                <p:cNvPr id="43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528" y="2880"/>
                  <a:ext cx="31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b="1" dirty="0">
                      <a:solidFill>
                        <a:srgbClr val="FF0000"/>
                      </a:solidFill>
                      <a:latin typeface="Tahoma" charset="0"/>
                    </a:rPr>
                    <a:t>F</a:t>
                  </a:r>
                  <a:r>
                    <a:rPr lang="en-US" b="1" baseline="-25000" dirty="0">
                      <a:solidFill>
                        <a:srgbClr val="FF0000"/>
                      </a:solidFill>
                      <a:latin typeface="Tahoma" charset="0"/>
                    </a:rPr>
                    <a:t>1</a:t>
                  </a:r>
                  <a:endParaRPr lang="en-US" b="1" dirty="0">
                    <a:solidFill>
                      <a:srgbClr val="FF0000"/>
                    </a:solidFill>
                    <a:latin typeface="Tahoma" charset="0"/>
                  </a:endParaRPr>
                </a:p>
              </p:txBody>
            </p:sp>
            <p:sp>
              <p:nvSpPr>
                <p:cNvPr id="44" name="Line 31"/>
                <p:cNvSpPr>
                  <a:spLocks noChangeShapeType="1"/>
                </p:cNvSpPr>
                <p:nvPr/>
              </p:nvSpPr>
              <p:spPr bwMode="auto">
                <a:xfrm>
                  <a:off x="502" y="2915"/>
                  <a:ext cx="288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47" name="Group 6"/>
          <p:cNvGrpSpPr>
            <a:grpSpLocks/>
          </p:cNvGrpSpPr>
          <p:nvPr/>
        </p:nvGrpSpPr>
        <p:grpSpPr bwMode="auto">
          <a:xfrm>
            <a:off x="2362200" y="2057400"/>
            <a:ext cx="2514600" cy="762000"/>
            <a:chOff x="0" y="2928"/>
            <a:chExt cx="1584" cy="480"/>
          </a:xfrm>
        </p:grpSpPr>
        <p:sp>
          <p:nvSpPr>
            <p:cNvPr id="48" name="Rectangle 7"/>
            <p:cNvSpPr>
              <a:spLocks noChangeArrowheads="1"/>
            </p:cNvSpPr>
            <p:nvPr/>
          </p:nvSpPr>
          <p:spPr bwMode="auto">
            <a:xfrm>
              <a:off x="0" y="3120"/>
              <a:ext cx="624" cy="288"/>
            </a:xfrm>
            <a:prstGeom prst="rect">
              <a:avLst/>
            </a:prstGeom>
            <a:solidFill>
              <a:srgbClr val="FFCC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Text Box 8"/>
            <p:cNvSpPr txBox="1">
              <a:spLocks noChangeArrowheads="1"/>
            </p:cNvSpPr>
            <p:nvPr/>
          </p:nvSpPr>
          <p:spPr bwMode="auto">
            <a:xfrm>
              <a:off x="611" y="3015"/>
              <a:ext cx="24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>
                  <a:latin typeface="Tahoma" charset="0"/>
                </a:rPr>
                <a:t>B</a:t>
              </a:r>
            </a:p>
          </p:txBody>
        </p:sp>
        <p:grpSp>
          <p:nvGrpSpPr>
            <p:cNvPr id="50" name="Group 9"/>
            <p:cNvGrpSpPr>
              <a:grpSpLocks/>
            </p:cNvGrpSpPr>
            <p:nvPr/>
          </p:nvGrpSpPr>
          <p:grpSpPr bwMode="auto">
            <a:xfrm>
              <a:off x="1248" y="2928"/>
              <a:ext cx="336" cy="288"/>
              <a:chOff x="502" y="2880"/>
              <a:chExt cx="336" cy="288"/>
            </a:xfrm>
          </p:grpSpPr>
          <p:sp>
            <p:nvSpPr>
              <p:cNvPr id="55" name="Text Box 10"/>
              <p:cNvSpPr txBox="1">
                <a:spLocks noChangeArrowheads="1"/>
              </p:cNvSpPr>
              <p:nvPr/>
            </p:nvSpPr>
            <p:spPr bwMode="auto">
              <a:xfrm>
                <a:off x="528" y="2880"/>
                <a:ext cx="31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  <a:latin typeface="Tahoma" charset="0"/>
                  </a:rPr>
                  <a:t>F</a:t>
                </a:r>
                <a:r>
                  <a:rPr lang="en-US" b="1" baseline="-25000">
                    <a:solidFill>
                      <a:srgbClr val="FF0000"/>
                    </a:solidFill>
                    <a:latin typeface="Tahoma" charset="0"/>
                  </a:rPr>
                  <a:t>2</a:t>
                </a:r>
                <a:endParaRPr lang="en-US" b="1">
                  <a:solidFill>
                    <a:srgbClr val="FF0000"/>
                  </a:solidFill>
                  <a:latin typeface="Tahoma" charset="0"/>
                </a:endParaRPr>
              </a:p>
            </p:txBody>
          </p:sp>
          <p:sp>
            <p:nvSpPr>
              <p:cNvPr id="56" name="Line 11"/>
              <p:cNvSpPr>
                <a:spLocks noChangeShapeType="1"/>
              </p:cNvSpPr>
              <p:nvPr/>
            </p:nvSpPr>
            <p:spPr bwMode="auto">
              <a:xfrm>
                <a:off x="502" y="2915"/>
                <a:ext cx="288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1" name="Group 12"/>
            <p:cNvGrpSpPr>
              <a:grpSpLocks/>
            </p:cNvGrpSpPr>
            <p:nvPr/>
          </p:nvGrpSpPr>
          <p:grpSpPr bwMode="auto">
            <a:xfrm>
              <a:off x="620" y="3263"/>
              <a:ext cx="865" cy="1"/>
              <a:chOff x="672" y="3215"/>
              <a:chExt cx="865" cy="1"/>
            </a:xfrm>
          </p:grpSpPr>
          <p:sp>
            <p:nvSpPr>
              <p:cNvPr id="52" name="Line 13"/>
              <p:cNvSpPr>
                <a:spLocks noChangeShapeType="1"/>
              </p:cNvSpPr>
              <p:nvPr/>
            </p:nvSpPr>
            <p:spPr bwMode="auto">
              <a:xfrm rot="5400000">
                <a:off x="1393" y="3071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arrow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" name="Line 14"/>
              <p:cNvSpPr>
                <a:spLocks noChangeShapeType="1"/>
              </p:cNvSpPr>
              <p:nvPr/>
            </p:nvSpPr>
            <p:spPr bwMode="auto">
              <a:xfrm rot="5400000">
                <a:off x="1105" y="3071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" name="Line 15"/>
              <p:cNvSpPr>
                <a:spLocks noChangeShapeType="1"/>
              </p:cNvSpPr>
              <p:nvPr/>
            </p:nvSpPr>
            <p:spPr bwMode="auto">
              <a:xfrm rot="5400000">
                <a:off x="816" y="3072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58" name="Group 33"/>
          <p:cNvGrpSpPr>
            <a:grpSpLocks/>
          </p:cNvGrpSpPr>
          <p:nvPr/>
        </p:nvGrpSpPr>
        <p:grpSpPr bwMode="auto">
          <a:xfrm>
            <a:off x="5867400" y="1205705"/>
            <a:ext cx="3090863" cy="1676400"/>
            <a:chOff x="0" y="2933"/>
            <a:chExt cx="1947" cy="1056"/>
          </a:xfrm>
        </p:grpSpPr>
        <p:sp>
          <p:nvSpPr>
            <p:cNvPr id="60" name="Text Box 34"/>
            <p:cNvSpPr txBox="1">
              <a:spLocks noChangeArrowheads="1"/>
            </p:cNvSpPr>
            <p:nvPr/>
          </p:nvSpPr>
          <p:spPr bwMode="auto">
            <a:xfrm>
              <a:off x="493" y="3195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/>
                <a:t>C</a:t>
              </a:r>
            </a:p>
          </p:txBody>
        </p:sp>
        <p:grpSp>
          <p:nvGrpSpPr>
            <p:cNvPr id="61" name="Group 35"/>
            <p:cNvGrpSpPr>
              <a:grpSpLocks/>
            </p:cNvGrpSpPr>
            <p:nvPr/>
          </p:nvGrpSpPr>
          <p:grpSpPr bwMode="auto">
            <a:xfrm>
              <a:off x="1344" y="2933"/>
              <a:ext cx="323" cy="288"/>
              <a:chOff x="502" y="2885"/>
              <a:chExt cx="323" cy="288"/>
            </a:xfrm>
          </p:grpSpPr>
          <p:sp>
            <p:nvSpPr>
              <p:cNvPr id="73" name="Text Box 36"/>
              <p:cNvSpPr txBox="1">
                <a:spLocks noChangeArrowheads="1"/>
              </p:cNvSpPr>
              <p:nvPr/>
            </p:nvSpPr>
            <p:spPr bwMode="auto">
              <a:xfrm>
                <a:off x="528" y="2885"/>
                <a:ext cx="29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</a:rPr>
                  <a:t>F</a:t>
                </a:r>
                <a:r>
                  <a:rPr lang="en-US" b="1" baseline="-25000">
                    <a:solidFill>
                      <a:srgbClr val="FF0000"/>
                    </a:solidFill>
                  </a:rPr>
                  <a:t>3</a:t>
                </a:r>
                <a:endParaRPr lang="en-US" b="1">
                  <a:solidFill>
                    <a:srgbClr val="FF0000"/>
                  </a:solidFill>
                </a:endParaRPr>
              </a:p>
            </p:txBody>
          </p:sp>
          <p:sp>
            <p:nvSpPr>
              <p:cNvPr id="74" name="Line 37"/>
              <p:cNvSpPr>
                <a:spLocks noChangeShapeType="1"/>
              </p:cNvSpPr>
              <p:nvPr/>
            </p:nvSpPr>
            <p:spPr bwMode="auto">
              <a:xfrm>
                <a:off x="502" y="2915"/>
                <a:ext cx="288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2" name="Group 38"/>
            <p:cNvGrpSpPr>
              <a:grpSpLocks/>
            </p:cNvGrpSpPr>
            <p:nvPr/>
          </p:nvGrpSpPr>
          <p:grpSpPr bwMode="auto">
            <a:xfrm rot="-2212194">
              <a:off x="546" y="3242"/>
              <a:ext cx="865" cy="1"/>
              <a:chOff x="672" y="3215"/>
              <a:chExt cx="865" cy="1"/>
            </a:xfrm>
          </p:grpSpPr>
          <p:sp>
            <p:nvSpPr>
              <p:cNvPr id="70" name="Line 39"/>
              <p:cNvSpPr>
                <a:spLocks noChangeShapeType="1"/>
              </p:cNvSpPr>
              <p:nvPr/>
            </p:nvSpPr>
            <p:spPr bwMode="auto">
              <a:xfrm rot="5400000">
                <a:off x="1393" y="3071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arrow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" name="Line 40"/>
              <p:cNvSpPr>
                <a:spLocks noChangeShapeType="1"/>
              </p:cNvSpPr>
              <p:nvPr/>
            </p:nvSpPr>
            <p:spPr bwMode="auto">
              <a:xfrm rot="5400000">
                <a:off x="1105" y="3071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2" name="Line 41"/>
              <p:cNvSpPr>
                <a:spLocks noChangeShapeType="1"/>
              </p:cNvSpPr>
              <p:nvPr/>
            </p:nvSpPr>
            <p:spPr bwMode="auto">
              <a:xfrm rot="5400000">
                <a:off x="816" y="3072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3" name="Oval 42"/>
            <p:cNvSpPr>
              <a:spLocks noChangeArrowheads="1"/>
            </p:cNvSpPr>
            <p:nvPr/>
          </p:nvSpPr>
          <p:spPr bwMode="auto">
            <a:xfrm>
              <a:off x="384" y="3456"/>
              <a:ext cx="288" cy="28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43"/>
            <p:cNvSpPr>
              <a:spLocks noChangeShapeType="1"/>
            </p:cNvSpPr>
            <p:nvPr/>
          </p:nvSpPr>
          <p:spPr bwMode="auto">
            <a:xfrm>
              <a:off x="39" y="3757"/>
              <a:ext cx="1869" cy="1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Line 44"/>
            <p:cNvSpPr>
              <a:spLocks noChangeShapeType="1"/>
            </p:cNvSpPr>
            <p:nvPr/>
          </p:nvSpPr>
          <p:spPr bwMode="auto">
            <a:xfrm flipV="1">
              <a:off x="816" y="3312"/>
              <a:ext cx="576" cy="43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Text Box 45"/>
            <p:cNvSpPr txBox="1">
              <a:spLocks noChangeArrowheads="1"/>
            </p:cNvSpPr>
            <p:nvPr/>
          </p:nvSpPr>
          <p:spPr bwMode="auto">
            <a:xfrm>
              <a:off x="0" y="3701"/>
              <a:ext cx="26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/>
                <a:t>x </a:t>
              </a:r>
            </a:p>
          </p:txBody>
        </p:sp>
        <p:sp>
          <p:nvSpPr>
            <p:cNvPr id="67" name="Text Box 46"/>
            <p:cNvSpPr txBox="1">
              <a:spLocks noChangeArrowheads="1"/>
            </p:cNvSpPr>
            <p:nvPr/>
          </p:nvSpPr>
          <p:spPr bwMode="auto">
            <a:xfrm>
              <a:off x="1735" y="3701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 dirty="0"/>
                <a:t>y</a:t>
              </a:r>
            </a:p>
          </p:txBody>
        </p:sp>
        <p:sp>
          <p:nvSpPr>
            <p:cNvPr id="68" name="Text Box 47"/>
            <p:cNvSpPr txBox="1">
              <a:spLocks noChangeArrowheads="1"/>
            </p:cNvSpPr>
            <p:nvPr/>
          </p:nvSpPr>
          <p:spPr bwMode="auto">
            <a:xfrm>
              <a:off x="1056" y="3447"/>
              <a:ext cx="3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 dirty="0"/>
                <a:t>30</a:t>
              </a:r>
              <a:r>
                <a:rPr lang="en-US" b="1" baseline="30000" dirty="0"/>
                <a:t>o</a:t>
              </a:r>
              <a:endParaRPr lang="en-US" b="1" dirty="0"/>
            </a:p>
          </p:txBody>
        </p:sp>
        <p:sp>
          <p:nvSpPr>
            <p:cNvPr id="69" name="Arc 48"/>
            <p:cNvSpPr>
              <a:spLocks/>
            </p:cNvSpPr>
            <p:nvPr/>
          </p:nvSpPr>
          <p:spPr bwMode="auto">
            <a:xfrm>
              <a:off x="982" y="3648"/>
              <a:ext cx="48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1" name="Group 50"/>
          <p:cNvGrpSpPr>
            <a:grpSpLocks/>
          </p:cNvGrpSpPr>
          <p:nvPr/>
        </p:nvGrpSpPr>
        <p:grpSpPr bwMode="auto">
          <a:xfrm>
            <a:off x="3048000" y="1223169"/>
            <a:ext cx="838200" cy="398462"/>
            <a:chOff x="126" y="1527"/>
            <a:chExt cx="528" cy="251"/>
          </a:xfrm>
        </p:grpSpPr>
        <p:sp>
          <p:nvSpPr>
            <p:cNvPr id="82" name="Text Box 51"/>
            <p:cNvSpPr txBox="1">
              <a:spLocks noChangeArrowheads="1"/>
            </p:cNvSpPr>
            <p:nvPr/>
          </p:nvSpPr>
          <p:spPr bwMode="auto">
            <a:xfrm>
              <a:off x="126" y="1527"/>
              <a:ext cx="52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800" b="1">
                  <a:solidFill>
                    <a:srgbClr val="33CC33"/>
                  </a:solidFill>
                  <a:latin typeface="Arial" charset="0"/>
                </a:rPr>
                <a:t>10N</a:t>
              </a:r>
            </a:p>
          </p:txBody>
        </p:sp>
        <p:grpSp>
          <p:nvGrpSpPr>
            <p:cNvPr id="83" name="Group 52"/>
            <p:cNvGrpSpPr>
              <a:grpSpLocks/>
            </p:cNvGrpSpPr>
            <p:nvPr/>
          </p:nvGrpSpPr>
          <p:grpSpPr bwMode="auto">
            <a:xfrm>
              <a:off x="144" y="1680"/>
              <a:ext cx="352" cy="98"/>
              <a:chOff x="144" y="1680"/>
              <a:chExt cx="352" cy="98"/>
            </a:xfrm>
          </p:grpSpPr>
          <p:sp>
            <p:nvSpPr>
              <p:cNvPr id="84" name="Line 53"/>
              <p:cNvSpPr>
                <a:spLocks noChangeShapeType="1"/>
              </p:cNvSpPr>
              <p:nvPr/>
            </p:nvSpPr>
            <p:spPr bwMode="auto">
              <a:xfrm>
                <a:off x="153" y="1728"/>
                <a:ext cx="336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Line 54"/>
              <p:cNvSpPr>
                <a:spLocks noChangeShapeType="1"/>
              </p:cNvSpPr>
              <p:nvPr/>
            </p:nvSpPr>
            <p:spPr bwMode="auto">
              <a:xfrm>
                <a:off x="496" y="1682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Line 55"/>
              <p:cNvSpPr>
                <a:spLocks noChangeShapeType="1"/>
              </p:cNvSpPr>
              <p:nvPr/>
            </p:nvSpPr>
            <p:spPr bwMode="auto">
              <a:xfrm>
                <a:off x="144" y="1680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3" name="TextBox 2"/>
          <p:cNvSpPr txBox="1"/>
          <p:nvPr/>
        </p:nvSpPr>
        <p:spPr>
          <a:xfrm>
            <a:off x="-76200" y="3048000"/>
            <a:ext cx="1519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1,2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6758051" y="3124200"/>
            <a:ext cx="1519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3,4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2707116" y="3048000"/>
            <a:ext cx="15199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Nhóm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5,6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Text Box 18"/>
          <p:cNvSpPr txBox="1">
            <a:spLocks noChangeArrowheads="1"/>
          </p:cNvSpPr>
          <p:nvPr/>
        </p:nvSpPr>
        <p:spPr bwMode="auto">
          <a:xfrm>
            <a:off x="46037" y="3886200"/>
            <a:ext cx="73564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b="1" i="1" dirty="0" err="1">
                <a:solidFill>
                  <a:srgbClr val="0000FF"/>
                </a:solidFill>
              </a:rPr>
              <a:t>Điểm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đặt</a:t>
            </a:r>
            <a:r>
              <a:rPr lang="en-US" b="1" dirty="0" smtClean="0">
                <a:solidFill>
                  <a:srgbClr val="0000FF"/>
                </a:solidFill>
              </a:rPr>
              <a:t>:</a:t>
            </a:r>
          </a:p>
          <a:p>
            <a:pPr eaLnBrk="1" hangingPunct="1"/>
            <a:r>
              <a:rPr lang="en-US" b="1" i="1" dirty="0" err="1" smtClean="0">
                <a:solidFill>
                  <a:srgbClr val="0000FF"/>
                </a:solidFill>
              </a:rPr>
              <a:t>Phương</a:t>
            </a:r>
            <a:r>
              <a:rPr lang="en-US" b="1" dirty="0" smtClean="0">
                <a:solidFill>
                  <a:srgbClr val="0000FF"/>
                </a:solidFill>
              </a:rPr>
              <a:t>:</a:t>
            </a:r>
          </a:p>
          <a:p>
            <a:pPr eaLnBrk="1" hangingPunct="1"/>
            <a:r>
              <a:rPr lang="en-US" b="1" i="1" dirty="0" err="1" smtClean="0">
                <a:solidFill>
                  <a:srgbClr val="0000FF"/>
                </a:solidFill>
              </a:rPr>
              <a:t>Chiều</a:t>
            </a:r>
            <a:r>
              <a:rPr lang="en-US" b="1" i="1" dirty="0">
                <a:solidFill>
                  <a:srgbClr val="0000FF"/>
                </a:solidFill>
              </a:rPr>
              <a:t>: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endParaRPr lang="en-US" b="1" dirty="0" smtClean="0">
              <a:solidFill>
                <a:srgbClr val="0000FF"/>
              </a:solidFill>
            </a:endParaRPr>
          </a:p>
          <a:p>
            <a:pPr eaLnBrk="1" hangingPunct="1"/>
            <a:r>
              <a:rPr lang="en-US" b="1" i="1" dirty="0" err="1" smtClean="0">
                <a:solidFill>
                  <a:srgbClr val="0000FF"/>
                </a:solidFill>
              </a:rPr>
              <a:t>Độ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lớn</a:t>
            </a:r>
            <a:r>
              <a:rPr lang="en-US" b="1" i="1" dirty="0" smtClean="0">
                <a:solidFill>
                  <a:srgbClr val="0000FF"/>
                </a:solidFill>
              </a:rPr>
              <a:t>: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094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/>
      <p:bldP spid="3" grpId="0"/>
      <p:bldP spid="88" grpId="0"/>
      <p:bldP spid="89" grpId="0"/>
      <p:bldP spid="9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2"/>
          <p:cNvSpPr txBox="1">
            <a:spLocks noChangeArrowheads="1"/>
          </p:cNvSpPr>
          <p:nvPr/>
        </p:nvSpPr>
        <p:spPr bwMode="auto">
          <a:xfrm>
            <a:off x="786372" y="640377"/>
            <a:ext cx="83576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en-US" b="1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tả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lời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yếu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tố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vẽ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4.4</a:t>
            </a: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048000" y="2932113"/>
            <a:ext cx="6019800" cy="1200471"/>
            <a:chOff x="1190" y="2938"/>
            <a:chExt cx="4570" cy="1031"/>
          </a:xfrm>
        </p:grpSpPr>
        <p:sp>
          <p:nvSpPr>
            <p:cNvPr id="11331" name="Text Box 4"/>
            <p:cNvSpPr txBox="1">
              <a:spLocks noChangeArrowheads="1"/>
            </p:cNvSpPr>
            <p:nvPr/>
          </p:nvSpPr>
          <p:spPr bwMode="auto">
            <a:xfrm>
              <a:off x="1190" y="2938"/>
              <a:ext cx="4570" cy="10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just"/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F</a:t>
              </a:r>
              <a:r>
                <a:rPr lang="en-US" b="1" baseline="-25000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2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: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Điểm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đặt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tại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B,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nằm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ngang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chiều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từ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trái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sang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phải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cường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độ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lực</a:t>
              </a:r>
              <a:r>
                <a:rPr lang="en-US" b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en-US" b="1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endParaRPr>
            </a:p>
            <a:p>
              <a:pPr algn="just"/>
              <a:r>
                <a:rPr lang="en-US" b="1" smtClean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F</a:t>
              </a:r>
              <a:r>
                <a:rPr lang="en-US" b="1" baseline="-25000" smtClean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2 </a:t>
              </a:r>
              <a:r>
                <a:rPr lang="en-US" b="1" smtClean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= 30N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.</a:t>
              </a:r>
            </a:p>
          </p:txBody>
        </p:sp>
        <p:sp>
          <p:nvSpPr>
            <p:cNvPr id="11332" name="Line 5"/>
            <p:cNvSpPr>
              <a:spLocks noChangeShapeType="1"/>
            </p:cNvSpPr>
            <p:nvPr/>
          </p:nvSpPr>
          <p:spPr bwMode="auto">
            <a:xfrm>
              <a:off x="1200" y="2967"/>
              <a:ext cx="2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CC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53785" y="2781300"/>
            <a:ext cx="2514600" cy="762000"/>
            <a:chOff x="0" y="2928"/>
            <a:chExt cx="1584" cy="480"/>
          </a:xfrm>
        </p:grpSpPr>
        <p:sp>
          <p:nvSpPr>
            <p:cNvPr id="11322" name="Rectangle 7"/>
            <p:cNvSpPr>
              <a:spLocks noChangeArrowheads="1"/>
            </p:cNvSpPr>
            <p:nvPr/>
          </p:nvSpPr>
          <p:spPr bwMode="auto">
            <a:xfrm>
              <a:off x="0" y="3120"/>
              <a:ext cx="624" cy="288"/>
            </a:xfrm>
            <a:prstGeom prst="rect">
              <a:avLst/>
            </a:prstGeom>
            <a:solidFill>
              <a:srgbClr val="FFCCFF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323" name="Text Box 8"/>
            <p:cNvSpPr txBox="1">
              <a:spLocks noChangeArrowheads="1"/>
            </p:cNvSpPr>
            <p:nvPr/>
          </p:nvSpPr>
          <p:spPr bwMode="auto">
            <a:xfrm>
              <a:off x="611" y="3015"/>
              <a:ext cx="24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>
                  <a:latin typeface="Tahoma" charset="0"/>
                </a:rPr>
                <a:t>B</a:t>
              </a:r>
            </a:p>
          </p:txBody>
        </p:sp>
        <p:grpSp>
          <p:nvGrpSpPr>
            <p:cNvPr id="11324" name="Group 9"/>
            <p:cNvGrpSpPr>
              <a:grpSpLocks/>
            </p:cNvGrpSpPr>
            <p:nvPr/>
          </p:nvGrpSpPr>
          <p:grpSpPr bwMode="auto">
            <a:xfrm>
              <a:off x="1248" y="2928"/>
              <a:ext cx="336" cy="288"/>
              <a:chOff x="502" y="2880"/>
              <a:chExt cx="336" cy="288"/>
            </a:xfrm>
          </p:grpSpPr>
          <p:sp>
            <p:nvSpPr>
              <p:cNvPr id="11329" name="Text Box 10"/>
              <p:cNvSpPr txBox="1">
                <a:spLocks noChangeArrowheads="1"/>
              </p:cNvSpPr>
              <p:nvPr/>
            </p:nvSpPr>
            <p:spPr bwMode="auto">
              <a:xfrm>
                <a:off x="528" y="2880"/>
                <a:ext cx="31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  <a:latin typeface="Tahoma" charset="0"/>
                  </a:rPr>
                  <a:t>F</a:t>
                </a:r>
                <a:r>
                  <a:rPr lang="en-US" b="1" baseline="-25000">
                    <a:solidFill>
                      <a:srgbClr val="FF0000"/>
                    </a:solidFill>
                    <a:latin typeface="Tahoma" charset="0"/>
                  </a:rPr>
                  <a:t>2</a:t>
                </a:r>
                <a:endParaRPr lang="en-US" b="1">
                  <a:solidFill>
                    <a:srgbClr val="FF0000"/>
                  </a:solidFill>
                  <a:latin typeface="Tahoma" charset="0"/>
                </a:endParaRPr>
              </a:p>
            </p:txBody>
          </p:sp>
          <p:sp>
            <p:nvSpPr>
              <p:cNvPr id="11330" name="Line 11"/>
              <p:cNvSpPr>
                <a:spLocks noChangeShapeType="1"/>
              </p:cNvSpPr>
              <p:nvPr/>
            </p:nvSpPr>
            <p:spPr bwMode="auto">
              <a:xfrm>
                <a:off x="502" y="2915"/>
                <a:ext cx="288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325" name="Group 12"/>
            <p:cNvGrpSpPr>
              <a:grpSpLocks/>
            </p:cNvGrpSpPr>
            <p:nvPr/>
          </p:nvGrpSpPr>
          <p:grpSpPr bwMode="auto">
            <a:xfrm>
              <a:off x="620" y="3263"/>
              <a:ext cx="865" cy="1"/>
              <a:chOff x="672" y="3215"/>
              <a:chExt cx="865" cy="1"/>
            </a:xfrm>
          </p:grpSpPr>
          <p:sp>
            <p:nvSpPr>
              <p:cNvPr id="11326" name="Line 13"/>
              <p:cNvSpPr>
                <a:spLocks noChangeShapeType="1"/>
              </p:cNvSpPr>
              <p:nvPr/>
            </p:nvSpPr>
            <p:spPr bwMode="auto">
              <a:xfrm rot="5400000">
                <a:off x="1393" y="3071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arrow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27" name="Line 14"/>
              <p:cNvSpPr>
                <a:spLocks noChangeShapeType="1"/>
              </p:cNvSpPr>
              <p:nvPr/>
            </p:nvSpPr>
            <p:spPr bwMode="auto">
              <a:xfrm rot="5400000">
                <a:off x="1105" y="3071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28" name="Line 15"/>
              <p:cNvSpPr>
                <a:spLocks noChangeShapeType="1"/>
              </p:cNvSpPr>
              <p:nvPr/>
            </p:nvSpPr>
            <p:spPr bwMode="auto">
              <a:xfrm rot="5400000">
                <a:off x="816" y="3072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grpSp>
        <p:nvGrpSpPr>
          <p:cNvPr id="6" name="Group 16"/>
          <p:cNvGrpSpPr>
            <a:grpSpLocks/>
          </p:cNvGrpSpPr>
          <p:nvPr/>
        </p:nvGrpSpPr>
        <p:grpSpPr bwMode="auto">
          <a:xfrm>
            <a:off x="2971800" y="4832350"/>
            <a:ext cx="6172200" cy="1200150"/>
            <a:chOff x="1190" y="2938"/>
            <a:chExt cx="4570" cy="756"/>
          </a:xfrm>
        </p:grpSpPr>
        <p:sp>
          <p:nvSpPr>
            <p:cNvPr id="11320" name="Text Box 17"/>
            <p:cNvSpPr txBox="1">
              <a:spLocks noChangeArrowheads="1"/>
            </p:cNvSpPr>
            <p:nvPr/>
          </p:nvSpPr>
          <p:spPr bwMode="auto">
            <a:xfrm>
              <a:off x="1190" y="2938"/>
              <a:ext cx="4570" cy="7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just"/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F</a:t>
              </a:r>
              <a:r>
                <a:rPr lang="en-US" b="1" baseline="-25000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3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: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Điểm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đặt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tại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C,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nghiêng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góc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30</a:t>
              </a:r>
              <a:r>
                <a:rPr lang="en-US" b="1" baseline="30000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o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so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với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nằm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ngang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chiều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từ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dưới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lên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cường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độ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lực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F</a:t>
              </a:r>
              <a:r>
                <a:rPr lang="en-US" b="1" baseline="-25000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3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= 30N.</a:t>
              </a:r>
            </a:p>
          </p:txBody>
        </p:sp>
        <p:sp>
          <p:nvSpPr>
            <p:cNvPr id="11321" name="Line 18"/>
            <p:cNvSpPr>
              <a:spLocks noChangeShapeType="1"/>
            </p:cNvSpPr>
            <p:nvPr/>
          </p:nvSpPr>
          <p:spPr bwMode="auto">
            <a:xfrm>
              <a:off x="1200" y="2967"/>
              <a:ext cx="2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CC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7" name="Group 19"/>
          <p:cNvGrpSpPr>
            <a:grpSpLocks/>
          </p:cNvGrpSpPr>
          <p:nvPr/>
        </p:nvGrpSpPr>
        <p:grpSpPr bwMode="auto">
          <a:xfrm>
            <a:off x="2990943" y="1382716"/>
            <a:ext cx="6534057" cy="830263"/>
            <a:chOff x="736" y="2938"/>
            <a:chExt cx="5024" cy="523"/>
          </a:xfrm>
        </p:grpSpPr>
        <p:sp>
          <p:nvSpPr>
            <p:cNvPr id="11318" name="Text Box 20"/>
            <p:cNvSpPr txBox="1">
              <a:spLocks noChangeArrowheads="1"/>
            </p:cNvSpPr>
            <p:nvPr/>
          </p:nvSpPr>
          <p:spPr bwMode="auto">
            <a:xfrm>
              <a:off x="736" y="2938"/>
              <a:ext cx="5024" cy="5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just"/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F</a:t>
              </a:r>
              <a:r>
                <a:rPr lang="en-US" b="1" baseline="-25000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1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: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Điểm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đặt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tại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A,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phương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thẳng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đứng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, </a:t>
              </a:r>
            </a:p>
            <a:p>
              <a:pPr algn="just"/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chiều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từ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dưới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lên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,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cường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độ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err="1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lực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 smtClean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F</a:t>
              </a:r>
              <a:r>
                <a:rPr lang="en-US" b="1" baseline="-25000" dirty="0" smtClean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1</a:t>
              </a:r>
              <a:r>
                <a:rPr lang="en-US" b="1" dirty="0" smtClean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b="1" dirty="0">
                  <a:solidFill>
                    <a:srgbClr val="0000CC"/>
                  </a:solidFill>
                  <a:latin typeface="Arial" pitchFamily="34" charset="0"/>
                  <a:cs typeface="Arial" pitchFamily="34" charset="0"/>
                </a:rPr>
                <a:t>= 20N.</a:t>
              </a:r>
            </a:p>
          </p:txBody>
        </p:sp>
        <p:sp>
          <p:nvSpPr>
            <p:cNvPr id="11319" name="Line 21"/>
            <p:cNvSpPr>
              <a:spLocks noChangeShapeType="1"/>
            </p:cNvSpPr>
            <p:nvPr/>
          </p:nvSpPr>
          <p:spPr bwMode="auto">
            <a:xfrm>
              <a:off x="780" y="2967"/>
              <a:ext cx="2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>
                <a:solidFill>
                  <a:srgbClr val="0000CC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8" name="Group 22"/>
          <p:cNvGrpSpPr>
            <a:grpSpLocks/>
          </p:cNvGrpSpPr>
          <p:nvPr/>
        </p:nvGrpSpPr>
        <p:grpSpPr bwMode="auto">
          <a:xfrm>
            <a:off x="477558" y="1080433"/>
            <a:ext cx="1068388" cy="1546225"/>
            <a:chOff x="529" y="526"/>
            <a:chExt cx="673" cy="974"/>
          </a:xfrm>
        </p:grpSpPr>
        <p:grpSp>
          <p:nvGrpSpPr>
            <p:cNvPr id="11309" name="Group 23"/>
            <p:cNvGrpSpPr>
              <a:grpSpLocks/>
            </p:cNvGrpSpPr>
            <p:nvPr/>
          </p:nvGrpSpPr>
          <p:grpSpPr bwMode="auto">
            <a:xfrm>
              <a:off x="844" y="624"/>
              <a:ext cx="0" cy="576"/>
              <a:chOff x="2832" y="3120"/>
              <a:chExt cx="0" cy="576"/>
            </a:xfrm>
          </p:grpSpPr>
          <p:sp>
            <p:nvSpPr>
              <p:cNvPr id="11316" name="Line 24"/>
              <p:cNvSpPr>
                <a:spLocks noChangeShapeType="1"/>
              </p:cNvSpPr>
              <p:nvPr/>
            </p:nvSpPr>
            <p:spPr bwMode="auto">
              <a:xfrm>
                <a:off x="2832" y="3120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arrow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17" name="Line 25"/>
              <p:cNvSpPr>
                <a:spLocks noChangeShapeType="1"/>
              </p:cNvSpPr>
              <p:nvPr/>
            </p:nvSpPr>
            <p:spPr bwMode="auto">
              <a:xfrm>
                <a:off x="2832" y="3408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11310" name="Group 26"/>
            <p:cNvGrpSpPr>
              <a:grpSpLocks/>
            </p:cNvGrpSpPr>
            <p:nvPr/>
          </p:nvGrpSpPr>
          <p:grpSpPr bwMode="auto">
            <a:xfrm>
              <a:off x="529" y="526"/>
              <a:ext cx="673" cy="974"/>
              <a:chOff x="529" y="514"/>
              <a:chExt cx="673" cy="974"/>
            </a:xfrm>
          </p:grpSpPr>
          <p:sp>
            <p:nvSpPr>
              <p:cNvPr id="11311" name="Rectangle 27"/>
              <p:cNvSpPr>
                <a:spLocks noChangeArrowheads="1"/>
              </p:cNvSpPr>
              <p:nvPr/>
            </p:nvSpPr>
            <p:spPr bwMode="auto">
              <a:xfrm>
                <a:off x="529" y="1200"/>
                <a:ext cx="624" cy="288"/>
              </a:xfrm>
              <a:prstGeom prst="rect">
                <a:avLst/>
              </a:prstGeom>
              <a:solidFill>
                <a:srgbClr val="33CC33"/>
              </a:solidFill>
              <a:ln w="952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12" name="Text Box 28"/>
              <p:cNvSpPr txBox="1">
                <a:spLocks noChangeArrowheads="1"/>
              </p:cNvSpPr>
              <p:nvPr/>
            </p:nvSpPr>
            <p:spPr bwMode="auto">
              <a:xfrm>
                <a:off x="853" y="938"/>
                <a:ext cx="24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 dirty="0">
                    <a:latin typeface="Tahoma" charset="0"/>
                  </a:rPr>
                  <a:t>A</a:t>
                </a:r>
              </a:p>
            </p:txBody>
          </p:sp>
          <p:grpSp>
            <p:nvGrpSpPr>
              <p:cNvPr id="11313" name="Group 29"/>
              <p:cNvGrpSpPr>
                <a:grpSpLocks/>
              </p:cNvGrpSpPr>
              <p:nvPr/>
            </p:nvGrpSpPr>
            <p:grpSpPr bwMode="auto">
              <a:xfrm>
                <a:off x="866" y="514"/>
                <a:ext cx="336" cy="288"/>
                <a:chOff x="502" y="2880"/>
                <a:chExt cx="336" cy="288"/>
              </a:xfrm>
            </p:grpSpPr>
            <p:sp>
              <p:nvSpPr>
                <p:cNvPr id="11314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528" y="2880"/>
                  <a:ext cx="310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b="1" dirty="0">
                      <a:solidFill>
                        <a:srgbClr val="FF0000"/>
                      </a:solidFill>
                      <a:latin typeface="Tahoma" charset="0"/>
                    </a:rPr>
                    <a:t>F</a:t>
                  </a:r>
                  <a:r>
                    <a:rPr lang="en-US" b="1" baseline="-25000" dirty="0">
                      <a:solidFill>
                        <a:srgbClr val="FF0000"/>
                      </a:solidFill>
                      <a:latin typeface="Tahoma" charset="0"/>
                    </a:rPr>
                    <a:t>1</a:t>
                  </a:r>
                  <a:endParaRPr lang="en-US" b="1" dirty="0">
                    <a:solidFill>
                      <a:srgbClr val="FF0000"/>
                    </a:solidFill>
                    <a:latin typeface="Tahoma" charset="0"/>
                  </a:endParaRPr>
                </a:p>
              </p:txBody>
            </p:sp>
            <p:sp>
              <p:nvSpPr>
                <p:cNvPr id="11315" name="Line 31"/>
                <p:cNvSpPr>
                  <a:spLocks noChangeShapeType="1"/>
                </p:cNvSpPr>
                <p:nvPr/>
              </p:nvSpPr>
              <p:spPr bwMode="auto">
                <a:xfrm>
                  <a:off x="502" y="2915"/>
                  <a:ext cx="288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12" name="Group 32"/>
          <p:cNvGrpSpPr>
            <a:grpSpLocks/>
          </p:cNvGrpSpPr>
          <p:nvPr/>
        </p:nvGrpSpPr>
        <p:grpSpPr bwMode="auto">
          <a:xfrm>
            <a:off x="-42863" y="4267200"/>
            <a:ext cx="3090863" cy="1814513"/>
            <a:chOff x="0" y="3120"/>
            <a:chExt cx="1947" cy="1143"/>
          </a:xfrm>
        </p:grpSpPr>
        <p:grpSp>
          <p:nvGrpSpPr>
            <p:cNvPr id="11292" name="Group 33"/>
            <p:cNvGrpSpPr>
              <a:grpSpLocks/>
            </p:cNvGrpSpPr>
            <p:nvPr/>
          </p:nvGrpSpPr>
          <p:grpSpPr bwMode="auto">
            <a:xfrm>
              <a:off x="0" y="3120"/>
              <a:ext cx="1947" cy="1056"/>
              <a:chOff x="0" y="2933"/>
              <a:chExt cx="1947" cy="1056"/>
            </a:xfrm>
          </p:grpSpPr>
          <p:sp>
            <p:nvSpPr>
              <p:cNvPr id="11294" name="Text Box 34"/>
              <p:cNvSpPr txBox="1">
                <a:spLocks noChangeArrowheads="1"/>
              </p:cNvSpPr>
              <p:nvPr/>
            </p:nvSpPr>
            <p:spPr bwMode="auto">
              <a:xfrm>
                <a:off x="493" y="3195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/>
                  <a:t>C</a:t>
                </a:r>
              </a:p>
            </p:txBody>
          </p:sp>
          <p:grpSp>
            <p:nvGrpSpPr>
              <p:cNvPr id="11295" name="Group 35"/>
              <p:cNvGrpSpPr>
                <a:grpSpLocks/>
              </p:cNvGrpSpPr>
              <p:nvPr/>
            </p:nvGrpSpPr>
            <p:grpSpPr bwMode="auto">
              <a:xfrm>
                <a:off x="1344" y="2933"/>
                <a:ext cx="323" cy="288"/>
                <a:chOff x="502" y="2885"/>
                <a:chExt cx="323" cy="288"/>
              </a:xfrm>
            </p:grpSpPr>
            <p:sp>
              <p:nvSpPr>
                <p:cNvPr id="11307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528" y="2885"/>
                  <a:ext cx="297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b="1">
                      <a:solidFill>
                        <a:srgbClr val="FF0000"/>
                      </a:solidFill>
                    </a:rPr>
                    <a:t>F</a:t>
                  </a:r>
                  <a:r>
                    <a:rPr lang="en-US" b="1" baseline="-25000">
                      <a:solidFill>
                        <a:srgbClr val="FF0000"/>
                      </a:solidFill>
                    </a:rPr>
                    <a:t>3</a:t>
                  </a:r>
                  <a:endParaRPr lang="en-US" b="1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1308" name="Line 37"/>
                <p:cNvSpPr>
                  <a:spLocks noChangeShapeType="1"/>
                </p:cNvSpPr>
                <p:nvPr/>
              </p:nvSpPr>
              <p:spPr bwMode="auto">
                <a:xfrm>
                  <a:off x="502" y="2915"/>
                  <a:ext cx="288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grpSp>
            <p:nvGrpSpPr>
              <p:cNvPr id="11296" name="Group 38"/>
              <p:cNvGrpSpPr>
                <a:grpSpLocks/>
              </p:cNvGrpSpPr>
              <p:nvPr/>
            </p:nvGrpSpPr>
            <p:grpSpPr bwMode="auto">
              <a:xfrm rot="-2212194">
                <a:off x="546" y="3242"/>
                <a:ext cx="865" cy="1"/>
                <a:chOff x="672" y="3215"/>
                <a:chExt cx="865" cy="1"/>
              </a:xfrm>
            </p:grpSpPr>
            <p:sp>
              <p:nvSpPr>
                <p:cNvPr id="11304" name="Line 39"/>
                <p:cNvSpPr>
                  <a:spLocks noChangeShapeType="1"/>
                </p:cNvSpPr>
                <p:nvPr/>
              </p:nvSpPr>
              <p:spPr bwMode="auto">
                <a:xfrm rot="5400000">
                  <a:off x="1393" y="3071"/>
                  <a:ext cx="0" cy="288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 type="arrow" w="med" len="med"/>
                  <a:tailEnd type="diamond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05" name="Line 40"/>
                <p:cNvSpPr>
                  <a:spLocks noChangeShapeType="1"/>
                </p:cNvSpPr>
                <p:nvPr/>
              </p:nvSpPr>
              <p:spPr bwMode="auto">
                <a:xfrm rot="5400000">
                  <a:off x="1105" y="3071"/>
                  <a:ext cx="0" cy="288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 type="diamond" w="med" len="med"/>
                  <a:tailEnd type="diamond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11306" name="Line 41"/>
                <p:cNvSpPr>
                  <a:spLocks noChangeShapeType="1"/>
                </p:cNvSpPr>
                <p:nvPr/>
              </p:nvSpPr>
              <p:spPr bwMode="auto">
                <a:xfrm rot="5400000">
                  <a:off x="816" y="3072"/>
                  <a:ext cx="0" cy="288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 type="diamond" w="med" len="med"/>
                  <a:tailEnd type="diamond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11297" name="Oval 42"/>
              <p:cNvSpPr>
                <a:spLocks noChangeArrowheads="1"/>
              </p:cNvSpPr>
              <p:nvPr/>
            </p:nvSpPr>
            <p:spPr bwMode="auto">
              <a:xfrm>
                <a:off x="384" y="3456"/>
                <a:ext cx="288" cy="288"/>
              </a:xfrm>
              <a:prstGeom prst="ellipse">
                <a:avLst/>
              </a:prstGeom>
              <a:solidFill>
                <a:srgbClr val="0000FF"/>
              </a:solidFill>
              <a:ln w="9525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98" name="Line 43"/>
              <p:cNvSpPr>
                <a:spLocks noChangeShapeType="1"/>
              </p:cNvSpPr>
              <p:nvPr/>
            </p:nvSpPr>
            <p:spPr bwMode="auto">
              <a:xfrm>
                <a:off x="39" y="3757"/>
                <a:ext cx="1869" cy="16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prstDash val="lg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299" name="Line 44"/>
              <p:cNvSpPr>
                <a:spLocks noChangeShapeType="1"/>
              </p:cNvSpPr>
              <p:nvPr/>
            </p:nvSpPr>
            <p:spPr bwMode="auto">
              <a:xfrm flipV="1">
                <a:off x="816" y="3312"/>
                <a:ext cx="576" cy="432"/>
              </a:xfrm>
              <a:prstGeom prst="line">
                <a:avLst/>
              </a:prstGeom>
              <a:noFill/>
              <a:ln w="9525">
                <a:solidFill>
                  <a:srgbClr val="FF0000"/>
                </a:solidFill>
                <a:prstDash val="lg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1300" name="Text Box 45"/>
              <p:cNvSpPr txBox="1">
                <a:spLocks noChangeArrowheads="1"/>
              </p:cNvSpPr>
              <p:nvPr/>
            </p:nvSpPr>
            <p:spPr bwMode="auto">
              <a:xfrm>
                <a:off x="0" y="3701"/>
                <a:ext cx="26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/>
                  <a:t>x </a:t>
                </a:r>
              </a:p>
            </p:txBody>
          </p:sp>
          <p:sp>
            <p:nvSpPr>
              <p:cNvPr id="11301" name="Text Box 46"/>
              <p:cNvSpPr txBox="1">
                <a:spLocks noChangeArrowheads="1"/>
              </p:cNvSpPr>
              <p:nvPr/>
            </p:nvSpPr>
            <p:spPr bwMode="auto">
              <a:xfrm>
                <a:off x="1735" y="3701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 dirty="0"/>
                  <a:t>y</a:t>
                </a:r>
              </a:p>
            </p:txBody>
          </p:sp>
          <p:sp>
            <p:nvSpPr>
              <p:cNvPr id="11302" name="Text Box 47"/>
              <p:cNvSpPr txBox="1">
                <a:spLocks noChangeArrowheads="1"/>
              </p:cNvSpPr>
              <p:nvPr/>
            </p:nvSpPr>
            <p:spPr bwMode="auto">
              <a:xfrm>
                <a:off x="1056" y="3447"/>
                <a:ext cx="37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 dirty="0"/>
                  <a:t>30</a:t>
                </a:r>
                <a:r>
                  <a:rPr lang="en-US" b="1" baseline="30000" dirty="0"/>
                  <a:t>o</a:t>
                </a:r>
                <a:endParaRPr lang="en-US" b="1" dirty="0"/>
              </a:p>
            </p:txBody>
          </p:sp>
          <p:sp>
            <p:nvSpPr>
              <p:cNvPr id="11303" name="Arc 48"/>
              <p:cNvSpPr>
                <a:spLocks/>
              </p:cNvSpPr>
              <p:nvPr/>
            </p:nvSpPr>
            <p:spPr bwMode="auto">
              <a:xfrm>
                <a:off x="982" y="3648"/>
                <a:ext cx="48" cy="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60000 65536"/>
                  <a:gd name="T7" fmla="*/ 0 60000 65536"/>
                  <a:gd name="T8" fmla="*/ 0 60000 65536"/>
                  <a:gd name="T9" fmla="*/ 0 w 21600"/>
                  <a:gd name="T10" fmla="*/ 0 h 21600"/>
                  <a:gd name="T11" fmla="*/ 21600 w 21600"/>
                  <a:gd name="T12" fmla="*/ 21600 h 2160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1600" h="21600" fill="none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</a:path>
                  <a:path w="21600" h="21600" stroke="0" extrusionOk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lnTo>
                      <a:pt x="0" y="21600"/>
                    </a:lnTo>
                    <a:lnTo>
                      <a:pt x="-1" y="0"/>
                    </a:lnTo>
                    <a:close/>
                  </a:path>
                </a:pathLst>
              </a:custGeom>
              <a:noFill/>
              <a:ln w="952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11293" name="Text Box 49"/>
            <p:cNvSpPr txBox="1">
              <a:spLocks noChangeArrowheads="1"/>
            </p:cNvSpPr>
            <p:nvPr/>
          </p:nvSpPr>
          <p:spPr bwMode="auto">
            <a:xfrm>
              <a:off x="1152" y="4032"/>
              <a:ext cx="11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sz="1800" b="1">
                <a:solidFill>
                  <a:srgbClr val="FF0000"/>
                </a:solidFill>
                <a:latin typeface="Tahoma" charset="0"/>
              </a:endParaRPr>
            </a:p>
          </p:txBody>
        </p:sp>
      </p:grpSp>
      <p:grpSp>
        <p:nvGrpSpPr>
          <p:cNvPr id="16" name="Group 50"/>
          <p:cNvGrpSpPr>
            <a:grpSpLocks/>
          </p:cNvGrpSpPr>
          <p:nvPr/>
        </p:nvGrpSpPr>
        <p:grpSpPr bwMode="auto">
          <a:xfrm>
            <a:off x="76200" y="1358433"/>
            <a:ext cx="838200" cy="398462"/>
            <a:chOff x="126" y="1527"/>
            <a:chExt cx="528" cy="251"/>
          </a:xfrm>
        </p:grpSpPr>
        <p:sp>
          <p:nvSpPr>
            <p:cNvPr id="11287" name="Text Box 51"/>
            <p:cNvSpPr txBox="1">
              <a:spLocks noChangeArrowheads="1"/>
            </p:cNvSpPr>
            <p:nvPr/>
          </p:nvSpPr>
          <p:spPr bwMode="auto">
            <a:xfrm>
              <a:off x="126" y="1527"/>
              <a:ext cx="52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800" b="1">
                  <a:solidFill>
                    <a:srgbClr val="33CC33"/>
                  </a:solidFill>
                  <a:latin typeface="Arial" charset="0"/>
                </a:rPr>
                <a:t>10N</a:t>
              </a:r>
            </a:p>
          </p:txBody>
        </p:sp>
        <p:grpSp>
          <p:nvGrpSpPr>
            <p:cNvPr id="11288" name="Group 52"/>
            <p:cNvGrpSpPr>
              <a:grpSpLocks/>
            </p:cNvGrpSpPr>
            <p:nvPr/>
          </p:nvGrpSpPr>
          <p:grpSpPr bwMode="auto">
            <a:xfrm>
              <a:off x="144" y="1680"/>
              <a:ext cx="352" cy="98"/>
              <a:chOff x="144" y="1680"/>
              <a:chExt cx="352" cy="98"/>
            </a:xfrm>
          </p:grpSpPr>
          <p:sp>
            <p:nvSpPr>
              <p:cNvPr id="11289" name="Line 53"/>
              <p:cNvSpPr>
                <a:spLocks noChangeShapeType="1"/>
              </p:cNvSpPr>
              <p:nvPr/>
            </p:nvSpPr>
            <p:spPr bwMode="auto">
              <a:xfrm>
                <a:off x="153" y="1728"/>
                <a:ext cx="336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90" name="Line 54"/>
              <p:cNvSpPr>
                <a:spLocks noChangeShapeType="1"/>
              </p:cNvSpPr>
              <p:nvPr/>
            </p:nvSpPr>
            <p:spPr bwMode="auto">
              <a:xfrm>
                <a:off x="496" y="1682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91" name="Line 55"/>
              <p:cNvSpPr>
                <a:spLocks noChangeShapeType="1"/>
              </p:cNvSpPr>
              <p:nvPr/>
            </p:nvSpPr>
            <p:spPr bwMode="auto">
              <a:xfrm>
                <a:off x="144" y="1680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18" name="Group 56"/>
          <p:cNvGrpSpPr>
            <a:grpSpLocks/>
          </p:cNvGrpSpPr>
          <p:nvPr/>
        </p:nvGrpSpPr>
        <p:grpSpPr bwMode="auto">
          <a:xfrm>
            <a:off x="1295400" y="3429000"/>
            <a:ext cx="838200" cy="395288"/>
            <a:chOff x="126" y="1527"/>
            <a:chExt cx="528" cy="249"/>
          </a:xfrm>
        </p:grpSpPr>
        <p:sp>
          <p:nvSpPr>
            <p:cNvPr id="11282" name="Text Box 57"/>
            <p:cNvSpPr txBox="1">
              <a:spLocks noChangeArrowheads="1"/>
            </p:cNvSpPr>
            <p:nvPr/>
          </p:nvSpPr>
          <p:spPr bwMode="auto">
            <a:xfrm>
              <a:off x="126" y="1527"/>
              <a:ext cx="52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800" b="1">
                  <a:solidFill>
                    <a:srgbClr val="33CC33"/>
                  </a:solidFill>
                  <a:latin typeface="Arial" charset="0"/>
                </a:rPr>
                <a:t>10N</a:t>
              </a:r>
            </a:p>
          </p:txBody>
        </p:sp>
        <p:grpSp>
          <p:nvGrpSpPr>
            <p:cNvPr id="11283" name="Group 58"/>
            <p:cNvGrpSpPr>
              <a:grpSpLocks/>
            </p:cNvGrpSpPr>
            <p:nvPr/>
          </p:nvGrpSpPr>
          <p:grpSpPr bwMode="auto">
            <a:xfrm>
              <a:off x="137" y="1674"/>
              <a:ext cx="343" cy="102"/>
              <a:chOff x="137" y="1674"/>
              <a:chExt cx="343" cy="102"/>
            </a:xfrm>
          </p:grpSpPr>
          <p:sp>
            <p:nvSpPr>
              <p:cNvPr id="11284" name="Line 59"/>
              <p:cNvSpPr>
                <a:spLocks noChangeShapeType="1"/>
              </p:cNvSpPr>
              <p:nvPr/>
            </p:nvSpPr>
            <p:spPr bwMode="auto">
              <a:xfrm>
                <a:off x="137" y="1728"/>
                <a:ext cx="336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85" name="Line 60"/>
              <p:cNvSpPr>
                <a:spLocks noChangeShapeType="1"/>
              </p:cNvSpPr>
              <p:nvPr/>
            </p:nvSpPr>
            <p:spPr bwMode="auto">
              <a:xfrm>
                <a:off x="480" y="1674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86" name="Line 61"/>
              <p:cNvSpPr>
                <a:spLocks noChangeShapeType="1"/>
              </p:cNvSpPr>
              <p:nvPr/>
            </p:nvSpPr>
            <p:spPr bwMode="auto">
              <a:xfrm>
                <a:off x="144" y="1680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20" name="Group 62"/>
          <p:cNvGrpSpPr>
            <a:grpSpLocks/>
          </p:cNvGrpSpPr>
          <p:nvPr/>
        </p:nvGrpSpPr>
        <p:grpSpPr bwMode="auto">
          <a:xfrm>
            <a:off x="533400" y="4343400"/>
            <a:ext cx="838200" cy="398462"/>
            <a:chOff x="126" y="1527"/>
            <a:chExt cx="528" cy="251"/>
          </a:xfrm>
        </p:grpSpPr>
        <p:sp>
          <p:nvSpPr>
            <p:cNvPr id="11277" name="Text Box 63"/>
            <p:cNvSpPr txBox="1">
              <a:spLocks noChangeArrowheads="1"/>
            </p:cNvSpPr>
            <p:nvPr/>
          </p:nvSpPr>
          <p:spPr bwMode="auto">
            <a:xfrm>
              <a:off x="126" y="1527"/>
              <a:ext cx="528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800" b="1">
                  <a:solidFill>
                    <a:srgbClr val="33CC33"/>
                  </a:solidFill>
                  <a:latin typeface="Arial" charset="0"/>
                </a:rPr>
                <a:t>10N</a:t>
              </a:r>
            </a:p>
          </p:txBody>
        </p:sp>
        <p:grpSp>
          <p:nvGrpSpPr>
            <p:cNvPr id="11278" name="Group 64"/>
            <p:cNvGrpSpPr>
              <a:grpSpLocks/>
            </p:cNvGrpSpPr>
            <p:nvPr/>
          </p:nvGrpSpPr>
          <p:grpSpPr bwMode="auto">
            <a:xfrm>
              <a:off x="144" y="1680"/>
              <a:ext cx="352" cy="98"/>
              <a:chOff x="144" y="1680"/>
              <a:chExt cx="352" cy="98"/>
            </a:xfrm>
          </p:grpSpPr>
          <p:sp>
            <p:nvSpPr>
              <p:cNvPr id="11279" name="Line 65"/>
              <p:cNvSpPr>
                <a:spLocks noChangeShapeType="1"/>
              </p:cNvSpPr>
              <p:nvPr/>
            </p:nvSpPr>
            <p:spPr bwMode="auto">
              <a:xfrm>
                <a:off x="153" y="1728"/>
                <a:ext cx="336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80" name="Line 66"/>
              <p:cNvSpPr>
                <a:spLocks noChangeShapeType="1"/>
              </p:cNvSpPr>
              <p:nvPr/>
            </p:nvSpPr>
            <p:spPr bwMode="auto">
              <a:xfrm>
                <a:off x="496" y="1682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281" name="Line 67"/>
              <p:cNvSpPr>
                <a:spLocks noChangeShapeType="1"/>
              </p:cNvSpPr>
              <p:nvPr/>
            </p:nvSpPr>
            <p:spPr bwMode="auto">
              <a:xfrm>
                <a:off x="144" y="1680"/>
                <a:ext cx="0" cy="96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8" name="Title 4"/>
          <p:cNvSpPr txBox="1">
            <a:spLocks/>
          </p:cNvSpPr>
          <p:nvPr/>
        </p:nvSpPr>
        <p:spPr>
          <a:xfrm>
            <a:off x="0" y="-13447"/>
            <a:ext cx="9144000" cy="605135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 Box 28"/>
          <p:cNvSpPr txBox="1">
            <a:spLocks noChangeArrowheads="1"/>
          </p:cNvSpPr>
          <p:nvPr/>
        </p:nvSpPr>
        <p:spPr bwMode="auto">
          <a:xfrm>
            <a:off x="0" y="596153"/>
            <a:ext cx="762000" cy="52322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 dirty="0" smtClean="0">
                <a:solidFill>
                  <a:srgbClr val="FFFF00"/>
                </a:solidFill>
                <a:latin typeface="Arial" charset="0"/>
              </a:rPr>
              <a:t>C3:</a:t>
            </a:r>
            <a:endParaRPr lang="en-US" sz="2800" b="1" dirty="0">
              <a:solidFill>
                <a:srgbClr val="FFFF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889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P spid="6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n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>
            <a:off x="0" y="-23813"/>
            <a:ext cx="9144000" cy="10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838200" y="1022350"/>
            <a:ext cx="8305800" cy="954107"/>
          </a:xfrm>
          <a:prstGeom prst="rect">
            <a:avLst/>
          </a:prstGeom>
          <a:ln>
            <a:solidFill>
              <a:schemeClr val="bg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đây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nào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tốc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thay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đổi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Chọn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án</a:t>
            </a:r>
            <a:r>
              <a:rPr lang="en-US" sz="28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đúng</a:t>
            </a:r>
            <a:r>
              <a:rPr lang="en-US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013" name="AutoShape 5">
            <a:hlinkClick r:id="" action="ppaction://noaction" highlightClick="1">
              <a:snd r:embed="rId5" name="cancogang.wav"/>
            </a:hlinkClick>
          </p:cNvPr>
          <p:cNvSpPr>
            <a:spLocks noChangeArrowheads="1"/>
          </p:cNvSpPr>
          <p:nvPr/>
        </p:nvSpPr>
        <p:spPr bwMode="auto">
          <a:xfrm>
            <a:off x="263525" y="2590800"/>
            <a:ext cx="422275" cy="422275"/>
          </a:xfrm>
          <a:prstGeom prst="actionButtonBlank">
            <a:avLst/>
          </a:prstGeom>
          <a:gradFill rotWithShape="1">
            <a:gsLst>
              <a:gs pos="0">
                <a:srgbClr val="0000FF"/>
              </a:gs>
              <a:gs pos="50000">
                <a:schemeClr val="bg1"/>
              </a:gs>
              <a:gs pos="100000">
                <a:srgbClr val="0000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 dirty="0">
                <a:solidFill>
                  <a:srgbClr val="FF33CC"/>
                </a:solidFill>
                <a:latin typeface="Arial" pitchFamily="34" charset="0"/>
                <a:cs typeface="Arial" pitchFamily="34" charset="0"/>
              </a:rPr>
              <a:t>A</a:t>
            </a:r>
          </a:p>
        </p:txBody>
      </p:sp>
      <p:sp>
        <p:nvSpPr>
          <p:cNvPr id="43014" name="AutoShape 6">
            <a:hlinkClick r:id="" action="ppaction://noaction" highlightClick="1">
              <a:snd r:embed="rId6" name="totlam.wav"/>
            </a:hlinkClick>
          </p:cNvPr>
          <p:cNvSpPr>
            <a:spLocks noChangeArrowheads="1"/>
          </p:cNvSpPr>
          <p:nvPr/>
        </p:nvSpPr>
        <p:spPr bwMode="auto">
          <a:xfrm>
            <a:off x="263525" y="3692525"/>
            <a:ext cx="422275" cy="422275"/>
          </a:xfrm>
          <a:prstGeom prst="actionButtonBlank">
            <a:avLst/>
          </a:prstGeom>
          <a:gradFill rotWithShape="1">
            <a:gsLst>
              <a:gs pos="0">
                <a:srgbClr val="0000FF"/>
              </a:gs>
              <a:gs pos="50000">
                <a:schemeClr val="bg1"/>
              </a:gs>
              <a:gs pos="100000">
                <a:srgbClr val="0000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000" b="1">
                <a:solidFill>
                  <a:srgbClr val="FF33CC"/>
                </a:solidFill>
                <a:latin typeface="Arial" pitchFamily="34" charset="0"/>
                <a:cs typeface="Arial" pitchFamily="34" charset="0"/>
              </a:rPr>
              <a:t>B</a:t>
            </a:r>
          </a:p>
        </p:txBody>
      </p:sp>
      <p:sp>
        <p:nvSpPr>
          <p:cNvPr id="43015" name="AutoShape 7">
            <a:hlinkClick r:id="" action="ppaction://noaction" highlightClick="1">
              <a:snd r:embed="rId7" name="Banlamsai.wav"/>
            </a:hlinkClick>
          </p:cNvPr>
          <p:cNvSpPr>
            <a:spLocks noChangeArrowheads="1"/>
          </p:cNvSpPr>
          <p:nvPr/>
        </p:nvSpPr>
        <p:spPr bwMode="auto">
          <a:xfrm>
            <a:off x="228600" y="5826125"/>
            <a:ext cx="422275" cy="422275"/>
          </a:xfrm>
          <a:prstGeom prst="actionButtonBlank">
            <a:avLst/>
          </a:prstGeom>
          <a:gradFill rotWithShape="1">
            <a:gsLst>
              <a:gs pos="0">
                <a:srgbClr val="0000FF"/>
              </a:gs>
              <a:gs pos="50000">
                <a:schemeClr val="bg1"/>
              </a:gs>
              <a:gs pos="100000">
                <a:srgbClr val="0000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>
                <a:solidFill>
                  <a:srgbClr val="FF33CC"/>
                </a:solidFill>
                <a:latin typeface="Arial" pitchFamily="34" charset="0"/>
                <a:cs typeface="Arial" pitchFamily="34" charset="0"/>
              </a:rPr>
              <a:t>D</a:t>
            </a:r>
          </a:p>
        </p:txBody>
      </p:sp>
      <p:pic>
        <p:nvPicPr>
          <p:cNvPr id="43016" name="Picture 8" descr="question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600"/>
            <a:ext cx="750887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1066800" y="2514600"/>
            <a:ext cx="7620000" cy="523220"/>
          </a:xfrm>
          <a:prstGeom prst="rect">
            <a:avLst/>
          </a:prstGeom>
          <a:solidFill>
            <a:srgbClr val="00FFFF"/>
          </a:solidFill>
          <a:ln w="38100" cmpd="dbl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1066800" y="3641725"/>
            <a:ext cx="7620000" cy="523220"/>
          </a:xfrm>
          <a:prstGeom prst="rect">
            <a:avLst/>
          </a:prstGeom>
          <a:solidFill>
            <a:srgbClr val="00FFFF"/>
          </a:solidFill>
          <a:ln w="38100" cmpd="dbl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1066800" y="4800600"/>
            <a:ext cx="7620000" cy="523220"/>
          </a:xfrm>
          <a:prstGeom prst="rect">
            <a:avLst/>
          </a:prstGeom>
          <a:solidFill>
            <a:srgbClr val="00FFFF"/>
          </a:solidFill>
          <a:ln w="38100" cmpd="dbl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lên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cân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1066800" y="5791200"/>
            <a:ext cx="7620000" cy="523220"/>
          </a:xfrm>
          <a:prstGeom prst="rect">
            <a:avLst/>
          </a:prstGeom>
          <a:solidFill>
            <a:srgbClr val="00FFFF"/>
          </a:solidFill>
          <a:ln w="38100" cmpd="dbl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Khi các lực tác dụng lên vật cân bằng nhau.</a:t>
            </a:r>
          </a:p>
        </p:txBody>
      </p:sp>
      <p:sp>
        <p:nvSpPr>
          <p:cNvPr id="43021" name="Oval 13"/>
          <p:cNvSpPr>
            <a:spLocks noChangeArrowheads="1"/>
          </p:cNvSpPr>
          <p:nvPr/>
        </p:nvSpPr>
        <p:spPr bwMode="auto">
          <a:xfrm>
            <a:off x="76200" y="3505200"/>
            <a:ext cx="762000" cy="7620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022" name="AutoShape 14">
            <a:hlinkClick r:id="" action="ppaction://noaction" highlightClick="1">
              <a:snd r:embed="rId7" name="Banlamsai.wav"/>
            </a:hlinkClick>
          </p:cNvPr>
          <p:cNvSpPr>
            <a:spLocks noChangeArrowheads="1"/>
          </p:cNvSpPr>
          <p:nvPr/>
        </p:nvSpPr>
        <p:spPr bwMode="auto">
          <a:xfrm>
            <a:off x="228600" y="4835525"/>
            <a:ext cx="422275" cy="422275"/>
          </a:xfrm>
          <a:prstGeom prst="actionButtonBlank">
            <a:avLst/>
          </a:prstGeom>
          <a:gradFill rotWithShape="1">
            <a:gsLst>
              <a:gs pos="0">
                <a:srgbClr val="0000FF"/>
              </a:gs>
              <a:gs pos="50000">
                <a:schemeClr val="bg1"/>
              </a:gs>
              <a:gs pos="100000">
                <a:srgbClr val="0000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sz="2400" b="1" dirty="0">
                <a:solidFill>
                  <a:srgbClr val="FF33CC"/>
                </a:solidFill>
                <a:latin typeface="Arial" pitchFamily="34" charset="0"/>
                <a:cs typeface="Arial" pitchFamily="34" charset="0"/>
              </a:rPr>
              <a:t>C</a:t>
            </a:r>
          </a:p>
        </p:txBody>
      </p:sp>
      <p:sp>
        <p:nvSpPr>
          <p:cNvPr id="43023" name="Rectangle 15"/>
          <p:cNvSpPr>
            <a:spLocks noChangeArrowheads="1"/>
          </p:cNvSpPr>
          <p:nvPr/>
        </p:nvSpPr>
        <p:spPr bwMode="auto">
          <a:xfrm>
            <a:off x="1752600" y="152400"/>
            <a:ext cx="5105400" cy="381000"/>
          </a:xfrm>
          <a:prstGeom prst="rect">
            <a:avLst/>
          </a:prstGeom>
          <a:solidFill>
            <a:srgbClr val="00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sz="2800" b="1">
                <a:solidFill>
                  <a:schemeClr val="bg1"/>
                </a:solidFill>
              </a:rPr>
              <a:t>BÀI TẬP TRẮC NGHIỆM</a:t>
            </a:r>
          </a:p>
        </p:txBody>
      </p:sp>
      <p:sp>
        <p:nvSpPr>
          <p:cNvPr id="17" name="Title 4"/>
          <p:cNvSpPr txBox="1">
            <a:spLocks/>
          </p:cNvSpPr>
          <p:nvPr/>
        </p:nvSpPr>
        <p:spPr>
          <a:xfrm>
            <a:off x="0" y="-13447"/>
            <a:ext cx="9144000" cy="775447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180253"/>
      </p:ext>
    </p:extLst>
  </p:cSld>
  <p:clrMapOvr>
    <a:masterClrMapping/>
  </p:clrMapOvr>
  <p:transition>
    <p:wheel spokes="8"/>
    <p:sndAc>
      <p:stSnd>
        <p:snd r:embed="rId3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430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014"/>
                  </p:tgtEl>
                </p:cond>
              </p:nextCondLst>
            </p:seq>
          </p:childTnLst>
        </p:cTn>
      </p:par>
    </p:tnLst>
    <p:bldLst>
      <p:bldP spid="43012" grpId="0" animBg="1"/>
      <p:bldP spid="43021" grpId="0" animBg="1"/>
      <p:bldP spid="430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5" name="AutoShape 5">
            <a:hlinkClick r:id="" action="ppaction://noaction" highlightClick="1">
              <a:snd r:embed="rId4" name="cancogang.wav"/>
            </a:hlinkClick>
          </p:cNvPr>
          <p:cNvSpPr>
            <a:spLocks noChangeArrowheads="1"/>
          </p:cNvSpPr>
          <p:nvPr/>
        </p:nvSpPr>
        <p:spPr bwMode="auto">
          <a:xfrm>
            <a:off x="263525" y="2590800"/>
            <a:ext cx="422275" cy="422275"/>
          </a:xfrm>
          <a:prstGeom prst="actionButtonBlank">
            <a:avLst/>
          </a:prstGeom>
          <a:gradFill rotWithShape="1">
            <a:gsLst>
              <a:gs pos="0">
                <a:srgbClr val="0000FF"/>
              </a:gs>
              <a:gs pos="50000">
                <a:schemeClr val="bg1"/>
              </a:gs>
              <a:gs pos="100000">
                <a:srgbClr val="0000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b="1">
                <a:solidFill>
                  <a:srgbClr val="FF33CC"/>
                </a:solidFill>
              </a:rPr>
              <a:t>A</a:t>
            </a:r>
          </a:p>
        </p:txBody>
      </p:sp>
      <p:sp>
        <p:nvSpPr>
          <p:cNvPr id="46086" name="AutoShape 6">
            <a:hlinkClick r:id="" action="ppaction://noaction" highlightClick="1">
              <a:snd r:embed="rId5" name="totlam.wav"/>
            </a:hlinkClick>
          </p:cNvPr>
          <p:cNvSpPr>
            <a:spLocks noChangeArrowheads="1"/>
          </p:cNvSpPr>
          <p:nvPr/>
        </p:nvSpPr>
        <p:spPr bwMode="auto">
          <a:xfrm>
            <a:off x="263525" y="3886200"/>
            <a:ext cx="422275" cy="422275"/>
          </a:xfrm>
          <a:prstGeom prst="actionButtonBlank">
            <a:avLst/>
          </a:prstGeom>
          <a:gradFill rotWithShape="1">
            <a:gsLst>
              <a:gs pos="0">
                <a:srgbClr val="0000FF"/>
              </a:gs>
              <a:gs pos="50000">
                <a:schemeClr val="bg1"/>
              </a:gs>
              <a:gs pos="100000">
                <a:srgbClr val="0000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b="1">
                <a:solidFill>
                  <a:srgbClr val="FF33CC"/>
                </a:solidFill>
              </a:rPr>
              <a:t>B</a:t>
            </a:r>
          </a:p>
        </p:txBody>
      </p:sp>
      <p:sp>
        <p:nvSpPr>
          <p:cNvPr id="46087" name="AutoShape 7">
            <a:hlinkClick r:id="" action="ppaction://noaction" highlightClick="1">
              <a:snd r:embed="rId6" name="Banlamsai.wav"/>
            </a:hlinkClick>
          </p:cNvPr>
          <p:cNvSpPr>
            <a:spLocks noChangeArrowheads="1"/>
          </p:cNvSpPr>
          <p:nvPr/>
        </p:nvSpPr>
        <p:spPr bwMode="auto">
          <a:xfrm>
            <a:off x="228600" y="5826125"/>
            <a:ext cx="422275" cy="422275"/>
          </a:xfrm>
          <a:prstGeom prst="actionButtonBlank">
            <a:avLst/>
          </a:prstGeom>
          <a:gradFill rotWithShape="1">
            <a:gsLst>
              <a:gs pos="0">
                <a:srgbClr val="0000FF"/>
              </a:gs>
              <a:gs pos="50000">
                <a:schemeClr val="bg1"/>
              </a:gs>
              <a:gs pos="100000">
                <a:srgbClr val="0000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b="1">
                <a:solidFill>
                  <a:srgbClr val="FF33CC"/>
                </a:solidFill>
              </a:rPr>
              <a:t>D</a:t>
            </a:r>
          </a:p>
        </p:txBody>
      </p:sp>
      <p:pic>
        <p:nvPicPr>
          <p:cNvPr id="46088" name="Picture 8" descr="question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990600"/>
            <a:ext cx="750887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9" name="Text Box 9"/>
          <p:cNvSpPr txBox="1">
            <a:spLocks noChangeArrowheads="1"/>
          </p:cNvSpPr>
          <p:nvPr/>
        </p:nvSpPr>
        <p:spPr bwMode="auto">
          <a:xfrm>
            <a:off x="1066800" y="2552700"/>
            <a:ext cx="7620000" cy="860425"/>
          </a:xfrm>
          <a:prstGeom prst="rect">
            <a:avLst/>
          </a:prstGeom>
          <a:solidFill>
            <a:srgbClr val="00FFFF"/>
          </a:solidFill>
          <a:ln w="38100" cmpd="dbl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 F  có phương nằm ngang, chiều từ phải sang trái, độ lớn 15N.</a:t>
            </a:r>
          </a:p>
        </p:txBody>
      </p:sp>
      <p:sp>
        <p:nvSpPr>
          <p:cNvPr id="46090" name="Text Box 10"/>
          <p:cNvSpPr txBox="1">
            <a:spLocks noChangeArrowheads="1"/>
          </p:cNvSpPr>
          <p:nvPr/>
        </p:nvSpPr>
        <p:spPr bwMode="auto">
          <a:xfrm>
            <a:off x="1066800" y="3641725"/>
            <a:ext cx="7620000" cy="860425"/>
          </a:xfrm>
          <a:prstGeom prst="rect">
            <a:avLst/>
          </a:prstGeom>
          <a:solidFill>
            <a:srgbClr val="00FFFF"/>
          </a:solidFill>
          <a:ln w="38100" cmpd="dbl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 F  có phương nằm ngang, chiều từ trái sang phải, độ lớn 15N.</a:t>
            </a:r>
          </a:p>
        </p:txBody>
      </p:sp>
      <p:sp>
        <p:nvSpPr>
          <p:cNvPr id="46091" name="Text Box 11"/>
          <p:cNvSpPr txBox="1">
            <a:spLocks noChangeArrowheads="1"/>
          </p:cNvSpPr>
          <p:nvPr/>
        </p:nvSpPr>
        <p:spPr bwMode="auto">
          <a:xfrm>
            <a:off x="1066800" y="4762500"/>
            <a:ext cx="7620000" cy="860425"/>
          </a:xfrm>
          <a:prstGeom prst="rect">
            <a:avLst/>
          </a:prstGeom>
          <a:solidFill>
            <a:srgbClr val="00FFFF"/>
          </a:solidFill>
          <a:ln w="38100" cmpd="dbl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F 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phương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nằm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ngang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chiều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trái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sang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lớn</a:t>
            </a:r>
            <a:r>
              <a:rPr lang="en-US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25N.</a:t>
            </a:r>
          </a:p>
        </p:txBody>
      </p:sp>
      <p:sp>
        <p:nvSpPr>
          <p:cNvPr id="46092" name="Text Box 12"/>
          <p:cNvSpPr txBox="1">
            <a:spLocks noChangeArrowheads="1"/>
          </p:cNvSpPr>
          <p:nvPr/>
        </p:nvSpPr>
        <p:spPr bwMode="auto">
          <a:xfrm>
            <a:off x="1066800" y="5791200"/>
            <a:ext cx="7620000" cy="860425"/>
          </a:xfrm>
          <a:prstGeom prst="rect">
            <a:avLst/>
          </a:prstGeom>
          <a:solidFill>
            <a:srgbClr val="00FFFF"/>
          </a:solidFill>
          <a:ln w="38100" cmpd="dbl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Lực F  có phương nằm ngang, chiều từ trái sang phải, độ lớn 1,5N.</a:t>
            </a:r>
          </a:p>
        </p:txBody>
      </p:sp>
      <p:sp>
        <p:nvSpPr>
          <p:cNvPr id="46093" name="Oval 13"/>
          <p:cNvSpPr>
            <a:spLocks noChangeArrowheads="1"/>
          </p:cNvSpPr>
          <p:nvPr/>
        </p:nvSpPr>
        <p:spPr bwMode="auto">
          <a:xfrm>
            <a:off x="76200" y="3705225"/>
            <a:ext cx="762000" cy="7620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lang="en-US" sz="2000">
              <a:latin typeface=".VnTime" pitchFamily="34" charset="0"/>
            </a:endParaRPr>
          </a:p>
        </p:txBody>
      </p:sp>
      <p:sp>
        <p:nvSpPr>
          <p:cNvPr id="46094" name="AutoShape 14">
            <a:hlinkClick r:id="" action="ppaction://noaction" highlightClick="1">
              <a:snd r:embed="rId6" name="Banlamsai.wav"/>
            </a:hlinkClick>
          </p:cNvPr>
          <p:cNvSpPr>
            <a:spLocks noChangeArrowheads="1"/>
          </p:cNvSpPr>
          <p:nvPr/>
        </p:nvSpPr>
        <p:spPr bwMode="auto">
          <a:xfrm>
            <a:off x="228600" y="4953000"/>
            <a:ext cx="422275" cy="422275"/>
          </a:xfrm>
          <a:prstGeom prst="actionButtonBlank">
            <a:avLst/>
          </a:prstGeom>
          <a:gradFill rotWithShape="1">
            <a:gsLst>
              <a:gs pos="0">
                <a:srgbClr val="0000FF"/>
              </a:gs>
              <a:gs pos="50000">
                <a:schemeClr val="bg1"/>
              </a:gs>
              <a:gs pos="100000">
                <a:srgbClr val="0000FF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en-US" b="1">
                <a:solidFill>
                  <a:srgbClr val="FF33CC"/>
                </a:solidFill>
              </a:rPr>
              <a:t>C</a:t>
            </a:r>
          </a:p>
        </p:txBody>
      </p:sp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917575" y="1022350"/>
            <a:ext cx="7848600" cy="1244600"/>
            <a:chOff x="578" y="644"/>
            <a:chExt cx="4944" cy="784"/>
          </a:xfrm>
          <a:solidFill>
            <a:schemeClr val="bg1"/>
          </a:solidFill>
        </p:grpSpPr>
        <p:sp>
          <p:nvSpPr>
            <p:cNvPr id="14353" name="Text Box 4"/>
            <p:cNvSpPr txBox="1">
              <a:spLocks noChangeArrowheads="1"/>
            </p:cNvSpPr>
            <p:nvPr/>
          </p:nvSpPr>
          <p:spPr bwMode="auto">
            <a:xfrm>
              <a:off x="578" y="644"/>
              <a:ext cx="4944" cy="784"/>
            </a:xfrm>
            <a:prstGeom prst="rect">
              <a:avLst/>
            </a:prstGeom>
            <a:grpFill/>
            <a:ln w="57150" cmpd="thickThin">
              <a:solidFill>
                <a:srgbClr val="800000"/>
              </a:solidFill>
              <a:miter lim="800000"/>
              <a:headEnd/>
              <a:tailEnd/>
            </a:ln>
            <a:effectLst>
              <a:prstShdw prst="shdw17" dist="17961" dir="2700000">
                <a:srgbClr val="4D0000"/>
              </a:prstShdw>
            </a:effec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Trên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hình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vẽ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bên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là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lực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tác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dụng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lên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vật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vẽ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theo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tỉ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xích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1cm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ứng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với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5N.</a:t>
              </a:r>
            </a:p>
            <a:p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Câu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mô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tả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nào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sau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đây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là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dirty="0" err="1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đúng</a:t>
              </a:r>
              <a:r>
                <a:rPr lang="en-US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rPr>
                <a:t>.</a:t>
              </a:r>
            </a:p>
          </p:txBody>
        </p:sp>
        <p:grpSp>
          <p:nvGrpSpPr>
            <p:cNvPr id="14354" name="Group 27"/>
            <p:cNvGrpSpPr>
              <a:grpSpLocks/>
            </p:cNvGrpSpPr>
            <p:nvPr/>
          </p:nvGrpSpPr>
          <p:grpSpPr bwMode="auto">
            <a:xfrm>
              <a:off x="3320" y="1116"/>
              <a:ext cx="2200" cy="276"/>
              <a:chOff x="2456" y="1920"/>
              <a:chExt cx="2200" cy="276"/>
            </a:xfrm>
            <a:grpFill/>
          </p:grpSpPr>
          <p:sp>
            <p:nvSpPr>
              <p:cNvPr id="14355" name="Rectangle 21"/>
              <p:cNvSpPr>
                <a:spLocks noChangeArrowheads="1"/>
              </p:cNvSpPr>
              <p:nvPr/>
            </p:nvSpPr>
            <p:spPr bwMode="auto">
              <a:xfrm>
                <a:off x="2456" y="1920"/>
                <a:ext cx="708" cy="276"/>
              </a:xfrm>
              <a:prstGeom prst="rect">
                <a:avLst/>
              </a:prstGeom>
              <a:grpFill/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356" name="Line 22"/>
              <p:cNvSpPr>
                <a:spLocks noChangeShapeType="1"/>
              </p:cNvSpPr>
              <p:nvPr/>
            </p:nvSpPr>
            <p:spPr bwMode="auto">
              <a:xfrm>
                <a:off x="3168" y="2064"/>
                <a:ext cx="1200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/>
            </p:spPr>
            <p:txBody>
              <a:bodyPr/>
              <a:lstStyle/>
              <a:p>
                <a:endParaRPr lang="en-US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357" name="Line 23"/>
              <p:cNvSpPr>
                <a:spLocks noChangeShapeType="1"/>
              </p:cNvSpPr>
              <p:nvPr/>
            </p:nvSpPr>
            <p:spPr bwMode="auto">
              <a:xfrm>
                <a:off x="3552" y="2016"/>
                <a:ext cx="0" cy="96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358" name="Line 24"/>
              <p:cNvSpPr>
                <a:spLocks noChangeShapeType="1"/>
              </p:cNvSpPr>
              <p:nvPr/>
            </p:nvSpPr>
            <p:spPr bwMode="auto">
              <a:xfrm>
                <a:off x="3976" y="2016"/>
                <a:ext cx="0" cy="96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359" name="Text Box 25"/>
              <p:cNvSpPr txBox="1">
                <a:spLocks noChangeArrowheads="1"/>
              </p:cNvSpPr>
              <p:nvPr/>
            </p:nvSpPr>
            <p:spPr bwMode="auto">
              <a:xfrm>
                <a:off x="4368" y="1946"/>
                <a:ext cx="288" cy="2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sz="2000" b="1" dirty="0">
                    <a:solidFill>
                      <a:srgbClr val="C00000"/>
                    </a:solidFill>
                    <a:latin typeface="Arial" pitchFamily="34" charset="0"/>
                    <a:cs typeface="Arial" pitchFamily="34" charset="0"/>
                  </a:rPr>
                  <a:t>F</a:t>
                </a:r>
                <a:endParaRPr lang="en-US" sz="2000" b="1" baseline="-25000" dirty="0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360" name="Line 26"/>
              <p:cNvSpPr>
                <a:spLocks noChangeShapeType="1"/>
              </p:cNvSpPr>
              <p:nvPr/>
            </p:nvSpPr>
            <p:spPr bwMode="auto">
              <a:xfrm>
                <a:off x="4368" y="1956"/>
                <a:ext cx="192" cy="0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xtLst/>
            </p:spPr>
            <p:txBody>
              <a:bodyPr/>
              <a:lstStyle/>
              <a:p>
                <a:endParaRPr lang="en-US">
                  <a:solidFill>
                    <a:srgbClr val="C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25" name="Title 4"/>
          <p:cNvSpPr txBox="1">
            <a:spLocks/>
          </p:cNvSpPr>
          <p:nvPr/>
        </p:nvSpPr>
        <p:spPr>
          <a:xfrm>
            <a:off x="0" y="-13447"/>
            <a:ext cx="9144000" cy="775447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Vận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3642848"/>
      </p:ext>
    </p:extLst>
  </p:cSld>
  <p:clrMapOvr>
    <a:masterClrMapping/>
  </p:clrMapOvr>
  <p:transition>
    <p:wheel spokes="8"/>
    <p:sndAc>
      <p:stSnd>
        <p:snd r:embed="rId3" name="applau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460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460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46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086"/>
                  </p:tgtEl>
                </p:cond>
              </p:nextCondLst>
            </p:seq>
          </p:childTnLst>
        </p:cTn>
      </p:par>
    </p:tnLst>
    <p:bldLst>
      <p:bldP spid="4609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A6B6BC-851B-4A61-90FF-10F5835B7A64}" type="datetime1">
              <a:rPr lang="en-US" smtClean="0"/>
              <a:t>9/13/2013</a:t>
            </a:fld>
            <a:endParaRPr lang="en-US"/>
          </a:p>
        </p:txBody>
      </p:sp>
      <p:sp>
        <p:nvSpPr>
          <p:cNvPr id="5" name="Title 4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  <a:solidFill>
            <a:schemeClr val="tx2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Dặn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dò</a:t>
            </a:r>
            <a:endParaRPr lang="en-US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9"/>
          <p:cNvSpPr txBox="1">
            <a:spLocks noChangeArrowheads="1"/>
          </p:cNvSpPr>
          <p:nvPr/>
        </p:nvSpPr>
        <p:spPr>
          <a:xfrm>
            <a:off x="0" y="1371600"/>
            <a:ext cx="9144000" cy="30480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80000"/>
              </a:lnSpc>
            </a:pP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thuộc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ghi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nhớ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80000"/>
              </a:lnSpc>
            </a:pP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C2, C3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SGK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4.1, 4.2, 4.3, 4.4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SBT.</a:t>
            </a:r>
          </a:p>
          <a:p>
            <a:pPr algn="just">
              <a:lnSpc>
                <a:spcPct val="80000"/>
              </a:lnSpc>
            </a:pP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Chuẩn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tiếp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theo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“ SỰ CÂN BẰNG LỰC – QUÁN TÍNH”</a:t>
            </a:r>
          </a:p>
          <a:p>
            <a:pPr algn="just">
              <a:lnSpc>
                <a:spcPct val="80000"/>
              </a:lnSpc>
            </a:pP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Hai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lực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cân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gì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?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Quán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gì</a:t>
            </a:r>
            <a:r>
              <a:rPr lang="en-US" dirty="0" smtClean="0">
                <a:solidFill>
                  <a:srgbClr val="9900CC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12571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Line 9"/>
          <p:cNvSpPr>
            <a:spLocks noChangeShapeType="1"/>
          </p:cNvSpPr>
          <p:nvPr/>
        </p:nvSpPr>
        <p:spPr bwMode="auto">
          <a:xfrm>
            <a:off x="3048000" y="38862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3" name="Title 4"/>
          <p:cNvSpPr txBox="1">
            <a:spLocks/>
          </p:cNvSpPr>
          <p:nvPr/>
        </p:nvSpPr>
        <p:spPr>
          <a:xfrm>
            <a:off x="0" y="-13447"/>
            <a:ext cx="9144000" cy="60513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nhóm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…… 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 Box 28"/>
          <p:cNvSpPr txBox="1">
            <a:spLocks noChangeArrowheads="1"/>
          </p:cNvSpPr>
          <p:nvPr/>
        </p:nvSpPr>
        <p:spPr bwMode="auto">
          <a:xfrm>
            <a:off x="0" y="596153"/>
            <a:ext cx="762000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 dirty="0" smtClean="0">
                <a:latin typeface="Arial" charset="0"/>
              </a:rPr>
              <a:t>C3:</a:t>
            </a:r>
            <a:endParaRPr lang="en-US" sz="2800" b="1" dirty="0">
              <a:latin typeface="Arial" charset="0"/>
            </a:endParaRPr>
          </a:p>
        </p:txBody>
      </p:sp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786372" y="640377"/>
            <a:ext cx="83576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en-US" b="1" dirty="0" err="1" smtClean="0">
                <a:latin typeface="Arial" pitchFamily="34" charset="0"/>
                <a:cs typeface="Arial" pitchFamily="34" charset="0"/>
              </a:rPr>
              <a:t>Diễn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tả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lời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yếu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vẽ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4.4</a:t>
            </a:r>
          </a:p>
        </p:txBody>
      </p:sp>
      <p:grpSp>
        <p:nvGrpSpPr>
          <p:cNvPr id="37" name="Group 22"/>
          <p:cNvGrpSpPr>
            <a:grpSpLocks/>
          </p:cNvGrpSpPr>
          <p:nvPr/>
        </p:nvGrpSpPr>
        <p:grpSpPr bwMode="auto">
          <a:xfrm>
            <a:off x="2782829" y="1142571"/>
            <a:ext cx="2459912" cy="2896031"/>
            <a:chOff x="674" y="480"/>
            <a:chExt cx="426" cy="1020"/>
          </a:xfrm>
        </p:grpSpPr>
        <p:grpSp>
          <p:nvGrpSpPr>
            <p:cNvPr id="38" name="Group 23"/>
            <p:cNvGrpSpPr>
              <a:grpSpLocks/>
            </p:cNvGrpSpPr>
            <p:nvPr/>
          </p:nvGrpSpPr>
          <p:grpSpPr bwMode="auto">
            <a:xfrm>
              <a:off x="844" y="624"/>
              <a:ext cx="0" cy="576"/>
              <a:chOff x="2832" y="3120"/>
              <a:chExt cx="0" cy="576"/>
            </a:xfrm>
          </p:grpSpPr>
          <p:sp>
            <p:nvSpPr>
              <p:cNvPr id="45" name="Line 24"/>
              <p:cNvSpPr>
                <a:spLocks noChangeShapeType="1"/>
              </p:cNvSpPr>
              <p:nvPr/>
            </p:nvSpPr>
            <p:spPr bwMode="auto">
              <a:xfrm>
                <a:off x="2832" y="3120"/>
                <a:ext cx="0" cy="28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arrow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6" name="Line 25"/>
              <p:cNvSpPr>
                <a:spLocks noChangeShapeType="1"/>
              </p:cNvSpPr>
              <p:nvPr/>
            </p:nvSpPr>
            <p:spPr bwMode="auto">
              <a:xfrm>
                <a:off x="2832" y="3408"/>
                <a:ext cx="0" cy="288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>
                  <a:ln>
                    <a:solidFill>
                      <a:sysClr val="windowText" lastClr="000000"/>
                    </a:solidFill>
                  </a:ln>
                </a:endParaRPr>
              </a:p>
            </p:txBody>
          </p:sp>
        </p:grpSp>
        <p:grpSp>
          <p:nvGrpSpPr>
            <p:cNvPr id="39" name="Group 26"/>
            <p:cNvGrpSpPr>
              <a:grpSpLocks/>
            </p:cNvGrpSpPr>
            <p:nvPr/>
          </p:nvGrpSpPr>
          <p:grpSpPr bwMode="auto">
            <a:xfrm>
              <a:off x="674" y="480"/>
              <a:ext cx="426" cy="1020"/>
              <a:chOff x="674" y="468"/>
              <a:chExt cx="426" cy="1020"/>
            </a:xfrm>
          </p:grpSpPr>
          <p:sp>
            <p:nvSpPr>
              <p:cNvPr id="40" name="Rectangle 27"/>
              <p:cNvSpPr>
                <a:spLocks noChangeArrowheads="1"/>
              </p:cNvSpPr>
              <p:nvPr/>
            </p:nvSpPr>
            <p:spPr bwMode="auto">
              <a:xfrm>
                <a:off x="674" y="1200"/>
                <a:ext cx="343" cy="288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rgbClr val="FF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1" name="Text Box 28"/>
              <p:cNvSpPr txBox="1">
                <a:spLocks noChangeArrowheads="1"/>
              </p:cNvSpPr>
              <p:nvPr/>
            </p:nvSpPr>
            <p:spPr bwMode="auto">
              <a:xfrm>
                <a:off x="853" y="938"/>
                <a:ext cx="24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 dirty="0">
                    <a:latin typeface="Tahoma" charset="0"/>
                  </a:rPr>
                  <a:t>A</a:t>
                </a:r>
              </a:p>
            </p:txBody>
          </p:sp>
          <p:grpSp>
            <p:nvGrpSpPr>
              <p:cNvPr id="42" name="Group 29"/>
              <p:cNvGrpSpPr>
                <a:grpSpLocks/>
              </p:cNvGrpSpPr>
              <p:nvPr/>
            </p:nvGrpSpPr>
            <p:grpSpPr bwMode="auto">
              <a:xfrm>
                <a:off x="806" y="468"/>
                <a:ext cx="99" cy="163"/>
                <a:chOff x="442" y="2834"/>
                <a:chExt cx="99" cy="163"/>
              </a:xfrm>
            </p:grpSpPr>
            <p:sp>
              <p:nvSpPr>
                <p:cNvPr id="43" name="Text Box 30"/>
                <p:cNvSpPr txBox="1">
                  <a:spLocks noChangeArrowheads="1"/>
                </p:cNvSpPr>
                <p:nvPr/>
              </p:nvSpPr>
              <p:spPr bwMode="auto">
                <a:xfrm>
                  <a:off x="455" y="2834"/>
                  <a:ext cx="86" cy="1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b="1" dirty="0">
                      <a:latin typeface="Tahoma" charset="0"/>
                    </a:rPr>
                    <a:t>F</a:t>
                  </a:r>
                  <a:r>
                    <a:rPr lang="en-US" b="1" baseline="-25000" dirty="0">
                      <a:latin typeface="Tahoma" charset="0"/>
                    </a:rPr>
                    <a:t>1</a:t>
                  </a:r>
                  <a:endParaRPr lang="en-US" b="1" dirty="0">
                    <a:latin typeface="Tahoma" charset="0"/>
                  </a:endParaRPr>
                </a:p>
              </p:txBody>
            </p:sp>
            <p:sp>
              <p:nvSpPr>
                <p:cNvPr id="44" name="Line 31"/>
                <p:cNvSpPr>
                  <a:spLocks noChangeShapeType="1"/>
                </p:cNvSpPr>
                <p:nvPr/>
              </p:nvSpPr>
              <p:spPr bwMode="auto">
                <a:xfrm>
                  <a:off x="442" y="2861"/>
                  <a:ext cx="79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81" name="Group 50"/>
          <p:cNvGrpSpPr>
            <a:grpSpLocks/>
          </p:cNvGrpSpPr>
          <p:nvPr/>
        </p:nvGrpSpPr>
        <p:grpSpPr bwMode="auto">
          <a:xfrm>
            <a:off x="4800600" y="1811338"/>
            <a:ext cx="838200" cy="398462"/>
            <a:chOff x="126" y="1527"/>
            <a:chExt cx="528" cy="251"/>
          </a:xfrm>
          <a:solidFill>
            <a:schemeClr val="bg1"/>
          </a:solidFill>
        </p:grpSpPr>
        <p:sp>
          <p:nvSpPr>
            <p:cNvPr id="82" name="Text Box 51"/>
            <p:cNvSpPr txBox="1">
              <a:spLocks noChangeArrowheads="1"/>
            </p:cNvSpPr>
            <p:nvPr/>
          </p:nvSpPr>
          <p:spPr bwMode="auto">
            <a:xfrm>
              <a:off x="126" y="1527"/>
              <a:ext cx="528" cy="231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800" b="1">
                  <a:latin typeface="Arial" charset="0"/>
                </a:rPr>
                <a:t>10N</a:t>
              </a:r>
            </a:p>
          </p:txBody>
        </p:sp>
        <p:grpSp>
          <p:nvGrpSpPr>
            <p:cNvPr id="83" name="Group 52"/>
            <p:cNvGrpSpPr>
              <a:grpSpLocks/>
            </p:cNvGrpSpPr>
            <p:nvPr/>
          </p:nvGrpSpPr>
          <p:grpSpPr bwMode="auto">
            <a:xfrm>
              <a:off x="144" y="1680"/>
              <a:ext cx="352" cy="98"/>
              <a:chOff x="144" y="1680"/>
              <a:chExt cx="352" cy="98"/>
            </a:xfrm>
            <a:grpFill/>
          </p:grpSpPr>
          <p:sp>
            <p:nvSpPr>
              <p:cNvPr id="84" name="Line 53"/>
              <p:cNvSpPr>
                <a:spLocks noChangeShapeType="1"/>
              </p:cNvSpPr>
              <p:nvPr/>
            </p:nvSpPr>
            <p:spPr bwMode="auto">
              <a:xfrm>
                <a:off x="153" y="1728"/>
                <a:ext cx="336" cy="0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Line 54"/>
              <p:cNvSpPr>
                <a:spLocks noChangeShapeType="1"/>
              </p:cNvSpPr>
              <p:nvPr/>
            </p:nvSpPr>
            <p:spPr bwMode="auto">
              <a:xfrm>
                <a:off x="496" y="1682"/>
                <a:ext cx="0" cy="96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6" name="Line 55"/>
              <p:cNvSpPr>
                <a:spLocks noChangeShapeType="1"/>
              </p:cNvSpPr>
              <p:nvPr/>
            </p:nvSpPr>
            <p:spPr bwMode="auto">
              <a:xfrm>
                <a:off x="144" y="1680"/>
                <a:ext cx="0" cy="96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7" name="Text Box 18"/>
          <p:cNvSpPr txBox="1">
            <a:spLocks noChangeArrowheads="1"/>
          </p:cNvSpPr>
          <p:nvPr/>
        </p:nvSpPr>
        <p:spPr bwMode="auto">
          <a:xfrm>
            <a:off x="46037" y="4397276"/>
            <a:ext cx="8869363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b="1" i="1" dirty="0" err="1">
                <a:solidFill>
                  <a:srgbClr val="0000FF"/>
                </a:solidFill>
              </a:rPr>
              <a:t>Điểm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đặt</a:t>
            </a:r>
            <a:r>
              <a:rPr lang="en-US" b="1" dirty="0" smtClean="0">
                <a:solidFill>
                  <a:srgbClr val="0000FF"/>
                </a:solidFill>
              </a:rPr>
              <a:t>: ………………………………………………..</a:t>
            </a:r>
          </a:p>
          <a:p>
            <a:pPr eaLnBrk="1" hangingPunct="1">
              <a:lnSpc>
                <a:spcPct val="150000"/>
              </a:lnSpc>
            </a:pPr>
            <a:r>
              <a:rPr lang="en-US" b="1" i="1" dirty="0" err="1" smtClean="0">
                <a:solidFill>
                  <a:srgbClr val="0000FF"/>
                </a:solidFill>
              </a:rPr>
              <a:t>Phương</a:t>
            </a:r>
            <a:r>
              <a:rPr lang="en-US" b="1" dirty="0">
                <a:solidFill>
                  <a:srgbClr val="0000FF"/>
                </a:solidFill>
              </a:rPr>
              <a:t>: </a:t>
            </a:r>
            <a:r>
              <a:rPr lang="en-US" b="1" dirty="0" smtClean="0">
                <a:solidFill>
                  <a:srgbClr val="0000FF"/>
                </a:solidFill>
              </a:rPr>
              <a:t>………………………………………………..</a:t>
            </a:r>
          </a:p>
          <a:p>
            <a:pPr eaLnBrk="1" hangingPunct="1">
              <a:lnSpc>
                <a:spcPct val="150000"/>
              </a:lnSpc>
            </a:pPr>
            <a:r>
              <a:rPr lang="en-US" b="1" i="1" dirty="0" err="1" smtClean="0">
                <a:solidFill>
                  <a:srgbClr val="0000FF"/>
                </a:solidFill>
              </a:rPr>
              <a:t>Chiều</a:t>
            </a:r>
            <a:r>
              <a:rPr lang="en-US" b="1" i="1" dirty="0">
                <a:solidFill>
                  <a:srgbClr val="0000FF"/>
                </a:solidFill>
              </a:rPr>
              <a:t>: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………………………………………………..</a:t>
            </a:r>
          </a:p>
          <a:p>
            <a:pPr eaLnBrk="1" hangingPunct="1">
              <a:lnSpc>
                <a:spcPct val="150000"/>
              </a:lnSpc>
            </a:pPr>
            <a:r>
              <a:rPr lang="en-US" b="1" i="1" dirty="0" err="1" smtClean="0">
                <a:solidFill>
                  <a:srgbClr val="0000FF"/>
                </a:solidFill>
              </a:rPr>
              <a:t>Độ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lớn</a:t>
            </a:r>
            <a:r>
              <a:rPr lang="en-US" b="1" i="1" dirty="0" smtClean="0">
                <a:solidFill>
                  <a:srgbClr val="0000FF"/>
                </a:solidFill>
              </a:rPr>
              <a:t>: </a:t>
            </a:r>
            <a:r>
              <a:rPr lang="en-US" b="1" dirty="0" smtClean="0">
                <a:solidFill>
                  <a:srgbClr val="0000FF"/>
                </a:solidFill>
              </a:rPr>
              <a:t>………………………………………………..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79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/>
      <p:bldP spid="5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Line 9"/>
          <p:cNvSpPr>
            <a:spLocks noChangeShapeType="1"/>
          </p:cNvSpPr>
          <p:nvPr/>
        </p:nvSpPr>
        <p:spPr bwMode="auto">
          <a:xfrm>
            <a:off x="3048000" y="38862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786372" y="640377"/>
            <a:ext cx="83576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en-US" b="1" dirty="0" err="1" smtClean="0">
                <a:latin typeface="Arial" pitchFamily="34" charset="0"/>
                <a:cs typeface="Arial" pitchFamily="34" charset="0"/>
              </a:rPr>
              <a:t>Diễn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tả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lời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yếu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vẽ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4.4</a:t>
            </a:r>
          </a:p>
        </p:txBody>
      </p:sp>
      <p:grpSp>
        <p:nvGrpSpPr>
          <p:cNvPr id="47" name="Group 6"/>
          <p:cNvGrpSpPr>
            <a:grpSpLocks/>
          </p:cNvGrpSpPr>
          <p:nvPr/>
        </p:nvGrpSpPr>
        <p:grpSpPr bwMode="auto">
          <a:xfrm>
            <a:off x="1371600" y="2306003"/>
            <a:ext cx="5714568" cy="1274445"/>
            <a:chOff x="0" y="3015"/>
            <a:chExt cx="1773" cy="446"/>
          </a:xfrm>
        </p:grpSpPr>
        <p:sp>
          <p:nvSpPr>
            <p:cNvPr id="48" name="Rectangle 7"/>
            <p:cNvSpPr>
              <a:spLocks noChangeArrowheads="1"/>
            </p:cNvSpPr>
            <p:nvPr/>
          </p:nvSpPr>
          <p:spPr bwMode="auto">
            <a:xfrm>
              <a:off x="0" y="3141"/>
              <a:ext cx="624" cy="249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9" name="Text Box 8"/>
            <p:cNvSpPr txBox="1">
              <a:spLocks noChangeArrowheads="1"/>
            </p:cNvSpPr>
            <p:nvPr/>
          </p:nvSpPr>
          <p:spPr bwMode="auto">
            <a:xfrm>
              <a:off x="611" y="3015"/>
              <a:ext cx="24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>
                  <a:latin typeface="Tahoma" charset="0"/>
                </a:rPr>
                <a:t>B</a:t>
              </a:r>
            </a:p>
          </p:txBody>
        </p:sp>
        <p:grpSp>
          <p:nvGrpSpPr>
            <p:cNvPr id="50" name="Group 9"/>
            <p:cNvGrpSpPr>
              <a:grpSpLocks/>
            </p:cNvGrpSpPr>
            <p:nvPr/>
          </p:nvGrpSpPr>
          <p:grpSpPr bwMode="auto">
            <a:xfrm>
              <a:off x="1440" y="3173"/>
              <a:ext cx="333" cy="288"/>
              <a:chOff x="694" y="3125"/>
              <a:chExt cx="333" cy="288"/>
            </a:xfrm>
          </p:grpSpPr>
          <p:sp>
            <p:nvSpPr>
              <p:cNvPr id="55" name="Text Box 10"/>
              <p:cNvSpPr txBox="1">
                <a:spLocks noChangeArrowheads="1"/>
              </p:cNvSpPr>
              <p:nvPr/>
            </p:nvSpPr>
            <p:spPr bwMode="auto">
              <a:xfrm>
                <a:off x="717" y="3125"/>
                <a:ext cx="31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>
                    <a:solidFill>
                      <a:srgbClr val="FF0000"/>
                    </a:solidFill>
                    <a:latin typeface="Tahoma" charset="0"/>
                  </a:rPr>
                  <a:t>F</a:t>
                </a:r>
                <a:r>
                  <a:rPr lang="en-US" b="1" baseline="-25000">
                    <a:solidFill>
                      <a:srgbClr val="FF0000"/>
                    </a:solidFill>
                    <a:latin typeface="Tahoma" charset="0"/>
                  </a:rPr>
                  <a:t>2</a:t>
                </a:r>
                <a:endParaRPr lang="en-US" b="1">
                  <a:solidFill>
                    <a:srgbClr val="FF0000"/>
                  </a:solidFill>
                  <a:latin typeface="Tahoma" charset="0"/>
                </a:endParaRPr>
              </a:p>
            </p:txBody>
          </p:sp>
          <p:sp>
            <p:nvSpPr>
              <p:cNvPr id="56" name="Line 11"/>
              <p:cNvSpPr>
                <a:spLocks noChangeShapeType="1"/>
              </p:cNvSpPr>
              <p:nvPr/>
            </p:nvSpPr>
            <p:spPr bwMode="auto">
              <a:xfrm>
                <a:off x="694" y="3147"/>
                <a:ext cx="14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1" name="Group 12"/>
            <p:cNvGrpSpPr>
              <a:grpSpLocks/>
            </p:cNvGrpSpPr>
            <p:nvPr/>
          </p:nvGrpSpPr>
          <p:grpSpPr bwMode="auto">
            <a:xfrm>
              <a:off x="620" y="3263"/>
              <a:ext cx="865" cy="1"/>
              <a:chOff x="672" y="3215"/>
              <a:chExt cx="865" cy="1"/>
            </a:xfrm>
          </p:grpSpPr>
          <p:sp>
            <p:nvSpPr>
              <p:cNvPr id="52" name="Line 13"/>
              <p:cNvSpPr>
                <a:spLocks noChangeShapeType="1"/>
              </p:cNvSpPr>
              <p:nvPr/>
            </p:nvSpPr>
            <p:spPr bwMode="auto">
              <a:xfrm rot="5400000">
                <a:off x="1393" y="3071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arrow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3" name="Line 14"/>
              <p:cNvSpPr>
                <a:spLocks noChangeShapeType="1"/>
              </p:cNvSpPr>
              <p:nvPr/>
            </p:nvSpPr>
            <p:spPr bwMode="auto">
              <a:xfrm rot="5400000">
                <a:off x="1105" y="3071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4" name="Line 15"/>
              <p:cNvSpPr>
                <a:spLocks noChangeShapeType="1"/>
              </p:cNvSpPr>
              <p:nvPr/>
            </p:nvSpPr>
            <p:spPr bwMode="auto">
              <a:xfrm rot="5400000">
                <a:off x="816" y="3072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57" name="Text Box 18"/>
          <p:cNvSpPr txBox="1">
            <a:spLocks noChangeArrowheads="1"/>
          </p:cNvSpPr>
          <p:nvPr/>
        </p:nvSpPr>
        <p:spPr bwMode="auto">
          <a:xfrm>
            <a:off x="46037" y="4397276"/>
            <a:ext cx="8869363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b="1" i="1" dirty="0" err="1">
                <a:solidFill>
                  <a:srgbClr val="0000FF"/>
                </a:solidFill>
              </a:rPr>
              <a:t>Điểm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đặt</a:t>
            </a:r>
            <a:r>
              <a:rPr lang="en-US" b="1" dirty="0" smtClean="0">
                <a:solidFill>
                  <a:srgbClr val="0000FF"/>
                </a:solidFill>
              </a:rPr>
              <a:t>: ………………………………………………..</a:t>
            </a:r>
          </a:p>
          <a:p>
            <a:pPr eaLnBrk="1" hangingPunct="1">
              <a:lnSpc>
                <a:spcPct val="150000"/>
              </a:lnSpc>
            </a:pPr>
            <a:r>
              <a:rPr lang="en-US" b="1" i="1" dirty="0" err="1" smtClean="0">
                <a:solidFill>
                  <a:srgbClr val="0000FF"/>
                </a:solidFill>
              </a:rPr>
              <a:t>Phương</a:t>
            </a:r>
            <a:r>
              <a:rPr lang="en-US" b="1" dirty="0">
                <a:solidFill>
                  <a:srgbClr val="0000FF"/>
                </a:solidFill>
              </a:rPr>
              <a:t>: </a:t>
            </a:r>
            <a:r>
              <a:rPr lang="en-US" b="1" dirty="0" smtClean="0">
                <a:solidFill>
                  <a:srgbClr val="0000FF"/>
                </a:solidFill>
              </a:rPr>
              <a:t>………………………………………………..</a:t>
            </a:r>
          </a:p>
          <a:p>
            <a:pPr eaLnBrk="1" hangingPunct="1">
              <a:lnSpc>
                <a:spcPct val="150000"/>
              </a:lnSpc>
            </a:pPr>
            <a:r>
              <a:rPr lang="en-US" b="1" i="1" dirty="0" err="1" smtClean="0">
                <a:solidFill>
                  <a:srgbClr val="0000FF"/>
                </a:solidFill>
              </a:rPr>
              <a:t>Chiều</a:t>
            </a:r>
            <a:r>
              <a:rPr lang="en-US" b="1" i="1" dirty="0">
                <a:solidFill>
                  <a:srgbClr val="0000FF"/>
                </a:solidFill>
              </a:rPr>
              <a:t>: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………………………………………………..</a:t>
            </a:r>
          </a:p>
          <a:p>
            <a:pPr eaLnBrk="1" hangingPunct="1">
              <a:lnSpc>
                <a:spcPct val="150000"/>
              </a:lnSpc>
            </a:pPr>
            <a:r>
              <a:rPr lang="en-US" b="1" i="1" dirty="0" err="1" smtClean="0">
                <a:solidFill>
                  <a:srgbClr val="0000FF"/>
                </a:solidFill>
              </a:rPr>
              <a:t>Độ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lớn</a:t>
            </a:r>
            <a:r>
              <a:rPr lang="en-US" b="1" i="1" dirty="0" smtClean="0">
                <a:solidFill>
                  <a:srgbClr val="0000FF"/>
                </a:solidFill>
              </a:rPr>
              <a:t>: </a:t>
            </a:r>
            <a:r>
              <a:rPr lang="en-US" b="1" dirty="0" smtClean="0">
                <a:solidFill>
                  <a:srgbClr val="0000FF"/>
                </a:solidFill>
              </a:rPr>
              <a:t>………………………………………………..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59" name="Title 4"/>
          <p:cNvSpPr txBox="1">
            <a:spLocks/>
          </p:cNvSpPr>
          <p:nvPr/>
        </p:nvSpPr>
        <p:spPr>
          <a:xfrm>
            <a:off x="0" y="-13447"/>
            <a:ext cx="9144000" cy="60513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nhóm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…… 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Box 28"/>
          <p:cNvSpPr txBox="1">
            <a:spLocks noChangeArrowheads="1"/>
          </p:cNvSpPr>
          <p:nvPr/>
        </p:nvSpPr>
        <p:spPr bwMode="auto">
          <a:xfrm>
            <a:off x="0" y="619780"/>
            <a:ext cx="762000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 dirty="0" smtClean="0">
                <a:latin typeface="Arial" charset="0"/>
              </a:rPr>
              <a:t>C3:</a:t>
            </a:r>
            <a:endParaRPr lang="en-US" sz="2800" b="1" dirty="0">
              <a:latin typeface="Arial" charset="0"/>
            </a:endParaRPr>
          </a:p>
        </p:txBody>
      </p:sp>
      <p:grpSp>
        <p:nvGrpSpPr>
          <p:cNvPr id="24" name="Group 50"/>
          <p:cNvGrpSpPr>
            <a:grpSpLocks/>
          </p:cNvGrpSpPr>
          <p:nvPr/>
        </p:nvGrpSpPr>
        <p:grpSpPr bwMode="auto">
          <a:xfrm>
            <a:off x="4800600" y="1811338"/>
            <a:ext cx="838200" cy="398462"/>
            <a:chOff x="126" y="1527"/>
            <a:chExt cx="528" cy="251"/>
          </a:xfrm>
          <a:solidFill>
            <a:schemeClr val="bg1"/>
          </a:solidFill>
        </p:grpSpPr>
        <p:sp>
          <p:nvSpPr>
            <p:cNvPr id="25" name="Text Box 51"/>
            <p:cNvSpPr txBox="1">
              <a:spLocks noChangeArrowheads="1"/>
            </p:cNvSpPr>
            <p:nvPr/>
          </p:nvSpPr>
          <p:spPr bwMode="auto">
            <a:xfrm>
              <a:off x="126" y="1527"/>
              <a:ext cx="528" cy="231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800" b="1">
                  <a:latin typeface="Arial" charset="0"/>
                </a:rPr>
                <a:t>10N</a:t>
              </a:r>
            </a:p>
          </p:txBody>
        </p:sp>
        <p:grpSp>
          <p:nvGrpSpPr>
            <p:cNvPr id="26" name="Group 52"/>
            <p:cNvGrpSpPr>
              <a:grpSpLocks/>
            </p:cNvGrpSpPr>
            <p:nvPr/>
          </p:nvGrpSpPr>
          <p:grpSpPr bwMode="auto">
            <a:xfrm>
              <a:off x="144" y="1680"/>
              <a:ext cx="352" cy="98"/>
              <a:chOff x="144" y="1680"/>
              <a:chExt cx="352" cy="98"/>
            </a:xfrm>
            <a:grpFill/>
          </p:grpSpPr>
          <p:sp>
            <p:nvSpPr>
              <p:cNvPr id="27" name="Line 53"/>
              <p:cNvSpPr>
                <a:spLocks noChangeShapeType="1"/>
              </p:cNvSpPr>
              <p:nvPr/>
            </p:nvSpPr>
            <p:spPr bwMode="auto">
              <a:xfrm>
                <a:off x="153" y="1728"/>
                <a:ext cx="336" cy="0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" name="Line 54"/>
              <p:cNvSpPr>
                <a:spLocks noChangeShapeType="1"/>
              </p:cNvSpPr>
              <p:nvPr/>
            </p:nvSpPr>
            <p:spPr bwMode="auto">
              <a:xfrm>
                <a:off x="496" y="1682"/>
                <a:ext cx="0" cy="96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Line 55"/>
              <p:cNvSpPr>
                <a:spLocks noChangeShapeType="1"/>
              </p:cNvSpPr>
              <p:nvPr/>
            </p:nvSpPr>
            <p:spPr bwMode="auto">
              <a:xfrm>
                <a:off x="144" y="1680"/>
                <a:ext cx="0" cy="96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1079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57" grpId="0"/>
      <p:bldP spid="2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Line 9"/>
          <p:cNvSpPr>
            <a:spLocks noChangeShapeType="1"/>
          </p:cNvSpPr>
          <p:nvPr/>
        </p:nvSpPr>
        <p:spPr bwMode="auto">
          <a:xfrm>
            <a:off x="3048000" y="38862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786372" y="640377"/>
            <a:ext cx="835762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en-US" b="1" dirty="0" err="1" smtClean="0">
                <a:latin typeface="Arial" pitchFamily="34" charset="0"/>
                <a:cs typeface="Arial" pitchFamily="34" charset="0"/>
              </a:rPr>
              <a:t>Diễn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tả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lời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yếu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tố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lực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vẽ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hình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4.4</a:t>
            </a:r>
          </a:p>
        </p:txBody>
      </p:sp>
      <p:grpSp>
        <p:nvGrpSpPr>
          <p:cNvPr id="58" name="Group 33"/>
          <p:cNvGrpSpPr>
            <a:grpSpLocks/>
          </p:cNvGrpSpPr>
          <p:nvPr/>
        </p:nvGrpSpPr>
        <p:grpSpPr bwMode="auto">
          <a:xfrm>
            <a:off x="3962400" y="1295835"/>
            <a:ext cx="4343400" cy="2590368"/>
            <a:chOff x="0" y="2831"/>
            <a:chExt cx="1947" cy="1158"/>
          </a:xfrm>
        </p:grpSpPr>
        <p:sp>
          <p:nvSpPr>
            <p:cNvPr id="60" name="Text Box 34"/>
            <p:cNvSpPr txBox="1">
              <a:spLocks noChangeArrowheads="1"/>
            </p:cNvSpPr>
            <p:nvPr/>
          </p:nvSpPr>
          <p:spPr bwMode="auto">
            <a:xfrm>
              <a:off x="493" y="3195"/>
              <a:ext cx="2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/>
                <a:t>C</a:t>
              </a:r>
            </a:p>
          </p:txBody>
        </p:sp>
        <p:grpSp>
          <p:nvGrpSpPr>
            <p:cNvPr id="61" name="Group 35"/>
            <p:cNvGrpSpPr>
              <a:grpSpLocks/>
            </p:cNvGrpSpPr>
            <p:nvPr/>
          </p:nvGrpSpPr>
          <p:grpSpPr bwMode="auto">
            <a:xfrm>
              <a:off x="1298" y="2831"/>
              <a:ext cx="297" cy="288"/>
              <a:chOff x="456" y="2783"/>
              <a:chExt cx="297" cy="288"/>
            </a:xfrm>
          </p:grpSpPr>
          <p:sp>
            <p:nvSpPr>
              <p:cNvPr id="73" name="Text Box 36"/>
              <p:cNvSpPr txBox="1">
                <a:spLocks noChangeArrowheads="1"/>
              </p:cNvSpPr>
              <p:nvPr/>
            </p:nvSpPr>
            <p:spPr bwMode="auto">
              <a:xfrm>
                <a:off x="456" y="2783"/>
                <a:ext cx="297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b="1" dirty="0">
                    <a:solidFill>
                      <a:srgbClr val="FF0000"/>
                    </a:solidFill>
                  </a:rPr>
                  <a:t>F</a:t>
                </a:r>
                <a:r>
                  <a:rPr lang="en-US" b="1" baseline="-25000" dirty="0">
                    <a:solidFill>
                      <a:srgbClr val="FF0000"/>
                    </a:solidFill>
                  </a:rPr>
                  <a:t>3</a:t>
                </a:r>
                <a:endParaRPr lang="en-US" b="1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74" name="Line 37"/>
              <p:cNvSpPr>
                <a:spLocks noChangeShapeType="1"/>
              </p:cNvSpPr>
              <p:nvPr/>
            </p:nvSpPr>
            <p:spPr bwMode="auto">
              <a:xfrm flipV="1">
                <a:off x="468" y="2817"/>
                <a:ext cx="14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2" name="Group 38"/>
            <p:cNvGrpSpPr>
              <a:grpSpLocks/>
            </p:cNvGrpSpPr>
            <p:nvPr/>
          </p:nvGrpSpPr>
          <p:grpSpPr bwMode="auto">
            <a:xfrm rot="-2212194">
              <a:off x="546" y="3242"/>
              <a:ext cx="865" cy="1"/>
              <a:chOff x="672" y="3215"/>
              <a:chExt cx="865" cy="1"/>
            </a:xfrm>
          </p:grpSpPr>
          <p:sp>
            <p:nvSpPr>
              <p:cNvPr id="70" name="Line 39"/>
              <p:cNvSpPr>
                <a:spLocks noChangeShapeType="1"/>
              </p:cNvSpPr>
              <p:nvPr/>
            </p:nvSpPr>
            <p:spPr bwMode="auto">
              <a:xfrm rot="5400000">
                <a:off x="1393" y="3071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arrow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1" name="Line 40"/>
              <p:cNvSpPr>
                <a:spLocks noChangeShapeType="1"/>
              </p:cNvSpPr>
              <p:nvPr/>
            </p:nvSpPr>
            <p:spPr bwMode="auto">
              <a:xfrm rot="5400000">
                <a:off x="1105" y="3071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2" name="Line 41"/>
              <p:cNvSpPr>
                <a:spLocks noChangeShapeType="1"/>
              </p:cNvSpPr>
              <p:nvPr/>
            </p:nvSpPr>
            <p:spPr bwMode="auto">
              <a:xfrm rot="5400000">
                <a:off x="816" y="3072"/>
                <a:ext cx="0" cy="288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 type="diamond" w="med" len="med"/>
                <a:tailEnd type="diamond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3" name="Oval 42"/>
            <p:cNvSpPr>
              <a:spLocks noChangeArrowheads="1"/>
            </p:cNvSpPr>
            <p:nvPr/>
          </p:nvSpPr>
          <p:spPr bwMode="auto">
            <a:xfrm>
              <a:off x="384" y="3456"/>
              <a:ext cx="288" cy="288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43"/>
            <p:cNvSpPr>
              <a:spLocks noChangeShapeType="1"/>
            </p:cNvSpPr>
            <p:nvPr/>
          </p:nvSpPr>
          <p:spPr bwMode="auto">
            <a:xfrm flipV="1">
              <a:off x="39" y="3735"/>
              <a:ext cx="1869" cy="2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Line 44"/>
            <p:cNvSpPr>
              <a:spLocks noChangeShapeType="1"/>
            </p:cNvSpPr>
            <p:nvPr/>
          </p:nvSpPr>
          <p:spPr bwMode="auto">
            <a:xfrm flipV="1">
              <a:off x="816" y="3312"/>
              <a:ext cx="576" cy="43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prstDash val="lg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" name="Text Box 45"/>
            <p:cNvSpPr txBox="1">
              <a:spLocks noChangeArrowheads="1"/>
            </p:cNvSpPr>
            <p:nvPr/>
          </p:nvSpPr>
          <p:spPr bwMode="auto">
            <a:xfrm>
              <a:off x="0" y="3701"/>
              <a:ext cx="26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/>
                <a:t>x </a:t>
              </a:r>
            </a:p>
          </p:txBody>
        </p:sp>
        <p:sp>
          <p:nvSpPr>
            <p:cNvPr id="67" name="Text Box 46"/>
            <p:cNvSpPr txBox="1">
              <a:spLocks noChangeArrowheads="1"/>
            </p:cNvSpPr>
            <p:nvPr/>
          </p:nvSpPr>
          <p:spPr bwMode="auto">
            <a:xfrm>
              <a:off x="1735" y="3701"/>
              <a:ext cx="2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 dirty="0"/>
                <a:t>y</a:t>
              </a:r>
            </a:p>
          </p:txBody>
        </p:sp>
        <p:sp>
          <p:nvSpPr>
            <p:cNvPr id="68" name="Text Box 47"/>
            <p:cNvSpPr txBox="1">
              <a:spLocks noChangeArrowheads="1"/>
            </p:cNvSpPr>
            <p:nvPr/>
          </p:nvSpPr>
          <p:spPr bwMode="auto">
            <a:xfrm>
              <a:off x="1056" y="3447"/>
              <a:ext cx="37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b="1" dirty="0"/>
                <a:t>30</a:t>
              </a:r>
              <a:r>
                <a:rPr lang="en-US" b="1" baseline="30000" dirty="0"/>
                <a:t>o</a:t>
              </a:r>
              <a:endParaRPr lang="en-US" b="1" dirty="0"/>
            </a:p>
          </p:txBody>
        </p:sp>
        <p:sp>
          <p:nvSpPr>
            <p:cNvPr id="69" name="Arc 48"/>
            <p:cNvSpPr>
              <a:spLocks/>
            </p:cNvSpPr>
            <p:nvPr/>
          </p:nvSpPr>
          <p:spPr bwMode="auto">
            <a:xfrm>
              <a:off x="982" y="3648"/>
              <a:ext cx="48" cy="9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-1" y="0"/>
                  </a:lnTo>
                  <a:close/>
                </a:path>
              </a:pathLst>
            </a:cu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0" name="Text Box 18"/>
          <p:cNvSpPr txBox="1">
            <a:spLocks noChangeArrowheads="1"/>
          </p:cNvSpPr>
          <p:nvPr/>
        </p:nvSpPr>
        <p:spPr bwMode="auto">
          <a:xfrm>
            <a:off x="46037" y="4244876"/>
            <a:ext cx="8869363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b="1" i="1" dirty="0" err="1">
                <a:solidFill>
                  <a:srgbClr val="0000FF"/>
                </a:solidFill>
              </a:rPr>
              <a:t>Điểm</a:t>
            </a:r>
            <a:r>
              <a:rPr lang="en-US" b="1" i="1" dirty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đặt</a:t>
            </a:r>
            <a:r>
              <a:rPr lang="en-US" b="1" dirty="0" smtClean="0">
                <a:solidFill>
                  <a:srgbClr val="0000FF"/>
                </a:solidFill>
              </a:rPr>
              <a:t>: ………………………………………………..</a:t>
            </a:r>
          </a:p>
          <a:p>
            <a:pPr eaLnBrk="1" hangingPunct="1">
              <a:lnSpc>
                <a:spcPct val="150000"/>
              </a:lnSpc>
            </a:pPr>
            <a:r>
              <a:rPr lang="en-US" b="1" i="1" dirty="0" err="1" smtClean="0">
                <a:solidFill>
                  <a:srgbClr val="0000FF"/>
                </a:solidFill>
              </a:rPr>
              <a:t>Phương</a:t>
            </a:r>
            <a:r>
              <a:rPr lang="en-US" b="1" dirty="0">
                <a:solidFill>
                  <a:srgbClr val="0000FF"/>
                </a:solidFill>
              </a:rPr>
              <a:t>: </a:t>
            </a:r>
            <a:r>
              <a:rPr lang="en-US" b="1" dirty="0" smtClean="0">
                <a:solidFill>
                  <a:srgbClr val="0000FF"/>
                </a:solidFill>
              </a:rPr>
              <a:t>………………………………………………..</a:t>
            </a:r>
          </a:p>
          <a:p>
            <a:pPr eaLnBrk="1" hangingPunct="1">
              <a:lnSpc>
                <a:spcPct val="150000"/>
              </a:lnSpc>
            </a:pPr>
            <a:r>
              <a:rPr lang="en-US" b="1" i="1" dirty="0" err="1" smtClean="0">
                <a:solidFill>
                  <a:srgbClr val="0000FF"/>
                </a:solidFill>
              </a:rPr>
              <a:t>Chiều</a:t>
            </a:r>
            <a:r>
              <a:rPr lang="en-US" b="1" i="1" dirty="0">
                <a:solidFill>
                  <a:srgbClr val="0000FF"/>
                </a:solidFill>
              </a:rPr>
              <a:t>:</a:t>
            </a:r>
            <a:r>
              <a:rPr lang="en-US" b="1" dirty="0">
                <a:solidFill>
                  <a:srgbClr val="0000FF"/>
                </a:solidFill>
              </a:rPr>
              <a:t> </a:t>
            </a:r>
            <a:r>
              <a:rPr lang="en-US" b="1" dirty="0" smtClean="0">
                <a:solidFill>
                  <a:srgbClr val="0000FF"/>
                </a:solidFill>
              </a:rPr>
              <a:t>………………………………………………..</a:t>
            </a:r>
          </a:p>
          <a:p>
            <a:pPr eaLnBrk="1" hangingPunct="1">
              <a:lnSpc>
                <a:spcPct val="150000"/>
              </a:lnSpc>
            </a:pPr>
            <a:r>
              <a:rPr lang="en-US" b="1" i="1" dirty="0" err="1" smtClean="0">
                <a:solidFill>
                  <a:srgbClr val="0000FF"/>
                </a:solidFill>
              </a:rPr>
              <a:t>Độ</a:t>
            </a:r>
            <a:r>
              <a:rPr lang="en-US" b="1" i="1" dirty="0" smtClean="0">
                <a:solidFill>
                  <a:srgbClr val="0000FF"/>
                </a:solidFill>
              </a:rPr>
              <a:t> </a:t>
            </a:r>
            <a:r>
              <a:rPr lang="en-US" b="1" i="1" dirty="0" err="1" smtClean="0">
                <a:solidFill>
                  <a:srgbClr val="0000FF"/>
                </a:solidFill>
              </a:rPr>
              <a:t>lớn</a:t>
            </a:r>
            <a:r>
              <a:rPr lang="en-US" b="1" i="1" dirty="0" smtClean="0">
                <a:solidFill>
                  <a:srgbClr val="0000FF"/>
                </a:solidFill>
              </a:rPr>
              <a:t>: </a:t>
            </a:r>
            <a:r>
              <a:rPr lang="en-US" b="1" dirty="0" smtClean="0">
                <a:solidFill>
                  <a:srgbClr val="0000FF"/>
                </a:solidFill>
              </a:rPr>
              <a:t>………………………………………………..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57" name="Title 4"/>
          <p:cNvSpPr txBox="1">
            <a:spLocks/>
          </p:cNvSpPr>
          <p:nvPr/>
        </p:nvSpPr>
        <p:spPr>
          <a:xfrm>
            <a:off x="0" y="-13447"/>
            <a:ext cx="9144000" cy="60513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latin typeface="Arial" pitchFamily="34" charset="0"/>
                <a:cs typeface="Arial" pitchFamily="34" charset="0"/>
              </a:rPr>
              <a:t>nhóm</a:t>
            </a:r>
            <a:r>
              <a:rPr lang="en-US" b="1" dirty="0" smtClean="0">
                <a:latin typeface="Arial" pitchFamily="34" charset="0"/>
                <a:cs typeface="Arial" pitchFamily="34" charset="0"/>
              </a:rPr>
              <a:t> …… 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auto">
          <a:xfrm>
            <a:off x="0" y="596153"/>
            <a:ext cx="762000" cy="52322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800" b="1" dirty="0" smtClean="0">
                <a:latin typeface="Arial" charset="0"/>
              </a:rPr>
              <a:t>C3:</a:t>
            </a:r>
            <a:endParaRPr lang="en-US" sz="2800" b="1" dirty="0">
              <a:latin typeface="Arial" charset="0"/>
            </a:endParaRPr>
          </a:p>
        </p:txBody>
      </p:sp>
      <p:grpSp>
        <p:nvGrpSpPr>
          <p:cNvPr id="30" name="Group 50"/>
          <p:cNvGrpSpPr>
            <a:grpSpLocks/>
          </p:cNvGrpSpPr>
          <p:nvPr/>
        </p:nvGrpSpPr>
        <p:grpSpPr bwMode="auto">
          <a:xfrm>
            <a:off x="4800600" y="1811338"/>
            <a:ext cx="838200" cy="398462"/>
            <a:chOff x="126" y="1527"/>
            <a:chExt cx="528" cy="251"/>
          </a:xfrm>
          <a:solidFill>
            <a:schemeClr val="bg1"/>
          </a:solidFill>
        </p:grpSpPr>
        <p:sp>
          <p:nvSpPr>
            <p:cNvPr id="31" name="Text Box 51"/>
            <p:cNvSpPr txBox="1">
              <a:spLocks noChangeArrowheads="1"/>
            </p:cNvSpPr>
            <p:nvPr/>
          </p:nvSpPr>
          <p:spPr bwMode="auto">
            <a:xfrm>
              <a:off x="126" y="1527"/>
              <a:ext cx="528" cy="231"/>
            </a:xfrm>
            <a:prstGeom prst="rect">
              <a:avLst/>
            </a:prstGeom>
            <a:grpFill/>
            <a:ln w="9525">
              <a:solidFill>
                <a:schemeClr val="bg1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sz="1800" b="1">
                  <a:latin typeface="Arial" charset="0"/>
                </a:rPr>
                <a:t>10N</a:t>
              </a:r>
            </a:p>
          </p:txBody>
        </p:sp>
        <p:grpSp>
          <p:nvGrpSpPr>
            <p:cNvPr id="32" name="Group 52"/>
            <p:cNvGrpSpPr>
              <a:grpSpLocks/>
            </p:cNvGrpSpPr>
            <p:nvPr/>
          </p:nvGrpSpPr>
          <p:grpSpPr bwMode="auto">
            <a:xfrm>
              <a:off x="144" y="1680"/>
              <a:ext cx="352" cy="98"/>
              <a:chOff x="144" y="1680"/>
              <a:chExt cx="352" cy="98"/>
            </a:xfrm>
            <a:grpFill/>
          </p:grpSpPr>
          <p:sp>
            <p:nvSpPr>
              <p:cNvPr id="33" name="Line 53"/>
              <p:cNvSpPr>
                <a:spLocks noChangeShapeType="1"/>
              </p:cNvSpPr>
              <p:nvPr/>
            </p:nvSpPr>
            <p:spPr bwMode="auto">
              <a:xfrm>
                <a:off x="153" y="1728"/>
                <a:ext cx="336" cy="0"/>
              </a:xfrm>
              <a:prstGeom prst="line">
                <a:avLst/>
              </a:prstGeom>
              <a:grpFill/>
              <a:ln w="38100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Line 54"/>
              <p:cNvSpPr>
                <a:spLocks noChangeShapeType="1"/>
              </p:cNvSpPr>
              <p:nvPr/>
            </p:nvSpPr>
            <p:spPr bwMode="auto">
              <a:xfrm>
                <a:off x="496" y="1682"/>
                <a:ext cx="0" cy="96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7" name="Line 55"/>
              <p:cNvSpPr>
                <a:spLocks noChangeShapeType="1"/>
              </p:cNvSpPr>
              <p:nvPr/>
            </p:nvSpPr>
            <p:spPr bwMode="auto">
              <a:xfrm>
                <a:off x="144" y="1680"/>
                <a:ext cx="0" cy="96"/>
              </a:xfrm>
              <a:prstGeom prst="line">
                <a:avLst/>
              </a:prstGeom>
              <a:grpFill/>
              <a:ln w="28575">
                <a:solidFill>
                  <a:schemeClr val="tx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1079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90" grpId="0"/>
      <p:bldP spid="29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1185</TotalTime>
  <Words>1555</Words>
  <Application>Microsoft Office PowerPoint</Application>
  <PresentationFormat>On-screen Show (4:3)</PresentationFormat>
  <Paragraphs>347</Paragraphs>
  <Slides>23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Bài 4: BIỂU DIỄN LỰC</vt:lpstr>
      <vt:lpstr>Bài 4: BIỂU DIỄN LỰC</vt:lpstr>
      <vt:lpstr>Bài 4: BIỂU DIỄN LỰC</vt:lpstr>
      <vt:lpstr>PowerPoint Presentation</vt:lpstr>
      <vt:lpstr>PowerPoint Presentation</vt:lpstr>
      <vt:lpstr>PowerPoint Presentation</vt:lpstr>
      <vt:lpstr>- Lực là một đại lượng véc tơ được biểu diễn bằng một mũi tên có:</vt:lpstr>
      <vt:lpstr>Bài 4: BIỂU DIỄN LỰC</vt:lpstr>
      <vt:lpstr>Ví dụ</vt:lpstr>
      <vt:lpstr>PowerPoint Presentation</vt:lpstr>
      <vt:lpstr>PowerPoint Presentation</vt:lpstr>
      <vt:lpstr> Biểu diễn các lực sau đây: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96</cp:revision>
  <dcterms:created xsi:type="dcterms:W3CDTF">2013-09-04T14:02:58Z</dcterms:created>
  <dcterms:modified xsi:type="dcterms:W3CDTF">2013-09-13T05:43:01Z</dcterms:modified>
</cp:coreProperties>
</file>