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64" r:id="rId4"/>
    <p:sldId id="290" r:id="rId5"/>
    <p:sldId id="291" r:id="rId6"/>
    <p:sldId id="272" r:id="rId7"/>
    <p:sldId id="293" r:id="rId8"/>
    <p:sldId id="294" r:id="rId9"/>
    <p:sldId id="282" r:id="rId10"/>
    <p:sldId id="292" r:id="rId11"/>
    <p:sldId id="296" r:id="rId12"/>
    <p:sldId id="301" r:id="rId13"/>
    <p:sldId id="302" r:id="rId14"/>
    <p:sldId id="303" r:id="rId15"/>
    <p:sldId id="304" r:id="rId16"/>
    <p:sldId id="305" r:id="rId17"/>
    <p:sldId id="257" r:id="rId18"/>
    <p:sldId id="259" r:id="rId19"/>
    <p:sldId id="269" r:id="rId20"/>
    <p:sldId id="267" r:id="rId21"/>
    <p:sldId id="265" r:id="rId22"/>
    <p:sldId id="266" r:id="rId23"/>
    <p:sldId id="260" r:id="rId24"/>
    <p:sldId id="261" r:id="rId25"/>
    <p:sldId id="262" r:id="rId26"/>
    <p:sldId id="258" r:id="rId27"/>
    <p:sldId id="263" r:id="rId28"/>
    <p:sldId id="275" r:id="rId29"/>
    <p:sldId id="297" r:id="rId30"/>
    <p:sldId id="298" r:id="rId31"/>
    <p:sldId id="276" r:id="rId32"/>
    <p:sldId id="299" r:id="rId33"/>
    <p:sldId id="300" r:id="rId34"/>
    <p:sldId id="281"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163" autoAdjust="0"/>
    <p:restoredTop sz="94660"/>
  </p:normalViewPr>
  <p:slideViewPr>
    <p:cSldViewPr snapToGrid="0">
      <p:cViewPr varScale="1">
        <p:scale>
          <a:sx n="68" d="100"/>
          <a:sy n="68" d="100"/>
        </p:scale>
        <p:origin x="-816"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t="-25000" b="-25000"/>
          </a:stretch>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2/27/2020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6263" y="1276891"/>
            <a:ext cx="10926617" cy="4955203"/>
          </a:xfrm>
          <a:prstGeom prst="rect">
            <a:avLst/>
          </a:prstGeom>
          <a:noFill/>
        </p:spPr>
        <p:txBody>
          <a:bodyPr wrap="square" rtlCol="0">
            <a:spAutoFit/>
          </a:bodyPr>
          <a:lstStyle/>
          <a:p>
            <a:r>
              <a:rPr lang="en-US" sz="4800" b="1" dirty="0" smtClean="0">
                <a:solidFill>
                  <a:schemeClr val="accent1">
                    <a:lumMod val="75000"/>
                  </a:schemeClr>
                </a:solidFill>
                <a:latin typeface="Times New Roman" panose="02020603050405020304" pitchFamily="18" charset="0"/>
                <a:cs typeface="Times New Roman" panose="02020603050405020304" pitchFamily="18" charset="0"/>
              </a:rPr>
              <a:t>CHUYÊN ĐỀ:</a:t>
            </a:r>
          </a:p>
          <a:p>
            <a:pPr algn="ctr"/>
            <a:endParaRPr lang="en-US" sz="2400" b="1" dirty="0" smtClean="0">
              <a:solidFill>
                <a:schemeClr val="accent1">
                  <a:lumMod val="75000"/>
                </a:schemeClr>
              </a:solidFill>
              <a:latin typeface="Times New Roman" panose="02020603050405020304" pitchFamily="18" charset="0"/>
              <a:cs typeface="Times New Roman" panose="02020603050405020304" pitchFamily="18" charset="0"/>
            </a:endParaRPr>
          </a:p>
          <a:p>
            <a:pPr algn="ctr"/>
            <a:r>
              <a:rPr lang="en-US" sz="5400" b="1" dirty="0" smtClean="0">
                <a:solidFill>
                  <a:schemeClr val="accent1">
                    <a:lumMod val="75000"/>
                  </a:schemeClr>
                </a:solidFill>
                <a:latin typeface="Times New Roman" panose="02020603050405020304" pitchFamily="18" charset="0"/>
                <a:cs typeface="Times New Roman" panose="02020603050405020304" pitchFamily="18" charset="0"/>
              </a:rPr>
              <a:t>NÂNG CAO CHẤT LƯỢNG GIẢNG DẠY MÔN TIẾNG ANH</a:t>
            </a:r>
          </a:p>
          <a:p>
            <a:pPr algn="ctr"/>
            <a:endParaRPr lang="en-US" sz="3600" b="1" dirty="0" smtClean="0">
              <a:solidFill>
                <a:schemeClr val="accent1">
                  <a:lumMod val="75000"/>
                </a:schemeClr>
              </a:solidFill>
              <a:latin typeface="Times New Roman" panose="02020603050405020304" pitchFamily="18" charset="0"/>
              <a:cs typeface="Times New Roman" panose="02020603050405020304" pitchFamily="18" charset="0"/>
            </a:endParaRPr>
          </a:p>
          <a:p>
            <a:pPr algn="ctr"/>
            <a:r>
              <a:rPr lang="en-US" sz="3600" b="1" dirty="0" smtClean="0">
                <a:solidFill>
                  <a:schemeClr val="accent1">
                    <a:lumMod val="75000"/>
                  </a:schemeClr>
                </a:solidFill>
                <a:latin typeface="Times New Roman" panose="02020603050405020304" pitchFamily="18" charset="0"/>
                <a:cs typeface="Times New Roman" panose="02020603050405020304" pitchFamily="18" charset="0"/>
              </a:rPr>
              <a:t>NĂM HỌC: 2019-2020</a:t>
            </a:r>
            <a:endParaRPr lang="en-US" sz="3200" b="1" dirty="0" smtClean="0">
              <a:latin typeface="Times New Roman" panose="02020603050405020304" pitchFamily="18" charset="0"/>
              <a:cs typeface="Times New Roman" panose="02020603050405020304" pitchFamily="18" charset="0"/>
            </a:endParaRPr>
          </a:p>
          <a:p>
            <a:pPr algn="ctr"/>
            <a:endParaRPr lang="en-US" sz="3200" b="1" dirty="0" smtClean="0">
              <a:latin typeface="Times New Roman" panose="02020603050405020304" pitchFamily="18" charset="0"/>
              <a:cs typeface="Times New Roman" panose="02020603050405020304" pitchFamily="18" charset="0"/>
            </a:endParaRPr>
          </a:p>
          <a:p>
            <a:pPr algn="r"/>
            <a:r>
              <a:rPr lang="en-US" sz="3200" b="1" dirty="0" err="1" smtClean="0">
                <a:latin typeface="Times New Roman" panose="02020603050405020304" pitchFamily="18" charset="0"/>
                <a:cs typeface="Times New Roman" panose="02020603050405020304" pitchFamily="18" charset="0"/>
              </a:rPr>
              <a:t>Bắc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Liêm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ngày</a:t>
            </a:r>
            <a:r>
              <a:rPr lang="en-US" sz="3200" b="1" dirty="0" smtClean="0">
                <a:latin typeface="Times New Roman" panose="02020603050405020304" pitchFamily="18" charset="0"/>
                <a:cs typeface="Times New Roman" panose="02020603050405020304" pitchFamily="18" charset="0"/>
              </a:rPr>
              <a:t> 27 </a:t>
            </a:r>
            <a:r>
              <a:rPr lang="en-US" sz="3200" b="1" dirty="0" err="1" smtClean="0">
                <a:latin typeface="Times New Roman" panose="02020603050405020304" pitchFamily="18" charset="0"/>
                <a:cs typeface="Times New Roman" panose="02020603050405020304" pitchFamily="18" charset="0"/>
              </a:rPr>
              <a:t>tháng</a:t>
            </a:r>
            <a:r>
              <a:rPr lang="en-US" sz="3200" b="1" dirty="0" smtClean="0">
                <a:latin typeface="Times New Roman" panose="02020603050405020304" pitchFamily="18" charset="0"/>
                <a:cs typeface="Times New Roman" panose="02020603050405020304" pitchFamily="18" charset="0"/>
              </a:rPr>
              <a:t> 02 </a:t>
            </a:r>
            <a:r>
              <a:rPr lang="en-US" sz="3200" b="1" dirty="0" err="1" smtClean="0">
                <a:latin typeface="Times New Roman" panose="02020603050405020304" pitchFamily="18" charset="0"/>
                <a:cs typeface="Times New Roman" panose="02020603050405020304" pitchFamily="18" charset="0"/>
              </a:rPr>
              <a:t>năm</a:t>
            </a:r>
            <a:r>
              <a:rPr lang="en-US" sz="3200" b="1" dirty="0" smtClean="0">
                <a:latin typeface="Times New Roman" panose="02020603050405020304" pitchFamily="18" charset="0"/>
                <a:cs typeface="Times New Roman" panose="02020603050405020304" pitchFamily="18" charset="0"/>
              </a:rPr>
              <a:t> 2020</a:t>
            </a:r>
            <a:endParaRPr lang="en-US" sz="3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703384" y="590843"/>
            <a:ext cx="6710290"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PHÒNG GD&amp;ĐT QUẬN BẮC TỪ LIÊM</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899247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AD7FC66C-71C1-487C-8A42-C46937CA96E6}"/>
              </a:ext>
            </a:extLst>
          </p:cNvPr>
          <p:cNvSpPr>
            <a:spLocks noGrp="1"/>
          </p:cNvSpPr>
          <p:nvPr>
            <p:ph type="title"/>
          </p:nvPr>
        </p:nvSpPr>
        <p:spPr>
          <a:xfrm>
            <a:off x="1696109" y="430680"/>
            <a:ext cx="5284983" cy="650775"/>
          </a:xfrm>
        </p:spPr>
        <p:txBody>
          <a:bodyPr>
            <a:normAutofit/>
          </a:bodyPr>
          <a:lstStyle/>
          <a:p>
            <a:r>
              <a:rPr lang="en-US" b="1" dirty="0">
                <a:solidFill>
                  <a:srgbClr val="C00000"/>
                </a:solidFill>
                <a:latin typeface="Times New Roman" panose="02020603050405020304" pitchFamily="18" charset="0"/>
                <a:cs typeface="Times New Roman" panose="02020603050405020304" pitchFamily="18" charset="0"/>
              </a:rPr>
              <a:t>B</a:t>
            </a:r>
            <a:r>
              <a:rPr lang="en-US" b="1" dirty="0" smtClean="0">
                <a:solidFill>
                  <a:srgbClr val="C00000"/>
                </a:solidFill>
                <a:latin typeface="Times New Roman" panose="02020603050405020304" pitchFamily="18" charset="0"/>
                <a:cs typeface="Times New Roman" panose="02020603050405020304" pitchFamily="18" charset="0"/>
              </a:rPr>
              <a:t>. MULTIPLE CHOICE</a:t>
            </a:r>
            <a:r>
              <a:rPr lang="en-US" sz="2800" i="1" u="sng" dirty="0" smtClean="0">
                <a:latin typeface="Times New Roman" panose="02020603050405020304" pitchFamily="18" charset="0"/>
                <a:cs typeface="Times New Roman" panose="02020603050405020304" pitchFamily="18" charset="0"/>
              </a:rPr>
              <a:t> </a:t>
            </a:r>
            <a:endParaRPr lang="vi-VN" i="1" u="sng" dirty="0">
              <a:latin typeface="Times New Roman" panose="02020603050405020304" pitchFamily="18" charset="0"/>
              <a:cs typeface="Times New Roman" panose="02020603050405020304" pitchFamily="18" charset="0"/>
            </a:endParaRPr>
          </a:p>
        </p:txBody>
      </p:sp>
      <p:sp>
        <p:nvSpPr>
          <p:cNvPr id="11" name="Rounded Rectangle 10"/>
          <p:cNvSpPr/>
          <p:nvPr/>
        </p:nvSpPr>
        <p:spPr>
          <a:xfrm>
            <a:off x="1938920" y="1127236"/>
            <a:ext cx="9301018" cy="1089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Mark the letter A, B, C or D on your answer sheet to indicate the underlined part that needs correction in each of the following questions</a:t>
            </a:r>
          </a:p>
          <a:p>
            <a:pPr algn="ctr"/>
            <a:endParaRPr lang="en-US" dirty="0"/>
          </a:p>
        </p:txBody>
      </p:sp>
      <p:cxnSp>
        <p:nvCxnSpPr>
          <p:cNvPr id="13" name="Straight Connector 12"/>
          <p:cNvCxnSpPr/>
          <p:nvPr/>
        </p:nvCxnSpPr>
        <p:spPr>
          <a:xfrm flipH="1">
            <a:off x="6248400" y="2262908"/>
            <a:ext cx="4618" cy="70196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290618" y="2964873"/>
            <a:ext cx="811876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2286000" y="2964873"/>
            <a:ext cx="4618" cy="4941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0409382" y="2964873"/>
            <a:ext cx="0" cy="4941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1173018" y="3486727"/>
            <a:ext cx="2225964" cy="1099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Verb forms</a:t>
            </a:r>
            <a:endParaRPr lang="en-US" sz="2400" b="1" dirty="0"/>
          </a:p>
        </p:txBody>
      </p:sp>
      <p:sp>
        <p:nvSpPr>
          <p:cNvPr id="27" name="Rounded Rectangle 26"/>
          <p:cNvSpPr/>
          <p:nvPr/>
        </p:nvSpPr>
        <p:spPr>
          <a:xfrm>
            <a:off x="3813463" y="3510310"/>
            <a:ext cx="2225964" cy="1099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Prepositions</a:t>
            </a:r>
          </a:p>
        </p:txBody>
      </p:sp>
      <p:sp>
        <p:nvSpPr>
          <p:cNvPr id="28" name="Rounded Rectangle 27"/>
          <p:cNvSpPr/>
          <p:nvPr/>
        </p:nvSpPr>
        <p:spPr>
          <a:xfrm>
            <a:off x="6493164" y="3510309"/>
            <a:ext cx="2225964" cy="1099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Conjunctions</a:t>
            </a:r>
          </a:p>
          <a:p>
            <a:pPr algn="ctr"/>
            <a:r>
              <a:rPr lang="en-US" sz="2000" b="1" dirty="0" smtClean="0"/>
              <a:t>Quantifiers</a:t>
            </a:r>
          </a:p>
        </p:txBody>
      </p:sp>
      <p:sp>
        <p:nvSpPr>
          <p:cNvPr id="29" name="Rounded Rectangle 28"/>
          <p:cNvSpPr/>
          <p:nvPr/>
        </p:nvSpPr>
        <p:spPr>
          <a:xfrm>
            <a:off x="9296400" y="3500843"/>
            <a:ext cx="2225964" cy="1099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Parts of speech</a:t>
            </a:r>
            <a:endParaRPr lang="en-US" sz="2000" dirty="0" smtClean="0"/>
          </a:p>
        </p:txBody>
      </p:sp>
      <p:cxnSp>
        <p:nvCxnSpPr>
          <p:cNvPr id="31" name="Straight Arrow Connector 30"/>
          <p:cNvCxnSpPr/>
          <p:nvPr/>
        </p:nvCxnSpPr>
        <p:spPr>
          <a:xfrm>
            <a:off x="4926445" y="2964873"/>
            <a:ext cx="0" cy="4941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4" name="Rounded Rectangle 33"/>
          <p:cNvSpPr/>
          <p:nvPr/>
        </p:nvSpPr>
        <p:spPr>
          <a:xfrm>
            <a:off x="9296177" y="5066634"/>
            <a:ext cx="2225964" cy="1099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endParaRPr lang="en-US" dirty="0" smtClean="0"/>
          </a:p>
          <a:p>
            <a:pPr marL="285750" indent="-285750">
              <a:buFontTx/>
              <a:buChar char="-"/>
            </a:pPr>
            <a:r>
              <a:rPr lang="en-US" sz="2000" dirty="0" smtClean="0"/>
              <a:t>Adjectives</a:t>
            </a:r>
            <a:endParaRPr lang="en-US" sz="2000" dirty="0"/>
          </a:p>
          <a:p>
            <a:pPr marL="285750" indent="-285750">
              <a:buFontTx/>
              <a:buChar char="-"/>
            </a:pPr>
            <a:r>
              <a:rPr lang="en-US" sz="2000" dirty="0"/>
              <a:t>Adverbs</a:t>
            </a:r>
          </a:p>
          <a:p>
            <a:pPr marL="285750" indent="-285750">
              <a:buFontTx/>
              <a:buChar char="-"/>
            </a:pPr>
            <a:r>
              <a:rPr lang="en-US" sz="2000" dirty="0"/>
              <a:t>Nouns</a:t>
            </a:r>
          </a:p>
          <a:p>
            <a:pPr algn="ctr"/>
            <a:endParaRPr lang="en-US" sz="2400" b="1" dirty="0" smtClean="0"/>
          </a:p>
        </p:txBody>
      </p:sp>
      <p:cxnSp>
        <p:nvCxnSpPr>
          <p:cNvPr id="35" name="Straight Arrow Connector 34"/>
          <p:cNvCxnSpPr/>
          <p:nvPr/>
        </p:nvCxnSpPr>
        <p:spPr>
          <a:xfrm>
            <a:off x="10409159" y="4609436"/>
            <a:ext cx="0" cy="45719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173018" y="5107707"/>
            <a:ext cx="2225964" cy="10991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en-US" sz="2000" dirty="0" smtClean="0"/>
              <a:t>Gerund</a:t>
            </a:r>
          </a:p>
          <a:p>
            <a:pPr marL="342900" indent="-342900">
              <a:buFontTx/>
              <a:buChar char="-"/>
            </a:pPr>
            <a:r>
              <a:rPr lang="en-US" sz="2000" dirty="0" smtClean="0"/>
              <a:t>To infinitive</a:t>
            </a:r>
          </a:p>
          <a:p>
            <a:pPr marL="342900" indent="-342900">
              <a:buFontTx/>
              <a:buChar char="-"/>
            </a:pPr>
            <a:r>
              <a:rPr lang="en-US" sz="2000" dirty="0"/>
              <a:t>B</a:t>
            </a:r>
            <a:r>
              <a:rPr lang="en-US" sz="2000" dirty="0" smtClean="0"/>
              <a:t>are verbs</a:t>
            </a:r>
            <a:endParaRPr lang="en-US" sz="2000" dirty="0"/>
          </a:p>
        </p:txBody>
      </p:sp>
      <p:cxnSp>
        <p:nvCxnSpPr>
          <p:cNvPr id="46" name="Straight Arrow Connector 45"/>
          <p:cNvCxnSpPr/>
          <p:nvPr/>
        </p:nvCxnSpPr>
        <p:spPr>
          <a:xfrm>
            <a:off x="7580331" y="2992584"/>
            <a:ext cx="0" cy="4941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2286000" y="4599970"/>
            <a:ext cx="0" cy="45719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5257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4" grpId="0" animBg="1"/>
      <p:bldP spid="3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AD7FC66C-71C1-487C-8A42-C46937CA96E6}"/>
              </a:ext>
            </a:extLst>
          </p:cNvPr>
          <p:cNvSpPr>
            <a:spLocks noGrp="1"/>
          </p:cNvSpPr>
          <p:nvPr>
            <p:ph type="title"/>
          </p:nvPr>
        </p:nvSpPr>
        <p:spPr>
          <a:xfrm>
            <a:off x="2096537" y="219162"/>
            <a:ext cx="8911687" cy="1280890"/>
          </a:xfrm>
        </p:spPr>
        <p:txBody>
          <a:bodyPr>
            <a:normAutofit/>
          </a:bodyPr>
          <a:lstStyle/>
          <a:p>
            <a:r>
              <a:rPr lang="en-US" sz="4400" b="1" dirty="0" smtClean="0">
                <a:solidFill>
                  <a:srgbClr val="C00000"/>
                </a:solidFill>
                <a:latin typeface="Times New Roman" panose="02020603050405020304" pitchFamily="18" charset="0"/>
                <a:cs typeface="Times New Roman" panose="02020603050405020304" pitchFamily="18" charset="0"/>
              </a:rPr>
              <a:t>EXAMPLES</a:t>
            </a:r>
            <a:r>
              <a:rPr lang="en-US" i="1" u="sng" dirty="0" smtClean="0">
                <a:latin typeface="Times New Roman" panose="02020603050405020304" pitchFamily="18" charset="0"/>
                <a:cs typeface="Times New Roman" panose="02020603050405020304" pitchFamily="18" charset="0"/>
              </a:rPr>
              <a:t> </a:t>
            </a:r>
            <a:endParaRPr lang="vi-VN" sz="4400" i="1" u="sng"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1645919" y="1071154"/>
            <a:ext cx="10162903" cy="5264332"/>
          </a:xfrm>
        </p:spPr>
        <p:txBody>
          <a:bodyPr>
            <a:normAutofit/>
          </a:bodyPr>
          <a:lstStyle/>
          <a:p>
            <a:pPr marL="0" indent="0">
              <a:buNone/>
              <a:defRPr/>
            </a:pPr>
            <a:r>
              <a:rPr lang="en-US" sz="2400" dirty="0" smtClean="0">
                <a:latin typeface="Times New Roman" pitchFamily="18" charset="0"/>
                <a:cs typeface="Times New Roman" pitchFamily="18" charset="0"/>
              </a:rPr>
              <a:t>1. If we </a:t>
            </a:r>
            <a:r>
              <a:rPr lang="en-US" sz="2400" u="sng" dirty="0" smtClean="0">
                <a:latin typeface="Times New Roman" pitchFamily="18" charset="0"/>
                <a:cs typeface="Times New Roman" pitchFamily="18" charset="0"/>
              </a:rPr>
              <a:t>will reduce</a:t>
            </a:r>
            <a:r>
              <a:rPr lang="en-US" sz="2400" dirty="0" smtClean="0">
                <a:latin typeface="Times New Roman" pitchFamily="18" charset="0"/>
                <a:cs typeface="Times New Roman" pitchFamily="18" charset="0"/>
              </a:rPr>
              <a:t> the speed of </a:t>
            </a:r>
            <a:r>
              <a:rPr lang="en-US" sz="2400" u="sng" dirty="0" smtClean="0">
                <a:latin typeface="Times New Roman" pitchFamily="18" charset="0"/>
                <a:cs typeface="Times New Roman" pitchFamily="18" charset="0"/>
              </a:rPr>
              <a:t>population growth</a:t>
            </a:r>
            <a:r>
              <a:rPr lang="en-US" sz="2400" dirty="0" smtClean="0">
                <a:latin typeface="Times New Roman" pitchFamily="18" charset="0"/>
                <a:cs typeface="Times New Roman" pitchFamily="18" charset="0"/>
              </a:rPr>
              <a:t>, there will be </a:t>
            </a:r>
            <a:r>
              <a:rPr lang="en-US" sz="2400" u="sng" dirty="0" smtClean="0">
                <a:latin typeface="Times New Roman" pitchFamily="18" charset="0"/>
                <a:cs typeface="Times New Roman" pitchFamily="18" charset="0"/>
              </a:rPr>
              <a:t>less</a:t>
            </a:r>
            <a:r>
              <a:rPr lang="en-US" sz="2400" dirty="0" smtClean="0">
                <a:latin typeface="Times New Roman" pitchFamily="18" charset="0"/>
                <a:cs typeface="Times New Roman" pitchFamily="18" charset="0"/>
              </a:rPr>
              <a:t> pressure </a:t>
            </a:r>
            <a:r>
              <a:rPr lang="en-US" sz="2400" u="sng" dirty="0" smtClean="0">
                <a:latin typeface="Times New Roman" pitchFamily="18" charset="0"/>
                <a:cs typeface="Times New Roman" pitchFamily="18" charset="0"/>
              </a:rPr>
              <a:t>on</a:t>
            </a:r>
            <a:r>
              <a:rPr lang="en-US" sz="2400" dirty="0" smtClean="0">
                <a:latin typeface="Times New Roman" pitchFamily="18" charset="0"/>
                <a:cs typeface="Times New Roman" pitchFamily="18" charset="0"/>
              </a:rPr>
              <a:t>                   			    A                                           B                                     C                 D</a:t>
            </a:r>
          </a:p>
          <a:p>
            <a:pPr marL="0" indent="0">
              <a:buNone/>
              <a:defRPr/>
            </a:pPr>
            <a:r>
              <a:rPr lang="en-US" sz="2400" dirty="0" smtClean="0">
                <a:latin typeface="Times New Roman" pitchFamily="18" charset="0"/>
                <a:cs typeface="Times New Roman" pitchFamily="18" charset="0"/>
              </a:rPr>
              <a:t>the earth.</a:t>
            </a:r>
          </a:p>
          <a:p>
            <a:pPr marL="0" indent="0">
              <a:buNone/>
              <a:defRPr/>
            </a:pPr>
            <a:r>
              <a:rPr lang="en-US" sz="2400" dirty="0" smtClean="0">
                <a:latin typeface="Times New Roman" pitchFamily="18" charset="0"/>
                <a:cs typeface="Times New Roman" pitchFamily="18" charset="0"/>
              </a:rPr>
              <a:t>2. Sally </a:t>
            </a:r>
            <a:r>
              <a:rPr lang="en-US" sz="2400" u="sng" dirty="0" smtClean="0">
                <a:latin typeface="Times New Roman" pitchFamily="18" charset="0"/>
                <a:cs typeface="Times New Roman" pitchFamily="18" charset="0"/>
              </a:rPr>
              <a:t>dances</a:t>
            </a:r>
            <a:r>
              <a:rPr lang="en-US" sz="2400" dirty="0" smtClean="0">
                <a:latin typeface="Times New Roman" pitchFamily="18" charset="0"/>
                <a:cs typeface="Times New Roman" pitchFamily="18" charset="0"/>
              </a:rPr>
              <a:t> very </a:t>
            </a:r>
            <a:r>
              <a:rPr lang="en-US" sz="2400" u="sng" dirty="0" smtClean="0">
                <a:latin typeface="Times New Roman" pitchFamily="18" charset="0"/>
                <a:cs typeface="Times New Roman" pitchFamily="18" charset="0"/>
              </a:rPr>
              <a:t>beautiful</a:t>
            </a:r>
            <a:r>
              <a:rPr lang="en-US" sz="2400" dirty="0" smtClean="0">
                <a:latin typeface="Times New Roman" pitchFamily="18" charset="0"/>
                <a:cs typeface="Times New Roman" pitchFamily="18" charset="0"/>
              </a:rPr>
              <a:t>. She is a </a:t>
            </a:r>
            <a:r>
              <a:rPr lang="en-US" sz="2400" u="sng" dirty="0" smtClean="0">
                <a:latin typeface="Times New Roman" pitchFamily="18" charset="0"/>
                <a:cs typeface="Times New Roman" pitchFamily="18" charset="0"/>
              </a:rPr>
              <a:t>great</a:t>
            </a:r>
            <a:r>
              <a:rPr lang="en-US" sz="2400" dirty="0" smtClean="0">
                <a:latin typeface="Times New Roman" pitchFamily="18" charset="0"/>
                <a:cs typeface="Times New Roman" pitchFamily="18" charset="0"/>
              </a:rPr>
              <a:t> dancer </a:t>
            </a:r>
            <a:r>
              <a:rPr lang="en-US" sz="2400" u="sng" dirty="0" smtClean="0">
                <a:latin typeface="Times New Roman" pitchFamily="18" charset="0"/>
                <a:cs typeface="Times New Roman" pitchFamily="18" charset="0"/>
              </a:rPr>
              <a:t>in</a:t>
            </a:r>
            <a:r>
              <a:rPr lang="en-US" sz="2400" dirty="0" smtClean="0">
                <a:latin typeface="Times New Roman" pitchFamily="18" charset="0"/>
                <a:cs typeface="Times New Roman" pitchFamily="18" charset="0"/>
              </a:rPr>
              <a:t> our ballet class.</a:t>
            </a:r>
          </a:p>
          <a:p>
            <a:pPr marL="0" indent="0">
              <a:buNone/>
              <a:defRPr/>
            </a:pPr>
            <a:r>
              <a:rPr lang="en-US" sz="2400" dirty="0" smtClean="0">
                <a:latin typeface="Times New Roman" pitchFamily="18" charset="0"/>
                <a:cs typeface="Times New Roman" pitchFamily="18" charset="0"/>
              </a:rPr>
              <a:t>                 A                    B                        C               D</a:t>
            </a:r>
          </a:p>
          <a:p>
            <a:pPr marL="0" indent="0">
              <a:buNone/>
              <a:defRPr/>
            </a:pPr>
            <a:r>
              <a:rPr lang="en-US" sz="2400" dirty="0" smtClean="0">
                <a:latin typeface="Times New Roman" pitchFamily="18" charset="0"/>
                <a:cs typeface="Times New Roman" pitchFamily="18" charset="0"/>
              </a:rPr>
              <a:t>3. We </a:t>
            </a:r>
            <a:r>
              <a:rPr lang="en-US" sz="2400" u="sng" dirty="0" smtClean="0">
                <a:latin typeface="Times New Roman" pitchFamily="18" charset="0"/>
                <a:cs typeface="Times New Roman" pitchFamily="18" charset="0"/>
              </a:rPr>
              <a:t>can</a:t>
            </a:r>
            <a:r>
              <a:rPr lang="en-US" sz="2400" dirty="0" smtClean="0">
                <a:latin typeface="Times New Roman" pitchFamily="18" charset="0"/>
                <a:cs typeface="Times New Roman" pitchFamily="18" charset="0"/>
              </a:rPr>
              <a:t> find </a:t>
            </a:r>
            <a:r>
              <a:rPr lang="en-US" sz="2400" u="sng" dirty="0" smtClean="0">
                <a:latin typeface="Times New Roman" pitchFamily="18" charset="0"/>
                <a:cs typeface="Times New Roman" pitchFamily="18" charset="0"/>
              </a:rPr>
              <a:t>many</a:t>
            </a:r>
            <a:r>
              <a:rPr lang="en-US" sz="2400" dirty="0" smtClean="0">
                <a:latin typeface="Times New Roman" pitchFamily="18" charset="0"/>
                <a:cs typeface="Times New Roman" pitchFamily="18" charset="0"/>
              </a:rPr>
              <a:t> useful </a:t>
            </a:r>
            <a:r>
              <a:rPr lang="en-US" sz="2400" u="sng" dirty="0" smtClean="0">
                <a:latin typeface="Times New Roman" pitchFamily="18" charset="0"/>
                <a:cs typeface="Times New Roman" pitchFamily="18" charset="0"/>
              </a:rPr>
              <a:t>information</a:t>
            </a:r>
            <a:r>
              <a:rPr lang="en-US" sz="2400" dirty="0" smtClean="0">
                <a:latin typeface="Times New Roman" pitchFamily="18" charset="0"/>
                <a:cs typeface="Times New Roman" pitchFamily="18" charset="0"/>
              </a:rPr>
              <a:t> </a:t>
            </a:r>
            <a:r>
              <a:rPr lang="en-US" sz="2400" u="sng" dirty="0" smtClean="0">
                <a:latin typeface="Times New Roman" pitchFamily="18" charset="0"/>
                <a:cs typeface="Times New Roman" pitchFamily="18" charset="0"/>
              </a:rPr>
              <a:t>on</a:t>
            </a:r>
            <a:r>
              <a:rPr lang="en-US" sz="2400" dirty="0" smtClean="0">
                <a:latin typeface="Times New Roman" pitchFamily="18" charset="0"/>
                <a:cs typeface="Times New Roman" pitchFamily="18" charset="0"/>
              </a:rPr>
              <a:t> the Internet.</a:t>
            </a:r>
          </a:p>
          <a:p>
            <a:pPr marL="0" indent="0">
              <a:buNone/>
              <a:defRPr/>
            </a:pPr>
            <a:r>
              <a:rPr lang="en-US" sz="2400" dirty="0" smtClean="0">
                <a:latin typeface="Times New Roman" pitchFamily="18" charset="0"/>
                <a:cs typeface="Times New Roman" pitchFamily="18" charset="0"/>
              </a:rPr>
              <a:t>            A             B                     C           D </a:t>
            </a:r>
          </a:p>
          <a:p>
            <a:pPr marL="0" indent="0">
              <a:buNone/>
              <a:defRPr/>
            </a:pPr>
            <a:endParaRPr lang="en-US" sz="2400" dirty="0" smtClean="0">
              <a:latin typeface="Times New Roman" pitchFamily="18" charset="0"/>
              <a:cs typeface="Times New Roman" pitchFamily="18" charset="0"/>
            </a:endParaRPr>
          </a:p>
        </p:txBody>
      </p:sp>
      <p:sp>
        <p:nvSpPr>
          <p:cNvPr id="7" name="Oval 6"/>
          <p:cNvSpPr/>
          <p:nvPr/>
        </p:nvSpPr>
        <p:spPr>
          <a:xfrm>
            <a:off x="1920241" y="1018903"/>
            <a:ext cx="404948" cy="587829"/>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8" name="Oval 7"/>
          <p:cNvSpPr/>
          <p:nvPr/>
        </p:nvSpPr>
        <p:spPr>
          <a:xfrm>
            <a:off x="8760824" y="1001486"/>
            <a:ext cx="879565" cy="587829"/>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4" name="Oval 13"/>
          <p:cNvSpPr/>
          <p:nvPr/>
        </p:nvSpPr>
        <p:spPr>
          <a:xfrm>
            <a:off x="2719185" y="2352044"/>
            <a:ext cx="864523" cy="587829"/>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5" name="Oval 14"/>
          <p:cNvSpPr/>
          <p:nvPr/>
        </p:nvSpPr>
        <p:spPr>
          <a:xfrm>
            <a:off x="5079076" y="3240350"/>
            <a:ext cx="1515688" cy="756885"/>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xmlns="" val="5420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992776" y="1611085"/>
          <a:ext cx="10537962" cy="5168538"/>
        </p:xfrm>
        <a:graphic>
          <a:graphicData uri="http://schemas.openxmlformats.org/drawingml/2006/table">
            <a:tbl>
              <a:tblPr firstRow="1" bandRow="1">
                <a:tableStyleId>{5C22544A-7EE6-4342-B048-85BDC9FD1C3A}</a:tableStyleId>
              </a:tblPr>
              <a:tblGrid>
                <a:gridCol w="849086">
                  <a:extLst>
                    <a:ext uri="{9D8B030D-6E8A-4147-A177-3AD203B41FA5}">
                      <a16:colId xmlns:a16="http://schemas.microsoft.com/office/drawing/2014/main" xmlns="" val="20000"/>
                    </a:ext>
                  </a:extLst>
                </a:gridCol>
                <a:gridCol w="4057776">
                  <a:extLst>
                    <a:ext uri="{9D8B030D-6E8A-4147-A177-3AD203B41FA5}">
                      <a16:colId xmlns:a16="http://schemas.microsoft.com/office/drawing/2014/main" xmlns="" val="20001"/>
                    </a:ext>
                  </a:extLst>
                </a:gridCol>
                <a:gridCol w="5631100">
                  <a:extLst>
                    <a:ext uri="{9D8B030D-6E8A-4147-A177-3AD203B41FA5}">
                      <a16:colId xmlns:a16="http://schemas.microsoft.com/office/drawing/2014/main" xmlns="" val="78075551"/>
                    </a:ext>
                  </a:extLst>
                </a:gridCol>
              </a:tblGrid>
              <a:tr h="583474">
                <a:tc>
                  <a:txBody>
                    <a:bodyPr/>
                    <a:lstStyle/>
                    <a:p>
                      <a:pPr algn="ctr"/>
                      <a:r>
                        <a:rPr lang="en-US" sz="2400" dirty="0" smtClean="0">
                          <a:solidFill>
                            <a:schemeClr val="bg1"/>
                          </a:solidFill>
                          <a:latin typeface="Times New Roman" pitchFamily="18" charset="0"/>
                          <a:cs typeface="Times New Roman" pitchFamily="18" charset="0"/>
                        </a:rPr>
                        <a:t>No.</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solidFill>
                            <a:schemeClr val="bg1"/>
                          </a:solidFill>
                          <a:latin typeface="Times New Roman" pitchFamily="18" charset="0"/>
                          <a:cs typeface="Times New Roman" pitchFamily="18" charset="0"/>
                        </a:rPr>
                        <a:t>CONTENT</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solidFill>
                            <a:schemeClr val="bg1"/>
                          </a:solidFill>
                          <a:latin typeface="Times New Roman" pitchFamily="18" charset="0"/>
                          <a:cs typeface="Times New Roman" pitchFamily="18" charset="0"/>
                        </a:rPr>
                        <a:t>TECHNIQUES</a:t>
                      </a:r>
                      <a:endParaRPr lang="en-US" sz="2400" dirty="0">
                        <a:solidFill>
                          <a:schemeClr val="bg1"/>
                        </a:solidFill>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587829">
                <a:tc>
                  <a:txBody>
                    <a:bodyPr/>
                    <a:lstStyle/>
                    <a:p>
                      <a:pPr algn="ctr"/>
                      <a:r>
                        <a:rPr lang="en-US" sz="2400" b="1" dirty="0" smtClean="0">
                          <a:solidFill>
                            <a:schemeClr val="tx1"/>
                          </a:solidFill>
                          <a:latin typeface="Times New Roman" pitchFamily="18" charset="0"/>
                          <a:cs typeface="Times New Roman" pitchFamily="18" charset="0"/>
                        </a:rPr>
                        <a:t>1</a:t>
                      </a:r>
                      <a:endParaRPr lang="en-US" sz="2400" b="1" dirty="0">
                        <a:solidFill>
                          <a:schemeClr val="tx1"/>
                        </a:solidFill>
                        <a:latin typeface="Times New Roman" pitchFamily="18" charset="0"/>
                        <a:cs typeface="Times New Roman" pitchFamily="18" charset="0"/>
                      </a:endParaRPr>
                    </a:p>
                  </a:txBody>
                  <a:tcPr/>
                </a:tc>
                <a:tc>
                  <a:txBody>
                    <a:bodyPr/>
                    <a:lstStyle/>
                    <a:p>
                      <a:r>
                        <a:rPr lang="vi-VN" sz="2400" b="1" dirty="0" smtClean="0">
                          <a:solidFill>
                            <a:schemeClr val="tx1"/>
                          </a:solidFill>
                          <a:latin typeface="Times New Roman" pitchFamily="18" charset="0"/>
                          <a:cs typeface="Times New Roman" pitchFamily="18" charset="0"/>
                        </a:rPr>
                        <a:t>Articles - Quantifiers</a:t>
                      </a:r>
                      <a:endParaRPr lang="en-US" sz="2400" b="1" dirty="0">
                        <a:solidFill>
                          <a:schemeClr val="tx1"/>
                        </a:solidFill>
                        <a:latin typeface="Times New Roman" pitchFamily="18" charset="0"/>
                        <a:cs typeface="Times New Roman"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vi-VN" sz="2400" dirty="0" smtClean="0">
                          <a:solidFill>
                            <a:schemeClr val="tx1"/>
                          </a:solidFill>
                          <a:latin typeface="Times New Roman" pitchFamily="18" charset="0"/>
                          <a:cs typeface="Times New Roman" pitchFamily="18" charset="0"/>
                        </a:rPr>
                        <a:t>Determine the </a:t>
                      </a:r>
                      <a:r>
                        <a:rPr lang="vi-VN" sz="2400" smtClean="0">
                          <a:solidFill>
                            <a:schemeClr val="tx1"/>
                          </a:solidFill>
                          <a:latin typeface="Times New Roman" pitchFamily="18" charset="0"/>
                          <a:cs typeface="Times New Roman" pitchFamily="18" charset="0"/>
                        </a:rPr>
                        <a:t>related noun</a:t>
                      </a: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705395">
                <a:tc gridSpan="3">
                  <a:txBody>
                    <a:bodyPr/>
                    <a:lstStyle/>
                    <a:p>
                      <a:pPr marL="0" indent="0">
                        <a:buNone/>
                        <a:defRPr/>
                      </a:pPr>
                      <a:r>
                        <a:rPr lang="en-US" sz="2400" i="1" u="sng" dirty="0" smtClean="0">
                          <a:latin typeface="Times New Roman" pitchFamily="18" charset="0"/>
                          <a:cs typeface="Times New Roman" pitchFamily="18" charset="0"/>
                        </a:rPr>
                        <a:t>Example</a:t>
                      </a:r>
                      <a:r>
                        <a:rPr lang="en-US" sz="2400" i="1" u="sng" baseline="0" dirty="0" smtClean="0">
                          <a:latin typeface="Times New Roman" pitchFamily="18" charset="0"/>
                          <a:cs typeface="Times New Roman" pitchFamily="18" charset="0"/>
                        </a:rPr>
                        <a:t>:</a:t>
                      </a:r>
                      <a:r>
                        <a:rPr lang="en-US" sz="2400" i="1" u="none" baseline="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Please give me ______pen that is on the counter.</a:t>
                      </a:r>
                    </a:p>
                    <a:p>
                      <a:pPr marL="0" indent="0">
                        <a:buNone/>
                        <a:defRPr/>
                      </a:pPr>
                      <a:r>
                        <a:rPr lang="en-US" sz="2400" dirty="0" smtClean="0">
                          <a:latin typeface="Times New Roman" pitchFamily="18" charset="0"/>
                          <a:cs typeface="Times New Roman" pitchFamily="18" charset="0"/>
                        </a:rPr>
                        <a:t>		A. a 				B. an 				C. the 			D. X</a:t>
                      </a:r>
                    </a:p>
                  </a:txBody>
                  <a:tcPr>
                    <a:solidFill>
                      <a:srgbClr val="FFFF00"/>
                    </a:solidFill>
                  </a:tcPr>
                </a:tc>
                <a:tc hMerge="1">
                  <a:txBody>
                    <a:bodyPr/>
                    <a:lstStyle/>
                    <a:p>
                      <a:endParaRPr lang="en-US" sz="2400" b="1" dirty="0">
                        <a:solidFill>
                          <a:schemeClr val="tx1"/>
                        </a:solidFill>
                        <a:latin typeface="Times New Roman" pitchFamily="18" charset="0"/>
                        <a:cs typeface="Times New Roman" pitchFamily="18" charset="0"/>
                      </a:endParaRPr>
                    </a:p>
                  </a:txBody>
                  <a:tcPr/>
                </a:tc>
                <a:tc hMerge="1">
                  <a:txBody>
                    <a:bodyPr/>
                    <a:lstStyle/>
                    <a:p>
                      <a:endParaRPr lang="en-US"/>
                    </a:p>
                  </a:txBody>
                  <a:tcPr/>
                </a:tc>
                <a:extLst>
                  <a:ext uri="{0D108BD9-81ED-4DB2-BD59-A6C34878D82A}">
                    <a16:rowId xmlns:a16="http://schemas.microsoft.com/office/drawing/2014/main" xmlns="" val="1893111363"/>
                  </a:ext>
                </a:extLst>
              </a:tr>
              <a:tr h="705395">
                <a:tc>
                  <a:txBody>
                    <a:bodyPr/>
                    <a:lstStyle/>
                    <a:p>
                      <a:pPr algn="ctr"/>
                      <a:r>
                        <a:rPr lang="en-US" sz="2400" b="1" dirty="0" smtClean="0">
                          <a:solidFill>
                            <a:schemeClr val="tx1"/>
                          </a:solidFill>
                          <a:latin typeface="Times New Roman" pitchFamily="18" charset="0"/>
                          <a:cs typeface="Times New Roman" pitchFamily="18" charset="0"/>
                        </a:rPr>
                        <a:t>2</a:t>
                      </a:r>
                      <a:endParaRPr lang="en-US" sz="2400" b="1" dirty="0">
                        <a:solidFill>
                          <a:schemeClr val="tx1"/>
                        </a:solidFill>
                        <a:latin typeface="Times New Roman" pitchFamily="18" charset="0"/>
                        <a:cs typeface="Times New Roman" pitchFamily="18" charset="0"/>
                      </a:endParaRPr>
                    </a:p>
                  </a:txBody>
                  <a:tcPr/>
                </a:tc>
                <a:tc>
                  <a:txBody>
                    <a:bodyPr/>
                    <a:lstStyle/>
                    <a:p>
                      <a:r>
                        <a:rPr lang="vi-VN" sz="2400" b="1" dirty="0" smtClean="0">
                          <a:solidFill>
                            <a:schemeClr val="tx1"/>
                          </a:solidFill>
                          <a:latin typeface="Times New Roman" pitchFamily="18" charset="0"/>
                          <a:cs typeface="Times New Roman" pitchFamily="18" charset="0"/>
                        </a:rPr>
                        <a:t>Relative Clauses</a:t>
                      </a:r>
                      <a:endParaRPr lang="en-US" sz="2400" b="1" dirty="0">
                        <a:solidFill>
                          <a:schemeClr val="tx1"/>
                        </a:solidFill>
                        <a:latin typeface="Times New Roman" pitchFamily="18" charset="0"/>
                        <a:cs typeface="Times New Roman" pitchFamily="18" charset="0"/>
                      </a:endParaRPr>
                    </a:p>
                  </a:txBody>
                  <a:tcPr/>
                </a:tc>
                <a:tc>
                  <a:txBody>
                    <a:bodyPr/>
                    <a:lstStyle/>
                    <a:p>
                      <a:r>
                        <a:rPr lang="vi-VN" sz="2400" dirty="0" smtClean="0">
                          <a:solidFill>
                            <a:schemeClr val="tx1"/>
                          </a:solidFill>
                          <a:latin typeface="Times New Roman" pitchFamily="18" charset="0"/>
                          <a:cs typeface="Times New Roman" pitchFamily="18" charset="0"/>
                        </a:rPr>
                        <a:t>Determine the noun before each blank</a:t>
                      </a:r>
                      <a:endParaRPr lang="en-US" sz="2400"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0002"/>
                  </a:ext>
                </a:extLst>
              </a:tr>
              <a:tr h="705395">
                <a:tc gridSpan="3">
                  <a:txBody>
                    <a:bodyPr/>
                    <a:lstStyle/>
                    <a:p>
                      <a:pPr marL="0" indent="0">
                        <a:buNone/>
                        <a:defRPr/>
                      </a:pPr>
                      <a:r>
                        <a:rPr lang="en-US" sz="2400" i="1" u="sng" dirty="0" smtClean="0">
                          <a:latin typeface="Times New Roman" pitchFamily="18" charset="0"/>
                          <a:cs typeface="Times New Roman" pitchFamily="18" charset="0"/>
                        </a:rPr>
                        <a:t>Example:</a:t>
                      </a:r>
                      <a:r>
                        <a:rPr lang="en-US" sz="2400" i="1" u="none" baseline="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 need to meet the boy _________</a:t>
                      </a:r>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is my friend’s son. </a:t>
                      </a:r>
                    </a:p>
                    <a:p>
                      <a:pPr marL="457200" indent="-457200">
                        <a:buNone/>
                      </a:pPr>
                      <a:r>
                        <a:rPr lang="en-US" sz="2400" dirty="0" smtClean="0">
                          <a:latin typeface="Times New Roman" pitchFamily="18" charset="0"/>
                          <a:cs typeface="Times New Roman" pitchFamily="18" charset="0"/>
                        </a:rPr>
                        <a:t>		A. who 			B. which 			C. whose 		D. when</a:t>
                      </a:r>
                    </a:p>
                  </a:txBody>
                  <a:tcPr>
                    <a:solidFill>
                      <a:srgbClr val="FFFF00"/>
                    </a:solidFill>
                  </a:tcPr>
                </a:tc>
                <a:tc hMerge="1">
                  <a:txBody>
                    <a:bodyPr/>
                    <a:lstStyle/>
                    <a:p>
                      <a:endParaRPr lang="en-US" sz="2400" b="1" dirty="0">
                        <a:solidFill>
                          <a:schemeClr val="tx1"/>
                        </a:solidFill>
                        <a:latin typeface="Times New Roman" pitchFamily="18" charset="0"/>
                        <a:cs typeface="Times New Roman" pitchFamily="18" charset="0"/>
                      </a:endParaRPr>
                    </a:p>
                  </a:txBody>
                  <a:tcPr/>
                </a:tc>
                <a:tc hMerge="1">
                  <a:txBody>
                    <a:bodyPr/>
                    <a:lstStyle/>
                    <a:p>
                      <a:endParaRPr lang="en-US"/>
                    </a:p>
                  </a:txBody>
                  <a:tcPr/>
                </a:tc>
                <a:extLst>
                  <a:ext uri="{0D108BD9-81ED-4DB2-BD59-A6C34878D82A}">
                    <a16:rowId xmlns:a16="http://schemas.microsoft.com/office/drawing/2014/main" xmlns="" val="1003778860"/>
                  </a:ext>
                </a:extLst>
              </a:tr>
              <a:tr h="705395">
                <a:tc>
                  <a:txBody>
                    <a:bodyPr/>
                    <a:lstStyle/>
                    <a:p>
                      <a:pPr algn="ctr"/>
                      <a:r>
                        <a:rPr lang="en-US" sz="2400" b="1" dirty="0" smtClean="0">
                          <a:solidFill>
                            <a:schemeClr val="tx1"/>
                          </a:solidFill>
                          <a:latin typeface="Times New Roman" pitchFamily="18" charset="0"/>
                          <a:cs typeface="Times New Roman" pitchFamily="18" charset="0"/>
                        </a:rPr>
                        <a:t>3</a:t>
                      </a:r>
                      <a:endParaRPr lang="en-US" sz="2400" b="1" dirty="0">
                        <a:solidFill>
                          <a:schemeClr val="tx1"/>
                        </a:solidFill>
                        <a:latin typeface="Times New Roman" pitchFamily="18" charset="0"/>
                        <a:cs typeface="Times New Roman" pitchFamily="18" charset="0"/>
                      </a:endParaRPr>
                    </a:p>
                  </a:txBody>
                  <a:tcPr/>
                </a:tc>
                <a:tc>
                  <a:txBody>
                    <a:bodyPr/>
                    <a:lstStyle/>
                    <a:p>
                      <a:r>
                        <a:rPr lang="vi-VN" sz="2400" b="1" dirty="0" smtClean="0">
                          <a:solidFill>
                            <a:schemeClr val="tx1"/>
                          </a:solidFill>
                          <a:latin typeface="Times New Roman" pitchFamily="18" charset="0"/>
                          <a:cs typeface="Times New Roman" pitchFamily="18" charset="0"/>
                        </a:rPr>
                        <a:t>Prepositions </a:t>
                      </a:r>
                      <a:r>
                        <a:rPr lang="mr-IN" sz="2400" b="1" dirty="0" smtClean="0">
                          <a:solidFill>
                            <a:schemeClr val="tx1"/>
                          </a:solidFill>
                          <a:latin typeface="Times New Roman" pitchFamily="18" charset="0"/>
                        </a:rPr>
                        <a:t>–</a:t>
                      </a:r>
                      <a:r>
                        <a:rPr lang="vi-VN" sz="2400" b="1" dirty="0" smtClean="0">
                          <a:solidFill>
                            <a:schemeClr val="tx1"/>
                          </a:solidFill>
                          <a:latin typeface="Times New Roman" pitchFamily="18" charset="0"/>
                          <a:cs typeface="Times New Roman" pitchFamily="18" charset="0"/>
                        </a:rPr>
                        <a:t> Phrasal verbs</a:t>
                      </a:r>
                      <a:endParaRPr lang="en-US" sz="2400" b="1" dirty="0">
                        <a:solidFill>
                          <a:schemeClr val="tx1"/>
                        </a:solidFill>
                        <a:latin typeface="Times New Roman" pitchFamily="18" charset="0"/>
                        <a:cs typeface="Times New Roman" pitchFamily="18" charset="0"/>
                      </a:endParaRPr>
                    </a:p>
                  </a:txBody>
                  <a:tcPr/>
                </a:tc>
                <a:tc>
                  <a:txBody>
                    <a:bodyPr/>
                    <a:lstStyle/>
                    <a:p>
                      <a:pPr fontAlgn="auto">
                        <a:spcAft>
                          <a:spcPts val="0"/>
                        </a:spcAft>
                        <a:buFont typeface="Arial"/>
                        <a:buChar char="•"/>
                        <a:defRPr/>
                      </a:pPr>
                      <a:r>
                        <a:rPr lang="vi-VN" sz="2400" dirty="0" smtClean="0">
                          <a:solidFill>
                            <a:schemeClr val="tx1"/>
                          </a:solidFill>
                          <a:latin typeface="Times New Roman" pitchFamily="18" charset="0"/>
                          <a:cs typeface="Times New Roman" pitchFamily="18" charset="0"/>
                        </a:rPr>
                        <a:t>Identify the verb phrases or the structures</a:t>
                      </a:r>
                    </a:p>
                    <a:p>
                      <a:pPr fontAlgn="auto">
                        <a:spcAft>
                          <a:spcPts val="0"/>
                        </a:spcAft>
                        <a:buFont typeface="Arial"/>
                        <a:buChar char="•"/>
                        <a:defRPr/>
                      </a:pPr>
                      <a:r>
                        <a:rPr lang="vi-VN" sz="2400" dirty="0" smtClean="0">
                          <a:solidFill>
                            <a:schemeClr val="tx1"/>
                          </a:solidFill>
                          <a:latin typeface="Times New Roman" pitchFamily="18" charset="0"/>
                          <a:cs typeface="Times New Roman" pitchFamily="18" charset="0"/>
                        </a:rPr>
                        <a:t>Learn by heart the words</a:t>
                      </a:r>
                    </a:p>
                  </a:txBody>
                  <a:tcPr/>
                </a:tc>
                <a:extLst>
                  <a:ext uri="{0D108BD9-81ED-4DB2-BD59-A6C34878D82A}">
                    <a16:rowId xmlns:a16="http://schemas.microsoft.com/office/drawing/2014/main" xmlns="" val="10003"/>
                  </a:ext>
                </a:extLst>
              </a:tr>
              <a:tr h="705395">
                <a:tc gridSpan="3">
                  <a:txBody>
                    <a:bodyPr/>
                    <a:lstStyle/>
                    <a:p>
                      <a:pPr algn="l"/>
                      <a:r>
                        <a:rPr lang="en-US" sz="2400" i="1" u="sng" dirty="0" smtClean="0">
                          <a:solidFill>
                            <a:schemeClr val="tx1"/>
                          </a:solidFill>
                          <a:latin typeface="Times New Roman" pitchFamily="18" charset="0"/>
                          <a:cs typeface="Times New Roman" pitchFamily="18" charset="0"/>
                        </a:rPr>
                        <a:t>Example:</a:t>
                      </a:r>
                      <a:r>
                        <a:rPr lang="en-US" sz="2400" i="1" u="none" baseline="0" dirty="0" smtClean="0">
                          <a:solidFill>
                            <a:schemeClr val="tx1"/>
                          </a:solidFill>
                          <a:latin typeface="Times New Roman" pitchFamily="18" charset="0"/>
                          <a:cs typeface="Times New Roman" pitchFamily="18" charset="0"/>
                        </a:rPr>
                        <a:t> </a:t>
                      </a:r>
                      <a:r>
                        <a:rPr lang="en-US" sz="2400" baseline="0" dirty="0" smtClean="0">
                          <a:solidFill>
                            <a:schemeClr val="tx1"/>
                          </a:solidFill>
                          <a:latin typeface="Times New Roman" pitchFamily="18" charset="0"/>
                          <a:cs typeface="Times New Roman" pitchFamily="18" charset="0"/>
                        </a:rPr>
                        <a:t>I don’t feel well, but I don’t know what’s the matter _______me. </a:t>
                      </a:r>
                    </a:p>
                    <a:p>
                      <a:pPr algn="l"/>
                      <a:r>
                        <a:rPr lang="en-US" sz="2400" dirty="0" smtClean="0">
                          <a:solidFill>
                            <a:schemeClr val="tx1"/>
                          </a:solidFill>
                          <a:latin typeface="Times New Roman" pitchFamily="18" charset="0"/>
                          <a:cs typeface="Times New Roman" pitchFamily="18" charset="0"/>
                        </a:rPr>
                        <a:t>		A. of				B.</a:t>
                      </a:r>
                      <a:r>
                        <a:rPr lang="en-US" sz="2400" baseline="0" dirty="0" smtClean="0">
                          <a:solidFill>
                            <a:schemeClr val="tx1"/>
                          </a:solidFill>
                          <a:latin typeface="Times New Roman" pitchFamily="18" charset="0"/>
                          <a:cs typeface="Times New Roman" pitchFamily="18" charset="0"/>
                        </a:rPr>
                        <a:t> for 				C. to			D. with </a:t>
                      </a:r>
                      <a:endParaRPr lang="en-US" sz="2400" dirty="0">
                        <a:solidFill>
                          <a:schemeClr val="tx1"/>
                        </a:solidFill>
                        <a:latin typeface="Times New Roman" pitchFamily="18" charset="0"/>
                        <a:cs typeface="Times New Roman" pitchFamily="18" charset="0"/>
                      </a:endParaRPr>
                    </a:p>
                  </a:txBody>
                  <a:tcPr>
                    <a:solidFill>
                      <a:srgbClr val="FFFF00"/>
                    </a:solidFill>
                  </a:tcPr>
                </a:tc>
                <a:tc hMerge="1">
                  <a:txBody>
                    <a:bodyPr/>
                    <a:lstStyle/>
                    <a:p>
                      <a:endParaRPr lang="en-US" sz="2400" b="1" dirty="0">
                        <a:solidFill>
                          <a:schemeClr val="tx1"/>
                        </a:solidFill>
                        <a:latin typeface="Times New Roman" pitchFamily="18" charset="0"/>
                        <a:cs typeface="Times New Roman" pitchFamily="18" charset="0"/>
                      </a:endParaRPr>
                    </a:p>
                  </a:txBody>
                  <a:tcPr/>
                </a:tc>
                <a:tc hMerge="1">
                  <a:txBody>
                    <a:bodyPr/>
                    <a:lstStyle/>
                    <a:p>
                      <a:pPr fontAlgn="auto">
                        <a:spcAft>
                          <a:spcPts val="0"/>
                        </a:spcAft>
                        <a:buFont typeface="Arial"/>
                        <a:buChar char="•"/>
                        <a:defRPr/>
                      </a:pP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3692635767"/>
                  </a:ext>
                </a:extLst>
              </a:tr>
            </a:tbl>
          </a:graphicData>
        </a:graphic>
      </p:graphicFrame>
      <p:sp>
        <p:nvSpPr>
          <p:cNvPr id="4" name="Title 1">
            <a:extLst>
              <a:ext uri="{FF2B5EF4-FFF2-40B4-BE49-F238E27FC236}">
                <a16:creationId xmlns:a16="http://schemas.microsoft.com/office/drawing/2014/main" xmlns="" id="{AD7FC66C-71C1-487C-8A42-C46937CA96E6}"/>
              </a:ext>
            </a:extLst>
          </p:cNvPr>
          <p:cNvSpPr>
            <a:spLocks noGrp="1"/>
          </p:cNvSpPr>
          <p:nvPr>
            <p:ph type="title"/>
          </p:nvPr>
        </p:nvSpPr>
        <p:spPr>
          <a:xfrm>
            <a:off x="2201039" y="323665"/>
            <a:ext cx="8911687" cy="1280890"/>
          </a:xfrm>
        </p:spPr>
        <p:txBody>
          <a:bodyPr>
            <a:normAutofit/>
          </a:bodyPr>
          <a:lstStyle/>
          <a:p>
            <a:r>
              <a:rPr lang="en-US" sz="4400" b="1" dirty="0">
                <a:solidFill>
                  <a:srgbClr val="C00000"/>
                </a:solidFill>
                <a:latin typeface="Times New Roman" panose="02020603050405020304" pitchFamily="18" charset="0"/>
                <a:cs typeface="Times New Roman" panose="02020603050405020304" pitchFamily="18" charset="0"/>
              </a:rPr>
              <a:t>B</a:t>
            </a:r>
            <a:r>
              <a:rPr lang="en-US" sz="4400" b="1" dirty="0" smtClean="0">
                <a:solidFill>
                  <a:srgbClr val="C00000"/>
                </a:solidFill>
                <a:latin typeface="Times New Roman" panose="02020603050405020304" pitchFamily="18" charset="0"/>
                <a:cs typeface="Times New Roman" panose="02020603050405020304" pitchFamily="18" charset="0"/>
              </a:rPr>
              <a:t>. MULTIPLE CHOICE</a:t>
            </a:r>
            <a:r>
              <a:rPr lang="en-US" i="1" u="sng" dirty="0" smtClean="0">
                <a:latin typeface="Times New Roman" panose="02020603050405020304" pitchFamily="18" charset="0"/>
                <a:cs typeface="Times New Roman" panose="02020603050405020304" pitchFamily="18" charset="0"/>
              </a:rPr>
              <a:t> </a:t>
            </a:r>
            <a:endParaRPr lang="vi-VN" sz="4400" i="1" u="sng" dirty="0">
              <a:latin typeface="Times New Roman" panose="02020603050405020304" pitchFamily="18" charset="0"/>
              <a:cs typeface="Times New Roman" panose="02020603050405020304" pitchFamily="18" charset="0"/>
            </a:endParaRPr>
          </a:p>
        </p:txBody>
      </p:sp>
      <p:sp>
        <p:nvSpPr>
          <p:cNvPr id="6" name="Oval 5"/>
          <p:cNvSpPr/>
          <p:nvPr/>
        </p:nvSpPr>
        <p:spPr>
          <a:xfrm>
            <a:off x="5080112" y="2897065"/>
            <a:ext cx="548641" cy="34290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7" name="Oval 6"/>
          <p:cNvSpPr/>
          <p:nvPr/>
        </p:nvSpPr>
        <p:spPr>
          <a:xfrm>
            <a:off x="5628753" y="2844311"/>
            <a:ext cx="552994" cy="404447"/>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8" name="Oval 7"/>
          <p:cNvSpPr/>
          <p:nvPr/>
        </p:nvSpPr>
        <p:spPr>
          <a:xfrm>
            <a:off x="6510580" y="3156439"/>
            <a:ext cx="400174" cy="422031"/>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9" name="Oval 8"/>
          <p:cNvSpPr/>
          <p:nvPr/>
        </p:nvSpPr>
        <p:spPr>
          <a:xfrm>
            <a:off x="4079631" y="4302536"/>
            <a:ext cx="1000481" cy="446817"/>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0" name="Oval 9"/>
          <p:cNvSpPr/>
          <p:nvPr/>
        </p:nvSpPr>
        <p:spPr>
          <a:xfrm>
            <a:off x="1899138" y="4749354"/>
            <a:ext cx="417258" cy="36777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1" name="Oval 10"/>
          <p:cNvSpPr/>
          <p:nvPr/>
        </p:nvSpPr>
        <p:spPr>
          <a:xfrm>
            <a:off x="6510580" y="5958420"/>
            <a:ext cx="2211389" cy="446817"/>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2" name="Oval 11"/>
          <p:cNvSpPr/>
          <p:nvPr/>
        </p:nvSpPr>
        <p:spPr>
          <a:xfrm>
            <a:off x="8304711" y="6405237"/>
            <a:ext cx="417258" cy="36777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xmlns="" val="160879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AD7FC66C-71C1-487C-8A42-C46937CA96E6}"/>
              </a:ext>
            </a:extLst>
          </p:cNvPr>
          <p:cNvSpPr>
            <a:spLocks noGrp="1"/>
          </p:cNvSpPr>
          <p:nvPr>
            <p:ph type="title"/>
          </p:nvPr>
        </p:nvSpPr>
        <p:spPr>
          <a:xfrm>
            <a:off x="2096537" y="219162"/>
            <a:ext cx="8911687" cy="1280890"/>
          </a:xfrm>
        </p:spPr>
        <p:txBody>
          <a:bodyPr>
            <a:normAutofit/>
          </a:bodyPr>
          <a:lstStyle/>
          <a:p>
            <a:r>
              <a:rPr lang="en-US" sz="4400" b="1" dirty="0" smtClean="0">
                <a:solidFill>
                  <a:srgbClr val="C00000"/>
                </a:solidFill>
                <a:latin typeface="Times New Roman" panose="02020603050405020304" pitchFamily="18" charset="0"/>
                <a:cs typeface="Times New Roman" panose="02020603050405020304" pitchFamily="18" charset="0"/>
              </a:rPr>
              <a:t>B. MULTIPLE CHOICE</a:t>
            </a:r>
            <a:r>
              <a:rPr lang="en-US" i="1" u="sng" dirty="0" smtClean="0">
                <a:latin typeface="Times New Roman" panose="02020603050405020304" pitchFamily="18" charset="0"/>
                <a:cs typeface="Times New Roman" panose="02020603050405020304" pitchFamily="18" charset="0"/>
              </a:rPr>
              <a:t> </a:t>
            </a:r>
            <a:endParaRPr lang="vi-VN" sz="4400" i="1" u="sng" dirty="0">
              <a:latin typeface="Times New Roman" panose="02020603050405020304" pitchFamily="18" charset="0"/>
              <a:cs typeface="Times New Roman" panose="02020603050405020304" pitchFamily="18" charset="0"/>
            </a:endParaRPr>
          </a:p>
        </p:txBody>
      </p:sp>
      <p:graphicFrame>
        <p:nvGraphicFramePr>
          <p:cNvPr id="6" name="Content Placeholder 4"/>
          <p:cNvGraphicFramePr>
            <a:graphicFrameLocks noGrp="1"/>
          </p:cNvGraphicFramePr>
          <p:nvPr>
            <p:ph idx="1"/>
            <p:extLst/>
          </p:nvPr>
        </p:nvGraphicFramePr>
        <p:xfrm>
          <a:off x="1053569" y="1298751"/>
          <a:ext cx="10537962" cy="5246913"/>
        </p:xfrm>
        <a:graphic>
          <a:graphicData uri="http://schemas.openxmlformats.org/drawingml/2006/table">
            <a:tbl>
              <a:tblPr firstRow="1" bandRow="1">
                <a:tableStyleId>{5C22544A-7EE6-4342-B048-85BDC9FD1C3A}</a:tableStyleId>
              </a:tblPr>
              <a:tblGrid>
                <a:gridCol w="849086">
                  <a:extLst>
                    <a:ext uri="{9D8B030D-6E8A-4147-A177-3AD203B41FA5}">
                      <a16:colId xmlns:a16="http://schemas.microsoft.com/office/drawing/2014/main" xmlns="" val="20000"/>
                    </a:ext>
                  </a:extLst>
                </a:gridCol>
                <a:gridCol w="3827418">
                  <a:extLst>
                    <a:ext uri="{9D8B030D-6E8A-4147-A177-3AD203B41FA5}">
                      <a16:colId xmlns:a16="http://schemas.microsoft.com/office/drawing/2014/main" xmlns="" val="20001"/>
                    </a:ext>
                  </a:extLst>
                </a:gridCol>
                <a:gridCol w="5861458">
                  <a:extLst>
                    <a:ext uri="{9D8B030D-6E8A-4147-A177-3AD203B41FA5}">
                      <a16:colId xmlns:a16="http://schemas.microsoft.com/office/drawing/2014/main" xmlns="" val="20002"/>
                    </a:ext>
                  </a:extLst>
                </a:gridCol>
              </a:tblGrid>
              <a:tr h="613953">
                <a:tc>
                  <a:txBody>
                    <a:bodyPr/>
                    <a:lstStyle/>
                    <a:p>
                      <a:pPr algn="ctr"/>
                      <a:r>
                        <a:rPr lang="en-US" sz="2400" dirty="0" smtClean="0">
                          <a:solidFill>
                            <a:schemeClr val="bg1"/>
                          </a:solidFill>
                          <a:latin typeface="Times New Roman" pitchFamily="18" charset="0"/>
                          <a:cs typeface="Times New Roman" pitchFamily="18" charset="0"/>
                        </a:rPr>
                        <a:t>No.</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solidFill>
                            <a:schemeClr val="bg1"/>
                          </a:solidFill>
                          <a:latin typeface="Times New Roman" pitchFamily="18" charset="0"/>
                          <a:cs typeface="Times New Roman" pitchFamily="18" charset="0"/>
                        </a:rPr>
                        <a:t>CONTENT</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solidFill>
                            <a:schemeClr val="bg1"/>
                          </a:solidFill>
                          <a:latin typeface="Times New Roman" pitchFamily="18" charset="0"/>
                          <a:cs typeface="Times New Roman" pitchFamily="18" charset="0"/>
                        </a:rPr>
                        <a:t>TECHNIQUES</a:t>
                      </a:r>
                      <a:endParaRPr lang="en-US" sz="2400" dirty="0">
                        <a:solidFill>
                          <a:schemeClr val="bg1"/>
                        </a:solidFill>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587829">
                <a:tc>
                  <a:txBody>
                    <a:bodyPr/>
                    <a:lstStyle/>
                    <a:p>
                      <a:pPr algn="ctr"/>
                      <a:r>
                        <a:rPr lang="en-US" sz="2400" b="1" dirty="0" smtClean="0">
                          <a:solidFill>
                            <a:schemeClr val="tx1"/>
                          </a:solidFill>
                          <a:latin typeface="Times New Roman" pitchFamily="18" charset="0"/>
                          <a:cs typeface="Times New Roman" pitchFamily="18" charset="0"/>
                        </a:rPr>
                        <a:t>5</a:t>
                      </a:r>
                      <a:endParaRPr lang="en-US" sz="2400" b="1" dirty="0">
                        <a:solidFill>
                          <a:schemeClr val="tx1"/>
                        </a:solidFill>
                        <a:latin typeface="Times New Roman" pitchFamily="18" charset="0"/>
                        <a:cs typeface="Times New Roman" pitchFamily="18" charset="0"/>
                      </a:endParaRPr>
                    </a:p>
                  </a:txBody>
                  <a:tcPr/>
                </a:tc>
                <a:tc>
                  <a:txBody>
                    <a:bodyPr/>
                    <a:lstStyle/>
                    <a:p>
                      <a:r>
                        <a:rPr lang="vi-VN" sz="2800" b="1" dirty="0" smtClean="0">
                          <a:latin typeface="Times New Roman" pitchFamily="18" charset="0"/>
                          <a:cs typeface="Times New Roman" pitchFamily="18" charset="0"/>
                        </a:rPr>
                        <a:t>Tenses</a:t>
                      </a:r>
                      <a:endParaRPr lang="en-US" sz="2800" b="1" dirty="0" smtClean="0">
                        <a:latin typeface="Times New Roman" pitchFamily="18" charset="0"/>
                        <a:cs typeface="Times New Roman" pitchFamily="18" charset="0"/>
                      </a:endParaRP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vi-VN"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Past Simple</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vi-VN"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Present Simple</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vi-VN"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Present Perfect</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vi-VN"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Past Perfect</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vi-VN"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Past Continuous</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vi-VN"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Future Simple</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vi-VN"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Present Continuous</a:t>
                      </a:r>
                    </a:p>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vi-VN"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Future Continuous</a:t>
                      </a:r>
                      <a:endParaRPr kumimoji="0" lang="en-US" sz="24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txBody>
                  <a:tcPr/>
                </a:tc>
                <a:tc>
                  <a:txBody>
                    <a:bodyPr/>
                    <a:lstStyle/>
                    <a:p>
                      <a:pPr fontAlgn="auto">
                        <a:spcAft>
                          <a:spcPts val="0"/>
                        </a:spcAft>
                        <a:buFont typeface="Arial"/>
                        <a:buChar char="•"/>
                        <a:defRPr/>
                      </a:pPr>
                      <a:r>
                        <a:rPr lang="vi-VN" sz="2400" dirty="0" smtClean="0">
                          <a:solidFill>
                            <a:schemeClr val="tx1"/>
                          </a:solidFill>
                          <a:latin typeface="Times New Roman" pitchFamily="18" charset="0"/>
                          <a:cs typeface="Times New Roman" pitchFamily="18" charset="0"/>
                        </a:rPr>
                        <a:t>Determine the signs</a:t>
                      </a:r>
                    </a:p>
                    <a:p>
                      <a:pPr fontAlgn="auto">
                        <a:spcAft>
                          <a:spcPts val="0"/>
                        </a:spcAft>
                        <a:buFont typeface="Arial"/>
                        <a:buChar char="•"/>
                        <a:defRPr/>
                      </a:pPr>
                      <a:r>
                        <a:rPr lang="en-US" sz="2400" dirty="0" smtClean="0">
                          <a:solidFill>
                            <a:schemeClr val="tx1"/>
                          </a:solidFill>
                          <a:latin typeface="Times New Roman" pitchFamily="18" charset="0"/>
                          <a:cs typeface="Times New Roman" pitchFamily="18" charset="0"/>
                        </a:rPr>
                        <a:t>L</a:t>
                      </a:r>
                      <a:r>
                        <a:rPr lang="vi-VN" sz="2400" dirty="0" smtClean="0">
                          <a:solidFill>
                            <a:schemeClr val="tx1"/>
                          </a:solidFill>
                          <a:latin typeface="Times New Roman" pitchFamily="18" charset="0"/>
                          <a:cs typeface="Times New Roman" pitchFamily="18" charset="0"/>
                        </a:rPr>
                        <a:t>earn by heart the forms</a:t>
                      </a:r>
                    </a:p>
                    <a:p>
                      <a:endParaRPr lang="en-US" sz="2400"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587829">
                <a:tc gridSpan="3">
                  <a:txBody>
                    <a:bodyPr/>
                    <a:lstStyle/>
                    <a:p>
                      <a:pPr algn="l"/>
                      <a:r>
                        <a:rPr lang="en-US" sz="2400" i="1" u="sng" dirty="0" smtClean="0">
                          <a:solidFill>
                            <a:schemeClr val="tx1"/>
                          </a:solidFill>
                          <a:latin typeface="Times New Roman" pitchFamily="18" charset="0"/>
                          <a:cs typeface="Times New Roman" pitchFamily="18" charset="0"/>
                        </a:rPr>
                        <a:t>Example:</a:t>
                      </a:r>
                      <a:r>
                        <a:rPr lang="en-US" sz="2400" baseline="0" dirty="0" smtClean="0">
                          <a:solidFill>
                            <a:schemeClr val="tx1"/>
                          </a:solidFill>
                          <a:latin typeface="Times New Roman" pitchFamily="18" charset="0"/>
                          <a:cs typeface="Times New Roman" pitchFamily="18" charset="0"/>
                        </a:rPr>
                        <a:t> We _____touch since we _____school three years ago. </a:t>
                      </a:r>
                    </a:p>
                    <a:p>
                      <a:pPr algn="l"/>
                      <a:r>
                        <a:rPr lang="en-US" sz="2400" baseline="0" dirty="0" smtClean="0">
                          <a:solidFill>
                            <a:schemeClr val="tx1"/>
                          </a:solidFill>
                          <a:latin typeface="Times New Roman" pitchFamily="18" charset="0"/>
                          <a:cs typeface="Times New Roman" pitchFamily="18" charset="0"/>
                        </a:rPr>
                        <a:t>		A. lost/have left						B. have lost/leave		</a:t>
                      </a:r>
                    </a:p>
                    <a:p>
                      <a:pPr algn="l"/>
                      <a:r>
                        <a:rPr lang="en-US" sz="2400" baseline="0" dirty="0" smtClean="0">
                          <a:solidFill>
                            <a:schemeClr val="tx1"/>
                          </a:solidFill>
                          <a:latin typeface="Times New Roman" pitchFamily="18" charset="0"/>
                          <a:cs typeface="Times New Roman" pitchFamily="18" charset="0"/>
                        </a:rPr>
                        <a:t>		C. have lost/left						D. were losing/have left </a:t>
                      </a:r>
                      <a:endParaRPr lang="en-US" sz="2400" dirty="0">
                        <a:solidFill>
                          <a:schemeClr val="tx1"/>
                        </a:solidFill>
                        <a:latin typeface="Times New Roman" pitchFamily="18" charset="0"/>
                        <a:cs typeface="Times New Roman" pitchFamily="18" charset="0"/>
                      </a:endParaRPr>
                    </a:p>
                  </a:txBody>
                  <a:tcPr>
                    <a:solidFill>
                      <a:srgbClr val="FFFF00"/>
                    </a:solidFill>
                  </a:tcPr>
                </a:tc>
                <a:tc hMerge="1">
                  <a:txBody>
                    <a:bodyPr/>
                    <a:lstStyle/>
                    <a:p>
                      <a:endParaRPr lang="en-US" sz="2800" b="1" dirty="0">
                        <a:solidFill>
                          <a:schemeClr val="tx1"/>
                        </a:solidFill>
                        <a:latin typeface="Times New Roman" pitchFamily="18" charset="0"/>
                        <a:cs typeface="Times New Roman" pitchFamily="18" charset="0"/>
                      </a:endParaRPr>
                    </a:p>
                  </a:txBody>
                  <a:tcPr/>
                </a:tc>
                <a:tc hMerge="1">
                  <a:txBody>
                    <a:bodyPr/>
                    <a:lstStyle/>
                    <a:p>
                      <a:endParaRPr lang="en-US" sz="2400"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3384739748"/>
                  </a:ext>
                </a:extLst>
              </a:tr>
            </a:tbl>
          </a:graphicData>
        </a:graphic>
      </p:graphicFrame>
      <p:sp>
        <p:nvSpPr>
          <p:cNvPr id="5" name="Oval 4"/>
          <p:cNvSpPr/>
          <p:nvPr/>
        </p:nvSpPr>
        <p:spPr>
          <a:xfrm>
            <a:off x="4308231" y="5357613"/>
            <a:ext cx="738554" cy="446817"/>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7" name="Oval 6"/>
          <p:cNvSpPr/>
          <p:nvPr/>
        </p:nvSpPr>
        <p:spPr>
          <a:xfrm>
            <a:off x="8493369" y="5376705"/>
            <a:ext cx="562707" cy="446817"/>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8" name="Oval 7"/>
          <p:cNvSpPr/>
          <p:nvPr/>
        </p:nvSpPr>
        <p:spPr>
          <a:xfrm>
            <a:off x="1974250" y="6177894"/>
            <a:ext cx="417258" cy="36777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xmlns="" val="19689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AD7FC66C-71C1-487C-8A42-C46937CA96E6}"/>
              </a:ext>
            </a:extLst>
          </p:cNvPr>
          <p:cNvSpPr>
            <a:spLocks noGrp="1"/>
          </p:cNvSpPr>
          <p:nvPr>
            <p:ph type="title"/>
          </p:nvPr>
        </p:nvSpPr>
        <p:spPr>
          <a:xfrm>
            <a:off x="2096537" y="219162"/>
            <a:ext cx="8911687" cy="1280890"/>
          </a:xfrm>
        </p:spPr>
        <p:txBody>
          <a:bodyPr>
            <a:normAutofit/>
          </a:bodyPr>
          <a:lstStyle/>
          <a:p>
            <a:r>
              <a:rPr lang="en-US" sz="4400" b="1" dirty="0" smtClean="0">
                <a:solidFill>
                  <a:srgbClr val="C00000"/>
                </a:solidFill>
                <a:latin typeface="Times New Roman" panose="02020603050405020304" pitchFamily="18" charset="0"/>
                <a:cs typeface="Times New Roman" panose="02020603050405020304" pitchFamily="18" charset="0"/>
              </a:rPr>
              <a:t>B. MULTIPLE CHOICE</a:t>
            </a:r>
            <a:r>
              <a:rPr lang="en-US" i="1" u="sng" dirty="0" smtClean="0">
                <a:latin typeface="Times New Roman" panose="02020603050405020304" pitchFamily="18" charset="0"/>
                <a:cs typeface="Times New Roman" panose="02020603050405020304" pitchFamily="18" charset="0"/>
              </a:rPr>
              <a:t> </a:t>
            </a:r>
            <a:endParaRPr lang="vi-VN" sz="4400" i="1" u="sng" dirty="0">
              <a:latin typeface="Times New Roman" panose="02020603050405020304" pitchFamily="18" charset="0"/>
              <a:cs typeface="Times New Roman" panose="02020603050405020304" pitchFamily="18" charset="0"/>
            </a:endParaRPr>
          </a:p>
        </p:txBody>
      </p:sp>
      <p:graphicFrame>
        <p:nvGraphicFramePr>
          <p:cNvPr id="6" name="Content Placeholder 4"/>
          <p:cNvGraphicFramePr>
            <a:graphicFrameLocks noGrp="1"/>
          </p:cNvGraphicFramePr>
          <p:nvPr>
            <p:ph idx="1"/>
            <p:extLst/>
          </p:nvPr>
        </p:nvGraphicFramePr>
        <p:xfrm>
          <a:off x="940777" y="1291797"/>
          <a:ext cx="10672372" cy="5181601"/>
        </p:xfrm>
        <a:graphic>
          <a:graphicData uri="http://schemas.openxmlformats.org/drawingml/2006/table">
            <a:tbl>
              <a:tblPr firstRow="1" bandRow="1">
                <a:tableStyleId>{5C22544A-7EE6-4342-B048-85BDC9FD1C3A}</a:tableStyleId>
              </a:tblPr>
              <a:tblGrid>
                <a:gridCol w="826477">
                  <a:extLst>
                    <a:ext uri="{9D8B030D-6E8A-4147-A177-3AD203B41FA5}">
                      <a16:colId xmlns:a16="http://schemas.microsoft.com/office/drawing/2014/main" xmlns="" val="20000"/>
                    </a:ext>
                  </a:extLst>
                </a:gridCol>
                <a:gridCol w="3640015">
                  <a:extLst>
                    <a:ext uri="{9D8B030D-6E8A-4147-A177-3AD203B41FA5}">
                      <a16:colId xmlns:a16="http://schemas.microsoft.com/office/drawing/2014/main" xmlns="" val="2631303804"/>
                    </a:ext>
                  </a:extLst>
                </a:gridCol>
                <a:gridCol w="6205880">
                  <a:extLst>
                    <a:ext uri="{9D8B030D-6E8A-4147-A177-3AD203B41FA5}">
                      <a16:colId xmlns:a16="http://schemas.microsoft.com/office/drawing/2014/main" xmlns="" val="2888333399"/>
                    </a:ext>
                  </a:extLst>
                </a:gridCol>
              </a:tblGrid>
              <a:tr h="583474">
                <a:tc>
                  <a:txBody>
                    <a:bodyPr/>
                    <a:lstStyle/>
                    <a:p>
                      <a:pPr algn="ctr"/>
                      <a:r>
                        <a:rPr lang="en-US" sz="2400" dirty="0" smtClean="0">
                          <a:solidFill>
                            <a:schemeClr val="bg1"/>
                          </a:solidFill>
                          <a:latin typeface="Times New Roman" pitchFamily="18" charset="0"/>
                          <a:cs typeface="Times New Roman" pitchFamily="18" charset="0"/>
                        </a:rPr>
                        <a:t>No.</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solidFill>
                            <a:schemeClr val="bg1"/>
                          </a:solidFill>
                          <a:latin typeface="Times New Roman" pitchFamily="18" charset="0"/>
                          <a:cs typeface="Times New Roman" pitchFamily="18" charset="0"/>
                        </a:rPr>
                        <a:t>CONTENT</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solidFill>
                            <a:schemeClr val="bg1"/>
                          </a:solidFill>
                          <a:latin typeface="Times New Roman" pitchFamily="18" charset="0"/>
                          <a:cs typeface="Times New Roman" pitchFamily="18" charset="0"/>
                        </a:rPr>
                        <a:t>TECHNIQUES</a:t>
                      </a:r>
                      <a:endParaRPr lang="en-US" sz="2400" dirty="0">
                        <a:solidFill>
                          <a:schemeClr val="bg1"/>
                        </a:solidFill>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587829">
                <a:tc>
                  <a:txBody>
                    <a:bodyPr/>
                    <a:lstStyle/>
                    <a:p>
                      <a:pPr algn="ctr"/>
                      <a:r>
                        <a:rPr lang="en-US" sz="2400" b="1" dirty="0" smtClean="0">
                          <a:solidFill>
                            <a:schemeClr val="tx1"/>
                          </a:solidFill>
                          <a:latin typeface="Times New Roman" pitchFamily="18" charset="0"/>
                          <a:cs typeface="Times New Roman" pitchFamily="18" charset="0"/>
                        </a:rPr>
                        <a:t>6</a:t>
                      </a:r>
                      <a:endParaRPr lang="en-US" sz="2400" b="1" dirty="0">
                        <a:solidFill>
                          <a:schemeClr val="tx1"/>
                        </a:solidFill>
                        <a:latin typeface="Times New Roman" pitchFamily="18" charset="0"/>
                        <a:cs typeface="Times New Roman"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vi-VN" sz="2400" b="1" dirty="0" smtClean="0">
                          <a:solidFill>
                            <a:schemeClr val="tx1"/>
                          </a:solidFill>
                          <a:latin typeface="Times New Roman" pitchFamily="18" charset="0"/>
                          <a:cs typeface="Times New Roman" pitchFamily="18" charset="0"/>
                        </a:rPr>
                        <a:t>Word Formation</a:t>
                      </a:r>
                      <a:endParaRPr lang="en-US" sz="2400" b="1" dirty="0" smtClean="0">
                        <a:solidFill>
                          <a:schemeClr val="tx1"/>
                        </a:solidFill>
                        <a:latin typeface="Times New Roman" pitchFamily="18" charset="0"/>
                        <a:cs typeface="Times New Roman" pitchFamily="18" charset="0"/>
                      </a:endParaRPr>
                    </a:p>
                    <a:p>
                      <a:endParaRPr lang="en-US" sz="2400" b="1" dirty="0">
                        <a:solidFill>
                          <a:schemeClr val="tx1"/>
                        </a:solidFill>
                        <a:latin typeface="Times New Roman" pitchFamily="18" charset="0"/>
                        <a:cs typeface="Times New Roman"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Determine the filled words</a:t>
                      </a:r>
                    </a:p>
                  </a:txBody>
                  <a:tcPr/>
                </a:tc>
                <a:extLst>
                  <a:ext uri="{0D108BD9-81ED-4DB2-BD59-A6C34878D82A}">
                    <a16:rowId xmlns:a16="http://schemas.microsoft.com/office/drawing/2014/main" xmlns="" val="3636780419"/>
                  </a:ext>
                </a:extLst>
              </a:tr>
              <a:tr h="587829">
                <a:tc gridSpan="3">
                  <a:txBody>
                    <a:bodyPr/>
                    <a:lstStyle/>
                    <a:p>
                      <a:pPr algn="l"/>
                      <a:r>
                        <a:rPr lang="en-US" sz="2400" b="0" i="1" u="sng" dirty="0" smtClean="0">
                          <a:solidFill>
                            <a:schemeClr val="tx1"/>
                          </a:solidFill>
                          <a:latin typeface="Times New Roman" pitchFamily="18" charset="0"/>
                          <a:cs typeface="Times New Roman" pitchFamily="18" charset="0"/>
                        </a:rPr>
                        <a:t>Example:</a:t>
                      </a:r>
                      <a:r>
                        <a:rPr lang="en-US" sz="2400" b="0" baseline="0" dirty="0" smtClean="0">
                          <a:solidFill>
                            <a:schemeClr val="tx1"/>
                          </a:solidFill>
                          <a:latin typeface="Times New Roman" pitchFamily="18" charset="0"/>
                          <a:cs typeface="Times New Roman" pitchFamily="18" charset="0"/>
                        </a:rPr>
                        <a:t> Money can’t buy true _______. </a:t>
                      </a:r>
                    </a:p>
                    <a:p>
                      <a:pPr algn="l"/>
                      <a:r>
                        <a:rPr lang="en-US" sz="2400" b="0" baseline="0" dirty="0" smtClean="0">
                          <a:solidFill>
                            <a:schemeClr val="tx1"/>
                          </a:solidFill>
                          <a:latin typeface="Times New Roman" pitchFamily="18" charset="0"/>
                          <a:cs typeface="Times New Roman" pitchFamily="18" charset="0"/>
                        </a:rPr>
                        <a:t>		A. happy			B. unhappy		C. happiness		D. happily </a:t>
                      </a:r>
                      <a:endParaRPr lang="en-US" sz="2400" b="0" dirty="0">
                        <a:solidFill>
                          <a:schemeClr val="tx1"/>
                        </a:solidFill>
                        <a:latin typeface="Times New Roman" pitchFamily="18" charset="0"/>
                        <a:cs typeface="Times New Roman" pitchFamily="18" charset="0"/>
                      </a:endParaRPr>
                    </a:p>
                  </a:txBody>
                  <a:tcPr>
                    <a:solidFill>
                      <a:srgbClr val="FFFF00"/>
                    </a:solidFill>
                  </a:tcPr>
                </a:tc>
                <a:tc hMerge="1">
                  <a:txBody>
                    <a:bodyPr/>
                    <a:lstStyle/>
                    <a:p>
                      <a:endParaRPr lang="en-US" sz="2800" b="1" dirty="0">
                        <a:solidFill>
                          <a:schemeClr val="tx1"/>
                        </a:solidFill>
                        <a:latin typeface="Times New Roman" pitchFamily="18" charset="0"/>
                        <a:cs typeface="Times New Roman" pitchFamily="18" charset="0"/>
                      </a:endParaRPr>
                    </a:p>
                  </a:txBody>
                  <a:tcPr/>
                </a:tc>
                <a:tc hMerge="1">
                  <a:txBody>
                    <a:bodyPr/>
                    <a:lstStyle/>
                    <a:p>
                      <a:endParaRPr lang="en-US"/>
                    </a:p>
                  </a:txBody>
                  <a:tcPr/>
                </a:tc>
                <a:extLst>
                  <a:ext uri="{0D108BD9-81ED-4DB2-BD59-A6C34878D82A}">
                    <a16:rowId xmlns:a16="http://schemas.microsoft.com/office/drawing/2014/main" xmlns="" val="2178205167"/>
                  </a:ext>
                </a:extLst>
              </a:tr>
              <a:tr h="587829">
                <a:tc>
                  <a:txBody>
                    <a:bodyPr/>
                    <a:lstStyle/>
                    <a:p>
                      <a:pPr algn="ctr"/>
                      <a:r>
                        <a:rPr lang="en-US" sz="2400" b="1" dirty="0" smtClean="0">
                          <a:solidFill>
                            <a:schemeClr val="tx1"/>
                          </a:solidFill>
                          <a:latin typeface="Times New Roman" pitchFamily="18" charset="0"/>
                          <a:cs typeface="Times New Roman" pitchFamily="18" charset="0"/>
                        </a:rPr>
                        <a:t>7</a:t>
                      </a:r>
                      <a:endParaRPr lang="en-US" sz="2400" b="1" dirty="0">
                        <a:solidFill>
                          <a:schemeClr val="tx1"/>
                        </a:solidFill>
                        <a:latin typeface="Times New Roman" pitchFamily="18" charset="0"/>
                        <a:cs typeface="Times New Roman" pitchFamily="18" charset="0"/>
                      </a:endParaRPr>
                    </a:p>
                  </a:txBody>
                  <a:tcPr/>
                </a:tc>
                <a:tc>
                  <a:txBody>
                    <a:bodyPr/>
                    <a:lstStyle/>
                    <a:p>
                      <a:r>
                        <a:rPr lang="vi-VN" sz="2800" b="1" dirty="0" smtClean="0">
                          <a:latin typeface="Times New Roman" pitchFamily="18" charset="0"/>
                          <a:cs typeface="Times New Roman" pitchFamily="18" charset="0"/>
                        </a:rPr>
                        <a:t>Contitional Sentences</a:t>
                      </a:r>
                      <a:endParaRPr lang="en-US" sz="2800" b="1" dirty="0">
                        <a:solidFill>
                          <a:schemeClr val="tx1"/>
                        </a:solidFill>
                        <a:latin typeface="Times New Roman" pitchFamily="18" charset="0"/>
                        <a:cs typeface="Times New Roman" pitchFamily="18" charset="0"/>
                      </a:endParaRPr>
                    </a:p>
                  </a:txBody>
                  <a:tcPr/>
                </a:tc>
                <a:tc rowSpan="3">
                  <a:txBody>
                    <a:bodyPr/>
                    <a:lstStyle/>
                    <a:p>
                      <a:pPr fontAlgn="auto">
                        <a:spcAft>
                          <a:spcPts val="0"/>
                        </a:spcAft>
                        <a:buFont typeface="Arial"/>
                        <a:buNone/>
                        <a:defRPr/>
                      </a:pPr>
                      <a:r>
                        <a:rPr lang="en-US"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Determine the tense</a:t>
                      </a:r>
                    </a:p>
                    <a:p>
                      <a:pPr fontAlgn="auto">
                        <a:spcAft>
                          <a:spcPts val="0"/>
                        </a:spcAft>
                        <a:buFont typeface="Arial"/>
                        <a:buNone/>
                        <a:defRPr/>
                      </a:pPr>
                      <a:r>
                        <a:rPr lang="en-US"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Determine the Subject</a:t>
                      </a:r>
                    </a:p>
                  </a:txBody>
                  <a:tcPr anchor="ctr"/>
                </a:tc>
                <a:extLst>
                  <a:ext uri="{0D108BD9-81ED-4DB2-BD59-A6C34878D82A}">
                    <a16:rowId xmlns:a16="http://schemas.microsoft.com/office/drawing/2014/main" xmlns="" val="10001"/>
                  </a:ext>
                </a:extLst>
              </a:tr>
              <a:tr h="587829">
                <a:tc>
                  <a:txBody>
                    <a:bodyPr/>
                    <a:lstStyle/>
                    <a:p>
                      <a:pPr algn="ctr"/>
                      <a:r>
                        <a:rPr lang="en-US" sz="2400" b="1" dirty="0" smtClean="0">
                          <a:solidFill>
                            <a:schemeClr val="tx1"/>
                          </a:solidFill>
                          <a:latin typeface="Times New Roman" pitchFamily="18" charset="0"/>
                          <a:cs typeface="Times New Roman" pitchFamily="18" charset="0"/>
                        </a:rPr>
                        <a:t>8</a:t>
                      </a:r>
                      <a:endParaRPr lang="en-US" sz="2400" b="1" dirty="0">
                        <a:solidFill>
                          <a:schemeClr val="tx1"/>
                        </a:solidFill>
                        <a:latin typeface="Times New Roman" pitchFamily="18" charset="0"/>
                        <a:cs typeface="Times New Roman" pitchFamily="18" charset="0"/>
                      </a:endParaRPr>
                    </a:p>
                  </a:txBody>
                  <a:tcPr/>
                </a:tc>
                <a:tc>
                  <a:txBody>
                    <a:bodyPr/>
                    <a:lstStyle/>
                    <a:p>
                      <a:r>
                        <a:rPr lang="vi-VN" sz="2800" b="1" dirty="0" smtClean="0">
                          <a:latin typeface="Times New Roman" pitchFamily="18" charset="0"/>
                          <a:cs typeface="Times New Roman" pitchFamily="18" charset="0"/>
                        </a:rPr>
                        <a:t>Wish sentences </a:t>
                      </a:r>
                      <a:endParaRPr lang="en-US" sz="2800" b="1" dirty="0">
                        <a:solidFill>
                          <a:schemeClr val="tx1"/>
                        </a:solidFill>
                        <a:latin typeface="Times New Roman" pitchFamily="18" charset="0"/>
                        <a:cs typeface="Times New Roman" pitchFamily="18" charset="0"/>
                      </a:endParaRPr>
                    </a:p>
                  </a:txBody>
                  <a:tcPr/>
                </a:tc>
                <a:tc vMerge="1">
                  <a:txBody>
                    <a:bodyPr/>
                    <a:lstStyle/>
                    <a:p>
                      <a:endParaRPr lang="en-US" sz="2400"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3547554155"/>
                  </a:ext>
                </a:extLst>
              </a:tr>
              <a:tr h="587829">
                <a:tc>
                  <a:txBody>
                    <a:bodyPr/>
                    <a:lstStyle/>
                    <a:p>
                      <a:pPr algn="ctr"/>
                      <a:r>
                        <a:rPr lang="en-US" sz="2400" b="1" dirty="0" smtClean="0">
                          <a:solidFill>
                            <a:schemeClr val="tx1"/>
                          </a:solidFill>
                          <a:latin typeface="Times New Roman" pitchFamily="18" charset="0"/>
                          <a:cs typeface="Times New Roman" pitchFamily="18" charset="0"/>
                        </a:rPr>
                        <a:t>9</a:t>
                      </a:r>
                      <a:endParaRPr lang="en-US" sz="2400" b="1" dirty="0">
                        <a:solidFill>
                          <a:schemeClr val="tx1"/>
                        </a:solidFill>
                        <a:latin typeface="Times New Roman" pitchFamily="18" charset="0"/>
                        <a:cs typeface="Times New Roman"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vi-VN" sz="2800" b="1" dirty="0" smtClean="0">
                          <a:latin typeface="Times New Roman" pitchFamily="18" charset="0"/>
                          <a:cs typeface="Times New Roman" pitchFamily="18" charset="0"/>
                        </a:rPr>
                        <a:t>Passive voice</a:t>
                      </a:r>
                      <a:endParaRPr lang="en-US" sz="2800" b="1" dirty="0" smtClean="0">
                        <a:solidFill>
                          <a:schemeClr val="tx1"/>
                        </a:solidFill>
                        <a:latin typeface="Times New Roman" pitchFamily="18" charset="0"/>
                        <a:cs typeface="Times New Roman" pitchFamily="18" charset="0"/>
                      </a:endParaRPr>
                    </a:p>
                  </a:txBody>
                  <a:tcPr/>
                </a:tc>
                <a:tc vMerge="1">
                  <a:txBody>
                    <a:bodyPr/>
                    <a:lstStyle/>
                    <a:p>
                      <a:endParaRPr lang="en-US" sz="2400"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584671799"/>
                  </a:ext>
                </a:extLst>
              </a:tr>
              <a:tr h="587829">
                <a:tc gridSpan="3">
                  <a:txBody>
                    <a:bodyPr/>
                    <a:lstStyle/>
                    <a:p>
                      <a:pPr algn="l"/>
                      <a:r>
                        <a:rPr lang="en-US" sz="2400" i="1" u="sng" dirty="0" smtClean="0">
                          <a:solidFill>
                            <a:schemeClr val="tx1"/>
                          </a:solidFill>
                          <a:latin typeface="Times New Roman" pitchFamily="18" charset="0"/>
                          <a:cs typeface="Times New Roman" pitchFamily="18" charset="0"/>
                        </a:rPr>
                        <a:t>Example:</a:t>
                      </a:r>
                      <a:r>
                        <a:rPr lang="en-US" sz="2400" baseline="0" dirty="0" smtClean="0">
                          <a:solidFill>
                            <a:schemeClr val="tx1"/>
                          </a:solidFill>
                          <a:latin typeface="Times New Roman" pitchFamily="18" charset="0"/>
                          <a:cs typeface="Times New Roman" pitchFamily="18" charset="0"/>
                        </a:rPr>
                        <a:t> If we ______the speed of population growth, there will be less pressure on the earth. </a:t>
                      </a:r>
                    </a:p>
                    <a:p>
                      <a:pPr algn="l"/>
                      <a:r>
                        <a:rPr lang="en-US" sz="2400" dirty="0" smtClean="0">
                          <a:solidFill>
                            <a:schemeClr val="tx1"/>
                          </a:solidFill>
                          <a:latin typeface="Times New Roman" pitchFamily="18" charset="0"/>
                          <a:cs typeface="Times New Roman" pitchFamily="18" charset="0"/>
                        </a:rPr>
                        <a:t>		A. reduce			B. reduces			C. reduced			D. will reduce</a:t>
                      </a:r>
                      <a:endParaRPr lang="en-US" sz="2400" dirty="0">
                        <a:solidFill>
                          <a:schemeClr val="tx1"/>
                        </a:solidFill>
                        <a:latin typeface="Times New Roman" pitchFamily="18" charset="0"/>
                        <a:cs typeface="Times New Roman" pitchFamily="18" charset="0"/>
                      </a:endParaRPr>
                    </a:p>
                  </a:txBody>
                  <a:tcPr>
                    <a:solidFill>
                      <a:srgbClr val="FFFF00"/>
                    </a:solidFill>
                  </a:tcPr>
                </a:tc>
                <a:tc hMerge="1">
                  <a:txBody>
                    <a:bodyPr/>
                    <a:lstStyle/>
                    <a:p>
                      <a:endParaRPr lang="en-US" sz="2800" b="1" dirty="0">
                        <a:solidFill>
                          <a:schemeClr val="tx1"/>
                        </a:solidFill>
                        <a:latin typeface="Times New Roman" pitchFamily="18" charset="0"/>
                        <a:cs typeface="Times New Roman" pitchFamily="18" charset="0"/>
                      </a:endParaRPr>
                    </a:p>
                  </a:txBody>
                  <a:tcPr/>
                </a:tc>
                <a:tc hMerge="1">
                  <a:txBody>
                    <a:bodyPr/>
                    <a:lstStyle/>
                    <a:p>
                      <a:endParaRPr lang="en-US" sz="2400"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82344809"/>
                  </a:ext>
                </a:extLst>
              </a:tr>
            </a:tbl>
          </a:graphicData>
        </a:graphic>
      </p:graphicFrame>
      <p:sp>
        <p:nvSpPr>
          <p:cNvPr id="5" name="Oval 4"/>
          <p:cNvSpPr/>
          <p:nvPr/>
        </p:nvSpPr>
        <p:spPr>
          <a:xfrm>
            <a:off x="4378569" y="2703843"/>
            <a:ext cx="615461" cy="446817"/>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7" name="Oval 6"/>
          <p:cNvSpPr/>
          <p:nvPr/>
        </p:nvSpPr>
        <p:spPr>
          <a:xfrm>
            <a:off x="6414365" y="3149153"/>
            <a:ext cx="417258" cy="36777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8" name="Oval 7"/>
          <p:cNvSpPr/>
          <p:nvPr/>
        </p:nvSpPr>
        <p:spPr>
          <a:xfrm>
            <a:off x="8475783" y="5259388"/>
            <a:ext cx="975947" cy="446817"/>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9" name="Oval 8"/>
          <p:cNvSpPr/>
          <p:nvPr/>
        </p:nvSpPr>
        <p:spPr>
          <a:xfrm>
            <a:off x="2198077" y="5310759"/>
            <a:ext cx="738554" cy="446817"/>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0" name="Oval 9"/>
          <p:cNvSpPr/>
          <p:nvPr/>
        </p:nvSpPr>
        <p:spPr>
          <a:xfrm>
            <a:off x="1887908" y="6071130"/>
            <a:ext cx="417258" cy="36777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xmlns="" val="104807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AD7FC66C-71C1-487C-8A42-C46937CA96E6}"/>
              </a:ext>
            </a:extLst>
          </p:cNvPr>
          <p:cNvSpPr>
            <a:spLocks noGrp="1"/>
          </p:cNvSpPr>
          <p:nvPr>
            <p:ph type="title"/>
          </p:nvPr>
        </p:nvSpPr>
        <p:spPr>
          <a:xfrm>
            <a:off x="2096537" y="219162"/>
            <a:ext cx="8911687" cy="1280890"/>
          </a:xfrm>
        </p:spPr>
        <p:txBody>
          <a:bodyPr>
            <a:normAutofit/>
          </a:bodyPr>
          <a:lstStyle/>
          <a:p>
            <a:r>
              <a:rPr lang="en-US" sz="4400" b="1" dirty="0" smtClean="0">
                <a:solidFill>
                  <a:srgbClr val="C00000"/>
                </a:solidFill>
                <a:latin typeface="Times New Roman" panose="02020603050405020304" pitchFamily="18" charset="0"/>
                <a:cs typeface="Times New Roman" panose="02020603050405020304" pitchFamily="18" charset="0"/>
              </a:rPr>
              <a:t>B. MULTIPLE CHOICE</a:t>
            </a:r>
            <a:r>
              <a:rPr lang="en-US" i="1" u="sng" dirty="0" smtClean="0">
                <a:latin typeface="Times New Roman" panose="02020603050405020304" pitchFamily="18" charset="0"/>
                <a:cs typeface="Times New Roman" panose="02020603050405020304" pitchFamily="18" charset="0"/>
              </a:rPr>
              <a:t> </a:t>
            </a:r>
            <a:endParaRPr lang="vi-VN" sz="4400" i="1" u="sng" dirty="0">
              <a:latin typeface="Times New Roman" panose="02020603050405020304" pitchFamily="18" charset="0"/>
              <a:cs typeface="Times New Roman" panose="02020603050405020304" pitchFamily="18" charset="0"/>
            </a:endParaRPr>
          </a:p>
        </p:txBody>
      </p:sp>
      <p:graphicFrame>
        <p:nvGraphicFramePr>
          <p:cNvPr id="6" name="Content Placeholder 4"/>
          <p:cNvGraphicFramePr>
            <a:graphicFrameLocks noGrp="1"/>
          </p:cNvGraphicFramePr>
          <p:nvPr>
            <p:ph idx="1"/>
            <p:extLst/>
          </p:nvPr>
        </p:nvGraphicFramePr>
        <p:xfrm>
          <a:off x="1011116" y="1124743"/>
          <a:ext cx="10672372" cy="5651863"/>
        </p:xfrm>
        <a:graphic>
          <a:graphicData uri="http://schemas.openxmlformats.org/drawingml/2006/table">
            <a:tbl>
              <a:tblPr firstRow="1" bandRow="1">
                <a:tableStyleId>{5C22544A-7EE6-4342-B048-85BDC9FD1C3A}</a:tableStyleId>
              </a:tblPr>
              <a:tblGrid>
                <a:gridCol w="826477">
                  <a:extLst>
                    <a:ext uri="{9D8B030D-6E8A-4147-A177-3AD203B41FA5}">
                      <a16:colId xmlns:a16="http://schemas.microsoft.com/office/drawing/2014/main" xmlns="" val="20000"/>
                    </a:ext>
                  </a:extLst>
                </a:gridCol>
                <a:gridCol w="3640015">
                  <a:extLst>
                    <a:ext uri="{9D8B030D-6E8A-4147-A177-3AD203B41FA5}">
                      <a16:colId xmlns:a16="http://schemas.microsoft.com/office/drawing/2014/main" xmlns="" val="2631303804"/>
                    </a:ext>
                  </a:extLst>
                </a:gridCol>
                <a:gridCol w="6205880">
                  <a:extLst>
                    <a:ext uri="{9D8B030D-6E8A-4147-A177-3AD203B41FA5}">
                      <a16:colId xmlns:a16="http://schemas.microsoft.com/office/drawing/2014/main" xmlns="" val="2888333399"/>
                    </a:ext>
                  </a:extLst>
                </a:gridCol>
              </a:tblGrid>
              <a:tr h="583474">
                <a:tc>
                  <a:txBody>
                    <a:bodyPr/>
                    <a:lstStyle/>
                    <a:p>
                      <a:pPr algn="ctr"/>
                      <a:r>
                        <a:rPr lang="en-US" sz="2400" dirty="0" smtClean="0">
                          <a:latin typeface="Times New Roman" panose="02020603050405020304" pitchFamily="18" charset="0"/>
                          <a:cs typeface="Times New Roman" panose="02020603050405020304" pitchFamily="18" charset="0"/>
                        </a:rPr>
                        <a:t>No.</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latin typeface="Times New Roman" panose="02020603050405020304" pitchFamily="18" charset="0"/>
                          <a:cs typeface="Times New Roman" panose="02020603050405020304" pitchFamily="18" charset="0"/>
                        </a:rPr>
                        <a:t>CONTENT</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latin typeface="Times New Roman" panose="02020603050405020304" pitchFamily="18" charset="0"/>
                          <a:cs typeface="Times New Roman" panose="02020603050405020304" pitchFamily="18" charset="0"/>
                        </a:rPr>
                        <a:t>TECHNIQUES</a:t>
                      </a:r>
                      <a:endParaRPr lang="en-US" sz="2400" dirty="0">
                        <a:solidFill>
                          <a:schemeClr val="bg1"/>
                        </a:solidFill>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587829">
                <a:tc>
                  <a:txBody>
                    <a:bodyPr/>
                    <a:lstStyle/>
                    <a:p>
                      <a:pPr algn="ctr"/>
                      <a:r>
                        <a:rPr lang="en-US" sz="2400" b="1" i="0" dirty="0" smtClean="0">
                          <a:solidFill>
                            <a:schemeClr val="dk1"/>
                          </a:solidFill>
                          <a:latin typeface="Times New Roman" panose="02020603050405020304" pitchFamily="18" charset="0"/>
                          <a:cs typeface="Times New Roman" panose="02020603050405020304" pitchFamily="18" charset="0"/>
                        </a:rPr>
                        <a:t>10</a:t>
                      </a:r>
                      <a:endParaRPr lang="en-US" sz="2400" b="1" i="0" dirty="0">
                        <a:solidFill>
                          <a:schemeClr val="tx1"/>
                        </a:solidFill>
                        <a:latin typeface="Times New Roman" pitchFamily="18" charset="0"/>
                        <a:cs typeface="Times New Roman" pitchFamily="18" charset="0"/>
                      </a:endParaRPr>
                    </a:p>
                  </a:txBody>
                  <a:tcPr/>
                </a:tc>
                <a:tc>
                  <a:txBody>
                    <a:bodyPr/>
                    <a:lstStyle/>
                    <a:p>
                      <a:r>
                        <a:rPr lang="vi-VN" sz="2800" b="1" i="0" dirty="0" smtClean="0">
                          <a:latin typeface="Times New Roman" panose="02020603050405020304" pitchFamily="18" charset="0"/>
                          <a:cs typeface="Times New Roman" panose="02020603050405020304" pitchFamily="18" charset="0"/>
                        </a:rPr>
                        <a:t>Tag questions</a:t>
                      </a:r>
                      <a:endParaRPr lang="en-US" sz="2800" b="1" i="0" dirty="0">
                        <a:solidFill>
                          <a:schemeClr val="tx1"/>
                        </a:solidFill>
                        <a:latin typeface="Times New Roman" pitchFamily="18" charset="0"/>
                        <a:cs typeface="Times New Roman" pitchFamily="18" charset="0"/>
                      </a:endParaRPr>
                    </a:p>
                  </a:txBody>
                  <a:tcPr/>
                </a:tc>
                <a:tc>
                  <a:txBody>
                    <a:bodyPr/>
                    <a:lstStyle/>
                    <a:p>
                      <a:pPr fontAlgn="auto">
                        <a:spcAft>
                          <a:spcPts val="0"/>
                        </a:spcAft>
                        <a:buFont typeface="Arial"/>
                        <a:buNone/>
                        <a:defRPr/>
                      </a:pP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Determine the tense</a:t>
                      </a:r>
                    </a:p>
                    <a:p>
                      <a:pPr fontAlgn="auto">
                        <a:spcAft>
                          <a:spcPts val="0"/>
                        </a:spcAft>
                        <a:buFont typeface="Arial"/>
                        <a:buNone/>
                        <a:defRPr/>
                      </a:pP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Analyse the sentence</a:t>
                      </a: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3636780419"/>
                  </a:ext>
                </a:extLst>
              </a:tr>
              <a:tr h="587829">
                <a:tc gridSpan="3">
                  <a:txBody>
                    <a:bodyPr/>
                    <a:lstStyle/>
                    <a:p>
                      <a:pPr marL="457200" indent="-457200">
                        <a:buNone/>
                      </a:pPr>
                      <a:r>
                        <a:rPr lang="en-US" sz="2400" b="0" i="1" u="sng" dirty="0" smtClean="0">
                          <a:solidFill>
                            <a:schemeClr val="tx1"/>
                          </a:solidFill>
                          <a:latin typeface="Times New Roman" pitchFamily="18" charset="0"/>
                          <a:cs typeface="Times New Roman" pitchFamily="18" charset="0"/>
                        </a:rPr>
                        <a:t>Example:</a:t>
                      </a:r>
                      <a:r>
                        <a:rPr lang="en-US" sz="2400" b="0" i="0" baseline="0" dirty="0" smtClean="0">
                          <a:solidFill>
                            <a:schemeClr val="tx1"/>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He has closed the window, ___________?</a:t>
                      </a:r>
                    </a:p>
                    <a:p>
                      <a:pPr marL="457200" indent="-457200">
                        <a:buNone/>
                      </a:pPr>
                      <a:r>
                        <a:rPr lang="en-US" sz="2400" dirty="0" smtClean="0">
                          <a:latin typeface="Times New Roman" pitchFamily="18" charset="0"/>
                          <a:cs typeface="Times New Roman" pitchFamily="18" charset="0"/>
                        </a:rPr>
                        <a:t>		A. has he 			B. hasn’t he		C. have he			D. haven’t he</a:t>
                      </a:r>
                    </a:p>
                  </a:txBody>
                  <a:tcPr>
                    <a:solidFill>
                      <a:srgbClr val="FFFF00"/>
                    </a:solidFill>
                  </a:tcPr>
                </a:tc>
                <a:tc hMerge="1">
                  <a:txBody>
                    <a:bodyPr/>
                    <a:lstStyle/>
                    <a:p>
                      <a:endParaRPr lang="en-US" sz="2800" b="1" i="0" dirty="0">
                        <a:solidFill>
                          <a:schemeClr val="tx1"/>
                        </a:solidFill>
                        <a:latin typeface="Times New Roman" pitchFamily="18" charset="0"/>
                        <a:cs typeface="Times New Roman" pitchFamily="18" charset="0"/>
                      </a:endParaRPr>
                    </a:p>
                  </a:txBody>
                  <a:tcPr/>
                </a:tc>
                <a:tc hMerge="1">
                  <a:txBody>
                    <a:bodyPr/>
                    <a:lstStyle/>
                    <a:p>
                      <a:pPr fontAlgn="auto">
                        <a:spcAft>
                          <a:spcPts val="0"/>
                        </a:spcAft>
                        <a:buFont typeface="Arial"/>
                        <a:buChar char="•"/>
                        <a:defRPr/>
                      </a:pP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2618309071"/>
                  </a:ext>
                </a:extLst>
              </a:tr>
              <a:tr h="587829">
                <a:tc>
                  <a:txBody>
                    <a:bodyPr/>
                    <a:lstStyle/>
                    <a:p>
                      <a:pPr algn="ctr"/>
                      <a:r>
                        <a:rPr lang="en-US" sz="2400" b="1" i="0" dirty="0" smtClean="0">
                          <a:solidFill>
                            <a:schemeClr val="dk1"/>
                          </a:solidFill>
                          <a:latin typeface="Times New Roman" panose="02020603050405020304" pitchFamily="18" charset="0"/>
                          <a:cs typeface="Times New Roman" panose="02020603050405020304" pitchFamily="18" charset="0"/>
                        </a:rPr>
                        <a:t>11</a:t>
                      </a:r>
                      <a:endParaRPr lang="en-US" sz="2400" b="1" i="0" dirty="0">
                        <a:solidFill>
                          <a:schemeClr val="tx1"/>
                        </a:solidFill>
                        <a:latin typeface="Times New Roman" pitchFamily="18" charset="0"/>
                        <a:cs typeface="Times New Roman" pitchFamily="18" charset="0"/>
                      </a:endParaRPr>
                    </a:p>
                  </a:txBody>
                  <a:tcPr/>
                </a:tc>
                <a:tc>
                  <a:txBody>
                    <a:bodyPr/>
                    <a:lstStyle/>
                    <a:p>
                      <a:r>
                        <a:rPr lang="vi-VN" sz="2800" b="1" i="0" dirty="0" smtClean="0">
                          <a:latin typeface="Times New Roman" panose="02020603050405020304" pitchFamily="18" charset="0"/>
                          <a:cs typeface="Times New Roman" panose="02020603050405020304" pitchFamily="18" charset="0"/>
                        </a:rPr>
                        <a:t>Reported Speech</a:t>
                      </a:r>
                      <a:endParaRPr lang="en-US" sz="2800" b="1" i="0" dirty="0">
                        <a:solidFill>
                          <a:schemeClr val="tx1"/>
                        </a:solidFill>
                        <a:latin typeface="Times New Roman" pitchFamily="18" charset="0"/>
                        <a:cs typeface="Times New Roman" pitchFamily="18" charset="0"/>
                      </a:endParaRPr>
                    </a:p>
                  </a:txBody>
                  <a:tcPr/>
                </a:tc>
                <a:tc>
                  <a:txBody>
                    <a:bodyPr/>
                    <a:lstStyle/>
                    <a:p>
                      <a:pPr fontAlgn="auto">
                        <a:spcAft>
                          <a:spcPts val="0"/>
                        </a:spcAft>
                        <a:buFont typeface="Arial"/>
                        <a:buNone/>
                        <a:defRPr/>
                      </a:pP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Analyse the sentence</a:t>
                      </a:r>
                    </a:p>
                    <a:p>
                      <a:pPr fontAlgn="auto">
                        <a:spcAft>
                          <a:spcPts val="0"/>
                        </a:spcAft>
                        <a:buFont typeface="Arial"/>
                        <a:buNone/>
                        <a:defRPr/>
                      </a:pP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Determine the blank</a:t>
                      </a: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2178205167"/>
                  </a:ext>
                </a:extLst>
              </a:tr>
              <a:tr h="587829">
                <a:tc gridSpan="3">
                  <a:txBody>
                    <a:bodyPr/>
                    <a:lstStyle/>
                    <a:p>
                      <a:pPr algn="l"/>
                      <a:r>
                        <a:rPr lang="en-US" sz="2400" b="0" i="1" u="sng" dirty="0" smtClean="0">
                          <a:solidFill>
                            <a:schemeClr val="tx1"/>
                          </a:solidFill>
                          <a:latin typeface="Times New Roman" pitchFamily="18" charset="0"/>
                          <a:cs typeface="Times New Roman" pitchFamily="18" charset="0"/>
                        </a:rPr>
                        <a:t>Example:</a:t>
                      </a:r>
                      <a:r>
                        <a:rPr lang="en-US" sz="2400" b="0" i="0" baseline="0" dirty="0" smtClean="0">
                          <a:solidFill>
                            <a:schemeClr val="tx1"/>
                          </a:solidFill>
                          <a:latin typeface="Times New Roman" pitchFamily="18" charset="0"/>
                          <a:cs typeface="Times New Roman" pitchFamily="18" charset="0"/>
                        </a:rPr>
                        <a:t> Tom said that he ___________ to college the following day.</a:t>
                      </a:r>
                    </a:p>
                    <a:p>
                      <a:pPr algn="l"/>
                      <a:r>
                        <a:rPr lang="en-US" sz="2400" b="0" i="0" baseline="0" dirty="0" smtClean="0">
                          <a:solidFill>
                            <a:schemeClr val="tx1"/>
                          </a:solidFill>
                          <a:latin typeface="Times New Roman" pitchFamily="18" charset="0"/>
                          <a:cs typeface="Times New Roman" pitchFamily="18" charset="0"/>
                        </a:rPr>
                        <a:t>		A. go				B. went			C. has gone 		D. would go</a:t>
                      </a:r>
                    </a:p>
                  </a:txBody>
                  <a:tcPr>
                    <a:solidFill>
                      <a:srgbClr val="FFFF00"/>
                    </a:solidFill>
                  </a:tcPr>
                </a:tc>
                <a:tc hMerge="1">
                  <a:txBody>
                    <a:bodyPr/>
                    <a:lstStyle/>
                    <a:p>
                      <a:endParaRPr lang="en-US" sz="2800" b="1" i="0" dirty="0">
                        <a:solidFill>
                          <a:schemeClr val="tx1"/>
                        </a:solidFill>
                        <a:latin typeface="Times New Roman" pitchFamily="18" charset="0"/>
                        <a:cs typeface="Times New Roman" pitchFamily="18" charset="0"/>
                      </a:endParaRPr>
                    </a:p>
                  </a:txBody>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2041322050"/>
                  </a:ext>
                </a:extLst>
              </a:tr>
              <a:tr h="587829">
                <a:tc>
                  <a:txBody>
                    <a:bodyPr/>
                    <a:lstStyle/>
                    <a:p>
                      <a:pPr algn="ctr"/>
                      <a:r>
                        <a:rPr lang="en-US" sz="2400" b="1" i="0" dirty="0" smtClean="0">
                          <a:solidFill>
                            <a:schemeClr val="dk1"/>
                          </a:solidFill>
                          <a:latin typeface="Times New Roman" panose="02020603050405020304" pitchFamily="18" charset="0"/>
                          <a:cs typeface="Times New Roman" panose="02020603050405020304" pitchFamily="18" charset="0"/>
                        </a:rPr>
                        <a:t>12</a:t>
                      </a:r>
                      <a:endParaRPr lang="en-US" sz="2400" b="1" i="0" dirty="0">
                        <a:solidFill>
                          <a:schemeClr val="tx1"/>
                        </a:solidFill>
                        <a:latin typeface="Times New Roman" pitchFamily="18" charset="0"/>
                        <a:cs typeface="Times New Roman" pitchFamily="18" charset="0"/>
                      </a:endParaRPr>
                    </a:p>
                  </a:txBody>
                  <a:tcPr/>
                </a:tc>
                <a:tc>
                  <a:txBody>
                    <a:bodyPr/>
                    <a:lstStyle/>
                    <a:p>
                      <a:r>
                        <a:rPr lang="vi-VN" sz="2800" b="1" i="0" dirty="0" smtClean="0">
                          <a:latin typeface="Times New Roman" panose="02020603050405020304" pitchFamily="18" charset="0"/>
                          <a:cs typeface="Times New Roman" panose="02020603050405020304" pitchFamily="18" charset="0"/>
                        </a:rPr>
                        <a:t>Adverbial Clauses</a:t>
                      </a:r>
                      <a:endParaRPr lang="en-US" sz="2800" b="1" i="0" dirty="0">
                        <a:solidFill>
                          <a:schemeClr val="tx1"/>
                        </a:solidFill>
                        <a:latin typeface="Times New Roman" pitchFamily="18" charset="0"/>
                        <a:cs typeface="Times New Roman"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Analyse the sentence</a:t>
                      </a: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587829">
                <a:tc gridSpan="3">
                  <a:txBody>
                    <a:bodyPr/>
                    <a:lstStyle/>
                    <a:p>
                      <a:pPr algn="l"/>
                      <a:r>
                        <a:rPr lang="en-US" sz="2400" b="0" i="1" u="sng" dirty="0" smtClean="0">
                          <a:solidFill>
                            <a:schemeClr val="tx1"/>
                          </a:solidFill>
                          <a:latin typeface="Times New Roman" pitchFamily="18" charset="0"/>
                          <a:cs typeface="Times New Roman" pitchFamily="18" charset="0"/>
                        </a:rPr>
                        <a:t>Example:</a:t>
                      </a:r>
                      <a:r>
                        <a:rPr lang="en-US" sz="2400" b="0" i="0" baseline="0" dirty="0" smtClean="0">
                          <a:solidFill>
                            <a:schemeClr val="tx1"/>
                          </a:solidFill>
                          <a:latin typeface="Times New Roman" pitchFamily="18" charset="0"/>
                          <a:cs typeface="Times New Roman" pitchFamily="18" charset="0"/>
                        </a:rPr>
                        <a:t> They lost the match ________________ they played beautifully.</a:t>
                      </a:r>
                    </a:p>
                    <a:p>
                      <a:pPr algn="l"/>
                      <a:endParaRPr lang="en-US" sz="2400" b="0" i="0" baseline="0" dirty="0" smtClean="0">
                        <a:solidFill>
                          <a:schemeClr val="tx1"/>
                        </a:solidFill>
                        <a:latin typeface="Times New Roman" pitchFamily="18" charset="0"/>
                        <a:cs typeface="Times New Roman" pitchFamily="18" charset="0"/>
                      </a:endParaRPr>
                    </a:p>
                    <a:p>
                      <a:pPr algn="l"/>
                      <a:r>
                        <a:rPr lang="en-US" sz="2400" b="0" i="0" baseline="0" dirty="0" smtClean="0">
                          <a:solidFill>
                            <a:schemeClr val="tx1"/>
                          </a:solidFill>
                          <a:latin typeface="Times New Roman" pitchFamily="18" charset="0"/>
                          <a:cs typeface="Times New Roman" pitchFamily="18" charset="0"/>
                        </a:rPr>
                        <a:t>		A. because			B. although		C. despite 			D. so</a:t>
                      </a:r>
                    </a:p>
                  </a:txBody>
                  <a:tcPr>
                    <a:solidFill>
                      <a:srgbClr val="FFFF00"/>
                    </a:solidFill>
                  </a:tcPr>
                </a:tc>
                <a:tc hMerge="1">
                  <a:txBody>
                    <a:bodyPr/>
                    <a:lstStyle/>
                    <a:p>
                      <a:endParaRPr lang="en-US" sz="2800" b="1" i="0" dirty="0">
                        <a:solidFill>
                          <a:schemeClr val="tx1"/>
                        </a:solidFill>
                        <a:latin typeface="Times New Roman" pitchFamily="18" charset="0"/>
                        <a:cs typeface="Times New Roman" pitchFamily="18" charset="0"/>
                      </a:endParaRPr>
                    </a:p>
                  </a:txBody>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959101931"/>
                  </a:ext>
                </a:extLst>
              </a:tr>
            </a:tbl>
          </a:graphicData>
        </a:graphic>
      </p:graphicFrame>
      <p:sp>
        <p:nvSpPr>
          <p:cNvPr id="12" name="Oval 11"/>
          <p:cNvSpPr/>
          <p:nvPr/>
        </p:nvSpPr>
        <p:spPr>
          <a:xfrm>
            <a:off x="2716823" y="2506809"/>
            <a:ext cx="1354015" cy="517744"/>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3" name="Oval 12"/>
          <p:cNvSpPr/>
          <p:nvPr/>
        </p:nvSpPr>
        <p:spPr>
          <a:xfrm>
            <a:off x="4200285" y="2927249"/>
            <a:ext cx="417258" cy="36777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5" name="Oval 14"/>
          <p:cNvSpPr/>
          <p:nvPr/>
        </p:nvSpPr>
        <p:spPr>
          <a:xfrm>
            <a:off x="2919046" y="4190072"/>
            <a:ext cx="1151792" cy="517744"/>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6" name="Oval 15"/>
          <p:cNvSpPr/>
          <p:nvPr/>
        </p:nvSpPr>
        <p:spPr>
          <a:xfrm>
            <a:off x="7415142" y="4130401"/>
            <a:ext cx="2300653" cy="517744"/>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7" name="Oval 16"/>
          <p:cNvSpPr/>
          <p:nvPr/>
        </p:nvSpPr>
        <p:spPr>
          <a:xfrm>
            <a:off x="8791823" y="4638947"/>
            <a:ext cx="417258" cy="36777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cxnSp>
        <p:nvCxnSpPr>
          <p:cNvPr id="19" name="Straight Connector 18"/>
          <p:cNvCxnSpPr/>
          <p:nvPr/>
        </p:nvCxnSpPr>
        <p:spPr>
          <a:xfrm>
            <a:off x="7309338" y="6057900"/>
            <a:ext cx="509954"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a:off x="7949710" y="6057900"/>
            <a:ext cx="2108690" cy="0"/>
          </a:xfrm>
          <a:prstGeom prst="line">
            <a:avLst/>
          </a:prstGeom>
          <a:ln w="38100"/>
        </p:spPr>
        <p:style>
          <a:lnRef idx="2">
            <a:schemeClr val="dk1"/>
          </a:lnRef>
          <a:fillRef idx="0">
            <a:schemeClr val="dk1"/>
          </a:fillRef>
          <a:effectRef idx="1">
            <a:schemeClr val="dk1"/>
          </a:effectRef>
          <a:fontRef idx="minor">
            <a:schemeClr val="tx1"/>
          </a:fontRef>
        </p:style>
      </p:cxnSp>
      <p:sp>
        <p:nvSpPr>
          <p:cNvPr id="23" name="TextBox 22"/>
          <p:cNvSpPr txBox="1"/>
          <p:nvPr/>
        </p:nvSpPr>
        <p:spPr>
          <a:xfrm>
            <a:off x="7415142" y="6057900"/>
            <a:ext cx="312906" cy="369332"/>
          </a:xfrm>
          <a:prstGeom prst="rect">
            <a:avLst/>
          </a:prstGeom>
          <a:noFill/>
        </p:spPr>
        <p:txBody>
          <a:bodyPr wrap="none" rtlCol="0">
            <a:spAutoFit/>
          </a:bodyPr>
          <a:lstStyle/>
          <a:p>
            <a:r>
              <a:rPr lang="en-US" b="1" dirty="0" smtClean="0">
                <a:latin typeface="Times New Roman" panose="02020603050405020304" pitchFamily="18" charset="0"/>
                <a:cs typeface="Times New Roman" panose="02020603050405020304" pitchFamily="18" charset="0"/>
              </a:rPr>
              <a:t>S</a:t>
            </a:r>
            <a:endParaRPr lang="en-US" b="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8774638" y="6057900"/>
            <a:ext cx="351378" cy="369332"/>
          </a:xfrm>
          <a:prstGeom prst="rect">
            <a:avLst/>
          </a:prstGeom>
          <a:noFill/>
        </p:spPr>
        <p:txBody>
          <a:bodyPr wrap="none" rtlCol="0">
            <a:spAutoFit/>
          </a:bodyPr>
          <a:lstStyle/>
          <a:p>
            <a:r>
              <a:rPr lang="en-US" b="1" dirty="0" smtClean="0">
                <a:latin typeface="Times New Roman" panose="02020603050405020304" pitchFamily="18" charset="0"/>
                <a:cs typeface="Times New Roman" panose="02020603050405020304" pitchFamily="18" charset="0"/>
              </a:rPr>
              <a:t>V</a:t>
            </a:r>
            <a:endParaRPr lang="en-US" b="1" dirty="0">
              <a:latin typeface="Times New Roman" panose="02020603050405020304" pitchFamily="18" charset="0"/>
              <a:cs typeface="Times New Roman" panose="02020603050405020304" pitchFamily="18" charset="0"/>
            </a:endParaRPr>
          </a:p>
        </p:txBody>
      </p:sp>
      <p:sp>
        <p:nvSpPr>
          <p:cNvPr id="25" name="Oval 24"/>
          <p:cNvSpPr/>
          <p:nvPr/>
        </p:nvSpPr>
        <p:spPr>
          <a:xfrm>
            <a:off x="2956999" y="5540155"/>
            <a:ext cx="1900671" cy="517744"/>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6" name="Oval 25"/>
          <p:cNvSpPr/>
          <p:nvPr/>
        </p:nvSpPr>
        <p:spPr>
          <a:xfrm>
            <a:off x="7925096" y="5553726"/>
            <a:ext cx="2300653" cy="517744"/>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7" name="Oval 26"/>
          <p:cNvSpPr/>
          <p:nvPr/>
        </p:nvSpPr>
        <p:spPr>
          <a:xfrm>
            <a:off x="4210838" y="6408836"/>
            <a:ext cx="417258" cy="36777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xmlns="" val="271460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down)">
                                      <p:cBhvr>
                                        <p:cTn id="35" dur="500"/>
                                        <p:tgtEl>
                                          <p:spTgt spid="23"/>
                                        </p:tgtEl>
                                      </p:cBhvr>
                                    </p:animEffect>
                                  </p:childTnLst>
                                </p:cTn>
                              </p:par>
                              <p:par>
                                <p:cTn id="36" presetID="22" presetClass="entr" presetSubtype="4"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down)">
                                      <p:cBhvr>
                                        <p:cTn id="38" dur="500"/>
                                        <p:tgtEl>
                                          <p:spTgt spid="21"/>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23" grpId="0"/>
      <p:bldP spid="24" grpId="0"/>
      <p:bldP spid="25" grpId="0" animBg="1"/>
      <p:bldP spid="26" grpId="0" animBg="1"/>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AD7FC66C-71C1-487C-8A42-C46937CA96E6}"/>
              </a:ext>
            </a:extLst>
          </p:cNvPr>
          <p:cNvSpPr>
            <a:spLocks noGrp="1"/>
          </p:cNvSpPr>
          <p:nvPr>
            <p:ph type="title"/>
          </p:nvPr>
        </p:nvSpPr>
        <p:spPr>
          <a:xfrm>
            <a:off x="2096537" y="219162"/>
            <a:ext cx="8911687" cy="1280890"/>
          </a:xfrm>
        </p:spPr>
        <p:txBody>
          <a:bodyPr>
            <a:normAutofit/>
          </a:bodyPr>
          <a:lstStyle/>
          <a:p>
            <a:r>
              <a:rPr lang="en-US" sz="4400" b="1" dirty="0" smtClean="0">
                <a:solidFill>
                  <a:srgbClr val="C00000"/>
                </a:solidFill>
                <a:latin typeface="Times New Roman" panose="02020603050405020304" pitchFamily="18" charset="0"/>
                <a:cs typeface="Times New Roman" panose="02020603050405020304" pitchFamily="18" charset="0"/>
              </a:rPr>
              <a:t>B. MULTIPLE CHOICE</a:t>
            </a:r>
            <a:r>
              <a:rPr lang="en-US" i="1" u="sng" dirty="0" smtClean="0">
                <a:latin typeface="Times New Roman" panose="02020603050405020304" pitchFamily="18" charset="0"/>
                <a:cs typeface="Times New Roman" panose="02020603050405020304" pitchFamily="18" charset="0"/>
              </a:rPr>
              <a:t> </a:t>
            </a:r>
            <a:endParaRPr lang="vi-VN" sz="4400" i="1" u="sng" dirty="0">
              <a:latin typeface="Times New Roman" panose="02020603050405020304" pitchFamily="18" charset="0"/>
              <a:cs typeface="Times New Roman" panose="02020603050405020304" pitchFamily="18" charset="0"/>
            </a:endParaRPr>
          </a:p>
        </p:txBody>
      </p:sp>
      <p:graphicFrame>
        <p:nvGraphicFramePr>
          <p:cNvPr id="6" name="Content Placeholder 4"/>
          <p:cNvGraphicFramePr>
            <a:graphicFrameLocks noGrp="1"/>
          </p:cNvGraphicFramePr>
          <p:nvPr>
            <p:ph idx="1"/>
            <p:extLst/>
          </p:nvPr>
        </p:nvGraphicFramePr>
        <p:xfrm>
          <a:off x="791030" y="1042851"/>
          <a:ext cx="10920324" cy="5711400"/>
        </p:xfrm>
        <a:graphic>
          <a:graphicData uri="http://schemas.openxmlformats.org/drawingml/2006/table">
            <a:tbl>
              <a:tblPr firstRow="1" bandRow="1">
                <a:tableStyleId>{5C22544A-7EE6-4342-B048-85BDC9FD1C3A}</a:tableStyleId>
              </a:tblPr>
              <a:tblGrid>
                <a:gridCol w="849086">
                  <a:extLst>
                    <a:ext uri="{9D8B030D-6E8A-4147-A177-3AD203B41FA5}">
                      <a16:colId xmlns:a16="http://schemas.microsoft.com/office/drawing/2014/main" xmlns="" val="20000"/>
                    </a:ext>
                  </a:extLst>
                </a:gridCol>
                <a:gridCol w="3827418">
                  <a:extLst>
                    <a:ext uri="{9D8B030D-6E8A-4147-A177-3AD203B41FA5}">
                      <a16:colId xmlns:a16="http://schemas.microsoft.com/office/drawing/2014/main" xmlns="" val="20001"/>
                    </a:ext>
                  </a:extLst>
                </a:gridCol>
                <a:gridCol w="6243820">
                  <a:extLst>
                    <a:ext uri="{9D8B030D-6E8A-4147-A177-3AD203B41FA5}">
                      <a16:colId xmlns:a16="http://schemas.microsoft.com/office/drawing/2014/main" xmlns="" val="20002"/>
                    </a:ext>
                  </a:extLst>
                </a:gridCol>
              </a:tblGrid>
              <a:tr h="377613">
                <a:tc>
                  <a:txBody>
                    <a:bodyPr/>
                    <a:lstStyle/>
                    <a:p>
                      <a:pPr algn="ctr"/>
                      <a:r>
                        <a:rPr lang="en-US" sz="2400" dirty="0" smtClean="0">
                          <a:solidFill>
                            <a:schemeClr val="bg1"/>
                          </a:solidFill>
                          <a:latin typeface="Times New Roman" pitchFamily="18" charset="0"/>
                          <a:cs typeface="Times New Roman" pitchFamily="18" charset="0"/>
                        </a:rPr>
                        <a:t>No.</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solidFill>
                            <a:schemeClr val="bg1"/>
                          </a:solidFill>
                          <a:latin typeface="Times New Roman" pitchFamily="18" charset="0"/>
                          <a:cs typeface="Times New Roman" pitchFamily="18" charset="0"/>
                        </a:rPr>
                        <a:t>CONTENT</a:t>
                      </a:r>
                      <a:endParaRPr lang="en-US" sz="2400" dirty="0">
                        <a:solidFill>
                          <a:schemeClr val="bg1"/>
                        </a:solidFill>
                        <a:latin typeface="Times New Roman" pitchFamily="18" charset="0"/>
                        <a:cs typeface="Times New Roman" pitchFamily="18" charset="0"/>
                      </a:endParaRPr>
                    </a:p>
                  </a:txBody>
                  <a:tcPr/>
                </a:tc>
                <a:tc>
                  <a:txBody>
                    <a:bodyPr/>
                    <a:lstStyle/>
                    <a:p>
                      <a:pPr algn="ctr"/>
                      <a:r>
                        <a:rPr lang="en-US" sz="2400" dirty="0" smtClean="0">
                          <a:solidFill>
                            <a:schemeClr val="bg1"/>
                          </a:solidFill>
                          <a:latin typeface="Times New Roman" pitchFamily="18" charset="0"/>
                          <a:cs typeface="Times New Roman" pitchFamily="18" charset="0"/>
                        </a:rPr>
                        <a:t>TECHNIQUES</a:t>
                      </a:r>
                      <a:endParaRPr lang="en-US" sz="2400" dirty="0">
                        <a:solidFill>
                          <a:schemeClr val="bg1"/>
                        </a:solidFill>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504594">
                <a:tc>
                  <a:txBody>
                    <a:bodyPr/>
                    <a:lstStyle/>
                    <a:p>
                      <a:pPr algn="ctr"/>
                      <a:r>
                        <a:rPr lang="en-US" sz="2400" b="1" dirty="0" smtClean="0">
                          <a:solidFill>
                            <a:schemeClr val="tx1"/>
                          </a:solidFill>
                          <a:latin typeface="Times New Roman" pitchFamily="18" charset="0"/>
                          <a:cs typeface="Times New Roman" pitchFamily="18" charset="0"/>
                        </a:rPr>
                        <a:t>13</a:t>
                      </a:r>
                      <a:endParaRPr lang="en-US" sz="2400" b="1" dirty="0">
                        <a:solidFill>
                          <a:schemeClr val="tx1"/>
                        </a:solidFill>
                        <a:latin typeface="Times New Roman" pitchFamily="18" charset="0"/>
                        <a:cs typeface="Times New Roman" pitchFamily="18" charset="0"/>
                      </a:endParaRPr>
                    </a:p>
                  </a:txBody>
                  <a:tcPr/>
                </a:tc>
                <a:tc>
                  <a:txBody>
                    <a:bodyPr/>
                    <a:lstStyle/>
                    <a:p>
                      <a:r>
                        <a:rPr lang="vi-VN" sz="2400" b="1" dirty="0" smtClean="0">
                          <a:solidFill>
                            <a:schemeClr val="tx1"/>
                          </a:solidFill>
                          <a:latin typeface="Times New Roman" pitchFamily="18" charset="0"/>
                          <a:cs typeface="Times New Roman" pitchFamily="18" charset="0"/>
                        </a:rPr>
                        <a:t>Comparison</a:t>
                      </a:r>
                      <a:endParaRPr lang="en-US" sz="2400" b="1" dirty="0">
                        <a:solidFill>
                          <a:schemeClr val="tx1"/>
                        </a:solidFill>
                        <a:latin typeface="Times New Roman" pitchFamily="18" charset="0"/>
                        <a:cs typeface="Times New Roman" pitchFamily="18" charset="0"/>
                      </a:endParaRPr>
                    </a:p>
                  </a:txBody>
                  <a:tcPr/>
                </a:tc>
                <a:tc>
                  <a:txBody>
                    <a:bodyPr/>
                    <a:lstStyle/>
                    <a:p>
                      <a:pPr marL="342900" indent="-342900" fontAlgn="auto">
                        <a:spcAft>
                          <a:spcPts val="0"/>
                        </a:spcAft>
                        <a:buFontTx/>
                        <a:buChar char="-"/>
                        <a:defRPr/>
                      </a:pPr>
                      <a:r>
                        <a:rPr lang="vi-VN" sz="2400" dirty="0" smtClean="0">
                          <a:solidFill>
                            <a:schemeClr val="tx1"/>
                          </a:solidFill>
                          <a:latin typeface="Times New Roman" pitchFamily="18" charset="0"/>
                          <a:cs typeface="Times New Roman" pitchFamily="18" charset="0"/>
                        </a:rPr>
                        <a:t>Remember the structures</a:t>
                      </a:r>
                      <a:endParaRPr lang="en-US" sz="2400" dirty="0" smtClean="0">
                        <a:solidFill>
                          <a:schemeClr val="tx1"/>
                        </a:solidFill>
                        <a:latin typeface="Times New Roman" pitchFamily="18" charset="0"/>
                        <a:cs typeface="Times New Roman" pitchFamily="18" charset="0"/>
                      </a:endParaRPr>
                    </a:p>
                    <a:p>
                      <a:pPr marL="342900" indent="-342900" fontAlgn="auto">
                        <a:spcAft>
                          <a:spcPts val="0"/>
                        </a:spcAft>
                        <a:buFontTx/>
                        <a:buChar char="-"/>
                        <a:defRPr/>
                      </a:pPr>
                      <a:r>
                        <a:rPr lang="en-US" sz="2400" dirty="0" smtClean="0">
                          <a:solidFill>
                            <a:schemeClr val="tx1"/>
                          </a:solidFill>
                          <a:latin typeface="Times New Roman" pitchFamily="18" charset="0"/>
                          <a:cs typeface="Times New Roman" pitchFamily="18" charset="0"/>
                        </a:rPr>
                        <a:t>Identify</a:t>
                      </a:r>
                      <a:r>
                        <a:rPr lang="en-US" sz="2400" baseline="0" dirty="0" smtClean="0">
                          <a:solidFill>
                            <a:schemeClr val="tx1"/>
                          </a:solidFill>
                          <a:latin typeface="Times New Roman" pitchFamily="18" charset="0"/>
                          <a:cs typeface="Times New Roman" pitchFamily="18" charset="0"/>
                        </a:rPr>
                        <a:t> the signals of comparisons. </a:t>
                      </a: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948517">
                <a:tc gridSpan="3">
                  <a:txBody>
                    <a:bodyPr/>
                    <a:lstStyle/>
                    <a:p>
                      <a:pPr algn="l"/>
                      <a:r>
                        <a:rPr lang="en-US" sz="2400" i="1" u="sng" dirty="0" smtClean="0">
                          <a:solidFill>
                            <a:schemeClr val="tx1"/>
                          </a:solidFill>
                          <a:latin typeface="Times New Roman" pitchFamily="18" charset="0"/>
                          <a:cs typeface="Times New Roman" pitchFamily="18" charset="0"/>
                        </a:rPr>
                        <a:t>Example:</a:t>
                      </a:r>
                      <a:r>
                        <a:rPr lang="en-US" sz="2400" baseline="0" dirty="0" smtClean="0">
                          <a:solidFill>
                            <a:schemeClr val="tx1"/>
                          </a:solidFill>
                          <a:latin typeface="Times New Roman" pitchFamily="18" charset="0"/>
                          <a:cs typeface="Times New Roman" pitchFamily="18" charset="0"/>
                        </a:rPr>
                        <a:t> It’s the ____difficult exercise that they have ever done so far. </a:t>
                      </a:r>
                    </a:p>
                    <a:p>
                      <a:pPr algn="l"/>
                      <a:r>
                        <a:rPr lang="en-US" sz="2400" baseline="0" dirty="0" smtClean="0">
                          <a:solidFill>
                            <a:schemeClr val="tx1"/>
                          </a:solidFill>
                          <a:latin typeface="Times New Roman" pitchFamily="18" charset="0"/>
                          <a:cs typeface="Times New Roman" pitchFamily="18" charset="0"/>
                        </a:rPr>
                        <a:t>		A. more			B. too			C. most			D. much</a:t>
                      </a:r>
                      <a:endParaRPr lang="en-US" sz="2400" dirty="0">
                        <a:solidFill>
                          <a:schemeClr val="tx1"/>
                        </a:solidFill>
                        <a:latin typeface="Times New Roman" pitchFamily="18" charset="0"/>
                        <a:cs typeface="Times New Roman" pitchFamily="18" charset="0"/>
                      </a:endParaRPr>
                    </a:p>
                  </a:txBody>
                  <a:tcPr>
                    <a:solidFill>
                      <a:srgbClr val="FFFF00"/>
                    </a:solidFill>
                  </a:tcPr>
                </a:tc>
                <a:tc hMerge="1">
                  <a:txBody>
                    <a:bodyPr/>
                    <a:lstStyle/>
                    <a:p>
                      <a:endParaRPr lang="en-US" sz="2400" b="1" dirty="0">
                        <a:solidFill>
                          <a:schemeClr val="tx1"/>
                        </a:solidFill>
                        <a:latin typeface="Times New Roman" pitchFamily="18" charset="0"/>
                        <a:cs typeface="Times New Roman" pitchFamily="18" charset="0"/>
                      </a:endParaRPr>
                    </a:p>
                  </a:txBody>
                  <a:tcPr/>
                </a:tc>
                <a:tc hMerge="1">
                  <a:txBody>
                    <a:bodyPr/>
                    <a:lstStyle/>
                    <a:p>
                      <a:endParaRPr lang="en-US" sz="2400"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3706627555"/>
                  </a:ext>
                </a:extLst>
              </a:tr>
              <a:tr h="836322">
                <a:tc>
                  <a:txBody>
                    <a:bodyPr/>
                    <a:lstStyle/>
                    <a:p>
                      <a:pPr algn="ctr"/>
                      <a:r>
                        <a:rPr lang="en-US" sz="2400" b="1" dirty="0" smtClean="0">
                          <a:solidFill>
                            <a:schemeClr val="tx1"/>
                          </a:solidFill>
                          <a:latin typeface="Times New Roman" pitchFamily="18" charset="0"/>
                          <a:cs typeface="Times New Roman" pitchFamily="18" charset="0"/>
                        </a:rPr>
                        <a:t>14</a:t>
                      </a:r>
                      <a:endParaRPr lang="en-US" sz="2400" b="1" dirty="0">
                        <a:solidFill>
                          <a:schemeClr val="tx1"/>
                        </a:solidFill>
                        <a:latin typeface="Times New Roman" pitchFamily="18" charset="0"/>
                        <a:cs typeface="Times New Roman" pitchFamily="18" charset="0"/>
                      </a:endParaRPr>
                    </a:p>
                  </a:txBody>
                  <a:tcPr/>
                </a:tc>
                <a:tc>
                  <a:txBody>
                    <a:bodyPr/>
                    <a:lstStyle/>
                    <a:p>
                      <a:r>
                        <a:rPr lang="vi-VN" sz="2400" b="1" dirty="0" smtClean="0">
                          <a:solidFill>
                            <a:schemeClr val="tx1"/>
                          </a:solidFill>
                          <a:latin typeface="Times New Roman" pitchFamily="18" charset="0"/>
                          <a:cs typeface="Times New Roman" pitchFamily="18" charset="0"/>
                        </a:rPr>
                        <a:t>Synonym - Antonym</a:t>
                      </a:r>
                      <a:endParaRPr lang="en-US" sz="2400" b="1" dirty="0">
                        <a:solidFill>
                          <a:schemeClr val="tx1"/>
                        </a:solidFill>
                        <a:latin typeface="Times New Roman" pitchFamily="18" charset="0"/>
                        <a:cs typeface="Times New Roman" pitchFamily="18" charset="0"/>
                      </a:endParaRPr>
                    </a:p>
                  </a:txBody>
                  <a:tcPr/>
                </a:tc>
                <a:tc>
                  <a:txBody>
                    <a:bodyPr/>
                    <a:lstStyle/>
                    <a:p>
                      <a:pPr fontAlgn="auto">
                        <a:spcAft>
                          <a:spcPts val="0"/>
                        </a:spcAft>
                        <a:buFont typeface="Arial"/>
                        <a:buNone/>
                        <a:defRPr/>
                      </a:pPr>
                      <a:r>
                        <a:rPr lang="en-US"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Determine the tense</a:t>
                      </a:r>
                      <a:r>
                        <a:rPr lang="en-US" sz="2400" dirty="0" smtClean="0">
                          <a:solidFill>
                            <a:schemeClr val="tx1"/>
                          </a:solidFill>
                          <a:latin typeface="Times New Roman" pitchFamily="18" charset="0"/>
                          <a:cs typeface="Times New Roman" pitchFamily="18" charset="0"/>
                        </a:rPr>
                        <a:t> and the part of speech.</a:t>
                      </a:r>
                      <a:endParaRPr lang="vi-VN" sz="2400" dirty="0" smtClean="0">
                        <a:solidFill>
                          <a:schemeClr val="tx1"/>
                        </a:solidFill>
                        <a:latin typeface="Times New Roman" pitchFamily="18" charset="0"/>
                        <a:cs typeface="Times New Roman" pitchFamily="18" charset="0"/>
                      </a:endParaRPr>
                    </a:p>
                    <a:p>
                      <a:pPr fontAlgn="auto">
                        <a:spcAft>
                          <a:spcPts val="0"/>
                        </a:spcAft>
                        <a:buFont typeface="Arial"/>
                        <a:buNone/>
                        <a:defRPr/>
                      </a:pPr>
                      <a:r>
                        <a:rPr lang="en-US" sz="240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Analyse the sentence</a:t>
                      </a:r>
                      <a:r>
                        <a:rPr lang="en-US" sz="2400" dirty="0" smtClean="0">
                          <a:solidFill>
                            <a:schemeClr val="tx1"/>
                          </a:solidFill>
                          <a:latin typeface="Times New Roman" pitchFamily="18" charset="0"/>
                          <a:cs typeface="Times New Roman" pitchFamily="18" charset="0"/>
                        </a:rPr>
                        <a:t> and guess the meaning.</a:t>
                      </a: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0002"/>
                  </a:ext>
                </a:extLst>
              </a:tr>
              <a:tr h="948517">
                <a:tc gridSpan="3">
                  <a:txBody>
                    <a:bodyPr/>
                    <a:lstStyle/>
                    <a:p>
                      <a:pPr algn="l"/>
                      <a:r>
                        <a:rPr lang="en-US" sz="2400" b="0" i="1" u="sng" dirty="0" smtClean="0">
                          <a:solidFill>
                            <a:schemeClr val="tx1"/>
                          </a:solidFill>
                          <a:latin typeface="Times New Roman" pitchFamily="18" charset="0"/>
                          <a:cs typeface="Times New Roman" pitchFamily="18" charset="0"/>
                        </a:rPr>
                        <a:t>Example:</a:t>
                      </a:r>
                      <a:r>
                        <a:rPr lang="en-US" sz="2400" dirty="0" smtClean="0">
                          <a:solidFill>
                            <a:schemeClr val="tx1"/>
                          </a:solidFill>
                          <a:latin typeface="Times New Roman" pitchFamily="18" charset="0"/>
                          <a:cs typeface="Times New Roman" pitchFamily="18" charset="0"/>
                        </a:rPr>
                        <a:t> The lost hikers </a:t>
                      </a:r>
                      <a:r>
                        <a:rPr lang="en-US" sz="2400" b="1" u="sng" dirty="0" smtClean="0">
                          <a:solidFill>
                            <a:schemeClr val="tx1"/>
                          </a:solidFill>
                          <a:latin typeface="Times New Roman" pitchFamily="18" charset="0"/>
                          <a:cs typeface="Times New Roman" pitchFamily="18" charset="0"/>
                        </a:rPr>
                        <a:t>stayed alive</a:t>
                      </a:r>
                      <a:r>
                        <a:rPr lang="en-US" sz="2400" dirty="0" smtClean="0">
                          <a:solidFill>
                            <a:schemeClr val="tx1"/>
                          </a:solidFill>
                          <a:latin typeface="Times New Roman" pitchFamily="18" charset="0"/>
                          <a:cs typeface="Times New Roman" pitchFamily="18" charset="0"/>
                        </a:rPr>
                        <a:t> by eating wild berries and drinking spring water.</a:t>
                      </a:r>
                    </a:p>
                    <a:p>
                      <a:pPr algn="l"/>
                      <a:r>
                        <a:rPr lang="en-US" sz="2400" dirty="0" smtClean="0">
                          <a:solidFill>
                            <a:schemeClr val="tx1"/>
                          </a:solidFill>
                          <a:latin typeface="Times New Roman" pitchFamily="18" charset="0"/>
                          <a:cs typeface="Times New Roman" pitchFamily="18" charset="0"/>
                        </a:rPr>
                        <a:t>		A. revived			B.</a:t>
                      </a:r>
                      <a:r>
                        <a:rPr lang="en-US" sz="2400" baseline="0" dirty="0" smtClean="0">
                          <a:solidFill>
                            <a:schemeClr val="tx1"/>
                          </a:solidFill>
                          <a:latin typeface="Times New Roman" pitchFamily="18" charset="0"/>
                          <a:cs typeface="Times New Roman" pitchFamily="18" charset="0"/>
                        </a:rPr>
                        <a:t> survived	C. surprised 		D. lively </a:t>
                      </a:r>
                      <a:endParaRPr lang="en-US" sz="2400" dirty="0">
                        <a:solidFill>
                          <a:schemeClr val="tx1"/>
                        </a:solidFill>
                        <a:latin typeface="Times New Roman" pitchFamily="18" charset="0"/>
                        <a:cs typeface="Times New Roman" pitchFamily="18" charset="0"/>
                      </a:endParaRPr>
                    </a:p>
                  </a:txBody>
                  <a:tcPr>
                    <a:solidFill>
                      <a:srgbClr val="FFFF00"/>
                    </a:solidFill>
                  </a:tcPr>
                </a:tc>
                <a:tc hMerge="1">
                  <a:txBody>
                    <a:bodyPr/>
                    <a:lstStyle/>
                    <a:p>
                      <a:endParaRPr lang="en-US" sz="2400" b="1" dirty="0">
                        <a:solidFill>
                          <a:schemeClr val="tx1"/>
                        </a:solidFill>
                        <a:latin typeface="Times New Roman" pitchFamily="18" charset="0"/>
                        <a:cs typeface="Times New Roman" pitchFamily="18" charset="0"/>
                      </a:endParaRPr>
                    </a:p>
                  </a:txBody>
                  <a:tcPr/>
                </a:tc>
                <a:tc hMerge="1">
                  <a:txBody>
                    <a:bodyPr/>
                    <a:lstStyle/>
                    <a:p>
                      <a:endParaRPr lang="en-US" sz="2400" dirty="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776839588"/>
                  </a:ext>
                </a:extLst>
              </a:tr>
              <a:tr h="509164">
                <a:tc>
                  <a:txBody>
                    <a:bodyPr/>
                    <a:lstStyle/>
                    <a:p>
                      <a:pPr algn="ctr"/>
                      <a:r>
                        <a:rPr lang="en-US" sz="2400" b="1" dirty="0" smtClean="0">
                          <a:solidFill>
                            <a:schemeClr val="tx1"/>
                          </a:solidFill>
                          <a:latin typeface="Times New Roman" pitchFamily="18" charset="0"/>
                          <a:cs typeface="Times New Roman" pitchFamily="18" charset="0"/>
                        </a:rPr>
                        <a:t>15</a:t>
                      </a:r>
                      <a:endParaRPr lang="en-US" sz="2400" b="1" dirty="0">
                        <a:solidFill>
                          <a:schemeClr val="tx1"/>
                        </a:solidFill>
                        <a:latin typeface="Times New Roman" pitchFamily="18" charset="0"/>
                        <a:cs typeface="Times New Roman" pitchFamily="18" charset="0"/>
                      </a:endParaRPr>
                    </a:p>
                  </a:txBody>
                  <a:tcPr/>
                </a:tc>
                <a:tc>
                  <a:txBody>
                    <a:bodyPr/>
                    <a:lstStyle/>
                    <a:p>
                      <a:r>
                        <a:rPr lang="en-US" sz="2400" b="1" dirty="0" smtClean="0">
                          <a:solidFill>
                            <a:schemeClr val="tx1"/>
                          </a:solidFill>
                          <a:latin typeface="Times New Roman" pitchFamily="18" charset="0"/>
                          <a:cs typeface="Times New Roman" pitchFamily="18" charset="0"/>
                        </a:rPr>
                        <a:t>Communicative</a:t>
                      </a:r>
                      <a:r>
                        <a:rPr lang="en-US" sz="2400" b="1" baseline="0" dirty="0" smtClean="0">
                          <a:solidFill>
                            <a:schemeClr val="tx1"/>
                          </a:solidFill>
                          <a:latin typeface="Times New Roman" pitchFamily="18" charset="0"/>
                          <a:cs typeface="Times New Roman" pitchFamily="18" charset="0"/>
                        </a:rPr>
                        <a:t> exchange</a:t>
                      </a:r>
                      <a:endParaRPr lang="en-US" sz="2400" b="1" dirty="0">
                        <a:solidFill>
                          <a:schemeClr val="tx1"/>
                        </a:solidFill>
                        <a:latin typeface="Times New Roman" pitchFamily="18" charset="0"/>
                        <a:cs typeface="Times New Roman" pitchFamily="18" charset="0"/>
                      </a:endParaRPr>
                    </a:p>
                  </a:txBody>
                  <a:tcPr/>
                </a:tc>
                <a:tc>
                  <a:txBody>
                    <a:bodyPr/>
                    <a:lstStyle/>
                    <a:p>
                      <a:pPr fontAlgn="auto">
                        <a:spcAft>
                          <a:spcPts val="0"/>
                        </a:spcAft>
                        <a:buFont typeface="Arial"/>
                        <a:buNone/>
                        <a:defRPr/>
                      </a:pPr>
                      <a:r>
                        <a:rPr lang="en-US" sz="2400" dirty="0" smtClean="0">
                          <a:solidFill>
                            <a:schemeClr val="tx1"/>
                          </a:solidFill>
                          <a:latin typeface="Times New Roman" pitchFamily="18" charset="0"/>
                          <a:cs typeface="Times New Roman" pitchFamily="18" charset="0"/>
                        </a:rPr>
                        <a:t>-</a:t>
                      </a:r>
                      <a:r>
                        <a:rPr lang="en-US" sz="2400" baseline="0" dirty="0" smtClean="0">
                          <a:solidFill>
                            <a:schemeClr val="tx1"/>
                          </a:solidFill>
                          <a:latin typeface="Times New Roman" pitchFamily="18" charset="0"/>
                          <a:cs typeface="Times New Roman" pitchFamily="18" charset="0"/>
                        </a:rPr>
                        <a:t> </a:t>
                      </a:r>
                      <a:r>
                        <a:rPr lang="vi-VN" sz="2400" dirty="0" smtClean="0">
                          <a:solidFill>
                            <a:schemeClr val="tx1"/>
                          </a:solidFill>
                          <a:latin typeface="Times New Roman" pitchFamily="18" charset="0"/>
                          <a:cs typeface="Times New Roman" pitchFamily="18" charset="0"/>
                        </a:rPr>
                        <a:t>Guess the meaning through out the </a:t>
                      </a:r>
                      <a:r>
                        <a:rPr lang="en-US" sz="2400" dirty="0" smtClean="0">
                          <a:solidFill>
                            <a:schemeClr val="tx1"/>
                          </a:solidFill>
                          <a:latin typeface="Times New Roman" pitchFamily="18" charset="0"/>
                          <a:cs typeface="Times New Roman" pitchFamily="18" charset="0"/>
                        </a:rPr>
                        <a:t>context</a:t>
                      </a: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10003"/>
                  </a:ext>
                </a:extLst>
              </a:tr>
              <a:tr h="984738">
                <a:tc gridSpan="3">
                  <a:txBody>
                    <a:bodyPr/>
                    <a:lstStyle/>
                    <a:p>
                      <a:pPr algn="l"/>
                      <a:r>
                        <a:rPr lang="en-US" sz="2400" i="1" u="sng" dirty="0" smtClean="0">
                          <a:solidFill>
                            <a:schemeClr val="tx1"/>
                          </a:solidFill>
                          <a:latin typeface="Times New Roman" pitchFamily="18" charset="0"/>
                          <a:cs typeface="Times New Roman" pitchFamily="18" charset="0"/>
                        </a:rPr>
                        <a:t>Example:</a:t>
                      </a:r>
                      <a:r>
                        <a:rPr lang="en-US" sz="2400" dirty="0" smtClean="0">
                          <a:solidFill>
                            <a:schemeClr val="tx1"/>
                          </a:solidFill>
                          <a:latin typeface="Times New Roman" pitchFamily="18" charset="0"/>
                          <a:cs typeface="Times New Roman" pitchFamily="18" charset="0"/>
                        </a:rPr>
                        <a:t> “How lovely your cats are!” – “______”</a:t>
                      </a:r>
                    </a:p>
                    <a:p>
                      <a:pPr algn="l"/>
                      <a:r>
                        <a:rPr lang="en-US" sz="2400" dirty="0" smtClean="0">
                          <a:solidFill>
                            <a:schemeClr val="tx1"/>
                          </a:solidFill>
                          <a:latin typeface="Times New Roman" pitchFamily="18" charset="0"/>
                          <a:cs typeface="Times New Roman" pitchFamily="18" charset="0"/>
                        </a:rPr>
                        <a:t>		A. I love them, too.				B. Thank</a:t>
                      </a:r>
                      <a:r>
                        <a:rPr lang="en-US" sz="2400" baseline="0" dirty="0" smtClean="0">
                          <a:solidFill>
                            <a:schemeClr val="tx1"/>
                          </a:solidFill>
                          <a:latin typeface="Times New Roman" pitchFamily="18" charset="0"/>
                          <a:cs typeface="Times New Roman" pitchFamily="18" charset="0"/>
                        </a:rPr>
                        <a:t> you, it’s nice of you to say so.</a:t>
                      </a:r>
                    </a:p>
                    <a:p>
                      <a:pPr algn="l"/>
                      <a:r>
                        <a:rPr lang="en-US" sz="2400" baseline="0" dirty="0" smtClean="0">
                          <a:solidFill>
                            <a:schemeClr val="tx1"/>
                          </a:solidFill>
                          <a:latin typeface="Times New Roman" pitchFamily="18" charset="0"/>
                          <a:cs typeface="Times New Roman" pitchFamily="18" charset="0"/>
                        </a:rPr>
                        <a:t>		C. Can you say that again?		D. Really? They are.</a:t>
                      </a:r>
                      <a:endParaRPr lang="en-US" sz="2400" dirty="0">
                        <a:solidFill>
                          <a:schemeClr val="tx1"/>
                        </a:solidFill>
                        <a:latin typeface="Times New Roman" pitchFamily="18" charset="0"/>
                        <a:cs typeface="Times New Roman" pitchFamily="18" charset="0"/>
                      </a:endParaRPr>
                    </a:p>
                  </a:txBody>
                  <a:tcPr>
                    <a:solidFill>
                      <a:srgbClr val="FFFF00"/>
                    </a:solidFill>
                  </a:tcPr>
                </a:tc>
                <a:tc hMerge="1">
                  <a:txBody>
                    <a:bodyPr/>
                    <a:lstStyle/>
                    <a:p>
                      <a:endParaRPr lang="en-US" sz="2400" b="1" dirty="0">
                        <a:solidFill>
                          <a:schemeClr val="tx1"/>
                        </a:solidFill>
                        <a:latin typeface="Times New Roman" pitchFamily="18" charset="0"/>
                        <a:cs typeface="Times New Roman" pitchFamily="18" charset="0"/>
                      </a:endParaRPr>
                    </a:p>
                  </a:txBody>
                  <a:tcPr/>
                </a:tc>
                <a:tc hMerge="1">
                  <a:txBody>
                    <a:bodyPr/>
                    <a:lstStyle/>
                    <a:p>
                      <a:pPr fontAlgn="auto">
                        <a:spcAft>
                          <a:spcPts val="0"/>
                        </a:spcAft>
                        <a:buFont typeface="Arial"/>
                        <a:buNone/>
                        <a:defRPr/>
                      </a:pPr>
                      <a:endParaRPr lang="vi-VN" sz="2400" dirty="0" smtClean="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xmlns="" val="4188696064"/>
                  </a:ext>
                </a:extLst>
              </a:tr>
            </a:tbl>
          </a:graphicData>
        </a:graphic>
      </p:graphicFrame>
      <p:sp>
        <p:nvSpPr>
          <p:cNvPr id="5" name="Oval 4"/>
          <p:cNvSpPr/>
          <p:nvPr/>
        </p:nvSpPr>
        <p:spPr>
          <a:xfrm>
            <a:off x="2513232" y="2323741"/>
            <a:ext cx="492369" cy="38779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7" name="Oval 6"/>
          <p:cNvSpPr/>
          <p:nvPr/>
        </p:nvSpPr>
        <p:spPr>
          <a:xfrm>
            <a:off x="6825608" y="2323741"/>
            <a:ext cx="1966546" cy="517744"/>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8" name="Oval 7"/>
          <p:cNvSpPr/>
          <p:nvPr/>
        </p:nvSpPr>
        <p:spPr>
          <a:xfrm>
            <a:off x="5860580" y="2751593"/>
            <a:ext cx="390612" cy="38779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9" name="Oval 8"/>
          <p:cNvSpPr/>
          <p:nvPr/>
        </p:nvSpPr>
        <p:spPr>
          <a:xfrm>
            <a:off x="3991944" y="4549124"/>
            <a:ext cx="390612" cy="38779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0" name="Oval 9"/>
          <p:cNvSpPr/>
          <p:nvPr/>
        </p:nvSpPr>
        <p:spPr>
          <a:xfrm>
            <a:off x="5860580" y="5985201"/>
            <a:ext cx="390612" cy="387790"/>
          </a:xfrm>
          <a:prstGeom prst="ellipse">
            <a:avLst/>
          </a:prstGeom>
          <a:noFill/>
          <a:ln w="41275">
            <a:solidFill>
              <a:schemeClr val="accent1">
                <a:shade val="50000"/>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xmlns="" val="368369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903812" y="571102"/>
            <a:ext cx="8911687" cy="1562498"/>
          </a:xfrm>
        </p:spPr>
        <p:txBody>
          <a:bodyPr>
            <a:normAutofit/>
          </a:bodyPr>
          <a:lstStyle/>
          <a:p>
            <a:r>
              <a:rPr lang="en-US" sz="4400" b="1" dirty="0">
                <a:solidFill>
                  <a:srgbClr val="C00000"/>
                </a:solidFill>
                <a:latin typeface="Times New Roman" panose="02020603050405020304" pitchFamily="18" charset="0"/>
                <a:cs typeface="Times New Roman" panose="02020603050405020304" pitchFamily="18" charset="0"/>
              </a:rPr>
              <a:t>C. READING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u="sng" dirty="0">
                <a:latin typeface="Times New Roman" panose="02020603050405020304" pitchFamily="18" charset="0"/>
                <a:cs typeface="Times New Roman" panose="02020603050405020304" pitchFamily="18" charset="0"/>
              </a:rPr>
              <a:t>1. Cloze-reading </a:t>
            </a:r>
            <a:endParaRPr lang="vi-VN" sz="4400" i="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C73E2E08-EDBD-43D6-9A29-B76D04B4D33C}"/>
              </a:ext>
            </a:extLst>
          </p:cNvPr>
          <p:cNvSpPr>
            <a:spLocks noGrp="1"/>
          </p:cNvSpPr>
          <p:nvPr>
            <p:ph idx="1"/>
          </p:nvPr>
        </p:nvSpPr>
        <p:spPr>
          <a:xfrm>
            <a:off x="1903812" y="2133600"/>
            <a:ext cx="9532814" cy="3777622"/>
          </a:xfrm>
        </p:spPr>
        <p:txBody>
          <a:bodyPr>
            <a:normAutofit/>
          </a:bodyPr>
          <a:lstStyle/>
          <a:p>
            <a:r>
              <a:rPr lang="en-US" sz="2800" dirty="0">
                <a:latin typeface="Times New Roman" panose="02020603050405020304" pitchFamily="18" charset="0"/>
                <a:cs typeface="Times New Roman" panose="02020603050405020304" pitchFamily="18" charset="0"/>
              </a:rPr>
              <a:t>Read the following passage and mark the letter A, B, C or D on your answer sheet to indicate the </a:t>
            </a:r>
            <a:r>
              <a:rPr lang="en-US" sz="2800" b="1" dirty="0">
                <a:latin typeface="Times New Roman" panose="02020603050405020304" pitchFamily="18" charset="0"/>
                <a:cs typeface="Times New Roman" panose="02020603050405020304" pitchFamily="18" charset="0"/>
              </a:rPr>
              <a:t>correct word or phrase </a:t>
            </a:r>
            <a:r>
              <a:rPr lang="en-US" sz="2800" dirty="0">
                <a:latin typeface="Times New Roman" panose="02020603050405020304" pitchFamily="18" charset="0"/>
                <a:cs typeface="Times New Roman" panose="02020603050405020304" pitchFamily="18" charset="0"/>
              </a:rPr>
              <a:t>that </a:t>
            </a:r>
            <a:r>
              <a:rPr lang="en-US" sz="2800" b="1" dirty="0">
                <a:latin typeface="Times New Roman" panose="02020603050405020304" pitchFamily="18" charset="0"/>
                <a:cs typeface="Times New Roman" panose="02020603050405020304" pitchFamily="18" charset="0"/>
              </a:rPr>
              <a:t>best fits</a:t>
            </a:r>
            <a:r>
              <a:rPr lang="en-US" sz="2800" dirty="0">
                <a:latin typeface="Times New Roman" panose="02020603050405020304" pitchFamily="18" charset="0"/>
                <a:cs typeface="Times New Roman" panose="02020603050405020304" pitchFamily="18" charset="0"/>
              </a:rPr>
              <a:t> each of the </a:t>
            </a:r>
            <a:r>
              <a:rPr lang="en-US" sz="2800" b="1" dirty="0">
                <a:latin typeface="Times New Roman" panose="02020603050405020304" pitchFamily="18" charset="0"/>
                <a:cs typeface="Times New Roman" panose="02020603050405020304" pitchFamily="18" charset="0"/>
              </a:rPr>
              <a:t>numbered blanks</a:t>
            </a:r>
            <a:r>
              <a:rPr lang="en-US" sz="2800" dirty="0">
                <a:latin typeface="Times New Roman" panose="02020603050405020304" pitchFamily="18" charset="0"/>
                <a:cs typeface="Times New Roman" panose="02020603050405020304" pitchFamily="18" charset="0"/>
              </a:rPr>
              <a:t>. </a:t>
            </a:r>
          </a:p>
          <a:p>
            <a:pPr marL="0" indent="0">
              <a:buNone/>
            </a:pP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Number of questions: </a:t>
            </a:r>
            <a:r>
              <a:rPr lang="en-US" sz="2800" b="1" dirty="0">
                <a:latin typeface="Times New Roman" panose="02020603050405020304" pitchFamily="18" charset="0"/>
                <a:cs typeface="Times New Roman" panose="02020603050405020304" pitchFamily="18" charset="0"/>
              </a:rPr>
              <a:t>05/40 (1,25 points)</a:t>
            </a:r>
            <a:endParaRPr lang="vi-VN"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9297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903812" y="571102"/>
            <a:ext cx="8911687" cy="1562498"/>
          </a:xfrm>
        </p:spPr>
        <p:txBody>
          <a:bodyPr>
            <a:normAutofit/>
          </a:bodyPr>
          <a:lstStyle/>
          <a:p>
            <a:r>
              <a:rPr lang="en-US" sz="4400" b="1" dirty="0">
                <a:solidFill>
                  <a:srgbClr val="C00000"/>
                </a:solidFill>
                <a:latin typeface="Times New Roman" panose="02020603050405020304" pitchFamily="18" charset="0"/>
                <a:cs typeface="Times New Roman" panose="02020603050405020304" pitchFamily="18" charset="0"/>
              </a:rPr>
              <a:t>C. READING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dirty="0">
                <a:latin typeface="Times New Roman" panose="02020603050405020304" pitchFamily="18" charset="0"/>
                <a:cs typeface="Times New Roman" panose="02020603050405020304" pitchFamily="18" charset="0"/>
              </a:rPr>
              <a:t>1. CLOZE-READING </a:t>
            </a:r>
            <a:endParaRPr lang="vi-VN" sz="4400" i="1" dirty="0">
              <a:latin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xmlns="" id="{3BB25AA2-A6ED-4DE4-BAD7-7CCCA3415CEB}"/>
              </a:ext>
            </a:extLst>
          </p:cNvPr>
          <p:cNvGraphicFramePr>
            <a:graphicFrameLocks noGrp="1"/>
          </p:cNvGraphicFramePr>
          <p:nvPr>
            <p:extLst>
              <p:ext uri="{D42A27DB-BD31-4B8C-83A1-F6EECF244321}">
                <p14:modId xmlns:p14="http://schemas.microsoft.com/office/powerpoint/2010/main" xmlns="" val="3585187950"/>
              </p:ext>
            </p:extLst>
          </p:nvPr>
        </p:nvGraphicFramePr>
        <p:xfrm>
          <a:off x="986424" y="1915160"/>
          <a:ext cx="10741750" cy="4389120"/>
        </p:xfrm>
        <a:graphic>
          <a:graphicData uri="http://schemas.openxmlformats.org/drawingml/2006/table">
            <a:tbl>
              <a:tblPr firstRow="1" bandRow="1">
                <a:tableStyleId>{5C22544A-7EE6-4342-B048-85BDC9FD1C3A}</a:tableStyleId>
              </a:tblPr>
              <a:tblGrid>
                <a:gridCol w="804008">
                  <a:extLst>
                    <a:ext uri="{9D8B030D-6E8A-4147-A177-3AD203B41FA5}">
                      <a16:colId xmlns:a16="http://schemas.microsoft.com/office/drawing/2014/main" xmlns="" val="3440576710"/>
                    </a:ext>
                  </a:extLst>
                </a:gridCol>
                <a:gridCol w="2345635">
                  <a:extLst>
                    <a:ext uri="{9D8B030D-6E8A-4147-A177-3AD203B41FA5}">
                      <a16:colId xmlns:a16="http://schemas.microsoft.com/office/drawing/2014/main" xmlns="" val="1745298443"/>
                    </a:ext>
                  </a:extLst>
                </a:gridCol>
                <a:gridCol w="7592107">
                  <a:extLst>
                    <a:ext uri="{9D8B030D-6E8A-4147-A177-3AD203B41FA5}">
                      <a16:colId xmlns:a16="http://schemas.microsoft.com/office/drawing/2014/main" xmlns="" val="3787799246"/>
                    </a:ext>
                  </a:extLst>
                </a:gridCol>
              </a:tblGrid>
              <a:tr h="370840">
                <a:tc>
                  <a:txBody>
                    <a:bodyPr/>
                    <a:lstStyle/>
                    <a:p>
                      <a:pPr algn="ctr"/>
                      <a:r>
                        <a:rPr lang="en-US" sz="2200" dirty="0">
                          <a:latin typeface="Times New Roman" panose="02020603050405020304" pitchFamily="18" charset="0"/>
                          <a:cs typeface="Times New Roman" panose="02020603050405020304" pitchFamily="18" charset="0"/>
                        </a:rPr>
                        <a:t>NO.</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71096601"/>
                  </a:ext>
                </a:extLst>
              </a:tr>
              <a:tr h="370840">
                <a:tc>
                  <a:txBody>
                    <a:bodyPr/>
                    <a:lstStyle/>
                    <a:p>
                      <a:pPr algn="ctr"/>
                      <a:r>
                        <a:rPr lang="en-US" sz="2200" b="1" dirty="0">
                          <a:latin typeface="Times New Roman" panose="02020603050405020304" pitchFamily="18" charset="0"/>
                          <a:cs typeface="Times New Roman" panose="02020603050405020304" pitchFamily="18" charset="0"/>
                        </a:rPr>
                        <a:t>1</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Word formation </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en-US" sz="2200" dirty="0">
                          <a:latin typeface="Times New Roman" panose="02020603050405020304" pitchFamily="18" charset="0"/>
                          <a:cs typeface="Times New Roman" panose="02020603050405020304" pitchFamily="18" charset="0"/>
                        </a:rPr>
                        <a:t>Remember the formation of Nouns, adjectives or adverbs</a:t>
                      </a:r>
                    </a:p>
                    <a:p>
                      <a:pPr marL="285750" indent="-285750">
                        <a:buFontTx/>
                        <a:buChar char="-"/>
                      </a:pPr>
                      <a:r>
                        <a:rPr lang="en-US" sz="2200" dirty="0">
                          <a:latin typeface="Times New Roman" panose="02020603050405020304" pitchFamily="18" charset="0"/>
                          <a:cs typeface="Times New Roman" panose="02020603050405020304" pitchFamily="18" charset="0"/>
                        </a:rPr>
                        <a:t>Identify the form of the word </a:t>
                      </a:r>
                    </a:p>
                  </a:txBody>
                  <a:tcPr/>
                </a:tc>
                <a:extLst>
                  <a:ext uri="{0D108BD9-81ED-4DB2-BD59-A6C34878D82A}">
                    <a16:rowId xmlns:a16="http://schemas.microsoft.com/office/drawing/2014/main" xmlns="" val="3060252476"/>
                  </a:ext>
                </a:extLst>
              </a:tr>
              <a:tr h="370840">
                <a:tc>
                  <a:txBody>
                    <a:bodyPr/>
                    <a:lstStyle/>
                    <a:p>
                      <a:pPr algn="ctr"/>
                      <a:r>
                        <a:rPr lang="en-US" sz="2200" b="1" dirty="0">
                          <a:latin typeface="Times New Roman" panose="02020603050405020304" pitchFamily="18" charset="0"/>
                          <a:cs typeface="Times New Roman" panose="02020603050405020304" pitchFamily="18" charset="0"/>
                        </a:rPr>
                        <a:t>2</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Tenses (Present Simple, Past Simple, Present Perfect,…)</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Remember the structures </a:t>
                      </a:r>
                    </a:p>
                    <a:p>
                      <a:pPr marL="285750" indent="-285750">
                        <a:buFontTx/>
                        <a:buChar char="-"/>
                      </a:pPr>
                      <a:r>
                        <a:rPr lang="en-US" sz="2200" dirty="0">
                          <a:latin typeface="Times New Roman" panose="02020603050405020304" pitchFamily="18" charset="0"/>
                          <a:cs typeface="Times New Roman" panose="02020603050405020304" pitchFamily="18" charset="0"/>
                        </a:rPr>
                        <a:t>Identify the form through expressions of time in the sentence or previous sentences. </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958511331"/>
                  </a:ext>
                </a:extLst>
              </a:tr>
              <a:tr h="370840">
                <a:tc>
                  <a:txBody>
                    <a:bodyPr/>
                    <a:lstStyle/>
                    <a:p>
                      <a:pPr algn="ctr"/>
                      <a:r>
                        <a:rPr lang="en-US" sz="2200" b="1" dirty="0">
                          <a:latin typeface="Times New Roman" panose="02020603050405020304" pitchFamily="18" charset="0"/>
                          <a:cs typeface="Times New Roman" panose="02020603050405020304" pitchFamily="18" charset="0"/>
                        </a:rPr>
                        <a:t>3</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Prepositions/ Phrasal verbs</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Remember the use of prepositions (place – time)</a:t>
                      </a:r>
                    </a:p>
                    <a:p>
                      <a:pPr marL="285750" indent="-285750">
                        <a:buFontTx/>
                        <a:buChar char="-"/>
                      </a:pPr>
                      <a:r>
                        <a:rPr lang="en-US" sz="2200" dirty="0">
                          <a:latin typeface="Times New Roman" panose="02020603050405020304" pitchFamily="18" charset="0"/>
                          <a:cs typeface="Times New Roman" panose="02020603050405020304" pitchFamily="18" charset="0"/>
                        </a:rPr>
                        <a:t>Remember the use of phrasal verbs </a:t>
                      </a:r>
                    </a:p>
                    <a:p>
                      <a:pPr marL="285750" indent="-285750">
                        <a:buFontTx/>
                        <a:buChar char="-"/>
                      </a:pPr>
                      <a:r>
                        <a:rPr lang="en-US" sz="2200" dirty="0">
                          <a:latin typeface="Times New Roman" panose="02020603050405020304" pitchFamily="18" charset="0"/>
                          <a:cs typeface="Times New Roman" panose="02020603050405020304" pitchFamily="18" charset="0"/>
                        </a:rPr>
                        <a:t>Read carefully words near the blank that needs filling to identify the prepositions or phrasal verbs. </a:t>
                      </a:r>
                    </a:p>
                    <a:p>
                      <a:pPr marL="285750" indent="-285750">
                        <a:buFontTx/>
                        <a:buChar char="-"/>
                      </a:pPr>
                      <a:r>
                        <a:rPr lang="en-US" sz="2200" dirty="0">
                          <a:latin typeface="Times New Roman" panose="02020603050405020304" pitchFamily="18" charset="0"/>
                          <a:cs typeface="Times New Roman" panose="02020603050405020304" pitchFamily="18" charset="0"/>
                        </a:rPr>
                        <a:t>Guess the meaning or translate if the context is difficult. </a:t>
                      </a:r>
                    </a:p>
                  </a:txBody>
                  <a:tcPr/>
                </a:tc>
                <a:extLst>
                  <a:ext uri="{0D108BD9-81ED-4DB2-BD59-A6C34878D82A}">
                    <a16:rowId xmlns:a16="http://schemas.microsoft.com/office/drawing/2014/main" xmlns="" val="652577169"/>
                  </a:ext>
                </a:extLst>
              </a:tr>
            </a:tbl>
          </a:graphicData>
        </a:graphic>
      </p:graphicFrame>
    </p:spTree>
    <p:extLst>
      <p:ext uri="{BB962C8B-B14F-4D97-AF65-F5344CB8AC3E}">
        <p14:creationId xmlns:p14="http://schemas.microsoft.com/office/powerpoint/2010/main" xmlns="" val="12385563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701800" y="253602"/>
            <a:ext cx="9088299" cy="1239918"/>
          </a:xfrm>
        </p:spPr>
        <p:txBody>
          <a:bodyPr>
            <a:normAutofit fontScale="90000"/>
          </a:bodyPr>
          <a:lstStyle/>
          <a:p>
            <a:pPr lvl="0" defTabSz="914400">
              <a:spcBef>
                <a:spcPts val="0"/>
              </a:spcBef>
            </a:pPr>
            <a:r>
              <a:rPr lang="en-US" sz="4400" b="1" dirty="0" smtClean="0">
                <a:solidFill>
                  <a:srgbClr val="C00000"/>
                </a:solidFill>
                <a:latin typeface="Times New Roman" panose="02020603050405020304" pitchFamily="18" charset="0"/>
                <a:cs typeface="Times New Roman" panose="02020603050405020304" pitchFamily="18" charset="0"/>
              </a:rPr>
              <a:t>C. READING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dirty="0">
                <a:solidFill>
                  <a:prstClr val="black">
                    <a:lumMod val="85000"/>
                    <a:lumOff val="15000"/>
                  </a:prstClr>
                </a:solidFill>
                <a:latin typeface="Times New Roman" panose="02020603050405020304" pitchFamily="18" charset="0"/>
                <a:cs typeface="Times New Roman" panose="02020603050405020304" pitchFamily="18" charset="0"/>
              </a:rPr>
              <a:t>1. CLOZE-READING </a:t>
            </a:r>
            <a:endParaRPr lang="vi-VN" sz="4400" i="1" dirty="0">
              <a:solidFill>
                <a:srgbClr val="002060"/>
              </a:solidFill>
              <a:latin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xmlns="" id="{3BB25AA2-A6ED-4DE4-BAD7-7CCCA3415CEB}"/>
              </a:ext>
            </a:extLst>
          </p:cNvPr>
          <p:cNvGraphicFramePr>
            <a:graphicFrameLocks noGrp="1"/>
          </p:cNvGraphicFramePr>
          <p:nvPr>
            <p:extLst>
              <p:ext uri="{D42A27DB-BD31-4B8C-83A1-F6EECF244321}">
                <p14:modId xmlns:p14="http://schemas.microsoft.com/office/powerpoint/2010/main" xmlns="" val="3080179187"/>
              </p:ext>
            </p:extLst>
          </p:nvPr>
        </p:nvGraphicFramePr>
        <p:xfrm>
          <a:off x="963974" y="1493520"/>
          <a:ext cx="10741750" cy="5364480"/>
        </p:xfrm>
        <a:graphic>
          <a:graphicData uri="http://schemas.openxmlformats.org/drawingml/2006/table">
            <a:tbl>
              <a:tblPr firstRow="1" bandRow="1">
                <a:tableStyleId>{5C22544A-7EE6-4342-B048-85BDC9FD1C3A}</a:tableStyleId>
              </a:tblPr>
              <a:tblGrid>
                <a:gridCol w="804008">
                  <a:extLst>
                    <a:ext uri="{9D8B030D-6E8A-4147-A177-3AD203B41FA5}">
                      <a16:colId xmlns:a16="http://schemas.microsoft.com/office/drawing/2014/main" xmlns="" val="3440576710"/>
                    </a:ext>
                  </a:extLst>
                </a:gridCol>
                <a:gridCol w="2345635">
                  <a:extLst>
                    <a:ext uri="{9D8B030D-6E8A-4147-A177-3AD203B41FA5}">
                      <a16:colId xmlns:a16="http://schemas.microsoft.com/office/drawing/2014/main" xmlns="" val="1745298443"/>
                    </a:ext>
                  </a:extLst>
                </a:gridCol>
                <a:gridCol w="7592107">
                  <a:extLst>
                    <a:ext uri="{9D8B030D-6E8A-4147-A177-3AD203B41FA5}">
                      <a16:colId xmlns:a16="http://schemas.microsoft.com/office/drawing/2014/main" xmlns="" val="3787799246"/>
                    </a:ext>
                  </a:extLst>
                </a:gridCol>
              </a:tblGrid>
              <a:tr h="370840">
                <a:tc>
                  <a:txBody>
                    <a:bodyPr/>
                    <a:lstStyle/>
                    <a:p>
                      <a:pPr algn="ctr"/>
                      <a:r>
                        <a:rPr lang="en-US" sz="2200" dirty="0">
                          <a:latin typeface="Times New Roman" panose="02020603050405020304" pitchFamily="18" charset="0"/>
                          <a:cs typeface="Times New Roman" panose="02020603050405020304" pitchFamily="18" charset="0"/>
                        </a:rPr>
                        <a:t>NO.</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71096601"/>
                  </a:ext>
                </a:extLst>
              </a:tr>
              <a:tr h="370840">
                <a:tc>
                  <a:txBody>
                    <a:bodyPr/>
                    <a:lstStyle/>
                    <a:p>
                      <a:pPr algn="ctr"/>
                      <a:r>
                        <a:rPr lang="en-US" sz="2500" b="1" dirty="0">
                          <a:latin typeface="Times New Roman" panose="02020603050405020304" pitchFamily="18" charset="0"/>
                          <a:cs typeface="Times New Roman" panose="02020603050405020304" pitchFamily="18" charset="0"/>
                        </a:rPr>
                        <a:t>4</a:t>
                      </a:r>
                      <a:endParaRPr lang="vi-VN" sz="25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500" b="1" dirty="0">
                          <a:latin typeface="Times New Roman" panose="02020603050405020304" pitchFamily="18" charset="0"/>
                          <a:cs typeface="Times New Roman" panose="02020603050405020304" pitchFamily="18" charset="0"/>
                        </a:rPr>
                        <a:t>Articles</a:t>
                      </a:r>
                      <a:endParaRPr lang="vi-VN" sz="25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500" dirty="0">
                          <a:latin typeface="Times New Roman" panose="02020603050405020304" pitchFamily="18" charset="0"/>
                          <a:cs typeface="Times New Roman" panose="02020603050405020304" pitchFamily="18" charset="0"/>
                        </a:rPr>
                        <a:t>Remember the uses of articles. </a:t>
                      </a:r>
                    </a:p>
                    <a:p>
                      <a:pPr marL="285750" indent="-285750">
                        <a:buFontTx/>
                        <a:buChar char="-"/>
                      </a:pPr>
                      <a:r>
                        <a:rPr lang="en-US" sz="2500" dirty="0">
                          <a:latin typeface="Times New Roman" panose="02020603050405020304" pitchFamily="18" charset="0"/>
                          <a:cs typeface="Times New Roman" panose="02020603050405020304" pitchFamily="18" charset="0"/>
                        </a:rPr>
                        <a:t>Identify and analyze the following nouns</a:t>
                      </a:r>
                      <a:endParaRPr lang="vi-VN" sz="2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060252476"/>
                  </a:ext>
                </a:extLst>
              </a:tr>
              <a:tr h="370840">
                <a:tc>
                  <a:txBody>
                    <a:bodyPr/>
                    <a:lstStyle/>
                    <a:p>
                      <a:pPr algn="ctr"/>
                      <a:r>
                        <a:rPr lang="en-US" sz="2500" b="1" dirty="0">
                          <a:latin typeface="Times New Roman" panose="02020603050405020304" pitchFamily="18" charset="0"/>
                          <a:cs typeface="Times New Roman" panose="02020603050405020304" pitchFamily="18" charset="0"/>
                        </a:rPr>
                        <a:t>5</a:t>
                      </a:r>
                      <a:endParaRPr lang="vi-VN" sz="25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500" b="1" dirty="0">
                          <a:latin typeface="Times New Roman" panose="02020603050405020304" pitchFamily="18" charset="0"/>
                          <a:cs typeface="Times New Roman" panose="02020603050405020304" pitchFamily="18" charset="0"/>
                        </a:rPr>
                        <a:t>Conjunctions</a:t>
                      </a:r>
                      <a:endParaRPr lang="vi-VN" sz="25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500" dirty="0">
                          <a:latin typeface="Times New Roman" panose="02020603050405020304" pitchFamily="18" charset="0"/>
                          <a:cs typeface="Times New Roman" panose="02020603050405020304" pitchFamily="18" charset="0"/>
                        </a:rPr>
                        <a:t>Analyze the sentence</a:t>
                      </a:r>
                    </a:p>
                    <a:p>
                      <a:pPr marL="285750" indent="-285750">
                        <a:buFontTx/>
                        <a:buChar char="-"/>
                      </a:pPr>
                      <a:r>
                        <a:rPr lang="en-US" sz="2500" dirty="0">
                          <a:latin typeface="Times New Roman" panose="02020603050405020304" pitchFamily="18" charset="0"/>
                          <a:cs typeface="Times New Roman" panose="02020603050405020304" pitchFamily="18" charset="0"/>
                        </a:rPr>
                        <a:t>Read carefully the previous sentence and guess the meaning to identify the best conjunction. </a:t>
                      </a:r>
                      <a:endParaRPr lang="vi-VN" sz="2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958511331"/>
                  </a:ext>
                </a:extLst>
              </a:tr>
              <a:tr h="370840">
                <a:tc>
                  <a:txBody>
                    <a:bodyPr/>
                    <a:lstStyle/>
                    <a:p>
                      <a:pPr algn="ctr"/>
                      <a:r>
                        <a:rPr lang="en-US" sz="2500" b="1" dirty="0">
                          <a:latin typeface="Times New Roman" panose="02020603050405020304" pitchFamily="18" charset="0"/>
                          <a:cs typeface="Times New Roman" panose="02020603050405020304" pitchFamily="18" charset="0"/>
                        </a:rPr>
                        <a:t>6</a:t>
                      </a:r>
                      <a:endParaRPr lang="vi-VN" sz="25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500" b="1" dirty="0">
                          <a:latin typeface="Times New Roman" panose="02020603050405020304" pitchFamily="18" charset="0"/>
                          <a:cs typeface="Times New Roman" panose="02020603050405020304" pitchFamily="18" charset="0"/>
                        </a:rPr>
                        <a:t>Passive Voice</a:t>
                      </a:r>
                      <a:endParaRPr lang="vi-VN" sz="25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500" dirty="0">
                          <a:latin typeface="Times New Roman" panose="02020603050405020304" pitchFamily="18" charset="0"/>
                          <a:cs typeface="Times New Roman" panose="02020603050405020304" pitchFamily="18" charset="0"/>
                        </a:rPr>
                        <a:t>Identify the tense of the sentence containing the blank.</a:t>
                      </a:r>
                    </a:p>
                    <a:p>
                      <a:pPr marL="285750" indent="-285750">
                        <a:buFontTx/>
                        <a:buChar char="-"/>
                      </a:pPr>
                      <a:r>
                        <a:rPr lang="en-US" sz="2500" dirty="0">
                          <a:latin typeface="Times New Roman" panose="02020603050405020304" pitchFamily="18" charset="0"/>
                          <a:cs typeface="Times New Roman" panose="02020603050405020304" pitchFamily="18" charset="0"/>
                        </a:rPr>
                        <a:t>Identify the subject in the sentence to choose the best answer</a:t>
                      </a:r>
                      <a:endParaRPr lang="vi-VN" sz="2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652577169"/>
                  </a:ext>
                </a:extLst>
              </a:tr>
              <a:tr h="370840">
                <a:tc>
                  <a:txBody>
                    <a:bodyPr/>
                    <a:lstStyle/>
                    <a:p>
                      <a:pPr algn="ctr"/>
                      <a:r>
                        <a:rPr lang="en-US" sz="2500" b="1" dirty="0">
                          <a:latin typeface="Times New Roman" panose="02020603050405020304" pitchFamily="18" charset="0"/>
                          <a:cs typeface="Times New Roman" panose="02020603050405020304" pitchFamily="18" charset="0"/>
                        </a:rPr>
                        <a:t>7</a:t>
                      </a:r>
                      <a:endParaRPr lang="vi-VN" sz="25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500" b="1" dirty="0">
                          <a:latin typeface="Times New Roman" panose="02020603050405020304" pitchFamily="18" charset="0"/>
                          <a:cs typeface="Times New Roman" panose="02020603050405020304" pitchFamily="18" charset="0"/>
                        </a:rPr>
                        <a:t>Verb form (to V – V-</a:t>
                      </a:r>
                      <a:r>
                        <a:rPr lang="en-US" sz="2500" b="1" dirty="0" err="1">
                          <a:latin typeface="Times New Roman" panose="02020603050405020304" pitchFamily="18" charset="0"/>
                          <a:cs typeface="Times New Roman" panose="02020603050405020304" pitchFamily="18" charset="0"/>
                        </a:rPr>
                        <a:t>ing</a:t>
                      </a:r>
                      <a:r>
                        <a:rPr lang="en-US" sz="2500" b="1" dirty="0">
                          <a:latin typeface="Times New Roman" panose="02020603050405020304" pitchFamily="18" charset="0"/>
                          <a:cs typeface="Times New Roman" panose="02020603050405020304" pitchFamily="18" charset="0"/>
                        </a:rPr>
                        <a:t> – bare V)</a:t>
                      </a:r>
                      <a:endParaRPr lang="vi-VN" sz="25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500" dirty="0">
                          <a:latin typeface="Times New Roman" panose="02020603050405020304" pitchFamily="18" charset="0"/>
                          <a:cs typeface="Times New Roman" panose="02020603050405020304" pitchFamily="18" charset="0"/>
                        </a:rPr>
                        <a:t>Read carefully the sentence to identify the phrase or structure</a:t>
                      </a:r>
                    </a:p>
                    <a:p>
                      <a:pPr marL="285750" indent="-285750">
                        <a:buFontTx/>
                        <a:buChar char="-"/>
                      </a:pPr>
                      <a:r>
                        <a:rPr lang="en-US" sz="2500" dirty="0">
                          <a:latin typeface="Times New Roman" panose="02020603050405020304" pitchFamily="18" charset="0"/>
                          <a:cs typeface="Times New Roman" panose="02020603050405020304" pitchFamily="18" charset="0"/>
                        </a:rPr>
                        <a:t>Choose the best form of verb which goes with that structure/phrase.</a:t>
                      </a:r>
                    </a:p>
                  </a:txBody>
                  <a:tcPr/>
                </a:tc>
                <a:extLst>
                  <a:ext uri="{0D108BD9-81ED-4DB2-BD59-A6C34878D82A}">
                    <a16:rowId xmlns:a16="http://schemas.microsoft.com/office/drawing/2014/main" xmlns="" val="2176063760"/>
                  </a:ext>
                </a:extLst>
              </a:tr>
            </a:tbl>
          </a:graphicData>
        </a:graphic>
      </p:graphicFrame>
    </p:spTree>
    <p:extLst>
      <p:ext uri="{BB962C8B-B14F-4D97-AF65-F5344CB8AC3E}">
        <p14:creationId xmlns:p14="http://schemas.microsoft.com/office/powerpoint/2010/main" xmlns="" val="1082009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B98B3648-9C1E-43C4-BFDF-7E1FE273925B}"/>
              </a:ext>
            </a:extLst>
          </p:cNvPr>
          <p:cNvSpPr txBox="1"/>
          <p:nvPr/>
        </p:nvSpPr>
        <p:spPr>
          <a:xfrm>
            <a:off x="0" y="0"/>
            <a:ext cx="12191999" cy="6858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vi-VN" dirty="0"/>
          </a:p>
        </p:txBody>
      </p:sp>
      <p:sp>
        <p:nvSpPr>
          <p:cNvPr id="2" name="Title 1">
            <a:extLst>
              <a:ext uri="{FF2B5EF4-FFF2-40B4-BE49-F238E27FC236}">
                <a16:creationId xmlns:a16="http://schemas.microsoft.com/office/drawing/2014/main" xmlns="" id="{A8D8168D-D734-4CB6-AE98-94A6FF36711D}"/>
              </a:ext>
            </a:extLst>
          </p:cNvPr>
          <p:cNvSpPr>
            <a:spLocks noGrp="1"/>
          </p:cNvSpPr>
          <p:nvPr>
            <p:ph type="title"/>
          </p:nvPr>
        </p:nvSpPr>
        <p:spPr>
          <a:xfrm>
            <a:off x="999343" y="394349"/>
            <a:ext cx="10193311" cy="641863"/>
          </a:xfrm>
        </p:spPr>
        <p:txBody>
          <a:bodyPr>
            <a:normAutofit/>
          </a:bodyPr>
          <a:lstStyle/>
          <a:p>
            <a:pPr algn="ctr"/>
            <a:r>
              <a:rPr lang="vi-VN" b="1" dirty="0" smtClean="0">
                <a:latin typeface="Times New Roman" panose="02020603050405020304" pitchFamily="18" charset="0"/>
                <a:cs typeface="Times New Roman" panose="02020603050405020304" pitchFamily="18" charset="0"/>
              </a:rPr>
              <a:t>STRUCTUR</a:t>
            </a:r>
            <a:r>
              <a:rPr lang="en-US" b="1" dirty="0">
                <a:latin typeface="Times New Roman" panose="02020603050405020304" pitchFamily="18" charset="0"/>
                <a:cs typeface="Times New Roman" panose="02020603050405020304" pitchFamily="18" charset="0"/>
              </a:rPr>
              <a:t>E</a:t>
            </a:r>
            <a:endParaRPr lang="vi-VN" b="1" dirty="0">
              <a:latin typeface="Times New Roman" panose="02020603050405020304" pitchFamily="18" charset="0"/>
              <a:cs typeface="Times New Roman" panose="02020603050405020304" pitchFamily="18" charset="0"/>
            </a:endParaRPr>
          </a:p>
        </p:txBody>
      </p:sp>
      <p:graphicFrame>
        <p:nvGraphicFramePr>
          <p:cNvPr id="6" name="Table 6">
            <a:extLst>
              <a:ext uri="{FF2B5EF4-FFF2-40B4-BE49-F238E27FC236}">
                <a16:creationId xmlns:a16="http://schemas.microsoft.com/office/drawing/2014/main" xmlns="" id="{390C0315-BC86-492E-8DC3-B7F3FF04606A}"/>
              </a:ext>
            </a:extLst>
          </p:cNvPr>
          <p:cNvGraphicFramePr>
            <a:graphicFrameLocks noGrp="1"/>
          </p:cNvGraphicFramePr>
          <p:nvPr>
            <p:extLst>
              <p:ext uri="{D42A27DB-BD31-4B8C-83A1-F6EECF244321}">
                <p14:modId xmlns:p14="http://schemas.microsoft.com/office/powerpoint/2010/main" xmlns="" val="3911966015"/>
              </p:ext>
            </p:extLst>
          </p:nvPr>
        </p:nvGraphicFramePr>
        <p:xfrm>
          <a:off x="540676" y="1036212"/>
          <a:ext cx="11110646" cy="5364480"/>
        </p:xfrm>
        <a:graphic>
          <a:graphicData uri="http://schemas.openxmlformats.org/drawingml/2006/table">
            <a:tbl>
              <a:tblPr firstRow="1" bandRow="1">
                <a:tableStyleId>{5C22544A-7EE6-4342-B048-85BDC9FD1C3A}</a:tableStyleId>
              </a:tblPr>
              <a:tblGrid>
                <a:gridCol w="1834124">
                  <a:extLst>
                    <a:ext uri="{9D8B030D-6E8A-4147-A177-3AD203B41FA5}">
                      <a16:colId xmlns:a16="http://schemas.microsoft.com/office/drawing/2014/main" xmlns="" val="3415842991"/>
                    </a:ext>
                  </a:extLst>
                </a:gridCol>
                <a:gridCol w="5261113">
                  <a:extLst>
                    <a:ext uri="{9D8B030D-6E8A-4147-A177-3AD203B41FA5}">
                      <a16:colId xmlns:a16="http://schemas.microsoft.com/office/drawing/2014/main" xmlns="" val="4145283470"/>
                    </a:ext>
                  </a:extLst>
                </a:gridCol>
                <a:gridCol w="1417982">
                  <a:extLst>
                    <a:ext uri="{9D8B030D-6E8A-4147-A177-3AD203B41FA5}">
                      <a16:colId xmlns:a16="http://schemas.microsoft.com/office/drawing/2014/main" xmlns="" val="2137697954"/>
                    </a:ext>
                  </a:extLst>
                </a:gridCol>
                <a:gridCol w="1113183">
                  <a:extLst>
                    <a:ext uri="{9D8B030D-6E8A-4147-A177-3AD203B41FA5}">
                      <a16:colId xmlns:a16="http://schemas.microsoft.com/office/drawing/2014/main" xmlns="" val="3427932462"/>
                    </a:ext>
                  </a:extLst>
                </a:gridCol>
                <a:gridCol w="1484244">
                  <a:extLst>
                    <a:ext uri="{9D8B030D-6E8A-4147-A177-3AD203B41FA5}">
                      <a16:colId xmlns:a16="http://schemas.microsoft.com/office/drawing/2014/main" xmlns="" val="4095357494"/>
                    </a:ext>
                  </a:extLst>
                </a:gridCol>
              </a:tblGrid>
              <a:tr h="370840">
                <a:tc>
                  <a:txBody>
                    <a:bodyPr/>
                    <a:lstStyle/>
                    <a:p>
                      <a:pPr algn="ctr"/>
                      <a:r>
                        <a:rPr lang="vi-VN" sz="2000" dirty="0">
                          <a:latin typeface="Times New Roman" panose="02020603050405020304" pitchFamily="18" charset="0"/>
                          <a:cs typeface="Times New Roman" panose="02020603050405020304" pitchFamily="18" charset="0"/>
                        </a:rPr>
                        <a:t>Main parts</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Tasks</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Number of questions</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Score</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Percentage </a:t>
                      </a:r>
                    </a:p>
                  </a:txBody>
                  <a:tcPr anchor="ctr"/>
                </a:tc>
                <a:extLst>
                  <a:ext uri="{0D108BD9-81ED-4DB2-BD59-A6C34878D82A}">
                    <a16:rowId xmlns:a16="http://schemas.microsoft.com/office/drawing/2014/main" xmlns="" val="3503908725"/>
                  </a:ext>
                </a:extLst>
              </a:tr>
              <a:tr h="370840">
                <a:tc rowSpan="8">
                  <a:txBody>
                    <a:bodyPr/>
                    <a:lstStyle/>
                    <a:p>
                      <a:pPr algn="ctr"/>
                      <a:r>
                        <a:rPr lang="vi-VN" sz="2000" b="1" dirty="0">
                          <a:latin typeface="Times New Roman" panose="02020603050405020304" pitchFamily="18" charset="0"/>
                          <a:cs typeface="Times New Roman" panose="02020603050405020304" pitchFamily="18" charset="0"/>
                        </a:rPr>
                        <a:t>A. MULTIPLE CHOICE</a:t>
                      </a:r>
                    </a:p>
                  </a:txBody>
                  <a:tcPr anchor="ctr"/>
                </a:tc>
                <a:tc>
                  <a:txBody>
                    <a:bodyPr/>
                    <a:lstStyle/>
                    <a:p>
                      <a:pPr marL="342900" indent="-342900">
                        <a:buAutoNum type="arabicPeriod"/>
                      </a:pPr>
                      <a:r>
                        <a:rPr lang="vi-VN" sz="2000" dirty="0">
                          <a:latin typeface="Times New Roman" panose="02020603050405020304" pitchFamily="18" charset="0"/>
                          <a:cs typeface="Times New Roman" panose="02020603050405020304" pitchFamily="18" charset="0"/>
                        </a:rPr>
                        <a:t>Pronunciation</a:t>
                      </a:r>
                    </a:p>
                  </a:txBody>
                  <a:tcPr/>
                </a:tc>
                <a:tc>
                  <a:txBody>
                    <a:bodyPr/>
                    <a:lstStyle/>
                    <a:p>
                      <a:pPr algn="ctr"/>
                      <a:r>
                        <a:rPr lang="vi-VN" sz="2000" dirty="0">
                          <a:latin typeface="Times New Roman" panose="02020603050405020304" pitchFamily="18" charset="0"/>
                          <a:cs typeface="Times New Roman" panose="02020603050405020304" pitchFamily="18" charset="0"/>
                        </a:rPr>
                        <a:t>2</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0.5</a:t>
                      </a:r>
                    </a:p>
                  </a:txBody>
                  <a:tcPr anchor="ctr"/>
                </a:tc>
                <a:tc rowSpan="8">
                  <a:txBody>
                    <a:bodyPr/>
                    <a:lstStyle/>
                    <a:p>
                      <a:pPr algn="ctr"/>
                      <a:r>
                        <a:rPr lang="vi-VN" sz="2000" dirty="0">
                          <a:latin typeface="Times New Roman" panose="02020603050405020304" pitchFamily="18" charset="0"/>
                          <a:cs typeface="Times New Roman" panose="02020603050405020304" pitchFamily="18" charset="0"/>
                        </a:rPr>
                        <a:t>80%</a:t>
                      </a:r>
                    </a:p>
                  </a:txBody>
                  <a:tcPr anchor="ctr"/>
                </a:tc>
                <a:extLst>
                  <a:ext uri="{0D108BD9-81ED-4DB2-BD59-A6C34878D82A}">
                    <a16:rowId xmlns:a16="http://schemas.microsoft.com/office/drawing/2014/main" xmlns="" val="2636073857"/>
                  </a:ext>
                </a:extLst>
              </a:tr>
              <a:tr h="370840">
                <a:tc vMerge="1">
                  <a:txBody>
                    <a:bodyPr/>
                    <a:lstStyle/>
                    <a:p>
                      <a:endParaRPr lang="vi-VN" dirty="0"/>
                    </a:p>
                  </a:txBody>
                  <a:tcPr/>
                </a:tc>
                <a:tc>
                  <a:txBody>
                    <a:bodyPr/>
                    <a:lstStyle/>
                    <a:p>
                      <a:r>
                        <a:rPr lang="vi-VN" sz="2000" dirty="0">
                          <a:latin typeface="Times New Roman" panose="02020603050405020304" pitchFamily="18" charset="0"/>
                          <a:cs typeface="Times New Roman" panose="02020603050405020304" pitchFamily="18" charset="0"/>
                        </a:rPr>
                        <a:t>2. Stress</a:t>
                      </a:r>
                    </a:p>
                  </a:txBody>
                  <a:tcPr/>
                </a:tc>
                <a:tc>
                  <a:txBody>
                    <a:bodyPr/>
                    <a:lstStyle/>
                    <a:p>
                      <a:pPr algn="ctr"/>
                      <a:r>
                        <a:rPr lang="vi-VN" sz="2000" dirty="0">
                          <a:latin typeface="Times New Roman" panose="02020603050405020304" pitchFamily="18" charset="0"/>
                          <a:cs typeface="Times New Roman" panose="02020603050405020304" pitchFamily="18" charset="0"/>
                        </a:rPr>
                        <a:t>2</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0.5</a:t>
                      </a:r>
                    </a:p>
                  </a:txBody>
                  <a:tcPr anchor="ctr"/>
                </a:tc>
                <a:tc vMerge="1">
                  <a:txBody>
                    <a:bodyPr/>
                    <a:lstStyle/>
                    <a:p>
                      <a:endParaRPr lang="vi-VN" dirty="0"/>
                    </a:p>
                  </a:txBody>
                  <a:tcPr/>
                </a:tc>
                <a:extLst>
                  <a:ext uri="{0D108BD9-81ED-4DB2-BD59-A6C34878D82A}">
                    <a16:rowId xmlns:a16="http://schemas.microsoft.com/office/drawing/2014/main" xmlns="" val="1769863340"/>
                  </a:ext>
                </a:extLst>
              </a:tr>
              <a:tr h="370840">
                <a:tc vMerge="1">
                  <a:txBody>
                    <a:bodyPr/>
                    <a:lstStyle/>
                    <a:p>
                      <a:endParaRPr lang="vi-VN" dirty="0"/>
                    </a:p>
                  </a:txBody>
                  <a:tcPr/>
                </a:tc>
                <a:tc>
                  <a:txBody>
                    <a:bodyPr/>
                    <a:lstStyle/>
                    <a:p>
                      <a:r>
                        <a:rPr lang="vi-VN" sz="2000" dirty="0">
                          <a:latin typeface="Times New Roman" panose="02020603050405020304" pitchFamily="18" charset="0"/>
                          <a:cs typeface="Times New Roman" panose="02020603050405020304" pitchFamily="18" charset="0"/>
                        </a:rPr>
                        <a:t>3. Mistake corrections</a:t>
                      </a:r>
                    </a:p>
                  </a:txBody>
                  <a:tcPr/>
                </a:tc>
                <a:tc>
                  <a:txBody>
                    <a:bodyPr/>
                    <a:lstStyle/>
                    <a:p>
                      <a:pPr algn="ctr"/>
                      <a:r>
                        <a:rPr lang="vi-VN" sz="2000" dirty="0">
                          <a:latin typeface="Times New Roman" panose="02020603050405020304" pitchFamily="18" charset="0"/>
                          <a:cs typeface="Times New Roman" panose="02020603050405020304" pitchFamily="18" charset="0"/>
                        </a:rPr>
                        <a:t>3</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0.75</a:t>
                      </a:r>
                    </a:p>
                  </a:txBody>
                  <a:tcPr anchor="ctr"/>
                </a:tc>
                <a:tc vMerge="1">
                  <a:txBody>
                    <a:bodyPr/>
                    <a:lstStyle/>
                    <a:p>
                      <a:endParaRPr lang="vi-VN" dirty="0"/>
                    </a:p>
                  </a:txBody>
                  <a:tcPr/>
                </a:tc>
                <a:extLst>
                  <a:ext uri="{0D108BD9-81ED-4DB2-BD59-A6C34878D82A}">
                    <a16:rowId xmlns:a16="http://schemas.microsoft.com/office/drawing/2014/main" xmlns="" val="1762912864"/>
                  </a:ext>
                </a:extLst>
              </a:tr>
              <a:tr h="370840">
                <a:tc vMerge="1">
                  <a:txBody>
                    <a:bodyPr/>
                    <a:lstStyle/>
                    <a:p>
                      <a:endParaRPr lang="vi-VN" dirty="0"/>
                    </a:p>
                  </a:txBody>
                  <a:tcPr/>
                </a:tc>
                <a:tc>
                  <a:txBody>
                    <a:bodyPr/>
                    <a:lstStyle/>
                    <a:p>
                      <a:r>
                        <a:rPr lang="vi-VN" sz="2000" dirty="0">
                          <a:latin typeface="Times New Roman" panose="02020603050405020304" pitchFamily="18" charset="0"/>
                          <a:cs typeface="Times New Roman" panose="02020603050405020304" pitchFamily="18" charset="0"/>
                        </a:rPr>
                        <a:t>4. Sentence completion </a:t>
                      </a:r>
                    </a:p>
                  </a:txBody>
                  <a:tcPr/>
                </a:tc>
                <a:tc>
                  <a:txBody>
                    <a:bodyPr/>
                    <a:lstStyle/>
                    <a:p>
                      <a:pPr algn="ctr"/>
                      <a:r>
                        <a:rPr lang="vi-VN" sz="2000" dirty="0">
                          <a:latin typeface="Times New Roman" panose="02020603050405020304" pitchFamily="18" charset="0"/>
                          <a:cs typeface="Times New Roman" panose="02020603050405020304" pitchFamily="18" charset="0"/>
                        </a:rPr>
                        <a:t>9</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2.25</a:t>
                      </a:r>
                    </a:p>
                  </a:txBody>
                  <a:tcPr anchor="ctr"/>
                </a:tc>
                <a:tc vMerge="1">
                  <a:txBody>
                    <a:bodyPr/>
                    <a:lstStyle/>
                    <a:p>
                      <a:endParaRPr lang="vi-VN" dirty="0"/>
                    </a:p>
                  </a:txBody>
                  <a:tcPr/>
                </a:tc>
                <a:extLst>
                  <a:ext uri="{0D108BD9-81ED-4DB2-BD59-A6C34878D82A}">
                    <a16:rowId xmlns:a16="http://schemas.microsoft.com/office/drawing/2014/main" xmlns="" val="3342859349"/>
                  </a:ext>
                </a:extLst>
              </a:tr>
              <a:tr h="370840">
                <a:tc vMerge="1">
                  <a:txBody>
                    <a:bodyPr/>
                    <a:lstStyle/>
                    <a:p>
                      <a:endParaRPr lang="vi-VN" dirty="0"/>
                    </a:p>
                  </a:txBody>
                  <a:tcPr/>
                </a:tc>
                <a:tc>
                  <a:txBody>
                    <a:bodyPr/>
                    <a:lstStyle/>
                    <a:p>
                      <a:r>
                        <a:rPr lang="vi-VN" sz="2000" dirty="0">
                          <a:latin typeface="Times New Roman" panose="02020603050405020304" pitchFamily="18" charset="0"/>
                          <a:cs typeface="Times New Roman" panose="02020603050405020304" pitchFamily="18" charset="0"/>
                        </a:rPr>
                        <a:t>5. Communicative exchange</a:t>
                      </a:r>
                    </a:p>
                  </a:txBody>
                  <a:tcPr/>
                </a:tc>
                <a:tc>
                  <a:txBody>
                    <a:bodyPr/>
                    <a:lstStyle/>
                    <a:p>
                      <a:pPr algn="ctr"/>
                      <a:r>
                        <a:rPr lang="vi-VN" sz="2000" dirty="0">
                          <a:latin typeface="Times New Roman" panose="02020603050405020304" pitchFamily="18" charset="0"/>
                          <a:cs typeface="Times New Roman" panose="02020603050405020304" pitchFamily="18" charset="0"/>
                        </a:rPr>
                        <a:t>2</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0.5</a:t>
                      </a:r>
                    </a:p>
                  </a:txBody>
                  <a:tcPr anchor="ctr"/>
                </a:tc>
                <a:tc vMerge="1">
                  <a:txBody>
                    <a:bodyPr/>
                    <a:lstStyle/>
                    <a:p>
                      <a:endParaRPr lang="vi-VN" dirty="0"/>
                    </a:p>
                  </a:txBody>
                  <a:tcPr/>
                </a:tc>
                <a:extLst>
                  <a:ext uri="{0D108BD9-81ED-4DB2-BD59-A6C34878D82A}">
                    <a16:rowId xmlns:a16="http://schemas.microsoft.com/office/drawing/2014/main" xmlns="" val="1386107796"/>
                  </a:ext>
                </a:extLst>
              </a:tr>
              <a:tr h="370840">
                <a:tc vMerge="1">
                  <a:txBody>
                    <a:bodyPr/>
                    <a:lstStyle/>
                    <a:p>
                      <a:endParaRPr lang="vi-VN" dirty="0"/>
                    </a:p>
                  </a:txBody>
                  <a:tcPr/>
                </a:tc>
                <a:tc>
                  <a:txBody>
                    <a:bodyPr/>
                    <a:lstStyle/>
                    <a:p>
                      <a:r>
                        <a:rPr lang="vi-VN" sz="2000" dirty="0">
                          <a:latin typeface="Times New Roman" panose="02020603050405020304" pitchFamily="18" charset="0"/>
                          <a:cs typeface="Times New Roman" panose="02020603050405020304" pitchFamily="18" charset="0"/>
                        </a:rPr>
                        <a:t>6. Synonyms – Antonyms</a:t>
                      </a:r>
                    </a:p>
                  </a:txBody>
                  <a:tcPr/>
                </a:tc>
                <a:tc>
                  <a:txBody>
                    <a:bodyPr/>
                    <a:lstStyle/>
                    <a:p>
                      <a:pPr algn="ctr"/>
                      <a:r>
                        <a:rPr lang="vi-VN" sz="2000" dirty="0">
                          <a:latin typeface="Times New Roman" panose="02020603050405020304" pitchFamily="18" charset="0"/>
                          <a:cs typeface="Times New Roman" panose="02020603050405020304" pitchFamily="18" charset="0"/>
                        </a:rPr>
                        <a:t>4</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1.0</a:t>
                      </a:r>
                    </a:p>
                  </a:txBody>
                  <a:tcPr anchor="ctr"/>
                </a:tc>
                <a:tc vMerge="1">
                  <a:txBody>
                    <a:bodyPr/>
                    <a:lstStyle/>
                    <a:p>
                      <a:endParaRPr lang="vi-VN" dirty="0"/>
                    </a:p>
                  </a:txBody>
                  <a:tcPr/>
                </a:tc>
                <a:extLst>
                  <a:ext uri="{0D108BD9-81ED-4DB2-BD59-A6C34878D82A}">
                    <a16:rowId xmlns:a16="http://schemas.microsoft.com/office/drawing/2014/main" xmlns="" val="2263525222"/>
                  </a:ext>
                </a:extLst>
              </a:tr>
              <a:tr h="370840">
                <a:tc vMerge="1">
                  <a:txBody>
                    <a:bodyPr/>
                    <a:lstStyle/>
                    <a:p>
                      <a:endParaRPr lang="vi-VN" dirty="0"/>
                    </a:p>
                  </a:txBody>
                  <a:tcPr/>
                </a:tc>
                <a:tc>
                  <a:txBody>
                    <a:bodyPr/>
                    <a:lstStyle/>
                    <a:p>
                      <a:r>
                        <a:rPr lang="vi-VN" sz="2000" dirty="0">
                          <a:latin typeface="Times New Roman" panose="02020603050405020304" pitchFamily="18" charset="0"/>
                          <a:cs typeface="Times New Roman" panose="02020603050405020304" pitchFamily="18" charset="0"/>
                        </a:rPr>
                        <a:t>7. Cloze-reading </a:t>
                      </a:r>
                    </a:p>
                  </a:txBody>
                  <a:tcPr/>
                </a:tc>
                <a:tc>
                  <a:txBody>
                    <a:bodyPr/>
                    <a:lstStyle/>
                    <a:p>
                      <a:pPr algn="ctr"/>
                      <a:r>
                        <a:rPr lang="vi-VN" sz="2000" dirty="0">
                          <a:latin typeface="Times New Roman" panose="02020603050405020304" pitchFamily="18" charset="0"/>
                          <a:cs typeface="Times New Roman" panose="02020603050405020304" pitchFamily="18" charset="0"/>
                        </a:rPr>
                        <a:t>5</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1.25</a:t>
                      </a:r>
                    </a:p>
                  </a:txBody>
                  <a:tcPr anchor="ctr"/>
                </a:tc>
                <a:tc vMerge="1">
                  <a:txBody>
                    <a:bodyPr/>
                    <a:lstStyle/>
                    <a:p>
                      <a:endParaRPr lang="vi-VN" dirty="0"/>
                    </a:p>
                  </a:txBody>
                  <a:tcPr/>
                </a:tc>
                <a:extLst>
                  <a:ext uri="{0D108BD9-81ED-4DB2-BD59-A6C34878D82A}">
                    <a16:rowId xmlns:a16="http://schemas.microsoft.com/office/drawing/2014/main" xmlns="" val="2970228623"/>
                  </a:ext>
                </a:extLst>
              </a:tr>
              <a:tr h="370840">
                <a:tc vMerge="1">
                  <a:txBody>
                    <a:bodyPr/>
                    <a:lstStyle/>
                    <a:p>
                      <a:endParaRPr lang="vi-VN" dirty="0"/>
                    </a:p>
                  </a:txBody>
                  <a:tcPr/>
                </a:tc>
                <a:tc>
                  <a:txBody>
                    <a:bodyPr/>
                    <a:lstStyle/>
                    <a:p>
                      <a:r>
                        <a:rPr lang="vi-VN" sz="2000" dirty="0">
                          <a:latin typeface="Times New Roman" panose="02020603050405020304" pitchFamily="18" charset="0"/>
                          <a:cs typeface="Times New Roman" panose="02020603050405020304" pitchFamily="18" charset="0"/>
                        </a:rPr>
                        <a:t>8. Reading comprehension </a:t>
                      </a:r>
                    </a:p>
                  </a:txBody>
                  <a:tcPr/>
                </a:tc>
                <a:tc>
                  <a:txBody>
                    <a:bodyPr/>
                    <a:lstStyle/>
                    <a:p>
                      <a:pPr algn="ctr"/>
                      <a:r>
                        <a:rPr lang="vi-VN" sz="2000" dirty="0">
                          <a:latin typeface="Times New Roman" panose="02020603050405020304" pitchFamily="18" charset="0"/>
                          <a:cs typeface="Times New Roman" panose="02020603050405020304" pitchFamily="18" charset="0"/>
                        </a:rPr>
                        <a:t>5</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1.25</a:t>
                      </a:r>
                    </a:p>
                  </a:txBody>
                  <a:tcPr anchor="ctr"/>
                </a:tc>
                <a:tc vMerge="1">
                  <a:txBody>
                    <a:bodyPr/>
                    <a:lstStyle/>
                    <a:p>
                      <a:endParaRPr lang="vi-VN" dirty="0"/>
                    </a:p>
                  </a:txBody>
                  <a:tcPr/>
                </a:tc>
                <a:extLst>
                  <a:ext uri="{0D108BD9-81ED-4DB2-BD59-A6C34878D82A}">
                    <a16:rowId xmlns:a16="http://schemas.microsoft.com/office/drawing/2014/main" xmlns="" val="1004521144"/>
                  </a:ext>
                </a:extLst>
              </a:tr>
              <a:tr h="370840">
                <a:tc rowSpan="2">
                  <a:txBody>
                    <a:bodyPr/>
                    <a:lstStyle/>
                    <a:p>
                      <a:pPr algn="ctr"/>
                      <a:r>
                        <a:rPr lang="vi-VN" sz="2000" b="1" dirty="0">
                          <a:latin typeface="Times New Roman" panose="02020603050405020304" pitchFamily="18" charset="0"/>
                          <a:cs typeface="Times New Roman" panose="02020603050405020304" pitchFamily="18" charset="0"/>
                        </a:rPr>
                        <a:t>B. WRITING  </a:t>
                      </a:r>
                    </a:p>
                  </a:txBody>
                  <a:tcPr anchor="ctr"/>
                </a:tc>
                <a:tc>
                  <a:txBody>
                    <a:bodyPr/>
                    <a:lstStyle/>
                    <a:p>
                      <a:r>
                        <a:rPr lang="vi-VN" sz="2000" dirty="0">
                          <a:latin typeface="Times New Roman" panose="02020603050405020304" pitchFamily="18" charset="0"/>
                          <a:cs typeface="Times New Roman" panose="02020603050405020304" pitchFamily="18" charset="0"/>
                        </a:rPr>
                        <a:t>1. Sentence rewriting with the beginning word(s)</a:t>
                      </a:r>
                    </a:p>
                  </a:txBody>
                  <a:tcPr/>
                </a:tc>
                <a:tc>
                  <a:txBody>
                    <a:bodyPr/>
                    <a:lstStyle/>
                    <a:p>
                      <a:pPr algn="ctr"/>
                      <a:r>
                        <a:rPr lang="vi-VN" sz="2000" dirty="0">
                          <a:latin typeface="Times New Roman" panose="02020603050405020304" pitchFamily="18" charset="0"/>
                          <a:cs typeface="Times New Roman" panose="02020603050405020304" pitchFamily="18" charset="0"/>
                        </a:rPr>
                        <a:t>4</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1.0</a:t>
                      </a:r>
                    </a:p>
                  </a:txBody>
                  <a:tcPr anchor="ctr"/>
                </a:tc>
                <a:tc rowSpan="2">
                  <a:txBody>
                    <a:bodyPr/>
                    <a:lstStyle/>
                    <a:p>
                      <a:pPr algn="ctr"/>
                      <a:r>
                        <a:rPr lang="vi-VN" sz="2000" dirty="0">
                          <a:latin typeface="Times New Roman" panose="02020603050405020304" pitchFamily="18" charset="0"/>
                          <a:cs typeface="Times New Roman" panose="02020603050405020304" pitchFamily="18" charset="0"/>
                        </a:rPr>
                        <a:t>20%</a:t>
                      </a:r>
                    </a:p>
                  </a:txBody>
                  <a:tcPr anchor="ctr"/>
                </a:tc>
                <a:extLst>
                  <a:ext uri="{0D108BD9-81ED-4DB2-BD59-A6C34878D82A}">
                    <a16:rowId xmlns:a16="http://schemas.microsoft.com/office/drawing/2014/main" xmlns="" val="857531584"/>
                  </a:ext>
                </a:extLst>
              </a:tr>
              <a:tr h="370840">
                <a:tc vMerge="1">
                  <a:txBody>
                    <a:bodyPr/>
                    <a:lstStyle/>
                    <a:p>
                      <a:endParaRPr lang="vi-VN" dirty="0"/>
                    </a:p>
                  </a:txBody>
                  <a:tcPr/>
                </a:tc>
                <a:tc>
                  <a:txBody>
                    <a:bodyPr/>
                    <a:lstStyle/>
                    <a:p>
                      <a:r>
                        <a:rPr lang="vi-VN" sz="2000" dirty="0">
                          <a:latin typeface="Times New Roman" panose="02020603050405020304" pitchFamily="18" charset="0"/>
                          <a:cs typeface="Times New Roman" panose="02020603050405020304" pitchFamily="18" charset="0"/>
                        </a:rPr>
                        <a:t>2. Sentence rewriting with the given word(s) in brackets</a:t>
                      </a:r>
                    </a:p>
                  </a:txBody>
                  <a:tcPr/>
                </a:tc>
                <a:tc>
                  <a:txBody>
                    <a:bodyPr/>
                    <a:lstStyle/>
                    <a:p>
                      <a:pPr algn="ctr"/>
                      <a:r>
                        <a:rPr lang="vi-VN" sz="2000" dirty="0">
                          <a:latin typeface="Times New Roman" panose="02020603050405020304" pitchFamily="18" charset="0"/>
                          <a:cs typeface="Times New Roman" panose="02020603050405020304" pitchFamily="18" charset="0"/>
                        </a:rPr>
                        <a:t>4</a:t>
                      </a:r>
                    </a:p>
                  </a:txBody>
                  <a:tcPr anchor="ctr"/>
                </a:tc>
                <a:tc>
                  <a:txBody>
                    <a:bodyPr/>
                    <a:lstStyle/>
                    <a:p>
                      <a:pPr algn="ctr"/>
                      <a:r>
                        <a:rPr lang="vi-VN" sz="2000" dirty="0">
                          <a:latin typeface="Times New Roman" panose="02020603050405020304" pitchFamily="18" charset="0"/>
                          <a:cs typeface="Times New Roman" panose="02020603050405020304" pitchFamily="18" charset="0"/>
                        </a:rPr>
                        <a:t>1.0</a:t>
                      </a:r>
                    </a:p>
                  </a:txBody>
                  <a:tcPr anchor="ctr"/>
                </a:tc>
                <a:tc vMerge="1">
                  <a:txBody>
                    <a:bodyPr/>
                    <a:lstStyle/>
                    <a:p>
                      <a:endParaRPr lang="vi-VN" dirty="0"/>
                    </a:p>
                  </a:txBody>
                  <a:tcPr/>
                </a:tc>
                <a:extLst>
                  <a:ext uri="{0D108BD9-81ED-4DB2-BD59-A6C34878D82A}">
                    <a16:rowId xmlns:a16="http://schemas.microsoft.com/office/drawing/2014/main" xmlns="" val="3540621569"/>
                  </a:ext>
                </a:extLst>
              </a:tr>
              <a:tr h="370840">
                <a:tc gridSpan="2">
                  <a:txBody>
                    <a:bodyPr/>
                    <a:lstStyle/>
                    <a:p>
                      <a:pPr algn="ctr"/>
                      <a:r>
                        <a:rPr lang="vi-VN" sz="2000" b="1" i="1" dirty="0">
                          <a:latin typeface="Times New Roman" panose="02020603050405020304" pitchFamily="18" charset="0"/>
                          <a:cs typeface="Times New Roman" panose="02020603050405020304" pitchFamily="18" charset="0"/>
                        </a:rPr>
                        <a:t>TOTAL</a:t>
                      </a:r>
                    </a:p>
                  </a:txBody>
                  <a:tcPr anchor="ctr">
                    <a:solidFill>
                      <a:srgbClr val="FFFF00"/>
                    </a:solidFill>
                  </a:tcPr>
                </a:tc>
                <a:tc hMerge="1">
                  <a:txBody>
                    <a:bodyPr/>
                    <a:lstStyle/>
                    <a:p>
                      <a:endParaRPr lang="vi-VN" sz="2000" dirty="0">
                        <a:latin typeface="Times New Roman" panose="02020603050405020304" pitchFamily="18" charset="0"/>
                        <a:cs typeface="Times New Roman" panose="02020603050405020304" pitchFamily="18" charset="0"/>
                      </a:endParaRPr>
                    </a:p>
                  </a:txBody>
                  <a:tcPr/>
                </a:tc>
                <a:tc>
                  <a:txBody>
                    <a:bodyPr/>
                    <a:lstStyle/>
                    <a:p>
                      <a:pPr algn="ctr"/>
                      <a:r>
                        <a:rPr lang="vi-VN" sz="2000" b="1" i="1" dirty="0">
                          <a:latin typeface="Times New Roman" panose="02020603050405020304" pitchFamily="18" charset="0"/>
                          <a:cs typeface="Times New Roman" panose="02020603050405020304" pitchFamily="18" charset="0"/>
                        </a:rPr>
                        <a:t>40</a:t>
                      </a:r>
                    </a:p>
                  </a:txBody>
                  <a:tcPr anchor="ctr">
                    <a:solidFill>
                      <a:srgbClr val="FFFF00"/>
                    </a:solidFill>
                  </a:tcPr>
                </a:tc>
                <a:tc>
                  <a:txBody>
                    <a:bodyPr/>
                    <a:lstStyle/>
                    <a:p>
                      <a:pPr algn="ctr"/>
                      <a:r>
                        <a:rPr lang="vi-VN" sz="2000" b="1" i="1" dirty="0">
                          <a:latin typeface="Times New Roman" panose="02020603050405020304" pitchFamily="18" charset="0"/>
                          <a:cs typeface="Times New Roman" panose="02020603050405020304" pitchFamily="18" charset="0"/>
                        </a:rPr>
                        <a:t>10</a:t>
                      </a:r>
                    </a:p>
                  </a:txBody>
                  <a:tcPr anchor="ctr">
                    <a:solidFill>
                      <a:srgbClr val="FFFF00"/>
                    </a:solidFill>
                  </a:tcPr>
                </a:tc>
                <a:tc>
                  <a:txBody>
                    <a:bodyPr/>
                    <a:lstStyle/>
                    <a:p>
                      <a:pPr algn="ctr"/>
                      <a:r>
                        <a:rPr lang="vi-VN" sz="2000" b="1" i="1" dirty="0">
                          <a:latin typeface="Times New Roman" panose="02020603050405020304" pitchFamily="18" charset="0"/>
                          <a:cs typeface="Times New Roman" panose="02020603050405020304" pitchFamily="18" charset="0"/>
                        </a:rPr>
                        <a:t>100%</a:t>
                      </a:r>
                    </a:p>
                  </a:txBody>
                  <a:tcPr anchor="ctr">
                    <a:solidFill>
                      <a:srgbClr val="FFFF00"/>
                    </a:solidFill>
                  </a:tcPr>
                </a:tc>
                <a:extLst>
                  <a:ext uri="{0D108BD9-81ED-4DB2-BD59-A6C34878D82A}">
                    <a16:rowId xmlns:a16="http://schemas.microsoft.com/office/drawing/2014/main" xmlns="" val="158748447"/>
                  </a:ext>
                </a:extLst>
              </a:tr>
            </a:tbl>
          </a:graphicData>
        </a:graphic>
      </p:graphicFrame>
    </p:spTree>
    <p:extLst>
      <p:ext uri="{BB962C8B-B14F-4D97-AF65-F5344CB8AC3E}">
        <p14:creationId xmlns:p14="http://schemas.microsoft.com/office/powerpoint/2010/main" xmlns="" val="23366396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903812" y="571102"/>
            <a:ext cx="8911687" cy="1562498"/>
          </a:xfrm>
        </p:spPr>
        <p:txBody>
          <a:bodyPr>
            <a:normAutofit/>
          </a:bodyPr>
          <a:lstStyle/>
          <a:p>
            <a:r>
              <a:rPr lang="en-US" sz="4400" b="1" dirty="0">
                <a:solidFill>
                  <a:srgbClr val="C00000"/>
                </a:solidFill>
                <a:latin typeface="Times New Roman" panose="02020603050405020304" pitchFamily="18" charset="0"/>
                <a:cs typeface="Times New Roman" panose="02020603050405020304" pitchFamily="18" charset="0"/>
              </a:rPr>
              <a:t>C. READING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dirty="0">
                <a:latin typeface="Times New Roman" panose="02020603050405020304" pitchFamily="18" charset="0"/>
                <a:cs typeface="Times New Roman" panose="02020603050405020304" pitchFamily="18" charset="0"/>
              </a:rPr>
              <a:t>1. CLOZE-READING </a:t>
            </a:r>
            <a:endParaRPr lang="vi-VN" sz="4400" i="1" dirty="0">
              <a:latin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xmlns="" id="{3BB25AA2-A6ED-4DE4-BAD7-7CCCA3415CEB}"/>
              </a:ext>
            </a:extLst>
          </p:cNvPr>
          <p:cNvGraphicFramePr>
            <a:graphicFrameLocks noGrp="1"/>
          </p:cNvGraphicFramePr>
          <p:nvPr>
            <p:extLst>
              <p:ext uri="{D42A27DB-BD31-4B8C-83A1-F6EECF244321}">
                <p14:modId xmlns:p14="http://schemas.microsoft.com/office/powerpoint/2010/main" xmlns="" val="1788719636"/>
              </p:ext>
            </p:extLst>
          </p:nvPr>
        </p:nvGraphicFramePr>
        <p:xfrm>
          <a:off x="988780" y="2133600"/>
          <a:ext cx="10741750" cy="2804160"/>
        </p:xfrm>
        <a:graphic>
          <a:graphicData uri="http://schemas.openxmlformats.org/drawingml/2006/table">
            <a:tbl>
              <a:tblPr firstRow="1" bandRow="1">
                <a:tableStyleId>{5C22544A-7EE6-4342-B048-85BDC9FD1C3A}</a:tableStyleId>
              </a:tblPr>
              <a:tblGrid>
                <a:gridCol w="804008">
                  <a:extLst>
                    <a:ext uri="{9D8B030D-6E8A-4147-A177-3AD203B41FA5}">
                      <a16:colId xmlns:a16="http://schemas.microsoft.com/office/drawing/2014/main" xmlns="" val="3440576710"/>
                    </a:ext>
                  </a:extLst>
                </a:gridCol>
                <a:gridCol w="2345635">
                  <a:extLst>
                    <a:ext uri="{9D8B030D-6E8A-4147-A177-3AD203B41FA5}">
                      <a16:colId xmlns:a16="http://schemas.microsoft.com/office/drawing/2014/main" xmlns="" val="1745298443"/>
                    </a:ext>
                  </a:extLst>
                </a:gridCol>
                <a:gridCol w="7592107">
                  <a:extLst>
                    <a:ext uri="{9D8B030D-6E8A-4147-A177-3AD203B41FA5}">
                      <a16:colId xmlns:a16="http://schemas.microsoft.com/office/drawing/2014/main" xmlns="" val="3787799246"/>
                    </a:ext>
                  </a:extLst>
                </a:gridCol>
              </a:tblGrid>
              <a:tr h="370840">
                <a:tc>
                  <a:txBody>
                    <a:bodyPr/>
                    <a:lstStyle/>
                    <a:p>
                      <a:pPr algn="ctr"/>
                      <a:r>
                        <a:rPr lang="en-US" sz="2200" dirty="0">
                          <a:latin typeface="Times New Roman" panose="02020603050405020304" pitchFamily="18" charset="0"/>
                          <a:cs typeface="Times New Roman" panose="02020603050405020304" pitchFamily="18" charset="0"/>
                        </a:rPr>
                        <a:t>NO.</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71096601"/>
                  </a:ext>
                </a:extLst>
              </a:tr>
              <a:tr h="370840">
                <a:tc>
                  <a:txBody>
                    <a:bodyPr/>
                    <a:lstStyle/>
                    <a:p>
                      <a:pPr algn="ctr"/>
                      <a:r>
                        <a:rPr lang="en-US" sz="2200" b="1" dirty="0">
                          <a:latin typeface="Times New Roman" panose="02020603050405020304" pitchFamily="18" charset="0"/>
                          <a:cs typeface="Times New Roman" panose="02020603050405020304" pitchFamily="18" charset="0"/>
                        </a:rPr>
                        <a:t>8</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Comparisons</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Remember the structures of different kinds of comparisons.</a:t>
                      </a:r>
                    </a:p>
                    <a:p>
                      <a:pPr marL="285750" indent="-285750">
                        <a:buFontTx/>
                        <a:buChar char="-"/>
                      </a:pPr>
                      <a:r>
                        <a:rPr lang="en-US" sz="2200" dirty="0">
                          <a:latin typeface="Times New Roman" panose="02020603050405020304" pitchFamily="18" charset="0"/>
                          <a:cs typeface="Times New Roman" panose="02020603050405020304" pitchFamily="18" charset="0"/>
                        </a:rPr>
                        <a:t>Identify the form of adjectives (long or short)</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060252476"/>
                  </a:ext>
                </a:extLst>
              </a:tr>
              <a:tr h="370840">
                <a:tc>
                  <a:txBody>
                    <a:bodyPr/>
                    <a:lstStyle/>
                    <a:p>
                      <a:pPr algn="ctr"/>
                      <a:r>
                        <a:rPr lang="en-US" sz="2200" b="1" dirty="0">
                          <a:latin typeface="Times New Roman" panose="02020603050405020304" pitchFamily="18" charset="0"/>
                          <a:cs typeface="Times New Roman" panose="02020603050405020304" pitchFamily="18" charset="0"/>
                        </a:rPr>
                        <a:t>9</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Relative clauses</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Identify the noun standing next to. </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958511331"/>
                  </a:ext>
                </a:extLst>
              </a:tr>
              <a:tr h="370840">
                <a:tc>
                  <a:txBody>
                    <a:bodyPr/>
                    <a:lstStyle/>
                    <a:p>
                      <a:pPr algn="ctr"/>
                      <a:r>
                        <a:rPr lang="vi-VN" sz="2200" b="1" dirty="0">
                          <a:latin typeface="Times New Roman" panose="02020603050405020304" pitchFamily="18" charset="0"/>
                          <a:cs typeface="Times New Roman" panose="02020603050405020304" pitchFamily="18" charset="0"/>
                        </a:rPr>
                        <a:t>10</a:t>
                      </a:r>
                    </a:p>
                  </a:txBody>
                  <a:tcPr anchor="ctr"/>
                </a:tc>
                <a:tc>
                  <a:txBody>
                    <a:bodyPr/>
                    <a:lstStyle/>
                    <a:p>
                      <a:pPr algn="ctr"/>
                      <a:r>
                        <a:rPr lang="vi-VN" sz="2200" b="1" dirty="0">
                          <a:latin typeface="Times New Roman" panose="02020603050405020304" pitchFamily="18" charset="0"/>
                          <a:cs typeface="Times New Roman" panose="02020603050405020304" pitchFamily="18" charset="0"/>
                        </a:rPr>
                        <a:t>Quantifiers</a:t>
                      </a:r>
                    </a:p>
                  </a:txBody>
                  <a:tcPr anchor="ctr"/>
                </a:tc>
                <a:tc>
                  <a:txBody>
                    <a:bodyPr/>
                    <a:lstStyle/>
                    <a:p>
                      <a:pPr marL="285750" indent="-285750">
                        <a:buFontTx/>
                        <a:buChar char="-"/>
                      </a:pPr>
                      <a:r>
                        <a:rPr lang="vi-VN" sz="2200" dirty="0">
                          <a:latin typeface="Times New Roman" panose="02020603050405020304" pitchFamily="18" charset="0"/>
                          <a:cs typeface="Times New Roman" panose="02020603050405020304" pitchFamily="18" charset="0"/>
                        </a:rPr>
                        <a:t>Identify the following nouns</a:t>
                      </a:r>
                    </a:p>
                  </a:txBody>
                  <a:tcPr/>
                </a:tc>
                <a:extLst>
                  <a:ext uri="{0D108BD9-81ED-4DB2-BD59-A6C34878D82A}">
                    <a16:rowId xmlns:a16="http://schemas.microsoft.com/office/drawing/2014/main" xmlns="" val="3892894723"/>
                  </a:ext>
                </a:extLst>
              </a:tr>
              <a:tr h="370840">
                <a:tc>
                  <a:txBody>
                    <a:bodyPr/>
                    <a:lstStyle/>
                    <a:p>
                      <a:pPr algn="ctr"/>
                      <a:r>
                        <a:rPr lang="en-US" sz="2200" b="1" dirty="0">
                          <a:latin typeface="Times New Roman" panose="02020603050405020304" pitchFamily="18" charset="0"/>
                          <a:cs typeface="Times New Roman" panose="02020603050405020304" pitchFamily="18" charset="0"/>
                        </a:rPr>
                        <a:t>10</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Vocabulary </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Read carefully the sentence and guess the meaning </a:t>
                      </a:r>
                    </a:p>
                    <a:p>
                      <a:pPr marL="285750" indent="-285750">
                        <a:buFontTx/>
                        <a:buChar char="-"/>
                      </a:pPr>
                      <a:r>
                        <a:rPr lang="en-US" sz="2200" dirty="0">
                          <a:latin typeface="Times New Roman" panose="02020603050405020304" pitchFamily="18" charset="0"/>
                          <a:cs typeface="Times New Roman" panose="02020603050405020304" pitchFamily="18" charset="0"/>
                        </a:rPr>
                        <a:t>Remember some common collocations.</a:t>
                      </a:r>
                    </a:p>
                  </a:txBody>
                  <a:tcPr/>
                </a:tc>
                <a:extLst>
                  <a:ext uri="{0D108BD9-81ED-4DB2-BD59-A6C34878D82A}">
                    <a16:rowId xmlns:a16="http://schemas.microsoft.com/office/drawing/2014/main" xmlns="" val="2458178043"/>
                  </a:ext>
                </a:extLst>
              </a:tr>
            </a:tbl>
          </a:graphicData>
        </a:graphic>
      </p:graphicFrame>
    </p:spTree>
    <p:extLst>
      <p:ext uri="{BB962C8B-B14F-4D97-AF65-F5344CB8AC3E}">
        <p14:creationId xmlns:p14="http://schemas.microsoft.com/office/powerpoint/2010/main" xmlns="" val="616639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0E3219-BC8B-40DD-916F-0AA6C9AF9FCE}"/>
              </a:ext>
            </a:extLst>
          </p:cNvPr>
          <p:cNvSpPr>
            <a:spLocks noGrp="1"/>
          </p:cNvSpPr>
          <p:nvPr>
            <p:ph idx="1"/>
          </p:nvPr>
        </p:nvSpPr>
        <p:spPr>
          <a:xfrm>
            <a:off x="1638300" y="3004930"/>
            <a:ext cx="8915400" cy="848139"/>
          </a:xfrm>
        </p:spPr>
        <p:txBody>
          <a:bodyPr>
            <a:noAutofit/>
          </a:bodyPr>
          <a:lstStyle/>
          <a:p>
            <a:pPr marL="0" indent="0" algn="ctr">
              <a:buNone/>
            </a:pPr>
            <a:r>
              <a:rPr lang="en-US" sz="6000" b="1" dirty="0">
                <a:solidFill>
                  <a:srgbClr val="FF0000"/>
                </a:solidFill>
                <a:latin typeface="Times New Roman" panose="02020603050405020304" pitchFamily="18" charset="0"/>
                <a:cs typeface="Times New Roman" panose="02020603050405020304" pitchFamily="18" charset="0"/>
              </a:rPr>
              <a:t>LET’S </a:t>
            </a:r>
            <a:r>
              <a:rPr lang="en-US" sz="6000" b="1" dirty="0" smtClean="0">
                <a:solidFill>
                  <a:srgbClr val="FF0000"/>
                </a:solidFill>
                <a:latin typeface="Times New Roman" panose="02020603050405020304" pitchFamily="18" charset="0"/>
                <a:cs typeface="Times New Roman" panose="02020603050405020304" pitchFamily="18" charset="0"/>
              </a:rPr>
              <a:t>PRACTICE</a:t>
            </a:r>
            <a:endParaRPr lang="vi-VN" sz="6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993764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AE41FE9-D71C-47BA-94E4-5E09711F5333}"/>
              </a:ext>
            </a:extLst>
          </p:cNvPr>
          <p:cNvSpPr txBox="1"/>
          <p:nvPr/>
        </p:nvSpPr>
        <p:spPr>
          <a:xfrm>
            <a:off x="1" y="0"/>
            <a:ext cx="12191999" cy="65556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2000" b="1" i="1" dirty="0">
                <a:latin typeface="Times New Roman" panose="02020603050405020304" pitchFamily="18" charset="0"/>
                <a:cs typeface="Times New Roman" panose="02020603050405020304" pitchFamily="18" charset="0"/>
              </a:rPr>
              <a:t>Read the following passage and mark the letter A, B, C or D on your answer sheet to indicate the correct word or phrase that best fits each of the numbered blanks</a:t>
            </a:r>
            <a:endParaRPr lang="vi-VN" sz="2000" b="1" i="1"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	Our arrival in New York was spectacular. It’s skyscrapers and the Statue of Liberty make a (1)_______sight. New</a:t>
            </a:r>
          </a:p>
          <a:p>
            <a:pPr algn="just"/>
            <a:endParaRPr lang="vi-VN"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York has a population of over seven million and it is probably the world’s most famous city. The inhabitants of the </a:t>
            </a:r>
          </a:p>
          <a:p>
            <a:pPr algn="just"/>
            <a:endParaRPr lang="vi-VN"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“Big Apple” come (2)_____ many different countries. There are more nationalities in New  York (3)_______in any </a:t>
            </a:r>
          </a:p>
          <a:p>
            <a:pPr algn="just"/>
            <a:endParaRPr lang="vi-VN"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other places on the earth. It is also has more tourists than any other city except London, especially in the summer. </a:t>
            </a:r>
          </a:p>
          <a:p>
            <a:pPr algn="just"/>
            <a:endParaRPr lang="vi-VN"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(4)________come from all over the world and have a wonderful time. There are so many (5)________for them to get </a:t>
            </a:r>
          </a:p>
          <a:p>
            <a:pPr algn="just"/>
            <a:endParaRPr lang="vi-VN"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enthusiastic about – whether it’s some of the best museums in the world or the charming little streets of Greenwich </a:t>
            </a:r>
          </a:p>
          <a:p>
            <a:pPr algn="just"/>
            <a:endParaRPr lang="vi-VN"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Village.</a:t>
            </a:r>
          </a:p>
          <a:p>
            <a:pPr lvl="0"/>
            <a:r>
              <a:rPr lang="vi-VN" sz="2000" dirty="0">
                <a:latin typeface="Times New Roman" panose="02020603050405020304" pitchFamily="18" charset="0"/>
                <a:cs typeface="Times New Roman" panose="02020603050405020304" pitchFamily="18" charset="0"/>
              </a:rPr>
              <a:t>Question 1. A. beauty			B. beautiful			C. beautifully			D. beautify</a:t>
            </a:r>
          </a:p>
          <a:p>
            <a:pPr lvl="0"/>
            <a:r>
              <a:rPr lang="vi-VN" sz="2000" dirty="0">
                <a:latin typeface="Times New Roman" panose="02020603050405020304" pitchFamily="18" charset="0"/>
                <a:cs typeface="Times New Roman" panose="02020603050405020304" pitchFamily="18" charset="0"/>
              </a:rPr>
              <a:t>Question 2. A. from			B. for				C. in					D. by</a:t>
            </a:r>
          </a:p>
          <a:p>
            <a:pPr lvl="0"/>
            <a:r>
              <a:rPr lang="vi-VN" sz="2000" dirty="0">
                <a:latin typeface="Times New Roman" panose="02020603050405020304" pitchFamily="18" charset="0"/>
                <a:cs typeface="Times New Roman" panose="02020603050405020304" pitchFamily="18" charset="0"/>
              </a:rPr>
              <a:t>Question 3. A. than			B. rather				C. of					D. to</a:t>
            </a:r>
          </a:p>
          <a:p>
            <a:pPr lvl="0"/>
            <a:r>
              <a:rPr lang="vi-VN" sz="2000" dirty="0">
                <a:latin typeface="Times New Roman" panose="02020603050405020304" pitchFamily="18" charset="0"/>
                <a:cs typeface="Times New Roman" panose="02020603050405020304" pitchFamily="18" charset="0"/>
              </a:rPr>
              <a:t>Question 4. A. Visit			B. Visitors			C. Visiting				D. Visited</a:t>
            </a:r>
          </a:p>
          <a:p>
            <a:pPr lvl="0"/>
            <a:r>
              <a:rPr lang="vi-VN" sz="2000" dirty="0">
                <a:latin typeface="Times New Roman" panose="02020603050405020304" pitchFamily="18" charset="0"/>
                <a:cs typeface="Times New Roman" panose="02020603050405020304" pitchFamily="18" charset="0"/>
              </a:rPr>
              <a:t>Question 5. A. view			B. place				C. area					D. sights</a:t>
            </a:r>
          </a:p>
          <a:p>
            <a:endParaRPr lang="vi-VN" sz="2000" dirty="0"/>
          </a:p>
        </p:txBody>
      </p:sp>
      <p:sp>
        <p:nvSpPr>
          <p:cNvPr id="5" name="TextBox 4">
            <a:extLst>
              <a:ext uri="{FF2B5EF4-FFF2-40B4-BE49-F238E27FC236}">
                <a16:creationId xmlns:a16="http://schemas.microsoft.com/office/drawing/2014/main" xmlns="" id="{EBCE6727-CC43-4014-BE7D-B01898C53756}"/>
              </a:ext>
            </a:extLst>
          </p:cNvPr>
          <p:cNvSpPr txBox="1"/>
          <p:nvPr/>
        </p:nvSpPr>
        <p:spPr>
          <a:xfrm>
            <a:off x="11087050" y="1007165"/>
            <a:ext cx="288333" cy="400110"/>
          </a:xfrm>
          <a:prstGeom prst="rect">
            <a:avLst/>
          </a:prstGeom>
          <a:noFill/>
        </p:spPr>
        <p:txBody>
          <a:bodyPr wrap="square" rtlCol="0">
            <a:spAutoFit/>
          </a:bodyPr>
          <a:lstStyle/>
          <a:p>
            <a:r>
              <a:rPr lang="vi-VN" sz="2000" b="1" dirty="0">
                <a:solidFill>
                  <a:srgbClr val="FF0000"/>
                </a:solidFill>
                <a:latin typeface="Times New Roman" panose="02020603050405020304" pitchFamily="18" charset="0"/>
                <a:cs typeface="Times New Roman" panose="02020603050405020304" pitchFamily="18" charset="0"/>
              </a:rPr>
              <a:t>N</a:t>
            </a:r>
          </a:p>
        </p:txBody>
      </p:sp>
      <p:cxnSp>
        <p:nvCxnSpPr>
          <p:cNvPr id="7" name="Straight Connector 6">
            <a:extLst>
              <a:ext uri="{FF2B5EF4-FFF2-40B4-BE49-F238E27FC236}">
                <a16:creationId xmlns:a16="http://schemas.microsoft.com/office/drawing/2014/main" xmlns="" id="{AB29C802-9935-421A-A634-1ECCACCAE5DC}"/>
              </a:ext>
            </a:extLst>
          </p:cNvPr>
          <p:cNvCxnSpPr>
            <a:cxnSpLocks/>
          </p:cNvCxnSpPr>
          <p:nvPr/>
        </p:nvCxnSpPr>
        <p:spPr>
          <a:xfrm>
            <a:off x="10999305" y="1007165"/>
            <a:ext cx="46382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829C5872-647D-4065-B942-BBD2E36F78A0}"/>
              </a:ext>
            </a:extLst>
          </p:cNvPr>
          <p:cNvSpPr txBox="1"/>
          <p:nvPr/>
        </p:nvSpPr>
        <p:spPr>
          <a:xfrm>
            <a:off x="10310187" y="607055"/>
            <a:ext cx="601371" cy="400110"/>
          </a:xfrm>
          <a:prstGeom prst="rect">
            <a:avLst/>
          </a:prstGeom>
          <a:noFill/>
        </p:spPr>
        <p:txBody>
          <a:bodyPr wrap="square" rtlCol="0">
            <a:spAutoFit/>
          </a:bodyPr>
          <a:lstStyle/>
          <a:p>
            <a:r>
              <a:rPr lang="vi-VN" sz="2000" b="1" dirty="0">
                <a:solidFill>
                  <a:srgbClr val="FF0000"/>
                </a:solidFill>
                <a:latin typeface="Times New Roman" panose="02020603050405020304" pitchFamily="18" charset="0"/>
                <a:cs typeface="Times New Roman" panose="02020603050405020304" pitchFamily="18" charset="0"/>
              </a:rPr>
              <a:t>adj</a:t>
            </a:r>
          </a:p>
        </p:txBody>
      </p:sp>
      <p:sp>
        <p:nvSpPr>
          <p:cNvPr id="11" name="Oval 10">
            <a:extLst>
              <a:ext uri="{FF2B5EF4-FFF2-40B4-BE49-F238E27FC236}">
                <a16:creationId xmlns:a16="http://schemas.microsoft.com/office/drawing/2014/main" xmlns="" id="{AE435011-39E3-4213-B94D-8AFBC18D58BA}"/>
              </a:ext>
            </a:extLst>
          </p:cNvPr>
          <p:cNvSpPr/>
          <p:nvPr/>
        </p:nvSpPr>
        <p:spPr>
          <a:xfrm>
            <a:off x="3215281" y="4621005"/>
            <a:ext cx="318053" cy="33130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12" name="Straight Connector 11">
            <a:extLst>
              <a:ext uri="{FF2B5EF4-FFF2-40B4-BE49-F238E27FC236}">
                <a16:creationId xmlns:a16="http://schemas.microsoft.com/office/drawing/2014/main" xmlns="" id="{E1D661A4-E89E-4AEA-904A-FB247483C230}"/>
              </a:ext>
            </a:extLst>
          </p:cNvPr>
          <p:cNvCxnSpPr>
            <a:cxnSpLocks/>
          </p:cNvCxnSpPr>
          <p:nvPr/>
        </p:nvCxnSpPr>
        <p:spPr>
          <a:xfrm>
            <a:off x="9994417" y="1609270"/>
            <a:ext cx="10048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6CF0738A-248B-45C7-8D59-C957021A47CA}"/>
              </a:ext>
            </a:extLst>
          </p:cNvPr>
          <p:cNvCxnSpPr>
            <a:cxnSpLocks/>
          </p:cNvCxnSpPr>
          <p:nvPr/>
        </p:nvCxnSpPr>
        <p:spPr>
          <a:xfrm>
            <a:off x="1483049" y="2223867"/>
            <a:ext cx="46382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E3C759DC-202B-46D7-B779-19470E69616E}"/>
              </a:ext>
            </a:extLst>
          </p:cNvPr>
          <p:cNvCxnSpPr>
            <a:cxnSpLocks/>
          </p:cNvCxnSpPr>
          <p:nvPr/>
        </p:nvCxnSpPr>
        <p:spPr>
          <a:xfrm>
            <a:off x="3701594" y="2223867"/>
            <a:ext cx="176981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xmlns="" id="{93872FC3-CBB9-4684-9FCE-70032204F117}"/>
              </a:ext>
            </a:extLst>
          </p:cNvPr>
          <p:cNvSpPr/>
          <p:nvPr/>
        </p:nvSpPr>
        <p:spPr>
          <a:xfrm>
            <a:off x="1164996" y="4938514"/>
            <a:ext cx="318053" cy="29305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18" name="Straight Connector 17">
            <a:extLst>
              <a:ext uri="{FF2B5EF4-FFF2-40B4-BE49-F238E27FC236}">
                <a16:creationId xmlns:a16="http://schemas.microsoft.com/office/drawing/2014/main" xmlns="" id="{FBF06E79-592F-4219-A92A-E5060864C7ED}"/>
              </a:ext>
            </a:extLst>
          </p:cNvPr>
          <p:cNvCxnSpPr>
            <a:cxnSpLocks/>
          </p:cNvCxnSpPr>
          <p:nvPr/>
        </p:nvCxnSpPr>
        <p:spPr>
          <a:xfrm>
            <a:off x="6654109" y="2186717"/>
            <a:ext cx="181533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0B079730-66E8-404E-91F8-D90367382DB1}"/>
              </a:ext>
            </a:extLst>
          </p:cNvPr>
          <p:cNvSpPr/>
          <p:nvPr/>
        </p:nvSpPr>
        <p:spPr>
          <a:xfrm>
            <a:off x="1324022" y="5231568"/>
            <a:ext cx="318053" cy="29305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21" name="Straight Connector 20">
            <a:extLst>
              <a:ext uri="{FF2B5EF4-FFF2-40B4-BE49-F238E27FC236}">
                <a16:creationId xmlns:a16="http://schemas.microsoft.com/office/drawing/2014/main" xmlns="" id="{E847EC0C-FB50-408A-86DE-636EE5A8C938}"/>
              </a:ext>
            </a:extLst>
          </p:cNvPr>
          <p:cNvCxnSpPr>
            <a:cxnSpLocks/>
          </p:cNvCxnSpPr>
          <p:nvPr/>
        </p:nvCxnSpPr>
        <p:spPr>
          <a:xfrm>
            <a:off x="1483048" y="3429000"/>
            <a:ext cx="2849109"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xmlns="" id="{984475DA-FDE8-46AE-8376-D7AD74005D33}"/>
              </a:ext>
            </a:extLst>
          </p:cNvPr>
          <p:cNvSpPr/>
          <p:nvPr/>
        </p:nvSpPr>
        <p:spPr>
          <a:xfrm>
            <a:off x="3215281" y="5524622"/>
            <a:ext cx="318053" cy="29305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24" name="Straight Connector 23">
            <a:extLst>
              <a:ext uri="{FF2B5EF4-FFF2-40B4-BE49-F238E27FC236}">
                <a16:creationId xmlns:a16="http://schemas.microsoft.com/office/drawing/2014/main" xmlns="" id="{0F556847-C244-48BB-99A8-E5727A033229}"/>
              </a:ext>
            </a:extLst>
          </p:cNvPr>
          <p:cNvCxnSpPr>
            <a:cxnSpLocks/>
          </p:cNvCxnSpPr>
          <p:nvPr/>
        </p:nvCxnSpPr>
        <p:spPr>
          <a:xfrm>
            <a:off x="7241224" y="3429000"/>
            <a:ext cx="181533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93E4D610-5A54-412B-B789-C2E6711D8F91}"/>
              </a:ext>
            </a:extLst>
          </p:cNvPr>
          <p:cNvSpPr txBox="1"/>
          <p:nvPr/>
        </p:nvSpPr>
        <p:spPr>
          <a:xfrm>
            <a:off x="9405137" y="3028890"/>
            <a:ext cx="1205735" cy="400110"/>
          </a:xfrm>
          <a:prstGeom prst="rect">
            <a:avLst/>
          </a:prstGeom>
          <a:noFill/>
        </p:spPr>
        <p:txBody>
          <a:bodyPr wrap="square" rtlCol="0">
            <a:spAutoFit/>
          </a:bodyPr>
          <a:lstStyle/>
          <a:p>
            <a:r>
              <a:rPr lang="vi-VN" sz="2000" b="1" dirty="0">
                <a:solidFill>
                  <a:srgbClr val="FF0000"/>
                </a:solidFill>
                <a:latin typeface="Times New Roman" panose="02020603050405020304" pitchFamily="18" charset="0"/>
                <a:cs typeface="Times New Roman" panose="02020603050405020304" pitchFamily="18" charset="0"/>
              </a:rPr>
              <a:t>Plural N</a:t>
            </a:r>
          </a:p>
        </p:txBody>
      </p:sp>
      <p:sp>
        <p:nvSpPr>
          <p:cNvPr id="26" name="Oval 25">
            <a:extLst>
              <a:ext uri="{FF2B5EF4-FFF2-40B4-BE49-F238E27FC236}">
                <a16:creationId xmlns:a16="http://schemas.microsoft.com/office/drawing/2014/main" xmlns="" id="{AA2B0D4A-4D46-43D1-8F6B-A5FCD657FB80}"/>
              </a:ext>
            </a:extLst>
          </p:cNvPr>
          <p:cNvSpPr/>
          <p:nvPr/>
        </p:nvSpPr>
        <p:spPr>
          <a:xfrm>
            <a:off x="8286518" y="5876732"/>
            <a:ext cx="318053" cy="29305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xmlns="" val="343907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animBg="1"/>
      <p:bldP spid="17" grpId="0" animBg="1"/>
      <p:bldP spid="20" grpId="0" animBg="1"/>
      <p:bldP spid="23" grpId="0" animBg="1"/>
      <p:bldP spid="25" grpId="0"/>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903812" y="571102"/>
            <a:ext cx="8911687" cy="1562498"/>
          </a:xfrm>
        </p:spPr>
        <p:txBody>
          <a:bodyPr>
            <a:normAutofit/>
          </a:bodyPr>
          <a:lstStyle/>
          <a:p>
            <a:r>
              <a:rPr lang="en-US" sz="4400" b="1" dirty="0">
                <a:solidFill>
                  <a:srgbClr val="C00000"/>
                </a:solidFill>
                <a:latin typeface="Times New Roman" panose="02020603050405020304" pitchFamily="18" charset="0"/>
                <a:cs typeface="Times New Roman" panose="02020603050405020304" pitchFamily="18" charset="0"/>
              </a:rPr>
              <a:t>C. READING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dirty="0">
                <a:latin typeface="Times New Roman" panose="02020603050405020304" pitchFamily="18" charset="0"/>
                <a:cs typeface="Times New Roman" panose="02020603050405020304" pitchFamily="18" charset="0"/>
              </a:rPr>
              <a:t>2. Reading comprehension </a:t>
            </a:r>
            <a:endParaRPr lang="vi-VN" sz="4400" i="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6DB02EAD-997D-4252-BD52-BAFE38457718}"/>
              </a:ext>
            </a:extLst>
          </p:cNvPr>
          <p:cNvSpPr>
            <a:spLocks noGrp="1"/>
          </p:cNvSpPr>
          <p:nvPr>
            <p:ph idx="1"/>
          </p:nvPr>
        </p:nvSpPr>
        <p:spPr>
          <a:xfrm>
            <a:off x="1903812" y="2133600"/>
            <a:ext cx="9532814" cy="3777622"/>
          </a:xfrm>
        </p:spPr>
        <p:txBody>
          <a:bodyPr>
            <a:normAutofit/>
          </a:bodyPr>
          <a:lstStyle/>
          <a:p>
            <a:r>
              <a:rPr lang="en-US" sz="2800" dirty="0">
                <a:latin typeface="Times New Roman" panose="02020603050405020304" pitchFamily="18" charset="0"/>
                <a:cs typeface="Times New Roman" panose="02020603050405020304" pitchFamily="18" charset="0"/>
              </a:rPr>
              <a:t>Read the following passage and mark the letter A, B, C or D on your answer sheet to indicate the </a:t>
            </a:r>
            <a:r>
              <a:rPr lang="en-US" sz="2800" b="1" dirty="0">
                <a:latin typeface="Times New Roman" panose="02020603050405020304" pitchFamily="18" charset="0"/>
                <a:cs typeface="Times New Roman" panose="02020603050405020304" pitchFamily="18" charset="0"/>
              </a:rPr>
              <a:t>correct answer </a:t>
            </a:r>
            <a:r>
              <a:rPr lang="en-US" sz="2800" dirty="0">
                <a:latin typeface="Times New Roman" panose="02020603050405020304" pitchFamily="18" charset="0"/>
                <a:cs typeface="Times New Roman" panose="02020603050405020304" pitchFamily="18" charset="0"/>
              </a:rPr>
              <a:t>to each of the questions.</a:t>
            </a:r>
          </a:p>
          <a:p>
            <a:pPr marL="0" indent="0">
              <a:buNone/>
            </a:pP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Number of questions: </a:t>
            </a:r>
            <a:r>
              <a:rPr lang="en-US" sz="2800" b="1" dirty="0">
                <a:latin typeface="Times New Roman" panose="02020603050405020304" pitchFamily="18" charset="0"/>
                <a:cs typeface="Times New Roman" panose="02020603050405020304" pitchFamily="18" charset="0"/>
              </a:rPr>
              <a:t>05/40 (1,25 points)</a:t>
            </a:r>
            <a:endParaRPr lang="vi-VN"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21397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903812" y="571102"/>
            <a:ext cx="8911687" cy="1562498"/>
          </a:xfrm>
        </p:spPr>
        <p:txBody>
          <a:bodyPr>
            <a:normAutofit/>
          </a:bodyPr>
          <a:lstStyle/>
          <a:p>
            <a:r>
              <a:rPr lang="en-US" sz="4400" b="1" dirty="0">
                <a:solidFill>
                  <a:srgbClr val="C00000"/>
                </a:solidFill>
                <a:latin typeface="Times New Roman" panose="02020603050405020304" pitchFamily="18" charset="0"/>
                <a:cs typeface="Times New Roman" panose="02020603050405020304" pitchFamily="18" charset="0"/>
              </a:rPr>
              <a:t>C. READING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dirty="0">
                <a:latin typeface="Times New Roman" panose="02020603050405020304" pitchFamily="18" charset="0"/>
                <a:cs typeface="Times New Roman" panose="02020603050405020304" pitchFamily="18" charset="0"/>
              </a:rPr>
              <a:t>2. Reading comprehension </a:t>
            </a:r>
            <a:endParaRPr lang="vi-VN" sz="4400" i="1" dirty="0">
              <a:latin typeface="Times New Roman" panose="02020603050405020304" pitchFamily="18" charset="0"/>
              <a:cs typeface="Times New Roman" panose="02020603050405020304" pitchFamily="18" charset="0"/>
            </a:endParaRPr>
          </a:p>
        </p:txBody>
      </p:sp>
      <p:graphicFrame>
        <p:nvGraphicFramePr>
          <p:cNvPr id="6" name="Table 6">
            <a:extLst>
              <a:ext uri="{FF2B5EF4-FFF2-40B4-BE49-F238E27FC236}">
                <a16:creationId xmlns:a16="http://schemas.microsoft.com/office/drawing/2014/main" xmlns="" id="{25E949FB-F23D-422C-9427-96835AE6F092}"/>
              </a:ext>
            </a:extLst>
          </p:cNvPr>
          <p:cNvGraphicFramePr>
            <a:graphicFrameLocks noGrp="1"/>
          </p:cNvGraphicFramePr>
          <p:nvPr>
            <p:ph idx="1"/>
            <p:extLst>
              <p:ext uri="{D42A27DB-BD31-4B8C-83A1-F6EECF244321}">
                <p14:modId xmlns:p14="http://schemas.microsoft.com/office/powerpoint/2010/main" xmlns="" val="2670601199"/>
              </p:ext>
            </p:extLst>
          </p:nvPr>
        </p:nvGraphicFramePr>
        <p:xfrm>
          <a:off x="923545" y="2133600"/>
          <a:ext cx="10764872" cy="4423358"/>
        </p:xfrm>
        <a:graphic>
          <a:graphicData uri="http://schemas.openxmlformats.org/drawingml/2006/table">
            <a:tbl>
              <a:tblPr firstRow="1" bandRow="1">
                <a:tableStyleId>{5C22544A-7EE6-4342-B048-85BDC9FD1C3A}</a:tableStyleId>
              </a:tblPr>
              <a:tblGrid>
                <a:gridCol w="679968">
                  <a:extLst>
                    <a:ext uri="{9D8B030D-6E8A-4147-A177-3AD203B41FA5}">
                      <a16:colId xmlns:a16="http://schemas.microsoft.com/office/drawing/2014/main" xmlns="" val="2932872743"/>
                    </a:ext>
                  </a:extLst>
                </a:gridCol>
                <a:gridCol w="3462925">
                  <a:extLst>
                    <a:ext uri="{9D8B030D-6E8A-4147-A177-3AD203B41FA5}">
                      <a16:colId xmlns:a16="http://schemas.microsoft.com/office/drawing/2014/main" xmlns="" val="952621814"/>
                    </a:ext>
                  </a:extLst>
                </a:gridCol>
                <a:gridCol w="6621979">
                  <a:extLst>
                    <a:ext uri="{9D8B030D-6E8A-4147-A177-3AD203B41FA5}">
                      <a16:colId xmlns:a16="http://schemas.microsoft.com/office/drawing/2014/main" xmlns="" val="1971128615"/>
                    </a:ext>
                  </a:extLst>
                </a:gridCol>
              </a:tblGrid>
              <a:tr h="384314">
                <a:tc>
                  <a:txBody>
                    <a:bodyPr/>
                    <a:lstStyle/>
                    <a:p>
                      <a:pPr algn="ctr"/>
                      <a:r>
                        <a:rPr lang="en-US" sz="2200" dirty="0">
                          <a:latin typeface="Times New Roman" panose="02020603050405020304" pitchFamily="18" charset="0"/>
                          <a:cs typeface="Times New Roman" panose="02020603050405020304" pitchFamily="18" charset="0"/>
                        </a:rPr>
                        <a:t>NO.</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107431936"/>
                  </a:ext>
                </a:extLst>
              </a:tr>
              <a:tr h="1911664">
                <a:tc>
                  <a:txBody>
                    <a:bodyPr/>
                    <a:lstStyle/>
                    <a:p>
                      <a:pPr algn="ctr"/>
                      <a:r>
                        <a:rPr lang="en-US" sz="2200" b="1" dirty="0">
                          <a:latin typeface="Times New Roman" panose="02020603050405020304" pitchFamily="18" charset="0"/>
                          <a:cs typeface="Times New Roman" panose="02020603050405020304" pitchFamily="18" charset="0"/>
                        </a:rPr>
                        <a:t>1</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Main idea questions </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Read carefully the first and the last sentences, especially the first sentences of each paragraph.</a:t>
                      </a:r>
                    </a:p>
                    <a:p>
                      <a:pPr marL="285750" indent="-285750">
                        <a:buFontTx/>
                        <a:buChar char="-"/>
                      </a:pPr>
                      <a:r>
                        <a:rPr lang="en-US" sz="2200" dirty="0">
                          <a:latin typeface="Times New Roman" panose="02020603050405020304" pitchFamily="18" charset="0"/>
                          <a:cs typeface="Times New Roman" panose="02020603050405020304" pitchFamily="18" charset="0"/>
                        </a:rPr>
                        <a:t>Link the main idea of each paragraph.</a:t>
                      </a:r>
                    </a:p>
                    <a:p>
                      <a:pPr marL="285750" indent="-285750">
                        <a:buFontTx/>
                        <a:buChar char="-"/>
                      </a:pPr>
                      <a:r>
                        <a:rPr lang="en-US" sz="2200" dirty="0">
                          <a:latin typeface="Times New Roman" panose="02020603050405020304" pitchFamily="18" charset="0"/>
                          <a:cs typeface="Times New Roman" panose="02020603050405020304" pitchFamily="18" charset="0"/>
                        </a:rPr>
                        <a:t>Skim the whole text to check the main idea.</a:t>
                      </a:r>
                    </a:p>
                    <a:p>
                      <a:pPr marL="285750" indent="-285750">
                        <a:buFontTx/>
                        <a:buChar char="-"/>
                      </a:pPr>
                      <a:r>
                        <a:rPr lang="en-US" sz="2200" dirty="0">
                          <a:latin typeface="Times New Roman" panose="02020603050405020304" pitchFamily="18" charset="0"/>
                          <a:cs typeface="Times New Roman" panose="02020603050405020304" pitchFamily="18" charset="0"/>
                        </a:rPr>
                        <a:t>Cross out the wrong answers and choose the best one. </a:t>
                      </a:r>
                    </a:p>
                  </a:txBody>
                  <a:tcPr/>
                </a:tc>
                <a:extLst>
                  <a:ext uri="{0D108BD9-81ED-4DB2-BD59-A6C34878D82A}">
                    <a16:rowId xmlns:a16="http://schemas.microsoft.com/office/drawing/2014/main" xmlns="" val="640817892"/>
                  </a:ext>
                </a:extLst>
              </a:tr>
              <a:tr h="1042487">
                <a:tc>
                  <a:txBody>
                    <a:bodyPr/>
                    <a:lstStyle/>
                    <a:p>
                      <a:pPr algn="ctr"/>
                      <a:r>
                        <a:rPr lang="en-US" sz="2200" b="1" dirty="0">
                          <a:latin typeface="Times New Roman" panose="02020603050405020304" pitchFamily="18" charset="0"/>
                          <a:cs typeface="Times New Roman" panose="02020603050405020304" pitchFamily="18" charset="0"/>
                        </a:rPr>
                        <a:t>2</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Stated detailed questions </a:t>
                      </a:r>
                      <a:endParaRPr lang="vi-VN" sz="2200" b="1" dirty="0">
                        <a:latin typeface="Times New Roman" panose="02020603050405020304" pitchFamily="18" charset="0"/>
                        <a:cs typeface="Times New Roman" panose="02020603050405020304" pitchFamily="18" charset="0"/>
                      </a:endParaRPr>
                    </a:p>
                  </a:txBody>
                  <a:tcPr anchor="ctr"/>
                </a:tc>
                <a:tc rowSpan="2">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Read the question first and underline the key words.</a:t>
                      </a:r>
                    </a:p>
                    <a:p>
                      <a:pPr marL="285750" indent="-285750">
                        <a:buFontTx/>
                        <a:buChar char="-"/>
                      </a:pPr>
                      <a:r>
                        <a:rPr lang="en-US" sz="2200" dirty="0">
                          <a:latin typeface="Times New Roman" panose="02020603050405020304" pitchFamily="18" charset="0"/>
                          <a:cs typeface="Times New Roman" panose="02020603050405020304" pitchFamily="18" charset="0"/>
                        </a:rPr>
                        <a:t>Skim to find the paragraph or lines containing key words. </a:t>
                      </a:r>
                    </a:p>
                    <a:p>
                      <a:pPr marL="285750" indent="-285750">
                        <a:buFontTx/>
                        <a:buChar char="-"/>
                      </a:pPr>
                      <a:r>
                        <a:rPr lang="en-US" sz="2200" dirty="0">
                          <a:latin typeface="Times New Roman" panose="02020603050405020304" pitchFamily="18" charset="0"/>
                          <a:cs typeface="Times New Roman" panose="02020603050405020304" pitchFamily="18" charset="0"/>
                        </a:rPr>
                        <a:t>Scan the information.</a:t>
                      </a:r>
                    </a:p>
                    <a:p>
                      <a:pPr marL="285750" indent="-285750">
                        <a:buFontTx/>
                        <a:buChar char="-"/>
                      </a:pPr>
                      <a:r>
                        <a:rPr lang="en-US" sz="2200" dirty="0">
                          <a:latin typeface="Times New Roman" panose="02020603050405020304" pitchFamily="18" charset="0"/>
                          <a:cs typeface="Times New Roman" panose="02020603050405020304" pitchFamily="18" charset="0"/>
                        </a:rPr>
                        <a:t>Cross out the wrong answers and choose the best one. </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386452244"/>
                  </a:ext>
                </a:extLst>
              </a:tr>
              <a:tr h="1042487">
                <a:tc>
                  <a:txBody>
                    <a:bodyPr/>
                    <a:lstStyle/>
                    <a:p>
                      <a:pPr algn="ctr"/>
                      <a:r>
                        <a:rPr lang="en-US" sz="2200" b="1" dirty="0">
                          <a:latin typeface="Times New Roman" panose="02020603050405020304" pitchFamily="18" charset="0"/>
                          <a:cs typeface="Times New Roman" panose="02020603050405020304" pitchFamily="18" charset="0"/>
                        </a:rPr>
                        <a:t>3</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Unstated detailed questions</a:t>
                      </a:r>
                      <a:endParaRPr lang="vi-VN" sz="2200" b="1" dirty="0">
                        <a:latin typeface="Times New Roman" panose="02020603050405020304" pitchFamily="18" charset="0"/>
                        <a:cs typeface="Times New Roman" panose="02020603050405020304" pitchFamily="18" charset="0"/>
                      </a:endParaRPr>
                    </a:p>
                  </a:txBody>
                  <a:tcPr anchor="ctr"/>
                </a:tc>
                <a:tc vMerge="1">
                  <a:txBody>
                    <a:bodyPr/>
                    <a:lstStyle/>
                    <a:p>
                      <a:endParaRPr lang="vi-VN" dirty="0"/>
                    </a:p>
                  </a:txBody>
                  <a:tcPr/>
                </a:tc>
                <a:extLst>
                  <a:ext uri="{0D108BD9-81ED-4DB2-BD59-A6C34878D82A}">
                    <a16:rowId xmlns:a16="http://schemas.microsoft.com/office/drawing/2014/main" xmlns="" val="2397577022"/>
                  </a:ext>
                </a:extLst>
              </a:tr>
            </a:tbl>
          </a:graphicData>
        </a:graphic>
      </p:graphicFrame>
    </p:spTree>
    <p:extLst>
      <p:ext uri="{BB962C8B-B14F-4D97-AF65-F5344CB8AC3E}">
        <p14:creationId xmlns:p14="http://schemas.microsoft.com/office/powerpoint/2010/main" xmlns="" val="8207859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903812" y="571102"/>
            <a:ext cx="8911687" cy="1562498"/>
          </a:xfrm>
        </p:spPr>
        <p:txBody>
          <a:bodyPr>
            <a:normAutofit/>
          </a:bodyPr>
          <a:lstStyle/>
          <a:p>
            <a:r>
              <a:rPr lang="en-US" sz="4400" b="1" dirty="0">
                <a:solidFill>
                  <a:srgbClr val="C00000"/>
                </a:solidFill>
                <a:latin typeface="Times New Roman" panose="02020603050405020304" pitchFamily="18" charset="0"/>
                <a:cs typeface="Times New Roman" panose="02020603050405020304" pitchFamily="18" charset="0"/>
              </a:rPr>
              <a:t>C. READING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dirty="0">
                <a:latin typeface="Times New Roman" panose="02020603050405020304" pitchFamily="18" charset="0"/>
                <a:cs typeface="Times New Roman" panose="02020603050405020304" pitchFamily="18" charset="0"/>
              </a:rPr>
              <a:t>2. Reading comprehension </a:t>
            </a:r>
            <a:endParaRPr lang="vi-VN" sz="4400" i="1" dirty="0">
              <a:latin typeface="Times New Roman" panose="02020603050405020304" pitchFamily="18" charset="0"/>
              <a:cs typeface="Times New Roman" panose="02020603050405020304" pitchFamily="18" charset="0"/>
            </a:endParaRPr>
          </a:p>
        </p:txBody>
      </p:sp>
      <p:graphicFrame>
        <p:nvGraphicFramePr>
          <p:cNvPr id="6" name="Table 6">
            <a:extLst>
              <a:ext uri="{FF2B5EF4-FFF2-40B4-BE49-F238E27FC236}">
                <a16:creationId xmlns:a16="http://schemas.microsoft.com/office/drawing/2014/main" xmlns="" id="{25E949FB-F23D-422C-9427-96835AE6F092}"/>
              </a:ext>
            </a:extLst>
          </p:cNvPr>
          <p:cNvGraphicFramePr>
            <a:graphicFrameLocks noGrp="1"/>
          </p:cNvGraphicFramePr>
          <p:nvPr>
            <p:ph idx="1"/>
            <p:extLst>
              <p:ext uri="{D42A27DB-BD31-4B8C-83A1-F6EECF244321}">
                <p14:modId xmlns:p14="http://schemas.microsoft.com/office/powerpoint/2010/main" xmlns="" val="4265390648"/>
              </p:ext>
            </p:extLst>
          </p:nvPr>
        </p:nvGraphicFramePr>
        <p:xfrm>
          <a:off x="923545" y="2133600"/>
          <a:ext cx="10764872" cy="4441504"/>
        </p:xfrm>
        <a:graphic>
          <a:graphicData uri="http://schemas.openxmlformats.org/drawingml/2006/table">
            <a:tbl>
              <a:tblPr firstRow="1" bandRow="1">
                <a:tableStyleId>{5C22544A-7EE6-4342-B048-85BDC9FD1C3A}</a:tableStyleId>
              </a:tblPr>
              <a:tblGrid>
                <a:gridCol w="679968">
                  <a:extLst>
                    <a:ext uri="{9D8B030D-6E8A-4147-A177-3AD203B41FA5}">
                      <a16:colId xmlns:a16="http://schemas.microsoft.com/office/drawing/2014/main" xmlns="" val="2932872743"/>
                    </a:ext>
                  </a:extLst>
                </a:gridCol>
                <a:gridCol w="3462925">
                  <a:extLst>
                    <a:ext uri="{9D8B030D-6E8A-4147-A177-3AD203B41FA5}">
                      <a16:colId xmlns:a16="http://schemas.microsoft.com/office/drawing/2014/main" xmlns="" val="952621814"/>
                    </a:ext>
                  </a:extLst>
                </a:gridCol>
                <a:gridCol w="6621979">
                  <a:extLst>
                    <a:ext uri="{9D8B030D-6E8A-4147-A177-3AD203B41FA5}">
                      <a16:colId xmlns:a16="http://schemas.microsoft.com/office/drawing/2014/main" xmlns="" val="1971128615"/>
                    </a:ext>
                  </a:extLst>
                </a:gridCol>
              </a:tblGrid>
              <a:tr h="384314">
                <a:tc>
                  <a:txBody>
                    <a:bodyPr/>
                    <a:lstStyle/>
                    <a:p>
                      <a:pPr algn="ctr"/>
                      <a:r>
                        <a:rPr lang="en-US" sz="2200" dirty="0">
                          <a:latin typeface="Times New Roman" panose="02020603050405020304" pitchFamily="18" charset="0"/>
                          <a:cs typeface="Times New Roman" panose="02020603050405020304" pitchFamily="18" charset="0"/>
                        </a:rPr>
                        <a:t>NO.</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107431936"/>
                  </a:ext>
                </a:extLst>
              </a:tr>
              <a:tr h="1911664">
                <a:tc>
                  <a:txBody>
                    <a:bodyPr/>
                    <a:lstStyle/>
                    <a:p>
                      <a:pPr algn="ctr"/>
                      <a:r>
                        <a:rPr lang="en-US" sz="2200" b="1" dirty="0">
                          <a:latin typeface="Times New Roman" panose="02020603050405020304" pitchFamily="18" charset="0"/>
                          <a:cs typeface="Times New Roman" panose="02020603050405020304" pitchFamily="18" charset="0"/>
                        </a:rPr>
                        <a:t>3</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Pronoun reference questions</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Find the underlined pronoun in bold in the text (it/they/he…)</a:t>
                      </a:r>
                    </a:p>
                    <a:p>
                      <a:pPr marL="285750" indent="-285750">
                        <a:buFontTx/>
                        <a:buChar char="-"/>
                      </a:pPr>
                      <a:r>
                        <a:rPr lang="en-US" sz="2200" dirty="0">
                          <a:latin typeface="Times New Roman" panose="02020603050405020304" pitchFamily="18" charset="0"/>
                          <a:cs typeface="Times New Roman" panose="02020603050405020304" pitchFamily="18" charset="0"/>
                        </a:rPr>
                        <a:t>Read 1-2 previous sentences to identify what the pronoun refers to. </a:t>
                      </a:r>
                    </a:p>
                    <a:p>
                      <a:pPr marL="285750" indent="-285750">
                        <a:buFontTx/>
                        <a:buChar char="-"/>
                      </a:pPr>
                      <a:r>
                        <a:rPr lang="en-US" sz="2200" dirty="0">
                          <a:latin typeface="Times New Roman" panose="02020603050405020304" pitchFamily="18" charset="0"/>
                          <a:cs typeface="Times New Roman" panose="02020603050405020304" pitchFamily="18" charset="0"/>
                        </a:rPr>
                        <a:t>Choose the correct answer. </a:t>
                      </a:r>
                    </a:p>
                  </a:txBody>
                  <a:tcPr/>
                </a:tc>
                <a:extLst>
                  <a:ext uri="{0D108BD9-81ED-4DB2-BD59-A6C34878D82A}">
                    <a16:rowId xmlns:a16="http://schemas.microsoft.com/office/drawing/2014/main" xmlns="" val="640817892"/>
                  </a:ext>
                </a:extLst>
              </a:tr>
              <a:tr h="1042487">
                <a:tc>
                  <a:txBody>
                    <a:bodyPr/>
                    <a:lstStyle/>
                    <a:p>
                      <a:pPr algn="ctr"/>
                      <a:r>
                        <a:rPr lang="en-US" sz="2200" b="1" dirty="0">
                          <a:latin typeface="Times New Roman" panose="02020603050405020304" pitchFamily="18" charset="0"/>
                          <a:cs typeface="Times New Roman" panose="02020603050405020304" pitchFamily="18" charset="0"/>
                        </a:rPr>
                        <a:t>4</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Closest in meaning </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285750" indent="-285750">
                        <a:buFontTx/>
                        <a:buChar char="-"/>
                      </a:pPr>
                      <a:r>
                        <a:rPr lang="en-US" sz="2200" dirty="0">
                          <a:latin typeface="Times New Roman" panose="02020603050405020304" pitchFamily="18" charset="0"/>
                          <a:cs typeface="Times New Roman" panose="02020603050405020304" pitchFamily="18" charset="0"/>
                        </a:rPr>
                        <a:t>Find the underlined word that is mentioned in the question.</a:t>
                      </a:r>
                    </a:p>
                    <a:p>
                      <a:pPr marL="285750" indent="-285750">
                        <a:buFontTx/>
                        <a:buChar char="-"/>
                      </a:pPr>
                      <a:r>
                        <a:rPr lang="en-US" sz="2200" dirty="0">
                          <a:latin typeface="Times New Roman" panose="02020603050405020304" pitchFamily="18" charset="0"/>
                          <a:cs typeface="Times New Roman" panose="02020603050405020304" pitchFamily="18" charset="0"/>
                        </a:rPr>
                        <a:t>Identify the word form</a:t>
                      </a:r>
                    </a:p>
                    <a:p>
                      <a:pPr marL="285750" indent="-285750">
                        <a:buFontTx/>
                        <a:buChar char="-"/>
                      </a:pPr>
                      <a:r>
                        <a:rPr lang="en-US" sz="2200" dirty="0">
                          <a:latin typeface="Times New Roman" panose="02020603050405020304" pitchFamily="18" charset="0"/>
                          <a:cs typeface="Times New Roman" panose="02020603050405020304" pitchFamily="18" charset="0"/>
                        </a:rPr>
                        <a:t>Read the sentence containing the word closely and guess the meaning through the context.</a:t>
                      </a:r>
                    </a:p>
                    <a:p>
                      <a:pPr marL="285750" indent="-285750">
                        <a:buFontTx/>
                        <a:buChar char="-"/>
                      </a:pPr>
                      <a:r>
                        <a:rPr lang="en-US" sz="2200" dirty="0">
                          <a:latin typeface="Times New Roman" panose="02020603050405020304" pitchFamily="18" charset="0"/>
                          <a:cs typeface="Times New Roman" panose="02020603050405020304" pitchFamily="18" charset="0"/>
                        </a:rPr>
                        <a:t>Choose the best answer. </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386452244"/>
                  </a:ext>
                </a:extLst>
              </a:tr>
            </a:tbl>
          </a:graphicData>
        </a:graphic>
      </p:graphicFrame>
    </p:spTree>
    <p:extLst>
      <p:ext uri="{BB962C8B-B14F-4D97-AF65-F5344CB8AC3E}">
        <p14:creationId xmlns:p14="http://schemas.microsoft.com/office/powerpoint/2010/main" xmlns="" val="11460476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0E3219-BC8B-40DD-916F-0AA6C9AF9FCE}"/>
              </a:ext>
            </a:extLst>
          </p:cNvPr>
          <p:cNvSpPr>
            <a:spLocks noGrp="1"/>
          </p:cNvSpPr>
          <p:nvPr>
            <p:ph idx="1"/>
          </p:nvPr>
        </p:nvSpPr>
        <p:spPr>
          <a:xfrm>
            <a:off x="1638300" y="3004930"/>
            <a:ext cx="8915400" cy="848139"/>
          </a:xfrm>
        </p:spPr>
        <p:txBody>
          <a:bodyPr>
            <a:noAutofit/>
          </a:bodyPr>
          <a:lstStyle/>
          <a:p>
            <a:pPr marL="0" indent="0" algn="ctr">
              <a:buNone/>
            </a:pPr>
            <a:r>
              <a:rPr lang="en-US" sz="6000" b="1" dirty="0">
                <a:solidFill>
                  <a:srgbClr val="FF0000"/>
                </a:solidFill>
                <a:latin typeface="Times New Roman" panose="02020603050405020304" pitchFamily="18" charset="0"/>
                <a:cs typeface="Times New Roman" panose="02020603050405020304" pitchFamily="18" charset="0"/>
              </a:rPr>
              <a:t>LET’S </a:t>
            </a:r>
            <a:r>
              <a:rPr lang="en-US" sz="6000" b="1" dirty="0" smtClean="0">
                <a:solidFill>
                  <a:srgbClr val="FF0000"/>
                </a:solidFill>
                <a:latin typeface="Times New Roman" panose="02020603050405020304" pitchFamily="18" charset="0"/>
                <a:cs typeface="Times New Roman" panose="02020603050405020304" pitchFamily="18" charset="0"/>
              </a:rPr>
              <a:t>PRACTICE</a:t>
            </a:r>
            <a:endParaRPr lang="vi-VN" sz="6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84132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7432303F-2198-4476-90CD-4D4C83A63D31}"/>
              </a:ext>
            </a:extLst>
          </p:cNvPr>
          <p:cNvSpPr/>
          <p:nvPr/>
        </p:nvSpPr>
        <p:spPr>
          <a:xfrm>
            <a:off x="1603513" y="2305879"/>
            <a:ext cx="742122" cy="1855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extBox 5">
            <a:extLst>
              <a:ext uri="{FF2B5EF4-FFF2-40B4-BE49-F238E27FC236}">
                <a16:creationId xmlns:a16="http://schemas.microsoft.com/office/drawing/2014/main" xmlns="" id="{B31E62D7-6EFB-45EA-B7CF-CB3567645B24}"/>
              </a:ext>
            </a:extLst>
          </p:cNvPr>
          <p:cNvSpPr txBox="1"/>
          <p:nvPr/>
        </p:nvSpPr>
        <p:spPr>
          <a:xfrm>
            <a:off x="-1" y="0"/>
            <a:ext cx="12192001" cy="6740307"/>
          </a:xfrm>
          <a:prstGeom prst="rect">
            <a:avLst/>
          </a:prstGeom>
          <a:ln w="38100"/>
        </p:spPr>
        <p:style>
          <a:lnRef idx="2">
            <a:schemeClr val="dk1"/>
          </a:lnRef>
          <a:fillRef idx="1">
            <a:schemeClr val="lt1"/>
          </a:fillRef>
          <a:effectRef idx="0">
            <a:schemeClr val="dk1"/>
          </a:effectRef>
          <a:fontRef idx="minor">
            <a:schemeClr val="dk1"/>
          </a:fontRef>
        </p:style>
        <p:txBody>
          <a:bodyPr wrap="square" rtlCol="0">
            <a:spAutoFit/>
          </a:bodyPr>
          <a:lstStyle/>
          <a:p>
            <a:r>
              <a:rPr lang="en-US" b="1" i="1" dirty="0">
                <a:latin typeface="Times New Roman" panose="02020603050405020304" pitchFamily="18" charset="0"/>
                <a:cs typeface="Times New Roman" panose="02020603050405020304" pitchFamily="18" charset="0"/>
              </a:rPr>
              <a:t>Read the following passage and mark the letter A, B, C or D on your answer sheet to indicate the correct answer to each of the questions. </a:t>
            </a:r>
            <a:endParaRPr lang="vi-VN"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Wood fuel is wood used as fuel. The burning of wood is currently the largest use of energy derived from a solid fuel biomass. Wood fuel can be used for cooking and heating, and occasionally for fueling steam engines and steam turbines that generate electricity. Wood fuel may be available as firewood (e.g. logs, bolts, blocks), charcoal, chips, sheets, pellets and sawdust. The particular form used depends upon factors such as source, quantity, quality and application. Sawmill waste and construction industry by-products also include various forms of lumber tailings.</a:t>
            </a:r>
            <a:endParaRPr lang="vi-VN"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Wood may be burned in a furnace, stove, fireplace, or in a campfire, or used for a bonfire. Wood is the most easily </a:t>
            </a:r>
            <a:r>
              <a:rPr lang="en-US" b="1" u="sng" dirty="0">
                <a:latin typeface="Times New Roman" panose="02020603050405020304" pitchFamily="18" charset="0"/>
                <a:cs typeface="Times New Roman" panose="02020603050405020304" pitchFamily="18" charset="0"/>
              </a:rPr>
              <a:t>available</a:t>
            </a:r>
            <a:r>
              <a:rPr lang="en-US" dirty="0">
                <a:latin typeface="Times New Roman" panose="02020603050405020304" pitchFamily="18" charset="0"/>
                <a:cs typeface="Times New Roman" panose="02020603050405020304" pitchFamily="18" charset="0"/>
              </a:rPr>
              <a:t> form of fuel, requiring no tools in the case of picking up dead wood, or little tools, although as in any industry, specialized tools, such as skidders and hydraulic wood splitters, have evolved to mechanize production.</a:t>
            </a:r>
            <a:endParaRPr lang="vi-VN"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The discovery of how to make fire for the purpose of burning wood is regarded as one of humanity’s most important advances.</a:t>
            </a:r>
            <a:endParaRPr lang="vi-VN"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Question 28.  The best title for the passage is __________</a:t>
            </a:r>
            <a:endParaRPr lang="vi-V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Wood fuel			</a:t>
            </a:r>
            <a:r>
              <a:rPr lang="en-US" b="1"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Furniture made from wood				   </a:t>
            </a:r>
            <a:r>
              <a:rPr lang="en-US" b="1"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The burning of wood			</a:t>
            </a:r>
            <a:r>
              <a:rPr lang="en-US" b="1" dirty="0">
                <a:latin typeface="Times New Roman" panose="02020603050405020304" pitchFamily="18" charset="0"/>
                <a:cs typeface="Times New Roman" panose="02020603050405020304" pitchFamily="18" charset="0"/>
              </a:rPr>
              <a:t>D</a:t>
            </a:r>
            <a:r>
              <a:rPr lang="en-US" dirty="0">
                <a:latin typeface="Times New Roman" panose="02020603050405020304" pitchFamily="18" charset="0"/>
                <a:cs typeface="Times New Roman" panose="02020603050405020304" pitchFamily="18" charset="0"/>
              </a:rPr>
              <a:t>. Dead wood</a:t>
            </a:r>
            <a:endParaRPr lang="vi-VN"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Question 29.  What can wood fuel be used for?</a:t>
            </a:r>
            <a:endParaRPr lang="vi-V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Cooking, heating.	</a:t>
            </a:r>
            <a:r>
              <a:rPr lang="en-US" b="1"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Fueling steam engines and steam turbines.   </a:t>
            </a:r>
            <a:r>
              <a:rPr lang="en-US" b="1"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Generating electricity.			</a:t>
            </a:r>
            <a:r>
              <a:rPr lang="en-US" b="1" dirty="0">
                <a:latin typeface="Times New Roman" panose="02020603050405020304" pitchFamily="18" charset="0"/>
                <a:cs typeface="Times New Roman" panose="02020603050405020304" pitchFamily="18" charset="0"/>
              </a:rPr>
              <a:t>D.</a:t>
            </a:r>
            <a:r>
              <a:rPr lang="en-US" dirty="0">
                <a:latin typeface="Times New Roman" panose="02020603050405020304" pitchFamily="18" charset="0"/>
                <a:cs typeface="Times New Roman" panose="02020603050405020304" pitchFamily="18" charset="0"/>
              </a:rPr>
              <a:t> Both A and B.</a:t>
            </a:r>
            <a:endParaRPr lang="vi-VN"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Question 30. Which factors does the use of wood fuel for particular form often depend on?</a:t>
            </a:r>
            <a:endParaRPr lang="vi-V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The source, the quantity and the quality.						  </a:t>
            </a:r>
            <a:r>
              <a:rPr lang="en-US" b="1"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The source, the quality and the application.</a:t>
            </a:r>
            <a:endParaRPr lang="vi-V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The quantity, the quality, the application and the construction.		  </a:t>
            </a:r>
            <a:r>
              <a:rPr lang="en-US" b="1" dirty="0">
                <a:latin typeface="Times New Roman" panose="02020603050405020304" pitchFamily="18" charset="0"/>
                <a:cs typeface="Times New Roman" panose="02020603050405020304" pitchFamily="18" charset="0"/>
              </a:rPr>
              <a:t>D</a:t>
            </a:r>
            <a:r>
              <a:rPr lang="en-US" dirty="0">
                <a:latin typeface="Times New Roman" panose="02020603050405020304" pitchFamily="18" charset="0"/>
                <a:cs typeface="Times New Roman" panose="02020603050405020304" pitchFamily="18" charset="0"/>
              </a:rPr>
              <a:t>. The source, the quantity, the quality and the application.</a:t>
            </a:r>
            <a:endParaRPr lang="vi-VN"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Question 31.  The word “</a:t>
            </a:r>
            <a:r>
              <a:rPr lang="en-US" b="1" i="1" dirty="0">
                <a:latin typeface="Times New Roman" panose="02020603050405020304" pitchFamily="18" charset="0"/>
                <a:cs typeface="Times New Roman" panose="02020603050405020304" pitchFamily="18" charset="0"/>
              </a:rPr>
              <a:t>available</a:t>
            </a:r>
            <a:r>
              <a:rPr lang="en-US" i="1" dirty="0">
                <a:latin typeface="Times New Roman" panose="02020603050405020304" pitchFamily="18" charset="0"/>
                <a:cs typeface="Times New Roman" panose="02020603050405020304" pitchFamily="18" charset="0"/>
              </a:rPr>
              <a:t>” is closet meaning to? </a:t>
            </a:r>
            <a:endParaRPr lang="vi-V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lack 					</a:t>
            </a:r>
            <a:r>
              <a:rPr lang="en-US" b="1"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 efficient						    </a:t>
            </a:r>
            <a:r>
              <a:rPr lang="en-US" b="1"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difficult						</a:t>
            </a:r>
            <a:r>
              <a:rPr lang="en-US" b="1" dirty="0">
                <a:latin typeface="Times New Roman" panose="02020603050405020304" pitchFamily="18" charset="0"/>
                <a:cs typeface="Times New Roman" panose="02020603050405020304" pitchFamily="18" charset="0"/>
              </a:rPr>
              <a:t>D.</a:t>
            </a:r>
            <a:r>
              <a:rPr lang="en-US" dirty="0">
                <a:latin typeface="Times New Roman" panose="02020603050405020304" pitchFamily="18" charset="0"/>
                <a:cs typeface="Times New Roman" panose="02020603050405020304" pitchFamily="18" charset="0"/>
              </a:rPr>
              <a:t> obtainable</a:t>
            </a:r>
            <a:endParaRPr lang="vi-VN"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Question 32. Which of the following detail is true according to the passage?</a:t>
            </a:r>
            <a:endParaRPr lang="vi-V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Today, wood fuel is scarce.								</a:t>
            </a:r>
            <a:r>
              <a:rPr lang="en-US" b="1" dirty="0">
                <a:latin typeface="Times New Roman" panose="02020603050405020304" pitchFamily="18" charset="0"/>
                <a:cs typeface="Times New Roman" panose="02020603050405020304" pitchFamily="18" charset="0"/>
              </a:rPr>
              <a:t>     B.</a:t>
            </a:r>
            <a:r>
              <a:rPr lang="en-US" dirty="0">
                <a:latin typeface="Times New Roman" panose="02020603050405020304" pitchFamily="18" charset="0"/>
                <a:cs typeface="Times New Roman" panose="02020603050405020304" pitchFamily="18" charset="0"/>
              </a:rPr>
              <a:t> Wood fuel is not available in some areas.</a:t>
            </a:r>
            <a:endParaRPr lang="vi-V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Wood is the most easily available form of fuel.				             </a:t>
            </a:r>
            <a:r>
              <a:rPr lang="en-US" b="1" dirty="0">
                <a:latin typeface="Times New Roman" panose="02020603050405020304" pitchFamily="18" charset="0"/>
                <a:cs typeface="Times New Roman" panose="02020603050405020304" pitchFamily="18" charset="0"/>
              </a:rPr>
              <a:t>D.</a:t>
            </a:r>
            <a:r>
              <a:rPr lang="en-US" dirty="0">
                <a:latin typeface="Times New Roman" panose="02020603050405020304" pitchFamily="18" charset="0"/>
                <a:cs typeface="Times New Roman" panose="02020603050405020304" pitchFamily="18" charset="0"/>
              </a:rPr>
              <a:t> Wood fuel is only used for cooking and heating.</a:t>
            </a:r>
            <a:endParaRPr lang="vi-VN" dirty="0">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xmlns="" id="{701CE505-7E31-4102-A917-7492BCE591FE}"/>
              </a:ext>
            </a:extLst>
          </p:cNvPr>
          <p:cNvSpPr/>
          <p:nvPr/>
        </p:nvSpPr>
        <p:spPr>
          <a:xfrm>
            <a:off x="2822713" y="5493817"/>
            <a:ext cx="251792" cy="33130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10" name="Straight Connector 9">
            <a:extLst>
              <a:ext uri="{FF2B5EF4-FFF2-40B4-BE49-F238E27FC236}">
                <a16:creationId xmlns:a16="http://schemas.microsoft.com/office/drawing/2014/main" xmlns="" id="{A23AA506-1348-467F-AB10-40755E82753A}"/>
              </a:ext>
            </a:extLst>
          </p:cNvPr>
          <p:cNvCxnSpPr>
            <a:cxnSpLocks/>
          </p:cNvCxnSpPr>
          <p:nvPr/>
        </p:nvCxnSpPr>
        <p:spPr>
          <a:xfrm>
            <a:off x="1789043" y="3617843"/>
            <a:ext cx="74212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5EE844F3-9F38-4E1D-9C2E-5C221BFB6639}"/>
              </a:ext>
            </a:extLst>
          </p:cNvPr>
          <p:cNvCxnSpPr>
            <a:cxnSpLocks/>
          </p:cNvCxnSpPr>
          <p:nvPr/>
        </p:nvCxnSpPr>
        <p:spPr>
          <a:xfrm>
            <a:off x="1292086" y="4161185"/>
            <a:ext cx="18950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9005AD1F-6B31-4235-BCFC-9A1D6C4CC06D}"/>
              </a:ext>
            </a:extLst>
          </p:cNvPr>
          <p:cNvCxnSpPr>
            <a:cxnSpLocks/>
          </p:cNvCxnSpPr>
          <p:nvPr/>
        </p:nvCxnSpPr>
        <p:spPr>
          <a:xfrm>
            <a:off x="7308574" y="4721087"/>
            <a:ext cx="93427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ABBD69F2-32AA-48B6-9E5A-653496C38482}"/>
              </a:ext>
            </a:extLst>
          </p:cNvPr>
          <p:cNvCxnSpPr>
            <a:cxnSpLocks/>
          </p:cNvCxnSpPr>
          <p:nvPr/>
        </p:nvCxnSpPr>
        <p:spPr>
          <a:xfrm>
            <a:off x="3597965" y="4161185"/>
            <a:ext cx="62947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xmlns="" id="{EFF941E1-3F95-4187-9E54-F66B4517EF58}"/>
              </a:ext>
            </a:extLst>
          </p:cNvPr>
          <p:cNvSpPr/>
          <p:nvPr/>
        </p:nvSpPr>
        <p:spPr>
          <a:xfrm>
            <a:off x="10091530" y="4134680"/>
            <a:ext cx="318053" cy="33130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Oval 18">
            <a:extLst>
              <a:ext uri="{FF2B5EF4-FFF2-40B4-BE49-F238E27FC236}">
                <a16:creationId xmlns:a16="http://schemas.microsoft.com/office/drawing/2014/main" xmlns="" id="{50A1C928-FAFB-4262-9E74-DF92DB374A6C}"/>
              </a:ext>
            </a:extLst>
          </p:cNvPr>
          <p:cNvSpPr/>
          <p:nvPr/>
        </p:nvSpPr>
        <p:spPr>
          <a:xfrm>
            <a:off x="6506815" y="5010128"/>
            <a:ext cx="318054" cy="26502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20" name="Straight Connector 19">
            <a:extLst>
              <a:ext uri="{FF2B5EF4-FFF2-40B4-BE49-F238E27FC236}">
                <a16:creationId xmlns:a16="http://schemas.microsoft.com/office/drawing/2014/main" xmlns="" id="{CB0FF2CA-986E-4C7E-B969-D6EAF0D41CA2}"/>
              </a:ext>
            </a:extLst>
          </p:cNvPr>
          <p:cNvCxnSpPr>
            <a:cxnSpLocks/>
          </p:cNvCxnSpPr>
          <p:nvPr/>
        </p:nvCxnSpPr>
        <p:spPr>
          <a:xfrm>
            <a:off x="1417982" y="4737652"/>
            <a:ext cx="111318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AFF11524-E62A-4D16-AE16-FC1083D3B6BB}"/>
              </a:ext>
            </a:extLst>
          </p:cNvPr>
          <p:cNvCxnSpPr>
            <a:cxnSpLocks/>
          </p:cNvCxnSpPr>
          <p:nvPr/>
        </p:nvCxnSpPr>
        <p:spPr>
          <a:xfrm>
            <a:off x="2981739" y="4737652"/>
            <a:ext cx="324678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9B8954E4-062B-4426-B186-7C9AF82E111F}"/>
              </a:ext>
            </a:extLst>
          </p:cNvPr>
          <p:cNvCxnSpPr>
            <a:cxnSpLocks/>
          </p:cNvCxnSpPr>
          <p:nvPr/>
        </p:nvCxnSpPr>
        <p:spPr>
          <a:xfrm>
            <a:off x="1292086" y="6063660"/>
            <a:ext cx="62285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310D4EE0-7005-4A52-845D-25E7C29A7F69}"/>
              </a:ext>
            </a:extLst>
          </p:cNvPr>
          <p:cNvCxnSpPr>
            <a:cxnSpLocks/>
          </p:cNvCxnSpPr>
          <p:nvPr/>
        </p:nvCxnSpPr>
        <p:spPr>
          <a:xfrm>
            <a:off x="2395330" y="5493817"/>
            <a:ext cx="85476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5B43DB1A-DFC3-45A0-9837-563C0913865A}"/>
              </a:ext>
            </a:extLst>
          </p:cNvPr>
          <p:cNvCxnSpPr>
            <a:cxnSpLocks/>
          </p:cNvCxnSpPr>
          <p:nvPr/>
        </p:nvCxnSpPr>
        <p:spPr>
          <a:xfrm>
            <a:off x="3634408" y="5493817"/>
            <a:ext cx="1388166"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xmlns="" id="{DD5C7BCD-05DE-49DC-B24C-167D1CB93FEC}"/>
              </a:ext>
            </a:extLst>
          </p:cNvPr>
          <p:cNvSpPr/>
          <p:nvPr/>
        </p:nvSpPr>
        <p:spPr>
          <a:xfrm>
            <a:off x="-1" y="6308052"/>
            <a:ext cx="318053" cy="33130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38" name="Straight Connector 37">
            <a:extLst>
              <a:ext uri="{FF2B5EF4-FFF2-40B4-BE49-F238E27FC236}">
                <a16:creationId xmlns:a16="http://schemas.microsoft.com/office/drawing/2014/main" xmlns="" id="{A4755384-61DD-43B3-9465-2F705726000A}"/>
              </a:ext>
            </a:extLst>
          </p:cNvPr>
          <p:cNvCxnSpPr>
            <a:cxnSpLocks/>
          </p:cNvCxnSpPr>
          <p:nvPr/>
        </p:nvCxnSpPr>
        <p:spPr>
          <a:xfrm>
            <a:off x="2531165" y="6057033"/>
            <a:ext cx="135172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70E38FB0-EB9A-4ACE-9CF5-A40725D521E1}"/>
              </a:ext>
            </a:extLst>
          </p:cNvPr>
          <p:cNvCxnSpPr>
            <a:cxnSpLocks/>
          </p:cNvCxnSpPr>
          <p:nvPr/>
        </p:nvCxnSpPr>
        <p:spPr>
          <a:xfrm>
            <a:off x="4227443" y="6057033"/>
            <a:ext cx="38431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xmlns="" id="{D05B3A30-302C-4D69-8926-5A61EDBDEFDF}"/>
              </a:ext>
            </a:extLst>
          </p:cNvPr>
          <p:cNvSpPr/>
          <p:nvPr/>
        </p:nvSpPr>
        <p:spPr>
          <a:xfrm>
            <a:off x="6652591" y="3617859"/>
            <a:ext cx="318053" cy="33130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43" name="Straight Connector 42">
            <a:extLst>
              <a:ext uri="{FF2B5EF4-FFF2-40B4-BE49-F238E27FC236}">
                <a16:creationId xmlns:a16="http://schemas.microsoft.com/office/drawing/2014/main" xmlns="" id="{C6D34081-52FA-44F6-9399-B3DD88BA5B98}"/>
              </a:ext>
            </a:extLst>
          </p:cNvPr>
          <p:cNvCxnSpPr>
            <a:cxnSpLocks/>
          </p:cNvCxnSpPr>
          <p:nvPr/>
        </p:nvCxnSpPr>
        <p:spPr>
          <a:xfrm>
            <a:off x="549964" y="881269"/>
            <a:ext cx="114962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A47C60E1-BC98-48C4-AEDB-04F97DC7DD67}"/>
              </a:ext>
            </a:extLst>
          </p:cNvPr>
          <p:cNvCxnSpPr>
            <a:cxnSpLocks/>
          </p:cNvCxnSpPr>
          <p:nvPr/>
        </p:nvCxnSpPr>
        <p:spPr>
          <a:xfrm>
            <a:off x="549964" y="2206487"/>
            <a:ext cx="83024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7439BC11-AC1E-4607-B2BF-EA44E6B609CC}"/>
              </a:ext>
            </a:extLst>
          </p:cNvPr>
          <p:cNvCxnSpPr>
            <a:cxnSpLocks/>
          </p:cNvCxnSpPr>
          <p:nvPr/>
        </p:nvCxnSpPr>
        <p:spPr>
          <a:xfrm>
            <a:off x="549964" y="3054625"/>
            <a:ext cx="675861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916D6CC0-C494-48AD-9E58-9B92F58D9A1B}"/>
              </a:ext>
            </a:extLst>
          </p:cNvPr>
          <p:cNvCxnSpPr>
            <a:cxnSpLocks/>
          </p:cNvCxnSpPr>
          <p:nvPr/>
        </p:nvCxnSpPr>
        <p:spPr>
          <a:xfrm>
            <a:off x="159025" y="1119811"/>
            <a:ext cx="454218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C59D87C3-2F03-4C77-9F6A-D8B4BF727357}"/>
              </a:ext>
            </a:extLst>
          </p:cNvPr>
          <p:cNvCxnSpPr>
            <a:cxnSpLocks/>
          </p:cNvCxnSpPr>
          <p:nvPr/>
        </p:nvCxnSpPr>
        <p:spPr>
          <a:xfrm>
            <a:off x="6824869" y="1119811"/>
            <a:ext cx="398890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022DE133-BB80-4875-838D-415D2062CDAD}"/>
              </a:ext>
            </a:extLst>
          </p:cNvPr>
          <p:cNvCxnSpPr>
            <a:cxnSpLocks/>
          </p:cNvCxnSpPr>
          <p:nvPr/>
        </p:nvCxnSpPr>
        <p:spPr>
          <a:xfrm>
            <a:off x="159025" y="1663150"/>
            <a:ext cx="878619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36566E58-AB2E-48F2-B010-41515DF46A0F}"/>
              </a:ext>
            </a:extLst>
          </p:cNvPr>
          <p:cNvCxnSpPr>
            <a:cxnSpLocks/>
          </p:cNvCxnSpPr>
          <p:nvPr/>
        </p:nvCxnSpPr>
        <p:spPr>
          <a:xfrm>
            <a:off x="9037983" y="2206487"/>
            <a:ext cx="315401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A1F46DE6-AC22-48C7-988A-92A8C2713C0C}"/>
              </a:ext>
            </a:extLst>
          </p:cNvPr>
          <p:cNvCxnSpPr>
            <a:cxnSpLocks/>
          </p:cNvCxnSpPr>
          <p:nvPr/>
        </p:nvCxnSpPr>
        <p:spPr>
          <a:xfrm>
            <a:off x="159025" y="2491409"/>
            <a:ext cx="634779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3214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fade">
                                      <p:cBhvr>
                                        <p:cTn id="22" dur="500"/>
                                        <p:tgtEl>
                                          <p:spTgt spid="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fade">
                                      <p:cBhvr>
                                        <p:cTn id="42" dur="500"/>
                                        <p:tgtEl>
                                          <p:spTgt spid="4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fade">
                                      <p:cBhvr>
                                        <p:cTn id="47" dur="500"/>
                                        <p:tgtEl>
                                          <p:spTgt spid="5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5"/>
                                        </p:tgtEl>
                                        <p:attrNameLst>
                                          <p:attrName>style.visibility</p:attrName>
                                        </p:attrNameLst>
                                      </p:cBhvr>
                                      <p:to>
                                        <p:strVal val="visible"/>
                                      </p:to>
                                    </p:set>
                                    <p:animEffect transition="in" filter="fade">
                                      <p:cBhvr>
                                        <p:cTn id="72" dur="500"/>
                                        <p:tgtEl>
                                          <p:spTgt spid="5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fade">
                                      <p:cBhvr>
                                        <p:cTn id="87" dur="500"/>
                                        <p:tgtEl>
                                          <p:spTgt spid="3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fade">
                                      <p:cBhvr>
                                        <p:cTn id="92" dur="500"/>
                                        <p:tgtEl>
                                          <p:spTgt spid="5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60"/>
                                        </p:tgtEl>
                                        <p:attrNameLst>
                                          <p:attrName>style.visibility</p:attrName>
                                        </p:attrNameLst>
                                      </p:cBhvr>
                                      <p:to>
                                        <p:strVal val="visible"/>
                                      </p:to>
                                    </p:set>
                                    <p:animEffect transition="in" filter="fade">
                                      <p:cBhvr>
                                        <p:cTn id="97" dur="500"/>
                                        <p:tgtEl>
                                          <p:spTgt spid="60"/>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8"/>
                                        </p:tgtEl>
                                        <p:attrNameLst>
                                          <p:attrName>style.visibility</p:attrName>
                                        </p:attrNameLst>
                                      </p:cBhvr>
                                      <p:to>
                                        <p:strVal val="visible"/>
                                      </p:to>
                                    </p:set>
                                    <p:animEffect transition="in" filter="fade">
                                      <p:cBhvr>
                                        <p:cTn id="102" dur="500"/>
                                        <p:tgtEl>
                                          <p:spTgt spid="8"/>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fade">
                                      <p:cBhvr>
                                        <p:cTn id="107" dur="500"/>
                                        <p:tgtEl>
                                          <p:spTgt spid="26"/>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fade">
                                      <p:cBhvr>
                                        <p:cTn id="112" dur="500"/>
                                        <p:tgtEl>
                                          <p:spTgt spid="38"/>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40"/>
                                        </p:tgtEl>
                                        <p:attrNameLst>
                                          <p:attrName>style.visibility</p:attrName>
                                        </p:attrNameLst>
                                      </p:cBhvr>
                                      <p:to>
                                        <p:strVal val="visible"/>
                                      </p:to>
                                    </p:set>
                                    <p:animEffect transition="in" filter="fade">
                                      <p:cBhvr>
                                        <p:cTn id="117" dur="500"/>
                                        <p:tgtEl>
                                          <p:spTgt spid="4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3"/>
                                        </p:tgtEl>
                                        <p:attrNameLst>
                                          <p:attrName>style.visibility</p:attrName>
                                        </p:attrNameLst>
                                      </p:cBhvr>
                                      <p:to>
                                        <p:strVal val="visible"/>
                                      </p:to>
                                    </p:set>
                                    <p:animEffect transition="in" filter="fade">
                                      <p:cBhvr>
                                        <p:cTn id="1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19" grpId="0" animBg="1"/>
      <p:bldP spid="33" grpId="0" animBg="1"/>
      <p:bldP spid="4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738712" y="126602"/>
            <a:ext cx="8911687" cy="1295798"/>
          </a:xfrm>
        </p:spPr>
        <p:txBody>
          <a:bodyPr>
            <a:normAutofit fontScale="90000"/>
          </a:bodyPr>
          <a:lstStyle/>
          <a:p>
            <a:pPr lvl="0" defTabSz="914400">
              <a:spcBef>
                <a:spcPts val="0"/>
              </a:spcBef>
            </a:pPr>
            <a:r>
              <a:rPr lang="en-US" sz="3300" b="1" dirty="0">
                <a:solidFill>
                  <a:srgbClr val="C00000"/>
                </a:solidFill>
                <a:latin typeface="Times New Roman" panose="02020603050405020304" pitchFamily="18" charset="0"/>
                <a:cs typeface="Times New Roman" panose="02020603050405020304" pitchFamily="18" charset="0"/>
              </a:rPr>
              <a:t>D</a:t>
            </a:r>
            <a:r>
              <a:rPr lang="en-US" sz="3300" b="1" dirty="0" smtClean="0">
                <a:solidFill>
                  <a:srgbClr val="C00000"/>
                </a:solidFill>
                <a:latin typeface="Times New Roman" panose="02020603050405020304" pitchFamily="18" charset="0"/>
                <a:cs typeface="Times New Roman" panose="02020603050405020304" pitchFamily="18" charset="0"/>
              </a:rPr>
              <a:t>. WRITING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2800" b="1" dirty="0" smtClean="0">
                <a:solidFill>
                  <a:srgbClr val="002060"/>
                </a:solidFill>
                <a:latin typeface="Times New Roman" panose="02020603050405020304" pitchFamily="18" charset="0"/>
                <a:cs typeface="Times New Roman" panose="02020603050405020304" pitchFamily="18" charset="0"/>
              </a:rPr>
              <a:t>D1.</a:t>
            </a:r>
            <a:r>
              <a:rPr lang="en-US" sz="2800" b="1" dirty="0" smtClean="0">
                <a:solidFill>
                  <a:srgbClr val="002060"/>
                </a:solidFill>
                <a:latin typeface="Times New Roman" panose="02020603050405020304" pitchFamily="18" charset="0"/>
                <a:ea typeface="Times New Roman" panose="02020603050405020304" pitchFamily="18" charset="0"/>
                <a:cs typeface="Arial"/>
              </a:rPr>
              <a:t>Finish </a:t>
            </a:r>
            <a:r>
              <a:rPr lang="en-US" sz="2800" b="1" dirty="0">
                <a:solidFill>
                  <a:srgbClr val="002060"/>
                </a:solidFill>
                <a:latin typeface="Times New Roman" panose="02020603050405020304" pitchFamily="18" charset="0"/>
                <a:ea typeface="Times New Roman" panose="02020603050405020304" pitchFamily="18" charset="0"/>
                <a:cs typeface="Arial"/>
              </a:rPr>
              <a:t>the second sentence so that it has a similar meaning to the first one, beginning with the given words </a:t>
            </a:r>
            <a:r>
              <a:rPr lang="en-US" sz="2600" b="1" dirty="0">
                <a:solidFill>
                  <a:srgbClr val="002060"/>
                </a:solidFill>
                <a:latin typeface="Times New Roman" panose="02020603050405020304" pitchFamily="18" charset="0"/>
                <a:ea typeface="Times New Roman" panose="02020603050405020304" pitchFamily="18" charset="0"/>
                <a:cs typeface="Arial"/>
              </a:rPr>
              <a:t>( 4 questions)</a:t>
            </a:r>
            <a:br>
              <a:rPr lang="en-US" sz="2600" b="1" dirty="0">
                <a:solidFill>
                  <a:srgbClr val="002060"/>
                </a:solidFill>
                <a:latin typeface="Times New Roman" panose="02020603050405020304" pitchFamily="18" charset="0"/>
                <a:ea typeface="Times New Roman" panose="02020603050405020304" pitchFamily="18" charset="0"/>
                <a:cs typeface="Arial"/>
              </a:rPr>
            </a:br>
            <a:r>
              <a:rPr lang="en-US" i="1" dirty="0" smtClean="0">
                <a:latin typeface="Times New Roman" panose="02020603050405020304" pitchFamily="18" charset="0"/>
                <a:cs typeface="Times New Roman" panose="02020603050405020304" pitchFamily="18" charset="0"/>
              </a:rPr>
              <a:t> </a:t>
            </a:r>
            <a:endParaRPr lang="vi-VN" sz="4400" i="1" dirty="0">
              <a:latin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xmlns="" id="{3BB25AA2-A6ED-4DE4-BAD7-7CCCA3415CEB}"/>
              </a:ext>
            </a:extLst>
          </p:cNvPr>
          <p:cNvGraphicFramePr>
            <a:graphicFrameLocks noGrp="1"/>
          </p:cNvGraphicFramePr>
          <p:nvPr>
            <p:extLst>
              <p:ext uri="{D42A27DB-BD31-4B8C-83A1-F6EECF244321}">
                <p14:modId xmlns:p14="http://schemas.microsoft.com/office/powerpoint/2010/main" xmlns="" val="881293827"/>
              </p:ext>
            </p:extLst>
          </p:nvPr>
        </p:nvGraphicFramePr>
        <p:xfrm>
          <a:off x="1346200" y="1648460"/>
          <a:ext cx="10134600" cy="4175760"/>
        </p:xfrm>
        <a:graphic>
          <a:graphicData uri="http://schemas.openxmlformats.org/drawingml/2006/table">
            <a:tbl>
              <a:tblPr firstRow="1" bandRow="1">
                <a:tableStyleId>{5C22544A-7EE6-4342-B048-85BDC9FD1C3A}</a:tableStyleId>
              </a:tblPr>
              <a:tblGrid>
                <a:gridCol w="3570681">
                  <a:extLst>
                    <a:ext uri="{9D8B030D-6E8A-4147-A177-3AD203B41FA5}">
                      <a16:colId xmlns:a16="http://schemas.microsoft.com/office/drawing/2014/main" xmlns="" val="1745298443"/>
                    </a:ext>
                  </a:extLst>
                </a:gridCol>
                <a:gridCol w="6563919">
                  <a:extLst>
                    <a:ext uri="{9D8B030D-6E8A-4147-A177-3AD203B41FA5}">
                      <a16:colId xmlns:a16="http://schemas.microsoft.com/office/drawing/2014/main" xmlns="" val="3787799246"/>
                    </a:ext>
                  </a:extLst>
                </a:gridCol>
              </a:tblGrid>
              <a:tr h="370840">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710966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Passive voice</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Suggestion</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Tenses </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Reported speech</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Conditional sentences</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Comparison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a:t>
                      </a:r>
                    </a:p>
                  </a:txBody>
                  <a:tcPr anchor="ctr"/>
                </a:tc>
                <a:tc>
                  <a:txBody>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Identify the given structures/ forms</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Focus on the meaning of the second sentence’ beginning words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Check verb forms ( tense, subject agreement… ) and meaning, spelling …</a:t>
                      </a:r>
                      <a:endPar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endParaRPr>
                    </a:p>
                  </a:txBody>
                  <a:tcPr/>
                </a:tc>
                <a:extLst>
                  <a:ext uri="{0D108BD9-81ED-4DB2-BD59-A6C34878D82A}">
                    <a16:rowId xmlns:a16="http://schemas.microsoft.com/office/drawing/2014/main" xmlns="" val="3060252476"/>
                  </a:ext>
                </a:extLst>
              </a:tr>
            </a:tbl>
          </a:graphicData>
        </a:graphic>
      </p:graphicFrame>
    </p:spTree>
    <p:extLst>
      <p:ext uri="{BB962C8B-B14F-4D97-AF65-F5344CB8AC3E}">
        <p14:creationId xmlns:p14="http://schemas.microsoft.com/office/powerpoint/2010/main" xmlns="" val="4468333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xmlns="" val="83030266"/>
              </p:ext>
            </p:extLst>
          </p:nvPr>
        </p:nvGraphicFramePr>
        <p:xfrm>
          <a:off x="889000" y="650578"/>
          <a:ext cx="10325100" cy="1080120"/>
        </p:xfrm>
        <a:graphic>
          <a:graphicData uri="http://schemas.openxmlformats.org/drawingml/2006/table">
            <a:tbl>
              <a:tblPr firstRow="1" bandRow="1">
                <a:tableStyleId>{5C22544A-7EE6-4342-B048-85BDC9FD1C3A}</a:tableStyleId>
              </a:tblPr>
              <a:tblGrid>
                <a:gridCol w="10325100">
                  <a:extLst>
                    <a:ext uri="{9D8B030D-6E8A-4147-A177-3AD203B41FA5}">
                      <a16:colId xmlns:a16="http://schemas.microsoft.com/office/drawing/2014/main" xmlns="" val="2146492988"/>
                    </a:ext>
                  </a:extLst>
                </a:gridCol>
              </a:tblGrid>
              <a:tr h="1080120">
                <a:tc>
                  <a:txBody>
                    <a:bodyPr/>
                    <a:lstStyle/>
                    <a:p>
                      <a:pPr marL="0" marR="0">
                        <a:spcBef>
                          <a:spcPts val="0"/>
                        </a:spcBef>
                        <a:spcAft>
                          <a:spcPts val="0"/>
                        </a:spcAft>
                      </a:pPr>
                      <a:r>
                        <a:rPr lang="en-US" sz="2600" dirty="0" smtClean="0">
                          <a:solidFill>
                            <a:schemeClr val="tx1"/>
                          </a:solidFill>
                          <a:effectLst/>
                          <a:latin typeface="Times New Roman" panose="02020603050405020304" pitchFamily="18" charset="0"/>
                          <a:ea typeface="Times New Roman" panose="02020603050405020304" pitchFamily="18" charset="0"/>
                        </a:rPr>
                        <a:t>D.1. </a:t>
                      </a:r>
                      <a:r>
                        <a:rPr lang="en-US" sz="2800" b="1" dirty="0" smtClean="0">
                          <a:solidFill>
                            <a:schemeClr val="tx1"/>
                          </a:solidFill>
                          <a:effectLst/>
                          <a:latin typeface="Times New Roman" panose="02020603050405020304" pitchFamily="18" charset="0"/>
                          <a:ea typeface="Times New Roman" panose="02020603050405020304" pitchFamily="18" charset="0"/>
                        </a:rPr>
                        <a:t>Finish the second sentence so that it has a similar meaning to the first one, beginning with the given words </a:t>
                      </a:r>
                      <a:r>
                        <a:rPr lang="en-US" sz="2600" dirty="0" smtClean="0">
                          <a:solidFill>
                            <a:schemeClr val="tx1"/>
                          </a:solidFill>
                          <a:effectLst/>
                          <a:latin typeface="Times New Roman" panose="02020603050405020304" pitchFamily="18" charset="0"/>
                          <a:ea typeface="Times New Roman" panose="02020603050405020304" pitchFamily="18" charset="0"/>
                        </a:rPr>
                        <a:t>( 4</a:t>
                      </a:r>
                      <a:r>
                        <a:rPr lang="en-US" sz="2600" baseline="0" dirty="0" smtClean="0">
                          <a:solidFill>
                            <a:schemeClr val="tx1"/>
                          </a:solidFill>
                          <a:effectLst/>
                          <a:latin typeface="Times New Roman" panose="02020603050405020304" pitchFamily="18" charset="0"/>
                          <a:ea typeface="Times New Roman" panose="02020603050405020304" pitchFamily="18" charset="0"/>
                        </a:rPr>
                        <a:t> questions)</a:t>
                      </a:r>
                      <a:endParaRPr lang="en-US" sz="2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xmlns="" val="4213760989"/>
                  </a:ext>
                </a:extLst>
              </a:tr>
            </a:tbl>
          </a:graphicData>
        </a:graphic>
      </p:graphicFrame>
      <p:sp>
        <p:nvSpPr>
          <p:cNvPr id="7" name="Rectangle 6"/>
          <p:cNvSpPr/>
          <p:nvPr/>
        </p:nvSpPr>
        <p:spPr>
          <a:xfrm>
            <a:off x="889000" y="1959249"/>
            <a:ext cx="10325100" cy="4306051"/>
          </a:xfrm>
          <a:prstGeom prst="rect">
            <a:avLst/>
          </a:prstGeom>
        </p:spPr>
        <p:txBody>
          <a:bodyPr wrap="square">
            <a:spAutoFit/>
          </a:bodyPr>
          <a:lstStyle/>
          <a:p>
            <a:pPr marL="228600" marR="0" lvl="0" indent="0" algn="just" defTabSz="914400" rtl="0" eaLnBrk="1" fontAlgn="base"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 Linda said “ Why don’t we go to the cinema?”</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just" defTabSz="914400" rtl="0" eaLnBrk="1" fontAlgn="base"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Linda suggests……………………………………….</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just" defTabSz="914400" rtl="0" eaLnBrk="1" fontAlgn="base"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 My father has planted three trees this month.</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just" defTabSz="914400" rtl="0" eaLnBrk="1" fontAlgn="base"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Three trees…………………………………………</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just" defTabSz="914400" rtl="0" eaLnBrk="1" fontAlgn="base"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3. As soon as he left the room, the telephone rang.</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just" defTabSz="914400" rtl="0" eaLnBrk="1" fontAlgn="base"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No sooner…………………………………………</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just" defTabSz="914400" rtl="0" eaLnBrk="1" fontAlgn="base"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4. You will be late for school if you don’t walk faster.</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0" algn="just" defTabSz="914400" rtl="0" eaLnBrk="1" fontAlgn="base"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Unless…………………………………………….</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1153551" y="0"/>
            <a:ext cx="3671667" cy="584775"/>
          </a:xfrm>
          <a:prstGeom prst="rect">
            <a:avLst/>
          </a:prstGeom>
          <a:noFill/>
        </p:spPr>
        <p:txBody>
          <a:bodyPr wrap="square" rtlCol="0">
            <a:spAutoFit/>
          </a:bodyPr>
          <a:lstStyle/>
          <a:p>
            <a:r>
              <a:rPr lang="en-US" sz="3200" b="1" dirty="0" smtClean="0">
                <a:solidFill>
                  <a:srgbClr val="C00000"/>
                </a:solidFill>
                <a:latin typeface="Times New Roman" panose="02020603050405020304" pitchFamily="18" charset="0"/>
                <a:cs typeface="Times New Roman" panose="02020603050405020304" pitchFamily="18" charset="0"/>
              </a:rPr>
              <a:t>D. WRITING</a:t>
            </a:r>
            <a:endParaRPr lang="en-US" sz="3200" dirty="0"/>
          </a:p>
        </p:txBody>
      </p:sp>
    </p:spTree>
    <p:extLst>
      <p:ext uri="{BB962C8B-B14F-4D97-AF65-F5344CB8AC3E}">
        <p14:creationId xmlns:p14="http://schemas.microsoft.com/office/powerpoint/2010/main" xmlns="" val="357976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701800" y="253602"/>
            <a:ext cx="9088299" cy="1930798"/>
          </a:xfrm>
        </p:spPr>
        <p:txBody>
          <a:bodyPr>
            <a:normAutofit fontScale="90000"/>
          </a:bodyPr>
          <a:lstStyle/>
          <a:p>
            <a:pPr lvl="0" defTabSz="914400">
              <a:spcBef>
                <a:spcPts val="0"/>
              </a:spcBef>
            </a:pPr>
            <a:r>
              <a:rPr lang="en-US" sz="4400" b="1" dirty="0" smtClean="0">
                <a:solidFill>
                  <a:srgbClr val="C00000"/>
                </a:solidFill>
                <a:latin typeface="Times New Roman" panose="02020603050405020304" pitchFamily="18" charset="0"/>
                <a:cs typeface="Times New Roman" panose="02020603050405020304" pitchFamily="18" charset="0"/>
              </a:rPr>
              <a:t>A. PHONETICS</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dirty="0" smtClean="0">
                <a:solidFill>
                  <a:srgbClr val="002060"/>
                </a:solidFill>
                <a:latin typeface="Times New Roman" panose="02020603050405020304" pitchFamily="18" charset="0"/>
                <a:cs typeface="Times New Roman" panose="02020603050405020304" pitchFamily="18" charset="0"/>
              </a:rPr>
              <a:t> </a:t>
            </a:r>
            <a:r>
              <a:rPr lang="en-US" sz="2600" b="1" dirty="0">
                <a:solidFill>
                  <a:srgbClr val="002060"/>
                </a:solidFill>
                <a:latin typeface="Times New Roman" panose="02020603050405020304" pitchFamily="18" charset="0"/>
                <a:ea typeface="Times New Roman" panose="02020603050405020304" pitchFamily="18" charset="0"/>
                <a:cs typeface="Arial"/>
              </a:rPr>
              <a:t>I.1. Mark the letter A, B, C, or D on your answer sheet to indicate the word whose underlined part differs from the other three </a:t>
            </a:r>
            <a:r>
              <a:rPr lang="en-US" sz="2600" b="1" dirty="0" smtClean="0">
                <a:solidFill>
                  <a:srgbClr val="002060"/>
                </a:solidFill>
                <a:latin typeface="Times New Roman" panose="02020603050405020304" pitchFamily="18" charset="0"/>
                <a:ea typeface="Times New Roman" panose="02020603050405020304" pitchFamily="18" charset="0"/>
                <a:cs typeface="Arial"/>
              </a:rPr>
              <a:t>in pronunciation </a:t>
            </a:r>
            <a:r>
              <a:rPr lang="en-US" sz="2600" b="1" dirty="0">
                <a:solidFill>
                  <a:srgbClr val="002060"/>
                </a:solidFill>
                <a:latin typeface="Times New Roman" panose="02020603050405020304" pitchFamily="18" charset="0"/>
                <a:ea typeface="Times New Roman" panose="02020603050405020304" pitchFamily="18" charset="0"/>
                <a:cs typeface="Arial"/>
              </a:rPr>
              <a:t>in each of the questions  ( 2 </a:t>
            </a:r>
            <a:r>
              <a:rPr lang="en-US" sz="2600" b="1" dirty="0" smtClean="0">
                <a:solidFill>
                  <a:srgbClr val="002060"/>
                </a:solidFill>
                <a:latin typeface="Times New Roman" panose="02020603050405020304" pitchFamily="18" charset="0"/>
                <a:ea typeface="Times New Roman" panose="02020603050405020304" pitchFamily="18" charset="0"/>
                <a:cs typeface="Arial"/>
              </a:rPr>
              <a:t>questions)</a:t>
            </a:r>
            <a:r>
              <a:rPr lang="en-US" i="1" dirty="0" smtClean="0">
                <a:solidFill>
                  <a:srgbClr val="002060"/>
                </a:solidFill>
                <a:latin typeface="Times New Roman" panose="02020603050405020304" pitchFamily="18" charset="0"/>
                <a:cs typeface="Times New Roman" panose="02020603050405020304" pitchFamily="18" charset="0"/>
              </a:rPr>
              <a:t> </a:t>
            </a:r>
            <a:endParaRPr lang="vi-VN" sz="4400" i="1" dirty="0">
              <a:solidFill>
                <a:srgbClr val="002060"/>
              </a:solidFill>
              <a:latin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xmlns="" id="{3BB25AA2-A6ED-4DE4-BAD7-7CCCA3415CEB}"/>
              </a:ext>
            </a:extLst>
          </p:cNvPr>
          <p:cNvGraphicFramePr>
            <a:graphicFrameLocks noGrp="1"/>
          </p:cNvGraphicFramePr>
          <p:nvPr>
            <p:extLst>
              <p:ext uri="{D42A27DB-BD31-4B8C-83A1-F6EECF244321}">
                <p14:modId xmlns:p14="http://schemas.microsoft.com/office/powerpoint/2010/main" xmlns="" val="1903390809"/>
              </p:ext>
            </p:extLst>
          </p:nvPr>
        </p:nvGraphicFramePr>
        <p:xfrm>
          <a:off x="1243374" y="2362200"/>
          <a:ext cx="10741750" cy="4203701"/>
        </p:xfrm>
        <a:graphic>
          <a:graphicData uri="http://schemas.openxmlformats.org/drawingml/2006/table">
            <a:tbl>
              <a:tblPr firstRow="1" bandRow="1">
                <a:tableStyleId>{5C22544A-7EE6-4342-B048-85BDC9FD1C3A}</a:tableStyleId>
              </a:tblPr>
              <a:tblGrid>
                <a:gridCol w="804008">
                  <a:extLst>
                    <a:ext uri="{9D8B030D-6E8A-4147-A177-3AD203B41FA5}">
                      <a16:colId xmlns:a16="http://schemas.microsoft.com/office/drawing/2014/main" xmlns="" val="3440576710"/>
                    </a:ext>
                  </a:extLst>
                </a:gridCol>
                <a:gridCol w="3756518">
                  <a:extLst>
                    <a:ext uri="{9D8B030D-6E8A-4147-A177-3AD203B41FA5}">
                      <a16:colId xmlns:a16="http://schemas.microsoft.com/office/drawing/2014/main" xmlns="" val="1745298443"/>
                    </a:ext>
                  </a:extLst>
                </a:gridCol>
                <a:gridCol w="6181224">
                  <a:extLst>
                    <a:ext uri="{9D8B030D-6E8A-4147-A177-3AD203B41FA5}">
                      <a16:colId xmlns:a16="http://schemas.microsoft.com/office/drawing/2014/main" xmlns="" val="3787799246"/>
                    </a:ext>
                  </a:extLst>
                </a:gridCol>
              </a:tblGrid>
              <a:tr h="619493">
                <a:tc>
                  <a:txBody>
                    <a:bodyPr/>
                    <a:lstStyle/>
                    <a:p>
                      <a:pPr algn="ctr"/>
                      <a:r>
                        <a:rPr lang="en-US" sz="2200" dirty="0">
                          <a:latin typeface="Times New Roman" panose="02020603050405020304" pitchFamily="18" charset="0"/>
                          <a:cs typeface="Times New Roman" panose="02020603050405020304" pitchFamily="18" charset="0"/>
                        </a:rPr>
                        <a:t>NO.</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71096601"/>
                  </a:ext>
                </a:extLst>
              </a:tr>
              <a:tr h="2123975">
                <a:tc>
                  <a:txBody>
                    <a:bodyPr/>
                    <a:lstStyle/>
                    <a:p>
                      <a:pPr algn="ctr"/>
                      <a:r>
                        <a:rPr lang="en-US" sz="2200" b="1" dirty="0" smtClean="0">
                          <a:latin typeface="Times New Roman" panose="02020603050405020304" pitchFamily="18" charset="0"/>
                          <a:cs typeface="Times New Roman" panose="02020603050405020304" pitchFamily="18" charset="0"/>
                        </a:rPr>
                        <a:t>1</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Indicate ending sounds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_</a:t>
                      </a:r>
                      <a:r>
                        <a:rPr kumimoji="0" lang="en-US" sz="30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Arial"/>
                        </a:rPr>
                        <a:t>ed</a:t>
                      </a: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_s)</a:t>
                      </a:r>
                      <a:endPar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endParaRPr>
                    </a:p>
                  </a:txBody>
                  <a:tcPr anchor="ct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Identify rules of pronounce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Remember the irregular/ special words</a:t>
                      </a:r>
                      <a:endPar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endParaRPr>
                    </a:p>
                  </a:txBody>
                  <a:tcPr anchor="ctr"/>
                </a:tc>
                <a:extLst>
                  <a:ext uri="{0D108BD9-81ED-4DB2-BD59-A6C34878D82A}">
                    <a16:rowId xmlns:a16="http://schemas.microsoft.com/office/drawing/2014/main" xmlns="" val="3060252476"/>
                  </a:ext>
                </a:extLst>
              </a:tr>
              <a:tr h="1460233">
                <a:tc>
                  <a:txBody>
                    <a:bodyPr/>
                    <a:lstStyle/>
                    <a:p>
                      <a:pPr algn="ctr"/>
                      <a:r>
                        <a:rPr lang="en-US" sz="2200" b="1" dirty="0" smtClean="0">
                          <a:latin typeface="Times New Roman" panose="02020603050405020304" pitchFamily="18" charset="0"/>
                          <a:cs typeface="Times New Roman" panose="02020603050405020304" pitchFamily="18" charset="0"/>
                        </a:rPr>
                        <a:t>2</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Indicate similar vowels or consonants</a:t>
                      </a:r>
                    </a:p>
                  </a:txBody>
                  <a:tcPr anchor="ctr"/>
                </a:tc>
                <a:tc vMerge="1">
                  <a:txBody>
                    <a:bodyPr/>
                    <a:lstStyle/>
                    <a:p>
                      <a:pPr marL="285750" indent="-285750">
                        <a:buFontTx/>
                        <a:buChar char="-"/>
                      </a:pP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958511331"/>
                  </a:ext>
                </a:extLst>
              </a:tr>
            </a:tbl>
          </a:graphicData>
        </a:graphic>
      </p:graphicFrame>
    </p:spTree>
    <p:extLst>
      <p:ext uri="{BB962C8B-B14F-4D97-AF65-F5344CB8AC3E}">
        <p14:creationId xmlns:p14="http://schemas.microsoft.com/office/powerpoint/2010/main" xmlns="" val="34642902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2440010480"/>
              </p:ext>
            </p:extLst>
          </p:nvPr>
        </p:nvGraphicFramePr>
        <p:xfrm>
          <a:off x="939800" y="1128729"/>
          <a:ext cx="11061700" cy="5356089"/>
        </p:xfrm>
        <a:graphic>
          <a:graphicData uri="http://schemas.openxmlformats.org/drawingml/2006/table">
            <a:tbl>
              <a:tblPr firstRow="1" firstCol="1" bandRow="1"/>
              <a:tblGrid>
                <a:gridCol w="857351">
                  <a:extLst>
                    <a:ext uri="{9D8B030D-6E8A-4147-A177-3AD203B41FA5}">
                      <a16:colId xmlns:a16="http://schemas.microsoft.com/office/drawing/2014/main" xmlns="" val="2013073403"/>
                    </a:ext>
                  </a:extLst>
                </a:gridCol>
                <a:gridCol w="5489526">
                  <a:extLst>
                    <a:ext uri="{9D8B030D-6E8A-4147-A177-3AD203B41FA5}">
                      <a16:colId xmlns:a16="http://schemas.microsoft.com/office/drawing/2014/main" xmlns="" val="2874593034"/>
                    </a:ext>
                  </a:extLst>
                </a:gridCol>
                <a:gridCol w="4714823">
                  <a:extLst>
                    <a:ext uri="{9D8B030D-6E8A-4147-A177-3AD203B41FA5}">
                      <a16:colId xmlns:a16="http://schemas.microsoft.com/office/drawing/2014/main" xmlns="" val="2997952385"/>
                    </a:ext>
                  </a:extLst>
                </a:gridCol>
              </a:tblGrid>
              <a:tr h="624069">
                <a:tc>
                  <a:txBody>
                    <a:bodyPr/>
                    <a:lstStyle/>
                    <a:p>
                      <a:pPr marL="228600" marR="0" algn="ctr">
                        <a:lnSpc>
                          <a:spcPct val="115000"/>
                        </a:lnSpc>
                        <a:spcBef>
                          <a:spcPts val="0"/>
                        </a:spcBef>
                        <a:spcAft>
                          <a:spcPts val="0"/>
                        </a:spcAft>
                      </a:pP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228600" marR="0" algn="ctr">
                        <a:lnSpc>
                          <a:spcPct val="115000"/>
                        </a:lnSpc>
                        <a:spcBef>
                          <a:spcPts val="0"/>
                        </a:spcBef>
                        <a:spcAft>
                          <a:spcPts val="0"/>
                        </a:spcAft>
                      </a:pPr>
                      <a:r>
                        <a:rPr lang="en-US" sz="3000" b="1" dirty="0" smtClean="0">
                          <a:effectLst/>
                          <a:latin typeface="Times New Roman" panose="02020603050405020304" pitchFamily="18" charset="0"/>
                          <a:ea typeface="Calibri" panose="020F0502020204030204" pitchFamily="34" charset="0"/>
                          <a:cs typeface="Times New Roman" panose="02020603050405020304" pitchFamily="18" charset="0"/>
                        </a:rPr>
                        <a:t>Answer</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228600" marR="0" algn="ctr">
                        <a:lnSpc>
                          <a:spcPct val="115000"/>
                        </a:lnSpc>
                        <a:spcBef>
                          <a:spcPts val="0"/>
                        </a:spcBef>
                        <a:spcAft>
                          <a:spcPts val="0"/>
                        </a:spcAft>
                      </a:pPr>
                      <a:r>
                        <a:rPr lang="en-US" sz="3000" b="1" dirty="0" smtClean="0">
                          <a:effectLst/>
                          <a:latin typeface="Times New Roman" panose="02020603050405020304" pitchFamily="18" charset="0"/>
                          <a:ea typeface="Calibri" panose="020F0502020204030204" pitchFamily="34" charset="0"/>
                          <a:cs typeface="Times New Roman" panose="02020603050405020304" pitchFamily="18" charset="0"/>
                        </a:rPr>
                        <a:t>Note</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451558963"/>
                  </a:ext>
                </a:extLst>
              </a:tr>
              <a:tr h="624069">
                <a:tc>
                  <a:txBody>
                    <a:bodyPr/>
                    <a:lstStyle/>
                    <a:p>
                      <a:pPr marL="228600" marR="0" algn="just">
                        <a:lnSpc>
                          <a:spcPct val="115000"/>
                        </a:lnSpc>
                        <a:spcBef>
                          <a:spcPts val="0"/>
                        </a:spcBef>
                        <a:spcAft>
                          <a:spcPts val="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1</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Linda suggests </a:t>
                      </a:r>
                      <a:r>
                        <a:rPr lang="en-US"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going</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 to the cinema.</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3000" dirty="0" smtClean="0">
                          <a:effectLst/>
                          <a:latin typeface="Times New Roman" panose="02020603050405020304" pitchFamily="18" charset="0"/>
                          <a:ea typeface="Calibri" panose="020F0502020204030204" pitchFamily="34" charset="0"/>
                          <a:cs typeface="Times New Roman" panose="02020603050405020304" pitchFamily="18" charset="0"/>
                        </a:rPr>
                        <a:t>Why don’t we + V</a:t>
                      </a:r>
                    </a:p>
                    <a:p>
                      <a:pPr marL="228600" marR="0" algn="just">
                        <a:lnSpc>
                          <a:spcPct val="115000"/>
                        </a:lnSpc>
                        <a:spcBef>
                          <a:spcPts val="0"/>
                        </a:spcBef>
                        <a:spcAft>
                          <a:spcPts val="0"/>
                        </a:spcAft>
                      </a:pPr>
                      <a:r>
                        <a:rPr lang="en-US" sz="3000" dirty="0" smtClean="0">
                          <a:effectLst/>
                          <a:latin typeface="Times New Roman" panose="02020603050405020304" pitchFamily="18" charset="0"/>
                          <a:ea typeface="Calibri" panose="020F0502020204030204" pitchFamily="34" charset="0"/>
                          <a:cs typeface="Times New Roman" panose="02020603050405020304" pitchFamily="18" charset="0"/>
                        </a:rPr>
                        <a:t>suggest </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smtClean="0">
                          <a:effectLst/>
                          <a:latin typeface="Times New Roman" panose="02020603050405020304" pitchFamily="18" charset="0"/>
                          <a:ea typeface="Calibri" panose="020F0502020204030204" pitchFamily="34" charset="0"/>
                          <a:cs typeface="Times New Roman" panose="02020603050405020304" pitchFamily="18" charset="0"/>
                        </a:rPr>
                        <a:t>Ving</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18737179"/>
                  </a:ext>
                </a:extLst>
              </a:tr>
              <a:tr h="624069">
                <a:tc>
                  <a:txBody>
                    <a:bodyPr/>
                    <a:lstStyle/>
                    <a:p>
                      <a:pPr marL="228600" marR="0" algn="just">
                        <a:lnSpc>
                          <a:spcPct val="115000"/>
                        </a:lnSpc>
                        <a:spcBef>
                          <a:spcPts val="0"/>
                        </a:spcBef>
                        <a:spcAft>
                          <a:spcPts val="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2</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Three trees </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have been planted </a:t>
                      </a:r>
                      <a:r>
                        <a:rPr lang="en-US"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by my father this month</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3000" dirty="0" smtClean="0">
                          <a:effectLst/>
                          <a:latin typeface="Times New Roman" panose="02020603050405020304" pitchFamily="18" charset="0"/>
                          <a:ea typeface="Calibri" panose="020F0502020204030204" pitchFamily="34" charset="0"/>
                          <a:cs typeface="Times New Roman" panose="02020603050405020304" pitchFamily="18" charset="0"/>
                        </a:rPr>
                        <a:t>Passive</a:t>
                      </a:r>
                      <a:r>
                        <a:rPr lang="en-US" sz="3000" baseline="0" dirty="0" smtClean="0">
                          <a:effectLst/>
                          <a:latin typeface="Times New Roman" panose="02020603050405020304" pitchFamily="18" charset="0"/>
                          <a:ea typeface="Calibri" panose="020F0502020204030204" pitchFamily="34" charset="0"/>
                          <a:cs typeface="Times New Roman" panose="02020603050405020304" pitchFamily="18" charset="0"/>
                        </a:rPr>
                        <a:t> voice with present perfect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40260959"/>
                  </a:ext>
                </a:extLst>
              </a:tr>
              <a:tr h="624069">
                <a:tc>
                  <a:txBody>
                    <a:bodyPr/>
                    <a:lstStyle/>
                    <a:p>
                      <a:pPr marL="228600" marR="0" algn="just">
                        <a:lnSpc>
                          <a:spcPct val="115000"/>
                        </a:lnSpc>
                        <a:spcBef>
                          <a:spcPts val="0"/>
                        </a:spcBef>
                        <a:spcAft>
                          <a:spcPts val="0"/>
                        </a:spcAft>
                      </a:pP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No sooner </a:t>
                      </a:r>
                      <a:r>
                        <a:rPr lang="en-US"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had he left </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the room than the telephone rang.</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3000" dirty="0" smtClean="0">
                          <a:effectLst/>
                          <a:latin typeface="Times New Roman" panose="02020603050405020304" pitchFamily="18" charset="0"/>
                          <a:ea typeface="Calibri" panose="020F0502020204030204" pitchFamily="34" charset="0"/>
                          <a:cs typeface="Times New Roman" panose="02020603050405020304" pitchFamily="18" charset="0"/>
                        </a:rPr>
                        <a:t>As soon as</a:t>
                      </a:r>
                      <a:r>
                        <a:rPr lang="en-US" sz="30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3000" dirty="0" smtClean="0">
                          <a:effectLst/>
                          <a:latin typeface="Times New Roman" panose="02020603050405020304" pitchFamily="18" charset="0"/>
                          <a:ea typeface="Calibri" panose="020F0502020204030204" pitchFamily="34" charset="0"/>
                          <a:cs typeface="Times New Roman" panose="02020603050405020304" pitchFamily="18" charset="0"/>
                        </a:rPr>
                        <a:t>No </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sooner… </a:t>
                      </a:r>
                      <a:r>
                        <a:rPr lang="en-US" sz="3000" dirty="0" smtClean="0">
                          <a:effectLst/>
                          <a:latin typeface="Times New Roman" panose="02020603050405020304" pitchFamily="18" charset="0"/>
                          <a:ea typeface="Calibri" panose="020F0502020204030204" pitchFamily="34" charset="0"/>
                          <a:cs typeface="Times New Roman" panose="02020603050405020304" pitchFamily="18" charset="0"/>
                        </a:rPr>
                        <a:t>than</a:t>
                      </a:r>
                    </a:p>
                    <a:p>
                      <a:pPr marL="228600" marR="0" algn="just">
                        <a:lnSpc>
                          <a:spcPct val="115000"/>
                        </a:lnSpc>
                        <a:spcBef>
                          <a:spcPts val="0"/>
                        </a:spcBef>
                        <a:spcAft>
                          <a:spcPts val="0"/>
                        </a:spcAft>
                      </a:pP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6965577"/>
                  </a:ext>
                </a:extLst>
              </a:tr>
              <a:tr h="624069">
                <a:tc>
                  <a:txBody>
                    <a:bodyPr/>
                    <a:lstStyle/>
                    <a:p>
                      <a:pPr marL="228600" marR="0" algn="just">
                        <a:lnSpc>
                          <a:spcPct val="115000"/>
                        </a:lnSpc>
                        <a:spcBef>
                          <a:spcPts val="0"/>
                        </a:spcBef>
                        <a:spcAft>
                          <a:spcPts val="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4</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Unless</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 you </a:t>
                      </a:r>
                      <a:r>
                        <a:rPr lang="en-US"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walk</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 faster, you </a:t>
                      </a:r>
                      <a:r>
                        <a:rPr lang="en-US"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will be </a:t>
                      </a: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late for school.</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Unless = if … not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90462353"/>
                  </a:ext>
                </a:extLst>
              </a:tr>
            </a:tbl>
          </a:graphicData>
        </a:graphic>
      </p:graphicFrame>
      <p:sp>
        <p:nvSpPr>
          <p:cNvPr id="6" name="TextBox 5"/>
          <p:cNvSpPr txBox="1"/>
          <p:nvPr/>
        </p:nvSpPr>
        <p:spPr>
          <a:xfrm>
            <a:off x="1153551" y="0"/>
            <a:ext cx="3671667" cy="584775"/>
          </a:xfrm>
          <a:prstGeom prst="rect">
            <a:avLst/>
          </a:prstGeom>
          <a:noFill/>
        </p:spPr>
        <p:txBody>
          <a:bodyPr wrap="square" rtlCol="0">
            <a:spAutoFit/>
          </a:bodyPr>
          <a:lstStyle/>
          <a:p>
            <a:r>
              <a:rPr lang="en-US" sz="3200" b="1" dirty="0" smtClean="0">
                <a:solidFill>
                  <a:srgbClr val="C00000"/>
                </a:solidFill>
                <a:latin typeface="Times New Roman" panose="02020603050405020304" pitchFamily="18" charset="0"/>
                <a:cs typeface="Times New Roman" panose="02020603050405020304" pitchFamily="18" charset="0"/>
              </a:rPr>
              <a:t>D. WRITING</a:t>
            </a:r>
            <a:endParaRPr lang="en-US" sz="3200" dirty="0"/>
          </a:p>
        </p:txBody>
      </p:sp>
    </p:spTree>
    <p:extLst>
      <p:ext uri="{BB962C8B-B14F-4D97-AF65-F5344CB8AC3E}">
        <p14:creationId xmlns:p14="http://schemas.microsoft.com/office/powerpoint/2010/main" xmlns="" val="5604266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738712" y="126602"/>
            <a:ext cx="8911687" cy="1384698"/>
          </a:xfrm>
        </p:spPr>
        <p:txBody>
          <a:bodyPr>
            <a:normAutofit fontScale="90000"/>
          </a:bodyPr>
          <a:lstStyle/>
          <a:p>
            <a:pPr lvl="0" defTabSz="914400">
              <a:spcBef>
                <a:spcPts val="0"/>
              </a:spcBef>
            </a:pPr>
            <a:r>
              <a:rPr lang="en-US" sz="3300" b="1" dirty="0">
                <a:solidFill>
                  <a:srgbClr val="C00000"/>
                </a:solidFill>
                <a:latin typeface="Times New Roman" panose="02020603050405020304" pitchFamily="18" charset="0"/>
                <a:cs typeface="Times New Roman" panose="02020603050405020304" pitchFamily="18" charset="0"/>
              </a:rPr>
              <a:t>D</a:t>
            </a:r>
            <a:r>
              <a:rPr lang="en-US" sz="3300" b="1" dirty="0" smtClean="0">
                <a:solidFill>
                  <a:srgbClr val="C00000"/>
                </a:solidFill>
                <a:latin typeface="Times New Roman" panose="02020603050405020304" pitchFamily="18" charset="0"/>
                <a:cs typeface="Times New Roman" panose="02020603050405020304" pitchFamily="18" charset="0"/>
              </a:rPr>
              <a:t>. WRITING</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2800" b="1" dirty="0" smtClean="0">
                <a:solidFill>
                  <a:srgbClr val="002060"/>
                </a:solidFill>
                <a:latin typeface="Times New Roman" panose="02020603050405020304" pitchFamily="18" charset="0"/>
                <a:cs typeface="Times New Roman" panose="02020603050405020304" pitchFamily="18" charset="0"/>
              </a:rPr>
              <a:t>D2.</a:t>
            </a:r>
            <a:r>
              <a:rPr lang="en-US" sz="2800" b="1" dirty="0" smtClean="0">
                <a:solidFill>
                  <a:srgbClr val="002060"/>
                </a:solidFill>
                <a:latin typeface="Times New Roman" panose="02020603050405020304" pitchFamily="18" charset="0"/>
                <a:ea typeface="Times New Roman" panose="02020603050405020304" pitchFamily="18" charset="0"/>
                <a:cs typeface="Arial"/>
              </a:rPr>
              <a:t>Finish </a:t>
            </a:r>
            <a:r>
              <a:rPr lang="en-US" sz="2800" b="1" dirty="0">
                <a:solidFill>
                  <a:srgbClr val="002060"/>
                </a:solidFill>
                <a:latin typeface="Times New Roman" panose="02020603050405020304" pitchFamily="18" charset="0"/>
                <a:ea typeface="Times New Roman" panose="02020603050405020304" pitchFamily="18" charset="0"/>
                <a:cs typeface="Arial"/>
              </a:rPr>
              <a:t>the second sentence so that it has a similar meaning to the first one, </a:t>
            </a:r>
            <a:r>
              <a:rPr lang="en-US" sz="2800" b="1" dirty="0" smtClean="0">
                <a:solidFill>
                  <a:srgbClr val="002060"/>
                </a:solidFill>
                <a:latin typeface="Times New Roman" panose="02020603050405020304" pitchFamily="18" charset="0"/>
                <a:ea typeface="Times New Roman" panose="02020603050405020304" pitchFamily="18" charset="0"/>
                <a:cs typeface="Arial"/>
              </a:rPr>
              <a:t>using </a:t>
            </a:r>
            <a:r>
              <a:rPr lang="en-US" sz="2800" b="1" dirty="0">
                <a:solidFill>
                  <a:srgbClr val="002060"/>
                </a:solidFill>
                <a:latin typeface="Times New Roman" panose="02020603050405020304" pitchFamily="18" charset="0"/>
                <a:ea typeface="Times New Roman" panose="02020603050405020304" pitchFamily="18" charset="0"/>
                <a:cs typeface="Arial"/>
              </a:rPr>
              <a:t>the given words</a:t>
            </a:r>
            <a:r>
              <a:rPr lang="en-US" sz="2600" b="1" dirty="0" smtClean="0">
                <a:solidFill>
                  <a:srgbClr val="002060"/>
                </a:solidFill>
                <a:latin typeface="Times New Roman" panose="02020603050405020304" pitchFamily="18" charset="0"/>
                <a:ea typeface="Times New Roman" panose="02020603050405020304" pitchFamily="18" charset="0"/>
                <a:cs typeface="Arial"/>
              </a:rPr>
              <a:t>( </a:t>
            </a:r>
            <a:r>
              <a:rPr lang="en-US" sz="2600" b="1" dirty="0">
                <a:solidFill>
                  <a:srgbClr val="002060"/>
                </a:solidFill>
                <a:latin typeface="Times New Roman" panose="02020603050405020304" pitchFamily="18" charset="0"/>
                <a:ea typeface="Times New Roman" panose="02020603050405020304" pitchFamily="18" charset="0"/>
                <a:cs typeface="Arial"/>
              </a:rPr>
              <a:t>4 questions)</a:t>
            </a:r>
            <a:br>
              <a:rPr lang="en-US" sz="2600" b="1" dirty="0">
                <a:solidFill>
                  <a:srgbClr val="002060"/>
                </a:solidFill>
                <a:latin typeface="Times New Roman" panose="02020603050405020304" pitchFamily="18" charset="0"/>
                <a:ea typeface="Times New Roman" panose="02020603050405020304" pitchFamily="18" charset="0"/>
                <a:cs typeface="Arial"/>
              </a:rPr>
            </a:br>
            <a:r>
              <a:rPr lang="en-US" i="1" dirty="0" smtClean="0">
                <a:latin typeface="Times New Roman" panose="02020603050405020304" pitchFamily="18" charset="0"/>
                <a:cs typeface="Times New Roman" panose="02020603050405020304" pitchFamily="18" charset="0"/>
              </a:rPr>
              <a:t> </a:t>
            </a:r>
            <a:endParaRPr lang="vi-VN" sz="4400" i="1" dirty="0">
              <a:latin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xmlns="" id="{3BB25AA2-A6ED-4DE4-BAD7-7CCCA3415CEB}"/>
              </a:ext>
            </a:extLst>
          </p:cNvPr>
          <p:cNvGraphicFramePr>
            <a:graphicFrameLocks noGrp="1"/>
          </p:cNvGraphicFramePr>
          <p:nvPr>
            <p:extLst>
              <p:ext uri="{D42A27DB-BD31-4B8C-83A1-F6EECF244321}">
                <p14:modId xmlns:p14="http://schemas.microsoft.com/office/powerpoint/2010/main" xmlns="" val="1088727990"/>
              </p:ext>
            </p:extLst>
          </p:nvPr>
        </p:nvGraphicFramePr>
        <p:xfrm>
          <a:off x="1498600" y="1623060"/>
          <a:ext cx="10134600" cy="4632960"/>
        </p:xfrm>
        <a:graphic>
          <a:graphicData uri="http://schemas.openxmlformats.org/drawingml/2006/table">
            <a:tbl>
              <a:tblPr firstRow="1" bandRow="1">
                <a:tableStyleId>{5C22544A-7EE6-4342-B048-85BDC9FD1C3A}</a:tableStyleId>
              </a:tblPr>
              <a:tblGrid>
                <a:gridCol w="3570681">
                  <a:extLst>
                    <a:ext uri="{9D8B030D-6E8A-4147-A177-3AD203B41FA5}">
                      <a16:colId xmlns:a16="http://schemas.microsoft.com/office/drawing/2014/main" xmlns="" val="1745298443"/>
                    </a:ext>
                  </a:extLst>
                </a:gridCol>
                <a:gridCol w="6563919">
                  <a:extLst>
                    <a:ext uri="{9D8B030D-6E8A-4147-A177-3AD203B41FA5}">
                      <a16:colId xmlns:a16="http://schemas.microsoft.com/office/drawing/2014/main" xmlns="" val="3787799246"/>
                    </a:ext>
                  </a:extLst>
                </a:gridCol>
              </a:tblGrid>
              <a:tr h="370840">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710966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Relative clause</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Conjunctions</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Structures ( used to, It, wish …) </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Reported speech</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Conditional sentences</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Comparison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a:t>
                      </a:r>
                    </a:p>
                  </a:txBody>
                  <a:tcPr anchor="ctr"/>
                </a:tc>
                <a:tc>
                  <a:txBody>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Identify the form and meaning of given words</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Identify the form and meaning of the first sentence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Check verb forms ( tense, subject agreement… ) and meaning, spelling …</a:t>
                      </a:r>
                      <a:endPar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endParaRPr>
                    </a:p>
                  </a:txBody>
                  <a:tcPr/>
                </a:tc>
                <a:extLst>
                  <a:ext uri="{0D108BD9-81ED-4DB2-BD59-A6C34878D82A}">
                    <a16:rowId xmlns:a16="http://schemas.microsoft.com/office/drawing/2014/main" xmlns="" val="3060252476"/>
                  </a:ext>
                </a:extLst>
              </a:tr>
            </a:tbl>
          </a:graphicData>
        </a:graphic>
      </p:graphicFrame>
    </p:spTree>
    <p:extLst>
      <p:ext uri="{BB962C8B-B14F-4D97-AF65-F5344CB8AC3E}">
        <p14:creationId xmlns:p14="http://schemas.microsoft.com/office/powerpoint/2010/main" xmlns="" val="10920340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871842889"/>
              </p:ext>
            </p:extLst>
          </p:nvPr>
        </p:nvGraphicFramePr>
        <p:xfrm>
          <a:off x="889000" y="650578"/>
          <a:ext cx="10325100" cy="1080120"/>
        </p:xfrm>
        <a:graphic>
          <a:graphicData uri="http://schemas.openxmlformats.org/drawingml/2006/table">
            <a:tbl>
              <a:tblPr firstRow="1" bandRow="1">
                <a:tableStyleId>{5C22544A-7EE6-4342-B048-85BDC9FD1C3A}</a:tableStyleId>
              </a:tblPr>
              <a:tblGrid>
                <a:gridCol w="10325100">
                  <a:extLst>
                    <a:ext uri="{9D8B030D-6E8A-4147-A177-3AD203B41FA5}">
                      <a16:colId xmlns:a16="http://schemas.microsoft.com/office/drawing/2014/main" xmlns="" val="2146492988"/>
                    </a:ext>
                  </a:extLst>
                </a:gridCol>
              </a:tblGrid>
              <a:tr h="1080120">
                <a:tc>
                  <a:txBody>
                    <a:bodyPr/>
                    <a:lstStyle/>
                    <a:p>
                      <a:pPr marL="0" marR="0">
                        <a:spcBef>
                          <a:spcPts val="0"/>
                        </a:spcBef>
                        <a:spcAft>
                          <a:spcPts val="0"/>
                        </a:spcAft>
                      </a:pPr>
                      <a:r>
                        <a:rPr lang="en-US" sz="2600" dirty="0" smtClean="0">
                          <a:solidFill>
                            <a:schemeClr val="tx1"/>
                          </a:solidFill>
                          <a:effectLst/>
                          <a:latin typeface="Times New Roman" panose="02020603050405020304" pitchFamily="18" charset="0"/>
                          <a:ea typeface="Times New Roman" panose="02020603050405020304" pitchFamily="18" charset="0"/>
                        </a:rPr>
                        <a:t>D.2. </a:t>
                      </a:r>
                      <a:r>
                        <a:rPr lang="en-US" sz="2800" b="1" dirty="0" smtClean="0">
                          <a:solidFill>
                            <a:schemeClr val="tx1"/>
                          </a:solidFill>
                          <a:effectLst/>
                          <a:latin typeface="Times New Roman" panose="02020603050405020304" pitchFamily="18" charset="0"/>
                          <a:ea typeface="Times New Roman" panose="02020603050405020304" pitchFamily="18" charset="0"/>
                        </a:rPr>
                        <a:t>Finish the second sentence so that it has a similar meaning to the first one, using with the given words </a:t>
                      </a:r>
                      <a:r>
                        <a:rPr lang="en-US" sz="2600" dirty="0" smtClean="0">
                          <a:solidFill>
                            <a:schemeClr val="tx1"/>
                          </a:solidFill>
                          <a:effectLst/>
                          <a:latin typeface="Times New Roman" panose="02020603050405020304" pitchFamily="18" charset="0"/>
                          <a:ea typeface="Times New Roman" panose="02020603050405020304" pitchFamily="18" charset="0"/>
                        </a:rPr>
                        <a:t>( 4</a:t>
                      </a:r>
                      <a:r>
                        <a:rPr lang="en-US" sz="2600" baseline="0" dirty="0" smtClean="0">
                          <a:solidFill>
                            <a:schemeClr val="tx1"/>
                          </a:solidFill>
                          <a:effectLst/>
                          <a:latin typeface="Times New Roman" panose="02020603050405020304" pitchFamily="18" charset="0"/>
                          <a:ea typeface="Times New Roman" panose="02020603050405020304" pitchFamily="18" charset="0"/>
                        </a:rPr>
                        <a:t> questions)</a:t>
                      </a:r>
                      <a:endParaRPr lang="en-US" sz="2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xmlns="" val="4213760989"/>
                  </a:ext>
                </a:extLst>
              </a:tr>
            </a:tbl>
          </a:graphicData>
        </a:graphic>
      </p:graphicFrame>
      <p:sp>
        <p:nvSpPr>
          <p:cNvPr id="6" name="Rectangle 5"/>
          <p:cNvSpPr/>
          <p:nvPr/>
        </p:nvSpPr>
        <p:spPr>
          <a:xfrm>
            <a:off x="596900" y="1810464"/>
            <a:ext cx="10909300" cy="5047536"/>
          </a:xfrm>
          <a:prstGeom prst="rect">
            <a:avLst/>
          </a:prstGeom>
        </p:spPr>
        <p:txBody>
          <a:bodyPr wrap="square">
            <a:spAutoFit/>
          </a:bodyPr>
          <a:lstStyle/>
          <a:p>
            <a:pPr marL="228600" marR="0" algn="just">
              <a:lnSpc>
                <a:spcPct val="115000"/>
              </a:lnSpc>
              <a:spcBef>
                <a:spcPts val="0"/>
              </a:spcBef>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1.It’s a pity he isn’t in top form today. (WERE)</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a:t>
            </a:r>
          </a:p>
          <a:p>
            <a:pPr marL="228600" marR="0" algn="just">
              <a:lnSpc>
                <a:spcPct val="115000"/>
              </a:lnSpc>
              <a:spcBef>
                <a:spcPts val="0"/>
              </a:spcBef>
              <a:spcAft>
                <a:spcPts val="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2</a:t>
            </a:r>
            <a:r>
              <a:rPr lang="en-US" sz="2800" dirty="0">
                <a:latin typeface="Times New Roman" panose="02020603050405020304" pitchFamily="18" charset="0"/>
                <a:ea typeface="Calibri" panose="020F0502020204030204" pitchFamily="34" charset="0"/>
                <a:cs typeface="Times New Roman" panose="02020603050405020304" pitchFamily="18" charset="0"/>
              </a:rPr>
              <a:t>. We think the flight will arrive on time. (EXPECTED)</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a:t>
            </a:r>
          </a:p>
          <a:p>
            <a:pPr marL="228600" marR="0" algn="just">
              <a:lnSpc>
                <a:spcPct val="115000"/>
              </a:lnSpc>
              <a:spcBef>
                <a:spcPts val="0"/>
              </a:spcBef>
              <a:spcAft>
                <a:spcPts val="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3</a:t>
            </a:r>
            <a:r>
              <a:rPr lang="en-US" sz="2800" dirty="0">
                <a:latin typeface="Times New Roman" panose="02020603050405020304" pitchFamily="18" charset="0"/>
                <a:ea typeface="Calibri" panose="020F0502020204030204" pitchFamily="34" charset="0"/>
                <a:cs typeface="Times New Roman" panose="02020603050405020304" pitchFamily="18" charset="0"/>
              </a:rPr>
              <a:t>. His father wants him to try really hard to pass the exam. (EFFORT)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4. It took us two hours to find a room for the night. (SPENT)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5. Would you like to join our local dance group? (INTERESTED)</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1153551" y="0"/>
            <a:ext cx="3671667" cy="584775"/>
          </a:xfrm>
          <a:prstGeom prst="rect">
            <a:avLst/>
          </a:prstGeom>
          <a:noFill/>
        </p:spPr>
        <p:txBody>
          <a:bodyPr wrap="square" rtlCol="0">
            <a:spAutoFit/>
          </a:bodyPr>
          <a:lstStyle/>
          <a:p>
            <a:r>
              <a:rPr lang="en-US" sz="3200" b="1" dirty="0" smtClean="0">
                <a:solidFill>
                  <a:srgbClr val="C00000"/>
                </a:solidFill>
                <a:latin typeface="Times New Roman" panose="02020603050405020304" pitchFamily="18" charset="0"/>
                <a:cs typeface="Times New Roman" panose="02020603050405020304" pitchFamily="18" charset="0"/>
              </a:rPr>
              <a:t>D. WRITING</a:t>
            </a:r>
            <a:endParaRPr lang="en-US" sz="3200" dirty="0"/>
          </a:p>
        </p:txBody>
      </p:sp>
    </p:spTree>
    <p:extLst>
      <p:ext uri="{BB962C8B-B14F-4D97-AF65-F5344CB8AC3E}">
        <p14:creationId xmlns:p14="http://schemas.microsoft.com/office/powerpoint/2010/main" xmlns="" val="6500916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3021714449"/>
              </p:ext>
            </p:extLst>
          </p:nvPr>
        </p:nvGraphicFramePr>
        <p:xfrm>
          <a:off x="889000" y="650578"/>
          <a:ext cx="10325100" cy="928840"/>
        </p:xfrm>
        <a:graphic>
          <a:graphicData uri="http://schemas.openxmlformats.org/drawingml/2006/table">
            <a:tbl>
              <a:tblPr firstRow="1" bandRow="1">
                <a:tableStyleId>{5C22544A-7EE6-4342-B048-85BDC9FD1C3A}</a:tableStyleId>
              </a:tblPr>
              <a:tblGrid>
                <a:gridCol w="10325100">
                  <a:extLst>
                    <a:ext uri="{9D8B030D-6E8A-4147-A177-3AD203B41FA5}">
                      <a16:colId xmlns:a16="http://schemas.microsoft.com/office/drawing/2014/main" xmlns="" val="2146492988"/>
                    </a:ext>
                  </a:extLst>
                </a:gridCol>
              </a:tblGrid>
              <a:tr h="928840">
                <a:tc>
                  <a:txBody>
                    <a:bodyPr/>
                    <a:lstStyle/>
                    <a:p>
                      <a:pPr marL="0" marR="0">
                        <a:spcBef>
                          <a:spcPts val="0"/>
                        </a:spcBef>
                        <a:spcAft>
                          <a:spcPts val="0"/>
                        </a:spcAft>
                      </a:pPr>
                      <a:r>
                        <a:rPr lang="en-US" sz="2600" dirty="0" smtClean="0">
                          <a:solidFill>
                            <a:schemeClr val="tx1"/>
                          </a:solidFill>
                          <a:effectLst/>
                          <a:latin typeface="Times New Roman" panose="02020603050405020304" pitchFamily="18" charset="0"/>
                          <a:ea typeface="Times New Roman" panose="02020603050405020304" pitchFamily="18" charset="0"/>
                        </a:rPr>
                        <a:t>D.2. </a:t>
                      </a:r>
                      <a:r>
                        <a:rPr lang="en-US" sz="2800" b="1" dirty="0" smtClean="0">
                          <a:solidFill>
                            <a:schemeClr val="tx1"/>
                          </a:solidFill>
                          <a:effectLst/>
                          <a:latin typeface="Times New Roman" panose="02020603050405020304" pitchFamily="18" charset="0"/>
                          <a:ea typeface="Times New Roman" panose="02020603050405020304" pitchFamily="18" charset="0"/>
                        </a:rPr>
                        <a:t>Finish the second sentence so that it has a similar meaning to the first one, using with the given words </a:t>
                      </a:r>
                      <a:r>
                        <a:rPr lang="en-US" sz="2600" dirty="0" smtClean="0">
                          <a:solidFill>
                            <a:schemeClr val="tx1"/>
                          </a:solidFill>
                          <a:effectLst/>
                          <a:latin typeface="Times New Roman" panose="02020603050405020304" pitchFamily="18" charset="0"/>
                          <a:ea typeface="Times New Roman" panose="02020603050405020304" pitchFamily="18" charset="0"/>
                        </a:rPr>
                        <a:t>( 4</a:t>
                      </a:r>
                      <a:r>
                        <a:rPr lang="en-US" sz="2600" baseline="0" dirty="0" smtClean="0">
                          <a:solidFill>
                            <a:schemeClr val="tx1"/>
                          </a:solidFill>
                          <a:effectLst/>
                          <a:latin typeface="Times New Roman" panose="02020603050405020304" pitchFamily="18" charset="0"/>
                          <a:ea typeface="Times New Roman" panose="02020603050405020304" pitchFamily="18" charset="0"/>
                        </a:rPr>
                        <a:t> questions)</a:t>
                      </a:r>
                      <a:endParaRPr lang="en-US" sz="2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xmlns="" val="421376098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3577811391"/>
              </p:ext>
            </p:extLst>
          </p:nvPr>
        </p:nvGraphicFramePr>
        <p:xfrm>
          <a:off x="889002" y="1730697"/>
          <a:ext cx="10325098" cy="5066642"/>
        </p:xfrm>
        <a:graphic>
          <a:graphicData uri="http://schemas.openxmlformats.org/drawingml/2006/table">
            <a:tbl>
              <a:tblPr firstRow="1" firstCol="1" bandRow="1"/>
              <a:tblGrid>
                <a:gridCol w="761998">
                  <a:extLst>
                    <a:ext uri="{9D8B030D-6E8A-4147-A177-3AD203B41FA5}">
                      <a16:colId xmlns:a16="http://schemas.microsoft.com/office/drawing/2014/main" xmlns="" val="1449295336"/>
                    </a:ext>
                  </a:extLst>
                </a:gridCol>
                <a:gridCol w="5257351">
                  <a:extLst>
                    <a:ext uri="{9D8B030D-6E8A-4147-A177-3AD203B41FA5}">
                      <a16:colId xmlns:a16="http://schemas.microsoft.com/office/drawing/2014/main" xmlns="" val="1393346169"/>
                    </a:ext>
                  </a:extLst>
                </a:gridCol>
                <a:gridCol w="4305749">
                  <a:extLst>
                    <a:ext uri="{9D8B030D-6E8A-4147-A177-3AD203B41FA5}">
                      <a16:colId xmlns:a16="http://schemas.microsoft.com/office/drawing/2014/main" xmlns="" val="1562460386"/>
                    </a:ext>
                  </a:extLst>
                </a:gridCol>
              </a:tblGrid>
              <a:tr h="710617">
                <a:tc>
                  <a:txBody>
                    <a:bodyPr/>
                    <a:lstStyle/>
                    <a:p>
                      <a:pPr marL="228600" marR="0" algn="ctr">
                        <a:lnSpc>
                          <a:spcPct val="115000"/>
                        </a:lnSpc>
                        <a:spcBef>
                          <a:spcPts val="0"/>
                        </a:spcBef>
                        <a:spcAft>
                          <a:spcPts val="0"/>
                        </a:spcAft>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228600" marR="0" algn="ctr">
                        <a:lnSpc>
                          <a:spcPct val="115000"/>
                        </a:lnSpc>
                        <a:spcBef>
                          <a:spcPts val="0"/>
                        </a:spcBef>
                        <a:spcAft>
                          <a:spcPts val="0"/>
                        </a:spcAft>
                      </a:pP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Answer</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228600" marR="0" algn="ctr">
                        <a:lnSpc>
                          <a:spcPct val="115000"/>
                        </a:lnSpc>
                        <a:spcBef>
                          <a:spcPts val="0"/>
                        </a:spcBef>
                        <a:spcAft>
                          <a:spcPts val="0"/>
                        </a:spcAft>
                      </a:pP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Note</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164134423"/>
                  </a:ext>
                </a:extLst>
              </a:tr>
              <a:tr h="710617">
                <a:tc>
                  <a:txBody>
                    <a:bodyPr/>
                    <a:lstStyle/>
                    <a:p>
                      <a:pPr marL="228600" marR="0" algn="just">
                        <a:lnSpc>
                          <a:spcPct val="115000"/>
                        </a:lnSpc>
                        <a:spcBef>
                          <a:spcPts val="0"/>
                        </a:spcBef>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I wish he were in top form today</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ao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ước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tại</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33127847"/>
                  </a:ext>
                </a:extLst>
              </a:tr>
              <a:tr h="710617">
                <a:tc>
                  <a:txBody>
                    <a:bodyPr/>
                    <a:lstStyle/>
                    <a:p>
                      <a:pPr marL="228600" marR="0" algn="just">
                        <a:lnSpc>
                          <a:spcPct val="115000"/>
                        </a:lnSpc>
                        <a:spcBef>
                          <a:spcPts val="0"/>
                        </a:spcBef>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The flight is expected to arrive on time</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35569410"/>
                  </a:ext>
                </a:extLst>
              </a:tr>
              <a:tr h="710617">
                <a:tc>
                  <a:txBody>
                    <a:bodyPr/>
                    <a:lstStyle/>
                    <a:p>
                      <a:pPr marL="228600" marR="0" algn="just">
                        <a:lnSpc>
                          <a:spcPct val="115000"/>
                        </a:lnSpc>
                        <a:spcBef>
                          <a:spcPts val="0"/>
                        </a:spcBef>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3</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His father wants him to make an effort to pass the exam</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Make effort to do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sth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 try to do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sth</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34379913"/>
                  </a:ext>
                </a:extLst>
              </a:tr>
              <a:tr h="710617">
                <a:tc>
                  <a:txBody>
                    <a:bodyPr/>
                    <a:lstStyle/>
                    <a:p>
                      <a:pPr marL="228600" marR="0" algn="just">
                        <a:lnSpc>
                          <a:spcPct val="115000"/>
                        </a:lnSpc>
                        <a:spcBef>
                          <a:spcPts val="0"/>
                        </a:spcBef>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4</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We spent two hours finding a room for the night</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It takes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sb</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time to do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sth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sb</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spend some time doing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0143480"/>
                  </a:ext>
                </a:extLst>
              </a:tr>
              <a:tr h="710617">
                <a:tc>
                  <a:txBody>
                    <a:bodyPr/>
                    <a:lstStyle/>
                    <a:p>
                      <a:pPr marL="228600" marR="0" algn="just">
                        <a:lnSpc>
                          <a:spcPct val="115000"/>
                        </a:lnSpc>
                        <a:spcBef>
                          <a:spcPts val="0"/>
                        </a:spcBef>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5</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Are you interested in joining our local dance group?</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Be interested in doing =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gì</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561866"/>
                  </a:ext>
                </a:extLst>
              </a:tr>
            </a:tbl>
          </a:graphicData>
        </a:graphic>
      </p:graphicFrame>
    </p:spTree>
    <p:extLst>
      <p:ext uri="{BB962C8B-B14F-4D97-AF65-F5344CB8AC3E}">
        <p14:creationId xmlns:p14="http://schemas.microsoft.com/office/powerpoint/2010/main" xmlns="" val="20598725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0E3219-BC8B-40DD-916F-0AA6C9AF9FCE}"/>
              </a:ext>
            </a:extLst>
          </p:cNvPr>
          <p:cNvSpPr>
            <a:spLocks noGrp="1"/>
          </p:cNvSpPr>
          <p:nvPr>
            <p:ph idx="1"/>
          </p:nvPr>
        </p:nvSpPr>
        <p:spPr>
          <a:xfrm>
            <a:off x="1117600" y="2159000"/>
            <a:ext cx="10388600" cy="1943100"/>
          </a:xfrm>
        </p:spPr>
        <p:txBody>
          <a:bodyPr>
            <a:noAutofit/>
          </a:bodyPr>
          <a:lstStyle/>
          <a:p>
            <a:pPr marL="0" indent="0">
              <a:buNone/>
            </a:pPr>
            <a:r>
              <a:rPr lang="en-US" sz="4000" b="1" dirty="0" smtClean="0">
                <a:solidFill>
                  <a:srgbClr val="FF0000"/>
                </a:solidFill>
                <a:latin typeface="Times New Roman" panose="02020603050405020304" pitchFamily="18" charset="0"/>
                <a:cs typeface="Times New Roman" panose="02020603050405020304" pitchFamily="18" charset="0"/>
              </a:rPr>
              <a:t>MANY THANKS FOR YOUR ATTENTIONS </a:t>
            </a:r>
            <a:endParaRPr lang="vi-VN"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98864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175006483"/>
              </p:ext>
            </p:extLst>
          </p:nvPr>
        </p:nvGraphicFramePr>
        <p:xfrm>
          <a:off x="940777" y="1211886"/>
          <a:ext cx="9739061" cy="4879194"/>
        </p:xfrm>
        <a:graphic>
          <a:graphicData uri="http://schemas.openxmlformats.org/drawingml/2006/table">
            <a:tbl>
              <a:tblPr firstRow="1" firstCol="1" bandRow="1"/>
              <a:tblGrid>
                <a:gridCol w="1334538">
                  <a:extLst>
                    <a:ext uri="{9D8B030D-6E8A-4147-A177-3AD203B41FA5}">
                      <a16:colId xmlns:a16="http://schemas.microsoft.com/office/drawing/2014/main" xmlns="" val="568035638"/>
                    </a:ext>
                  </a:extLst>
                </a:gridCol>
                <a:gridCol w="4452424">
                  <a:extLst>
                    <a:ext uri="{9D8B030D-6E8A-4147-A177-3AD203B41FA5}">
                      <a16:colId xmlns:a16="http://schemas.microsoft.com/office/drawing/2014/main" xmlns="" val="208915357"/>
                    </a:ext>
                  </a:extLst>
                </a:gridCol>
                <a:gridCol w="3952099">
                  <a:extLst>
                    <a:ext uri="{9D8B030D-6E8A-4147-A177-3AD203B41FA5}">
                      <a16:colId xmlns:a16="http://schemas.microsoft.com/office/drawing/2014/main" xmlns="" val="4085590869"/>
                    </a:ext>
                  </a:extLst>
                </a:gridCol>
              </a:tblGrid>
              <a:tr h="450659">
                <a:tc>
                  <a:txBody>
                    <a:bodyPr/>
                    <a:lstStyle/>
                    <a:p>
                      <a:pPr marL="228600" marR="0" algn="ctr">
                        <a:lnSpc>
                          <a:spcPct val="115000"/>
                        </a:lnSpc>
                        <a:spcBef>
                          <a:spcPts val="0"/>
                        </a:spcBef>
                        <a:spcAft>
                          <a:spcPts val="0"/>
                        </a:spcAft>
                      </a:pP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Sound</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228600" marR="0" algn="ctr">
                        <a:lnSpc>
                          <a:spcPct val="115000"/>
                        </a:lnSpc>
                        <a:spcBef>
                          <a:spcPts val="0"/>
                        </a:spcBef>
                        <a:spcAft>
                          <a:spcPts val="0"/>
                        </a:spcAft>
                      </a:pP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Example</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228600" marR="0" algn="ctr">
                        <a:lnSpc>
                          <a:spcPct val="115000"/>
                        </a:lnSpc>
                        <a:spcBef>
                          <a:spcPts val="0"/>
                        </a:spcBef>
                        <a:spcAft>
                          <a:spcPts val="0"/>
                        </a:spcAft>
                      </a:pP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Exception</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686225569"/>
                  </a:ext>
                </a:extLst>
              </a:tr>
              <a:tr h="2378768">
                <a:tc>
                  <a:txBody>
                    <a:bodyPr/>
                    <a:lstStyle/>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a:t>
                      </a:r>
                    </a:p>
                    <a:p>
                      <a:pPr marL="22860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/æ/</a:t>
                      </a:r>
                      <a:endParaRPr kumimoji="0" lang="en-US" sz="2800" b="0" i="0" u="none" strike="noStrike" kern="120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fter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/ˈ</a:t>
                      </a:r>
                      <a:r>
                        <a:rPr lang="en-US" sz="2800" dirty="0" err="1">
                          <a:effectLst/>
                          <a:latin typeface="MS Mincho"/>
                          <a:ea typeface="Calibri" panose="020F0502020204030204" pitchFamily="34" charset="0"/>
                          <a:cs typeface="MS Mincho"/>
                        </a:rPr>
                        <a:t>ɑ</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ːftə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 ask /</a:t>
                      </a:r>
                      <a:r>
                        <a:rPr lang="en-US" sz="2800" dirty="0" err="1">
                          <a:effectLst/>
                          <a:latin typeface="MS Mincho"/>
                          <a:ea typeface="Calibri" panose="020F0502020204030204" pitchFamily="34" charset="0"/>
                          <a:cs typeface="MS Mincho"/>
                        </a:rPr>
                        <a:t>ɑ</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ːsk</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answer /ˈ</a:t>
                      </a:r>
                      <a:r>
                        <a:rPr lang="en-US" sz="2800" dirty="0" err="1">
                          <a:effectLst/>
                          <a:latin typeface="MS Mincho"/>
                          <a:ea typeface="Calibri" panose="020F0502020204030204" pitchFamily="34" charset="0"/>
                          <a:cs typeface="MS Mincho"/>
                        </a:rPr>
                        <a:t>ɑ</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ːnsə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 </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Back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bæk</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camera /ˈ</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kæmərə</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Clerk</a:t>
                      </a:r>
                      <a:r>
                        <a:rPr lang="en-US" sz="2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kl</a:t>
                      </a:r>
                      <a:r>
                        <a:rPr lang="en-US" sz="2800" dirty="0" err="1" smtClean="0">
                          <a:effectLst/>
                          <a:latin typeface="MS Mincho"/>
                          <a:ea typeface="Calibri" panose="020F0502020204030204" pitchFamily="34" charset="0"/>
                          <a:cs typeface="MS Mincho"/>
                        </a:rPr>
                        <a:t>ɑ</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ːk</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sergeant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/ˈ</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t>
                      </a:r>
                      <a:r>
                        <a:rPr lang="en-US" sz="2800" dirty="0" err="1">
                          <a:effectLst/>
                          <a:latin typeface="MS Mincho"/>
                          <a:ea typeface="Calibri" panose="020F0502020204030204" pitchFamily="34" charset="0"/>
                          <a:cs typeface="MS Mincho"/>
                        </a:rPr>
                        <a:t>ɑ</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ːd</a:t>
                      </a:r>
                      <a:r>
                        <a:rPr lang="en-US" sz="2800" dirty="0" err="1">
                          <a:effectLst/>
                          <a:latin typeface="Tahoma" panose="020B0604030504040204" pitchFamily="34" charset="0"/>
                          <a:ea typeface="Calibri" panose="020F0502020204030204" pitchFamily="34" charset="0"/>
                          <a:cs typeface="Times New Roman" panose="02020603050405020304" pitchFamily="18" charset="0"/>
                        </a:rPr>
                        <a:t>ʒ</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ənt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aunt /</a:t>
                      </a:r>
                      <a:r>
                        <a:rPr lang="en-US" sz="2800" dirty="0" err="1">
                          <a:effectLst/>
                          <a:latin typeface="MS Mincho"/>
                          <a:ea typeface="Calibri" panose="020F0502020204030204" pitchFamily="34" charset="0"/>
                          <a:cs typeface="MS Mincho"/>
                        </a:rPr>
                        <a:t>ɑ</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ːnt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laugh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a:t>
                      </a:r>
                      <a:r>
                        <a:rPr lang="en-US" sz="2800" dirty="0" err="1">
                          <a:effectLst/>
                          <a:latin typeface="MS Mincho"/>
                          <a:ea typeface="Calibri" panose="020F0502020204030204" pitchFamily="34" charset="0"/>
                          <a:cs typeface="MS Mincho"/>
                        </a:rPr>
                        <a:t>ɑ</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ːf</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marL="228600" marR="0" lvl="0" indent="0" algn="just" defTabSz="914400" rtl="0" eaLnBrk="1" fontAlgn="auto" latinLnBrk="0" hangingPunct="1">
                        <a:lnSpc>
                          <a:spcPct val="115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Plait /</a:t>
                      </a:r>
                      <a:r>
                        <a:rPr kumimoji="0" lang="en-US" sz="2800" b="0" i="0" u="none" strike="noStrike" kern="1200" cap="none" spc="0" normalizeH="0" baseline="0" noProof="0" dirty="0" err="1"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plæt</a:t>
                      </a:r>
                      <a:r>
                        <a:rPr kumimoji="0" lang="en-US" sz="28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23638266"/>
                  </a:ext>
                </a:extLst>
              </a:tr>
              <a:tr h="2044750">
                <a:tc>
                  <a:txBody>
                    <a:bodyPr/>
                    <a:lstStyle/>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a</a:t>
                      </a:r>
                      <a:r>
                        <a:rPr lang="en-US" sz="2800" dirty="0" err="1" smtClean="0">
                          <a:effectLst/>
                          <a:latin typeface="MS Mincho"/>
                          <a:ea typeface="Calibri" panose="020F0502020204030204" pitchFamily="34" charset="0"/>
                          <a:cs typeface="MS Mincho"/>
                        </a:rPr>
                        <a:t>ɪ</a:t>
                      </a:r>
                      <a:r>
                        <a:rPr lang="en-US" sz="2800" dirty="0" smtClean="0">
                          <a:effectLst/>
                          <a:latin typeface="MS Mincho"/>
                          <a:ea typeface="Calibri" panose="020F0502020204030204" pitchFamily="34" charset="0"/>
                          <a:cs typeface="MS Mincho"/>
                        </a:rPr>
                        <a:t>/</a:t>
                      </a:r>
                    </a:p>
                    <a:p>
                      <a:pPr marL="228600" marR="0" algn="just">
                        <a:lnSpc>
                          <a:spcPct val="115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a</a:t>
                      </a:r>
                      <a:r>
                        <a:rPr lang="en-US" sz="2800" dirty="0" err="1" smtClean="0">
                          <a:effectLst/>
                          <a:latin typeface="MS Mincho"/>
                          <a:ea typeface="Calibri" panose="020F0502020204030204" pitchFamily="34" charset="0"/>
                          <a:cs typeface="MS Mincho"/>
                        </a:rPr>
                        <a:t>ɪ</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d</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ive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five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fa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side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f</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ire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/ˈ</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fa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 liar /ˈ</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tyre</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Aisle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guy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ga</a:t>
                      </a:r>
                      <a:r>
                        <a:rPr lang="en-US" sz="2800" dirty="0" err="1">
                          <a:effectLst/>
                          <a:latin typeface="MS Mincho"/>
                          <a:ea typeface="Calibri" panose="020F0502020204030204" pitchFamily="34" charset="0"/>
                          <a:cs typeface="MS Mincho"/>
                        </a:rPr>
                        <a:t>ɪ</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rye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err="1">
                          <a:effectLst/>
                          <a:latin typeface="MS Mincho"/>
                          <a:ea typeface="Calibri" panose="020F0502020204030204" pitchFamily="34" charset="0"/>
                          <a:cs typeface="MS Mincho"/>
                        </a:rPr>
                        <a:t>ɪ</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might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Buyer /ˈ</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ba</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05920957"/>
                  </a:ext>
                </a:extLst>
              </a:tr>
            </a:tbl>
          </a:graphicData>
        </a:graphic>
      </p:graphicFrame>
      <p:sp>
        <p:nvSpPr>
          <p:cNvPr id="5" name="TextBox 4"/>
          <p:cNvSpPr txBox="1"/>
          <p:nvPr/>
        </p:nvSpPr>
        <p:spPr>
          <a:xfrm>
            <a:off x="1995854" y="351692"/>
            <a:ext cx="3930161" cy="584775"/>
          </a:xfrm>
          <a:prstGeom prst="rect">
            <a:avLst/>
          </a:prstGeom>
          <a:noFill/>
        </p:spPr>
        <p:txBody>
          <a:bodyPr wrap="square" rtlCol="0">
            <a:spAutoFit/>
          </a:bodyPr>
          <a:lstStyle/>
          <a:p>
            <a:r>
              <a:rPr lang="en-US" sz="3200" b="1" dirty="0">
                <a:solidFill>
                  <a:srgbClr val="C00000"/>
                </a:solidFill>
                <a:latin typeface="Times New Roman" panose="02020603050405020304" pitchFamily="18" charset="0"/>
                <a:cs typeface="Times New Roman" panose="02020603050405020304" pitchFamily="18" charset="0"/>
              </a:rPr>
              <a:t>A. PHONETICS</a:t>
            </a:r>
            <a:endParaRPr lang="en-US" sz="3200" dirty="0"/>
          </a:p>
        </p:txBody>
      </p:sp>
    </p:spTree>
    <p:extLst>
      <p:ext uri="{BB962C8B-B14F-4D97-AF65-F5344CB8AC3E}">
        <p14:creationId xmlns:p14="http://schemas.microsoft.com/office/powerpoint/2010/main" xmlns="" val="2906673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5854" y="351692"/>
            <a:ext cx="3930161" cy="584775"/>
          </a:xfrm>
          <a:prstGeom prst="rect">
            <a:avLst/>
          </a:prstGeom>
          <a:noFill/>
        </p:spPr>
        <p:txBody>
          <a:bodyPr wrap="square" rtlCol="0">
            <a:spAutoFit/>
          </a:bodyPr>
          <a:lstStyle/>
          <a:p>
            <a:r>
              <a:rPr lang="en-US" sz="3200" b="1" dirty="0">
                <a:solidFill>
                  <a:srgbClr val="C00000"/>
                </a:solidFill>
                <a:latin typeface="Times New Roman" panose="02020603050405020304" pitchFamily="18" charset="0"/>
                <a:cs typeface="Times New Roman" panose="02020603050405020304" pitchFamily="18" charset="0"/>
              </a:rPr>
              <a:t>A. PHONETICS</a:t>
            </a:r>
            <a:endParaRPr lang="en-US" sz="3200" dirty="0"/>
          </a:p>
        </p:txBody>
      </p:sp>
      <p:graphicFrame>
        <p:nvGraphicFramePr>
          <p:cNvPr id="5" name="Table 4"/>
          <p:cNvGraphicFramePr>
            <a:graphicFrameLocks noGrp="1"/>
          </p:cNvGraphicFramePr>
          <p:nvPr>
            <p:extLst>
              <p:ext uri="{D42A27DB-BD31-4B8C-83A1-F6EECF244321}">
                <p14:modId xmlns:p14="http://schemas.microsoft.com/office/powerpoint/2010/main" xmlns="" val="3819424599"/>
              </p:ext>
            </p:extLst>
          </p:nvPr>
        </p:nvGraphicFramePr>
        <p:xfrm>
          <a:off x="981805" y="1287778"/>
          <a:ext cx="10381611" cy="5140635"/>
        </p:xfrm>
        <a:graphic>
          <a:graphicData uri="http://schemas.openxmlformats.org/drawingml/2006/table">
            <a:tbl>
              <a:tblPr firstRow="1" firstCol="1" bandRow="1"/>
              <a:tblGrid>
                <a:gridCol w="1452321">
                  <a:extLst>
                    <a:ext uri="{9D8B030D-6E8A-4147-A177-3AD203B41FA5}">
                      <a16:colId xmlns:a16="http://schemas.microsoft.com/office/drawing/2014/main" xmlns="" val="568035638"/>
                    </a:ext>
                  </a:extLst>
                </a:gridCol>
                <a:gridCol w="4481041">
                  <a:extLst>
                    <a:ext uri="{9D8B030D-6E8A-4147-A177-3AD203B41FA5}">
                      <a16:colId xmlns:a16="http://schemas.microsoft.com/office/drawing/2014/main" xmlns="" val="208915357"/>
                    </a:ext>
                  </a:extLst>
                </a:gridCol>
                <a:gridCol w="4448249">
                  <a:extLst>
                    <a:ext uri="{9D8B030D-6E8A-4147-A177-3AD203B41FA5}">
                      <a16:colId xmlns:a16="http://schemas.microsoft.com/office/drawing/2014/main" xmlns="" val="4085590869"/>
                    </a:ext>
                  </a:extLst>
                </a:gridCol>
              </a:tblGrid>
              <a:tr h="540105">
                <a:tc>
                  <a:txBody>
                    <a:bodyPr/>
                    <a:lstStyle/>
                    <a:p>
                      <a:pPr marL="228600" marR="0" algn="l">
                        <a:lnSpc>
                          <a:spcPct val="115000"/>
                        </a:lnSpc>
                        <a:spcBef>
                          <a:spcPts val="0"/>
                        </a:spcBef>
                        <a:spcAft>
                          <a:spcPts val="0"/>
                        </a:spcAft>
                      </a:pP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Sound</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228600" marR="0" algn="ctr">
                        <a:lnSpc>
                          <a:spcPct val="115000"/>
                        </a:lnSpc>
                        <a:spcBef>
                          <a:spcPts val="0"/>
                        </a:spcBef>
                        <a:spcAft>
                          <a:spcPts val="0"/>
                        </a:spcAft>
                      </a:pP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Example</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228600" marR="0" algn="ctr">
                        <a:lnSpc>
                          <a:spcPct val="115000"/>
                        </a:lnSpc>
                        <a:spcBef>
                          <a:spcPts val="0"/>
                        </a:spcBef>
                        <a:spcAft>
                          <a:spcPts val="0"/>
                        </a:spcAft>
                      </a:pPr>
                      <a:r>
                        <a:rPr lang="en-US" sz="2600" b="1" dirty="0" smtClean="0">
                          <a:effectLst/>
                          <a:latin typeface="Times New Roman" panose="02020603050405020304" pitchFamily="18" charset="0"/>
                          <a:ea typeface="Calibri" panose="020F0502020204030204" pitchFamily="34" charset="0"/>
                          <a:cs typeface="Times New Roman" panose="02020603050405020304" pitchFamily="18" charset="0"/>
                        </a:rPr>
                        <a:t>Exception</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686225569"/>
                  </a:ext>
                </a:extLst>
              </a:tr>
              <a:tr h="2085564">
                <a:tc>
                  <a:txBody>
                    <a:bodyPr/>
                    <a:lstStyle/>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a</a:t>
                      </a:r>
                      <a:r>
                        <a:rPr lang="en-US" sz="2800" dirty="0" err="1" smtClean="0">
                          <a:effectLst/>
                          <a:latin typeface="MS Mincho"/>
                          <a:ea typeface="Calibri" panose="020F0502020204030204" pitchFamily="34" charset="0"/>
                          <a:cs typeface="MS Mincho"/>
                        </a:rPr>
                        <a:t>ʊ</a:t>
                      </a:r>
                      <a:r>
                        <a:rPr lang="en-US" sz="2800" dirty="0" smtClean="0">
                          <a:effectLst/>
                          <a:latin typeface="MS Mincho"/>
                          <a:ea typeface="Calibri" panose="020F0502020204030204" pitchFamily="34" charset="0"/>
                          <a:cs typeface="MS Mincho"/>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a</a:t>
                      </a:r>
                      <a:r>
                        <a:rPr lang="en-US" sz="2800" dirty="0" err="1" smtClean="0">
                          <a:effectLst/>
                          <a:latin typeface="MS Mincho"/>
                          <a:ea typeface="Calibri" panose="020F0502020204030204" pitchFamily="34" charset="0"/>
                          <a:cs typeface="MS Mincho"/>
                        </a:rPr>
                        <a:t>ʊ</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bound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ba</a:t>
                      </a:r>
                      <a:r>
                        <a:rPr lang="en-US" sz="2800" dirty="0" err="1">
                          <a:effectLst/>
                          <a:latin typeface="MS Mincho"/>
                          <a:ea typeface="Calibri" panose="020F0502020204030204" pitchFamily="34" charset="0"/>
                          <a:cs typeface="MS Mincho"/>
                        </a:rPr>
                        <a:t>ʊ</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crowd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kra</a:t>
                      </a:r>
                      <a:r>
                        <a:rPr lang="en-US" sz="2800" dirty="0" err="1">
                          <a:effectLst/>
                          <a:latin typeface="MS Mincho"/>
                          <a:ea typeface="Calibri" panose="020F0502020204030204" pitchFamily="34" charset="0"/>
                          <a:cs typeface="MS Mincho"/>
                        </a:rPr>
                        <a:t>ʊ</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Flour/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ˈ</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fla</a:t>
                      </a:r>
                      <a:r>
                        <a:rPr lang="en-US" sz="2800" dirty="0" err="1">
                          <a:effectLst/>
                          <a:latin typeface="MS Mincho"/>
                          <a:ea typeface="Calibri" panose="020F0502020204030204" pitchFamily="34" charset="0"/>
                          <a:cs typeface="MS Mincho"/>
                        </a:rPr>
                        <a:t>ʊ</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cower/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ˈ</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ka</a:t>
                      </a:r>
                      <a:r>
                        <a:rPr lang="en-US" sz="2800" dirty="0" err="1">
                          <a:effectLst/>
                          <a:latin typeface="MS Mincho"/>
                          <a:ea typeface="Calibri" panose="020F0502020204030204" pitchFamily="34" charset="0"/>
                          <a:cs typeface="MS Mincho"/>
                        </a:rPr>
                        <a:t>ʊ</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sour/</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sa</a:t>
                      </a:r>
                      <a:r>
                        <a:rPr lang="en-US" sz="2800" dirty="0" err="1" smtClean="0">
                          <a:effectLst/>
                          <a:latin typeface="MS Mincho"/>
                          <a:ea typeface="Calibri" panose="020F0502020204030204" pitchFamily="34" charset="0"/>
                          <a:cs typeface="MS Mincho"/>
                        </a:rPr>
                        <a:t>ʊ</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ə</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(r)</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Slouch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sla</a:t>
                      </a:r>
                      <a:r>
                        <a:rPr lang="en-US" sz="2800" dirty="0" err="1">
                          <a:effectLst/>
                          <a:latin typeface="MS Mincho"/>
                          <a:ea typeface="Calibri" panose="020F0502020204030204" pitchFamily="34" charset="0"/>
                          <a:cs typeface="MS Mincho"/>
                        </a:rPr>
                        <a:t>ʊ</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t>
                      </a:r>
                      <a:r>
                        <a:rPr lang="en-US" sz="2800" dirty="0" err="1">
                          <a:effectLst/>
                          <a:latin typeface="MS Mincho"/>
                          <a:ea typeface="Calibri" panose="020F0502020204030204" pitchFamily="34" charset="0"/>
                          <a:cs typeface="MS Mincho"/>
                        </a:rPr>
                        <a:t>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44835666"/>
                  </a:ext>
                </a:extLst>
              </a:tr>
              <a:tr h="1104293">
                <a:tc rowSpan="2">
                  <a:txBody>
                    <a:bodyPr/>
                    <a:lstStyle/>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/e/</a:t>
                      </a:r>
                    </a:p>
                    <a:p>
                      <a:pPr marL="228600" marR="0" algn="just">
                        <a:lnSpc>
                          <a:spcPct val="115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e</a:t>
                      </a:r>
                      <a:r>
                        <a:rPr lang="en-US" sz="2800" dirty="0" err="1" smtClean="0">
                          <a:effectLst/>
                          <a:latin typeface="MS Mincho"/>
                          <a:ea typeface="Calibri" panose="020F0502020204030204" pitchFamily="34" charset="0"/>
                          <a:cs typeface="MS Mincho"/>
                        </a:rPr>
                        <a:t>ɪ</a:t>
                      </a:r>
                      <a:r>
                        <a:rPr lang="en-US" sz="2800" dirty="0" smtClean="0">
                          <a:effectLst/>
                          <a:latin typeface="MS Mincho"/>
                          <a:ea typeface="Calibri" panose="020F0502020204030204" pitchFamily="34" charset="0"/>
                          <a:cs typeface="MS Mincho"/>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Check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t>
                      </a:r>
                      <a:r>
                        <a:rPr lang="en-US" sz="2800" dirty="0" err="1">
                          <a:effectLst/>
                          <a:latin typeface="MS Mincho"/>
                          <a:ea typeface="Calibri" panose="020F0502020204030204" pitchFamily="34" charset="0"/>
                          <a:cs typeface="MS Mincho"/>
                        </a:rPr>
                        <a:t>ʃ</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ek</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bread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/bred/ , head/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hed</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 read/ red/</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Bury</a:t>
                      </a:r>
                      <a:r>
                        <a:rPr lang="en-US" sz="2800" baseline="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ˈ</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beri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p>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heifer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/ˈ</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hefə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(r</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p>
                    <a:p>
                      <a:pPr marL="228600" marR="0" algn="just">
                        <a:lnSpc>
                          <a:spcPct val="115000"/>
                        </a:lnSpc>
                        <a:spcBef>
                          <a:spcPts val="0"/>
                        </a:spcBef>
                        <a:spcAft>
                          <a:spcPts val="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said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sed</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32006207"/>
                  </a:ext>
                </a:extLst>
              </a:tr>
              <a:tr h="1042782">
                <a:tc vMerge="1">
                  <a:txBody>
                    <a:bodyPr/>
                    <a:lstStyle/>
                    <a:p>
                      <a:pPr marL="228600" marR="0" algn="just">
                        <a:lnSpc>
                          <a:spcPct val="115000"/>
                        </a:lnSpc>
                        <a:spcBef>
                          <a:spcPts val="0"/>
                        </a:spcBef>
                        <a:spcAft>
                          <a:spcPts val="0"/>
                        </a:spcAft>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Age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t>
                      </a:r>
                      <a:r>
                        <a:rPr lang="en-US" sz="2800" dirty="0" err="1">
                          <a:effectLst/>
                          <a:latin typeface="Tahoma" panose="020B0604030504040204" pitchFamily="34" charset="0"/>
                          <a:ea typeface="Calibri" panose="020F0502020204030204" pitchFamily="34" charset="0"/>
                          <a:cs typeface="Times New Roman" panose="02020603050405020304" pitchFamily="18" charset="0"/>
                        </a:rPr>
                        <a:t>ʒ</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came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ke</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plane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ple</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algn="just">
                        <a:lnSpc>
                          <a:spcPct val="115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Paid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pe</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deign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de</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gauge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MS Mincho"/>
                          <a:ea typeface="Calibri" panose="020F0502020204030204" pitchFamily="34" charset="0"/>
                          <a:cs typeface="MS Mincho"/>
                        </a:rPr>
                        <a:t>ɡ</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t>
                      </a:r>
                      <a:r>
                        <a:rPr lang="en-US" sz="2800" dirty="0" err="1">
                          <a:effectLst/>
                          <a:latin typeface="Tahoma" panose="020B0604030504040204" pitchFamily="34" charset="0"/>
                          <a:ea typeface="Calibri" panose="020F0502020204030204" pitchFamily="34" charset="0"/>
                          <a:cs typeface="Times New Roman" panose="02020603050405020304" pitchFamily="18" charset="0"/>
                        </a:rPr>
                        <a:t>ʒ</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/,break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bre</a:t>
                      </a:r>
                      <a:r>
                        <a:rPr lang="en-US" sz="2800" dirty="0" err="1">
                          <a:effectLst/>
                          <a:latin typeface="MS Mincho"/>
                          <a:ea typeface="Calibri" panose="020F0502020204030204" pitchFamily="34" charset="0"/>
                          <a:cs typeface="MS Mincho"/>
                        </a:rPr>
                        <a:t>ɪ</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7084" marR="67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54577885"/>
                  </a:ext>
                </a:extLst>
              </a:tr>
            </a:tbl>
          </a:graphicData>
        </a:graphic>
      </p:graphicFrame>
    </p:spTree>
    <p:extLst>
      <p:ext uri="{BB962C8B-B14F-4D97-AF65-F5344CB8AC3E}">
        <p14:creationId xmlns:p14="http://schemas.microsoft.com/office/powerpoint/2010/main" xmlns="" val="2250860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7FC66C-71C1-487C-8A42-C46937CA96E6}"/>
              </a:ext>
            </a:extLst>
          </p:cNvPr>
          <p:cNvSpPr>
            <a:spLocks noGrp="1"/>
          </p:cNvSpPr>
          <p:nvPr>
            <p:ph type="title"/>
          </p:nvPr>
        </p:nvSpPr>
        <p:spPr>
          <a:xfrm>
            <a:off x="1676400" y="113902"/>
            <a:ext cx="9088299" cy="2006998"/>
          </a:xfrm>
        </p:spPr>
        <p:txBody>
          <a:bodyPr>
            <a:normAutofit fontScale="90000"/>
          </a:bodyPr>
          <a:lstStyle/>
          <a:p>
            <a:pPr lvl="0" defTabSz="914400">
              <a:spcBef>
                <a:spcPts val="0"/>
              </a:spcBef>
            </a:pPr>
            <a:r>
              <a:rPr lang="en-US" sz="4400" b="1" dirty="0" smtClean="0">
                <a:solidFill>
                  <a:srgbClr val="C00000"/>
                </a:solidFill>
                <a:latin typeface="Times New Roman" panose="02020603050405020304" pitchFamily="18" charset="0"/>
                <a:cs typeface="Times New Roman" panose="02020603050405020304" pitchFamily="18" charset="0"/>
              </a:rPr>
              <a:t>A. PHONETICS</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i="1" dirty="0" smtClean="0">
                <a:solidFill>
                  <a:srgbClr val="002060"/>
                </a:solidFill>
                <a:latin typeface="Times New Roman" panose="02020603050405020304" pitchFamily="18" charset="0"/>
                <a:cs typeface="Times New Roman" panose="02020603050405020304" pitchFamily="18" charset="0"/>
              </a:rPr>
              <a:t> </a:t>
            </a:r>
            <a:r>
              <a:rPr lang="en-US" sz="2600" b="1" dirty="0" smtClean="0">
                <a:solidFill>
                  <a:srgbClr val="002060"/>
                </a:solidFill>
                <a:latin typeface="Times New Roman" panose="02020603050405020304" pitchFamily="18" charset="0"/>
                <a:ea typeface="Times New Roman" panose="02020603050405020304" pitchFamily="18" charset="0"/>
                <a:cs typeface="Arial"/>
              </a:rPr>
              <a:t>I.2. </a:t>
            </a:r>
            <a:r>
              <a:rPr lang="en-US" sz="2800" b="1" dirty="0">
                <a:solidFill>
                  <a:srgbClr val="002060"/>
                </a:solidFill>
                <a:latin typeface="Times New Roman" panose="02020603050405020304" pitchFamily="18" charset="0"/>
                <a:ea typeface="Times New Roman" panose="02020603050405020304" pitchFamily="18" charset="0"/>
                <a:cs typeface="Arial"/>
              </a:rPr>
              <a:t>Mark the letter A, B, C, or D on your answer sheet to indicate the word that differs from the other three in the position of primary stress in each of the questions</a:t>
            </a:r>
            <a:r>
              <a:rPr lang="en-US" sz="2400" b="1" dirty="0">
                <a:solidFill>
                  <a:srgbClr val="002060"/>
                </a:solidFill>
                <a:latin typeface="Times New Roman" panose="02020603050405020304" pitchFamily="18" charset="0"/>
                <a:ea typeface="Times New Roman" panose="02020603050405020304" pitchFamily="18" charset="0"/>
                <a:cs typeface="Arial"/>
              </a:rPr>
              <a:t> </a:t>
            </a:r>
            <a:r>
              <a:rPr lang="en-US" sz="2600" b="1" dirty="0" smtClean="0">
                <a:solidFill>
                  <a:srgbClr val="002060"/>
                </a:solidFill>
                <a:latin typeface="Times New Roman" panose="02020603050405020304" pitchFamily="18" charset="0"/>
                <a:ea typeface="Times New Roman" panose="02020603050405020304" pitchFamily="18" charset="0"/>
                <a:cs typeface="Arial"/>
              </a:rPr>
              <a:t>( </a:t>
            </a:r>
            <a:r>
              <a:rPr lang="en-US" sz="2600" b="1" dirty="0">
                <a:solidFill>
                  <a:srgbClr val="002060"/>
                </a:solidFill>
                <a:latin typeface="Times New Roman" panose="02020603050405020304" pitchFamily="18" charset="0"/>
                <a:ea typeface="Times New Roman" panose="02020603050405020304" pitchFamily="18" charset="0"/>
                <a:cs typeface="Arial"/>
              </a:rPr>
              <a:t>2 </a:t>
            </a:r>
            <a:r>
              <a:rPr lang="en-US" sz="2600" b="1" dirty="0" smtClean="0">
                <a:solidFill>
                  <a:srgbClr val="002060"/>
                </a:solidFill>
                <a:latin typeface="Times New Roman" panose="02020603050405020304" pitchFamily="18" charset="0"/>
                <a:ea typeface="Times New Roman" panose="02020603050405020304" pitchFamily="18" charset="0"/>
                <a:cs typeface="Arial"/>
              </a:rPr>
              <a:t>questions)</a:t>
            </a:r>
            <a:r>
              <a:rPr lang="en-US" i="1" dirty="0" smtClean="0">
                <a:solidFill>
                  <a:srgbClr val="002060"/>
                </a:solidFill>
                <a:latin typeface="Times New Roman" panose="02020603050405020304" pitchFamily="18" charset="0"/>
                <a:cs typeface="Times New Roman" panose="02020603050405020304" pitchFamily="18" charset="0"/>
              </a:rPr>
              <a:t> </a:t>
            </a:r>
            <a:endParaRPr lang="vi-VN" sz="4400" i="1" dirty="0">
              <a:solidFill>
                <a:srgbClr val="002060"/>
              </a:solidFill>
              <a:latin typeface="Times New Roman" panose="02020603050405020304" pitchFamily="18"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xmlns="" id="{3BB25AA2-A6ED-4DE4-BAD7-7CCCA3415CEB}"/>
              </a:ext>
            </a:extLst>
          </p:cNvPr>
          <p:cNvGraphicFramePr>
            <a:graphicFrameLocks noGrp="1"/>
          </p:cNvGraphicFramePr>
          <p:nvPr>
            <p:extLst>
              <p:ext uri="{D42A27DB-BD31-4B8C-83A1-F6EECF244321}">
                <p14:modId xmlns:p14="http://schemas.microsoft.com/office/powerpoint/2010/main" xmlns="" val="736046053"/>
              </p:ext>
            </p:extLst>
          </p:nvPr>
        </p:nvGraphicFramePr>
        <p:xfrm>
          <a:off x="1243374" y="2362201"/>
          <a:ext cx="10741750" cy="3746500"/>
        </p:xfrm>
        <a:graphic>
          <a:graphicData uri="http://schemas.openxmlformats.org/drawingml/2006/table">
            <a:tbl>
              <a:tblPr firstRow="1" bandRow="1">
                <a:tableStyleId>{5C22544A-7EE6-4342-B048-85BDC9FD1C3A}</a:tableStyleId>
              </a:tblPr>
              <a:tblGrid>
                <a:gridCol w="804008">
                  <a:extLst>
                    <a:ext uri="{9D8B030D-6E8A-4147-A177-3AD203B41FA5}">
                      <a16:colId xmlns:a16="http://schemas.microsoft.com/office/drawing/2014/main" xmlns="" val="3440576710"/>
                    </a:ext>
                  </a:extLst>
                </a:gridCol>
                <a:gridCol w="3756518">
                  <a:extLst>
                    <a:ext uri="{9D8B030D-6E8A-4147-A177-3AD203B41FA5}">
                      <a16:colId xmlns:a16="http://schemas.microsoft.com/office/drawing/2014/main" xmlns="" val="1745298443"/>
                    </a:ext>
                  </a:extLst>
                </a:gridCol>
                <a:gridCol w="6181224">
                  <a:extLst>
                    <a:ext uri="{9D8B030D-6E8A-4147-A177-3AD203B41FA5}">
                      <a16:colId xmlns:a16="http://schemas.microsoft.com/office/drawing/2014/main" xmlns="" val="3787799246"/>
                    </a:ext>
                  </a:extLst>
                </a:gridCol>
              </a:tblGrid>
              <a:tr h="552116">
                <a:tc>
                  <a:txBody>
                    <a:bodyPr/>
                    <a:lstStyle/>
                    <a:p>
                      <a:pPr algn="ctr"/>
                      <a:r>
                        <a:rPr lang="en-US" sz="2200" dirty="0">
                          <a:latin typeface="Times New Roman" panose="02020603050405020304" pitchFamily="18" charset="0"/>
                          <a:cs typeface="Times New Roman" panose="02020603050405020304" pitchFamily="18" charset="0"/>
                        </a:rPr>
                        <a:t>NO.</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CONTENT</a:t>
                      </a:r>
                      <a:endParaRPr lang="vi-VN" sz="2200" dirty="0">
                        <a:latin typeface="Times New Roman" panose="02020603050405020304" pitchFamily="18" charset="0"/>
                        <a:cs typeface="Times New Roman" panose="02020603050405020304" pitchFamily="18" charset="0"/>
                      </a:endParaRPr>
                    </a:p>
                  </a:txBody>
                  <a:tcPr/>
                </a:tc>
                <a:tc>
                  <a:txBody>
                    <a:bodyPr/>
                    <a:lstStyle/>
                    <a:p>
                      <a:pPr algn="ctr"/>
                      <a:r>
                        <a:rPr lang="en-US" sz="2200" dirty="0">
                          <a:latin typeface="Times New Roman" panose="02020603050405020304" pitchFamily="18" charset="0"/>
                          <a:cs typeface="Times New Roman" panose="02020603050405020304" pitchFamily="18" charset="0"/>
                        </a:rPr>
                        <a:t>TECHNIQUES</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71096601"/>
                  </a:ext>
                </a:extLst>
              </a:tr>
              <a:tr h="3194384">
                <a:tc>
                  <a:txBody>
                    <a:bodyPr/>
                    <a:lstStyle/>
                    <a:p>
                      <a:pPr algn="ctr"/>
                      <a:r>
                        <a:rPr lang="en-US" sz="2200" b="1" dirty="0" smtClean="0">
                          <a:latin typeface="Times New Roman" panose="02020603050405020304" pitchFamily="18" charset="0"/>
                          <a:cs typeface="Times New Roman" panose="02020603050405020304" pitchFamily="18" charset="0"/>
                        </a:rPr>
                        <a:t>1</a:t>
                      </a:r>
                      <a:endParaRPr lang="vi-VN" sz="2200" b="1" dirty="0">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Indicate stress of each word</a:t>
                      </a:r>
                    </a:p>
                  </a:txBody>
                  <a:tcPr anchor="ctr"/>
                </a:tc>
                <a:tc>
                  <a:txBody>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Identify rules of stress in words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types of word, suffixes…)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Arial"/>
                        </a:rPr>
                        <a:t>- Remember the irregular/ special words</a:t>
                      </a:r>
                      <a:endParaRPr kumimoji="0" lang="en-US" sz="3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endParaRPr>
                    </a:p>
                  </a:txBody>
                  <a:tcPr anchor="ctr"/>
                </a:tc>
                <a:extLst>
                  <a:ext uri="{0D108BD9-81ED-4DB2-BD59-A6C34878D82A}">
                    <a16:rowId xmlns:a16="http://schemas.microsoft.com/office/drawing/2014/main" xmlns="" val="3060252476"/>
                  </a:ext>
                </a:extLst>
              </a:tr>
            </a:tbl>
          </a:graphicData>
        </a:graphic>
      </p:graphicFrame>
    </p:spTree>
    <p:extLst>
      <p:ext uri="{BB962C8B-B14F-4D97-AF65-F5344CB8AC3E}">
        <p14:creationId xmlns:p14="http://schemas.microsoft.com/office/powerpoint/2010/main" xmlns="" val="273401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063552" y="188914"/>
            <a:ext cx="8085584" cy="461665"/>
          </a:xfrm>
          <a:prstGeom prst="rect">
            <a:avLst/>
          </a:prstGeom>
          <a:noFill/>
          <a:ln w="9525">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defTabSz="914400" fontAlgn="base">
              <a:spcBef>
                <a:spcPct val="50000"/>
              </a:spcBef>
              <a:spcAft>
                <a:spcPct val="0"/>
              </a:spcAft>
            </a:pPr>
            <a:r>
              <a:rPr lang="en-US" altLang="en-US" sz="2400" dirty="0">
                <a:solidFill>
                  <a:srgbClr val="000000"/>
                </a:solidFill>
                <a:latin typeface="Arial" panose="020B0604020202020204" pitchFamily="34" charset="0"/>
                <a:cs typeface="Arial" panose="020B0604020202020204" pitchFamily="34" charset="0"/>
              </a:rPr>
              <a:t>A</a:t>
            </a:r>
            <a:r>
              <a:rPr lang="en-US" altLang="en-US" sz="2400" dirty="0" smtClean="0">
                <a:solidFill>
                  <a:srgbClr val="000000"/>
                </a:solidFill>
                <a:latin typeface="Arial" panose="020B0604020202020204" pitchFamily="34" charset="0"/>
                <a:cs typeface="Arial" panose="020B0604020202020204" pitchFamily="34" charset="0"/>
              </a:rPr>
              <a:t> </a:t>
            </a:r>
            <a:r>
              <a:rPr lang="en-US" altLang="en-US" sz="2400" dirty="0">
                <a:solidFill>
                  <a:srgbClr val="000000"/>
                </a:solidFill>
                <a:latin typeface="Arial" panose="020B0604020202020204" pitchFamily="34" charset="0"/>
                <a:cs typeface="Arial" panose="020B0604020202020204" pitchFamily="34" charset="0"/>
              </a:rPr>
              <a:t>2. Stress. Example</a:t>
            </a:r>
          </a:p>
        </p:txBody>
      </p:sp>
      <p:graphicFrame>
        <p:nvGraphicFramePr>
          <p:cNvPr id="5" name="Table 4"/>
          <p:cNvGraphicFramePr>
            <a:graphicFrameLocks noGrp="1"/>
          </p:cNvGraphicFramePr>
          <p:nvPr>
            <p:extLst>
              <p:ext uri="{D42A27DB-BD31-4B8C-83A1-F6EECF244321}">
                <p14:modId xmlns:p14="http://schemas.microsoft.com/office/powerpoint/2010/main" xmlns="" val="2576537299"/>
              </p:ext>
            </p:extLst>
          </p:nvPr>
        </p:nvGraphicFramePr>
        <p:xfrm>
          <a:off x="1524000" y="980728"/>
          <a:ext cx="9036496" cy="1732788"/>
        </p:xfrm>
        <a:graphic>
          <a:graphicData uri="http://schemas.openxmlformats.org/drawingml/2006/table">
            <a:tbl>
              <a:tblPr firstRow="1" bandRow="1">
                <a:tableStyleId>{5C22544A-7EE6-4342-B048-85BDC9FD1C3A}</a:tableStyleId>
              </a:tblPr>
              <a:tblGrid>
                <a:gridCol w="9036496">
                  <a:extLst>
                    <a:ext uri="{9D8B030D-6E8A-4147-A177-3AD203B41FA5}">
                      <a16:colId xmlns:a16="http://schemas.microsoft.com/office/drawing/2014/main" xmlns="" val="2567083205"/>
                    </a:ext>
                  </a:extLst>
                </a:gridCol>
              </a:tblGrid>
              <a:tr h="1003136">
                <a:tc>
                  <a:txBody>
                    <a:bodyPr/>
                    <a:lstStyle/>
                    <a:p>
                      <a:pPr marL="228600" marR="0" algn="just">
                        <a:lnSpc>
                          <a:spcPct val="115000"/>
                        </a:lnSpc>
                        <a:spcBef>
                          <a:spcPts val="0"/>
                        </a:spcBef>
                        <a:spcAft>
                          <a:spcPts val="0"/>
                        </a:spcAft>
                      </a:pP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 A. village</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 banyan         C. bamboo	    D. entrance</a:t>
                      </a:r>
                      <a:endParaRPr lang="en-US" sz="2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 A. national</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 newspaper	</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 dormitory</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 biology</a:t>
                      </a:r>
                      <a:endParaRPr lang="en-US" sz="2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 A. economic</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 experience	</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 invitation</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D.introduction</a:t>
                      </a:r>
                      <a:endParaRPr lang="en-US" sz="2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txBody>
                  <a:tcPr>
                    <a:solidFill>
                      <a:schemeClr val="bg2"/>
                    </a:solidFill>
                  </a:tcPr>
                </a:tc>
                <a:extLst>
                  <a:ext uri="{0D108BD9-81ED-4DB2-BD59-A6C34878D82A}">
                    <a16:rowId xmlns:a16="http://schemas.microsoft.com/office/drawing/2014/main" xmlns="" val="393910504"/>
                  </a:ext>
                </a:extLst>
              </a:tr>
            </a:tbl>
          </a:graphicData>
        </a:graphic>
      </p:graphicFrame>
      <p:sp>
        <p:nvSpPr>
          <p:cNvPr id="6" name="Rectangle 5"/>
          <p:cNvSpPr/>
          <p:nvPr/>
        </p:nvSpPr>
        <p:spPr>
          <a:xfrm>
            <a:off x="1739008" y="2996953"/>
            <a:ext cx="8928992" cy="3065455"/>
          </a:xfrm>
          <a:prstGeom prst="rect">
            <a:avLst/>
          </a:prstGeom>
        </p:spPr>
        <p:txBody>
          <a:bodyPr wrap="square">
            <a:spAutoFit/>
          </a:bodyPr>
          <a:lstStyle/>
          <a:p>
            <a:pPr marL="742950" indent="-514350" algn="just" defTabSz="914400" fontAlgn="base">
              <a:lnSpc>
                <a:spcPct val="115000"/>
              </a:lnSpc>
              <a:buFontTx/>
              <a:buAutoNum type="arabicPeriod"/>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2800" dirty="0" err="1">
                <a:solidFill>
                  <a:srgbClr val="000000"/>
                </a:solidFill>
                <a:latin typeface="Tahoma" panose="020B0604030504040204" pitchFamily="34" charset="0"/>
                <a:ea typeface="Calibri" panose="020F0502020204030204" pitchFamily="34" charset="0"/>
                <a:cs typeface="Times New Roman" panose="02020603050405020304" pitchFamily="18" charset="0"/>
              </a:rPr>
              <a:t>ʒ</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 /ˈ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bænjən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marL="228600" algn="just" defTabSz="914400" fontAlgn="base">
              <a:lnSpc>
                <a:spcPct val="115000"/>
              </a:lnSpc>
            </a:pP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 /ˌ</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bæmˈbu</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ː/</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entrəns</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28600" algn="just" defTabSz="914400" fontAlgn="base">
              <a:lnSpc>
                <a:spcPct val="115000"/>
              </a:lnSpc>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 /ˈ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næ</a:t>
            </a:r>
            <a:r>
              <a:rPr lang="en-US" sz="2800" dirty="0" err="1">
                <a:solidFill>
                  <a:srgbClr val="000000"/>
                </a:solidFill>
                <a:latin typeface="MS Mincho"/>
                <a:ea typeface="Calibri" panose="020F0502020204030204" pitchFamily="34" charset="0"/>
                <a:cs typeface="MS Mincho"/>
              </a:rPr>
              <a:t>ʃ</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nəl</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njuːzpe</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pə</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 		</a:t>
            </a:r>
          </a:p>
          <a:p>
            <a:pPr marL="228600" algn="just" defTabSz="914400" fontAlgn="base">
              <a:lnSpc>
                <a:spcPct val="115000"/>
              </a:lnSpc>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 /ˈ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2800" dirty="0" err="1">
                <a:solidFill>
                  <a:srgbClr val="000000"/>
                </a:solidFill>
                <a:latin typeface="MS Mincho"/>
                <a:ea typeface="Calibri" panose="020F0502020204030204" pitchFamily="34" charset="0"/>
                <a:cs typeface="MS Mincho"/>
              </a:rPr>
              <a:t>ɔ</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ːmətri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a:t>
            </a:r>
            <a:r>
              <a:rPr lang="en-US" sz="2800" b="1" dirty="0" err="1">
                <a:solidFill>
                  <a:srgbClr val="000000"/>
                </a:solidFill>
                <a:latin typeface="MS Mincho"/>
                <a:ea typeface="Calibri" panose="020F0502020204030204" pitchFamily="34" charset="0"/>
                <a:cs typeface="MS Mincho"/>
              </a:rPr>
              <a:t>ɪ</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ˈ</a:t>
            </a:r>
            <a:r>
              <a:rPr lang="en-US" sz="2800" b="1" dirty="0" err="1">
                <a:solidFill>
                  <a:srgbClr val="000000"/>
                </a:solidFill>
                <a:latin typeface="MS Mincho"/>
                <a:ea typeface="Calibri" panose="020F0502020204030204" pitchFamily="34" charset="0"/>
                <a:cs typeface="MS Mincho"/>
              </a:rPr>
              <a:t>ɒ</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ləd</a:t>
            </a:r>
            <a:r>
              <a:rPr lang="en-US" sz="2800" b="1" dirty="0" err="1">
                <a:solidFill>
                  <a:srgbClr val="000000"/>
                </a:solidFill>
                <a:latin typeface="Tahoma" panose="020B0604030504040204" pitchFamily="34" charset="0"/>
                <a:ea typeface="Calibri" panose="020F0502020204030204" pitchFamily="34" charset="0"/>
                <a:cs typeface="Times New Roman" panose="02020603050405020304" pitchFamily="18" charset="0"/>
              </a:rPr>
              <a:t>ʒ</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28600" algn="just" defTabSz="914400" fontAlgn="base">
              <a:lnSpc>
                <a:spcPct val="115000"/>
              </a:lnSpc>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A. /ˌ</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iːkəˈn</a:t>
            </a:r>
            <a:r>
              <a:rPr lang="en-US" sz="2800" dirty="0" err="1">
                <a:solidFill>
                  <a:srgbClr val="000000"/>
                </a:solidFill>
                <a:latin typeface="MS Mincho"/>
                <a:ea typeface="Calibri" panose="020F0502020204030204" pitchFamily="34" charset="0"/>
                <a:cs typeface="MS Mincho"/>
              </a:rPr>
              <a:t>ɒ</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b="1" dirty="0" err="1">
                <a:solidFill>
                  <a:srgbClr val="000000"/>
                </a:solidFill>
                <a:latin typeface="MS Mincho"/>
                <a:ea typeface="Calibri" panose="020F0502020204030204" pitchFamily="34" charset="0"/>
                <a:cs typeface="MS Mincho"/>
              </a:rPr>
              <a:t>ɪ</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kˈsp</a:t>
            </a:r>
            <a:r>
              <a:rPr lang="en-US" sz="2800" b="1" dirty="0" err="1">
                <a:solidFill>
                  <a:srgbClr val="000000"/>
                </a:solidFill>
                <a:latin typeface="MS Mincho"/>
                <a:ea typeface="Calibri" panose="020F0502020204030204" pitchFamily="34" charset="0"/>
                <a:cs typeface="MS Mincho"/>
              </a:rPr>
              <a:t>ɪ</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əriəns</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marL="228600" algn="just" defTabSz="914400" fontAlgn="base">
              <a:lnSpc>
                <a:spcPct val="115000"/>
              </a:lnSpc>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 /ˌ</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nv</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ˈte</a:t>
            </a:r>
            <a:r>
              <a:rPr lang="en-US" sz="2800" dirty="0" err="1">
                <a:solidFill>
                  <a:srgbClr val="000000"/>
                </a:solidFill>
                <a:latin typeface="MS Mincho"/>
                <a:ea typeface="Calibri" panose="020F0502020204030204" pitchFamily="34" charset="0"/>
                <a:cs typeface="MS Mincho"/>
              </a:rPr>
              <a:t>ɪʃ</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 /ˌ</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ntrəˈd</a:t>
            </a:r>
            <a:r>
              <a:rPr lang="en-US" sz="2800" dirty="0" err="1">
                <a:solidFill>
                  <a:srgbClr val="000000"/>
                </a:solidFill>
                <a:latin typeface="MS Mincho"/>
                <a:ea typeface="Calibri" panose="020F0502020204030204" pitchFamily="34" charset="0"/>
                <a:cs typeface="MS Mincho"/>
              </a:rPr>
              <a:t>ʌ</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t>
            </a:r>
            <a:r>
              <a:rPr lang="en-US" sz="2800" dirty="0" err="1">
                <a:solidFill>
                  <a:srgbClr val="000000"/>
                </a:solidFill>
                <a:latin typeface="MS Mincho"/>
                <a:ea typeface="Calibri" panose="020F0502020204030204" pitchFamily="34" charset="0"/>
                <a:cs typeface="MS Mincho"/>
              </a:rPr>
              <a:t>ʃ</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0430555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063552" y="188914"/>
            <a:ext cx="8085584" cy="461665"/>
          </a:xfrm>
          <a:prstGeom prst="rect">
            <a:avLst/>
          </a:prstGeom>
          <a:noFill/>
          <a:ln w="9525">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defTabSz="914400" fontAlgn="base">
              <a:spcBef>
                <a:spcPct val="50000"/>
              </a:spcBef>
              <a:spcAft>
                <a:spcPct val="0"/>
              </a:spcAft>
            </a:pPr>
            <a:r>
              <a:rPr lang="en-US" altLang="en-US" sz="2400" dirty="0">
                <a:solidFill>
                  <a:srgbClr val="000000"/>
                </a:solidFill>
                <a:latin typeface="Arial" panose="020B0604020202020204" pitchFamily="34" charset="0"/>
                <a:cs typeface="Arial" panose="020B0604020202020204" pitchFamily="34" charset="0"/>
              </a:rPr>
              <a:t>A</a:t>
            </a:r>
            <a:r>
              <a:rPr lang="en-US" altLang="en-US" sz="2400" dirty="0" smtClean="0">
                <a:solidFill>
                  <a:srgbClr val="000000"/>
                </a:solidFill>
                <a:latin typeface="Arial" panose="020B0604020202020204" pitchFamily="34" charset="0"/>
                <a:cs typeface="Arial" panose="020B0604020202020204" pitchFamily="34" charset="0"/>
              </a:rPr>
              <a:t> </a:t>
            </a:r>
            <a:r>
              <a:rPr lang="en-US" altLang="en-US" sz="2400" dirty="0">
                <a:solidFill>
                  <a:srgbClr val="000000"/>
                </a:solidFill>
                <a:latin typeface="Arial" panose="020B0604020202020204" pitchFamily="34" charset="0"/>
                <a:cs typeface="Arial" panose="020B0604020202020204" pitchFamily="34" charset="0"/>
              </a:rPr>
              <a:t>2. Stress. Example</a:t>
            </a:r>
          </a:p>
        </p:txBody>
      </p:sp>
      <p:graphicFrame>
        <p:nvGraphicFramePr>
          <p:cNvPr id="5" name="Table 4"/>
          <p:cNvGraphicFramePr>
            <a:graphicFrameLocks noGrp="1"/>
          </p:cNvGraphicFramePr>
          <p:nvPr>
            <p:extLst>
              <p:ext uri="{D42A27DB-BD31-4B8C-83A1-F6EECF244321}">
                <p14:modId xmlns:p14="http://schemas.microsoft.com/office/powerpoint/2010/main" xmlns="" val="3623362799"/>
              </p:ext>
            </p:extLst>
          </p:nvPr>
        </p:nvGraphicFramePr>
        <p:xfrm>
          <a:off x="1524000" y="980728"/>
          <a:ext cx="9036496" cy="1732788"/>
        </p:xfrm>
        <a:graphic>
          <a:graphicData uri="http://schemas.openxmlformats.org/drawingml/2006/table">
            <a:tbl>
              <a:tblPr firstRow="1" bandRow="1">
                <a:tableStyleId>{5C22544A-7EE6-4342-B048-85BDC9FD1C3A}</a:tableStyleId>
              </a:tblPr>
              <a:tblGrid>
                <a:gridCol w="9036496">
                  <a:extLst>
                    <a:ext uri="{9D8B030D-6E8A-4147-A177-3AD203B41FA5}">
                      <a16:colId xmlns:a16="http://schemas.microsoft.com/office/drawing/2014/main" xmlns="" val="2567083205"/>
                    </a:ext>
                  </a:extLst>
                </a:gridCol>
              </a:tblGrid>
              <a:tr h="1003136">
                <a:tc>
                  <a:txBody>
                    <a:bodyPr/>
                    <a:lstStyle/>
                    <a:p>
                      <a:pPr marL="228600" marR="0" algn="just">
                        <a:lnSpc>
                          <a:spcPct val="115000"/>
                        </a:lnSpc>
                        <a:spcBef>
                          <a:spcPts val="0"/>
                        </a:spcBef>
                        <a:spcAft>
                          <a:spcPts val="0"/>
                        </a:spcAft>
                      </a:pP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 A. village</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 banyan         C. bamboo	    D. entrance</a:t>
                      </a:r>
                      <a:endParaRPr lang="en-US" sz="2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 A. national</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 newspaper	</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 dormitory</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 biology</a:t>
                      </a:r>
                      <a:endParaRPr lang="en-US" sz="2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algn="just">
                        <a:lnSpc>
                          <a:spcPct val="115000"/>
                        </a:lnSpc>
                        <a:spcBef>
                          <a:spcPts val="0"/>
                        </a:spcBef>
                        <a:spcAft>
                          <a:spcPts val="0"/>
                        </a:spcAft>
                      </a:pP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 A. economic</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 experience	</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 invitation</a:t>
                      </a:r>
                      <a:r>
                        <a:rPr lang="en-US" sz="2600"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D.introduction</a:t>
                      </a:r>
                      <a:endParaRPr lang="en-US" sz="2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txBody>
                  <a:tcPr>
                    <a:solidFill>
                      <a:schemeClr val="accent6">
                        <a:lumMod val="40000"/>
                        <a:lumOff val="60000"/>
                      </a:schemeClr>
                    </a:solidFill>
                  </a:tcPr>
                </a:tc>
                <a:extLst>
                  <a:ext uri="{0D108BD9-81ED-4DB2-BD59-A6C34878D82A}">
                    <a16:rowId xmlns:a16="http://schemas.microsoft.com/office/drawing/2014/main" xmlns="" val="393910504"/>
                  </a:ext>
                </a:extLst>
              </a:tr>
            </a:tbl>
          </a:graphicData>
        </a:graphic>
      </p:graphicFrame>
      <p:sp>
        <p:nvSpPr>
          <p:cNvPr id="6" name="Rectangle 5"/>
          <p:cNvSpPr/>
          <p:nvPr/>
        </p:nvSpPr>
        <p:spPr>
          <a:xfrm>
            <a:off x="1739008" y="2996953"/>
            <a:ext cx="8928992" cy="3065455"/>
          </a:xfrm>
          <a:prstGeom prst="rect">
            <a:avLst/>
          </a:prstGeom>
        </p:spPr>
        <p:txBody>
          <a:bodyPr wrap="square">
            <a:spAutoFit/>
          </a:bodyPr>
          <a:lstStyle/>
          <a:p>
            <a:pPr marL="742950" indent="-514350" algn="just" defTabSz="914400" fontAlgn="base">
              <a:lnSpc>
                <a:spcPct val="115000"/>
              </a:lnSpc>
              <a:buFontTx/>
              <a:buAutoNum type="arabicPeriod"/>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2800" dirty="0" err="1">
                <a:solidFill>
                  <a:srgbClr val="000000"/>
                </a:solidFill>
                <a:latin typeface="Tahoma" panose="020B0604030504040204" pitchFamily="34" charset="0"/>
                <a:ea typeface="Calibri" panose="020F0502020204030204" pitchFamily="34" charset="0"/>
                <a:cs typeface="Times New Roman" panose="02020603050405020304" pitchFamily="18" charset="0"/>
              </a:rPr>
              <a:t>ʒ</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 /ˈ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bænjən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marL="228600" algn="just" defTabSz="914400" fontAlgn="base">
              <a:lnSpc>
                <a:spcPct val="115000"/>
              </a:lnSpc>
            </a:pP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 /ˌ</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bæmˈbu</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ː/</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entrəns</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28600" algn="just" defTabSz="914400" fontAlgn="base">
              <a:lnSpc>
                <a:spcPct val="115000"/>
              </a:lnSpc>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 /ˈ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næ</a:t>
            </a:r>
            <a:r>
              <a:rPr lang="en-US" sz="2800" dirty="0" err="1">
                <a:solidFill>
                  <a:srgbClr val="000000"/>
                </a:solidFill>
                <a:latin typeface="MS Mincho"/>
                <a:ea typeface="Calibri" panose="020F0502020204030204" pitchFamily="34" charset="0"/>
                <a:cs typeface="MS Mincho"/>
              </a:rPr>
              <a:t>ʃ</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nəl</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njuːzpe</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pə</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 		</a:t>
            </a:r>
          </a:p>
          <a:p>
            <a:pPr marL="228600" algn="just" defTabSz="914400" fontAlgn="base">
              <a:lnSpc>
                <a:spcPct val="115000"/>
              </a:lnSpc>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 /ˈ</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2800" dirty="0" err="1">
                <a:solidFill>
                  <a:srgbClr val="000000"/>
                </a:solidFill>
                <a:latin typeface="MS Mincho"/>
                <a:ea typeface="Calibri" panose="020F0502020204030204" pitchFamily="34" charset="0"/>
                <a:cs typeface="MS Mincho"/>
              </a:rPr>
              <a:t>ɔ</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ːmətri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a:t>
            </a:r>
            <a:r>
              <a:rPr lang="en-US" sz="2800" b="1" dirty="0" err="1">
                <a:solidFill>
                  <a:srgbClr val="000000"/>
                </a:solidFill>
                <a:latin typeface="MS Mincho"/>
                <a:ea typeface="Calibri" panose="020F0502020204030204" pitchFamily="34" charset="0"/>
                <a:cs typeface="MS Mincho"/>
              </a:rPr>
              <a:t>ɪ</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ˈ</a:t>
            </a:r>
            <a:r>
              <a:rPr lang="en-US" sz="2800" b="1" dirty="0" err="1">
                <a:solidFill>
                  <a:srgbClr val="000000"/>
                </a:solidFill>
                <a:latin typeface="MS Mincho"/>
                <a:ea typeface="Calibri" panose="020F0502020204030204" pitchFamily="34" charset="0"/>
                <a:cs typeface="MS Mincho"/>
              </a:rPr>
              <a:t>ɒ</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ləd</a:t>
            </a:r>
            <a:r>
              <a:rPr lang="en-US" sz="2800" b="1" dirty="0" err="1">
                <a:solidFill>
                  <a:srgbClr val="000000"/>
                </a:solidFill>
                <a:latin typeface="Tahoma" panose="020B0604030504040204" pitchFamily="34" charset="0"/>
                <a:ea typeface="Calibri" panose="020F0502020204030204" pitchFamily="34" charset="0"/>
                <a:cs typeface="Times New Roman" panose="02020603050405020304" pitchFamily="18" charset="0"/>
              </a:rPr>
              <a:t>ʒ</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28600" algn="just" defTabSz="914400" fontAlgn="base">
              <a:lnSpc>
                <a:spcPct val="115000"/>
              </a:lnSpc>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A. /ˌ</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iːkəˈn</a:t>
            </a:r>
            <a:r>
              <a:rPr lang="en-US" sz="2800" dirty="0" err="1">
                <a:solidFill>
                  <a:srgbClr val="000000"/>
                </a:solidFill>
                <a:latin typeface="MS Mincho"/>
                <a:ea typeface="Calibri" panose="020F0502020204030204" pitchFamily="34" charset="0"/>
                <a:cs typeface="MS Mincho"/>
              </a:rPr>
              <a:t>ɒ</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b="1" dirty="0" err="1">
                <a:solidFill>
                  <a:srgbClr val="000000"/>
                </a:solidFill>
                <a:latin typeface="MS Mincho"/>
                <a:ea typeface="Calibri" panose="020F0502020204030204" pitchFamily="34" charset="0"/>
                <a:cs typeface="MS Mincho"/>
              </a:rPr>
              <a:t>ɪ</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kˈsp</a:t>
            </a:r>
            <a:r>
              <a:rPr lang="en-US" sz="2800" b="1" dirty="0" err="1">
                <a:solidFill>
                  <a:srgbClr val="000000"/>
                </a:solidFill>
                <a:latin typeface="MS Mincho"/>
                <a:ea typeface="Calibri" panose="020F0502020204030204" pitchFamily="34" charset="0"/>
                <a:cs typeface="MS Mincho"/>
              </a:rPr>
              <a:t>ɪ</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əriəns</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marL="228600" algn="just" defTabSz="914400" fontAlgn="base">
              <a:lnSpc>
                <a:spcPct val="115000"/>
              </a:lnSpc>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 /ˌ</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nv</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ˈte</a:t>
            </a:r>
            <a:r>
              <a:rPr lang="en-US" sz="2800" dirty="0" err="1">
                <a:solidFill>
                  <a:srgbClr val="000000"/>
                </a:solidFill>
                <a:latin typeface="MS Mincho"/>
                <a:ea typeface="Calibri" panose="020F0502020204030204" pitchFamily="34" charset="0"/>
                <a:cs typeface="MS Mincho"/>
              </a:rPr>
              <a:t>ɪʃ</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 /ˌ</a:t>
            </a:r>
            <a:r>
              <a:rPr lang="en-US" sz="2800" dirty="0" err="1">
                <a:solidFill>
                  <a:srgbClr val="000000"/>
                </a:solidFill>
                <a:latin typeface="MS Mincho"/>
                <a:ea typeface="Calibri" panose="020F0502020204030204" pitchFamily="34" charset="0"/>
                <a:cs typeface="MS Mincho"/>
              </a:rPr>
              <a:t>ɪ</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ntrəˈd</a:t>
            </a:r>
            <a:r>
              <a:rPr lang="en-US" sz="2800" dirty="0" err="1">
                <a:solidFill>
                  <a:srgbClr val="000000"/>
                </a:solidFill>
                <a:latin typeface="MS Mincho"/>
                <a:ea typeface="Calibri" panose="020F0502020204030204" pitchFamily="34" charset="0"/>
                <a:cs typeface="MS Mincho"/>
              </a:rPr>
              <a:t>ʌ</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t>
            </a:r>
            <a:r>
              <a:rPr lang="en-US" sz="2800" dirty="0" err="1">
                <a:solidFill>
                  <a:srgbClr val="000000"/>
                </a:solidFill>
                <a:latin typeface="MS Mincho"/>
                <a:ea typeface="Calibri" panose="020F0502020204030204" pitchFamily="34" charset="0"/>
                <a:cs typeface="MS Mincho"/>
              </a:rPr>
              <a:t>ʃ</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9924366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25686" y="1623238"/>
            <a:ext cx="8915400" cy="3777622"/>
          </a:xfrm>
        </p:spPr>
        <p:txBody>
          <a:bodyPr>
            <a:normAutofit/>
          </a:bodyPr>
          <a:lstStyle/>
          <a:p>
            <a:pPr marL="0" indent="0">
              <a:buNone/>
            </a:pPr>
            <a:r>
              <a:rPr lang="en-US" sz="2800" dirty="0" smtClean="0">
                <a:latin typeface="Times New Roman" pitchFamily="18" charset="0"/>
                <a:cs typeface="Times New Roman" pitchFamily="18" charset="0"/>
              </a:rPr>
              <a:t>18 questions: Question 5 to Question 22</a:t>
            </a:r>
          </a:p>
          <a:p>
            <a:r>
              <a:rPr lang="en-US" sz="2800" dirty="0" smtClean="0">
                <a:latin typeface="Times New Roman" pitchFamily="18" charset="0"/>
                <a:cs typeface="Times New Roman" pitchFamily="18" charset="0"/>
              </a:rPr>
              <a:t>Finding the mistakes: Question 5 to Question 7</a:t>
            </a:r>
          </a:p>
          <a:p>
            <a:r>
              <a:rPr lang="en-US" sz="2800" dirty="0" smtClean="0">
                <a:latin typeface="Times New Roman" pitchFamily="18" charset="0"/>
                <a:cs typeface="Times New Roman" pitchFamily="18" charset="0"/>
              </a:rPr>
              <a:t>Indicating the correct answer: Question 8 to Question 16</a:t>
            </a:r>
          </a:p>
          <a:p>
            <a:r>
              <a:rPr lang="en-US" sz="2800" dirty="0" smtClean="0">
                <a:latin typeface="Times New Roman" pitchFamily="18" charset="0"/>
                <a:cs typeface="Times New Roman" pitchFamily="18" charset="0"/>
              </a:rPr>
              <a:t>Communicative exchange: Question 17 to 18</a:t>
            </a:r>
          </a:p>
          <a:p>
            <a:r>
              <a:rPr lang="en-US" sz="2800" dirty="0" smtClean="0">
                <a:latin typeface="Times New Roman" pitchFamily="18" charset="0"/>
                <a:cs typeface="Times New Roman" pitchFamily="18" charset="0"/>
              </a:rPr>
              <a:t>Synonym: Question 19 to Question 20</a:t>
            </a:r>
          </a:p>
          <a:p>
            <a:r>
              <a:rPr lang="en-US" sz="2800" dirty="0" smtClean="0">
                <a:latin typeface="Times New Roman" pitchFamily="18" charset="0"/>
                <a:cs typeface="Times New Roman" pitchFamily="18" charset="0"/>
              </a:rPr>
              <a:t>Antonym: Question 21 to Question 22</a:t>
            </a:r>
          </a:p>
          <a:p>
            <a:endParaRPr lang="en-US" sz="3200" dirty="0"/>
          </a:p>
        </p:txBody>
      </p:sp>
      <p:sp>
        <p:nvSpPr>
          <p:cNvPr id="4" name="Title 1">
            <a:extLst>
              <a:ext uri="{FF2B5EF4-FFF2-40B4-BE49-F238E27FC236}">
                <a16:creationId xmlns:a16="http://schemas.microsoft.com/office/drawing/2014/main" xmlns="" id="{AD7FC66C-71C1-487C-8A42-C46937CA96E6}"/>
              </a:ext>
            </a:extLst>
          </p:cNvPr>
          <p:cNvSpPr>
            <a:spLocks noGrp="1"/>
          </p:cNvSpPr>
          <p:nvPr>
            <p:ph type="title"/>
          </p:nvPr>
        </p:nvSpPr>
        <p:spPr>
          <a:xfrm>
            <a:off x="1537849" y="307586"/>
            <a:ext cx="5830106" cy="729905"/>
          </a:xfrm>
        </p:spPr>
        <p:txBody>
          <a:bodyPr>
            <a:normAutofit fontScale="90000"/>
          </a:bodyPr>
          <a:lstStyle/>
          <a:p>
            <a:r>
              <a:rPr lang="en-US" sz="4400" b="1" dirty="0">
                <a:solidFill>
                  <a:srgbClr val="C00000"/>
                </a:solidFill>
                <a:latin typeface="Times New Roman" panose="02020603050405020304" pitchFamily="18" charset="0"/>
                <a:cs typeface="Times New Roman" panose="02020603050405020304" pitchFamily="18" charset="0"/>
              </a:rPr>
              <a:t>B</a:t>
            </a:r>
            <a:r>
              <a:rPr lang="en-US" sz="4400" b="1" dirty="0" smtClean="0">
                <a:solidFill>
                  <a:srgbClr val="C00000"/>
                </a:solidFill>
                <a:latin typeface="Times New Roman" panose="02020603050405020304" pitchFamily="18" charset="0"/>
                <a:cs typeface="Times New Roman" panose="02020603050405020304" pitchFamily="18" charset="0"/>
              </a:rPr>
              <a:t>. MULTIPLE CHOICE</a:t>
            </a:r>
            <a:r>
              <a:rPr lang="en-US" i="1" u="sng" dirty="0" smtClean="0">
                <a:latin typeface="Times New Roman" panose="02020603050405020304" pitchFamily="18" charset="0"/>
                <a:cs typeface="Times New Roman" panose="02020603050405020304" pitchFamily="18" charset="0"/>
              </a:rPr>
              <a:t> </a:t>
            </a:r>
            <a:endParaRPr lang="vi-VN" sz="4400" i="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23490506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{4B85D597-7078-45BF-BEEA-8313EECB1E5F}tf02892315</Template>
  <TotalTime>495</TotalTime>
  <Words>2054</Words>
  <Application>Microsoft Office PowerPoint</Application>
  <PresentationFormat>Custom</PresentationFormat>
  <Paragraphs>480</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Wisp</vt:lpstr>
      <vt:lpstr>Slide 1</vt:lpstr>
      <vt:lpstr>STRUCTURE</vt:lpstr>
      <vt:lpstr>A. PHONETICS  I.1. Mark the letter A, B, C, or D on your answer sheet to indicate the word whose underlined part differs from the other three in pronunciation in each of the questions  ( 2 questions) </vt:lpstr>
      <vt:lpstr>Slide 4</vt:lpstr>
      <vt:lpstr>Slide 5</vt:lpstr>
      <vt:lpstr>A. PHONETICS  I.2. Mark the letter A, B, C, or D on your answer sheet to indicate the word that differs from the other three in the position of primary stress in each of the questions ( 2 questions) </vt:lpstr>
      <vt:lpstr>Slide 7</vt:lpstr>
      <vt:lpstr>Slide 8</vt:lpstr>
      <vt:lpstr>B. MULTIPLE CHOICE </vt:lpstr>
      <vt:lpstr>B. MULTIPLE CHOICE </vt:lpstr>
      <vt:lpstr>EXAMPLES </vt:lpstr>
      <vt:lpstr>B. MULTIPLE CHOICE </vt:lpstr>
      <vt:lpstr>B. MULTIPLE CHOICE </vt:lpstr>
      <vt:lpstr>B. MULTIPLE CHOICE </vt:lpstr>
      <vt:lpstr>B. MULTIPLE CHOICE </vt:lpstr>
      <vt:lpstr>B. MULTIPLE CHOICE </vt:lpstr>
      <vt:lpstr>C. READING 1. Cloze-reading </vt:lpstr>
      <vt:lpstr>C. READING 1. CLOZE-READING </vt:lpstr>
      <vt:lpstr>C. READING 1. CLOZE-READING </vt:lpstr>
      <vt:lpstr>C. READING 1. CLOZE-READING </vt:lpstr>
      <vt:lpstr>Slide 21</vt:lpstr>
      <vt:lpstr>Slide 22</vt:lpstr>
      <vt:lpstr>C. READING 2. Reading comprehension </vt:lpstr>
      <vt:lpstr>C. READING 2. Reading comprehension </vt:lpstr>
      <vt:lpstr>C. READING 2. Reading comprehension </vt:lpstr>
      <vt:lpstr>Slide 26</vt:lpstr>
      <vt:lpstr>Slide 27</vt:lpstr>
      <vt:lpstr>D. WRITING D1.Finish the second sentence so that it has a similar meaning to the first one, beginning with the given words ( 4 questions)  </vt:lpstr>
      <vt:lpstr>Slide 29</vt:lpstr>
      <vt:lpstr>Slide 30</vt:lpstr>
      <vt:lpstr>D. WRITING D2.Finish the second sentence so that it has a similar meaning to the first one, using the given words( 4 questions)  </vt:lpstr>
      <vt:lpstr>Slide 32</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Hoàng Thủy</dc:creator>
  <cp:lastModifiedBy>BONG</cp:lastModifiedBy>
  <cp:revision>72</cp:revision>
  <dcterms:created xsi:type="dcterms:W3CDTF">2020-02-24T14:30:22Z</dcterms:created>
  <dcterms:modified xsi:type="dcterms:W3CDTF">2020-02-26T23:02:27Z</dcterms:modified>
</cp:coreProperties>
</file>