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  <p:sldMasterId id="2147483794" r:id="rId2"/>
    <p:sldMasterId id="2147483796" r:id="rId3"/>
  </p:sldMasterIdLst>
  <p:sldIdLst>
    <p:sldId id="291" r:id="rId4"/>
    <p:sldId id="337" r:id="rId5"/>
    <p:sldId id="313" r:id="rId6"/>
    <p:sldId id="321" r:id="rId7"/>
    <p:sldId id="315" r:id="rId8"/>
    <p:sldId id="316" r:id="rId9"/>
    <p:sldId id="318" r:id="rId10"/>
    <p:sldId id="319" r:id="rId11"/>
    <p:sldId id="332" r:id="rId12"/>
    <p:sldId id="333" r:id="rId13"/>
    <p:sldId id="323" r:id="rId14"/>
    <p:sldId id="328" r:id="rId15"/>
    <p:sldId id="340" r:id="rId16"/>
    <p:sldId id="330" r:id="rId17"/>
    <p:sldId id="342" r:id="rId18"/>
    <p:sldId id="338" r:id="rId19"/>
    <p:sldId id="308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CC"/>
    <a:srgbClr val="6600FF"/>
    <a:srgbClr val="FF0066"/>
    <a:srgbClr val="6C1E6E"/>
    <a:srgbClr val="FFCCFF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2" autoAdjust="0"/>
    <p:restoredTop sz="88101" autoAdjust="0"/>
  </p:normalViewPr>
  <p:slideViewPr>
    <p:cSldViewPr>
      <p:cViewPr>
        <p:scale>
          <a:sx n="50" d="100"/>
          <a:sy n="50" d="100"/>
        </p:scale>
        <p:origin x="-1038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slide" Target="slides/slide15.xml" /><Relationship Id="rId3" Type="http://schemas.openxmlformats.org/officeDocument/2006/relationships/slideMaster" Target="slideMasters/slideMaster3.xml" /><Relationship Id="rId21" Type="http://schemas.openxmlformats.org/officeDocument/2006/relationships/presProps" Target="presProps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slide" Target="slides/slide14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3.xml" /><Relationship Id="rId20" Type="http://schemas.openxmlformats.org/officeDocument/2006/relationships/slide" Target="slides/slide17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24" Type="http://schemas.openxmlformats.org/officeDocument/2006/relationships/tableStyles" Target="tableStyles.xml" /><Relationship Id="rId5" Type="http://schemas.openxmlformats.org/officeDocument/2006/relationships/slide" Target="slides/slide2.xml" /><Relationship Id="rId15" Type="http://schemas.openxmlformats.org/officeDocument/2006/relationships/slide" Target="slides/slide12.xml" /><Relationship Id="rId23" Type="http://schemas.openxmlformats.org/officeDocument/2006/relationships/theme" Target="theme/theme1.xml" /><Relationship Id="rId10" Type="http://schemas.openxmlformats.org/officeDocument/2006/relationships/slide" Target="slides/slide7.xml" /><Relationship Id="rId19" Type="http://schemas.openxmlformats.org/officeDocument/2006/relationships/slide" Target="slides/slide16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Relationship Id="rId22" Type="http://schemas.openxmlformats.org/officeDocument/2006/relationships/viewProps" Target="viewProps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 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 /><Relationship Id="rId1" Type="http://schemas.openxmlformats.org/officeDocument/2006/relationships/image" Target="../media/image4.wmf" 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 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 /><Relationship Id="rId1" Type="http://schemas.openxmlformats.org/officeDocument/2006/relationships/image" Target="../media/image7.wmf" 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 /><Relationship Id="rId2" Type="http://schemas.openxmlformats.org/officeDocument/2006/relationships/image" Target="../media/image5.wmf" /><Relationship Id="rId1" Type="http://schemas.openxmlformats.org/officeDocument/2006/relationships/image" Target="../media/image4.wmf" 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 /><Relationship Id="rId1" Type="http://schemas.openxmlformats.org/officeDocument/2006/relationships/image" Target="../media/image4.wmf" 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 /><Relationship Id="rId3" Type="http://schemas.openxmlformats.org/officeDocument/2006/relationships/image" Target="../media/image9.emf" /><Relationship Id="rId7" Type="http://schemas.openxmlformats.org/officeDocument/2006/relationships/image" Target="../media/image13.wmf" /><Relationship Id="rId2" Type="http://schemas.openxmlformats.org/officeDocument/2006/relationships/image" Target="../media/image5.wmf" /><Relationship Id="rId1" Type="http://schemas.openxmlformats.org/officeDocument/2006/relationships/image" Target="../media/image4.wmf" /><Relationship Id="rId6" Type="http://schemas.openxmlformats.org/officeDocument/2006/relationships/image" Target="../media/image12.wmf" /><Relationship Id="rId5" Type="http://schemas.openxmlformats.org/officeDocument/2006/relationships/image" Target="../media/image11.wmf" /><Relationship Id="rId10" Type="http://schemas.openxmlformats.org/officeDocument/2006/relationships/image" Target="../media/image16.wmf" /><Relationship Id="rId4" Type="http://schemas.openxmlformats.org/officeDocument/2006/relationships/image" Target="../media/image10.emf" /><Relationship Id="rId9" Type="http://schemas.openxmlformats.org/officeDocument/2006/relationships/image" Target="../media/image15.wmf" 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 /><Relationship Id="rId3" Type="http://schemas.openxmlformats.org/officeDocument/2006/relationships/image" Target="../media/image19.emf" /><Relationship Id="rId7" Type="http://schemas.openxmlformats.org/officeDocument/2006/relationships/image" Target="../media/image13.wmf" /><Relationship Id="rId2" Type="http://schemas.openxmlformats.org/officeDocument/2006/relationships/image" Target="../media/image5.wmf" /><Relationship Id="rId1" Type="http://schemas.openxmlformats.org/officeDocument/2006/relationships/image" Target="../media/image4.wmf" /><Relationship Id="rId6" Type="http://schemas.openxmlformats.org/officeDocument/2006/relationships/image" Target="../media/image12.wmf" /><Relationship Id="rId5" Type="http://schemas.openxmlformats.org/officeDocument/2006/relationships/image" Target="../media/image11.wmf" /><Relationship Id="rId10" Type="http://schemas.openxmlformats.org/officeDocument/2006/relationships/image" Target="../media/image16.wmf" /><Relationship Id="rId4" Type="http://schemas.openxmlformats.org/officeDocument/2006/relationships/image" Target="../media/image20.emf" /><Relationship Id="rId9" Type="http://schemas.openxmlformats.org/officeDocument/2006/relationships/image" Target="../media/image15.wmf" 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416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41669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41670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41671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DADD50E-053C-4FE3-A6BF-04B8333A8D0C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4167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241673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674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675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1676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241677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78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79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80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81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41682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241683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684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685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1686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41687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88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89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90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691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41692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1693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6EE69-3714-4A1D-99D4-1EEA65E78A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50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823C17-6926-4BCF-A457-D2FABFF081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7650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09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4509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5092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34509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345094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095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096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097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098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099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100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101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102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103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en-US" altLang="en-US" sz="24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345104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45105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45106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7797B43-1D0B-40DF-85BA-F4306627A38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4510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4510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D45670-2D89-4CE4-A81E-21A559C9CC9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571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37A223-E126-4B7D-AB13-81DF47E0B64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4969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43A95B-57A0-443C-B226-04B7417964C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318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7156AF-0FEC-4338-B3B6-671D7C6A776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642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1A97E7-3290-40A2-A097-468F49B6A5F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298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92668E-2DF6-4C61-82AA-8B2632A2604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3100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8146F3-0BA8-4A5E-9419-DE81F9B829B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21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D7B6C-A9D7-4B2C-9F4E-0A09082FEC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065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EE8AA6-52D2-4163-B75A-0BD1D73F432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0107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401E0C-90C4-426A-B351-8C3D9AB6E4F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3762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16CD4F-1090-4D42-BE61-DE0DD39E1F1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260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987E6-80A2-45D4-85E4-86148A3FC9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866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6906E-FC83-4D97-8F72-8CA41B2FFE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088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F228F-C384-49B6-8DBE-849FEB7C96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1891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4787F-5AB8-453D-98C3-D082682640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6149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5A0A0-D538-4036-AD3F-AE9E83D35C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3151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72C62-5E44-4866-8682-1B36E52442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2279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902B2-2165-4F20-874B-0B7B2BB1AC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57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04CA0C-242E-4A4B-B4C9-91E8A1EF58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8007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1874C-BFD2-4764-A3EB-2CE1918FA9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8287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8D79A2-5D66-4979-AEA2-B14E5F41B2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26372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40A70-3F3C-4C45-93ED-FC51637922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3227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2C56-C693-4420-8038-799A1D6995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90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55A3F-DF1A-41CB-BD0B-2EC80363E2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5096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6788A-98BF-4336-9D55-97C46334C8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45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E1981-F1BD-46F9-9E62-FF9991638A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751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3FA0B-CA9C-421D-925E-4F1017F8A2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775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05162D-9D3F-4BB0-908B-078A21779F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3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BF3C0-759E-4EB2-A5DE-E6A43222B3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44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4064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24064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0CA2F63-7C89-4D51-A976-7E5B3C9367D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4064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064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40650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406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06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406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4066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6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6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4066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066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066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40668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4066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7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7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7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7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7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7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7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40677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4067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7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068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40681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4068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40683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4068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8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8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8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8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8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9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69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4069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fld id="{4FA59D6C-D683-4D38-876F-B67C6B22E6E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34406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34406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407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407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407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407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407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407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407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407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altLang="en-US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4407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4407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4408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67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367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367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71282398-C2CD-476F-9AFE-69E688765C5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gif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 /><Relationship Id="rId2" Type="http://schemas.openxmlformats.org/officeDocument/2006/relationships/slideLayout" Target="../slideLayouts/slideLayout4.xml" /><Relationship Id="rId1" Type="http://schemas.openxmlformats.org/officeDocument/2006/relationships/vmlDrawing" Target="../drawings/vmlDrawing6.vml" /><Relationship Id="rId6" Type="http://schemas.openxmlformats.org/officeDocument/2006/relationships/image" Target="../media/image5.wmf" /><Relationship Id="rId5" Type="http://schemas.openxmlformats.org/officeDocument/2006/relationships/oleObject" Target="../embeddings/oleObject12.bin" /><Relationship Id="rId4" Type="http://schemas.openxmlformats.org/officeDocument/2006/relationships/image" Target="../media/image4.wmf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 /><Relationship Id="rId13" Type="http://schemas.openxmlformats.org/officeDocument/2006/relationships/oleObject" Target="../embeddings/oleObject18.bin" /><Relationship Id="rId18" Type="http://schemas.openxmlformats.org/officeDocument/2006/relationships/image" Target="../media/image14.wmf" /><Relationship Id="rId3" Type="http://schemas.openxmlformats.org/officeDocument/2006/relationships/oleObject" Target="../embeddings/oleObject13.bin" /><Relationship Id="rId21" Type="http://schemas.openxmlformats.org/officeDocument/2006/relationships/oleObject" Target="../embeddings/oleObject22.bin" /><Relationship Id="rId7" Type="http://schemas.openxmlformats.org/officeDocument/2006/relationships/oleObject" Target="../embeddings/oleObject15.bin" /><Relationship Id="rId12" Type="http://schemas.openxmlformats.org/officeDocument/2006/relationships/image" Target="../media/image11.wmf" /><Relationship Id="rId17" Type="http://schemas.openxmlformats.org/officeDocument/2006/relationships/oleObject" Target="../embeddings/oleObject20.bin" /><Relationship Id="rId2" Type="http://schemas.openxmlformats.org/officeDocument/2006/relationships/slideLayout" Target="../slideLayouts/slideLayout26.xml" /><Relationship Id="rId16" Type="http://schemas.openxmlformats.org/officeDocument/2006/relationships/image" Target="../media/image13.wmf" /><Relationship Id="rId20" Type="http://schemas.openxmlformats.org/officeDocument/2006/relationships/image" Target="../media/image15.wmf" /><Relationship Id="rId1" Type="http://schemas.openxmlformats.org/officeDocument/2006/relationships/vmlDrawing" Target="../drawings/vmlDrawing7.vml" /><Relationship Id="rId6" Type="http://schemas.openxmlformats.org/officeDocument/2006/relationships/image" Target="../media/image5.wmf" /><Relationship Id="rId11" Type="http://schemas.openxmlformats.org/officeDocument/2006/relationships/oleObject" Target="../embeddings/oleObject17.bin" /><Relationship Id="rId24" Type="http://schemas.openxmlformats.org/officeDocument/2006/relationships/image" Target="../media/image18.png" /><Relationship Id="rId5" Type="http://schemas.openxmlformats.org/officeDocument/2006/relationships/oleObject" Target="../embeddings/oleObject14.bin" /><Relationship Id="rId15" Type="http://schemas.openxmlformats.org/officeDocument/2006/relationships/oleObject" Target="../embeddings/oleObject19.bin" /><Relationship Id="rId23" Type="http://schemas.openxmlformats.org/officeDocument/2006/relationships/image" Target="../media/image17.png" /><Relationship Id="rId10" Type="http://schemas.openxmlformats.org/officeDocument/2006/relationships/image" Target="../media/image10.emf" /><Relationship Id="rId19" Type="http://schemas.openxmlformats.org/officeDocument/2006/relationships/oleObject" Target="../embeddings/oleObject21.bin" /><Relationship Id="rId4" Type="http://schemas.openxmlformats.org/officeDocument/2006/relationships/image" Target="../media/image4.wmf" /><Relationship Id="rId9" Type="http://schemas.openxmlformats.org/officeDocument/2006/relationships/oleObject" Target="../embeddings/oleObject16.bin" /><Relationship Id="rId14" Type="http://schemas.openxmlformats.org/officeDocument/2006/relationships/image" Target="../media/image12.wmf" /><Relationship Id="rId22" Type="http://schemas.openxmlformats.org/officeDocument/2006/relationships/image" Target="../media/image16.wmf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 /><Relationship Id="rId13" Type="http://schemas.openxmlformats.org/officeDocument/2006/relationships/oleObject" Target="../embeddings/oleObject28.bin" /><Relationship Id="rId18" Type="http://schemas.openxmlformats.org/officeDocument/2006/relationships/image" Target="../media/image14.wmf" /><Relationship Id="rId3" Type="http://schemas.openxmlformats.org/officeDocument/2006/relationships/oleObject" Target="../embeddings/oleObject23.bin" /><Relationship Id="rId21" Type="http://schemas.openxmlformats.org/officeDocument/2006/relationships/oleObject" Target="../embeddings/oleObject32.bin" /><Relationship Id="rId7" Type="http://schemas.openxmlformats.org/officeDocument/2006/relationships/oleObject" Target="../embeddings/oleObject25.bin" /><Relationship Id="rId12" Type="http://schemas.openxmlformats.org/officeDocument/2006/relationships/image" Target="../media/image11.wmf" /><Relationship Id="rId17" Type="http://schemas.openxmlformats.org/officeDocument/2006/relationships/oleObject" Target="../embeddings/oleObject30.bin" /><Relationship Id="rId2" Type="http://schemas.openxmlformats.org/officeDocument/2006/relationships/slideLayout" Target="../slideLayouts/slideLayout26.xml" /><Relationship Id="rId16" Type="http://schemas.openxmlformats.org/officeDocument/2006/relationships/image" Target="../media/image13.wmf" /><Relationship Id="rId20" Type="http://schemas.openxmlformats.org/officeDocument/2006/relationships/image" Target="../media/image15.wmf" /><Relationship Id="rId1" Type="http://schemas.openxmlformats.org/officeDocument/2006/relationships/vmlDrawing" Target="../drawings/vmlDrawing8.vml" /><Relationship Id="rId6" Type="http://schemas.openxmlformats.org/officeDocument/2006/relationships/image" Target="../media/image5.wmf" /><Relationship Id="rId11" Type="http://schemas.openxmlformats.org/officeDocument/2006/relationships/oleObject" Target="../embeddings/oleObject27.bin" /><Relationship Id="rId5" Type="http://schemas.openxmlformats.org/officeDocument/2006/relationships/oleObject" Target="../embeddings/oleObject24.bin" /><Relationship Id="rId15" Type="http://schemas.openxmlformats.org/officeDocument/2006/relationships/oleObject" Target="../embeddings/oleObject29.bin" /><Relationship Id="rId10" Type="http://schemas.openxmlformats.org/officeDocument/2006/relationships/image" Target="../media/image20.emf" /><Relationship Id="rId19" Type="http://schemas.openxmlformats.org/officeDocument/2006/relationships/oleObject" Target="../embeddings/oleObject31.bin" /><Relationship Id="rId4" Type="http://schemas.openxmlformats.org/officeDocument/2006/relationships/image" Target="../media/image4.wmf" /><Relationship Id="rId9" Type="http://schemas.openxmlformats.org/officeDocument/2006/relationships/oleObject" Target="../embeddings/oleObject26.bin" /><Relationship Id="rId14" Type="http://schemas.openxmlformats.org/officeDocument/2006/relationships/image" Target="../media/image12.wmf" /><Relationship Id="rId22" Type="http://schemas.openxmlformats.org/officeDocument/2006/relationships/image" Target="../media/image16.wmf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 /><Relationship Id="rId2" Type="http://schemas.openxmlformats.org/officeDocument/2006/relationships/slideLayout" Target="../slideLayouts/slideLayout4.xml" /><Relationship Id="rId1" Type="http://schemas.openxmlformats.org/officeDocument/2006/relationships/vmlDrawing" Target="../drawings/vmlDrawing9.vml" /><Relationship Id="rId5" Type="http://schemas.openxmlformats.org/officeDocument/2006/relationships/image" Target="../media/image2.gif" /><Relationship Id="rId4" Type="http://schemas.openxmlformats.org/officeDocument/2006/relationships/image" Target="../media/image4.wmf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4.xml" /><Relationship Id="rId1" Type="http://schemas.openxmlformats.org/officeDocument/2006/relationships/vmlDrawing" Target="../drawings/vmlDrawing1.vml" /><Relationship Id="rId4" Type="http://schemas.openxmlformats.org/officeDocument/2006/relationships/image" Target="../media/image3.wmf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 /><Relationship Id="rId2" Type="http://schemas.openxmlformats.org/officeDocument/2006/relationships/slideLayout" Target="../slideLayouts/slideLayout4.xml" /><Relationship Id="rId1" Type="http://schemas.openxmlformats.org/officeDocument/2006/relationships/vmlDrawing" Target="../drawings/vmlDrawing2.vml" /><Relationship Id="rId6" Type="http://schemas.openxmlformats.org/officeDocument/2006/relationships/image" Target="../media/image5.wmf" /><Relationship Id="rId5" Type="http://schemas.openxmlformats.org/officeDocument/2006/relationships/oleObject" Target="../embeddings/oleObject3.bin" /><Relationship Id="rId4" Type="http://schemas.openxmlformats.org/officeDocument/2006/relationships/image" Target="../media/image4.wmf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3.vml" /><Relationship Id="rId4" Type="http://schemas.openxmlformats.org/officeDocument/2006/relationships/image" Target="../media/image6.wmf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 /><Relationship Id="rId7" Type="http://schemas.openxmlformats.org/officeDocument/2006/relationships/oleObject" Target="../embeddings/oleObject7.bin" /><Relationship Id="rId2" Type="http://schemas.openxmlformats.org/officeDocument/2006/relationships/slideLayout" Target="../slideLayouts/slideLayout4.xml" /><Relationship Id="rId1" Type="http://schemas.openxmlformats.org/officeDocument/2006/relationships/vmlDrawing" Target="../drawings/vmlDrawing4.vml" /><Relationship Id="rId6" Type="http://schemas.openxmlformats.org/officeDocument/2006/relationships/image" Target="../media/image4.wmf" /><Relationship Id="rId5" Type="http://schemas.openxmlformats.org/officeDocument/2006/relationships/oleObject" Target="../embeddings/oleObject6.bin" /><Relationship Id="rId4" Type="http://schemas.openxmlformats.org/officeDocument/2006/relationships/image" Target="../media/image7.wmf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 /><Relationship Id="rId3" Type="http://schemas.openxmlformats.org/officeDocument/2006/relationships/oleObject" Target="../embeddings/oleObject8.bin" /><Relationship Id="rId7" Type="http://schemas.openxmlformats.org/officeDocument/2006/relationships/oleObject" Target="../embeddings/oleObject10.bin" /><Relationship Id="rId2" Type="http://schemas.openxmlformats.org/officeDocument/2006/relationships/slideLayout" Target="../slideLayouts/slideLayout4.xml" /><Relationship Id="rId1" Type="http://schemas.openxmlformats.org/officeDocument/2006/relationships/vmlDrawing" Target="../drawings/vmlDrawing5.vml" /><Relationship Id="rId6" Type="http://schemas.openxmlformats.org/officeDocument/2006/relationships/image" Target="../media/image5.wmf" /><Relationship Id="rId5" Type="http://schemas.openxmlformats.org/officeDocument/2006/relationships/oleObject" Target="../embeddings/oleObject9.bin" /><Relationship Id="rId4" Type="http://schemas.openxmlformats.org/officeDocument/2006/relationships/image" Target="../media/image4.wm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BALLOO_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0"/>
            <a:ext cx="133826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3657600" y="4760913"/>
            <a:ext cx="685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291" name="WordArt 11"/>
          <p:cNvSpPr>
            <a:spLocks noChangeArrowheads="1" noChangeShapeType="1" noTextEdit="1"/>
          </p:cNvSpPr>
          <p:nvPr/>
        </p:nvSpPr>
        <p:spPr bwMode="auto">
          <a:xfrm>
            <a:off x="347662" y="795130"/>
            <a:ext cx="8677275" cy="451188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7292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66FFFF">
                      <a:alpha val="50000"/>
                    </a:srgbClr>
                  </a:outerShdw>
                </a:effectLst>
                <a:latin typeface="Perpetua Titling MT" panose="020F0502020204030204" pitchFamily="34" charset="0"/>
              </a:rPr>
              <a:t>ĐẠI SỐ 7</a:t>
            </a:r>
            <a:endParaRPr lang="en-US" sz="3600" b="1" kern="1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107763" dir="18900000" algn="ctr" rotWithShape="0">
                  <a:srgbClr val="66FFFF">
                    <a:alpha val="50000"/>
                  </a:srgbClr>
                </a:outerShdw>
              </a:effectLst>
              <a:latin typeface="Perpetua Titling MT" panose="020F0502020204030204" pitchFamily="34" charset="0"/>
            </a:endParaRPr>
          </a:p>
        </p:txBody>
      </p:sp>
      <p:pic>
        <p:nvPicPr>
          <p:cNvPr id="225292" name="Picture 12" descr="butterflies_flowers_md_wh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486400"/>
            <a:ext cx="1447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3" name="Picture 13" descr="butterflies_flowers_md_wh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486400"/>
            <a:ext cx="1447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4" name="Picture 14" descr="butterflies_flowers_md_wh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486400"/>
            <a:ext cx="1447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4550" name="Object 6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1066800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Clip" r:id="rId3" imgW="1278360" imgH="1274040" progId="MS_ClipArt_Gallery.2">
                  <p:embed/>
                </p:oleObj>
              </mc:Choice>
              <mc:Fallback>
                <p:oleObj name="Clip" r:id="rId3" imgW="1278360" imgH="1274040" progId="MS_ClipArt_Gallery.2">
                  <p:embed/>
                  <p:pic>
                    <p:nvPicPr>
                      <p:cNvPr id="3645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4551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8001000" y="5810250"/>
          <a:ext cx="11430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Clip" r:id="rId5" imgW="1999440" imgH="1831320" progId="MS_ClipArt_Gallery.2">
                  <p:embed/>
                </p:oleObj>
              </mc:Choice>
              <mc:Fallback>
                <p:oleObj name="Clip" r:id="rId5" imgW="1999440" imgH="1831320" progId="MS_ClipArt_Gallery.2">
                  <p:embed/>
                  <p:pic>
                    <p:nvPicPr>
                      <p:cNvPr id="3645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810250"/>
                        <a:ext cx="11430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4559" name="Text Box 15"/>
          <p:cNvSpPr txBox="1">
            <a:spLocks noChangeArrowheads="1"/>
          </p:cNvSpPr>
          <p:nvPr/>
        </p:nvSpPr>
        <p:spPr bwMode="auto">
          <a:xfrm>
            <a:off x="0" y="1447800"/>
            <a:ext cx="914400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 rtl="1" eaLnBrk="1" hangingPunct="1">
              <a:spcBef>
                <a:spcPct val="50000"/>
              </a:spcBef>
            </a:pPr>
            <a:r>
              <a:rPr lang="en-US" altLang="en-US" sz="3200" b="1">
                <a:latin typeface=".VnTime" pitchFamily="34" charset="0"/>
              </a:rPr>
              <a:t>  </a:t>
            </a:r>
            <a:r>
              <a:rPr lang="vi-VN" altLang="en-US" sz="3200" b="1">
                <a:latin typeface=".VnTime" pitchFamily="34" charset="0"/>
              </a:rPr>
              <a:t>* Số thực lớn hơn 0 gọi là số thực dương</a:t>
            </a:r>
          </a:p>
          <a:p>
            <a:pPr rtl="1" eaLnBrk="1" hangingPunct="1">
              <a:spcBef>
                <a:spcPct val="50000"/>
              </a:spcBef>
            </a:pPr>
            <a:r>
              <a:rPr lang="vi-VN" altLang="en-US" sz="3200" b="1">
                <a:latin typeface=".VnTime" pitchFamily="34" charset="0"/>
              </a:rPr>
              <a:t>     Số thực nhỏ hơn 0 gọi là số thực âm.</a:t>
            </a:r>
          </a:p>
          <a:p>
            <a:pPr rtl="1" eaLnBrk="1" hangingPunct="1">
              <a:spcBef>
                <a:spcPct val="50000"/>
              </a:spcBef>
            </a:pPr>
            <a:r>
              <a:rPr lang="vi-VN" altLang="en-US" sz="3200" b="1">
                <a:latin typeface=".VnTime" pitchFamily="34" charset="0"/>
              </a:rPr>
              <a:t>     Số 0 không là số thực dương cũng không là số thực âm</a:t>
            </a:r>
          </a:p>
          <a:p>
            <a:pPr rtl="1" eaLnBrk="1" hangingPunct="1">
              <a:spcBef>
                <a:spcPct val="50000"/>
              </a:spcBef>
            </a:pPr>
            <a:r>
              <a:rPr lang="vi-VN" altLang="en-US" sz="3200" b="1">
                <a:latin typeface=".VnTime" pitchFamily="34" charset="0"/>
              </a:rPr>
              <a:t>   </a:t>
            </a:r>
          </a:p>
          <a:p>
            <a:pPr rtl="1" eaLnBrk="1" hangingPunct="1">
              <a:spcBef>
                <a:spcPct val="50000"/>
              </a:spcBef>
            </a:pPr>
            <a:endParaRPr lang="en-US" altLang="en-US" sz="3200" b="1"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4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4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4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4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4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4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4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4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4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4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4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4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4" name="Line 4"/>
          <p:cNvSpPr>
            <a:spLocks noChangeShapeType="1"/>
          </p:cNvSpPr>
          <p:nvPr/>
        </p:nvSpPr>
        <p:spPr bwMode="auto">
          <a:xfrm>
            <a:off x="3810000" y="259080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46" name="Line 6"/>
          <p:cNvSpPr>
            <a:spLocks noChangeShapeType="1"/>
          </p:cNvSpPr>
          <p:nvPr/>
        </p:nvSpPr>
        <p:spPr bwMode="auto">
          <a:xfrm>
            <a:off x="3810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47" name="Line 7"/>
          <p:cNvSpPr>
            <a:spLocks noChangeShapeType="1"/>
          </p:cNvSpPr>
          <p:nvPr/>
        </p:nvSpPr>
        <p:spPr bwMode="auto">
          <a:xfrm>
            <a:off x="4572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48" name="Line 8"/>
          <p:cNvSpPr>
            <a:spLocks noChangeShapeType="1"/>
          </p:cNvSpPr>
          <p:nvPr/>
        </p:nvSpPr>
        <p:spPr bwMode="auto">
          <a:xfrm>
            <a:off x="5334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50" name="Line 10"/>
          <p:cNvSpPr>
            <a:spLocks noChangeShapeType="1"/>
          </p:cNvSpPr>
          <p:nvPr/>
        </p:nvSpPr>
        <p:spPr bwMode="auto">
          <a:xfrm>
            <a:off x="3048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51" name="Line 11"/>
          <p:cNvSpPr>
            <a:spLocks noChangeShapeType="1"/>
          </p:cNvSpPr>
          <p:nvPr/>
        </p:nvSpPr>
        <p:spPr bwMode="auto">
          <a:xfrm>
            <a:off x="2286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52" name="Line 12"/>
          <p:cNvSpPr>
            <a:spLocks noChangeShapeType="1"/>
          </p:cNvSpPr>
          <p:nvPr/>
        </p:nvSpPr>
        <p:spPr bwMode="auto">
          <a:xfrm>
            <a:off x="1524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55" name="Text Box 15"/>
          <p:cNvSpPr txBox="1">
            <a:spLocks noChangeArrowheads="1"/>
          </p:cNvSpPr>
          <p:nvPr/>
        </p:nvSpPr>
        <p:spPr bwMode="auto">
          <a:xfrm>
            <a:off x="3657600" y="2667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.VnTime" pitchFamily="34" charset="0"/>
              </a:rPr>
              <a:t>0</a:t>
            </a:r>
          </a:p>
        </p:txBody>
      </p:sp>
      <p:sp>
        <p:nvSpPr>
          <p:cNvPr id="343056" name="Text Box 16"/>
          <p:cNvSpPr txBox="1">
            <a:spLocks noChangeArrowheads="1"/>
          </p:cNvSpPr>
          <p:nvPr/>
        </p:nvSpPr>
        <p:spPr bwMode="auto">
          <a:xfrm>
            <a:off x="2057400" y="2667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.VnTime" pitchFamily="34" charset="0"/>
              </a:rPr>
              <a:t>-2</a:t>
            </a:r>
          </a:p>
        </p:txBody>
      </p:sp>
      <p:sp>
        <p:nvSpPr>
          <p:cNvPr id="343057" name="Text Box 17"/>
          <p:cNvSpPr txBox="1">
            <a:spLocks noChangeArrowheads="1"/>
          </p:cNvSpPr>
          <p:nvPr/>
        </p:nvSpPr>
        <p:spPr bwMode="auto">
          <a:xfrm>
            <a:off x="5943600" y="2667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.VnTime" pitchFamily="34" charset="0"/>
              </a:rPr>
              <a:t>3</a:t>
            </a:r>
          </a:p>
        </p:txBody>
      </p:sp>
      <p:sp>
        <p:nvSpPr>
          <p:cNvPr id="343058" name="Text Box 18"/>
          <p:cNvSpPr txBox="1">
            <a:spLocks noChangeArrowheads="1"/>
          </p:cNvSpPr>
          <p:nvPr/>
        </p:nvSpPr>
        <p:spPr bwMode="auto">
          <a:xfrm>
            <a:off x="5181600" y="2667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.VnTime" pitchFamily="34" charset="0"/>
              </a:rPr>
              <a:t>2</a:t>
            </a:r>
          </a:p>
        </p:txBody>
      </p:sp>
      <p:sp>
        <p:nvSpPr>
          <p:cNvPr id="343059" name="Text Box 19"/>
          <p:cNvSpPr txBox="1">
            <a:spLocks noChangeArrowheads="1"/>
          </p:cNvSpPr>
          <p:nvPr/>
        </p:nvSpPr>
        <p:spPr bwMode="auto">
          <a:xfrm>
            <a:off x="4419600" y="2667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.VnTime" pitchFamily="34" charset="0"/>
              </a:rPr>
              <a:t>1</a:t>
            </a:r>
          </a:p>
        </p:txBody>
      </p:sp>
      <p:sp>
        <p:nvSpPr>
          <p:cNvPr id="343060" name="Text Box 20"/>
          <p:cNvSpPr txBox="1">
            <a:spLocks noChangeArrowheads="1"/>
          </p:cNvSpPr>
          <p:nvPr/>
        </p:nvSpPr>
        <p:spPr bwMode="auto">
          <a:xfrm>
            <a:off x="2743200" y="2667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.VnTime" pitchFamily="34" charset="0"/>
              </a:rPr>
              <a:t>-1</a:t>
            </a:r>
          </a:p>
        </p:txBody>
      </p:sp>
      <p:sp>
        <p:nvSpPr>
          <p:cNvPr id="343061" name="Text Box 21"/>
          <p:cNvSpPr txBox="1">
            <a:spLocks noChangeArrowheads="1"/>
          </p:cNvSpPr>
          <p:nvPr/>
        </p:nvSpPr>
        <p:spPr bwMode="auto">
          <a:xfrm>
            <a:off x="1219200" y="2667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.VnTime" pitchFamily="34" charset="0"/>
              </a:rPr>
              <a:t>-3</a:t>
            </a:r>
          </a:p>
        </p:txBody>
      </p:sp>
      <p:sp>
        <p:nvSpPr>
          <p:cNvPr id="343062" name="Line 22"/>
          <p:cNvSpPr>
            <a:spLocks noChangeShapeType="1"/>
          </p:cNvSpPr>
          <p:nvPr/>
        </p:nvSpPr>
        <p:spPr bwMode="auto">
          <a:xfrm flipH="1">
            <a:off x="762000" y="2590800"/>
            <a:ext cx="3048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3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43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34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34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2000"/>
                                        <p:tgtEl>
                                          <p:spTgt spid="343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2000"/>
                                        <p:tgtEl>
                                          <p:spTgt spid="34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2000"/>
                                        <p:tgtEl>
                                          <p:spTgt spid="343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2000"/>
                                        <p:tgtEl>
                                          <p:spTgt spid="343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2000"/>
                                        <p:tgtEl>
                                          <p:spTgt spid="343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55" grpId="0"/>
      <p:bldP spid="343056" grpId="0"/>
      <p:bldP spid="343057" grpId="0"/>
      <p:bldP spid="343058" grpId="0"/>
      <p:bldP spid="343059" grpId="0"/>
      <p:bldP spid="343060" grpId="0"/>
      <p:bldP spid="3430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609600" y="381000"/>
            <a:ext cx="525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i="1" u="sng">
                <a:solidFill>
                  <a:srgbClr val="0033CC"/>
                </a:solidFill>
                <a:latin typeface=".VnTime" pitchFamily="34" charset="0"/>
              </a:rPr>
              <a:t>2. </a:t>
            </a:r>
            <a:r>
              <a:rPr lang="vi-VN" altLang="en-US" sz="3200" b="1" i="1" u="sng">
                <a:solidFill>
                  <a:srgbClr val="0033CC"/>
                </a:solidFill>
                <a:latin typeface=".VnTime" pitchFamily="34" charset="0"/>
              </a:rPr>
              <a:t>Trục số thực:</a:t>
            </a:r>
            <a:endParaRPr lang="en-US" altLang="en-US" sz="3200" b="1">
              <a:latin typeface="Arial" panose="020B0604020202020204" pitchFamily="34" charset="0"/>
            </a:endParaRPr>
          </a:p>
        </p:txBody>
      </p:sp>
      <p:graphicFrame>
        <p:nvGraphicFramePr>
          <p:cNvPr id="359428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9144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Clip" r:id="rId3" imgW="1278360" imgH="1274040" progId="MS_ClipArt_Gallery.2">
                  <p:embed/>
                </p:oleObj>
              </mc:Choice>
              <mc:Fallback>
                <p:oleObj name="Clip" r:id="rId3" imgW="1278360" imgH="1274040" progId="MS_ClipArt_Gallery.2">
                  <p:embed/>
                  <p:pic>
                    <p:nvPicPr>
                      <p:cNvPr id="3594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29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8229600" y="6019800"/>
          <a:ext cx="914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lip" r:id="rId5" imgW="1999440" imgH="1831320" progId="MS_ClipArt_Gallery.2">
                  <p:embed/>
                </p:oleObj>
              </mc:Choice>
              <mc:Fallback>
                <p:oleObj name="Clip" r:id="rId5" imgW="1999440" imgH="1831320" progId="MS_ClipArt_Gallery.2">
                  <p:embed/>
                  <p:pic>
                    <p:nvPicPr>
                      <p:cNvPr id="3594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6019800"/>
                        <a:ext cx="9144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30" name="Line 6"/>
          <p:cNvSpPr>
            <a:spLocks noChangeShapeType="1"/>
          </p:cNvSpPr>
          <p:nvPr/>
        </p:nvSpPr>
        <p:spPr bwMode="auto">
          <a:xfrm>
            <a:off x="609600" y="4572000"/>
            <a:ext cx="784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>
            <a:off x="1295400" y="45720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2" name="Line 8"/>
          <p:cNvSpPr>
            <a:spLocks noChangeShapeType="1"/>
          </p:cNvSpPr>
          <p:nvPr/>
        </p:nvSpPr>
        <p:spPr bwMode="auto">
          <a:xfrm>
            <a:off x="4114800" y="45720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3" name="Line 9"/>
          <p:cNvSpPr>
            <a:spLocks noChangeShapeType="1"/>
          </p:cNvSpPr>
          <p:nvPr/>
        </p:nvSpPr>
        <p:spPr bwMode="auto">
          <a:xfrm>
            <a:off x="1295400" y="18288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4" name="Line 10"/>
          <p:cNvSpPr>
            <a:spLocks noChangeShapeType="1"/>
          </p:cNvSpPr>
          <p:nvPr/>
        </p:nvSpPr>
        <p:spPr bwMode="auto">
          <a:xfrm flipV="1">
            <a:off x="1295400" y="1828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5" name="Line 11"/>
          <p:cNvSpPr>
            <a:spLocks noChangeShapeType="1"/>
          </p:cNvSpPr>
          <p:nvPr/>
        </p:nvSpPr>
        <p:spPr bwMode="auto">
          <a:xfrm>
            <a:off x="4114800" y="1828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6" name="Line 12"/>
          <p:cNvSpPr>
            <a:spLocks noChangeShapeType="1"/>
          </p:cNvSpPr>
          <p:nvPr/>
        </p:nvSpPr>
        <p:spPr bwMode="auto">
          <a:xfrm flipV="1">
            <a:off x="1295400" y="1828800"/>
            <a:ext cx="28194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7" name="Arc 13"/>
          <p:cNvSpPr>
            <a:spLocks/>
          </p:cNvSpPr>
          <p:nvPr/>
        </p:nvSpPr>
        <p:spPr bwMode="auto">
          <a:xfrm rot="682341">
            <a:off x="3562350" y="1981200"/>
            <a:ext cx="2076450" cy="2792413"/>
          </a:xfrm>
          <a:custGeom>
            <a:avLst/>
            <a:gdLst>
              <a:gd name="G0" fmla="+- 0 0 0"/>
              <a:gd name="G1" fmla="+- 21457 0 0"/>
              <a:gd name="G2" fmla="+- 21600 0 0"/>
              <a:gd name="T0" fmla="*/ 2482 w 21600"/>
              <a:gd name="T1" fmla="*/ 0 h 26717"/>
              <a:gd name="T2" fmla="*/ 20950 w 21600"/>
              <a:gd name="T3" fmla="*/ 26717 h 26717"/>
              <a:gd name="T4" fmla="*/ 0 w 21600"/>
              <a:gd name="T5" fmla="*/ 21457 h 26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6717" fill="none" extrusionOk="0">
                <a:moveTo>
                  <a:pt x="2481" y="0"/>
                </a:moveTo>
                <a:cubicBezTo>
                  <a:pt x="13378" y="1260"/>
                  <a:pt x="21600" y="10487"/>
                  <a:pt x="21600" y="21457"/>
                </a:cubicBezTo>
                <a:cubicBezTo>
                  <a:pt x="21600" y="23230"/>
                  <a:pt x="21381" y="24996"/>
                  <a:pt x="20949" y="26716"/>
                </a:cubicBezTo>
              </a:path>
              <a:path w="21600" h="26717" stroke="0" extrusionOk="0">
                <a:moveTo>
                  <a:pt x="2481" y="0"/>
                </a:moveTo>
                <a:cubicBezTo>
                  <a:pt x="13378" y="1260"/>
                  <a:pt x="21600" y="10487"/>
                  <a:pt x="21600" y="21457"/>
                </a:cubicBezTo>
                <a:cubicBezTo>
                  <a:pt x="21600" y="23230"/>
                  <a:pt x="21381" y="24996"/>
                  <a:pt x="20949" y="26716"/>
                </a:cubicBezTo>
                <a:lnTo>
                  <a:pt x="0" y="21457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114800" y="4572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>
            <a:off x="1066800" y="46482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rgbClr val="CC0000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359440" name="Text Box 16"/>
          <p:cNvSpPr txBox="1">
            <a:spLocks noChangeArrowheads="1"/>
          </p:cNvSpPr>
          <p:nvPr/>
        </p:nvSpPr>
        <p:spPr bwMode="auto">
          <a:xfrm>
            <a:off x="3962400" y="4602163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rgbClr val="CC0000"/>
                </a:solidFill>
                <a:latin typeface=".VnTime" pitchFamily="34" charset="0"/>
              </a:rPr>
              <a:t>1</a:t>
            </a: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6781800" y="4602163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rgbClr val="CC0000"/>
                </a:solidFill>
                <a:latin typeface=".VnTime" pitchFamily="34" charset="0"/>
              </a:rPr>
              <a:t>2</a:t>
            </a:r>
          </a:p>
        </p:txBody>
      </p:sp>
      <p:graphicFrame>
        <p:nvGraphicFramePr>
          <p:cNvPr id="359442" name="Object 18"/>
          <p:cNvGraphicFramePr>
            <a:graphicFrameLocks noChangeAspect="1"/>
          </p:cNvGraphicFramePr>
          <p:nvPr/>
        </p:nvGraphicFramePr>
        <p:xfrm>
          <a:off x="5029200" y="4695825"/>
          <a:ext cx="4572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7" imgW="241200" imgH="215640" progId="Equation.DSMT4">
                  <p:embed/>
                </p:oleObj>
              </mc:Choice>
              <mc:Fallback>
                <p:oleObj name="Equation" r:id="rId7" imgW="241200" imgH="215640" progId="Equation.DSMT4">
                  <p:embed/>
                  <p:pic>
                    <p:nvPicPr>
                      <p:cNvPr id="35944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695825"/>
                        <a:ext cx="4572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3" name="Object 19"/>
          <p:cNvGraphicFramePr>
            <a:graphicFrameLocks noChangeAspect="1"/>
          </p:cNvGraphicFramePr>
          <p:nvPr/>
        </p:nvGraphicFramePr>
        <p:xfrm>
          <a:off x="6324600" y="4724400"/>
          <a:ext cx="457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Equation" r:id="rId9" imgW="228600" imgH="228600" progId="Equation.DSMT4">
                  <p:embed/>
                </p:oleObj>
              </mc:Choice>
              <mc:Fallback>
                <p:oleObj name="Equation" r:id="rId9" imgW="228600" imgH="228600" progId="Equation.DSMT4">
                  <p:embed/>
                  <p:pic>
                    <p:nvPicPr>
                      <p:cNvPr id="35944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724400"/>
                        <a:ext cx="457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4" name="Object 20"/>
          <p:cNvGraphicFramePr>
            <a:graphicFrameLocks noChangeAspect="1"/>
          </p:cNvGraphicFramePr>
          <p:nvPr/>
        </p:nvGraphicFramePr>
        <p:xfrm>
          <a:off x="2438400" y="4648200"/>
          <a:ext cx="3254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11" imgW="152280" imgH="393480" progId="Equation.DSMT4">
                  <p:embed/>
                </p:oleObj>
              </mc:Choice>
              <mc:Fallback>
                <p:oleObj name="Equation" r:id="rId11" imgW="152280" imgH="393480" progId="Equation.DSMT4">
                  <p:embed/>
                  <p:pic>
                    <p:nvPicPr>
                      <p:cNvPr id="35944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648200"/>
                        <a:ext cx="32543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5" name="Object 21"/>
          <p:cNvGraphicFramePr>
            <a:graphicFrameLocks noChangeAspect="1"/>
          </p:cNvGraphicFramePr>
          <p:nvPr/>
        </p:nvGraphicFramePr>
        <p:xfrm>
          <a:off x="6096000" y="4648200"/>
          <a:ext cx="2952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13" imgW="152280" imgH="393480" progId="Equation.DSMT4">
                  <p:embed/>
                </p:oleObj>
              </mc:Choice>
              <mc:Fallback>
                <p:oleObj name="Equation" r:id="rId13" imgW="152280" imgH="393480" progId="Equation.DSMT4">
                  <p:embed/>
                  <p:pic>
                    <p:nvPicPr>
                      <p:cNvPr id="35944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648200"/>
                        <a:ext cx="2952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6" name="Object 22"/>
          <p:cNvGraphicFramePr>
            <a:graphicFrameLocks noChangeAspect="1"/>
          </p:cNvGraphicFramePr>
          <p:nvPr/>
        </p:nvGraphicFramePr>
        <p:xfrm>
          <a:off x="1839913" y="4648200"/>
          <a:ext cx="293687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15" imgW="152280" imgH="393480" progId="Equation.DSMT4">
                  <p:embed/>
                </p:oleObj>
              </mc:Choice>
              <mc:Fallback>
                <p:oleObj name="Equation" r:id="rId15" imgW="152280" imgH="393480" progId="Equation.DSMT4">
                  <p:embed/>
                  <p:pic>
                    <p:nvPicPr>
                      <p:cNvPr id="35944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4648200"/>
                        <a:ext cx="293687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7" name="Object 23"/>
          <p:cNvGraphicFramePr>
            <a:graphicFrameLocks noChangeAspect="1"/>
          </p:cNvGraphicFramePr>
          <p:nvPr/>
        </p:nvGraphicFramePr>
        <p:xfrm>
          <a:off x="5410200" y="4648200"/>
          <a:ext cx="29368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17" imgW="152280" imgH="393480" progId="Equation.DSMT4">
                  <p:embed/>
                </p:oleObj>
              </mc:Choice>
              <mc:Fallback>
                <p:oleObj name="Equation" r:id="rId17" imgW="152280" imgH="393480" progId="Equation.DSMT4">
                  <p:embed/>
                  <p:pic>
                    <p:nvPicPr>
                      <p:cNvPr id="35944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648200"/>
                        <a:ext cx="29368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8" name="Object 24"/>
          <p:cNvGraphicFramePr>
            <a:graphicFrameLocks noChangeAspect="1"/>
          </p:cNvGraphicFramePr>
          <p:nvPr/>
        </p:nvGraphicFramePr>
        <p:xfrm>
          <a:off x="3286125" y="4724400"/>
          <a:ext cx="2952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19" imgW="152280" imgH="393480" progId="Equation.DSMT4">
                  <p:embed/>
                </p:oleObj>
              </mc:Choice>
              <mc:Fallback>
                <p:oleObj name="Equation" r:id="rId19" imgW="152280" imgH="393480" progId="Equation.DSMT4">
                  <p:embed/>
                  <p:pic>
                    <p:nvPicPr>
                      <p:cNvPr id="35944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4724400"/>
                        <a:ext cx="2952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9" name="Object 25"/>
          <p:cNvGraphicFramePr>
            <a:graphicFrameLocks noChangeAspect="1"/>
          </p:cNvGraphicFramePr>
          <p:nvPr/>
        </p:nvGraphicFramePr>
        <p:xfrm>
          <a:off x="4648200" y="4648200"/>
          <a:ext cx="2952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21" imgW="152280" imgH="393480" progId="Equation.DSMT4">
                  <p:embed/>
                </p:oleObj>
              </mc:Choice>
              <mc:Fallback>
                <p:oleObj name="Equation" r:id="rId21" imgW="152280" imgH="393480" progId="Equation.DSMT4">
                  <p:embed/>
                  <p:pic>
                    <p:nvPicPr>
                      <p:cNvPr id="35944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648200"/>
                        <a:ext cx="2952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2667000" y="4572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1" name="Line 27"/>
          <p:cNvSpPr>
            <a:spLocks noChangeShapeType="1"/>
          </p:cNvSpPr>
          <p:nvPr/>
        </p:nvSpPr>
        <p:spPr bwMode="auto">
          <a:xfrm>
            <a:off x="3429000" y="4572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2" name="Line 28"/>
          <p:cNvSpPr>
            <a:spLocks noChangeShapeType="1"/>
          </p:cNvSpPr>
          <p:nvPr/>
        </p:nvSpPr>
        <p:spPr bwMode="auto">
          <a:xfrm>
            <a:off x="4114800" y="4572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3" name="Line 29"/>
          <p:cNvSpPr>
            <a:spLocks noChangeShapeType="1"/>
          </p:cNvSpPr>
          <p:nvPr/>
        </p:nvSpPr>
        <p:spPr bwMode="auto">
          <a:xfrm>
            <a:off x="1981200" y="4572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4" name="Line 30"/>
          <p:cNvSpPr>
            <a:spLocks noChangeShapeType="1"/>
          </p:cNvSpPr>
          <p:nvPr/>
        </p:nvSpPr>
        <p:spPr bwMode="auto">
          <a:xfrm>
            <a:off x="6248400" y="4572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5" name="Line 31"/>
          <p:cNvSpPr>
            <a:spLocks noChangeShapeType="1"/>
          </p:cNvSpPr>
          <p:nvPr/>
        </p:nvSpPr>
        <p:spPr bwMode="auto">
          <a:xfrm>
            <a:off x="5410200" y="1828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6" name="Line 32"/>
          <p:cNvSpPr>
            <a:spLocks noChangeShapeType="1"/>
          </p:cNvSpPr>
          <p:nvPr/>
        </p:nvSpPr>
        <p:spPr bwMode="auto">
          <a:xfrm flipV="1">
            <a:off x="1295400" y="1828800"/>
            <a:ext cx="41148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7" name="Arc 33"/>
          <p:cNvSpPr>
            <a:spLocks/>
          </p:cNvSpPr>
          <p:nvPr/>
        </p:nvSpPr>
        <p:spPr bwMode="auto">
          <a:xfrm rot="682341">
            <a:off x="4865688" y="1965325"/>
            <a:ext cx="1916112" cy="2894013"/>
          </a:xfrm>
          <a:custGeom>
            <a:avLst/>
            <a:gdLst>
              <a:gd name="G0" fmla="+- 0 0 0"/>
              <a:gd name="G1" fmla="+- 21457 0 0"/>
              <a:gd name="G2" fmla="+- 21600 0 0"/>
              <a:gd name="T0" fmla="*/ 2482 w 21600"/>
              <a:gd name="T1" fmla="*/ 0 h 27690"/>
              <a:gd name="T2" fmla="*/ 20681 w 21600"/>
              <a:gd name="T3" fmla="*/ 27690 h 27690"/>
              <a:gd name="T4" fmla="*/ 0 w 21600"/>
              <a:gd name="T5" fmla="*/ 21457 h 27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7690" fill="none" extrusionOk="0">
                <a:moveTo>
                  <a:pt x="2481" y="0"/>
                </a:moveTo>
                <a:cubicBezTo>
                  <a:pt x="13378" y="1260"/>
                  <a:pt x="21600" y="10487"/>
                  <a:pt x="21600" y="21457"/>
                </a:cubicBezTo>
                <a:cubicBezTo>
                  <a:pt x="21600" y="23568"/>
                  <a:pt x="21290" y="25668"/>
                  <a:pt x="20681" y="27690"/>
                </a:cubicBezTo>
              </a:path>
              <a:path w="21600" h="27690" stroke="0" extrusionOk="0">
                <a:moveTo>
                  <a:pt x="2481" y="0"/>
                </a:moveTo>
                <a:cubicBezTo>
                  <a:pt x="13378" y="1260"/>
                  <a:pt x="21600" y="10487"/>
                  <a:pt x="21600" y="21457"/>
                </a:cubicBezTo>
                <a:cubicBezTo>
                  <a:pt x="21600" y="23568"/>
                  <a:pt x="21290" y="25668"/>
                  <a:pt x="20681" y="27690"/>
                </a:cubicBezTo>
                <a:lnTo>
                  <a:pt x="0" y="21457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9458" name="Line 34"/>
          <p:cNvSpPr>
            <a:spLocks noChangeShapeType="1"/>
          </p:cNvSpPr>
          <p:nvPr/>
        </p:nvSpPr>
        <p:spPr bwMode="auto">
          <a:xfrm>
            <a:off x="4114800" y="4572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59" name="Line 35"/>
          <p:cNvSpPr>
            <a:spLocks noChangeShapeType="1"/>
          </p:cNvSpPr>
          <p:nvPr/>
        </p:nvSpPr>
        <p:spPr bwMode="auto">
          <a:xfrm>
            <a:off x="4114800" y="4572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59460" name="Group 36"/>
          <p:cNvGrpSpPr>
            <a:grpSpLocks/>
          </p:cNvGrpSpPr>
          <p:nvPr/>
        </p:nvGrpSpPr>
        <p:grpSpPr bwMode="auto">
          <a:xfrm>
            <a:off x="3505200" y="4572000"/>
            <a:ext cx="457200" cy="0"/>
            <a:chOff x="2400" y="3696"/>
            <a:chExt cx="288" cy="0"/>
          </a:xfrm>
        </p:grpSpPr>
        <p:sp>
          <p:nvSpPr>
            <p:cNvPr id="359461" name="Line 37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62" name="Line 38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63" name="Group 39"/>
          <p:cNvGrpSpPr>
            <a:grpSpLocks/>
          </p:cNvGrpSpPr>
          <p:nvPr/>
        </p:nvGrpSpPr>
        <p:grpSpPr bwMode="auto">
          <a:xfrm>
            <a:off x="4191000" y="4572000"/>
            <a:ext cx="457200" cy="77788"/>
            <a:chOff x="2400" y="3696"/>
            <a:chExt cx="288" cy="0"/>
          </a:xfrm>
        </p:grpSpPr>
        <p:sp>
          <p:nvSpPr>
            <p:cNvPr id="359464" name="Line 40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65" name="Line 41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72" name="Group 48"/>
          <p:cNvGrpSpPr>
            <a:grpSpLocks/>
          </p:cNvGrpSpPr>
          <p:nvPr/>
        </p:nvGrpSpPr>
        <p:grpSpPr bwMode="auto">
          <a:xfrm>
            <a:off x="2819400" y="4572000"/>
            <a:ext cx="457200" cy="77788"/>
            <a:chOff x="2400" y="3696"/>
            <a:chExt cx="288" cy="0"/>
          </a:xfrm>
        </p:grpSpPr>
        <p:sp>
          <p:nvSpPr>
            <p:cNvPr id="359473" name="Line 49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74" name="Line 50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75" name="Group 51"/>
          <p:cNvGrpSpPr>
            <a:grpSpLocks/>
          </p:cNvGrpSpPr>
          <p:nvPr/>
        </p:nvGrpSpPr>
        <p:grpSpPr bwMode="auto">
          <a:xfrm>
            <a:off x="4876800" y="4572000"/>
            <a:ext cx="457200" cy="77788"/>
            <a:chOff x="2400" y="3696"/>
            <a:chExt cx="288" cy="0"/>
          </a:xfrm>
        </p:grpSpPr>
        <p:sp>
          <p:nvSpPr>
            <p:cNvPr id="359476" name="Line 52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77" name="Line 53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78" name="Group 54"/>
          <p:cNvGrpSpPr>
            <a:grpSpLocks/>
          </p:cNvGrpSpPr>
          <p:nvPr/>
        </p:nvGrpSpPr>
        <p:grpSpPr bwMode="auto">
          <a:xfrm>
            <a:off x="2133600" y="4572000"/>
            <a:ext cx="457200" cy="77788"/>
            <a:chOff x="2400" y="3696"/>
            <a:chExt cx="288" cy="0"/>
          </a:xfrm>
        </p:grpSpPr>
        <p:sp>
          <p:nvSpPr>
            <p:cNvPr id="359479" name="Line 55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80" name="Line 56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81" name="Group 57"/>
          <p:cNvGrpSpPr>
            <a:grpSpLocks/>
          </p:cNvGrpSpPr>
          <p:nvPr/>
        </p:nvGrpSpPr>
        <p:grpSpPr bwMode="auto">
          <a:xfrm>
            <a:off x="5715000" y="4572000"/>
            <a:ext cx="457200" cy="77788"/>
            <a:chOff x="2400" y="3696"/>
            <a:chExt cx="288" cy="0"/>
          </a:xfrm>
        </p:grpSpPr>
        <p:sp>
          <p:nvSpPr>
            <p:cNvPr id="359482" name="Line 58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83" name="Line 59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84" name="Group 60"/>
          <p:cNvGrpSpPr>
            <a:grpSpLocks/>
          </p:cNvGrpSpPr>
          <p:nvPr/>
        </p:nvGrpSpPr>
        <p:grpSpPr bwMode="auto">
          <a:xfrm>
            <a:off x="6400800" y="4572000"/>
            <a:ext cx="457200" cy="77788"/>
            <a:chOff x="2400" y="3696"/>
            <a:chExt cx="288" cy="0"/>
          </a:xfrm>
        </p:grpSpPr>
        <p:sp>
          <p:nvSpPr>
            <p:cNvPr id="359485" name="Line 61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86" name="Line 62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87" name="Group 63"/>
          <p:cNvGrpSpPr>
            <a:grpSpLocks/>
          </p:cNvGrpSpPr>
          <p:nvPr/>
        </p:nvGrpSpPr>
        <p:grpSpPr bwMode="auto">
          <a:xfrm>
            <a:off x="1524000" y="4570413"/>
            <a:ext cx="457200" cy="77787"/>
            <a:chOff x="2400" y="3696"/>
            <a:chExt cx="288" cy="0"/>
          </a:xfrm>
        </p:grpSpPr>
        <p:sp>
          <p:nvSpPr>
            <p:cNvPr id="359488" name="Line 64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89" name="Line 65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90" name="Group 66"/>
          <p:cNvGrpSpPr>
            <a:grpSpLocks/>
          </p:cNvGrpSpPr>
          <p:nvPr/>
        </p:nvGrpSpPr>
        <p:grpSpPr bwMode="auto">
          <a:xfrm>
            <a:off x="4267200" y="4570413"/>
            <a:ext cx="457200" cy="77787"/>
            <a:chOff x="2400" y="3696"/>
            <a:chExt cx="288" cy="0"/>
          </a:xfrm>
        </p:grpSpPr>
        <p:sp>
          <p:nvSpPr>
            <p:cNvPr id="359491" name="Line 67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92" name="Line 68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93" name="Group 69"/>
          <p:cNvGrpSpPr>
            <a:grpSpLocks/>
          </p:cNvGrpSpPr>
          <p:nvPr/>
        </p:nvGrpSpPr>
        <p:grpSpPr bwMode="auto">
          <a:xfrm>
            <a:off x="3581400" y="4572000"/>
            <a:ext cx="457200" cy="77788"/>
            <a:chOff x="2400" y="3696"/>
            <a:chExt cx="288" cy="0"/>
          </a:xfrm>
        </p:grpSpPr>
        <p:sp>
          <p:nvSpPr>
            <p:cNvPr id="359494" name="Line 70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95" name="Line 71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96" name="Group 72"/>
          <p:cNvGrpSpPr>
            <a:grpSpLocks/>
          </p:cNvGrpSpPr>
          <p:nvPr/>
        </p:nvGrpSpPr>
        <p:grpSpPr bwMode="auto">
          <a:xfrm>
            <a:off x="4953000" y="4572000"/>
            <a:ext cx="457200" cy="77788"/>
            <a:chOff x="2400" y="3696"/>
            <a:chExt cx="288" cy="0"/>
          </a:xfrm>
        </p:grpSpPr>
        <p:sp>
          <p:nvSpPr>
            <p:cNvPr id="359497" name="Line 73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498" name="Line 74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499" name="Group 75"/>
          <p:cNvGrpSpPr>
            <a:grpSpLocks/>
          </p:cNvGrpSpPr>
          <p:nvPr/>
        </p:nvGrpSpPr>
        <p:grpSpPr bwMode="auto">
          <a:xfrm>
            <a:off x="2895600" y="4572000"/>
            <a:ext cx="457200" cy="77788"/>
            <a:chOff x="2400" y="3696"/>
            <a:chExt cx="288" cy="0"/>
          </a:xfrm>
        </p:grpSpPr>
        <p:sp>
          <p:nvSpPr>
            <p:cNvPr id="359500" name="Line 76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01" name="Line 77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02" name="Group 78"/>
          <p:cNvGrpSpPr>
            <a:grpSpLocks/>
          </p:cNvGrpSpPr>
          <p:nvPr/>
        </p:nvGrpSpPr>
        <p:grpSpPr bwMode="auto">
          <a:xfrm>
            <a:off x="5486400" y="4572000"/>
            <a:ext cx="457200" cy="77788"/>
            <a:chOff x="2400" y="3696"/>
            <a:chExt cx="288" cy="0"/>
          </a:xfrm>
        </p:grpSpPr>
        <p:sp>
          <p:nvSpPr>
            <p:cNvPr id="359503" name="Line 79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04" name="Line 80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05" name="Group 81"/>
          <p:cNvGrpSpPr>
            <a:grpSpLocks/>
          </p:cNvGrpSpPr>
          <p:nvPr/>
        </p:nvGrpSpPr>
        <p:grpSpPr bwMode="auto">
          <a:xfrm>
            <a:off x="2286000" y="4572000"/>
            <a:ext cx="457200" cy="77788"/>
            <a:chOff x="2400" y="3696"/>
            <a:chExt cx="288" cy="0"/>
          </a:xfrm>
        </p:grpSpPr>
        <p:sp>
          <p:nvSpPr>
            <p:cNvPr id="359506" name="Line 82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07" name="Line 83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08" name="Group 84"/>
          <p:cNvGrpSpPr>
            <a:grpSpLocks/>
          </p:cNvGrpSpPr>
          <p:nvPr/>
        </p:nvGrpSpPr>
        <p:grpSpPr bwMode="auto">
          <a:xfrm>
            <a:off x="6096000" y="4572000"/>
            <a:ext cx="457200" cy="77788"/>
            <a:chOff x="2400" y="3696"/>
            <a:chExt cx="288" cy="0"/>
          </a:xfrm>
        </p:grpSpPr>
        <p:sp>
          <p:nvSpPr>
            <p:cNvPr id="359509" name="Line 85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10" name="Line 86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11" name="Group 87"/>
          <p:cNvGrpSpPr>
            <a:grpSpLocks/>
          </p:cNvGrpSpPr>
          <p:nvPr/>
        </p:nvGrpSpPr>
        <p:grpSpPr bwMode="auto">
          <a:xfrm>
            <a:off x="2057400" y="4572000"/>
            <a:ext cx="457200" cy="77788"/>
            <a:chOff x="2400" y="3696"/>
            <a:chExt cx="288" cy="0"/>
          </a:xfrm>
        </p:grpSpPr>
        <p:sp>
          <p:nvSpPr>
            <p:cNvPr id="359512" name="Line 88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13" name="Line 89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14" name="Group 90"/>
          <p:cNvGrpSpPr>
            <a:grpSpLocks/>
          </p:cNvGrpSpPr>
          <p:nvPr/>
        </p:nvGrpSpPr>
        <p:grpSpPr bwMode="auto">
          <a:xfrm>
            <a:off x="6477000" y="4572000"/>
            <a:ext cx="457200" cy="77788"/>
            <a:chOff x="2400" y="3696"/>
            <a:chExt cx="288" cy="0"/>
          </a:xfrm>
        </p:grpSpPr>
        <p:sp>
          <p:nvSpPr>
            <p:cNvPr id="359515" name="Line 91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16" name="Line 92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17" name="Group 93"/>
          <p:cNvGrpSpPr>
            <a:grpSpLocks/>
          </p:cNvGrpSpPr>
          <p:nvPr/>
        </p:nvGrpSpPr>
        <p:grpSpPr bwMode="auto">
          <a:xfrm>
            <a:off x="1447800" y="4572000"/>
            <a:ext cx="457200" cy="77788"/>
            <a:chOff x="2400" y="3696"/>
            <a:chExt cx="288" cy="0"/>
          </a:xfrm>
        </p:grpSpPr>
        <p:sp>
          <p:nvSpPr>
            <p:cNvPr id="359518" name="Line 94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19" name="Line 95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20" name="Group 96"/>
          <p:cNvGrpSpPr>
            <a:grpSpLocks/>
          </p:cNvGrpSpPr>
          <p:nvPr/>
        </p:nvGrpSpPr>
        <p:grpSpPr bwMode="auto">
          <a:xfrm>
            <a:off x="6324600" y="4570413"/>
            <a:ext cx="457200" cy="77787"/>
            <a:chOff x="2400" y="3696"/>
            <a:chExt cx="288" cy="0"/>
          </a:xfrm>
        </p:grpSpPr>
        <p:sp>
          <p:nvSpPr>
            <p:cNvPr id="359521" name="Line 97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22" name="Line 98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523" name="Group 99"/>
          <p:cNvGrpSpPr>
            <a:grpSpLocks/>
          </p:cNvGrpSpPr>
          <p:nvPr/>
        </p:nvGrpSpPr>
        <p:grpSpPr bwMode="auto">
          <a:xfrm>
            <a:off x="1371600" y="4570413"/>
            <a:ext cx="457200" cy="77787"/>
            <a:chOff x="2400" y="3696"/>
            <a:chExt cx="288" cy="0"/>
          </a:xfrm>
        </p:grpSpPr>
        <p:sp>
          <p:nvSpPr>
            <p:cNvPr id="359524" name="Line 100"/>
            <p:cNvSpPr>
              <a:spLocks noChangeShapeType="1"/>
            </p:cNvSpPr>
            <p:nvPr/>
          </p:nvSpPr>
          <p:spPr bwMode="auto">
            <a:xfrm>
              <a:off x="2400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525" name="Line 101"/>
            <p:cNvSpPr>
              <a:spLocks noChangeShapeType="1"/>
            </p:cNvSpPr>
            <p:nvPr/>
          </p:nvSpPr>
          <p:spPr bwMode="auto">
            <a:xfrm>
              <a:off x="2496" y="36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59526" name="Picture 102" descr="tay cam but chi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76600"/>
            <a:ext cx="18192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527" name="Picture 103" descr="Thuoc ke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97400"/>
            <a:ext cx="7924800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9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85885 -0.002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595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934" y="-11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9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3595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595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8" dur="500"/>
                                        <p:tgtEl>
                                          <p:spTgt spid="35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3" dur="500"/>
                                        <p:tgtEl>
                                          <p:spTgt spid="359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3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3" dur="500"/>
                                        <p:tgtEl>
                                          <p:spTgt spid="359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500"/>
                                        <p:tgtEl>
                                          <p:spTgt spid="359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359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359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359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359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59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0" dur="500"/>
                                        <p:tgtEl>
                                          <p:spTgt spid="359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3" dur="500"/>
                                        <p:tgtEl>
                                          <p:spTgt spid="359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500"/>
                                        <p:tgtEl>
                                          <p:spTgt spid="35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59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359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359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359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35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5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 nodeType="clickPar">
                      <p:stCondLst>
                        <p:cond delay="indefinite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39" grpId="0"/>
      <p:bldP spid="359440" grpId="0"/>
      <p:bldP spid="3594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525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i="1" u="sng">
                <a:solidFill>
                  <a:srgbClr val="0033CC"/>
                </a:solidFill>
                <a:latin typeface=".VnTime" pitchFamily="34" charset="0"/>
              </a:rPr>
              <a:t>2. </a:t>
            </a:r>
            <a:r>
              <a:rPr lang="vi-VN" altLang="en-US" sz="3200" b="1" i="1" u="sng">
                <a:solidFill>
                  <a:srgbClr val="0033CC"/>
                </a:solidFill>
                <a:latin typeface=".VnTime" pitchFamily="34" charset="0"/>
              </a:rPr>
              <a:t>Trục số thực:</a:t>
            </a:r>
            <a:endParaRPr lang="en-US" altLang="en-US" sz="3200" b="1">
              <a:latin typeface="Arial" panose="020B0604020202020204" pitchFamily="34" charset="0"/>
            </a:endParaRPr>
          </a:p>
        </p:txBody>
      </p:sp>
      <p:graphicFrame>
        <p:nvGraphicFramePr>
          <p:cNvPr id="380931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9144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Clip" r:id="rId3" imgW="1278360" imgH="1274040" progId="MS_ClipArt_Gallery.2">
                  <p:embed/>
                </p:oleObj>
              </mc:Choice>
              <mc:Fallback>
                <p:oleObj name="Clip" r:id="rId3" imgW="1278360" imgH="1274040" progId="MS_ClipArt_Gallery.2">
                  <p:embed/>
                  <p:pic>
                    <p:nvPicPr>
                      <p:cNvPr id="3809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093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8229600" y="6019800"/>
          <a:ext cx="914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Clip" r:id="rId5" imgW="1999440" imgH="1831320" progId="MS_ClipArt_Gallery.2">
                  <p:embed/>
                </p:oleObj>
              </mc:Choice>
              <mc:Fallback>
                <p:oleObj name="Clip" r:id="rId5" imgW="1999440" imgH="1831320" progId="MS_ClipArt_Gallery.2">
                  <p:embed/>
                  <p:pic>
                    <p:nvPicPr>
                      <p:cNvPr id="3809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6019800"/>
                        <a:ext cx="9144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1026" name="Group 98"/>
          <p:cNvGrpSpPr>
            <a:grpSpLocks/>
          </p:cNvGrpSpPr>
          <p:nvPr/>
        </p:nvGrpSpPr>
        <p:grpSpPr bwMode="auto">
          <a:xfrm>
            <a:off x="609600" y="4572000"/>
            <a:ext cx="7848600" cy="915988"/>
            <a:chOff x="384" y="2879"/>
            <a:chExt cx="4944" cy="577"/>
          </a:xfrm>
        </p:grpSpPr>
        <p:sp>
          <p:nvSpPr>
            <p:cNvPr id="380933" name="Line 5"/>
            <p:cNvSpPr>
              <a:spLocks noChangeShapeType="1"/>
            </p:cNvSpPr>
            <p:nvPr/>
          </p:nvSpPr>
          <p:spPr bwMode="auto">
            <a:xfrm>
              <a:off x="384" y="2880"/>
              <a:ext cx="49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81025" name="Group 97"/>
            <p:cNvGrpSpPr>
              <a:grpSpLocks/>
            </p:cNvGrpSpPr>
            <p:nvPr/>
          </p:nvGrpSpPr>
          <p:grpSpPr bwMode="auto">
            <a:xfrm>
              <a:off x="672" y="2879"/>
              <a:ext cx="3792" cy="577"/>
              <a:chOff x="672" y="2879"/>
              <a:chExt cx="3792" cy="577"/>
            </a:xfrm>
          </p:grpSpPr>
          <p:sp>
            <p:nvSpPr>
              <p:cNvPr id="380934" name="Line 6"/>
              <p:cNvSpPr>
                <a:spLocks noChangeShapeType="1"/>
              </p:cNvSpPr>
              <p:nvPr/>
            </p:nvSpPr>
            <p:spPr bwMode="auto">
              <a:xfrm>
                <a:off x="816" y="2880"/>
                <a:ext cx="17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35" name="Line 7"/>
              <p:cNvSpPr>
                <a:spLocks noChangeShapeType="1"/>
              </p:cNvSpPr>
              <p:nvPr/>
            </p:nvSpPr>
            <p:spPr bwMode="auto">
              <a:xfrm>
                <a:off x="2592" y="2880"/>
                <a:ext cx="17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41" name="Line 13"/>
              <p:cNvSpPr>
                <a:spLocks noChangeShapeType="1"/>
              </p:cNvSpPr>
              <p:nvPr/>
            </p:nvSpPr>
            <p:spPr bwMode="auto">
              <a:xfrm>
                <a:off x="2592" y="2880"/>
                <a:ext cx="8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42" name="Text Box 14"/>
              <p:cNvSpPr txBox="1">
                <a:spLocks noChangeArrowheads="1"/>
              </p:cNvSpPr>
              <p:nvPr/>
            </p:nvSpPr>
            <p:spPr bwMode="auto">
              <a:xfrm>
                <a:off x="672" y="2928"/>
                <a:ext cx="28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solidFill>
                      <a:srgbClr val="CC0000"/>
                    </a:solidFill>
                    <a:latin typeface=".VnTime" pitchFamily="34" charset="0"/>
                  </a:rPr>
                  <a:t>0</a:t>
                </a:r>
              </a:p>
            </p:txBody>
          </p:sp>
          <p:sp>
            <p:nvSpPr>
              <p:cNvPr id="380943" name="Text Box 15"/>
              <p:cNvSpPr txBox="1">
                <a:spLocks noChangeArrowheads="1"/>
              </p:cNvSpPr>
              <p:nvPr/>
            </p:nvSpPr>
            <p:spPr bwMode="auto">
              <a:xfrm>
                <a:off x="2496" y="2899"/>
                <a:ext cx="28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solidFill>
                      <a:srgbClr val="CC0000"/>
                    </a:solidFill>
                    <a:latin typeface=".VnTime" pitchFamily="34" charset="0"/>
                  </a:rPr>
                  <a:t>1</a:t>
                </a:r>
              </a:p>
            </p:txBody>
          </p:sp>
          <p:sp>
            <p:nvSpPr>
              <p:cNvPr id="380944" name="Text Box 16"/>
              <p:cNvSpPr txBox="1">
                <a:spLocks noChangeArrowheads="1"/>
              </p:cNvSpPr>
              <p:nvPr/>
            </p:nvSpPr>
            <p:spPr bwMode="auto">
              <a:xfrm>
                <a:off x="4272" y="2899"/>
                <a:ext cx="19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solidFill>
                      <a:srgbClr val="CC0000"/>
                    </a:solidFill>
                    <a:latin typeface=".VnTime" pitchFamily="34" charset="0"/>
                  </a:rPr>
                  <a:t>2</a:t>
                </a:r>
              </a:p>
            </p:txBody>
          </p:sp>
          <p:graphicFrame>
            <p:nvGraphicFramePr>
              <p:cNvPr id="380945" name="Object 17"/>
              <p:cNvGraphicFramePr>
                <a:graphicFrameLocks noChangeAspect="1"/>
              </p:cNvGraphicFramePr>
              <p:nvPr/>
            </p:nvGraphicFramePr>
            <p:xfrm>
              <a:off x="3168" y="2958"/>
              <a:ext cx="288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5" name="Equation" r:id="rId7" imgW="241200" imgH="215640" progId="Equation.DSMT4">
                      <p:embed/>
                    </p:oleObj>
                  </mc:Choice>
                  <mc:Fallback>
                    <p:oleObj name="Equation" r:id="rId7" imgW="241200" imgH="215640" progId="Equation.DSMT4">
                      <p:embed/>
                      <p:pic>
                        <p:nvPicPr>
                          <p:cNvPr id="380945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2958"/>
                            <a:ext cx="288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0946" name="Object 18"/>
              <p:cNvGraphicFramePr>
                <a:graphicFrameLocks noChangeAspect="1"/>
              </p:cNvGraphicFramePr>
              <p:nvPr/>
            </p:nvGraphicFramePr>
            <p:xfrm>
              <a:off x="3984" y="2976"/>
              <a:ext cx="288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6" name="Equation" r:id="rId9" imgW="228600" imgH="228600" progId="Equation.DSMT4">
                      <p:embed/>
                    </p:oleObj>
                  </mc:Choice>
                  <mc:Fallback>
                    <p:oleObj name="Equation" r:id="rId9" imgW="228600" imgH="228600" progId="Equation.DSMT4">
                      <p:embed/>
                      <p:pic>
                        <p:nvPicPr>
                          <p:cNvPr id="380946" name="Object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84" y="2976"/>
                            <a:ext cx="288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0947" name="Object 19"/>
              <p:cNvGraphicFramePr>
                <a:graphicFrameLocks noChangeAspect="1"/>
              </p:cNvGraphicFramePr>
              <p:nvPr/>
            </p:nvGraphicFramePr>
            <p:xfrm>
              <a:off x="1536" y="2928"/>
              <a:ext cx="205" cy="5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7" name="Equation" r:id="rId11" imgW="152280" imgH="393480" progId="Equation.DSMT4">
                      <p:embed/>
                    </p:oleObj>
                  </mc:Choice>
                  <mc:Fallback>
                    <p:oleObj name="Equation" r:id="rId11" imgW="152280" imgH="393480" progId="Equation.DSMT4">
                      <p:embed/>
                      <p:pic>
                        <p:nvPicPr>
                          <p:cNvPr id="380947" name="Object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36" y="2928"/>
                            <a:ext cx="205" cy="5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0948" name="Object 20"/>
              <p:cNvGraphicFramePr>
                <a:graphicFrameLocks noChangeAspect="1"/>
              </p:cNvGraphicFramePr>
              <p:nvPr/>
            </p:nvGraphicFramePr>
            <p:xfrm>
              <a:off x="3840" y="2928"/>
              <a:ext cx="186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8" name="Equation" r:id="rId13" imgW="152280" imgH="393480" progId="Equation.DSMT4">
                      <p:embed/>
                    </p:oleObj>
                  </mc:Choice>
                  <mc:Fallback>
                    <p:oleObj name="Equation" r:id="rId13" imgW="152280" imgH="393480" progId="Equation.DSMT4">
                      <p:embed/>
                      <p:pic>
                        <p:nvPicPr>
                          <p:cNvPr id="380948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0" y="2928"/>
                            <a:ext cx="186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0949" name="Object 21"/>
              <p:cNvGraphicFramePr>
                <a:graphicFrameLocks noChangeAspect="1"/>
              </p:cNvGraphicFramePr>
              <p:nvPr/>
            </p:nvGraphicFramePr>
            <p:xfrm>
              <a:off x="1159" y="2928"/>
              <a:ext cx="185" cy="4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9" name="Equation" r:id="rId15" imgW="152280" imgH="393480" progId="Equation.DSMT4">
                      <p:embed/>
                    </p:oleObj>
                  </mc:Choice>
                  <mc:Fallback>
                    <p:oleObj name="Equation" r:id="rId15" imgW="152280" imgH="393480" progId="Equation.DSMT4">
                      <p:embed/>
                      <p:pic>
                        <p:nvPicPr>
                          <p:cNvPr id="380949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9" y="2928"/>
                            <a:ext cx="185" cy="4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0950" name="Object 22"/>
              <p:cNvGraphicFramePr>
                <a:graphicFrameLocks noChangeAspect="1"/>
              </p:cNvGraphicFramePr>
              <p:nvPr/>
            </p:nvGraphicFramePr>
            <p:xfrm>
              <a:off x="3408" y="2928"/>
              <a:ext cx="185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0" name="Equation" r:id="rId17" imgW="152280" imgH="393480" progId="Equation.DSMT4">
                      <p:embed/>
                    </p:oleObj>
                  </mc:Choice>
                  <mc:Fallback>
                    <p:oleObj name="Equation" r:id="rId17" imgW="152280" imgH="393480" progId="Equation.DSMT4">
                      <p:embed/>
                      <p:pic>
                        <p:nvPicPr>
                          <p:cNvPr id="380950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08" y="2928"/>
                            <a:ext cx="185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0951" name="Object 23"/>
              <p:cNvGraphicFramePr>
                <a:graphicFrameLocks noChangeAspect="1"/>
              </p:cNvGraphicFramePr>
              <p:nvPr/>
            </p:nvGraphicFramePr>
            <p:xfrm>
              <a:off x="2070" y="2976"/>
              <a:ext cx="186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1" name="Equation" r:id="rId19" imgW="152280" imgH="393480" progId="Equation.DSMT4">
                      <p:embed/>
                    </p:oleObj>
                  </mc:Choice>
                  <mc:Fallback>
                    <p:oleObj name="Equation" r:id="rId19" imgW="152280" imgH="393480" progId="Equation.DSMT4">
                      <p:embed/>
                      <p:pic>
                        <p:nvPicPr>
                          <p:cNvPr id="380951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70" y="2976"/>
                            <a:ext cx="186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0952" name="Object 24"/>
              <p:cNvGraphicFramePr>
                <a:graphicFrameLocks noChangeAspect="1"/>
              </p:cNvGraphicFramePr>
              <p:nvPr/>
            </p:nvGraphicFramePr>
            <p:xfrm>
              <a:off x="2928" y="2928"/>
              <a:ext cx="186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2" name="Equation" r:id="rId21" imgW="152280" imgH="393480" progId="Equation.DSMT4">
                      <p:embed/>
                    </p:oleObj>
                  </mc:Choice>
                  <mc:Fallback>
                    <p:oleObj name="Equation" r:id="rId21" imgW="152280" imgH="393480" progId="Equation.DSMT4">
                      <p:embed/>
                      <p:pic>
                        <p:nvPicPr>
                          <p:cNvPr id="380952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28" y="2928"/>
                            <a:ext cx="186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0953" name="Line 25"/>
              <p:cNvSpPr>
                <a:spLocks noChangeShapeType="1"/>
              </p:cNvSpPr>
              <p:nvPr/>
            </p:nvSpPr>
            <p:spPr bwMode="auto">
              <a:xfrm>
                <a:off x="1680" y="2880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54" name="Line 26"/>
              <p:cNvSpPr>
                <a:spLocks noChangeShapeType="1"/>
              </p:cNvSpPr>
              <p:nvPr/>
            </p:nvSpPr>
            <p:spPr bwMode="auto">
              <a:xfrm>
                <a:off x="2160" y="2880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55" name="Line 27"/>
              <p:cNvSpPr>
                <a:spLocks noChangeShapeType="1"/>
              </p:cNvSpPr>
              <p:nvPr/>
            </p:nvSpPr>
            <p:spPr bwMode="auto">
              <a:xfrm>
                <a:off x="2592" y="2880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56" name="Line 28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57" name="Line 29"/>
              <p:cNvSpPr>
                <a:spLocks noChangeShapeType="1"/>
              </p:cNvSpPr>
              <p:nvPr/>
            </p:nvSpPr>
            <p:spPr bwMode="auto">
              <a:xfrm>
                <a:off x="3936" y="2880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61" name="Line 33"/>
              <p:cNvSpPr>
                <a:spLocks noChangeShapeType="1"/>
              </p:cNvSpPr>
              <p:nvPr/>
            </p:nvSpPr>
            <p:spPr bwMode="auto">
              <a:xfrm>
                <a:off x="2592" y="2880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962" name="Line 34"/>
              <p:cNvSpPr>
                <a:spLocks noChangeShapeType="1"/>
              </p:cNvSpPr>
              <p:nvPr/>
            </p:nvSpPr>
            <p:spPr bwMode="auto">
              <a:xfrm>
                <a:off x="2592" y="2880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80963" name="Group 35"/>
              <p:cNvGrpSpPr>
                <a:grpSpLocks/>
              </p:cNvGrpSpPr>
              <p:nvPr/>
            </p:nvGrpSpPr>
            <p:grpSpPr bwMode="auto">
              <a:xfrm>
                <a:off x="2208" y="2880"/>
                <a:ext cx="288" cy="0"/>
                <a:chOff x="2400" y="3696"/>
                <a:chExt cx="288" cy="0"/>
              </a:xfrm>
            </p:grpSpPr>
            <p:sp>
              <p:nvSpPr>
                <p:cNvPr id="380964" name="Line 36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65" name="Line 37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66" name="Group 38"/>
              <p:cNvGrpSpPr>
                <a:grpSpLocks/>
              </p:cNvGrpSpPr>
              <p:nvPr/>
            </p:nvGrpSpPr>
            <p:grpSpPr bwMode="auto">
              <a:xfrm>
                <a:off x="2640" y="2880"/>
                <a:ext cx="288" cy="49"/>
                <a:chOff x="2400" y="3696"/>
                <a:chExt cx="288" cy="0"/>
              </a:xfrm>
            </p:grpSpPr>
            <p:sp>
              <p:nvSpPr>
                <p:cNvPr id="380967" name="Line 39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68" name="Line 40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69" name="Group 41"/>
              <p:cNvGrpSpPr>
                <a:grpSpLocks/>
              </p:cNvGrpSpPr>
              <p:nvPr/>
            </p:nvGrpSpPr>
            <p:grpSpPr bwMode="auto">
              <a:xfrm>
                <a:off x="1776" y="2880"/>
                <a:ext cx="288" cy="49"/>
                <a:chOff x="2400" y="3696"/>
                <a:chExt cx="288" cy="0"/>
              </a:xfrm>
            </p:grpSpPr>
            <p:sp>
              <p:nvSpPr>
                <p:cNvPr id="380970" name="Line 42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71" name="Line 43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72" name="Group 44"/>
              <p:cNvGrpSpPr>
                <a:grpSpLocks/>
              </p:cNvGrpSpPr>
              <p:nvPr/>
            </p:nvGrpSpPr>
            <p:grpSpPr bwMode="auto">
              <a:xfrm>
                <a:off x="3072" y="2880"/>
                <a:ext cx="288" cy="49"/>
                <a:chOff x="2400" y="3696"/>
                <a:chExt cx="288" cy="0"/>
              </a:xfrm>
            </p:grpSpPr>
            <p:sp>
              <p:nvSpPr>
                <p:cNvPr id="380973" name="Line 45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74" name="Line 46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75" name="Group 47"/>
              <p:cNvGrpSpPr>
                <a:grpSpLocks/>
              </p:cNvGrpSpPr>
              <p:nvPr/>
            </p:nvGrpSpPr>
            <p:grpSpPr bwMode="auto">
              <a:xfrm>
                <a:off x="1344" y="2880"/>
                <a:ext cx="288" cy="49"/>
                <a:chOff x="2400" y="3696"/>
                <a:chExt cx="288" cy="0"/>
              </a:xfrm>
            </p:grpSpPr>
            <p:sp>
              <p:nvSpPr>
                <p:cNvPr id="380976" name="Line 48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77" name="Line 49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78" name="Group 50"/>
              <p:cNvGrpSpPr>
                <a:grpSpLocks/>
              </p:cNvGrpSpPr>
              <p:nvPr/>
            </p:nvGrpSpPr>
            <p:grpSpPr bwMode="auto">
              <a:xfrm>
                <a:off x="3600" y="2880"/>
                <a:ext cx="288" cy="49"/>
                <a:chOff x="2400" y="3696"/>
                <a:chExt cx="288" cy="0"/>
              </a:xfrm>
            </p:grpSpPr>
            <p:sp>
              <p:nvSpPr>
                <p:cNvPr id="380979" name="Line 51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80" name="Line 52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81" name="Group 53"/>
              <p:cNvGrpSpPr>
                <a:grpSpLocks/>
              </p:cNvGrpSpPr>
              <p:nvPr/>
            </p:nvGrpSpPr>
            <p:grpSpPr bwMode="auto">
              <a:xfrm>
                <a:off x="4032" y="2880"/>
                <a:ext cx="288" cy="49"/>
                <a:chOff x="2400" y="3696"/>
                <a:chExt cx="288" cy="0"/>
              </a:xfrm>
            </p:grpSpPr>
            <p:sp>
              <p:nvSpPr>
                <p:cNvPr id="380982" name="Line 54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83" name="Line 55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84" name="Group 56"/>
              <p:cNvGrpSpPr>
                <a:grpSpLocks/>
              </p:cNvGrpSpPr>
              <p:nvPr/>
            </p:nvGrpSpPr>
            <p:grpSpPr bwMode="auto">
              <a:xfrm>
                <a:off x="960" y="2879"/>
                <a:ext cx="288" cy="49"/>
                <a:chOff x="2400" y="3696"/>
                <a:chExt cx="288" cy="0"/>
              </a:xfrm>
            </p:grpSpPr>
            <p:sp>
              <p:nvSpPr>
                <p:cNvPr id="380985" name="Line 57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86" name="Line 58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87" name="Group 59"/>
              <p:cNvGrpSpPr>
                <a:grpSpLocks/>
              </p:cNvGrpSpPr>
              <p:nvPr/>
            </p:nvGrpSpPr>
            <p:grpSpPr bwMode="auto">
              <a:xfrm>
                <a:off x="2688" y="2879"/>
                <a:ext cx="288" cy="49"/>
                <a:chOff x="2400" y="3696"/>
                <a:chExt cx="288" cy="0"/>
              </a:xfrm>
            </p:grpSpPr>
            <p:sp>
              <p:nvSpPr>
                <p:cNvPr id="380988" name="Line 60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89" name="Line 61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90" name="Group 62"/>
              <p:cNvGrpSpPr>
                <a:grpSpLocks/>
              </p:cNvGrpSpPr>
              <p:nvPr/>
            </p:nvGrpSpPr>
            <p:grpSpPr bwMode="auto">
              <a:xfrm>
                <a:off x="2256" y="2880"/>
                <a:ext cx="288" cy="49"/>
                <a:chOff x="2400" y="3696"/>
                <a:chExt cx="288" cy="0"/>
              </a:xfrm>
            </p:grpSpPr>
            <p:sp>
              <p:nvSpPr>
                <p:cNvPr id="380991" name="Line 63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92" name="Line 64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93" name="Group 65"/>
              <p:cNvGrpSpPr>
                <a:grpSpLocks/>
              </p:cNvGrpSpPr>
              <p:nvPr/>
            </p:nvGrpSpPr>
            <p:grpSpPr bwMode="auto">
              <a:xfrm>
                <a:off x="3120" y="2880"/>
                <a:ext cx="288" cy="49"/>
                <a:chOff x="2400" y="3696"/>
                <a:chExt cx="288" cy="0"/>
              </a:xfrm>
            </p:grpSpPr>
            <p:sp>
              <p:nvSpPr>
                <p:cNvPr id="380994" name="Line 66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95" name="Line 67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96" name="Group 68"/>
              <p:cNvGrpSpPr>
                <a:grpSpLocks/>
              </p:cNvGrpSpPr>
              <p:nvPr/>
            </p:nvGrpSpPr>
            <p:grpSpPr bwMode="auto">
              <a:xfrm>
                <a:off x="1824" y="2880"/>
                <a:ext cx="288" cy="49"/>
                <a:chOff x="2400" y="3696"/>
                <a:chExt cx="288" cy="0"/>
              </a:xfrm>
            </p:grpSpPr>
            <p:sp>
              <p:nvSpPr>
                <p:cNvPr id="380997" name="Line 69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998" name="Line 70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0999" name="Group 71"/>
              <p:cNvGrpSpPr>
                <a:grpSpLocks/>
              </p:cNvGrpSpPr>
              <p:nvPr/>
            </p:nvGrpSpPr>
            <p:grpSpPr bwMode="auto">
              <a:xfrm>
                <a:off x="3456" y="2880"/>
                <a:ext cx="288" cy="49"/>
                <a:chOff x="2400" y="3696"/>
                <a:chExt cx="288" cy="0"/>
              </a:xfrm>
            </p:grpSpPr>
            <p:sp>
              <p:nvSpPr>
                <p:cNvPr id="381000" name="Line 72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01" name="Line 73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1002" name="Group 74"/>
              <p:cNvGrpSpPr>
                <a:grpSpLocks/>
              </p:cNvGrpSpPr>
              <p:nvPr/>
            </p:nvGrpSpPr>
            <p:grpSpPr bwMode="auto">
              <a:xfrm>
                <a:off x="1440" y="2880"/>
                <a:ext cx="288" cy="49"/>
                <a:chOff x="2400" y="3696"/>
                <a:chExt cx="288" cy="0"/>
              </a:xfrm>
            </p:grpSpPr>
            <p:sp>
              <p:nvSpPr>
                <p:cNvPr id="381003" name="Line 75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04" name="Line 76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1005" name="Group 77"/>
              <p:cNvGrpSpPr>
                <a:grpSpLocks/>
              </p:cNvGrpSpPr>
              <p:nvPr/>
            </p:nvGrpSpPr>
            <p:grpSpPr bwMode="auto">
              <a:xfrm>
                <a:off x="3840" y="2880"/>
                <a:ext cx="288" cy="49"/>
                <a:chOff x="2400" y="3696"/>
                <a:chExt cx="288" cy="0"/>
              </a:xfrm>
            </p:grpSpPr>
            <p:sp>
              <p:nvSpPr>
                <p:cNvPr id="381006" name="Line 78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07" name="Line 79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1008" name="Group 80"/>
              <p:cNvGrpSpPr>
                <a:grpSpLocks/>
              </p:cNvGrpSpPr>
              <p:nvPr/>
            </p:nvGrpSpPr>
            <p:grpSpPr bwMode="auto">
              <a:xfrm>
                <a:off x="1296" y="2880"/>
                <a:ext cx="288" cy="49"/>
                <a:chOff x="2400" y="3696"/>
                <a:chExt cx="288" cy="0"/>
              </a:xfrm>
            </p:grpSpPr>
            <p:sp>
              <p:nvSpPr>
                <p:cNvPr id="381009" name="Line 81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10" name="Line 82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1011" name="Group 83"/>
              <p:cNvGrpSpPr>
                <a:grpSpLocks/>
              </p:cNvGrpSpPr>
              <p:nvPr/>
            </p:nvGrpSpPr>
            <p:grpSpPr bwMode="auto">
              <a:xfrm>
                <a:off x="4080" y="2880"/>
                <a:ext cx="288" cy="49"/>
                <a:chOff x="2400" y="3696"/>
                <a:chExt cx="288" cy="0"/>
              </a:xfrm>
            </p:grpSpPr>
            <p:sp>
              <p:nvSpPr>
                <p:cNvPr id="381012" name="Line 84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13" name="Line 85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1014" name="Group 86"/>
              <p:cNvGrpSpPr>
                <a:grpSpLocks/>
              </p:cNvGrpSpPr>
              <p:nvPr/>
            </p:nvGrpSpPr>
            <p:grpSpPr bwMode="auto">
              <a:xfrm>
                <a:off x="912" y="2880"/>
                <a:ext cx="288" cy="49"/>
                <a:chOff x="2400" y="3696"/>
                <a:chExt cx="288" cy="0"/>
              </a:xfrm>
            </p:grpSpPr>
            <p:sp>
              <p:nvSpPr>
                <p:cNvPr id="381015" name="Line 87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16" name="Line 88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1017" name="Group 89"/>
              <p:cNvGrpSpPr>
                <a:grpSpLocks/>
              </p:cNvGrpSpPr>
              <p:nvPr/>
            </p:nvGrpSpPr>
            <p:grpSpPr bwMode="auto">
              <a:xfrm>
                <a:off x="3984" y="2879"/>
                <a:ext cx="288" cy="49"/>
                <a:chOff x="2400" y="3696"/>
                <a:chExt cx="288" cy="0"/>
              </a:xfrm>
            </p:grpSpPr>
            <p:sp>
              <p:nvSpPr>
                <p:cNvPr id="381018" name="Line 90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19" name="Line 91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1020" name="Group 92"/>
              <p:cNvGrpSpPr>
                <a:grpSpLocks/>
              </p:cNvGrpSpPr>
              <p:nvPr/>
            </p:nvGrpSpPr>
            <p:grpSpPr bwMode="auto">
              <a:xfrm>
                <a:off x="864" y="2879"/>
                <a:ext cx="288" cy="49"/>
                <a:chOff x="2400" y="3696"/>
                <a:chExt cx="288" cy="0"/>
              </a:xfrm>
            </p:grpSpPr>
            <p:sp>
              <p:nvSpPr>
                <p:cNvPr id="381021" name="Line 93"/>
                <p:cNvSpPr>
                  <a:spLocks noChangeShapeType="1"/>
                </p:cNvSpPr>
                <p:nvPr/>
              </p:nvSpPr>
              <p:spPr bwMode="auto">
                <a:xfrm>
                  <a:off x="2400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022" name="Line 94"/>
                <p:cNvSpPr>
                  <a:spLocks noChangeShapeType="1"/>
                </p:cNvSpPr>
                <p:nvPr/>
              </p:nvSpPr>
              <p:spPr bwMode="auto">
                <a:xfrm>
                  <a:off x="2496" y="369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81027" name="Text Box 99"/>
          <p:cNvSpPr txBox="1">
            <a:spLocks noChangeArrowheads="1"/>
          </p:cNvSpPr>
          <p:nvPr/>
        </p:nvSpPr>
        <p:spPr bwMode="auto">
          <a:xfrm>
            <a:off x="248478" y="990600"/>
            <a:ext cx="889552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2800">
                <a:latin typeface=".VnTime" pitchFamily="34" charset="0"/>
              </a:rPr>
              <a:t>Người ta chứng minh được rằng:</a:t>
            </a:r>
          </a:p>
          <a:p>
            <a:pPr>
              <a:spcBef>
                <a:spcPct val="50000"/>
              </a:spcBef>
            </a:pPr>
            <a:r>
              <a:rPr lang="en-US" altLang="en-US" sz="2800">
                <a:latin typeface=".VnTime" pitchFamily="34" charset="0"/>
              </a:rPr>
              <a:t>- </a:t>
            </a:r>
            <a:r>
              <a:rPr lang="vi-VN" altLang="en-US" sz="2800">
                <a:latin typeface=".VnTime" pitchFamily="34" charset="0"/>
              </a:rPr>
              <a:t>Mỗi số thực được biểu diễn bởi một điểm trên trục số.</a:t>
            </a:r>
            <a:endParaRPr lang="en-US" altLang="en-US" sz="280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vi-VN" altLang="en-US" sz="2800">
                <a:latin typeface=".VnTime" pitchFamily="34" charset="0"/>
              </a:rPr>
              <a:t>- Ngược lại, mỗi điểm trên trục số đều biểu diễn một số thực.</a:t>
            </a:r>
            <a:endParaRPr lang="en-US" altLang="en-US" sz="2800">
              <a:latin typeface=".VnTime" pitchFamily="34" charset="0"/>
            </a:endParaRPr>
          </a:p>
        </p:txBody>
      </p:sp>
      <p:sp>
        <p:nvSpPr>
          <p:cNvPr id="381028" name="Text Box 100"/>
          <p:cNvSpPr txBox="1">
            <a:spLocks noChangeArrowheads="1"/>
          </p:cNvSpPr>
          <p:nvPr/>
        </p:nvSpPr>
        <p:spPr bwMode="auto">
          <a:xfrm>
            <a:off x="600075" y="3000376"/>
            <a:ext cx="868680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2800" b="1" i="1">
                <a:solidFill>
                  <a:srgbClr val="0033CC"/>
                </a:solidFill>
                <a:latin typeface=".VnTime" pitchFamily="34" charset="0"/>
              </a:rPr>
              <a:t>Như vậy</a:t>
            </a:r>
            <a:r>
              <a:rPr lang="en-US" altLang="en-US" sz="2800" b="1" i="1">
                <a:solidFill>
                  <a:srgbClr val="0033CC"/>
                </a:solidFill>
                <a:latin typeface=".VnTime" pitchFamily="34" charset="0"/>
              </a:rPr>
              <a:t>­</a:t>
            </a:r>
            <a:r>
              <a:rPr lang="vi-VN" altLang="en-US" sz="2800" b="1" i="1">
                <a:solidFill>
                  <a:srgbClr val="0033CC"/>
                </a:solidFill>
                <a:latin typeface=".VnTime" pitchFamily="34" charset="0"/>
              </a:rPr>
              <a:t>, có thể nói rằng các điểm biểu diễn số thực lấp đầy trục số.</a:t>
            </a:r>
            <a:endParaRPr lang="en-US" altLang="en-US" sz="2800" b="1" i="1">
              <a:solidFill>
                <a:srgbClr val="0033CC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vi-VN" altLang="en-US" sz="2800" b="1" i="1">
                <a:solidFill>
                  <a:srgbClr val="CC0000"/>
                </a:solidFill>
                <a:latin typeface=".VnTime" pitchFamily="34" charset="0"/>
              </a:rPr>
              <a:t>Vì thế trục số còn được gọi là trục số thực.</a:t>
            </a:r>
            <a:endParaRPr lang="en-US" altLang="en-US" sz="2800" b="1" i="1">
              <a:solidFill>
                <a:srgbClr val="CC0000"/>
              </a:solidFill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8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38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0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5" name="Text Box 3"/>
          <p:cNvSpPr txBox="1">
            <a:spLocks noChangeArrowheads="1"/>
          </p:cNvSpPr>
          <p:nvPr/>
        </p:nvSpPr>
        <p:spPr bwMode="auto">
          <a:xfrm>
            <a:off x="304800" y="2179638"/>
            <a:ext cx="8610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latin typeface=".VnTime" pitchFamily="34" charset="0"/>
              </a:rPr>
              <a:t>     </a:t>
            </a:r>
            <a:r>
              <a:rPr lang="vi-VN" altLang="en-US" sz="3200" b="1">
                <a:latin typeface=".VnTime" pitchFamily="34" charset="0"/>
              </a:rPr>
              <a:t>Trong tập hợp các số thực cũng có các phép toán với các tính chất tương tự nhưng các phép toán trong tập hợp số hữu tỉ</a:t>
            </a:r>
            <a:endParaRPr lang="en-US" altLang="en-US" sz="3200" b="1">
              <a:latin typeface="Arial" panose="020B0604020202020204" pitchFamily="34" charset="0"/>
            </a:endParaRPr>
          </a:p>
        </p:txBody>
      </p:sp>
      <p:grpSp>
        <p:nvGrpSpPr>
          <p:cNvPr id="361485" name="Group 13"/>
          <p:cNvGrpSpPr>
            <a:grpSpLocks/>
          </p:cNvGrpSpPr>
          <p:nvPr/>
        </p:nvGrpSpPr>
        <p:grpSpPr bwMode="auto">
          <a:xfrm>
            <a:off x="304800" y="381000"/>
            <a:ext cx="3657600" cy="1289050"/>
            <a:chOff x="384" y="2112"/>
            <a:chExt cx="2400" cy="864"/>
          </a:xfrm>
        </p:grpSpPr>
        <p:sp>
          <p:nvSpPr>
            <p:cNvPr id="361483" name="AutoShape 11"/>
            <p:cNvSpPr>
              <a:spLocks noChangeArrowheads="1"/>
            </p:cNvSpPr>
            <p:nvPr/>
          </p:nvSpPr>
          <p:spPr bwMode="auto">
            <a:xfrm>
              <a:off x="384" y="2112"/>
              <a:ext cx="2400" cy="864"/>
            </a:xfrm>
            <a:prstGeom prst="sun">
              <a:avLst>
                <a:gd name="adj" fmla="val 25000"/>
              </a:avLst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1484" name="Text Box 12"/>
            <p:cNvSpPr txBox="1">
              <a:spLocks noChangeArrowheads="1"/>
            </p:cNvSpPr>
            <p:nvPr/>
          </p:nvSpPr>
          <p:spPr bwMode="auto">
            <a:xfrm>
              <a:off x="1152" y="2294"/>
              <a:ext cx="960" cy="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4000">
                  <a:solidFill>
                    <a:srgbClr val="FFFF00"/>
                  </a:solidFill>
                  <a:latin typeface=".VnTime" pitchFamily="34" charset="0"/>
                </a:rPr>
                <a:t>Chú</a:t>
              </a:r>
              <a:r>
                <a:rPr lang="en-US" altLang="en-US" sz="4000">
                  <a:solidFill>
                    <a:srgbClr val="FFFF00"/>
                  </a:solidFill>
                  <a:latin typeface=".VnTime" pitchFamily="34" charset="0"/>
                </a:rPr>
                <a:t> ý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61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61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Text Box 2"/>
          <p:cNvSpPr txBox="1">
            <a:spLocks noChangeArrowheads="1"/>
          </p:cNvSpPr>
          <p:nvPr/>
        </p:nvSpPr>
        <p:spPr bwMode="auto">
          <a:xfrm>
            <a:off x="2133600" y="76200"/>
            <a:ext cx="411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200">
                <a:solidFill>
                  <a:srgbClr val="0033CC"/>
                </a:solidFill>
                <a:latin typeface=".VnTimeH" pitchFamily="34" charset="0"/>
              </a:rPr>
              <a:t>Bài Tập</a:t>
            </a:r>
            <a:endParaRPr lang="en-US" altLang="en-US" sz="3200">
              <a:solidFill>
                <a:srgbClr val="0033CC"/>
              </a:solidFill>
              <a:latin typeface=".VnTimeH" pitchFamily="34" charset="0"/>
            </a:endParaRPr>
          </a:p>
        </p:txBody>
      </p:sp>
      <p:sp>
        <p:nvSpPr>
          <p:cNvPr id="382979" name="Text Box 3"/>
          <p:cNvSpPr txBox="1">
            <a:spLocks noChangeArrowheads="1"/>
          </p:cNvSpPr>
          <p:nvPr/>
        </p:nvSpPr>
        <p:spPr bwMode="auto">
          <a:xfrm>
            <a:off x="304800" y="685800"/>
            <a:ext cx="86868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vi-VN" altLang="en-US" sz="2800" u="sng">
                <a:latin typeface=".VnTime" pitchFamily="34" charset="0"/>
              </a:rPr>
              <a:t>Bài</a:t>
            </a:r>
            <a:r>
              <a:rPr lang="en-US" altLang="en-US" sz="2800" u="sng">
                <a:latin typeface=".VnTime" pitchFamily="34" charset="0"/>
              </a:rPr>
              <a:t> 1:</a:t>
            </a:r>
            <a:r>
              <a:rPr lang="vi-VN" altLang="en-US" sz="2800">
                <a:latin typeface=".VnTime" pitchFamily="34" charset="0"/>
              </a:rPr>
              <a:t>Điền các dấu (</a:t>
            </a:r>
            <a:r>
              <a:rPr lang="en-US" altLang="en-US" sz="2800">
                <a:latin typeface=".VnTime" pitchFamily="34" charset="0"/>
                <a:sym typeface="Symbol" panose="05050102010706020507" pitchFamily="18" charset="2"/>
              </a:rPr>
              <a:t>,,</a:t>
            </a:r>
            <a:r>
              <a:rPr lang="en-US" altLang="en-US" sz="2800">
                <a:latin typeface=".VnTime" pitchFamily="34" charset="0"/>
              </a:rPr>
              <a:t>) </a:t>
            </a:r>
            <a:r>
              <a:rPr lang="vi-VN" altLang="en-US" sz="2800">
                <a:latin typeface=".VnTime" pitchFamily="34" charset="0"/>
              </a:rPr>
              <a:t>thích hợp vào ô vuông</a:t>
            </a:r>
            <a:r>
              <a:rPr lang="en-US" altLang="en-US" sz="2800">
                <a:latin typeface=".VnTime" pitchFamily="34" charset="0"/>
              </a:rPr>
              <a:t>:</a:t>
            </a:r>
          </a:p>
          <a:p>
            <a:pPr>
              <a:spcBef>
                <a:spcPct val="20000"/>
              </a:spcBef>
            </a:pPr>
            <a:r>
              <a:rPr lang="en-US" altLang="en-US" sz="3000">
                <a:latin typeface=".VnTime" pitchFamily="34" charset="0"/>
              </a:rPr>
              <a:t>   </a:t>
            </a:r>
            <a:r>
              <a:rPr lang="en-US" altLang="en-US" sz="2800">
                <a:latin typeface=".VnTime" pitchFamily="34" charset="0"/>
              </a:rPr>
              <a:t>3</a:t>
            </a:r>
            <a:r>
              <a:rPr lang="en-US" altLang="en-US" sz="2800">
                <a:latin typeface="Verdana" panose="020B0604030504040204" pitchFamily="34" charset="0"/>
                <a:sym typeface="Wingdings 2" panose="05020102010507070707" pitchFamily="18" charset="2"/>
              </a:rPr>
              <a:t>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Q;      </a:t>
            </a:r>
            <a:r>
              <a:rPr lang="en-US" altLang="en-US" sz="2800">
                <a:latin typeface=".VnTime" pitchFamily="34" charset="0"/>
              </a:rPr>
              <a:t>3  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R;     </a:t>
            </a:r>
            <a:r>
              <a:rPr lang="en-US" altLang="en-US" sz="2800">
                <a:latin typeface=".VnTime" pitchFamily="34" charset="0"/>
              </a:rPr>
              <a:t>3  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I;    -2,53        Q;</a:t>
            </a:r>
          </a:p>
          <a:p>
            <a:pPr>
              <a:spcBef>
                <a:spcPct val="20000"/>
              </a:spcBef>
            </a:pP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           0,2(35)        I;     </a:t>
            </a:r>
            <a:r>
              <a:rPr lang="en-US" altLang="en-US" sz="2800">
                <a:latin typeface=".VnTime" pitchFamily="34" charset="0"/>
              </a:rPr>
              <a:t>N   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Z;      I       R. </a:t>
            </a:r>
          </a:p>
          <a:p>
            <a:pPr>
              <a:spcBef>
                <a:spcPct val="20000"/>
              </a:spcBef>
            </a:pPr>
            <a:r>
              <a:rPr lang="vi-VN" altLang="en-US" sz="2800" u="sng">
                <a:latin typeface=".VnTime" pitchFamily="34" charset="0"/>
              </a:rPr>
              <a:t>Bài </a:t>
            </a:r>
            <a:r>
              <a:rPr lang="en-US" altLang="en-US" sz="2800" u="sng">
                <a:latin typeface=".VnTime" pitchFamily="34" charset="0"/>
              </a:rPr>
              <a:t>2:</a:t>
            </a:r>
            <a:r>
              <a:rPr lang="vi-VN" altLang="en-US" sz="2800">
                <a:latin typeface=".VnTime" pitchFamily="34" charset="0"/>
              </a:rPr>
              <a:t>Điền vào chỗ trống (...) vào các phát biểu sau:</a:t>
            </a:r>
            <a:endParaRPr lang="en-US" altLang="en-US" sz="2800">
              <a:latin typeface=".VnTime" pitchFamily="34" charset="0"/>
            </a:endParaRPr>
          </a:p>
          <a:p>
            <a:pPr>
              <a:spcBef>
                <a:spcPct val="20000"/>
              </a:spcBef>
              <a:buFontTx/>
              <a:buAutoNum type="alphaLcParenR"/>
            </a:pPr>
            <a:r>
              <a:rPr lang="vi-VN" altLang="en-US" sz="2800">
                <a:latin typeface=".VnTime" pitchFamily="34" charset="0"/>
              </a:rPr>
              <a:t>Nếu a là số thực thì a là số</a:t>
            </a:r>
            <a:r>
              <a:rPr lang="en-US" altLang="en-US" sz="2800">
                <a:latin typeface=".VnTime" pitchFamily="34" charset="0"/>
              </a:rPr>
              <a:t>….…. </a:t>
            </a:r>
            <a:r>
              <a:rPr lang="vi-VN" altLang="en-US" sz="2800">
                <a:latin typeface=".VnTime" pitchFamily="34" charset="0"/>
              </a:rPr>
              <a:t>hoặc</a:t>
            </a:r>
            <a:r>
              <a:rPr lang="en-US" altLang="en-US" sz="2800">
                <a:latin typeface=".VnTime" pitchFamily="34" charset="0"/>
              </a:rPr>
              <a:t> </a:t>
            </a:r>
            <a:r>
              <a:rPr lang="vi-VN" altLang="en-US" sz="2800">
                <a:latin typeface=".VnTime" pitchFamily="34" charset="0"/>
              </a:rPr>
              <a:t>số</a:t>
            </a:r>
            <a:r>
              <a:rPr lang="en-US" altLang="en-US" sz="2800">
                <a:latin typeface=".VnTime" pitchFamily="34" charset="0"/>
              </a:rPr>
              <a:t> ..……..</a:t>
            </a:r>
          </a:p>
          <a:p>
            <a:pPr>
              <a:spcBef>
                <a:spcPct val="20000"/>
              </a:spcBef>
              <a:buFontTx/>
              <a:buAutoNum type="alphaLcParenR"/>
            </a:pPr>
            <a:r>
              <a:rPr lang="en-US" altLang="en-US" sz="2800">
                <a:latin typeface=".VnTime" pitchFamily="34" charset="0"/>
              </a:rPr>
              <a:t> </a:t>
            </a:r>
            <a:r>
              <a:rPr lang="vi-VN" altLang="en-US" sz="2800">
                <a:latin typeface=".VnTime" pitchFamily="34" charset="0"/>
              </a:rPr>
              <a:t>Nếu b là số vô tỉ thì b viết dưới dạng </a:t>
            </a:r>
            <a:r>
              <a:rPr lang="en-US" altLang="en-US" sz="2800">
                <a:latin typeface=".VnTime" pitchFamily="34" charset="0"/>
              </a:rPr>
              <a:t>………………………</a:t>
            </a:r>
          </a:p>
          <a:p>
            <a:pPr>
              <a:spcBef>
                <a:spcPct val="20000"/>
              </a:spcBef>
            </a:pPr>
            <a:endParaRPr lang="en-US" altLang="en-US" sz="2800">
              <a:latin typeface=".VnTime" pitchFamily="34" charset="0"/>
            </a:endParaRPr>
          </a:p>
        </p:txBody>
      </p:sp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9906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>
              <a:solidFill>
                <a:srgbClr val="CC0000"/>
              </a:solidFill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82981" name="Text Box 5"/>
          <p:cNvSpPr txBox="1">
            <a:spLocks noChangeArrowheads="1"/>
          </p:cNvSpPr>
          <p:nvPr/>
        </p:nvSpPr>
        <p:spPr bwMode="auto">
          <a:xfrm>
            <a:off x="26670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>
              <a:solidFill>
                <a:srgbClr val="CC0000"/>
              </a:solidFill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82982" name="Text Box 6"/>
          <p:cNvSpPr txBox="1">
            <a:spLocks noChangeArrowheads="1"/>
          </p:cNvSpPr>
          <p:nvPr/>
        </p:nvSpPr>
        <p:spPr bwMode="auto">
          <a:xfrm>
            <a:off x="42672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>
              <a:solidFill>
                <a:srgbClr val="0033CC"/>
              </a:solidFill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82983" name="Text Box 7"/>
          <p:cNvSpPr txBox="1">
            <a:spLocks noChangeArrowheads="1"/>
          </p:cNvSpPr>
          <p:nvPr/>
        </p:nvSpPr>
        <p:spPr bwMode="auto">
          <a:xfrm>
            <a:off x="61722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>
              <a:solidFill>
                <a:srgbClr val="CC0000"/>
              </a:solidFill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82984" name="Text Box 8"/>
          <p:cNvSpPr txBox="1">
            <a:spLocks noChangeArrowheads="1"/>
          </p:cNvSpPr>
          <p:nvPr/>
        </p:nvSpPr>
        <p:spPr bwMode="auto">
          <a:xfrm>
            <a:off x="2590800" y="17526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>
              <a:solidFill>
                <a:srgbClr val="0033CC"/>
              </a:solidFill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82985" name="Text Box 9"/>
          <p:cNvSpPr txBox="1">
            <a:spLocks noChangeArrowheads="1"/>
          </p:cNvSpPr>
          <p:nvPr/>
        </p:nvSpPr>
        <p:spPr bwMode="auto">
          <a:xfrm>
            <a:off x="4191000" y="17526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>
              <a:solidFill>
                <a:srgbClr val="CC0000"/>
              </a:solidFill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82986" name="Text Box 10"/>
          <p:cNvSpPr txBox="1">
            <a:spLocks noChangeArrowheads="1"/>
          </p:cNvSpPr>
          <p:nvPr/>
        </p:nvSpPr>
        <p:spPr bwMode="auto">
          <a:xfrm>
            <a:off x="5867400" y="17526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2400">
              <a:solidFill>
                <a:srgbClr val="CC0000"/>
              </a:solidFill>
              <a:latin typeface=".VnTime" pitchFamily="34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Text Box 2"/>
          <p:cNvSpPr txBox="1">
            <a:spLocks noChangeArrowheads="1"/>
          </p:cNvSpPr>
          <p:nvPr/>
        </p:nvSpPr>
        <p:spPr bwMode="auto">
          <a:xfrm>
            <a:off x="2133600" y="76200"/>
            <a:ext cx="411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200">
                <a:solidFill>
                  <a:srgbClr val="0033CC"/>
                </a:solidFill>
                <a:latin typeface=".VnTimeH" pitchFamily="34" charset="0"/>
              </a:rPr>
              <a:t>Bài Tập</a:t>
            </a:r>
            <a:endParaRPr lang="en-US" altLang="en-US" sz="3200">
              <a:solidFill>
                <a:srgbClr val="0033CC"/>
              </a:solidFill>
              <a:latin typeface=".VnTimeH" pitchFamily="34" charset="0"/>
            </a:endParaRPr>
          </a:p>
        </p:txBody>
      </p:sp>
      <p:sp>
        <p:nvSpPr>
          <p:cNvPr id="375812" name="Text Box 4"/>
          <p:cNvSpPr txBox="1">
            <a:spLocks noChangeArrowheads="1"/>
          </p:cNvSpPr>
          <p:nvPr/>
        </p:nvSpPr>
        <p:spPr bwMode="auto">
          <a:xfrm>
            <a:off x="9906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CC0000"/>
                </a:solidFill>
                <a:latin typeface=".VnTime" pitchFamily="34" charset="0"/>
                <a:sym typeface="Symbol" panose="05050102010706020507" pitchFamily="18" charset="2"/>
              </a:rPr>
              <a:t></a:t>
            </a:r>
          </a:p>
        </p:txBody>
      </p:sp>
      <p:sp>
        <p:nvSpPr>
          <p:cNvPr id="375813" name="Text Box 5"/>
          <p:cNvSpPr txBox="1">
            <a:spLocks noChangeArrowheads="1"/>
          </p:cNvSpPr>
          <p:nvPr/>
        </p:nvSpPr>
        <p:spPr bwMode="auto">
          <a:xfrm>
            <a:off x="26670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CC0000"/>
                </a:solidFill>
                <a:latin typeface=".VnTime" pitchFamily="34" charset="0"/>
                <a:sym typeface="Symbol" panose="05050102010706020507" pitchFamily="18" charset="2"/>
              </a:rPr>
              <a:t></a:t>
            </a:r>
          </a:p>
        </p:txBody>
      </p:sp>
      <p:sp>
        <p:nvSpPr>
          <p:cNvPr id="375814" name="Text Box 6"/>
          <p:cNvSpPr txBox="1">
            <a:spLocks noChangeArrowheads="1"/>
          </p:cNvSpPr>
          <p:nvPr/>
        </p:nvSpPr>
        <p:spPr bwMode="auto">
          <a:xfrm>
            <a:off x="42672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</a:t>
            </a:r>
          </a:p>
        </p:txBody>
      </p:sp>
      <p:sp>
        <p:nvSpPr>
          <p:cNvPr id="375815" name="Text Box 7"/>
          <p:cNvSpPr txBox="1">
            <a:spLocks noChangeArrowheads="1"/>
          </p:cNvSpPr>
          <p:nvPr/>
        </p:nvSpPr>
        <p:spPr bwMode="auto">
          <a:xfrm>
            <a:off x="6172200" y="12192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CC0000"/>
                </a:solidFill>
                <a:latin typeface=".VnTime" pitchFamily="34" charset="0"/>
                <a:sym typeface="Symbol" panose="05050102010706020507" pitchFamily="18" charset="2"/>
              </a:rPr>
              <a:t></a:t>
            </a:r>
          </a:p>
        </p:txBody>
      </p:sp>
      <p:sp>
        <p:nvSpPr>
          <p:cNvPr id="375816" name="Text Box 8"/>
          <p:cNvSpPr txBox="1">
            <a:spLocks noChangeArrowheads="1"/>
          </p:cNvSpPr>
          <p:nvPr/>
        </p:nvSpPr>
        <p:spPr bwMode="auto">
          <a:xfrm>
            <a:off x="2590800" y="17526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</a:t>
            </a:r>
          </a:p>
        </p:txBody>
      </p:sp>
      <p:sp>
        <p:nvSpPr>
          <p:cNvPr id="375817" name="Text Box 9"/>
          <p:cNvSpPr txBox="1">
            <a:spLocks noChangeArrowheads="1"/>
          </p:cNvSpPr>
          <p:nvPr/>
        </p:nvSpPr>
        <p:spPr bwMode="auto">
          <a:xfrm>
            <a:off x="4191000" y="17526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CC0000"/>
                </a:solidFill>
                <a:latin typeface=".VnTime" pitchFamily="34" charset="0"/>
                <a:sym typeface="Symbol" panose="05050102010706020507" pitchFamily="18" charset="2"/>
              </a:rPr>
              <a:t></a:t>
            </a:r>
          </a:p>
        </p:txBody>
      </p:sp>
      <p:sp>
        <p:nvSpPr>
          <p:cNvPr id="375818" name="Text Box 10"/>
          <p:cNvSpPr txBox="1">
            <a:spLocks noChangeArrowheads="1"/>
          </p:cNvSpPr>
          <p:nvPr/>
        </p:nvSpPr>
        <p:spPr bwMode="auto">
          <a:xfrm>
            <a:off x="5867400" y="1752600"/>
            <a:ext cx="45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CC0000"/>
                </a:solidFill>
                <a:latin typeface=".VnTime" pitchFamily="34" charset="0"/>
                <a:sym typeface="Symbol" panose="05050102010706020507" pitchFamily="18" charset="2"/>
              </a:rPr>
              <a:t>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2267C0E-0247-104D-BA5C-04112138C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85800"/>
            <a:ext cx="86868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vi-VN" altLang="en-US" sz="2800" u="sng">
                <a:latin typeface=".VnTime" pitchFamily="34" charset="0"/>
              </a:rPr>
              <a:t>Bài</a:t>
            </a:r>
            <a:r>
              <a:rPr lang="en-US" altLang="en-US" sz="2800" u="sng">
                <a:latin typeface=".VnTime" pitchFamily="34" charset="0"/>
              </a:rPr>
              <a:t> 1:</a:t>
            </a:r>
            <a:r>
              <a:rPr lang="vi-VN" altLang="en-US" sz="2800">
                <a:latin typeface=".VnTime" pitchFamily="34" charset="0"/>
              </a:rPr>
              <a:t>Điền các dấu (</a:t>
            </a:r>
            <a:r>
              <a:rPr lang="en-US" altLang="en-US" sz="2800">
                <a:latin typeface=".VnTime" pitchFamily="34" charset="0"/>
                <a:sym typeface="Symbol" panose="05050102010706020507" pitchFamily="18" charset="2"/>
              </a:rPr>
              <a:t>,,</a:t>
            </a:r>
            <a:r>
              <a:rPr lang="en-US" altLang="en-US" sz="2800">
                <a:latin typeface=".VnTime" pitchFamily="34" charset="0"/>
              </a:rPr>
              <a:t>) </a:t>
            </a:r>
            <a:r>
              <a:rPr lang="vi-VN" altLang="en-US" sz="2800">
                <a:latin typeface=".VnTime" pitchFamily="34" charset="0"/>
              </a:rPr>
              <a:t>thích hợp vào ô vuông</a:t>
            </a:r>
            <a:r>
              <a:rPr lang="en-US" altLang="en-US" sz="2800">
                <a:latin typeface=".VnTime" pitchFamily="34" charset="0"/>
              </a:rPr>
              <a:t>:</a:t>
            </a:r>
          </a:p>
          <a:p>
            <a:pPr>
              <a:spcBef>
                <a:spcPct val="20000"/>
              </a:spcBef>
            </a:pPr>
            <a:r>
              <a:rPr lang="en-US" altLang="en-US" sz="3000">
                <a:latin typeface=".VnTime" pitchFamily="34" charset="0"/>
              </a:rPr>
              <a:t>   </a:t>
            </a:r>
            <a:r>
              <a:rPr lang="en-US" altLang="en-US" sz="2800">
                <a:latin typeface=".VnTime" pitchFamily="34" charset="0"/>
              </a:rPr>
              <a:t>3</a:t>
            </a:r>
            <a:r>
              <a:rPr lang="en-US" altLang="en-US" sz="2800">
                <a:latin typeface="Verdana" panose="020B0604030504040204" pitchFamily="34" charset="0"/>
                <a:sym typeface="Wingdings 2" panose="05020102010507070707" pitchFamily="18" charset="2"/>
              </a:rPr>
              <a:t>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Q;      </a:t>
            </a:r>
            <a:r>
              <a:rPr lang="en-US" altLang="en-US" sz="2800">
                <a:latin typeface=".VnTime" pitchFamily="34" charset="0"/>
              </a:rPr>
              <a:t>3  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R;     </a:t>
            </a:r>
            <a:r>
              <a:rPr lang="en-US" altLang="en-US" sz="2800">
                <a:latin typeface=".VnTime" pitchFamily="34" charset="0"/>
              </a:rPr>
              <a:t>3  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I;    -2,53        Q;</a:t>
            </a:r>
          </a:p>
          <a:p>
            <a:pPr>
              <a:spcBef>
                <a:spcPct val="20000"/>
              </a:spcBef>
            </a:pP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           0,2(35)        I;     </a:t>
            </a:r>
            <a:r>
              <a:rPr lang="en-US" altLang="en-US" sz="2800">
                <a:latin typeface=".VnTime" pitchFamily="34" charset="0"/>
              </a:rPr>
              <a:t>N        </a:t>
            </a:r>
            <a:r>
              <a:rPr lang="en-US" altLang="en-US" sz="2800">
                <a:latin typeface=".VnTime" pitchFamily="34" charset="0"/>
                <a:sym typeface="Wingdings 2" panose="05020102010507070707" pitchFamily="18" charset="2"/>
              </a:rPr>
              <a:t>Z;      I       R. </a:t>
            </a:r>
          </a:p>
          <a:p>
            <a:pPr>
              <a:spcBef>
                <a:spcPct val="20000"/>
              </a:spcBef>
            </a:pPr>
            <a:r>
              <a:rPr lang="vi-VN" altLang="en-US" sz="2800" u="sng">
                <a:latin typeface=".VnTime" pitchFamily="34" charset="0"/>
              </a:rPr>
              <a:t>Bài </a:t>
            </a:r>
            <a:r>
              <a:rPr lang="en-US" altLang="en-US" sz="2800" u="sng">
                <a:latin typeface=".VnTime" pitchFamily="34" charset="0"/>
              </a:rPr>
              <a:t>2:</a:t>
            </a:r>
            <a:r>
              <a:rPr lang="vi-VN" altLang="en-US" sz="2800">
                <a:latin typeface=".VnTime" pitchFamily="34" charset="0"/>
              </a:rPr>
              <a:t>Điền vào chỗ trống (...) vào các phát biểu sau:</a:t>
            </a:r>
            <a:endParaRPr lang="en-US" altLang="en-US" sz="2800">
              <a:latin typeface=".VnTime" pitchFamily="34" charset="0"/>
            </a:endParaRPr>
          </a:p>
          <a:p>
            <a:pPr>
              <a:spcBef>
                <a:spcPct val="20000"/>
              </a:spcBef>
              <a:buFontTx/>
              <a:buAutoNum type="alphaLcParenR"/>
            </a:pPr>
            <a:r>
              <a:rPr lang="vi-VN" altLang="en-US" sz="2800">
                <a:latin typeface=".VnTime" pitchFamily="34" charset="0"/>
              </a:rPr>
              <a:t>Nếu a là số thực thì a là số</a:t>
            </a:r>
            <a:r>
              <a:rPr lang="en-US" altLang="en-US" sz="2800">
                <a:latin typeface=".VnTime" pitchFamily="34" charset="0"/>
              </a:rPr>
              <a:t>….…. </a:t>
            </a:r>
            <a:r>
              <a:rPr lang="vi-VN" altLang="en-US" sz="2800">
                <a:latin typeface=".VnTime" pitchFamily="34" charset="0"/>
              </a:rPr>
              <a:t>hoặc</a:t>
            </a:r>
            <a:r>
              <a:rPr lang="en-US" altLang="en-US" sz="2800">
                <a:latin typeface=".VnTime" pitchFamily="34" charset="0"/>
              </a:rPr>
              <a:t> </a:t>
            </a:r>
            <a:r>
              <a:rPr lang="vi-VN" altLang="en-US" sz="2800">
                <a:latin typeface=".VnTime" pitchFamily="34" charset="0"/>
              </a:rPr>
              <a:t>số</a:t>
            </a:r>
            <a:r>
              <a:rPr lang="en-US" altLang="en-US" sz="2800">
                <a:latin typeface=".VnTime" pitchFamily="34" charset="0"/>
              </a:rPr>
              <a:t> ..……..</a:t>
            </a:r>
          </a:p>
          <a:p>
            <a:pPr>
              <a:spcBef>
                <a:spcPct val="20000"/>
              </a:spcBef>
              <a:buFontTx/>
              <a:buAutoNum type="alphaLcParenR"/>
            </a:pPr>
            <a:r>
              <a:rPr lang="en-US" altLang="en-US" sz="2800">
                <a:latin typeface=".VnTime" pitchFamily="34" charset="0"/>
              </a:rPr>
              <a:t> </a:t>
            </a:r>
            <a:r>
              <a:rPr lang="vi-VN" altLang="en-US" sz="2800">
                <a:latin typeface=".VnTime" pitchFamily="34" charset="0"/>
              </a:rPr>
              <a:t>Nếu b là số vô tỉ thì b viết dưới dạng </a:t>
            </a:r>
            <a:r>
              <a:rPr lang="en-US" altLang="en-US" sz="2800">
                <a:latin typeface=".VnTime" pitchFamily="34" charset="0"/>
              </a:rPr>
              <a:t>………………………</a:t>
            </a:r>
          </a:p>
          <a:p>
            <a:pPr>
              <a:spcBef>
                <a:spcPct val="20000"/>
              </a:spcBef>
            </a:pPr>
            <a:endParaRPr lang="en-US" altLang="en-US" sz="2800">
              <a:latin typeface=".VnTime" pitchFamily="34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ABC129D-8042-D949-AFF4-0BDD5FBB2B09}"/>
              </a:ext>
            </a:extLst>
          </p:cNvPr>
          <p:cNvSpPr txBox="1"/>
          <p:nvPr/>
        </p:nvSpPr>
        <p:spPr>
          <a:xfrm>
            <a:off x="4572000" y="2752725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400" b="1">
                <a:solidFill>
                  <a:srgbClr val="CC0000"/>
                </a:solidFill>
              </a:rPr>
              <a:t>Hữu tỉ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5AB3C68-34A8-B946-9F71-596567F17DFE}"/>
              </a:ext>
            </a:extLst>
          </p:cNvPr>
          <p:cNvSpPr txBox="1"/>
          <p:nvPr/>
        </p:nvSpPr>
        <p:spPr>
          <a:xfrm>
            <a:off x="6515100" y="273251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400" b="1">
                <a:solidFill>
                  <a:srgbClr val="CC0000"/>
                </a:solidFill>
              </a:rPr>
              <a:t>Vô tỉ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36586AA-2250-CF4E-9A96-337D67604B2B}"/>
              </a:ext>
            </a:extLst>
          </p:cNvPr>
          <p:cNvSpPr txBox="1"/>
          <p:nvPr/>
        </p:nvSpPr>
        <p:spPr>
          <a:xfrm>
            <a:off x="551621" y="3799314"/>
            <a:ext cx="779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400" b="1">
                <a:solidFill>
                  <a:srgbClr val="C00000"/>
                </a:solidFill>
              </a:rPr>
              <a:t>Sô thập phân hữu hạn không tuần hoàn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8770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1447800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Clip" r:id="rId3" imgW="1278360" imgH="1274040" progId="MS_ClipArt_Gallery.2">
                  <p:embed/>
                </p:oleObj>
              </mc:Choice>
              <mc:Fallback>
                <p:oleObj name="Clip" r:id="rId3" imgW="1278360" imgH="1274040" progId="MS_ClipArt_Gallery.2">
                  <p:embed/>
                  <p:pic>
                    <p:nvPicPr>
                      <p:cNvPr id="2887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47800" cy="1444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779" name="Text Box 11"/>
          <p:cNvSpPr txBox="1">
            <a:spLocks noChangeArrowheads="1"/>
          </p:cNvSpPr>
          <p:nvPr/>
        </p:nvSpPr>
        <p:spPr bwMode="auto">
          <a:xfrm>
            <a:off x="281609" y="2196548"/>
            <a:ext cx="950843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vi-VN" altLang="en-US" sz="8000" b="1" i="1" u="sng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 thành cảm ơn </a:t>
            </a:r>
            <a:endParaRPr lang="en-US" altLang="en-US" sz="8000" b="1" i="1" u="sng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8780" name="Picture 12" descr="butterflies_flowers_md_wh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791200"/>
            <a:ext cx="172878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8781" name="Picture 13" descr="butterflies_flowers_md_wh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715000"/>
            <a:ext cx="172878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8782" name="Picture 14" descr="butterflies_flowers_md_wh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96000"/>
            <a:ext cx="172878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9" grpId="0"/>
      <p:bldP spid="28877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ChangeArrowheads="1"/>
          </p:cNvSpPr>
          <p:nvPr/>
        </p:nvSpPr>
        <p:spPr bwMode="auto">
          <a:xfrm>
            <a:off x="0" y="381000"/>
            <a:ext cx="8229600" cy="9731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vi-VN" altLang="en-US" sz="3200" b="1" i="1">
                <a:solidFill>
                  <a:schemeClr val="tx2"/>
                </a:solidFill>
                <a:latin typeface=".VnTime" pitchFamily="34" charset="0"/>
              </a:rPr>
              <a:t>SỐ THỰC</a:t>
            </a:r>
            <a:endParaRPr lang="en-US" altLang="en-US" sz="3200">
              <a:solidFill>
                <a:schemeClr val="tx2"/>
              </a:solidFill>
              <a:latin typeface="Broadway" pitchFamily="82" charset="0"/>
            </a:endParaRPr>
          </a:p>
        </p:txBody>
      </p:sp>
      <p:sp>
        <p:nvSpPr>
          <p:cNvPr id="374787" name="Text Box 3"/>
          <p:cNvSpPr txBox="1">
            <a:spLocks noChangeArrowheads="1"/>
          </p:cNvSpPr>
          <p:nvPr/>
        </p:nvSpPr>
        <p:spPr bwMode="auto">
          <a:xfrm>
            <a:off x="152400" y="1143000"/>
            <a:ext cx="525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i="1" u="sng">
                <a:solidFill>
                  <a:schemeClr val="folHlink"/>
                </a:solidFill>
                <a:latin typeface=".VnTime" pitchFamily="34" charset="0"/>
              </a:rPr>
              <a:t>1. </a:t>
            </a:r>
            <a:r>
              <a:rPr lang="vi-VN" altLang="en-US" sz="3200" b="1" i="1" u="sng">
                <a:solidFill>
                  <a:schemeClr val="folHlink"/>
                </a:solidFill>
                <a:latin typeface=".VnTime" pitchFamily="34" charset="0"/>
              </a:rPr>
              <a:t>Số thực:</a:t>
            </a:r>
            <a:r>
              <a:rPr lang="en-US" altLang="en-US" sz="3200" b="1"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374788" name="Text Box 4"/>
          <p:cNvSpPr txBox="1">
            <a:spLocks noChangeArrowheads="1"/>
          </p:cNvSpPr>
          <p:nvPr/>
        </p:nvSpPr>
        <p:spPr bwMode="auto">
          <a:xfrm>
            <a:off x="0" y="167640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  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*Số hữu tỉ và số vô tỉ gọi chung là số thực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.</a:t>
            </a:r>
            <a:r>
              <a:rPr lang="en-US" altLang="en-US" sz="3200" b="1" u="sng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</a:t>
            </a:r>
          </a:p>
        </p:txBody>
      </p:sp>
      <p:graphicFrame>
        <p:nvGraphicFramePr>
          <p:cNvPr id="374791" name="Object 7"/>
          <p:cNvGraphicFramePr>
            <a:graphicFrameLocks noChangeAspect="1"/>
          </p:cNvGraphicFramePr>
          <p:nvPr/>
        </p:nvGraphicFramePr>
        <p:xfrm>
          <a:off x="684213" y="2438400"/>
          <a:ext cx="4878387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Equation" r:id="rId3" imgW="2374560" imgH="393480" progId="Equation.DSMT4">
                  <p:embed/>
                </p:oleObj>
              </mc:Choice>
              <mc:Fallback>
                <p:oleObj name="Equation" r:id="rId3" imgW="2374560" imgH="393480" progId="Equation.DSMT4">
                  <p:embed/>
                  <p:pic>
                    <p:nvPicPr>
                      <p:cNvPr id="3747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438400"/>
                        <a:ext cx="4878387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4792" name="Text Box 8"/>
          <p:cNvSpPr txBox="1">
            <a:spLocks noChangeArrowheads="1"/>
          </p:cNvSpPr>
          <p:nvPr/>
        </p:nvSpPr>
        <p:spPr bwMode="auto">
          <a:xfrm>
            <a:off x="5715000" y="2514599"/>
            <a:ext cx="3429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200" b="1">
                <a:latin typeface=".VnTime" pitchFamily="34" charset="0"/>
              </a:rPr>
              <a:t>Là các số thực</a:t>
            </a:r>
            <a:endParaRPr lang="en-US" altLang="en-US" sz="3200" b="1">
              <a:latin typeface=".VnTime" pitchFamily="34" charset="0"/>
            </a:endParaRPr>
          </a:p>
        </p:txBody>
      </p:sp>
      <p:sp>
        <p:nvSpPr>
          <p:cNvPr id="374793" name="Text Box 9"/>
          <p:cNvSpPr txBox="1">
            <a:spLocks noChangeArrowheads="1"/>
          </p:cNvSpPr>
          <p:nvPr/>
        </p:nvSpPr>
        <p:spPr bwMode="auto">
          <a:xfrm>
            <a:off x="838200" y="3459163"/>
            <a:ext cx="6858000" cy="579437"/>
          </a:xfrm>
          <a:prstGeom prst="rect">
            <a:avLst/>
          </a:prstGeom>
          <a:solidFill>
            <a:srgbClr val="00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200" b="1" i="1">
                <a:solidFill>
                  <a:srgbClr val="FFFF00"/>
                </a:solidFill>
                <a:latin typeface=".VnTime" pitchFamily="34" charset="0"/>
              </a:rPr>
              <a:t>Tập hợp số thực được kí hiệu là R</a:t>
            </a:r>
            <a:endParaRPr lang="en-US" altLang="en-US" sz="3200" b="1" i="1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F99CEAC-26B0-D247-BF73-F63CD2CA1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8850" y="5029200"/>
            <a:ext cx="3771900" cy="3657600"/>
          </a:xfrm>
        </p:spPr>
        <p:txBody>
          <a:bodyPr/>
          <a:lstStyle/>
          <a:p>
            <a:endParaRPr lang="vi-VN"/>
          </a:p>
        </p:txBody>
      </p:sp>
      <p:sp>
        <p:nvSpPr>
          <p:cNvPr id="5" name="Chỗ dành sẵn cho Nội dung 4">
            <a:extLst>
              <a:ext uri="{FF2B5EF4-FFF2-40B4-BE49-F238E27FC236}">
                <a16:creationId xmlns:a16="http://schemas.microsoft.com/office/drawing/2014/main" id="{EED50FDD-6BB9-3243-990F-8434FBD4F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9050" y="4694583"/>
            <a:ext cx="3771900" cy="3657600"/>
          </a:xfrm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4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4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4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4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4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6" grpId="0" animBg="1"/>
      <p:bldP spid="374792" grpId="0"/>
      <p:bldP spid="3747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914400"/>
            <a:ext cx="685800" cy="685800"/>
          </a:xfrm>
          <a:solidFill>
            <a:srgbClr val="0033CC"/>
          </a:solidFill>
          <a:ln>
            <a:solidFill>
              <a:srgbClr val="0033CC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altLang="en-US" sz="3200">
                <a:solidFill>
                  <a:srgbClr val="FFFF00"/>
                </a:solidFill>
                <a:latin typeface=".VnTime" pitchFamily="34" charset="0"/>
              </a:rPr>
              <a:t>?1</a:t>
            </a:r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1066800" y="958850"/>
            <a:ext cx="7086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600" i="1">
                <a:latin typeface=".VnTime" pitchFamily="34" charset="0"/>
              </a:rPr>
              <a:t>Cách</a:t>
            </a:r>
            <a:r>
              <a:rPr lang="en-US" altLang="en-US" sz="3600" i="1">
                <a:latin typeface=".VnTime" pitchFamily="34" charset="0"/>
              </a:rPr>
              <a:t> </a:t>
            </a:r>
            <a:r>
              <a:rPr lang="vi-VN" altLang="en-US" sz="3600" i="1">
                <a:latin typeface=".VnTime" pitchFamily="34" charset="0"/>
              </a:rPr>
              <a:t>viế</a:t>
            </a:r>
            <a:r>
              <a:rPr lang="en-US" altLang="en-US" sz="3600" i="1">
                <a:latin typeface=".VnTime" pitchFamily="34" charset="0"/>
              </a:rPr>
              <a:t>t x</a:t>
            </a:r>
            <a:r>
              <a:rPr lang="en-US" altLang="en-US" sz="3600" i="1">
                <a:latin typeface=".VnTime" pitchFamily="34" charset="0"/>
                <a:sym typeface="Symbol" panose="05050102010706020507" pitchFamily="18" charset="2"/>
              </a:rPr>
              <a:t></a:t>
            </a:r>
            <a:r>
              <a:rPr lang="en-US" altLang="en-US" sz="3600" b="1" i="1">
                <a:latin typeface=".VnTime" pitchFamily="34" charset="0"/>
                <a:sym typeface="Symbol" panose="05050102010706020507" pitchFamily="18" charset="2"/>
              </a:rPr>
              <a:t>R</a:t>
            </a:r>
            <a:r>
              <a:rPr lang="en-US" altLang="en-US" sz="3600" i="1">
                <a:latin typeface=".VnTime" pitchFamily="34" charset="0"/>
                <a:sym typeface="Symbol" panose="05050102010706020507" pitchFamily="18" charset="2"/>
              </a:rPr>
              <a:t> cho ta </a:t>
            </a:r>
            <a:r>
              <a:rPr lang="vi-VN" altLang="en-US" sz="3600" i="1">
                <a:latin typeface=".VnTime" pitchFamily="34" charset="0"/>
                <a:sym typeface="Symbol" panose="05050102010706020507" pitchFamily="18" charset="2"/>
              </a:rPr>
              <a:t>biết điều gì?</a:t>
            </a:r>
            <a:endParaRPr lang="en-US" altLang="en-US" sz="3600" i="1"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29733" name="Text Box 5"/>
          <p:cNvSpPr txBox="1">
            <a:spLocks noChangeArrowheads="1"/>
          </p:cNvSpPr>
          <p:nvPr/>
        </p:nvSpPr>
        <p:spPr bwMode="auto">
          <a:xfrm>
            <a:off x="1524000" y="1949450"/>
            <a:ext cx="533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i="1">
                <a:solidFill>
                  <a:srgbClr val="CC0000"/>
                </a:solidFill>
                <a:latin typeface=".VnTime" pitchFamily="34" charset="0"/>
              </a:rPr>
              <a:t>Ta </a:t>
            </a:r>
            <a:r>
              <a:rPr lang="vi-VN" altLang="en-US" sz="3600" i="1">
                <a:solidFill>
                  <a:srgbClr val="CC0000"/>
                </a:solidFill>
                <a:latin typeface=".VnTime" pitchFamily="34" charset="0"/>
              </a:rPr>
              <a:t>hiểu</a:t>
            </a:r>
            <a:r>
              <a:rPr lang="en-US" altLang="en-US" sz="3600" i="1">
                <a:solidFill>
                  <a:srgbClr val="CC0000"/>
                </a:solidFill>
                <a:latin typeface=".VnTime" pitchFamily="34" charset="0"/>
              </a:rPr>
              <a:t> x </a:t>
            </a:r>
            <a:r>
              <a:rPr lang="vi-VN" altLang="en-US" sz="3600" i="1">
                <a:solidFill>
                  <a:srgbClr val="CC0000"/>
                </a:solidFill>
                <a:latin typeface=".VnTime" pitchFamily="34" charset="0"/>
              </a:rPr>
              <a:t>là một số thực</a:t>
            </a:r>
            <a:endParaRPr lang="en-US" altLang="en-US" sz="3600" i="1">
              <a:solidFill>
                <a:srgbClr val="CC0000"/>
              </a:solidFill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3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0" grpId="0" animBg="1"/>
      <p:bldP spid="329732" grpId="0"/>
      <p:bldP spid="3297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7" name="Text Box 5"/>
          <p:cNvSpPr txBox="1">
            <a:spLocks noChangeArrowheads="1"/>
          </p:cNvSpPr>
          <p:nvPr/>
        </p:nvSpPr>
        <p:spPr bwMode="auto">
          <a:xfrm>
            <a:off x="0" y="152400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eaLnBrk="1" hangingPunct="1">
              <a:spcBef>
                <a:spcPct val="50000"/>
              </a:spcBef>
              <a:defRPr sz="3200" b="1">
                <a:solidFill>
                  <a:srgbClr val="0033CC"/>
                </a:solidFill>
                <a:latin typeface=".VnTime" pitchFamily="34" charset="0"/>
              </a:defRPr>
            </a:lvl1pPr>
          </a:lstStyle>
          <a:p>
            <a:r>
              <a:rPr lang="en-US" altLang="en-US"/>
              <a:t>    * </a:t>
            </a:r>
            <a:r>
              <a:rPr lang="vi-VN" altLang="en-US"/>
              <a:t>Số hữu tỉ và số vô tỉ gọi chung là số thực</a:t>
            </a:r>
            <a:endParaRPr lang="en-US" altLang="en-US"/>
          </a:p>
        </p:txBody>
      </p:sp>
      <p:graphicFrame>
        <p:nvGraphicFramePr>
          <p:cNvPr id="340998" name="Object 6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990600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Clip" r:id="rId3" imgW="1278360" imgH="1274040" progId="MS_ClipArt_Gallery.2">
                  <p:embed/>
                </p:oleObj>
              </mc:Choice>
              <mc:Fallback>
                <p:oleObj name="Clip" r:id="rId3" imgW="1278360" imgH="1274040" progId="MS_ClipArt_Gallery.2">
                  <p:embed/>
                  <p:pic>
                    <p:nvPicPr>
                      <p:cNvPr id="3409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90600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0999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7848600" y="5670550"/>
          <a:ext cx="1295400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lip" r:id="rId5" imgW="1999440" imgH="1831320" progId="MS_ClipArt_Gallery.2">
                  <p:embed/>
                </p:oleObj>
              </mc:Choice>
              <mc:Fallback>
                <p:oleObj name="Clip" r:id="rId5" imgW="1999440" imgH="1831320" progId="MS_ClipArt_Gallery.2">
                  <p:embed/>
                  <p:pic>
                    <p:nvPicPr>
                      <p:cNvPr id="3409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670550"/>
                        <a:ext cx="1295400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1003" name="Text Box 11"/>
          <p:cNvSpPr txBox="1">
            <a:spLocks noChangeArrowheads="1"/>
          </p:cNvSpPr>
          <p:nvPr/>
        </p:nvSpPr>
        <p:spPr bwMode="auto">
          <a:xfrm>
            <a:off x="685800" y="2133600"/>
            <a:ext cx="685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Tập hợp số thực được kí hiệu là R</a:t>
            </a:r>
            <a:endParaRPr lang="en-US" altLang="en-US" sz="3200" b="1">
              <a:solidFill>
                <a:srgbClr val="0033CC"/>
              </a:solidFill>
              <a:latin typeface=".VnTime" pitchFamily="34" charset="0"/>
            </a:endParaRPr>
          </a:p>
        </p:txBody>
      </p:sp>
      <p:sp>
        <p:nvSpPr>
          <p:cNvPr id="341004" name="Text Box 12"/>
          <p:cNvSpPr txBox="1">
            <a:spLocks noChangeArrowheads="1"/>
          </p:cNvSpPr>
          <p:nvPr/>
        </p:nvSpPr>
        <p:spPr bwMode="auto">
          <a:xfrm>
            <a:off x="0" y="2819400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  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* Với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x, y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R, ta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luô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n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có:</a:t>
            </a:r>
            <a:r>
              <a:rPr lang="en-US" altLang="en-US" sz="3200" b="1" u="sng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         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hoặc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x=y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hoặ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c x&lt;y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hoặ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c x&gt;y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AA7DE46-9C82-B94D-A99C-560BC7BB5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"/>
            <a:ext cx="8229600" cy="9731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vi-VN" altLang="en-US" sz="3200" b="1" i="1">
                <a:solidFill>
                  <a:schemeClr val="tx2"/>
                </a:solidFill>
                <a:latin typeface=".VnTime" pitchFamily="34" charset="0"/>
              </a:rPr>
              <a:t>SỐ THỰC</a:t>
            </a:r>
            <a:endParaRPr lang="en-US" altLang="en-US" sz="3200">
              <a:solidFill>
                <a:schemeClr val="tx2"/>
              </a:solidFill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41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1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1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1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9" name="Text Box 3"/>
          <p:cNvSpPr txBox="1">
            <a:spLocks noChangeArrowheads="1"/>
          </p:cNvSpPr>
          <p:nvPr/>
        </p:nvSpPr>
        <p:spPr bwMode="auto">
          <a:xfrm>
            <a:off x="609600" y="303213"/>
            <a:ext cx="6629400" cy="476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600" i="1" u="sng">
                <a:solidFill>
                  <a:srgbClr val="0033CC"/>
                </a:solidFill>
                <a:latin typeface=".VnTime" pitchFamily="34" charset="0"/>
              </a:rPr>
              <a:t>Ví dụ:</a:t>
            </a:r>
            <a:endParaRPr lang="en-US" altLang="en-US" sz="3600" i="1" u="sng">
              <a:solidFill>
                <a:srgbClr val="0033CC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endParaRPr lang="en-US" altLang="en-US" sz="360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>
                <a:latin typeface=".VnTime" pitchFamily="34" charset="0"/>
              </a:rPr>
              <a:t>a) 0,3192…&lt; 0,32(5)</a:t>
            </a:r>
          </a:p>
          <a:p>
            <a:pPr>
              <a:spcBef>
                <a:spcPct val="50000"/>
              </a:spcBef>
            </a:pPr>
            <a:endParaRPr lang="en-US" altLang="en-US" sz="3600" i="1">
              <a:latin typeface=".VnTime" pitchFamily="34" charset="0"/>
              <a:sym typeface="Symbol" panose="05050102010706020507" pitchFamily="18" charset="2"/>
            </a:endParaRPr>
          </a:p>
          <a:p>
            <a:pPr>
              <a:spcBef>
                <a:spcPct val="50000"/>
              </a:spcBef>
            </a:pPr>
            <a:endParaRPr lang="en-US" altLang="en-US" sz="3600" i="1">
              <a:latin typeface=".VnTime" pitchFamily="34" charset="0"/>
              <a:sym typeface="Symbol" panose="05050102010706020507" pitchFamily="18" charset="2"/>
            </a:endParaRPr>
          </a:p>
          <a:p>
            <a:pPr>
              <a:spcBef>
                <a:spcPct val="50000"/>
              </a:spcBef>
            </a:pPr>
            <a:r>
              <a:rPr lang="en-US" altLang="en-US" sz="3600">
                <a:latin typeface=".VnTime" pitchFamily="34" charset="0"/>
                <a:sym typeface="Symbol" panose="05050102010706020507" pitchFamily="18" charset="2"/>
              </a:rPr>
              <a:t>b) 1,24598…&gt; 1,24596…</a:t>
            </a:r>
          </a:p>
        </p:txBody>
      </p:sp>
      <p:grpSp>
        <p:nvGrpSpPr>
          <p:cNvPr id="331791" name="Group 15"/>
          <p:cNvGrpSpPr>
            <a:grpSpLocks/>
          </p:cNvGrpSpPr>
          <p:nvPr/>
        </p:nvGrpSpPr>
        <p:grpSpPr bwMode="auto">
          <a:xfrm>
            <a:off x="2590800" y="3886200"/>
            <a:ext cx="2362200" cy="457200"/>
            <a:chOff x="1584" y="2448"/>
            <a:chExt cx="1488" cy="288"/>
          </a:xfrm>
        </p:grpSpPr>
        <p:sp>
          <p:nvSpPr>
            <p:cNvPr id="331787" name="Line 11"/>
            <p:cNvSpPr>
              <a:spLocks noChangeShapeType="1"/>
            </p:cNvSpPr>
            <p:nvPr/>
          </p:nvSpPr>
          <p:spPr bwMode="auto">
            <a:xfrm>
              <a:off x="1584" y="244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1788" name="Line 12"/>
            <p:cNvSpPr>
              <a:spLocks noChangeShapeType="1"/>
            </p:cNvSpPr>
            <p:nvPr/>
          </p:nvSpPr>
          <p:spPr bwMode="auto">
            <a:xfrm>
              <a:off x="1584" y="2448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1789" name="Line 13"/>
            <p:cNvSpPr>
              <a:spLocks noChangeShapeType="1"/>
            </p:cNvSpPr>
            <p:nvPr/>
          </p:nvSpPr>
          <p:spPr bwMode="auto">
            <a:xfrm>
              <a:off x="3072" y="244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1796" name="Group 20"/>
          <p:cNvGrpSpPr>
            <a:grpSpLocks/>
          </p:cNvGrpSpPr>
          <p:nvPr/>
        </p:nvGrpSpPr>
        <p:grpSpPr bwMode="auto">
          <a:xfrm>
            <a:off x="1828800" y="1524000"/>
            <a:ext cx="2133600" cy="457200"/>
            <a:chOff x="1152" y="960"/>
            <a:chExt cx="1344" cy="288"/>
          </a:xfrm>
        </p:grpSpPr>
        <p:sp>
          <p:nvSpPr>
            <p:cNvPr id="331793" name="Line 17"/>
            <p:cNvSpPr>
              <a:spLocks noChangeShapeType="1"/>
            </p:cNvSpPr>
            <p:nvPr/>
          </p:nvSpPr>
          <p:spPr bwMode="auto">
            <a:xfrm>
              <a:off x="1152" y="96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1794" name="Line 18"/>
            <p:cNvSpPr>
              <a:spLocks noChangeShapeType="1"/>
            </p:cNvSpPr>
            <p:nvPr/>
          </p:nvSpPr>
          <p:spPr bwMode="auto">
            <a:xfrm>
              <a:off x="1152" y="960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1795" name="Line 19"/>
            <p:cNvSpPr>
              <a:spLocks noChangeShapeType="1"/>
            </p:cNvSpPr>
            <p:nvPr/>
          </p:nvSpPr>
          <p:spPr bwMode="auto">
            <a:xfrm>
              <a:off x="2496" y="96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Text Box 2"/>
          <p:cNvSpPr txBox="1">
            <a:spLocks noChangeArrowheads="1"/>
          </p:cNvSpPr>
          <p:nvPr/>
        </p:nvSpPr>
        <p:spPr bwMode="auto">
          <a:xfrm>
            <a:off x="609600" y="303213"/>
            <a:ext cx="6629400" cy="476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600" i="1" u="sng">
                <a:solidFill>
                  <a:srgbClr val="0033CC"/>
                </a:solidFill>
                <a:latin typeface=".VnTime" pitchFamily="34" charset="0"/>
              </a:rPr>
              <a:t>Ví dụ:</a:t>
            </a:r>
            <a:endParaRPr lang="en-US" altLang="en-US" sz="3600" i="1" u="sng">
              <a:solidFill>
                <a:srgbClr val="0033CC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endParaRPr lang="en-US" altLang="en-US" sz="360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>
                <a:latin typeface=".VnTime" pitchFamily="34" charset="0"/>
              </a:rPr>
              <a:t>a) 0,3</a:t>
            </a:r>
            <a:r>
              <a:rPr lang="en-US" altLang="en-US" sz="3600">
                <a:solidFill>
                  <a:schemeClr val="tx2"/>
                </a:solidFill>
                <a:latin typeface=".VnTime" pitchFamily="34" charset="0"/>
              </a:rPr>
              <a:t>1</a:t>
            </a:r>
            <a:r>
              <a:rPr lang="en-US" altLang="en-US" sz="3600">
                <a:latin typeface=".VnTime" pitchFamily="34" charset="0"/>
              </a:rPr>
              <a:t>92…&lt; 0,3</a:t>
            </a:r>
            <a:r>
              <a:rPr lang="en-US" altLang="en-US" sz="3600">
                <a:solidFill>
                  <a:schemeClr val="tx2"/>
                </a:solidFill>
                <a:latin typeface=".VnTime" pitchFamily="34" charset="0"/>
              </a:rPr>
              <a:t>2</a:t>
            </a:r>
            <a:r>
              <a:rPr lang="en-US" altLang="en-US" sz="3600">
                <a:latin typeface=".VnTime" pitchFamily="34" charset="0"/>
              </a:rPr>
              <a:t>(5)</a:t>
            </a:r>
          </a:p>
          <a:p>
            <a:pPr>
              <a:spcBef>
                <a:spcPct val="50000"/>
              </a:spcBef>
            </a:pPr>
            <a:endParaRPr lang="en-US" altLang="en-US" sz="3600" i="1">
              <a:latin typeface=".VnTime" pitchFamily="34" charset="0"/>
              <a:sym typeface="Symbol" panose="05050102010706020507" pitchFamily="18" charset="2"/>
            </a:endParaRPr>
          </a:p>
          <a:p>
            <a:pPr>
              <a:spcBef>
                <a:spcPct val="50000"/>
              </a:spcBef>
            </a:pPr>
            <a:endParaRPr lang="en-US" altLang="en-US" sz="3600" i="1">
              <a:latin typeface=".VnTime" pitchFamily="34" charset="0"/>
              <a:sym typeface="Symbol" panose="05050102010706020507" pitchFamily="18" charset="2"/>
            </a:endParaRPr>
          </a:p>
          <a:p>
            <a:pPr>
              <a:spcBef>
                <a:spcPct val="50000"/>
              </a:spcBef>
            </a:pPr>
            <a:r>
              <a:rPr lang="en-US" altLang="en-US" sz="3600">
                <a:latin typeface=".VnTime" pitchFamily="34" charset="0"/>
                <a:sym typeface="Symbol" panose="05050102010706020507" pitchFamily="18" charset="2"/>
              </a:rPr>
              <a:t>b) 1,2459</a:t>
            </a:r>
            <a:r>
              <a:rPr lang="en-US" altLang="en-US" sz="3600">
                <a:solidFill>
                  <a:schemeClr val="tx2"/>
                </a:solidFill>
                <a:latin typeface=".VnTime" pitchFamily="34" charset="0"/>
                <a:sym typeface="Symbol" panose="05050102010706020507" pitchFamily="18" charset="2"/>
              </a:rPr>
              <a:t>8</a:t>
            </a:r>
            <a:r>
              <a:rPr lang="en-US" altLang="en-US" sz="3600">
                <a:latin typeface=".VnTime" pitchFamily="34" charset="0"/>
                <a:sym typeface="Symbol" panose="05050102010706020507" pitchFamily="18" charset="2"/>
              </a:rPr>
              <a:t>…&gt; 1,2459</a:t>
            </a:r>
            <a:r>
              <a:rPr lang="en-US" altLang="en-US" sz="3600">
                <a:solidFill>
                  <a:schemeClr val="tx2"/>
                </a:solidFill>
                <a:latin typeface=".VnTime" pitchFamily="34" charset="0"/>
                <a:sym typeface="Symbol" panose="05050102010706020507" pitchFamily="18" charset="2"/>
              </a:rPr>
              <a:t>6</a:t>
            </a:r>
            <a:r>
              <a:rPr lang="en-US" altLang="en-US" sz="3600">
                <a:latin typeface=".VnTime" pitchFamily="34" charset="0"/>
                <a:sym typeface="Symbol" panose="05050102010706020507" pitchFamily="18" charset="2"/>
              </a:rPr>
              <a:t>…</a:t>
            </a:r>
          </a:p>
        </p:txBody>
      </p:sp>
      <p:grpSp>
        <p:nvGrpSpPr>
          <p:cNvPr id="332803" name="Group 3"/>
          <p:cNvGrpSpPr>
            <a:grpSpLocks/>
          </p:cNvGrpSpPr>
          <p:nvPr/>
        </p:nvGrpSpPr>
        <p:grpSpPr bwMode="auto">
          <a:xfrm>
            <a:off x="2590800" y="3886200"/>
            <a:ext cx="2362200" cy="457200"/>
            <a:chOff x="1584" y="2448"/>
            <a:chExt cx="1488" cy="288"/>
          </a:xfrm>
        </p:grpSpPr>
        <p:sp>
          <p:nvSpPr>
            <p:cNvPr id="332804" name="Line 4"/>
            <p:cNvSpPr>
              <a:spLocks noChangeShapeType="1"/>
            </p:cNvSpPr>
            <p:nvPr/>
          </p:nvSpPr>
          <p:spPr bwMode="auto">
            <a:xfrm>
              <a:off x="1584" y="244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805" name="Line 5"/>
            <p:cNvSpPr>
              <a:spLocks noChangeShapeType="1"/>
            </p:cNvSpPr>
            <p:nvPr/>
          </p:nvSpPr>
          <p:spPr bwMode="auto">
            <a:xfrm>
              <a:off x="1584" y="2448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806" name="Line 6"/>
            <p:cNvSpPr>
              <a:spLocks noChangeShapeType="1"/>
            </p:cNvSpPr>
            <p:nvPr/>
          </p:nvSpPr>
          <p:spPr bwMode="auto">
            <a:xfrm>
              <a:off x="3072" y="244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2807" name="Group 7"/>
          <p:cNvGrpSpPr>
            <a:grpSpLocks/>
          </p:cNvGrpSpPr>
          <p:nvPr/>
        </p:nvGrpSpPr>
        <p:grpSpPr bwMode="auto">
          <a:xfrm>
            <a:off x="1828800" y="1524000"/>
            <a:ext cx="2133600" cy="457200"/>
            <a:chOff x="1152" y="960"/>
            <a:chExt cx="1344" cy="288"/>
          </a:xfrm>
        </p:grpSpPr>
        <p:sp>
          <p:nvSpPr>
            <p:cNvPr id="332808" name="Line 8"/>
            <p:cNvSpPr>
              <a:spLocks noChangeShapeType="1"/>
            </p:cNvSpPr>
            <p:nvPr/>
          </p:nvSpPr>
          <p:spPr bwMode="auto">
            <a:xfrm>
              <a:off x="1152" y="96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809" name="Line 9"/>
            <p:cNvSpPr>
              <a:spLocks noChangeShapeType="1"/>
            </p:cNvSpPr>
            <p:nvPr/>
          </p:nvSpPr>
          <p:spPr bwMode="auto">
            <a:xfrm>
              <a:off x="1152" y="960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810" name="Line 10"/>
            <p:cNvSpPr>
              <a:spLocks noChangeShapeType="1"/>
            </p:cNvSpPr>
            <p:nvPr/>
          </p:nvSpPr>
          <p:spPr bwMode="auto">
            <a:xfrm>
              <a:off x="2496" y="96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7400"/>
            <a:ext cx="685800" cy="685800"/>
          </a:xfrm>
          <a:solidFill>
            <a:srgbClr val="0033CC"/>
          </a:solidFill>
          <a:ln>
            <a:solidFill>
              <a:srgbClr val="0033CC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altLang="en-US" sz="3200">
                <a:solidFill>
                  <a:srgbClr val="FFFF00"/>
                </a:solidFill>
                <a:latin typeface=".VnTime" pitchFamily="34" charset="0"/>
              </a:rPr>
              <a:t>?2</a:t>
            </a:r>
          </a:p>
        </p:txBody>
      </p:sp>
      <p:sp>
        <p:nvSpPr>
          <p:cNvPr id="335875" name="Text Box 3"/>
          <p:cNvSpPr txBox="1">
            <a:spLocks noChangeArrowheads="1"/>
          </p:cNvSpPr>
          <p:nvPr/>
        </p:nvSpPr>
        <p:spPr bwMode="auto">
          <a:xfrm>
            <a:off x="1219200" y="2101850"/>
            <a:ext cx="708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600" i="1">
                <a:latin typeface=".VnTime" pitchFamily="34" charset="0"/>
              </a:rPr>
              <a:t>So sánh các số thực:</a:t>
            </a:r>
            <a:endParaRPr lang="en-US" altLang="en-US" sz="3600" i="1">
              <a:latin typeface=".VnTime" pitchFamily="34" charset="0"/>
              <a:sym typeface="Symbol" panose="05050102010706020507" pitchFamily="18" charset="2"/>
            </a:endParaRP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1295400" y="2954338"/>
            <a:ext cx="64770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altLang="en-US" sz="3600">
                <a:latin typeface=".VnTime" pitchFamily="34" charset="0"/>
              </a:rPr>
              <a:t> 2,(35)  </a:t>
            </a:r>
            <a:r>
              <a:rPr lang="vi-VN" altLang="en-US" sz="3600">
                <a:latin typeface=".VnTime" pitchFamily="34" charset="0"/>
              </a:rPr>
              <a:t>và</a:t>
            </a:r>
            <a:r>
              <a:rPr lang="en-US" altLang="en-US" sz="3600">
                <a:latin typeface=".VnTime" pitchFamily="34" charset="0"/>
              </a:rPr>
              <a:t>  2,369121518…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altLang="en-US" sz="3600">
                <a:latin typeface=".VnTime" pitchFamily="34" charset="0"/>
              </a:rPr>
              <a:t> -0,(63) </a:t>
            </a:r>
            <a:r>
              <a:rPr lang="vi-VN" altLang="en-US" sz="3600">
                <a:latin typeface=".VnTime" pitchFamily="34" charset="0"/>
              </a:rPr>
              <a:t>và</a:t>
            </a:r>
            <a:endParaRPr lang="en-US" altLang="en-US" sz="3600">
              <a:latin typeface=".VnTime" pitchFamily="34" charset="0"/>
            </a:endParaRPr>
          </a:p>
        </p:txBody>
      </p:sp>
      <p:graphicFrame>
        <p:nvGraphicFramePr>
          <p:cNvPr id="335877" name="Object 5"/>
          <p:cNvGraphicFramePr>
            <a:graphicFrameLocks noChangeAspect="1"/>
          </p:cNvGraphicFramePr>
          <p:nvPr/>
        </p:nvGraphicFramePr>
        <p:xfrm>
          <a:off x="3841750" y="3586163"/>
          <a:ext cx="882650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Equation" r:id="rId3" imgW="304560" imgH="393480" progId="Equation.DSMT4">
                  <p:embed/>
                </p:oleObj>
              </mc:Choice>
              <mc:Fallback>
                <p:oleObj name="Equation" r:id="rId3" imgW="304560" imgH="393480" progId="Equation.DSMT4">
                  <p:embed/>
                  <p:pic>
                    <p:nvPicPr>
                      <p:cNvPr id="3358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1750" y="3586163"/>
                        <a:ext cx="882650" cy="113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5880" name="Group 8"/>
          <p:cNvGrpSpPr>
            <a:grpSpLocks/>
          </p:cNvGrpSpPr>
          <p:nvPr/>
        </p:nvGrpSpPr>
        <p:grpSpPr bwMode="auto">
          <a:xfrm>
            <a:off x="1447800" y="304800"/>
            <a:ext cx="5181600" cy="1524000"/>
            <a:chOff x="624" y="192"/>
            <a:chExt cx="3264" cy="960"/>
          </a:xfrm>
        </p:grpSpPr>
        <p:sp>
          <p:nvSpPr>
            <p:cNvPr id="335878" name="AutoShape 6"/>
            <p:cNvSpPr>
              <a:spLocks noChangeArrowheads="1"/>
            </p:cNvSpPr>
            <p:nvPr/>
          </p:nvSpPr>
          <p:spPr bwMode="auto">
            <a:xfrm>
              <a:off x="624" y="192"/>
              <a:ext cx="3264" cy="960"/>
            </a:xfrm>
            <a:prstGeom prst="horizontalScroll">
              <a:avLst>
                <a:gd name="adj" fmla="val 125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879" name="Text Box 7"/>
            <p:cNvSpPr txBox="1">
              <a:spLocks noChangeArrowheads="1"/>
            </p:cNvSpPr>
            <p:nvPr/>
          </p:nvSpPr>
          <p:spPr bwMode="auto">
            <a:xfrm>
              <a:off x="1056" y="480"/>
              <a:ext cx="28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3200">
                  <a:solidFill>
                    <a:schemeClr val="tx2"/>
                  </a:solidFill>
                  <a:latin typeface=".VnTimeH" pitchFamily="34" charset="0"/>
                </a:rPr>
                <a:t>Hoạt động</a:t>
              </a:r>
              <a:endParaRPr lang="en-US" altLang="en-US" sz="3200">
                <a:solidFill>
                  <a:schemeClr val="tx2"/>
                </a:solidFill>
                <a:latin typeface=".VnTimeH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4" grpId="0" animBg="1"/>
      <p:bldP spid="335875" grpId="0"/>
      <p:bldP spid="3358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900" name="Text Box 4"/>
          <p:cNvSpPr txBox="1">
            <a:spLocks noChangeArrowheads="1"/>
          </p:cNvSpPr>
          <p:nvPr/>
        </p:nvSpPr>
        <p:spPr bwMode="auto">
          <a:xfrm>
            <a:off x="990600" y="27432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altLang="en-US" sz="3600">
                <a:latin typeface=".VnTime" pitchFamily="34" charset="0"/>
              </a:rPr>
              <a:t> 2,(35)= 2,3535… &lt; 2,369121518…</a:t>
            </a:r>
          </a:p>
        </p:txBody>
      </p:sp>
      <p:graphicFrame>
        <p:nvGraphicFramePr>
          <p:cNvPr id="336901" name="Object 5"/>
          <p:cNvGraphicFramePr>
            <a:graphicFrameLocks noChangeAspect="1"/>
          </p:cNvGraphicFramePr>
          <p:nvPr/>
        </p:nvGraphicFramePr>
        <p:xfrm>
          <a:off x="5715000" y="3962400"/>
          <a:ext cx="882650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Equation" r:id="rId3" imgW="304560" imgH="393480" progId="Equation.DSMT4">
                  <p:embed/>
                </p:oleObj>
              </mc:Choice>
              <mc:Fallback>
                <p:oleObj name="Equation" r:id="rId3" imgW="304560" imgH="393480" progId="Equation.DSMT4">
                  <p:embed/>
                  <p:pic>
                    <p:nvPicPr>
                      <p:cNvPr id="3369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962400"/>
                        <a:ext cx="882650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6912" name="Group 16"/>
          <p:cNvGrpSpPr>
            <a:grpSpLocks/>
          </p:cNvGrpSpPr>
          <p:nvPr/>
        </p:nvGrpSpPr>
        <p:grpSpPr bwMode="auto">
          <a:xfrm>
            <a:off x="2971800" y="0"/>
            <a:ext cx="3810000" cy="1752600"/>
            <a:chOff x="1872" y="0"/>
            <a:chExt cx="2400" cy="1104"/>
          </a:xfrm>
        </p:grpSpPr>
        <p:sp>
          <p:nvSpPr>
            <p:cNvPr id="336905" name="AutoShape 9"/>
            <p:cNvSpPr>
              <a:spLocks noChangeArrowheads="1"/>
            </p:cNvSpPr>
            <p:nvPr/>
          </p:nvSpPr>
          <p:spPr bwMode="auto">
            <a:xfrm>
              <a:off x="1872" y="0"/>
              <a:ext cx="2400" cy="1104"/>
            </a:xfrm>
            <a:prstGeom prst="star24">
              <a:avLst>
                <a:gd name="adj" fmla="val 37500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336906" name="Text Box 10"/>
            <p:cNvSpPr txBox="1">
              <a:spLocks noChangeArrowheads="1"/>
            </p:cNvSpPr>
            <p:nvPr/>
          </p:nvSpPr>
          <p:spPr bwMode="auto">
            <a:xfrm>
              <a:off x="2400" y="316"/>
              <a:ext cx="154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3600" b="1">
                  <a:solidFill>
                    <a:srgbClr val="FFFF00"/>
                  </a:solidFill>
                  <a:latin typeface=".VnTimeH" pitchFamily="34" charset="0"/>
                </a:rPr>
                <a:t>Đáp án</a:t>
              </a:r>
              <a:endParaRPr lang="en-US" altLang="en-US" sz="3600" b="1">
                <a:solidFill>
                  <a:srgbClr val="FFFF00"/>
                </a:solidFill>
                <a:latin typeface=".VnTimeH" pitchFamily="34" charset="0"/>
              </a:endParaRPr>
            </a:p>
          </p:txBody>
        </p:sp>
      </p:grpSp>
      <p:graphicFrame>
        <p:nvGraphicFramePr>
          <p:cNvPr id="336910" name="Object 14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1277938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Clip" r:id="rId5" imgW="1278360" imgH="1274040" progId="MS_ClipArt_Gallery.2">
                  <p:embed/>
                </p:oleObj>
              </mc:Choice>
              <mc:Fallback>
                <p:oleObj name="Clip" r:id="rId5" imgW="1278360" imgH="1274040" progId="MS_ClipArt_Gallery.2">
                  <p:embed/>
                  <p:pic>
                    <p:nvPicPr>
                      <p:cNvPr id="33691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77938" cy="127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6913" name="Text Box 17"/>
          <p:cNvSpPr txBox="1">
            <a:spLocks noChangeArrowheads="1"/>
          </p:cNvSpPr>
          <p:nvPr/>
        </p:nvSpPr>
        <p:spPr bwMode="auto">
          <a:xfrm>
            <a:off x="990600" y="4191000"/>
            <a:ext cx="48006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.VnTime" pitchFamily="34" charset="0"/>
              </a:rPr>
              <a:t>b) -0,(63)=-0,6363…  =</a:t>
            </a:r>
          </a:p>
          <a:p>
            <a:pPr>
              <a:spcBef>
                <a:spcPct val="50000"/>
              </a:spcBef>
            </a:pPr>
            <a:r>
              <a:rPr lang="en-US" altLang="en-US" sz="3600">
                <a:latin typeface=".VnTime" pitchFamily="34" charset="0"/>
              </a:rPr>
              <a:t>hoÆc </a:t>
            </a:r>
          </a:p>
        </p:txBody>
      </p:sp>
      <p:grpSp>
        <p:nvGrpSpPr>
          <p:cNvPr id="336918" name="Group 22"/>
          <p:cNvGrpSpPr>
            <a:grpSpLocks/>
          </p:cNvGrpSpPr>
          <p:nvPr/>
        </p:nvGrpSpPr>
        <p:grpSpPr bwMode="auto">
          <a:xfrm>
            <a:off x="3733800" y="2362200"/>
            <a:ext cx="2209800" cy="457200"/>
            <a:chOff x="2352" y="1488"/>
            <a:chExt cx="1392" cy="288"/>
          </a:xfrm>
        </p:grpSpPr>
        <p:sp>
          <p:nvSpPr>
            <p:cNvPr id="336914" name="Line 18"/>
            <p:cNvSpPr>
              <a:spLocks noChangeShapeType="1"/>
            </p:cNvSpPr>
            <p:nvPr/>
          </p:nvSpPr>
          <p:spPr bwMode="auto">
            <a:xfrm>
              <a:off x="2352" y="148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916" name="Line 20"/>
            <p:cNvSpPr>
              <a:spLocks noChangeShapeType="1"/>
            </p:cNvSpPr>
            <p:nvPr/>
          </p:nvSpPr>
          <p:spPr bwMode="auto">
            <a:xfrm>
              <a:off x="2352" y="1488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917" name="Line 21"/>
            <p:cNvSpPr>
              <a:spLocks noChangeShapeType="1"/>
            </p:cNvSpPr>
            <p:nvPr/>
          </p:nvSpPr>
          <p:spPr bwMode="auto">
            <a:xfrm>
              <a:off x="3744" y="148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36922" name="Object 26"/>
          <p:cNvGraphicFramePr>
            <a:graphicFrameLocks noGrp="1" noChangeAspect="1"/>
          </p:cNvGraphicFramePr>
          <p:nvPr>
            <p:ph sz="half" idx="2"/>
          </p:nvPr>
        </p:nvGraphicFramePr>
        <p:xfrm>
          <a:off x="2133600" y="4876800"/>
          <a:ext cx="8858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7" imgW="304560" imgH="393480" progId="Equation.DSMT4">
                  <p:embed/>
                </p:oleObj>
              </mc:Choice>
              <mc:Fallback>
                <p:oleObj name="Equation" r:id="rId7" imgW="304560" imgH="393480" progId="Equation.DSMT4">
                  <p:embed/>
                  <p:pic>
                    <p:nvPicPr>
                      <p:cNvPr id="33692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876800"/>
                        <a:ext cx="8858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6925" name="Text Box 29"/>
          <p:cNvSpPr txBox="1">
            <a:spLocks noChangeArrowheads="1"/>
          </p:cNvSpPr>
          <p:nvPr/>
        </p:nvSpPr>
        <p:spPr bwMode="auto">
          <a:xfrm>
            <a:off x="3048000" y="5105400"/>
            <a:ext cx="480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.VnTime" pitchFamily="34" charset="0"/>
              </a:rPr>
              <a:t>= -0,6363… = -0,(63)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00" grpId="0"/>
      <p:bldP spid="336913" grpId="0"/>
      <p:bldP spid="3369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4" name="Text Box 4"/>
          <p:cNvSpPr txBox="1">
            <a:spLocks noChangeArrowheads="1"/>
          </p:cNvSpPr>
          <p:nvPr/>
        </p:nvSpPr>
        <p:spPr bwMode="auto">
          <a:xfrm>
            <a:off x="152400" y="914400"/>
            <a:ext cx="525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eaLnBrk="1" hangingPunct="1">
              <a:spcBef>
                <a:spcPct val="50000"/>
              </a:spcBef>
              <a:defRPr sz="3200" b="1">
                <a:solidFill>
                  <a:srgbClr val="0033CC"/>
                </a:solidFill>
                <a:latin typeface=".VnTime" pitchFamily="34" charset="0"/>
              </a:defRPr>
            </a:lvl1pPr>
          </a:lstStyle>
          <a:p>
            <a:r>
              <a:rPr lang="en-US" altLang="en-US"/>
              <a:t>1</a:t>
            </a:r>
            <a:r>
              <a:rPr lang="vi-VN" altLang="en-US"/>
              <a:t>. Số thực</a:t>
            </a:r>
            <a:r>
              <a:rPr lang="en-US" altLang="en-US"/>
              <a:t>  </a:t>
            </a:r>
          </a:p>
        </p:txBody>
      </p:sp>
      <p:graphicFrame>
        <p:nvGraphicFramePr>
          <p:cNvPr id="363526" name="Object 6"/>
          <p:cNvGraphicFramePr>
            <a:graphicFrameLocks noGrp="1" noChangeAspect="1"/>
          </p:cNvGraphicFramePr>
          <p:nvPr>
            <p:ph sz="half" idx="1"/>
          </p:nvPr>
        </p:nvGraphicFramePr>
        <p:xfrm>
          <a:off x="-76200" y="3175"/>
          <a:ext cx="1066800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Clip" r:id="rId3" imgW="1278360" imgH="1274040" progId="MS_ClipArt_Gallery.2">
                  <p:embed/>
                </p:oleObj>
              </mc:Choice>
              <mc:Fallback>
                <p:oleObj name="Clip" r:id="rId3" imgW="1278360" imgH="1274040" progId="MS_ClipArt_Gallery.2">
                  <p:embed/>
                  <p:pic>
                    <p:nvPicPr>
                      <p:cNvPr id="3635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6200" y="3175"/>
                        <a:ext cx="1066800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3527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7848600" y="5670550"/>
          <a:ext cx="1295400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Clip" r:id="rId5" imgW="1999440" imgH="1831320" progId="MS_ClipArt_Gallery.2">
                  <p:embed/>
                </p:oleObj>
              </mc:Choice>
              <mc:Fallback>
                <p:oleObj name="Clip" r:id="rId5" imgW="1999440" imgH="1831320" progId="MS_ClipArt_Gallery.2">
                  <p:embed/>
                  <p:pic>
                    <p:nvPicPr>
                      <p:cNvPr id="3635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670550"/>
                        <a:ext cx="1295400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3533" name="Text Box 13"/>
          <p:cNvSpPr txBox="1">
            <a:spLocks noChangeArrowheads="1"/>
          </p:cNvSpPr>
          <p:nvPr/>
        </p:nvSpPr>
        <p:spPr bwMode="auto">
          <a:xfrm>
            <a:off x="152400" y="4470881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  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* Với a, b là hai số thực dương , ta có:</a:t>
            </a:r>
            <a:endParaRPr lang="en-US" altLang="en-US" sz="3200" b="1">
              <a:solidFill>
                <a:srgbClr val="0033CC"/>
              </a:solidFill>
              <a:latin typeface=".VnTime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         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nế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u a &gt; b th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ì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……….. </a:t>
            </a:r>
            <a:r>
              <a:rPr lang="en-US" altLang="en-US" sz="3200" b="1" u="sng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</a:t>
            </a:r>
          </a:p>
        </p:txBody>
      </p:sp>
      <p:graphicFrame>
        <p:nvGraphicFramePr>
          <p:cNvPr id="36353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5486963"/>
              </p:ext>
            </p:extLst>
          </p:nvPr>
        </p:nvGraphicFramePr>
        <p:xfrm>
          <a:off x="3429000" y="4724400"/>
          <a:ext cx="1673087" cy="1064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7" imgW="520560" imgH="228600" progId="Equation.DSMT4">
                  <p:embed/>
                </p:oleObj>
              </mc:Choice>
              <mc:Fallback>
                <p:oleObj name="Equation" r:id="rId7" imgW="520560" imgH="228600" progId="Equation.DSMT4">
                  <p:embed/>
                  <p:pic>
                    <p:nvPicPr>
                      <p:cNvPr id="3635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24400"/>
                        <a:ext cx="1673087" cy="1064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5E67967-7D52-F540-8A0D-6CD3E2053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"/>
            <a:ext cx="8229600" cy="9731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algn="ctr"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vi-VN" altLang="en-US" sz="3200" b="1" i="1">
                <a:solidFill>
                  <a:schemeClr val="tx2"/>
                </a:solidFill>
                <a:latin typeface=".VnTime" pitchFamily="34" charset="0"/>
              </a:rPr>
              <a:t>SỐ THỰC</a:t>
            </a:r>
            <a:endParaRPr lang="en-US" altLang="en-US" sz="3200">
              <a:solidFill>
                <a:schemeClr val="tx2"/>
              </a:solidFill>
              <a:latin typeface=".VnTimeH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CD8861C-33D3-2A4B-8554-F38952891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eaLnBrk="1" hangingPunct="1">
              <a:spcBef>
                <a:spcPct val="50000"/>
              </a:spcBef>
              <a:defRPr sz="3200" b="1">
                <a:solidFill>
                  <a:srgbClr val="0033CC"/>
                </a:solidFill>
                <a:latin typeface=".VnTime" pitchFamily="34" charset="0"/>
              </a:defRPr>
            </a:lvl1pPr>
          </a:lstStyle>
          <a:p>
            <a:r>
              <a:rPr lang="en-US" altLang="en-US"/>
              <a:t>    * </a:t>
            </a:r>
            <a:r>
              <a:rPr lang="vi-VN" altLang="en-US"/>
              <a:t>Số hữu tỉ và số vô tỉ gọi chung là số thực</a:t>
            </a:r>
            <a:endParaRPr lang="en-US" altLang="en-US"/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92CC8DF9-561D-314E-A29D-D005483F4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133600"/>
            <a:ext cx="685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Tập hợp số thực được kí hiệu là R</a:t>
            </a:r>
            <a:endParaRPr lang="en-US" altLang="en-US" sz="3200" b="1">
              <a:solidFill>
                <a:srgbClr val="0033CC"/>
              </a:solidFill>
              <a:latin typeface=".VnTime" pitchFamily="34" charset="0"/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6315B6C3-6316-1447-84D3-F9065D419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19400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  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* Với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x, y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R, ta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luô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n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  <a:sym typeface="Symbol" panose="05050102010706020507" pitchFamily="18" charset="2"/>
              </a:rPr>
              <a:t>có:</a:t>
            </a:r>
            <a:r>
              <a:rPr lang="en-US" altLang="en-US" sz="3200" b="1" u="sng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          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hoặc 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x=y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hoặ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c x&lt;y </a:t>
            </a:r>
            <a:r>
              <a:rPr lang="vi-VN" altLang="en-US" sz="3200" b="1">
                <a:solidFill>
                  <a:srgbClr val="0033CC"/>
                </a:solidFill>
                <a:latin typeface=".VnTime" pitchFamily="34" charset="0"/>
              </a:rPr>
              <a:t>hoặ</a:t>
            </a:r>
            <a:r>
              <a:rPr lang="en-US" altLang="en-US" sz="3200" b="1">
                <a:solidFill>
                  <a:srgbClr val="0033CC"/>
                </a:solidFill>
                <a:latin typeface=".VnTime" pitchFamily="34" charset="0"/>
              </a:rPr>
              <a:t>c x&gt;y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33" grpId="0"/>
      <p:bldP spid="3" grpId="0" animBg="1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1574</TotalTime>
  <Words>671</Words>
  <Application>Microsoft Office PowerPoint</Application>
  <PresentationFormat>Trình chiếu Trên màn hình (4:3)</PresentationFormat>
  <Paragraphs>113</Paragraphs>
  <Slides>17</Slides>
  <Notes>0</Notes>
  <HiddenSlides>0</HiddenSlides>
  <MMClips>0</MMClips>
  <ScaleCrop>false</ScaleCrop>
  <HeadingPairs>
    <vt:vector size="4" baseType="variant">
      <vt:variant>
        <vt:lpstr>Chủ đề</vt:lpstr>
      </vt:variant>
      <vt:variant>
        <vt:i4>3</vt:i4>
      </vt:variant>
      <vt:variant>
        <vt:lpstr>Tiêu đề Bản chiếu</vt:lpstr>
      </vt:variant>
      <vt:variant>
        <vt:i4>17</vt:i4>
      </vt:variant>
    </vt:vector>
  </HeadingPairs>
  <TitlesOfParts>
    <vt:vector size="20" baseType="lpstr">
      <vt:lpstr>Crayons</vt:lpstr>
      <vt:lpstr>Pixel</vt:lpstr>
      <vt:lpstr>Default Design</vt:lpstr>
      <vt:lpstr>Bản trình bày PowerPoint</vt:lpstr>
      <vt:lpstr>Bản trình bày PowerPoint</vt:lpstr>
      <vt:lpstr>?1</vt:lpstr>
      <vt:lpstr>Bản trình bày PowerPoint</vt:lpstr>
      <vt:lpstr>Bản trình bày PowerPoint</vt:lpstr>
      <vt:lpstr>Bản trình bày PowerPoint</vt:lpstr>
      <vt:lpstr>?2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WinXP</dc:creator>
  <cp:lastModifiedBy>User</cp:lastModifiedBy>
  <cp:revision>113</cp:revision>
  <dcterms:created xsi:type="dcterms:W3CDTF">2006-10-11T09:15:49Z</dcterms:created>
  <dcterms:modified xsi:type="dcterms:W3CDTF">2017-10-30T23:22:06Z</dcterms:modified>
</cp:coreProperties>
</file>