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bin" ContentType="application/vnd.ms-office.activeX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activeX/activeX5.xml" ContentType="application/vnd.ms-office.activeX+xml"/>
  <Override PartName="/ppt/activeX/activeX6.xml" ContentType="application/vnd.ms-office.activeX+xml"/>
  <Override PartName="/ppt/activeX/activeX7.xml" ContentType="application/vnd.ms-office.activeX+xml"/>
  <Override PartName="/ppt/activeX/activeX8.xml" ContentType="application/vnd.ms-office.activeX+xml"/>
  <Override PartName="/ppt/activeX/activeX9.xml" ContentType="application/vnd.ms-office.activeX+xml"/>
  <Override PartName="/ppt/activeX/activeX10.xml" ContentType="application/vnd.ms-office.activeX+xml"/>
  <Override PartName="/ppt/activeX/activeX11.xml" ContentType="application/vnd.ms-office.activeX+xml"/>
  <Override PartName="/ppt/activeX/activeX12.xml" ContentType="application/vnd.ms-office.activeX+xml"/>
  <Override PartName="/ppt/activeX/activeX13.xml" ContentType="application/vnd.ms-office.activeX+xml"/>
  <Override PartName="/ppt/activeX/activeX14.xml" ContentType="application/vnd.ms-office.activeX+xml"/>
  <Override PartName="/ppt/activeX/activeX15.xml" ContentType="application/vnd.ms-office.activeX+xml"/>
  <Override PartName="/ppt/activeX/activeX16.xml" ContentType="application/vnd.ms-office.activeX+xml"/>
  <Override PartName="/ppt/notesSlides/notesSlide1.xml" ContentType="application/vnd.openxmlformats-officedocument.presentationml.notesSlide+xml"/>
  <Override PartName="/ppt/activeX/activeX17.xml" ContentType="application/vnd.ms-office.activeX+xml"/>
  <Override PartName="/ppt/activeX/activeX18.xml" ContentType="application/vnd.ms-office.activeX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6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8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11.xml.rels><?xml version="1.0" encoding="UTF-8" standalone="yes"?>
<Relationships xmlns="http://schemas.openxmlformats.org/package/2006/relationships"><Relationship Id="rId1" Type="http://schemas.microsoft.com/office/2006/relationships/activeXControlBinary" Target="activeX11.bin"/></Relationships>
</file>

<file path=ppt/activeX/_rels/activeX12.xml.rels><?xml version="1.0" encoding="UTF-8" standalone="yes"?>
<Relationships xmlns="http://schemas.openxmlformats.org/package/2006/relationships"><Relationship Id="rId1" Type="http://schemas.microsoft.com/office/2006/relationships/activeXControlBinary" Target="activeX12.bin"/></Relationships>
</file>

<file path=ppt/activeX/_rels/activeX13.xml.rels><?xml version="1.0" encoding="UTF-8" standalone="yes"?>
<Relationships xmlns="http://schemas.openxmlformats.org/package/2006/relationships"><Relationship Id="rId1" Type="http://schemas.microsoft.com/office/2006/relationships/activeXControlBinary" Target="activeX13.bin"/></Relationships>
</file>

<file path=ppt/activeX/_rels/activeX14.xml.rels><?xml version="1.0" encoding="UTF-8" standalone="yes"?>
<Relationships xmlns="http://schemas.openxmlformats.org/package/2006/relationships"><Relationship Id="rId1" Type="http://schemas.microsoft.com/office/2006/relationships/activeXControlBinary" Target="activeX14.bin"/></Relationships>
</file>

<file path=ppt/activeX/_rels/activeX15.xml.rels><?xml version="1.0" encoding="UTF-8" standalone="yes"?>
<Relationships xmlns="http://schemas.openxmlformats.org/package/2006/relationships"><Relationship Id="rId1" Type="http://schemas.microsoft.com/office/2006/relationships/activeXControlBinary" Target="activeX15.bin"/></Relationships>
</file>

<file path=ppt/activeX/_rels/activeX16.xml.rels><?xml version="1.0" encoding="UTF-8" standalone="yes"?>
<Relationships xmlns="http://schemas.openxmlformats.org/package/2006/relationships"><Relationship Id="rId1" Type="http://schemas.microsoft.com/office/2006/relationships/activeXControlBinary" Target="activeX16.bin"/></Relationships>
</file>

<file path=ppt/activeX/_rels/activeX17.xml.rels><?xml version="1.0" encoding="UTF-8" standalone="yes"?>
<Relationships xmlns="http://schemas.openxmlformats.org/package/2006/relationships"><Relationship Id="rId1" Type="http://schemas.microsoft.com/office/2006/relationships/activeXControlBinary" Target="activeX17.bin"/></Relationships>
</file>

<file path=ppt/activeX/_rels/activeX18.xml.rels><?xml version="1.0" encoding="UTF-8" standalone="yes"?>
<Relationships xmlns="http://schemas.openxmlformats.org/package/2006/relationships"><Relationship Id="rId1" Type="http://schemas.microsoft.com/office/2006/relationships/activeXControlBinary" Target="activeX18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BB036A-E37F-4490-A934-6E349E03AA8A}" type="datetimeFigureOut">
              <a:rPr lang="vi-VN" smtClean="0"/>
              <a:t>20/04/2012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56F417-62C4-4E74-89C1-249713D8212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12952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6F417-62C4-4E74-89C1-249713D82122}" type="slidenum">
              <a:rPr lang="vi-VN" smtClean="0"/>
              <a:t>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21252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6F417-62C4-4E74-89C1-249713D82122}" type="slidenum">
              <a:rPr lang="vi-VN" smtClean="0"/>
              <a:t>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212520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6F417-62C4-4E74-89C1-249713D82122}" type="slidenum">
              <a:rPr lang="vi-VN" smtClean="0"/>
              <a:t>10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21252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6F417-62C4-4E74-89C1-249713D82122}" type="slidenum">
              <a:rPr lang="vi-VN" smtClean="0"/>
              <a:t>11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212520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6F417-62C4-4E74-89C1-249713D82122}" type="slidenum">
              <a:rPr lang="vi-VN" smtClean="0"/>
              <a:t>12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21252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1B9B7-F499-44EF-B5C3-63AF435E9A67}" type="datetimeFigureOut">
              <a:rPr lang="vi-VN" smtClean="0"/>
              <a:t>20/04/2012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FA47-0096-4076-B1AA-540C428AE76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46312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1B9B7-F499-44EF-B5C3-63AF435E9A67}" type="datetimeFigureOut">
              <a:rPr lang="vi-VN" smtClean="0"/>
              <a:t>20/04/2012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FA47-0096-4076-B1AA-540C428AE76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50496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1B9B7-F499-44EF-B5C3-63AF435E9A67}" type="datetimeFigureOut">
              <a:rPr lang="vi-VN" smtClean="0"/>
              <a:t>20/04/2012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FA47-0096-4076-B1AA-540C428AE76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084447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1B9B7-F499-44EF-B5C3-63AF435E9A67}" type="datetimeFigureOut">
              <a:rPr lang="vi-VN" smtClean="0"/>
              <a:t>20/04/2012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FA47-0096-4076-B1AA-540C428AE76D}" type="slidenum">
              <a:rPr lang="vi-VN" smtClean="0"/>
              <a:t>‹#›</a:t>
            </a:fld>
            <a:endParaRPr lang="vi-V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1B9B7-F499-44EF-B5C3-63AF435E9A67}" type="datetimeFigureOut">
              <a:rPr lang="vi-VN" smtClean="0"/>
              <a:t>20/04/2012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FA47-0096-4076-B1AA-540C428AE76D}" type="slidenum">
              <a:rPr lang="vi-VN" smtClean="0"/>
              <a:t>‹#›</a:t>
            </a:fld>
            <a:endParaRPr lang="vi-V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1B9B7-F499-44EF-B5C3-63AF435E9A67}" type="datetimeFigureOut">
              <a:rPr lang="vi-VN" smtClean="0"/>
              <a:t>20/04/2012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FA47-0096-4076-B1AA-540C428AE76D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1B9B7-F499-44EF-B5C3-63AF435E9A67}" type="datetimeFigureOut">
              <a:rPr lang="vi-VN" smtClean="0"/>
              <a:t>20/04/2012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FA47-0096-4076-B1AA-540C428AE76D}" type="slidenum">
              <a:rPr lang="vi-VN" smtClean="0"/>
              <a:t>‹#›</a:t>
            </a:fld>
            <a:endParaRPr lang="vi-V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1B9B7-F499-44EF-B5C3-63AF435E9A67}" type="datetimeFigureOut">
              <a:rPr lang="vi-VN" smtClean="0"/>
              <a:t>20/04/2012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FA47-0096-4076-B1AA-540C428AE76D}" type="slidenum">
              <a:rPr lang="vi-VN" smtClean="0"/>
              <a:t>‹#›</a:t>
            </a:fld>
            <a:endParaRPr lang="vi-VN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1B9B7-F499-44EF-B5C3-63AF435E9A67}" type="datetimeFigureOut">
              <a:rPr lang="vi-VN" smtClean="0"/>
              <a:t>20/04/2012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FA47-0096-4076-B1AA-540C428AE76D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1B9B7-F499-44EF-B5C3-63AF435E9A67}" type="datetimeFigureOut">
              <a:rPr lang="vi-VN" smtClean="0"/>
              <a:t>20/04/2012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FA47-0096-4076-B1AA-540C428AE76D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1B9B7-F499-44EF-B5C3-63AF435E9A67}" type="datetimeFigureOut">
              <a:rPr lang="vi-VN" smtClean="0"/>
              <a:t>20/04/2012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FA47-0096-4076-B1AA-540C428AE76D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1B9B7-F499-44EF-B5C3-63AF435E9A67}" type="datetimeFigureOut">
              <a:rPr lang="vi-VN" smtClean="0"/>
              <a:t>20/04/2012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FA47-0096-4076-B1AA-540C428AE76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787757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1B9B7-F499-44EF-B5C3-63AF435E9A67}" type="datetimeFigureOut">
              <a:rPr lang="vi-VN" smtClean="0"/>
              <a:t>20/04/2012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FA47-0096-4076-B1AA-540C428AE76D}" type="slidenum">
              <a:rPr lang="vi-VN" smtClean="0"/>
              <a:t>‹#›</a:t>
            </a:fld>
            <a:endParaRPr lang="vi-V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1B9B7-F499-44EF-B5C3-63AF435E9A67}" type="datetimeFigureOut">
              <a:rPr lang="vi-VN" smtClean="0"/>
              <a:t>20/04/2012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FA47-0096-4076-B1AA-540C428AE76D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1B9B7-F499-44EF-B5C3-63AF435E9A67}" type="datetimeFigureOut">
              <a:rPr lang="vi-VN" smtClean="0"/>
              <a:t>20/04/2012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FA47-0096-4076-B1AA-540C428AE76D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1B9B7-F499-44EF-B5C3-63AF435E9A67}" type="datetimeFigureOut">
              <a:rPr lang="vi-VN" smtClean="0"/>
              <a:t>20/04/2012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FA47-0096-4076-B1AA-540C428AE76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07277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1B9B7-F499-44EF-B5C3-63AF435E9A67}" type="datetimeFigureOut">
              <a:rPr lang="vi-VN" smtClean="0"/>
              <a:t>20/04/2012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FA47-0096-4076-B1AA-540C428AE76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40243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1B9B7-F499-44EF-B5C3-63AF435E9A67}" type="datetimeFigureOut">
              <a:rPr lang="vi-VN" smtClean="0"/>
              <a:t>20/04/2012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FA47-0096-4076-B1AA-540C428AE76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5491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1B9B7-F499-44EF-B5C3-63AF435E9A67}" type="datetimeFigureOut">
              <a:rPr lang="vi-VN" smtClean="0"/>
              <a:t>20/04/2012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FA47-0096-4076-B1AA-540C428AE76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87481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1B9B7-F499-44EF-B5C3-63AF435E9A67}" type="datetimeFigureOut">
              <a:rPr lang="vi-VN" smtClean="0"/>
              <a:t>20/04/2012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FA47-0096-4076-B1AA-540C428AE76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43950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1B9B7-F499-44EF-B5C3-63AF435E9A67}" type="datetimeFigureOut">
              <a:rPr lang="vi-VN" smtClean="0"/>
              <a:t>20/04/2012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FA47-0096-4076-B1AA-540C428AE76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63198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1B9B7-F499-44EF-B5C3-63AF435E9A67}" type="datetimeFigureOut">
              <a:rPr lang="vi-VN" smtClean="0"/>
              <a:t>20/04/2012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FA47-0096-4076-B1AA-540C428AE76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86963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1B9B7-F499-44EF-B5C3-63AF435E9A67}" type="datetimeFigureOut">
              <a:rPr lang="vi-VN" smtClean="0"/>
              <a:t>20/04/2012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DFA47-0096-4076-B1AA-540C428AE76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43603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AA1B9B7-F499-44EF-B5C3-63AF435E9A67}" type="datetimeFigureOut">
              <a:rPr lang="vi-VN" smtClean="0"/>
              <a:t>20/04/2012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83DFA47-0096-4076-B1AA-540C428AE76D}" type="slidenum">
              <a:rPr lang="vi-VN" smtClean="0"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slideLayout" Target="../slideLayouts/slideLayout12.xml"/><Relationship Id="rId18" Type="http://schemas.openxmlformats.org/officeDocument/2006/relationships/image" Target="../media/image6.png"/><Relationship Id="rId3" Type="http://schemas.microsoft.com/office/2007/relationships/media" Target="../media/media2.mp3"/><Relationship Id="rId21" Type="http://schemas.openxmlformats.org/officeDocument/2006/relationships/image" Target="../media/image9.jpeg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openxmlformats.org/officeDocument/2006/relationships/image" Target="../media/image5.png"/><Relationship Id="rId2" Type="http://schemas.openxmlformats.org/officeDocument/2006/relationships/audio" Target="../media/media1.mp3"/><Relationship Id="rId16" Type="http://schemas.openxmlformats.org/officeDocument/2006/relationships/image" Target="../media/image4.png"/><Relationship Id="rId20" Type="http://schemas.openxmlformats.org/officeDocument/2006/relationships/image" Target="../media/image8.jpe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5" Type="http://schemas.microsoft.com/office/2007/relationships/media" Target="../media/media3.mp3"/><Relationship Id="rId15" Type="http://schemas.openxmlformats.org/officeDocument/2006/relationships/image" Target="../media/image3.png"/><Relationship Id="rId10" Type="http://schemas.openxmlformats.org/officeDocument/2006/relationships/audio" Target="../media/media5.mp3"/><Relationship Id="rId19" Type="http://schemas.openxmlformats.org/officeDocument/2006/relationships/image" Target="../media/image7.png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image" Target="../media/image2.png"/><Relationship Id="rId22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slideLayout" Target="../slideLayouts/slideLayout12.xml"/><Relationship Id="rId18" Type="http://schemas.openxmlformats.org/officeDocument/2006/relationships/image" Target="../media/image6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openxmlformats.org/officeDocument/2006/relationships/image" Target="../media/image5.png"/><Relationship Id="rId2" Type="http://schemas.openxmlformats.org/officeDocument/2006/relationships/audio" Target="../media/media1.mp3"/><Relationship Id="rId16" Type="http://schemas.openxmlformats.org/officeDocument/2006/relationships/image" Target="../media/image4.pn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5" Type="http://schemas.microsoft.com/office/2007/relationships/media" Target="../media/media3.mp3"/><Relationship Id="rId15" Type="http://schemas.openxmlformats.org/officeDocument/2006/relationships/image" Target="../media/image3.png"/><Relationship Id="rId10" Type="http://schemas.openxmlformats.org/officeDocument/2006/relationships/audio" Target="../media/media5.mp3"/><Relationship Id="rId19" Type="http://schemas.openxmlformats.org/officeDocument/2006/relationships/image" Target="../media/image7.png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5.xml"/><Relationship Id="rId13" Type="http://schemas.openxmlformats.org/officeDocument/2006/relationships/control" Target="../activeX/activeX10.xml"/><Relationship Id="rId3" Type="http://schemas.openxmlformats.org/officeDocument/2006/relationships/audio" Target="../media/media7.wav"/><Relationship Id="rId7" Type="http://schemas.openxmlformats.org/officeDocument/2006/relationships/control" Target="../activeX/activeX4.xml"/><Relationship Id="rId12" Type="http://schemas.openxmlformats.org/officeDocument/2006/relationships/control" Target="../activeX/activeX9.xml"/><Relationship Id="rId2" Type="http://schemas.microsoft.com/office/2007/relationships/media" Target="../media/media7.wav"/><Relationship Id="rId16" Type="http://schemas.openxmlformats.org/officeDocument/2006/relationships/image" Target="../media/image16.wmf"/><Relationship Id="rId1" Type="http://schemas.openxmlformats.org/officeDocument/2006/relationships/vmlDrawing" Target="../drawings/vmlDrawing1.vml"/><Relationship Id="rId6" Type="http://schemas.openxmlformats.org/officeDocument/2006/relationships/control" Target="../activeX/activeX3.xml"/><Relationship Id="rId11" Type="http://schemas.openxmlformats.org/officeDocument/2006/relationships/control" Target="../activeX/activeX8.xml"/><Relationship Id="rId5" Type="http://schemas.openxmlformats.org/officeDocument/2006/relationships/control" Target="../activeX/activeX2.xml"/><Relationship Id="rId15" Type="http://schemas.openxmlformats.org/officeDocument/2006/relationships/image" Target="../media/image15.png"/><Relationship Id="rId10" Type="http://schemas.openxmlformats.org/officeDocument/2006/relationships/control" Target="../activeX/activeX7.xml"/><Relationship Id="rId4" Type="http://schemas.openxmlformats.org/officeDocument/2006/relationships/control" Target="../activeX/activeX1.xml"/><Relationship Id="rId9" Type="http://schemas.openxmlformats.org/officeDocument/2006/relationships/control" Target="../activeX/activeX6.xml"/><Relationship Id="rId14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10" Type="http://schemas.openxmlformats.org/officeDocument/2006/relationships/image" Target="../media/image18.wmf"/><Relationship Id="rId4" Type="http://schemas.openxmlformats.org/officeDocument/2006/relationships/control" Target="../activeX/activeX13.xml"/><Relationship Id="rId9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18.xml"/><Relationship Id="rId2" Type="http://schemas.openxmlformats.org/officeDocument/2006/relationships/control" Target="../activeX/activeX1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0.wmf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980728"/>
            <a:ext cx="7839692" cy="452024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NHIỆT LIỆT CHÀO MỪNG</a:t>
            </a:r>
          </a:p>
        </p:txBody>
      </p:sp>
      <p:sp>
        <p:nvSpPr>
          <p:cNvPr id="3" name="Rectangle 2"/>
          <p:cNvSpPr/>
          <p:nvPr/>
        </p:nvSpPr>
        <p:spPr>
          <a:xfrm>
            <a:off x="203516" y="3068960"/>
            <a:ext cx="8757527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CÁC THẦY CÔ TỚI DỰ </a:t>
            </a:r>
          </a:p>
          <a:p>
            <a:pPr algn="ctr"/>
            <a:r>
              <a:rPr lang="en-US" sz="6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TIẾT HỌC CHUYÊN ĐỀ</a:t>
            </a:r>
            <a:endParaRPr lang="en-US" sz="6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20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2720636" y="400110"/>
            <a:ext cx="402546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Unit 16: People and Places</a:t>
            </a:r>
            <a:endParaRPr lang="en-US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291864" y="807095"/>
            <a:ext cx="272029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Lesson 1: A1 + A2</a:t>
            </a:r>
            <a:endParaRPr lang="en-US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512" y="1124744"/>
            <a:ext cx="247619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1. New words</a:t>
            </a:r>
            <a:endParaRPr lang="en-US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79512" y="1556792"/>
            <a:ext cx="451322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2. Listen and practice: A1</a:t>
            </a:r>
            <a:endParaRPr lang="en-US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79512" y="1959223"/>
            <a:ext cx="44596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3. Complete the table: A2</a:t>
            </a:r>
            <a:endParaRPr lang="en-US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867967" y="2649372"/>
            <a:ext cx="1732928" cy="6552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dirty="0" smtClean="0"/>
              <a:t>Bangkok</a:t>
            </a:r>
            <a:endParaRPr lang="vi-VN" sz="2800" dirty="0"/>
          </a:p>
        </p:txBody>
      </p:sp>
      <p:sp>
        <p:nvSpPr>
          <p:cNvPr id="57" name="Rounded Rectangle 56"/>
          <p:cNvSpPr/>
          <p:nvPr/>
        </p:nvSpPr>
        <p:spPr>
          <a:xfrm>
            <a:off x="864376" y="3376092"/>
            <a:ext cx="1732928" cy="6552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dirty="0" smtClean="0"/>
              <a:t>Beijing</a:t>
            </a:r>
            <a:endParaRPr lang="vi-VN" sz="2800" dirty="0"/>
          </a:p>
        </p:txBody>
      </p:sp>
      <p:sp>
        <p:nvSpPr>
          <p:cNvPr id="59" name="Rounded Rectangle 58"/>
          <p:cNvSpPr/>
          <p:nvPr/>
        </p:nvSpPr>
        <p:spPr>
          <a:xfrm>
            <a:off x="879616" y="4148798"/>
            <a:ext cx="1732928" cy="6552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 smtClean="0"/>
              <a:t>Kuala Lumpur</a:t>
            </a:r>
            <a:endParaRPr lang="vi-VN" sz="2400" dirty="0"/>
          </a:p>
        </p:txBody>
      </p:sp>
      <p:sp>
        <p:nvSpPr>
          <p:cNvPr id="61" name="Rounded Rectangle 60"/>
          <p:cNvSpPr/>
          <p:nvPr/>
        </p:nvSpPr>
        <p:spPr>
          <a:xfrm>
            <a:off x="856919" y="4921786"/>
            <a:ext cx="1732928" cy="6552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 smtClean="0"/>
              <a:t>Phnom Penh</a:t>
            </a:r>
            <a:endParaRPr lang="vi-VN" sz="2400" dirty="0"/>
          </a:p>
        </p:txBody>
      </p:sp>
      <p:sp>
        <p:nvSpPr>
          <p:cNvPr id="63" name="Rounded Rectangle 62"/>
          <p:cNvSpPr/>
          <p:nvPr/>
        </p:nvSpPr>
        <p:spPr>
          <a:xfrm>
            <a:off x="5508104" y="2642124"/>
            <a:ext cx="1626968" cy="6552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 smtClean="0"/>
              <a:t>Vientiane</a:t>
            </a:r>
            <a:endParaRPr lang="vi-VN" sz="2400" dirty="0"/>
          </a:p>
        </p:txBody>
      </p:sp>
      <p:sp>
        <p:nvSpPr>
          <p:cNvPr id="65" name="Rounded Rectangle 64"/>
          <p:cNvSpPr/>
          <p:nvPr/>
        </p:nvSpPr>
        <p:spPr>
          <a:xfrm>
            <a:off x="5531664" y="3378245"/>
            <a:ext cx="1626968" cy="6552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 smtClean="0"/>
              <a:t>Yanggon</a:t>
            </a:r>
            <a:endParaRPr lang="vi-VN" sz="2400" dirty="0"/>
          </a:p>
        </p:txBody>
      </p:sp>
      <p:sp>
        <p:nvSpPr>
          <p:cNvPr id="67" name="Rounded Rectangle 66"/>
          <p:cNvSpPr/>
          <p:nvPr/>
        </p:nvSpPr>
        <p:spPr>
          <a:xfrm>
            <a:off x="5509240" y="4127240"/>
            <a:ext cx="1626968" cy="6552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 smtClean="0"/>
              <a:t>Jakarta</a:t>
            </a:r>
            <a:endParaRPr lang="vi-VN" sz="2400" dirty="0"/>
          </a:p>
        </p:txBody>
      </p:sp>
      <p:sp>
        <p:nvSpPr>
          <p:cNvPr id="71" name="Rounded Rectangle 70"/>
          <p:cNvSpPr/>
          <p:nvPr/>
        </p:nvSpPr>
        <p:spPr>
          <a:xfrm>
            <a:off x="2623048" y="4933980"/>
            <a:ext cx="1732928" cy="6552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 smtClean="0"/>
              <a:t>Cambodia</a:t>
            </a:r>
            <a:endParaRPr lang="vi-VN" sz="2400" dirty="0"/>
          </a:p>
        </p:txBody>
      </p:sp>
      <p:sp>
        <p:nvSpPr>
          <p:cNvPr id="73" name="Rounded Rectangle 72"/>
          <p:cNvSpPr/>
          <p:nvPr/>
        </p:nvSpPr>
        <p:spPr>
          <a:xfrm>
            <a:off x="7201648" y="3380540"/>
            <a:ext cx="1626968" cy="6552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 smtClean="0"/>
              <a:t>Myanmar</a:t>
            </a:r>
            <a:endParaRPr lang="vi-VN" sz="2400" dirty="0"/>
          </a:p>
        </p:txBody>
      </p:sp>
      <p:sp>
        <p:nvSpPr>
          <p:cNvPr id="75" name="Rounded Rectangle 74"/>
          <p:cNvSpPr/>
          <p:nvPr/>
        </p:nvSpPr>
        <p:spPr>
          <a:xfrm>
            <a:off x="7205800" y="4127240"/>
            <a:ext cx="1626968" cy="6552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 smtClean="0"/>
              <a:t>Indonesia</a:t>
            </a:r>
            <a:endParaRPr lang="vi-VN" sz="2400" dirty="0"/>
          </a:p>
        </p:txBody>
      </p:sp>
      <p:sp>
        <p:nvSpPr>
          <p:cNvPr id="77" name="Rounded Rectangle 76"/>
          <p:cNvSpPr/>
          <p:nvPr/>
        </p:nvSpPr>
        <p:spPr>
          <a:xfrm>
            <a:off x="2643024" y="4139560"/>
            <a:ext cx="1732928" cy="6552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dirty="0" smtClean="0"/>
              <a:t>Malaysia</a:t>
            </a:r>
            <a:endParaRPr lang="vi-VN" sz="2800" dirty="0"/>
          </a:p>
        </p:txBody>
      </p:sp>
      <p:sp>
        <p:nvSpPr>
          <p:cNvPr id="79" name="Rounded Rectangle 78"/>
          <p:cNvSpPr/>
          <p:nvPr/>
        </p:nvSpPr>
        <p:spPr>
          <a:xfrm>
            <a:off x="2627784" y="3372232"/>
            <a:ext cx="1732928" cy="6552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dirty="0" smtClean="0"/>
              <a:t>China</a:t>
            </a:r>
            <a:endParaRPr lang="vi-VN" sz="2800" dirty="0"/>
          </a:p>
        </p:txBody>
      </p:sp>
      <p:sp>
        <p:nvSpPr>
          <p:cNvPr id="81" name="Rounded Rectangle 80"/>
          <p:cNvSpPr/>
          <p:nvPr/>
        </p:nvSpPr>
        <p:spPr>
          <a:xfrm>
            <a:off x="2627784" y="2642124"/>
            <a:ext cx="1732928" cy="6552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dirty="0" smtClean="0"/>
              <a:t>Thailand</a:t>
            </a:r>
            <a:endParaRPr lang="vi-VN" sz="2800" dirty="0"/>
          </a:p>
        </p:txBody>
      </p:sp>
      <p:sp>
        <p:nvSpPr>
          <p:cNvPr id="83" name="Rounded Rectangle 82"/>
          <p:cNvSpPr/>
          <p:nvPr/>
        </p:nvSpPr>
        <p:spPr>
          <a:xfrm>
            <a:off x="7189112" y="2642124"/>
            <a:ext cx="1626968" cy="6552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 smtClean="0"/>
              <a:t>Laos</a:t>
            </a:r>
            <a:endParaRPr lang="vi-VN" sz="2400" dirty="0"/>
          </a:p>
        </p:txBody>
      </p:sp>
      <p:sp>
        <p:nvSpPr>
          <p:cNvPr id="41" name="Rectangle 40"/>
          <p:cNvSpPr/>
          <p:nvPr/>
        </p:nvSpPr>
        <p:spPr>
          <a:xfrm>
            <a:off x="3601102" y="0"/>
            <a:ext cx="233371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</a:rPr>
              <a:t>Friday, April 20</a:t>
            </a:r>
            <a:r>
              <a:rPr lang="en-US" sz="2000" b="1" baseline="300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</a:rPr>
              <a:t>th</a:t>
            </a:r>
            <a:r>
              <a:rPr lang="en-US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</a:rPr>
              <a:t> 2012</a:t>
            </a:r>
            <a:endParaRPr lang="en-US" sz="2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2479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57" grpId="0" animBg="1"/>
      <p:bldP spid="59" grpId="0" animBg="1"/>
      <p:bldP spid="61" grpId="0" animBg="1"/>
      <p:bldP spid="63" grpId="0" animBg="1"/>
      <p:bldP spid="65" grpId="0" animBg="1"/>
      <p:bldP spid="67" grpId="0" animBg="1"/>
      <p:bldP spid="71" grpId="0" animBg="1"/>
      <p:bldP spid="73" grpId="0" animBg="1"/>
      <p:bldP spid="75" grpId="0" animBg="1"/>
      <p:bldP spid="77" grpId="0" animBg="1"/>
      <p:bldP spid="79" grpId="0" animBg="1"/>
      <p:bldP spid="81" grpId="0" animBg="1"/>
      <p:bldP spid="8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ounded Rectangle 46"/>
          <p:cNvSpPr/>
          <p:nvPr/>
        </p:nvSpPr>
        <p:spPr>
          <a:xfrm>
            <a:off x="783663" y="987976"/>
            <a:ext cx="1732928" cy="6552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dirty="0" smtClean="0"/>
              <a:t>Bangkok</a:t>
            </a:r>
            <a:endParaRPr lang="vi-VN" sz="2800" dirty="0"/>
          </a:p>
        </p:txBody>
      </p:sp>
      <p:sp>
        <p:nvSpPr>
          <p:cNvPr id="57" name="Rounded Rectangle 56"/>
          <p:cNvSpPr/>
          <p:nvPr/>
        </p:nvSpPr>
        <p:spPr>
          <a:xfrm>
            <a:off x="780072" y="1714696"/>
            <a:ext cx="1732928" cy="6552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dirty="0" smtClean="0"/>
              <a:t>Beijing</a:t>
            </a:r>
            <a:endParaRPr lang="vi-VN" sz="2800" dirty="0"/>
          </a:p>
        </p:txBody>
      </p:sp>
      <p:sp>
        <p:nvSpPr>
          <p:cNvPr id="59" name="Rounded Rectangle 58"/>
          <p:cNvSpPr/>
          <p:nvPr/>
        </p:nvSpPr>
        <p:spPr>
          <a:xfrm>
            <a:off x="795312" y="2487402"/>
            <a:ext cx="1732928" cy="6552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 smtClean="0"/>
              <a:t>Kuala Lumpur</a:t>
            </a:r>
            <a:endParaRPr lang="vi-VN" sz="2400" dirty="0"/>
          </a:p>
        </p:txBody>
      </p:sp>
      <p:sp>
        <p:nvSpPr>
          <p:cNvPr id="61" name="Rounded Rectangle 60"/>
          <p:cNvSpPr/>
          <p:nvPr/>
        </p:nvSpPr>
        <p:spPr>
          <a:xfrm>
            <a:off x="772615" y="3260390"/>
            <a:ext cx="1732928" cy="6552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 smtClean="0"/>
              <a:t>Phnom Penh</a:t>
            </a:r>
            <a:endParaRPr lang="vi-VN" sz="2400" dirty="0"/>
          </a:p>
        </p:txBody>
      </p:sp>
      <p:sp>
        <p:nvSpPr>
          <p:cNvPr id="63" name="Rounded Rectangle 62"/>
          <p:cNvSpPr/>
          <p:nvPr/>
        </p:nvSpPr>
        <p:spPr>
          <a:xfrm>
            <a:off x="5423800" y="980728"/>
            <a:ext cx="1626968" cy="6552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 smtClean="0"/>
              <a:t>Vientiane</a:t>
            </a:r>
            <a:endParaRPr lang="vi-VN" sz="2400" dirty="0"/>
          </a:p>
        </p:txBody>
      </p:sp>
      <p:sp>
        <p:nvSpPr>
          <p:cNvPr id="65" name="Rounded Rectangle 64"/>
          <p:cNvSpPr/>
          <p:nvPr/>
        </p:nvSpPr>
        <p:spPr>
          <a:xfrm>
            <a:off x="5447360" y="1716849"/>
            <a:ext cx="1626968" cy="6552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 smtClean="0"/>
              <a:t>Yanggon</a:t>
            </a:r>
            <a:endParaRPr lang="vi-VN" sz="2400" dirty="0"/>
          </a:p>
        </p:txBody>
      </p:sp>
      <p:sp>
        <p:nvSpPr>
          <p:cNvPr id="67" name="Rounded Rectangle 66"/>
          <p:cNvSpPr/>
          <p:nvPr/>
        </p:nvSpPr>
        <p:spPr>
          <a:xfrm>
            <a:off x="5424936" y="2465844"/>
            <a:ext cx="1626968" cy="6552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 smtClean="0"/>
              <a:t>Jakarta</a:t>
            </a:r>
            <a:endParaRPr lang="vi-VN" sz="2400" dirty="0"/>
          </a:p>
        </p:txBody>
      </p:sp>
      <p:sp>
        <p:nvSpPr>
          <p:cNvPr id="71" name="Rounded Rectangle 70"/>
          <p:cNvSpPr/>
          <p:nvPr/>
        </p:nvSpPr>
        <p:spPr>
          <a:xfrm>
            <a:off x="2538744" y="3272584"/>
            <a:ext cx="1732928" cy="6552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 smtClean="0"/>
              <a:t>Cambodia</a:t>
            </a:r>
            <a:endParaRPr lang="vi-VN" sz="2400" dirty="0"/>
          </a:p>
        </p:txBody>
      </p:sp>
      <p:sp>
        <p:nvSpPr>
          <p:cNvPr id="73" name="Rounded Rectangle 72"/>
          <p:cNvSpPr/>
          <p:nvPr/>
        </p:nvSpPr>
        <p:spPr>
          <a:xfrm>
            <a:off x="7117344" y="1719144"/>
            <a:ext cx="1626968" cy="6552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 smtClean="0"/>
              <a:t>Myanmar</a:t>
            </a:r>
            <a:endParaRPr lang="vi-VN" sz="2400" dirty="0"/>
          </a:p>
        </p:txBody>
      </p:sp>
      <p:sp>
        <p:nvSpPr>
          <p:cNvPr id="75" name="Rounded Rectangle 74"/>
          <p:cNvSpPr/>
          <p:nvPr/>
        </p:nvSpPr>
        <p:spPr>
          <a:xfrm>
            <a:off x="7121496" y="2465844"/>
            <a:ext cx="1626968" cy="6552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 smtClean="0"/>
              <a:t>Indonesia</a:t>
            </a:r>
            <a:endParaRPr lang="vi-VN" sz="2400" dirty="0"/>
          </a:p>
        </p:txBody>
      </p:sp>
      <p:sp>
        <p:nvSpPr>
          <p:cNvPr id="77" name="Rounded Rectangle 76"/>
          <p:cNvSpPr/>
          <p:nvPr/>
        </p:nvSpPr>
        <p:spPr>
          <a:xfrm>
            <a:off x="2558720" y="2478164"/>
            <a:ext cx="1732928" cy="6552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dirty="0" smtClean="0"/>
              <a:t>Malaysia</a:t>
            </a:r>
            <a:endParaRPr lang="vi-VN" sz="2800" dirty="0"/>
          </a:p>
        </p:txBody>
      </p:sp>
      <p:sp>
        <p:nvSpPr>
          <p:cNvPr id="79" name="Rounded Rectangle 78"/>
          <p:cNvSpPr/>
          <p:nvPr/>
        </p:nvSpPr>
        <p:spPr>
          <a:xfrm>
            <a:off x="2543480" y="1710836"/>
            <a:ext cx="1732928" cy="6552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dirty="0" smtClean="0"/>
              <a:t>China</a:t>
            </a:r>
            <a:endParaRPr lang="vi-VN" sz="2800" dirty="0"/>
          </a:p>
        </p:txBody>
      </p:sp>
      <p:sp>
        <p:nvSpPr>
          <p:cNvPr id="81" name="Rounded Rectangle 80"/>
          <p:cNvSpPr/>
          <p:nvPr/>
        </p:nvSpPr>
        <p:spPr>
          <a:xfrm>
            <a:off x="2543480" y="980728"/>
            <a:ext cx="1732928" cy="6552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dirty="0" smtClean="0"/>
              <a:t>Thailand</a:t>
            </a:r>
            <a:endParaRPr lang="vi-VN" sz="2800" dirty="0"/>
          </a:p>
        </p:txBody>
      </p:sp>
      <p:sp>
        <p:nvSpPr>
          <p:cNvPr id="83" name="Rounded Rectangle 82"/>
          <p:cNvSpPr/>
          <p:nvPr/>
        </p:nvSpPr>
        <p:spPr>
          <a:xfrm>
            <a:off x="7104808" y="980728"/>
            <a:ext cx="1626968" cy="6552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 smtClean="0"/>
              <a:t>Laos</a:t>
            </a:r>
            <a:endParaRPr lang="vi-VN" sz="2400" dirty="0"/>
          </a:p>
        </p:txBody>
      </p:sp>
      <p:sp>
        <p:nvSpPr>
          <p:cNvPr id="22" name="Rectangle 21"/>
          <p:cNvSpPr/>
          <p:nvPr/>
        </p:nvSpPr>
        <p:spPr>
          <a:xfrm>
            <a:off x="3165475" y="188640"/>
            <a:ext cx="221240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25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PRACTICE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25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1331640" y="4278575"/>
            <a:ext cx="723900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 b="1" i="1" dirty="0">
                <a:solidFill>
                  <a:srgbClr val="0000FF"/>
                </a:solidFill>
              </a:rPr>
              <a:t>Example</a:t>
            </a:r>
            <a:r>
              <a:rPr lang="en-US" sz="2800" b="1" dirty="0">
                <a:solidFill>
                  <a:srgbClr val="0000FF"/>
                </a:solidFill>
              </a:rPr>
              <a:t>: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S1: Where does Ba’s uncle fly to?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S2: He </a:t>
            </a:r>
            <a:r>
              <a:rPr lang="en-US" sz="2800" b="1" u="sng" dirty="0">
                <a:solidFill>
                  <a:srgbClr val="FF0000"/>
                </a:solidFill>
              </a:rPr>
              <a:t>usually</a:t>
            </a:r>
            <a:r>
              <a:rPr lang="en-US" sz="2800" b="1" dirty="0">
                <a:solidFill>
                  <a:srgbClr val="0000FF"/>
                </a:solidFill>
              </a:rPr>
              <a:t> flies to </a:t>
            </a:r>
            <a:r>
              <a:rPr lang="en-US" sz="2800" b="1" u="sng" dirty="0" smtClean="0">
                <a:solidFill>
                  <a:schemeClr val="tx2"/>
                </a:solidFill>
              </a:rPr>
              <a:t>Bangkok</a:t>
            </a:r>
            <a:r>
              <a:rPr lang="en-US" sz="2800" b="1" dirty="0" smtClean="0">
                <a:solidFill>
                  <a:srgbClr val="0000FF"/>
                </a:solidFill>
              </a:rPr>
              <a:t>.</a:t>
            </a:r>
            <a:endParaRPr lang="en-US" sz="2800" b="1" dirty="0">
              <a:solidFill>
                <a:srgbClr val="0000FF"/>
              </a:solidFill>
            </a:endParaRPr>
          </a:p>
          <a:p>
            <a:r>
              <a:rPr lang="en-US" sz="2800" b="1" dirty="0">
                <a:solidFill>
                  <a:srgbClr val="0000FF"/>
                </a:solidFill>
              </a:rPr>
              <a:t>S1: Where is that?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S2: It’s in </a:t>
            </a:r>
            <a:r>
              <a:rPr lang="en-US" sz="2800" b="1" u="sng" dirty="0" smtClean="0">
                <a:solidFill>
                  <a:schemeClr val="tx2"/>
                </a:solidFill>
              </a:rPr>
              <a:t>Thailand</a:t>
            </a:r>
            <a:r>
              <a:rPr lang="en-US" sz="2800" b="1" dirty="0" smtClean="0">
                <a:solidFill>
                  <a:srgbClr val="0000FF"/>
                </a:solidFill>
              </a:rPr>
              <a:t>.</a:t>
            </a:r>
            <a:endParaRPr lang="en-US" sz="2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3021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2720636" y="400110"/>
            <a:ext cx="402546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Unit 16: People and Places</a:t>
            </a:r>
            <a:endParaRPr lang="en-US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291864" y="807095"/>
            <a:ext cx="272029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Lesson 1: A1 + A2</a:t>
            </a:r>
            <a:endParaRPr lang="en-US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512" y="1124744"/>
            <a:ext cx="247619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1. New words</a:t>
            </a:r>
            <a:endParaRPr lang="en-US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79512" y="1556792"/>
            <a:ext cx="451322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2. Listen and practice: A1</a:t>
            </a:r>
            <a:endParaRPr lang="en-US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79512" y="1959223"/>
            <a:ext cx="44596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3. Complete the table: A2</a:t>
            </a:r>
            <a:endParaRPr lang="en-US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601102" y="0"/>
            <a:ext cx="233371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</a:rPr>
              <a:t>Friday, April 20</a:t>
            </a:r>
            <a:r>
              <a:rPr lang="en-US" sz="2000" b="1" baseline="300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</a:rPr>
              <a:t>th</a:t>
            </a:r>
            <a:r>
              <a:rPr lang="en-US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</a:rPr>
              <a:t> 2012</a:t>
            </a:r>
            <a:endParaRPr lang="en-US" sz="2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79512" y="2380536"/>
            <a:ext cx="241136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4. Homework</a:t>
            </a:r>
            <a:endParaRPr lang="en-US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017992" y="3068960"/>
            <a:ext cx="514629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- Learn by heart the new words.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051720" y="3460938"/>
            <a:ext cx="514629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- Practice reading the dialogue.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051720" y="3820978"/>
            <a:ext cx="514629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- Exercise A1, 2 in the workbook.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051720" y="4181018"/>
            <a:ext cx="514629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- Prepare the next lesson: A3, 4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37707" y="4725144"/>
            <a:ext cx="6817892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115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Goodbye</a:t>
            </a:r>
            <a:endParaRPr lang="en-US" sz="115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690876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91999" y="0"/>
            <a:ext cx="359380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WORD PUZZLE</a:t>
            </a:r>
            <a:endParaRPr lang="en-US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4805388" y="1174998"/>
            <a:ext cx="3009046" cy="546100"/>
            <a:chOff x="3923928" y="692696"/>
            <a:chExt cx="3009159" cy="545766"/>
          </a:xfrm>
        </p:grpSpPr>
        <p:sp>
          <p:nvSpPr>
            <p:cNvPr id="6" name="Rounded Rectangle 5"/>
            <p:cNvSpPr/>
            <p:nvPr/>
          </p:nvSpPr>
          <p:spPr>
            <a:xfrm>
              <a:off x="3923928" y="693178"/>
              <a:ext cx="476760" cy="545284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4435396" y="693178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4932040" y="692696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445976" y="692696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5953924" y="692696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20" name="Rounded Rectangle 119"/>
            <p:cNvSpPr/>
            <p:nvPr/>
          </p:nvSpPr>
          <p:spPr>
            <a:xfrm>
              <a:off x="6456327" y="692696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3317432" y="1748086"/>
            <a:ext cx="1968523" cy="547687"/>
            <a:chOff x="2435107" y="1265758"/>
            <a:chExt cx="1969225" cy="546430"/>
          </a:xfrm>
        </p:grpSpPr>
        <p:sp>
          <p:nvSpPr>
            <p:cNvPr id="12" name="Rounded Rectangle 11"/>
            <p:cNvSpPr/>
            <p:nvPr/>
          </p:nvSpPr>
          <p:spPr>
            <a:xfrm>
              <a:off x="2929464" y="1265758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3433520" y="1266904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3927572" y="1266456"/>
              <a:ext cx="476760" cy="545284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23" name="Rounded Rectangle 122"/>
            <p:cNvSpPr/>
            <p:nvPr/>
          </p:nvSpPr>
          <p:spPr>
            <a:xfrm>
              <a:off x="2435107" y="1265758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grpSp>
        <p:nvGrpSpPr>
          <p:cNvPr id="18" name="Group 17"/>
          <p:cNvGrpSpPr>
            <a:grpSpLocks/>
          </p:cNvGrpSpPr>
          <p:nvPr/>
        </p:nvGrpSpPr>
        <p:grpSpPr bwMode="auto">
          <a:xfrm>
            <a:off x="3805024" y="2310061"/>
            <a:ext cx="1995549" cy="552450"/>
            <a:chOff x="2923488" y="1826730"/>
            <a:chExt cx="1995546" cy="552618"/>
          </a:xfrm>
        </p:grpSpPr>
        <p:sp>
          <p:nvSpPr>
            <p:cNvPr id="20" name="Rounded Rectangle 19"/>
            <p:cNvSpPr/>
            <p:nvPr/>
          </p:nvSpPr>
          <p:spPr>
            <a:xfrm>
              <a:off x="2923488" y="1834064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3414156" y="1826730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3927572" y="1826730"/>
              <a:ext cx="476760" cy="545284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4442274" y="1826730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grpSp>
        <p:nvGrpSpPr>
          <p:cNvPr id="25" name="Group 24"/>
          <p:cNvGrpSpPr>
            <a:grpSpLocks/>
          </p:cNvGrpSpPr>
          <p:nvPr/>
        </p:nvGrpSpPr>
        <p:grpSpPr bwMode="auto">
          <a:xfrm>
            <a:off x="4314849" y="2887911"/>
            <a:ext cx="1976551" cy="547687"/>
            <a:chOff x="3433520" y="2405378"/>
            <a:chExt cx="1976564" cy="546550"/>
          </a:xfrm>
        </p:grpSpPr>
        <p:sp>
          <p:nvSpPr>
            <p:cNvPr id="26" name="Rounded Rectangle 25"/>
            <p:cNvSpPr/>
            <p:nvPr/>
          </p:nvSpPr>
          <p:spPr>
            <a:xfrm>
              <a:off x="3433520" y="2406644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3923928" y="2406644"/>
              <a:ext cx="476760" cy="545284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4439412" y="2405378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4933324" y="2406644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grpSp>
        <p:nvGrpSpPr>
          <p:cNvPr id="31" name="Group 30"/>
          <p:cNvGrpSpPr>
            <a:grpSpLocks/>
          </p:cNvGrpSpPr>
          <p:nvPr/>
        </p:nvGrpSpPr>
        <p:grpSpPr bwMode="auto">
          <a:xfrm>
            <a:off x="3307284" y="3454652"/>
            <a:ext cx="4011111" cy="565291"/>
            <a:chOff x="2426131" y="2971015"/>
            <a:chExt cx="4011575" cy="566687"/>
          </a:xfrm>
        </p:grpSpPr>
        <p:sp>
          <p:nvSpPr>
            <p:cNvPr id="32" name="Rounded Rectangle 31"/>
            <p:cNvSpPr/>
            <p:nvPr/>
          </p:nvSpPr>
          <p:spPr>
            <a:xfrm>
              <a:off x="3424284" y="2977955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3923928" y="2977955"/>
              <a:ext cx="476760" cy="545284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4435127" y="2971015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4936327" y="2977955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5439856" y="2977955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5960946" y="2971015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26" name="Rounded Rectangle 125"/>
            <p:cNvSpPr/>
            <p:nvPr/>
          </p:nvSpPr>
          <p:spPr>
            <a:xfrm>
              <a:off x="2931083" y="2991637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27" name="Rounded Rectangle 126"/>
            <p:cNvSpPr/>
            <p:nvPr/>
          </p:nvSpPr>
          <p:spPr>
            <a:xfrm>
              <a:off x="2426131" y="2992418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grpSp>
        <p:nvGrpSpPr>
          <p:cNvPr id="38" name="Group 37"/>
          <p:cNvGrpSpPr>
            <a:grpSpLocks/>
          </p:cNvGrpSpPr>
          <p:nvPr/>
        </p:nvGrpSpPr>
        <p:grpSpPr bwMode="auto">
          <a:xfrm>
            <a:off x="4299299" y="4035672"/>
            <a:ext cx="2012933" cy="555738"/>
            <a:chOff x="3417531" y="3553020"/>
            <a:chExt cx="2012964" cy="555017"/>
          </a:xfrm>
        </p:grpSpPr>
        <p:sp>
          <p:nvSpPr>
            <p:cNvPr id="40" name="Rounded Rectangle 39"/>
            <p:cNvSpPr/>
            <p:nvPr/>
          </p:nvSpPr>
          <p:spPr>
            <a:xfrm>
              <a:off x="3417531" y="3553020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3927572" y="3553020"/>
              <a:ext cx="476760" cy="545284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42" name="Rounded Rectangle 41"/>
            <p:cNvSpPr/>
            <p:nvPr/>
          </p:nvSpPr>
          <p:spPr>
            <a:xfrm>
              <a:off x="4442274" y="3562753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4953735" y="3562753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grpSp>
        <p:nvGrpSpPr>
          <p:cNvPr id="47" name="Group 46"/>
          <p:cNvGrpSpPr>
            <a:grpSpLocks/>
          </p:cNvGrpSpPr>
          <p:nvPr/>
        </p:nvGrpSpPr>
        <p:grpSpPr bwMode="auto">
          <a:xfrm>
            <a:off x="2267708" y="4592886"/>
            <a:ext cx="3539682" cy="563562"/>
            <a:chOff x="1403650" y="4109510"/>
            <a:chExt cx="3539416" cy="564741"/>
          </a:xfrm>
        </p:grpSpPr>
        <p:sp>
          <p:nvSpPr>
            <p:cNvPr id="48" name="Rounded Rectangle 47"/>
            <p:cNvSpPr/>
            <p:nvPr/>
          </p:nvSpPr>
          <p:spPr>
            <a:xfrm>
              <a:off x="1907704" y="4128967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49" name="Rounded Rectangle 48"/>
            <p:cNvSpPr/>
            <p:nvPr/>
          </p:nvSpPr>
          <p:spPr>
            <a:xfrm>
              <a:off x="2419691" y="4128967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50" name="Rounded Rectangle 49"/>
            <p:cNvSpPr/>
            <p:nvPr/>
          </p:nvSpPr>
          <p:spPr>
            <a:xfrm>
              <a:off x="2937136" y="4128967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51" name="Rounded Rectangle 50"/>
            <p:cNvSpPr/>
            <p:nvPr/>
          </p:nvSpPr>
          <p:spPr>
            <a:xfrm>
              <a:off x="3451970" y="4128967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52" name="Rounded Rectangle 51"/>
            <p:cNvSpPr/>
            <p:nvPr/>
          </p:nvSpPr>
          <p:spPr>
            <a:xfrm>
              <a:off x="3958367" y="4109510"/>
              <a:ext cx="476760" cy="545284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53" name="Rounded Rectangle 52"/>
            <p:cNvSpPr/>
            <p:nvPr/>
          </p:nvSpPr>
          <p:spPr>
            <a:xfrm>
              <a:off x="4466306" y="4128967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45" name="Rounded Rectangle 144"/>
            <p:cNvSpPr/>
            <p:nvPr/>
          </p:nvSpPr>
          <p:spPr>
            <a:xfrm>
              <a:off x="1403650" y="4109510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grpSp>
        <p:nvGrpSpPr>
          <p:cNvPr id="55" name="Group 54"/>
          <p:cNvGrpSpPr>
            <a:grpSpLocks/>
          </p:cNvGrpSpPr>
          <p:nvPr/>
        </p:nvGrpSpPr>
        <p:grpSpPr bwMode="auto">
          <a:xfrm>
            <a:off x="4813455" y="1168355"/>
            <a:ext cx="3003347" cy="546101"/>
            <a:chOff x="3923928" y="692695"/>
            <a:chExt cx="3003460" cy="545767"/>
          </a:xfrm>
        </p:grpSpPr>
        <p:sp>
          <p:nvSpPr>
            <p:cNvPr id="56" name="Rounded Rectangle 55"/>
            <p:cNvSpPr/>
            <p:nvPr/>
          </p:nvSpPr>
          <p:spPr>
            <a:xfrm>
              <a:off x="3923928" y="693178"/>
              <a:ext cx="476760" cy="545284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T</a:t>
              </a:r>
              <a:endParaRPr lang="vi-VN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57" name="Rounded Rectangle 56"/>
            <p:cNvSpPr/>
            <p:nvPr/>
          </p:nvSpPr>
          <p:spPr>
            <a:xfrm>
              <a:off x="4435396" y="693178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E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58" name="Rounded Rectangle 57"/>
            <p:cNvSpPr/>
            <p:nvPr/>
          </p:nvSpPr>
          <p:spPr>
            <a:xfrm>
              <a:off x="4932040" y="692696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N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59" name="Rounded Rectangle 58"/>
            <p:cNvSpPr/>
            <p:nvPr/>
          </p:nvSpPr>
          <p:spPr>
            <a:xfrm>
              <a:off x="5445976" y="692696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N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60" name="Rounded Rectangle 59"/>
            <p:cNvSpPr/>
            <p:nvPr/>
          </p:nvSpPr>
          <p:spPr>
            <a:xfrm>
              <a:off x="5953924" y="692697"/>
              <a:ext cx="476760" cy="545285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I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21" name="Rounded Rectangle 120"/>
            <p:cNvSpPr/>
            <p:nvPr/>
          </p:nvSpPr>
          <p:spPr>
            <a:xfrm>
              <a:off x="6450628" y="692695"/>
              <a:ext cx="476760" cy="545285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S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grpSp>
        <p:nvGrpSpPr>
          <p:cNvPr id="61" name="Group 60"/>
          <p:cNvGrpSpPr>
            <a:grpSpLocks/>
          </p:cNvGrpSpPr>
          <p:nvPr/>
        </p:nvGrpSpPr>
        <p:grpSpPr bwMode="auto">
          <a:xfrm>
            <a:off x="3292574" y="1748086"/>
            <a:ext cx="1978422" cy="546100"/>
            <a:chOff x="2426256" y="1265758"/>
            <a:chExt cx="1978076" cy="546430"/>
          </a:xfrm>
        </p:grpSpPr>
        <p:sp>
          <p:nvSpPr>
            <p:cNvPr id="62" name="Rounded Rectangle 61"/>
            <p:cNvSpPr/>
            <p:nvPr/>
          </p:nvSpPr>
          <p:spPr>
            <a:xfrm>
              <a:off x="2929464" y="1265758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U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63" name="Rounded Rectangle 62"/>
            <p:cNvSpPr/>
            <p:nvPr/>
          </p:nvSpPr>
          <p:spPr>
            <a:xfrm>
              <a:off x="3433520" y="1266904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C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64" name="Rounded Rectangle 63"/>
            <p:cNvSpPr/>
            <p:nvPr/>
          </p:nvSpPr>
          <p:spPr>
            <a:xfrm>
              <a:off x="3927572" y="1266456"/>
              <a:ext cx="476760" cy="545284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H</a:t>
              </a:r>
              <a:endParaRPr lang="vi-VN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22" name="Rounded Rectangle 121"/>
            <p:cNvSpPr/>
            <p:nvPr/>
          </p:nvSpPr>
          <p:spPr>
            <a:xfrm>
              <a:off x="2426256" y="1265758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M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grpSp>
        <p:nvGrpSpPr>
          <p:cNvPr id="68" name="Group 67"/>
          <p:cNvGrpSpPr>
            <a:grpSpLocks/>
          </p:cNvGrpSpPr>
          <p:nvPr/>
        </p:nvGrpSpPr>
        <p:grpSpPr bwMode="auto">
          <a:xfrm>
            <a:off x="3813406" y="2306195"/>
            <a:ext cx="1995549" cy="552450"/>
            <a:chOff x="2923488" y="1826730"/>
            <a:chExt cx="1995546" cy="552618"/>
          </a:xfrm>
        </p:grpSpPr>
        <p:sp>
          <p:nvSpPr>
            <p:cNvPr id="70" name="Rounded Rectangle 69"/>
            <p:cNvSpPr/>
            <p:nvPr/>
          </p:nvSpPr>
          <p:spPr>
            <a:xfrm>
              <a:off x="2923488" y="1834064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P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71" name="Rounded Rectangle 70"/>
            <p:cNvSpPr/>
            <p:nvPr/>
          </p:nvSpPr>
          <p:spPr>
            <a:xfrm>
              <a:off x="3414156" y="1826730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L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72" name="Rounded Rectangle 71"/>
            <p:cNvSpPr/>
            <p:nvPr/>
          </p:nvSpPr>
          <p:spPr>
            <a:xfrm>
              <a:off x="3927572" y="1826730"/>
              <a:ext cx="476760" cy="545284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A</a:t>
              </a:r>
              <a:endParaRPr lang="vi-VN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73" name="Rounded Rectangle 72"/>
            <p:cNvSpPr/>
            <p:nvPr/>
          </p:nvSpPr>
          <p:spPr>
            <a:xfrm>
              <a:off x="4442274" y="1826730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Y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grpSp>
        <p:nvGrpSpPr>
          <p:cNvPr id="75" name="Group 74"/>
          <p:cNvGrpSpPr>
            <a:grpSpLocks/>
          </p:cNvGrpSpPr>
          <p:nvPr/>
        </p:nvGrpSpPr>
        <p:grpSpPr bwMode="auto">
          <a:xfrm>
            <a:off x="4321720" y="2892120"/>
            <a:ext cx="1976551" cy="546100"/>
            <a:chOff x="3433520" y="2405378"/>
            <a:chExt cx="1976564" cy="546550"/>
          </a:xfrm>
        </p:grpSpPr>
        <p:sp>
          <p:nvSpPr>
            <p:cNvPr id="76" name="Rounded Rectangle 75"/>
            <p:cNvSpPr/>
            <p:nvPr/>
          </p:nvSpPr>
          <p:spPr>
            <a:xfrm>
              <a:off x="3433520" y="2406644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W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77" name="Rounded Rectangle 76"/>
            <p:cNvSpPr/>
            <p:nvPr/>
          </p:nvSpPr>
          <p:spPr>
            <a:xfrm>
              <a:off x="3923928" y="2406644"/>
              <a:ext cx="476760" cy="545284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I</a:t>
              </a:r>
              <a:endParaRPr lang="vi-VN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78" name="Rounded Rectangle 77"/>
            <p:cNvSpPr/>
            <p:nvPr/>
          </p:nvSpPr>
          <p:spPr>
            <a:xfrm>
              <a:off x="4439412" y="2405378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T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79" name="Rounded Rectangle 78"/>
            <p:cNvSpPr/>
            <p:nvPr/>
          </p:nvSpPr>
          <p:spPr>
            <a:xfrm>
              <a:off x="4933324" y="2406644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H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grpSp>
        <p:nvGrpSpPr>
          <p:cNvPr id="81" name="Group 80"/>
          <p:cNvGrpSpPr>
            <a:grpSpLocks/>
          </p:cNvGrpSpPr>
          <p:nvPr/>
        </p:nvGrpSpPr>
        <p:grpSpPr bwMode="auto">
          <a:xfrm>
            <a:off x="3307284" y="3461575"/>
            <a:ext cx="3993781" cy="550863"/>
            <a:chOff x="2443464" y="2971014"/>
            <a:chExt cx="3994242" cy="552225"/>
          </a:xfrm>
        </p:grpSpPr>
        <p:sp>
          <p:nvSpPr>
            <p:cNvPr id="82" name="Rounded Rectangle 81"/>
            <p:cNvSpPr/>
            <p:nvPr/>
          </p:nvSpPr>
          <p:spPr>
            <a:xfrm>
              <a:off x="3424284" y="2977955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I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83" name="Rounded Rectangle 82"/>
            <p:cNvSpPr/>
            <p:nvPr/>
          </p:nvSpPr>
          <p:spPr>
            <a:xfrm>
              <a:off x="3923928" y="2977955"/>
              <a:ext cx="476760" cy="545284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L</a:t>
              </a:r>
              <a:endParaRPr lang="vi-VN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84" name="Rounded Rectangle 83"/>
            <p:cNvSpPr/>
            <p:nvPr/>
          </p:nvSpPr>
          <p:spPr>
            <a:xfrm>
              <a:off x="4435127" y="2971015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L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85" name="Rounded Rectangle 84"/>
            <p:cNvSpPr/>
            <p:nvPr/>
          </p:nvSpPr>
          <p:spPr>
            <a:xfrm>
              <a:off x="4936327" y="2977955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F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86" name="Rounded Rectangle 85"/>
            <p:cNvSpPr/>
            <p:nvPr/>
          </p:nvSpPr>
          <p:spPr>
            <a:xfrm>
              <a:off x="5439856" y="2977955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U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87" name="Rounded Rectangle 86"/>
            <p:cNvSpPr/>
            <p:nvPr/>
          </p:nvSpPr>
          <p:spPr>
            <a:xfrm>
              <a:off x="5960946" y="2971015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L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24" name="Rounded Rectangle 123"/>
            <p:cNvSpPr/>
            <p:nvPr/>
          </p:nvSpPr>
          <p:spPr>
            <a:xfrm>
              <a:off x="2933875" y="2971014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K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25" name="Rounded Rectangle 124"/>
            <p:cNvSpPr/>
            <p:nvPr/>
          </p:nvSpPr>
          <p:spPr>
            <a:xfrm>
              <a:off x="2443464" y="2977955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S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grpSp>
        <p:nvGrpSpPr>
          <p:cNvPr id="88" name="Group 87"/>
          <p:cNvGrpSpPr>
            <a:grpSpLocks/>
          </p:cNvGrpSpPr>
          <p:nvPr/>
        </p:nvGrpSpPr>
        <p:grpSpPr bwMode="auto">
          <a:xfrm>
            <a:off x="4274343" y="4035672"/>
            <a:ext cx="2012933" cy="554154"/>
            <a:chOff x="3417531" y="3553020"/>
            <a:chExt cx="2012964" cy="555017"/>
          </a:xfrm>
        </p:grpSpPr>
        <p:sp>
          <p:nvSpPr>
            <p:cNvPr id="90" name="Rounded Rectangle 89"/>
            <p:cNvSpPr/>
            <p:nvPr/>
          </p:nvSpPr>
          <p:spPr>
            <a:xfrm>
              <a:off x="3417531" y="3553020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P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91" name="Rounded Rectangle 90"/>
            <p:cNvSpPr/>
            <p:nvPr/>
          </p:nvSpPr>
          <p:spPr>
            <a:xfrm>
              <a:off x="3927572" y="3553020"/>
              <a:ext cx="476760" cy="545284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A</a:t>
              </a:r>
              <a:endParaRPr lang="vi-VN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92" name="Rounded Rectangle 91"/>
            <p:cNvSpPr/>
            <p:nvPr/>
          </p:nvSpPr>
          <p:spPr>
            <a:xfrm>
              <a:off x="4442274" y="3562753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R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93" name="Rounded Rectangle 92"/>
            <p:cNvSpPr/>
            <p:nvPr/>
          </p:nvSpPr>
          <p:spPr>
            <a:xfrm>
              <a:off x="4953735" y="3562753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T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grpSp>
        <p:nvGrpSpPr>
          <p:cNvPr id="97" name="Group 96"/>
          <p:cNvGrpSpPr>
            <a:grpSpLocks/>
          </p:cNvGrpSpPr>
          <p:nvPr/>
        </p:nvGrpSpPr>
        <p:grpSpPr bwMode="auto">
          <a:xfrm>
            <a:off x="2275907" y="4592886"/>
            <a:ext cx="3513863" cy="563566"/>
            <a:chOff x="1428187" y="4109510"/>
            <a:chExt cx="3514879" cy="564744"/>
          </a:xfrm>
        </p:grpSpPr>
        <p:sp>
          <p:nvSpPr>
            <p:cNvPr id="98" name="Rounded Rectangle 97"/>
            <p:cNvSpPr/>
            <p:nvPr/>
          </p:nvSpPr>
          <p:spPr>
            <a:xfrm>
              <a:off x="1935000" y="4128969"/>
              <a:ext cx="476760" cy="545285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E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99" name="Rounded Rectangle 98"/>
            <p:cNvSpPr/>
            <p:nvPr/>
          </p:nvSpPr>
          <p:spPr>
            <a:xfrm>
              <a:off x="2439056" y="4128967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A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00" name="Rounded Rectangle 99"/>
            <p:cNvSpPr/>
            <p:nvPr/>
          </p:nvSpPr>
          <p:spPr>
            <a:xfrm>
              <a:off x="2937136" y="4128967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D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01" name="Rounded Rectangle 100"/>
            <p:cNvSpPr/>
            <p:nvPr/>
          </p:nvSpPr>
          <p:spPr>
            <a:xfrm>
              <a:off x="3451970" y="4128967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I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02" name="Rounded Rectangle 101"/>
            <p:cNvSpPr/>
            <p:nvPr/>
          </p:nvSpPr>
          <p:spPr>
            <a:xfrm>
              <a:off x="3958367" y="4109510"/>
              <a:ext cx="476760" cy="545284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N</a:t>
              </a:r>
              <a:endParaRPr lang="vi-VN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03" name="Rounded Rectangle 102"/>
            <p:cNvSpPr/>
            <p:nvPr/>
          </p:nvSpPr>
          <p:spPr>
            <a:xfrm>
              <a:off x="4466306" y="4128967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G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44" name="Rounded Rectangle 143"/>
            <p:cNvSpPr/>
            <p:nvPr/>
          </p:nvSpPr>
          <p:spPr>
            <a:xfrm>
              <a:off x="1428187" y="4123187"/>
              <a:ext cx="476760" cy="545285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R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grpSp>
        <p:nvGrpSpPr>
          <p:cNvPr id="128" name="Group 127"/>
          <p:cNvGrpSpPr>
            <a:grpSpLocks/>
          </p:cNvGrpSpPr>
          <p:nvPr/>
        </p:nvGrpSpPr>
        <p:grpSpPr bwMode="auto">
          <a:xfrm>
            <a:off x="2771800" y="5168106"/>
            <a:ext cx="2527613" cy="563562"/>
            <a:chOff x="1907704" y="4109510"/>
            <a:chExt cx="2527423" cy="564741"/>
          </a:xfrm>
        </p:grpSpPr>
        <p:sp>
          <p:nvSpPr>
            <p:cNvPr id="129" name="Rounded Rectangle 128"/>
            <p:cNvSpPr/>
            <p:nvPr/>
          </p:nvSpPr>
          <p:spPr>
            <a:xfrm>
              <a:off x="1907704" y="4128967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30" name="Rounded Rectangle 129"/>
            <p:cNvSpPr/>
            <p:nvPr/>
          </p:nvSpPr>
          <p:spPr>
            <a:xfrm>
              <a:off x="2419691" y="4128967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31" name="Rounded Rectangle 130"/>
            <p:cNvSpPr/>
            <p:nvPr/>
          </p:nvSpPr>
          <p:spPr>
            <a:xfrm>
              <a:off x="2937136" y="4128967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32" name="Rounded Rectangle 131"/>
            <p:cNvSpPr/>
            <p:nvPr/>
          </p:nvSpPr>
          <p:spPr>
            <a:xfrm>
              <a:off x="3451970" y="4128967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33" name="Rounded Rectangle 132"/>
            <p:cNvSpPr/>
            <p:nvPr/>
          </p:nvSpPr>
          <p:spPr>
            <a:xfrm>
              <a:off x="3958367" y="4109510"/>
              <a:ext cx="476760" cy="545284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grpSp>
        <p:nvGrpSpPr>
          <p:cNvPr id="136" name="Group 135"/>
          <p:cNvGrpSpPr>
            <a:grpSpLocks/>
          </p:cNvGrpSpPr>
          <p:nvPr/>
        </p:nvGrpSpPr>
        <p:grpSpPr bwMode="auto">
          <a:xfrm>
            <a:off x="2831189" y="5158397"/>
            <a:ext cx="2499405" cy="563563"/>
            <a:chOff x="1935000" y="4109510"/>
            <a:chExt cx="2500127" cy="564741"/>
          </a:xfrm>
        </p:grpSpPr>
        <p:sp>
          <p:nvSpPr>
            <p:cNvPr id="137" name="Rounded Rectangle 136"/>
            <p:cNvSpPr/>
            <p:nvPr/>
          </p:nvSpPr>
          <p:spPr>
            <a:xfrm>
              <a:off x="1935000" y="4128967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S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38" name="Rounded Rectangle 137"/>
            <p:cNvSpPr/>
            <p:nvPr/>
          </p:nvSpPr>
          <p:spPr>
            <a:xfrm>
              <a:off x="2439056" y="4128967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P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39" name="Rounded Rectangle 138"/>
            <p:cNvSpPr/>
            <p:nvPr/>
          </p:nvSpPr>
          <p:spPr>
            <a:xfrm>
              <a:off x="2937136" y="4128967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E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40" name="Rounded Rectangle 139"/>
            <p:cNvSpPr/>
            <p:nvPr/>
          </p:nvSpPr>
          <p:spPr>
            <a:xfrm>
              <a:off x="3451970" y="4128967"/>
              <a:ext cx="476760" cy="545284"/>
            </a:xfrm>
            <a:prstGeom prst="roundRect">
              <a:avLst/>
            </a:prstGeom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N</a:t>
              </a:r>
              <a:endParaRPr lang="vi-VN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41" name="Rounded Rectangle 140"/>
            <p:cNvSpPr/>
            <p:nvPr/>
          </p:nvSpPr>
          <p:spPr>
            <a:xfrm>
              <a:off x="3958367" y="4109510"/>
              <a:ext cx="476760" cy="545284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D</a:t>
              </a:r>
              <a:endParaRPr lang="vi-VN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sp>
        <p:nvSpPr>
          <p:cNvPr id="147" name="Smiley Face 146"/>
          <p:cNvSpPr/>
          <p:nvPr/>
        </p:nvSpPr>
        <p:spPr>
          <a:xfrm>
            <a:off x="6443885" y="202605"/>
            <a:ext cx="360363" cy="346075"/>
          </a:xfrm>
          <a:prstGeom prst="smileyFace">
            <a:avLst/>
          </a:prstGeom>
          <a:solidFill>
            <a:srgbClr val="FFFF00"/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vi-VN" b="1">
              <a:ln/>
              <a:solidFill>
                <a:srgbClr val="00B0F0"/>
              </a:solidFill>
            </a:endParaRPr>
          </a:p>
        </p:txBody>
      </p:sp>
      <p:grpSp>
        <p:nvGrpSpPr>
          <p:cNvPr id="105" name="Group 104"/>
          <p:cNvGrpSpPr>
            <a:grpSpLocks/>
          </p:cNvGrpSpPr>
          <p:nvPr/>
        </p:nvGrpSpPr>
        <p:grpSpPr bwMode="auto">
          <a:xfrm>
            <a:off x="4804873" y="1187383"/>
            <a:ext cx="511175" cy="4548384"/>
            <a:chOff x="7304660" y="700512"/>
            <a:chExt cx="511199" cy="4547842"/>
          </a:xfrm>
        </p:grpSpPr>
        <p:sp>
          <p:nvSpPr>
            <p:cNvPr id="106" name="Rounded Rectangle 105"/>
            <p:cNvSpPr/>
            <p:nvPr/>
          </p:nvSpPr>
          <p:spPr>
            <a:xfrm>
              <a:off x="7304660" y="700512"/>
              <a:ext cx="476760" cy="545284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T</a:t>
              </a:r>
              <a:endParaRPr lang="vi-VN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07" name="Rounded Rectangle 106"/>
            <p:cNvSpPr/>
            <p:nvPr/>
          </p:nvSpPr>
          <p:spPr>
            <a:xfrm>
              <a:off x="7308304" y="1273790"/>
              <a:ext cx="476760" cy="545284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H</a:t>
              </a:r>
              <a:endParaRPr lang="vi-VN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08" name="Rounded Rectangle 107"/>
            <p:cNvSpPr/>
            <p:nvPr/>
          </p:nvSpPr>
          <p:spPr>
            <a:xfrm>
              <a:off x="7308304" y="1834064"/>
              <a:ext cx="476760" cy="545284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A</a:t>
              </a:r>
              <a:endParaRPr lang="vi-VN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09" name="Rounded Rectangle 108"/>
            <p:cNvSpPr/>
            <p:nvPr/>
          </p:nvSpPr>
          <p:spPr>
            <a:xfrm>
              <a:off x="7304660" y="2413978"/>
              <a:ext cx="476760" cy="545284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I</a:t>
              </a:r>
              <a:endParaRPr lang="vi-VN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10" name="Rounded Rectangle 109"/>
            <p:cNvSpPr/>
            <p:nvPr/>
          </p:nvSpPr>
          <p:spPr>
            <a:xfrm>
              <a:off x="7304660" y="2985289"/>
              <a:ext cx="476760" cy="545284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L</a:t>
              </a:r>
              <a:endParaRPr lang="vi-VN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11" name="Rounded Rectangle 110"/>
            <p:cNvSpPr/>
            <p:nvPr/>
          </p:nvSpPr>
          <p:spPr>
            <a:xfrm>
              <a:off x="7308304" y="3560354"/>
              <a:ext cx="476760" cy="545284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A</a:t>
              </a:r>
              <a:endParaRPr lang="vi-VN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12" name="Rounded Rectangle 111"/>
            <p:cNvSpPr/>
            <p:nvPr/>
          </p:nvSpPr>
          <p:spPr>
            <a:xfrm>
              <a:off x="7339099" y="4144140"/>
              <a:ext cx="476760" cy="545284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N</a:t>
              </a:r>
              <a:endParaRPr lang="vi-VN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46" name="Rounded Rectangle 145"/>
            <p:cNvSpPr/>
            <p:nvPr/>
          </p:nvSpPr>
          <p:spPr>
            <a:xfrm>
              <a:off x="7321953" y="4703070"/>
              <a:ext cx="476760" cy="545284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flat" dir="tl">
                <a:rot lat="0" lon="0" rev="6600000"/>
              </a:lightRig>
            </a:scene3d>
            <a:sp3d>
              <a:bevelT prst="angle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D</a:t>
              </a:r>
              <a:endParaRPr lang="vi-VN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sp>
        <p:nvSpPr>
          <p:cNvPr id="181" name="TextBox 180"/>
          <p:cNvSpPr txBox="1"/>
          <p:nvPr/>
        </p:nvSpPr>
        <p:spPr>
          <a:xfrm>
            <a:off x="8203406" y="1103514"/>
            <a:ext cx="43204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nard MT Condensed" pitchFamily="18" charset="0"/>
                <a:cs typeface="+mn-cs"/>
              </a:rPr>
              <a:t>1</a:t>
            </a:r>
            <a:endParaRPr lang="vi-VN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+mn-cs"/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8131398" y="1700808"/>
            <a:ext cx="43204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nard MT Condensed" pitchFamily="18" charset="0"/>
                <a:cs typeface="+mn-cs"/>
              </a:rPr>
              <a:t>2</a:t>
            </a:r>
            <a:endParaRPr lang="vi-VN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+mn-cs"/>
            </a:endParaRPr>
          </a:p>
        </p:txBody>
      </p:sp>
      <p:sp>
        <p:nvSpPr>
          <p:cNvPr id="183" name="TextBox 182"/>
          <p:cNvSpPr txBox="1"/>
          <p:nvPr/>
        </p:nvSpPr>
        <p:spPr>
          <a:xfrm>
            <a:off x="8143846" y="2276872"/>
            <a:ext cx="43204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nard MT Condensed" pitchFamily="18" charset="0"/>
                <a:cs typeface="+mn-cs"/>
              </a:rPr>
              <a:t>3</a:t>
            </a:r>
            <a:endParaRPr lang="vi-VN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+mn-cs"/>
            </a:endParaRPr>
          </a:p>
        </p:txBody>
      </p:sp>
      <p:sp>
        <p:nvSpPr>
          <p:cNvPr id="184" name="TextBox 183"/>
          <p:cNvSpPr txBox="1"/>
          <p:nvPr/>
        </p:nvSpPr>
        <p:spPr>
          <a:xfrm>
            <a:off x="8143846" y="2852936"/>
            <a:ext cx="43204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nard MT Condensed" pitchFamily="18" charset="0"/>
                <a:cs typeface="+mn-cs"/>
              </a:rPr>
              <a:t>4</a:t>
            </a:r>
            <a:endParaRPr lang="vi-VN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+mn-cs"/>
            </a:endParaRPr>
          </a:p>
        </p:txBody>
      </p:sp>
      <p:sp>
        <p:nvSpPr>
          <p:cNvPr id="185" name="TextBox 184"/>
          <p:cNvSpPr txBox="1"/>
          <p:nvPr/>
        </p:nvSpPr>
        <p:spPr>
          <a:xfrm>
            <a:off x="8143846" y="3430741"/>
            <a:ext cx="43204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nard MT Condensed" pitchFamily="18" charset="0"/>
                <a:cs typeface="+mn-cs"/>
              </a:rPr>
              <a:t>5</a:t>
            </a:r>
            <a:endParaRPr lang="vi-VN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+mn-cs"/>
            </a:endParaRPr>
          </a:p>
        </p:txBody>
      </p:sp>
      <p:sp>
        <p:nvSpPr>
          <p:cNvPr id="186" name="TextBox 185"/>
          <p:cNvSpPr txBox="1"/>
          <p:nvPr/>
        </p:nvSpPr>
        <p:spPr>
          <a:xfrm>
            <a:off x="8146147" y="4068361"/>
            <a:ext cx="43204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nard MT Condensed" pitchFamily="18" charset="0"/>
                <a:cs typeface="+mn-cs"/>
              </a:rPr>
              <a:t>6</a:t>
            </a:r>
            <a:endParaRPr lang="vi-VN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+mn-cs"/>
            </a:endParaRPr>
          </a:p>
        </p:txBody>
      </p:sp>
      <p:sp>
        <p:nvSpPr>
          <p:cNvPr id="187" name="TextBox 186"/>
          <p:cNvSpPr txBox="1"/>
          <p:nvPr/>
        </p:nvSpPr>
        <p:spPr>
          <a:xfrm>
            <a:off x="8172400" y="4797152"/>
            <a:ext cx="43204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nard MT Condensed" pitchFamily="18" charset="0"/>
                <a:cs typeface="+mn-cs"/>
              </a:rPr>
              <a:t>7</a:t>
            </a:r>
            <a:endParaRPr lang="vi-VN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+mn-cs"/>
            </a:endParaRPr>
          </a:p>
        </p:txBody>
      </p:sp>
      <p:sp>
        <p:nvSpPr>
          <p:cNvPr id="188" name="TextBox 187"/>
          <p:cNvSpPr txBox="1"/>
          <p:nvPr/>
        </p:nvSpPr>
        <p:spPr>
          <a:xfrm>
            <a:off x="8132713" y="5373924"/>
            <a:ext cx="43204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nard MT Condensed" pitchFamily="18" charset="0"/>
                <a:cs typeface="+mn-cs"/>
              </a:rPr>
              <a:t>8</a:t>
            </a:r>
            <a:endParaRPr lang="vi-VN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+mn-cs"/>
            </a:endParaRPr>
          </a:p>
        </p:txBody>
      </p:sp>
      <p:sp>
        <p:nvSpPr>
          <p:cNvPr id="189" name="Rectangle 188"/>
          <p:cNvSpPr/>
          <p:nvPr/>
        </p:nvSpPr>
        <p:spPr>
          <a:xfrm>
            <a:off x="658016" y="5816877"/>
            <a:ext cx="802389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Narrow" pitchFamily="34" charset="0"/>
              </a:rPr>
              <a:t>Nam likes playing ………tennis in his free time.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90" name="Rectangle 189"/>
          <p:cNvSpPr/>
          <p:nvPr/>
        </p:nvSpPr>
        <p:spPr>
          <a:xfrm>
            <a:off x="659884" y="5816876"/>
            <a:ext cx="802389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Narrow" pitchFamily="34" charset="0"/>
              </a:rPr>
              <a:t>Hoa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Narrow" pitchFamily="34" charset="0"/>
              </a:rPr>
              <a:t> doesn’t like the city very …………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91" name="Rectangle 190"/>
          <p:cNvSpPr/>
          <p:nvPr/>
        </p:nvSpPr>
        <p:spPr>
          <a:xfrm>
            <a:off x="659884" y="5816877"/>
            <a:ext cx="802389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Narrow" pitchFamily="34" charset="0"/>
              </a:rPr>
              <a:t>Hoa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Narrow" pitchFamily="34" charset="0"/>
              </a:rPr>
              <a:t> lives in Hanoi ………her aunt and uncle.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92" name="Rectangle 191"/>
          <p:cNvSpPr/>
          <p:nvPr/>
        </p:nvSpPr>
        <p:spPr>
          <a:xfrm>
            <a:off x="632936" y="5808872"/>
            <a:ext cx="802389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Narrow" pitchFamily="34" charset="0"/>
              </a:rPr>
              <a:t>You shouldn’t ……….video game for a long time.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93" name="Rectangle 192"/>
          <p:cNvSpPr/>
          <p:nvPr/>
        </p:nvSpPr>
        <p:spPr>
          <a:xfrm>
            <a:off x="659884" y="5808166"/>
            <a:ext cx="802389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Narrow" pitchFamily="34" charset="0"/>
              </a:rPr>
              <a:t>Ba is a ……….tennis player. He plays skillfully.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94" name="Rectangle 193"/>
          <p:cNvSpPr/>
          <p:nvPr/>
        </p:nvSpPr>
        <p:spPr>
          <a:xfrm>
            <a:off x="724570" y="5816875"/>
            <a:ext cx="802389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Narrow" pitchFamily="34" charset="0"/>
              </a:rPr>
              <a:t>Children should take …………in outdoor activities.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659884" y="5816877"/>
            <a:ext cx="802389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Narrow" pitchFamily="34" charset="0"/>
              </a:rPr>
              <a:t>He prefers watching TV to …………..books.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96" name="Rectangle 195"/>
          <p:cNvSpPr/>
          <p:nvPr/>
        </p:nvSpPr>
        <p:spPr>
          <a:xfrm>
            <a:off x="658016" y="5808166"/>
            <a:ext cx="802389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Narrow" pitchFamily="34" charset="0"/>
              </a:rPr>
              <a:t>Children shouldn’t …………too much time on video games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97" name="Rounded Rectangle 196"/>
          <p:cNvSpPr/>
          <p:nvPr/>
        </p:nvSpPr>
        <p:spPr>
          <a:xfrm>
            <a:off x="135445" y="1008874"/>
            <a:ext cx="946768" cy="406306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BOYS</a:t>
            </a:r>
            <a:endParaRPr lang="vi-VN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98" name="Rounded Rectangle 197"/>
          <p:cNvSpPr/>
          <p:nvPr/>
        </p:nvSpPr>
        <p:spPr>
          <a:xfrm>
            <a:off x="135445" y="1916832"/>
            <a:ext cx="946768" cy="406306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GIRLS</a:t>
            </a:r>
            <a:endParaRPr lang="vi-VN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99" name="Oval 198"/>
          <p:cNvSpPr/>
          <p:nvPr/>
        </p:nvSpPr>
        <p:spPr>
          <a:xfrm>
            <a:off x="1763688" y="836712"/>
            <a:ext cx="720080" cy="755213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0</a:t>
            </a:r>
            <a:endParaRPr lang="vi-VN" sz="4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00" name="Oval 199"/>
          <p:cNvSpPr/>
          <p:nvPr/>
        </p:nvSpPr>
        <p:spPr>
          <a:xfrm>
            <a:off x="1747057" y="809416"/>
            <a:ext cx="720080" cy="755213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vi-VN" sz="4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01" name="Oval 200"/>
          <p:cNvSpPr/>
          <p:nvPr/>
        </p:nvSpPr>
        <p:spPr>
          <a:xfrm>
            <a:off x="1752382" y="797987"/>
            <a:ext cx="720080" cy="755213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endParaRPr lang="vi-VN" sz="4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02" name="Oval 201"/>
          <p:cNvSpPr/>
          <p:nvPr/>
        </p:nvSpPr>
        <p:spPr>
          <a:xfrm>
            <a:off x="1752382" y="782731"/>
            <a:ext cx="720080" cy="755213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endParaRPr lang="vi-VN" sz="4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03" name="Oval 202"/>
          <p:cNvSpPr/>
          <p:nvPr/>
        </p:nvSpPr>
        <p:spPr>
          <a:xfrm>
            <a:off x="1736392" y="767714"/>
            <a:ext cx="720080" cy="755213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endParaRPr lang="vi-VN" sz="4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04" name="Oval 203"/>
          <p:cNvSpPr/>
          <p:nvPr/>
        </p:nvSpPr>
        <p:spPr>
          <a:xfrm>
            <a:off x="1718976" y="1692971"/>
            <a:ext cx="720080" cy="755213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0</a:t>
            </a:r>
            <a:endParaRPr lang="vi-VN" sz="4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05" name="Oval 204"/>
          <p:cNvSpPr/>
          <p:nvPr/>
        </p:nvSpPr>
        <p:spPr>
          <a:xfrm>
            <a:off x="1483588" y="628460"/>
            <a:ext cx="1225688" cy="1098982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10</a:t>
            </a:r>
            <a:endParaRPr lang="vi-VN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06" name="Oval 205"/>
          <p:cNvSpPr/>
          <p:nvPr/>
        </p:nvSpPr>
        <p:spPr>
          <a:xfrm>
            <a:off x="1702345" y="1665675"/>
            <a:ext cx="720080" cy="755213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vi-VN" sz="4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07" name="Oval 206"/>
          <p:cNvSpPr/>
          <p:nvPr/>
        </p:nvSpPr>
        <p:spPr>
          <a:xfrm>
            <a:off x="1707670" y="1654246"/>
            <a:ext cx="720080" cy="755213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endParaRPr lang="vi-VN" sz="4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08" name="Oval 207"/>
          <p:cNvSpPr/>
          <p:nvPr/>
        </p:nvSpPr>
        <p:spPr>
          <a:xfrm>
            <a:off x="1707670" y="1638990"/>
            <a:ext cx="720080" cy="755213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endParaRPr lang="vi-VN" sz="4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09" name="Oval 208"/>
          <p:cNvSpPr/>
          <p:nvPr/>
        </p:nvSpPr>
        <p:spPr>
          <a:xfrm>
            <a:off x="1691680" y="1623973"/>
            <a:ext cx="720080" cy="755213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endParaRPr lang="vi-VN" sz="4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10" name="Oval 209"/>
          <p:cNvSpPr/>
          <p:nvPr/>
        </p:nvSpPr>
        <p:spPr>
          <a:xfrm>
            <a:off x="1438876" y="1493790"/>
            <a:ext cx="1225688" cy="1098982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10</a:t>
            </a:r>
            <a:endParaRPr lang="vi-VN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9082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3" dur="indefinite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4" dur="indefinite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1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9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2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1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0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3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1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2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1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1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1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1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5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1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3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1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6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1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1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7"/>
                  </p:tgtEl>
                </p:cond>
              </p:nextCondLst>
            </p:seq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1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5"/>
                  </p:tgtEl>
                </p:cond>
              </p:nextCondLst>
            </p:seq>
            <p:seq concurrent="1" nextAc="seek">
              <p:cTn id="174" restart="whenNotActive" fill="hold" evtFilter="cancelBubble" nodeType="interactiveSeq">
                <p:stCondLst>
                  <p:cond evt="onClick" delay="0">
                    <p:tgtEl>
                      <p:spTgt spid="1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5" fill="hold">
                      <p:stCondLst>
                        <p:cond delay="0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8"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1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9"/>
                  </p:tgtEl>
                </p:cond>
              </p:nextCondLst>
            </p:seq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2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>
                      <p:stCondLst>
                        <p:cond delay="0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0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2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>
                      <p:stCondLst>
                        <p:cond delay="0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1"/>
                  </p:tgtEl>
                </p:cond>
              </p:nextCondLst>
            </p:seq>
            <p:seq concurrent="1" nextAc="seek">
              <p:cTn id="204" restart="whenNotActive" fill="hold" evtFilter="cancelBubble" nodeType="interactiveSeq">
                <p:stCondLst>
                  <p:cond evt="onClick" delay="0">
                    <p:tgtEl>
                      <p:spTgt spid="2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5" fill="hold">
                      <p:stCondLst>
                        <p:cond delay="0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2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2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"/>
                  </p:tgtEl>
                </p:cond>
              </p:nextCondLst>
            </p:seq>
            <p:seq concurrent="1" nextAc="seek">
              <p:cTn id="216" restart="whenNotActive" fill="hold" evtFilter="cancelBubble" nodeType="interactiveSeq">
                <p:stCondLst>
                  <p:cond evt="onClick" delay="0">
                    <p:tgtEl>
                      <p:spTgt spid="2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7" fill="hold">
                      <p:stCondLst>
                        <p:cond delay="0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"/>
                  </p:tgtEl>
                </p:cond>
              </p:nextCondLst>
            </p:seq>
            <p:seq concurrent="1" nextAc="seek">
              <p:cTn id="222" restart="whenNotActive" fill="hold" evtFilter="cancelBubble" nodeType="interactiveSeq">
                <p:stCondLst>
                  <p:cond evt="onClick" delay="0">
                    <p:tgtEl>
                      <p:spTgt spid="2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3" fill="hold">
                      <p:stCondLst>
                        <p:cond delay="0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"/>
                  </p:tgtEl>
                </p:cond>
              </p:nextCondLst>
            </p:seq>
            <p:seq concurrent="1" nextAc="seek">
              <p:cTn id="228" restart="whenNotActive" fill="hold" evtFilter="cancelBubble" nodeType="interactiveSeq">
                <p:stCondLst>
                  <p:cond evt="onClick" delay="0">
                    <p:tgtEl>
                      <p:spTgt spid="2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9" fill="hold">
                      <p:stCondLst>
                        <p:cond delay="0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8"/>
                  </p:tgtEl>
                </p:cond>
              </p:nextCondLst>
            </p:seq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7"/>
                  </p:tgtEl>
                </p:cond>
              </p:nextCondLst>
            </p:seq>
            <p:seq concurrent="1" nextAc="seek">
              <p:cTn id="240" restart="whenNotActive" fill="hold" evtFilter="cancelBubble" nodeType="interactiveSeq">
                <p:stCondLst>
                  <p:cond evt="onClick" delay="0">
                    <p:tgtEl>
                      <p:spTgt spid="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1" fill="hold">
                      <p:stCondLst>
                        <p:cond delay="0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8"/>
                  </p:tgtEl>
                </p:cond>
              </p:nextCondLst>
            </p:seq>
            <p:seq concurrent="1" nextAc="seek">
              <p:cTn id="246" restart="whenNotActive" fill="hold" evtFilter="cancelBubble" nodeType="interactiveSeq">
                <p:stCondLst>
                  <p:cond evt="onClick" delay="0">
                    <p:tgtEl>
                      <p:spTgt spid="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7" fill="hold">
                      <p:stCondLst>
                        <p:cond delay="0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"/>
                  </p:tgtEl>
                </p:cond>
              </p:nextCondLst>
            </p:seq>
          </p:childTnLst>
        </p:cTn>
      </p:par>
    </p:tnLst>
    <p:bldLst>
      <p:bldP spid="189" grpId="0"/>
      <p:bldP spid="189" grpId="1"/>
      <p:bldP spid="190" grpId="0"/>
      <p:bldP spid="190" grpId="1"/>
      <p:bldP spid="191" grpId="0"/>
      <p:bldP spid="191" grpId="1"/>
      <p:bldP spid="192" grpId="0"/>
      <p:bldP spid="192" grpId="1"/>
      <p:bldP spid="193" grpId="0"/>
      <p:bldP spid="193" grpId="1"/>
      <p:bldP spid="194" grpId="0"/>
      <p:bldP spid="194" grpId="1"/>
      <p:bldP spid="195" grpId="0"/>
      <p:bldP spid="195" grpId="1"/>
      <p:bldP spid="196" grpId="0"/>
      <p:bldP spid="19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20967" y="548680"/>
            <a:ext cx="449398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</a:rPr>
              <a:t>Friday, April 20</a:t>
            </a:r>
            <a:r>
              <a:rPr lang="en-US" sz="4000" b="1" baseline="300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</a:rPr>
              <a:t>th</a:t>
            </a:r>
            <a:r>
              <a:rPr lang="en-US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</a:rPr>
              <a:t> 2012</a:t>
            </a:r>
            <a:endParaRPr lang="en-US" sz="4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7329" y="1916832"/>
            <a:ext cx="88212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Unit 16: People and Places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634887" y="2967335"/>
            <a:ext cx="58742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Lesson 1: A1 + A2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45456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01102" y="0"/>
            <a:ext cx="233371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</a:rPr>
              <a:t>Friday, April 20</a:t>
            </a:r>
            <a:r>
              <a:rPr lang="en-US" sz="2000" b="1" baseline="300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</a:rPr>
              <a:t>th</a:t>
            </a:r>
            <a:r>
              <a:rPr lang="en-US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</a:rPr>
              <a:t> 2012</a:t>
            </a:r>
            <a:endParaRPr lang="en-US" sz="2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720636" y="400110"/>
            <a:ext cx="402546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Unit 16: People and Places</a:t>
            </a:r>
            <a:endParaRPr lang="en-US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291864" y="807095"/>
            <a:ext cx="272029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Lesson 1: A1 + A2</a:t>
            </a:r>
            <a:endParaRPr lang="en-US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512" y="1311151"/>
            <a:ext cx="247619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1. New words</a:t>
            </a:r>
            <a:endParaRPr lang="en-US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5536" y="1988840"/>
            <a:ext cx="202010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cap="none" spc="0" dirty="0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- pilot (n)</a:t>
            </a:r>
            <a:endParaRPr lang="en-US" sz="2800" b="1" cap="none" spc="0" dirty="0">
              <a:ln w="11430"/>
              <a:solidFill>
                <a:sysClr val="windowText" lastClr="00025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60865" y="2512060"/>
            <a:ext cx="205477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cap="none" spc="0" dirty="0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- fly </a:t>
            </a:r>
            <a:r>
              <a:rPr lang="en-US" sz="2800" b="1" cap="none" spc="0" dirty="0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(v)</a:t>
            </a:r>
            <a:endParaRPr lang="en-US" sz="2800" b="1" cap="none" spc="0" dirty="0">
              <a:ln w="11430"/>
              <a:solidFill>
                <a:sysClr val="windowText" lastClr="00025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76046" y="3049796"/>
            <a:ext cx="240803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cap="none" spc="0" dirty="0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- region (n)</a:t>
            </a:r>
            <a:endParaRPr lang="en-US" sz="2800" b="1" cap="none" spc="0" dirty="0">
              <a:ln w="11430"/>
              <a:solidFill>
                <a:sysClr val="windowText" lastClr="00025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93679" y="3573016"/>
            <a:ext cx="23807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cap="none" spc="0" dirty="0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- album (n)</a:t>
            </a:r>
            <a:endParaRPr lang="en-US" sz="2800" b="1" cap="none" spc="0" dirty="0">
              <a:ln w="11430"/>
              <a:solidFill>
                <a:sysClr val="windowText" lastClr="00025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95536" y="4179151"/>
            <a:ext cx="374441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cap="none" spc="0" dirty="0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- occasionally (</a:t>
            </a:r>
            <a:r>
              <a:rPr lang="en-US" sz="2800" b="1" cap="none" spc="0" dirty="0" err="1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adv</a:t>
            </a:r>
            <a:r>
              <a:rPr lang="en-US" sz="2800" b="1" cap="none" spc="0" dirty="0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)</a:t>
            </a:r>
            <a:endParaRPr lang="en-US" sz="2800" b="1" cap="none" spc="0" dirty="0">
              <a:ln w="11430"/>
              <a:solidFill>
                <a:sysClr val="windowText" lastClr="00025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995936" y="1988840"/>
            <a:ext cx="295232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cap="none" spc="0" dirty="0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phi </a:t>
            </a:r>
            <a:r>
              <a:rPr lang="en-US" sz="2800" b="1" cap="none" spc="0" dirty="0" err="1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công</a:t>
            </a:r>
            <a:endParaRPr lang="en-US" sz="2800" b="1" cap="none" spc="0" dirty="0">
              <a:ln w="11430"/>
              <a:solidFill>
                <a:sysClr val="windowText" lastClr="00025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961265" y="2512060"/>
            <a:ext cx="205477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cap="none" spc="0" dirty="0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bay</a:t>
            </a:r>
            <a:endParaRPr lang="en-US" sz="2800" b="1" cap="none" spc="0" dirty="0">
              <a:ln w="11430"/>
              <a:solidFill>
                <a:sysClr val="windowText" lastClr="00025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976445" y="3049796"/>
            <a:ext cx="247630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cap="none" spc="0" dirty="0" err="1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vùng</a:t>
            </a:r>
            <a:r>
              <a:rPr lang="en-US" sz="2800" b="1" cap="none" spc="0" dirty="0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, </a:t>
            </a:r>
            <a:r>
              <a:rPr lang="en-US" sz="2800" b="1" cap="none" spc="0" dirty="0" err="1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miền</a:t>
            </a:r>
            <a:endParaRPr lang="en-US" sz="2800" b="1" cap="none" spc="0" dirty="0">
              <a:ln w="11430"/>
              <a:solidFill>
                <a:sysClr val="windowText" lastClr="00025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994078" y="3573016"/>
            <a:ext cx="216209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dirty="0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an </a:t>
            </a:r>
            <a:r>
              <a:rPr lang="en-US" sz="2800" b="1" dirty="0" err="1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bom</a:t>
            </a:r>
            <a:r>
              <a:rPr lang="en-US" sz="2800" b="1" dirty="0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 </a:t>
            </a:r>
            <a:r>
              <a:rPr lang="en-US" sz="2800" b="1" dirty="0" err="1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ảnh</a:t>
            </a:r>
            <a:endParaRPr lang="en-US" sz="2800" b="1" cap="none" spc="0" dirty="0">
              <a:ln w="11430"/>
              <a:solidFill>
                <a:sysClr val="windowText" lastClr="00025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995936" y="4179151"/>
            <a:ext cx="237626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cap="none" spc="0" dirty="0" err="1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thỉnh</a:t>
            </a:r>
            <a:r>
              <a:rPr lang="en-US" sz="2800" b="1" cap="none" spc="0" dirty="0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 </a:t>
            </a:r>
            <a:r>
              <a:rPr lang="en-US" sz="2800" b="1" cap="none" spc="0" dirty="0" err="1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thoảng</a:t>
            </a:r>
            <a:endParaRPr lang="en-US" sz="2800" b="1" cap="none" spc="0" dirty="0">
              <a:ln w="11430"/>
              <a:solidFill>
                <a:sysClr val="windowText" lastClr="00025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6" name="Pilo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09136" y="2084402"/>
            <a:ext cx="304800" cy="304800"/>
          </a:xfrm>
          <a:prstGeom prst="rect">
            <a:avLst/>
          </a:prstGeom>
        </p:spPr>
      </p:pic>
      <p:pic>
        <p:nvPicPr>
          <p:cNvPr id="32" name="fly verb (TRAVEL) - definition in British English Dictionary _ Thesaurus - Cambridge Dictionary Online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09136" y="2621270"/>
            <a:ext cx="304800" cy="304800"/>
          </a:xfrm>
          <a:prstGeom prst="rect">
            <a:avLst/>
          </a:prstGeom>
        </p:spPr>
      </p:pic>
      <p:pic>
        <p:nvPicPr>
          <p:cNvPr id="33" name="Region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09136" y="3159006"/>
            <a:ext cx="304800" cy="304800"/>
          </a:xfrm>
          <a:prstGeom prst="rect">
            <a:avLst/>
          </a:prstGeom>
        </p:spPr>
      </p:pic>
      <p:pic>
        <p:nvPicPr>
          <p:cNvPr id="34" name="Album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09136" y="3682226"/>
            <a:ext cx="304800" cy="304800"/>
          </a:xfrm>
          <a:prstGeom prst="rect">
            <a:avLst/>
          </a:prstGeom>
        </p:spPr>
      </p:pic>
      <p:pic>
        <p:nvPicPr>
          <p:cNvPr id="35" name="occasionally adverb - definition in British English Dictionary _ Thesaurus - Cambridge Dictionary Online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09136" y="4288361"/>
            <a:ext cx="304800" cy="304800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395536" y="4705980"/>
            <a:ext cx="374441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cap="none" spc="0" dirty="0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- postcard (n)</a:t>
            </a:r>
            <a:endParaRPr lang="en-US" sz="2800" b="1" cap="none" spc="0" dirty="0">
              <a:ln w="11430"/>
              <a:solidFill>
                <a:sysClr val="windowText" lastClr="00025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995936" y="4705980"/>
            <a:ext cx="237626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vi-VN" sz="2800" b="1" cap="none" spc="0" dirty="0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bưu</a:t>
            </a:r>
            <a:r>
              <a:rPr lang="en-US" sz="2800" b="1" cap="none" spc="0" dirty="0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 </a:t>
            </a:r>
            <a:r>
              <a:rPr lang="en-US" sz="2800" b="1" cap="none" spc="0" dirty="0" err="1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thiếp</a:t>
            </a:r>
            <a:endParaRPr lang="en-US" sz="2800" b="1" cap="none" spc="0" dirty="0">
              <a:ln w="11430"/>
              <a:solidFill>
                <a:sysClr val="windowText" lastClr="00025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39" name="P0669000.mp3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26539" y="4832593"/>
            <a:ext cx="269994" cy="269994"/>
          </a:xfrm>
          <a:prstGeom prst="rect">
            <a:avLst/>
          </a:prstGeom>
        </p:spPr>
      </p:pic>
      <p:pic>
        <p:nvPicPr>
          <p:cNvPr id="40" name="Picture 14" descr="women11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819" y="1779473"/>
            <a:ext cx="3124200" cy="308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5" descr="album%20hinh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819" y="1779473"/>
            <a:ext cx="3348372" cy="3135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8" descr="zazzle_postcards_stampAsset_v5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182" y="1627537"/>
            <a:ext cx="3145818" cy="2965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1141905" y="1934160"/>
            <a:ext cx="45719" cy="5468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8" name="Oval 37"/>
          <p:cNvSpPr/>
          <p:nvPr/>
        </p:nvSpPr>
        <p:spPr>
          <a:xfrm>
            <a:off x="1114609" y="3086288"/>
            <a:ext cx="45719" cy="5468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3" name="Oval 42"/>
          <p:cNvSpPr/>
          <p:nvPr/>
        </p:nvSpPr>
        <p:spPr>
          <a:xfrm>
            <a:off x="956945" y="3627546"/>
            <a:ext cx="45719" cy="5468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4" name="Oval 43"/>
          <p:cNvSpPr/>
          <p:nvPr/>
        </p:nvSpPr>
        <p:spPr>
          <a:xfrm>
            <a:off x="1524702" y="4233743"/>
            <a:ext cx="45719" cy="5468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5" name="Oval 44"/>
          <p:cNvSpPr/>
          <p:nvPr/>
        </p:nvSpPr>
        <p:spPr>
          <a:xfrm>
            <a:off x="1187624" y="4742472"/>
            <a:ext cx="45719" cy="5468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45162855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10000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1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  <p:bldLst>
      <p:bldP spid="2" grpId="0"/>
      <p:bldP spid="4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6" grpId="0"/>
      <p:bldP spid="37" grpId="0"/>
      <p:bldP spid="5" grpId="0" animBg="1"/>
      <p:bldP spid="38" grpId="0" animBg="1"/>
      <p:bldP spid="43" grpId="0" animBg="1"/>
      <p:bldP spid="44" grpId="0" animBg="1"/>
      <p:bldP spid="4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2720636" y="400110"/>
            <a:ext cx="402546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Unit 16: People and Places</a:t>
            </a:r>
            <a:endParaRPr lang="en-US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291864" y="807095"/>
            <a:ext cx="272029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Lesson 1: A1 + A2</a:t>
            </a:r>
            <a:endParaRPr lang="en-US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512" y="1311151"/>
            <a:ext cx="247619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1. New words</a:t>
            </a:r>
            <a:endParaRPr lang="en-US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5536" y="1988840"/>
            <a:ext cx="44595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cap="none" spc="0" dirty="0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1</a:t>
            </a:r>
            <a:endParaRPr lang="en-US" sz="2800" b="1" cap="none" spc="0" dirty="0">
              <a:ln w="11430"/>
              <a:solidFill>
                <a:sysClr val="windowText" lastClr="00025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60865" y="2512060"/>
            <a:ext cx="205477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cap="none" spc="0" dirty="0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2</a:t>
            </a:r>
            <a:endParaRPr lang="en-US" sz="2800" b="1" cap="none" spc="0" dirty="0">
              <a:ln w="11430"/>
              <a:solidFill>
                <a:sysClr val="windowText" lastClr="00025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76046" y="3049796"/>
            <a:ext cx="44595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cap="none" spc="0" dirty="0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3</a:t>
            </a:r>
            <a:endParaRPr lang="en-US" sz="2800" b="1" cap="none" spc="0" dirty="0">
              <a:ln w="11430"/>
              <a:solidFill>
                <a:sysClr val="windowText" lastClr="00025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93679" y="3573016"/>
            <a:ext cx="44595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cap="none" spc="0" dirty="0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4</a:t>
            </a:r>
            <a:endParaRPr lang="en-US" sz="2800" b="1" cap="none" spc="0" dirty="0">
              <a:ln w="11430"/>
              <a:solidFill>
                <a:sysClr val="windowText" lastClr="00025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95536" y="4179151"/>
            <a:ext cx="374441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cap="none" spc="0" dirty="0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5</a:t>
            </a:r>
            <a:endParaRPr lang="en-US" sz="2800" b="1" cap="none" spc="0" dirty="0">
              <a:ln w="11430"/>
              <a:solidFill>
                <a:sysClr val="windowText" lastClr="00025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340206" y="3866864"/>
            <a:ext cx="208885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cap="none" spc="0" dirty="0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phi </a:t>
            </a:r>
            <a:r>
              <a:rPr lang="en-US" sz="2800" b="1" cap="none" spc="0" dirty="0" err="1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công</a:t>
            </a:r>
            <a:endParaRPr lang="en-US" sz="2800" b="1" cap="none" spc="0" dirty="0">
              <a:ln w="11430"/>
              <a:solidFill>
                <a:sysClr val="windowText" lastClr="00025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333649" y="2304479"/>
            <a:ext cx="205477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cap="none" spc="0" dirty="0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bay</a:t>
            </a:r>
            <a:endParaRPr lang="en-US" sz="2800" b="1" cap="none" spc="0" dirty="0">
              <a:ln w="11430"/>
              <a:solidFill>
                <a:sysClr val="windowText" lastClr="00025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360951" y="4433458"/>
            <a:ext cx="247630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cap="none" spc="0" dirty="0" err="1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vùng</a:t>
            </a:r>
            <a:r>
              <a:rPr lang="en-US" sz="2800" b="1" cap="none" spc="0" dirty="0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, </a:t>
            </a:r>
            <a:r>
              <a:rPr lang="en-US" sz="2800" b="1" cap="none" spc="0" dirty="0" err="1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miền</a:t>
            </a:r>
            <a:endParaRPr lang="en-US" sz="2800" b="1" cap="none" spc="0" dirty="0">
              <a:ln w="11430"/>
              <a:solidFill>
                <a:sysClr val="windowText" lastClr="00025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298335" y="2788186"/>
            <a:ext cx="216209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dirty="0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an </a:t>
            </a:r>
            <a:r>
              <a:rPr lang="en-US" sz="2800" b="1" dirty="0" err="1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bom</a:t>
            </a:r>
            <a:r>
              <a:rPr lang="en-US" sz="2800" b="1" dirty="0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 </a:t>
            </a:r>
            <a:r>
              <a:rPr lang="en-US" sz="2800" b="1" dirty="0" err="1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ảnh</a:t>
            </a:r>
            <a:endParaRPr lang="en-US" sz="2800" b="1" cap="none" spc="0" dirty="0">
              <a:ln w="11430"/>
              <a:solidFill>
                <a:sysClr val="windowText" lastClr="00025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372200" y="4922004"/>
            <a:ext cx="237626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cap="none" spc="0" dirty="0" err="1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thỉnh</a:t>
            </a:r>
            <a:r>
              <a:rPr lang="en-US" sz="2800" b="1" cap="none" spc="0" dirty="0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 </a:t>
            </a:r>
            <a:r>
              <a:rPr lang="en-US" sz="2800" b="1" cap="none" spc="0" dirty="0" err="1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thoảng</a:t>
            </a:r>
            <a:endParaRPr lang="en-US" sz="2800" b="1" cap="none" spc="0" dirty="0">
              <a:ln w="11430"/>
              <a:solidFill>
                <a:sysClr val="windowText" lastClr="00025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6" name="Pilo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27584" y="3159006"/>
            <a:ext cx="304800" cy="304800"/>
          </a:xfrm>
          <a:prstGeom prst="rect">
            <a:avLst/>
          </a:prstGeom>
        </p:spPr>
      </p:pic>
      <p:pic>
        <p:nvPicPr>
          <p:cNvPr id="32" name="fly verb (TRAVEL) - definition in British English Dictionary _ Thesaurus - Cambridge Dictionary Online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99592" y="3682226"/>
            <a:ext cx="304800" cy="304800"/>
          </a:xfrm>
          <a:prstGeom prst="rect">
            <a:avLst/>
          </a:prstGeom>
        </p:spPr>
      </p:pic>
      <p:pic>
        <p:nvPicPr>
          <p:cNvPr id="33" name="Region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18949" y="4310657"/>
            <a:ext cx="304800" cy="304800"/>
          </a:xfrm>
          <a:prstGeom prst="rect">
            <a:avLst/>
          </a:prstGeom>
        </p:spPr>
      </p:pic>
      <p:pic>
        <p:nvPicPr>
          <p:cNvPr id="34" name="Album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98088" y="4815190"/>
            <a:ext cx="304800" cy="304800"/>
          </a:xfrm>
          <a:prstGeom prst="rect">
            <a:avLst/>
          </a:prstGeom>
        </p:spPr>
      </p:pic>
      <p:pic>
        <p:nvPicPr>
          <p:cNvPr id="35" name="occasionally adverb - definition in British English Dictionary _ Thesaurus - Cambridge Dictionary Online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827584" y="2621270"/>
            <a:ext cx="304800" cy="304800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395536" y="4705980"/>
            <a:ext cx="374441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cap="none" spc="0" dirty="0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6</a:t>
            </a:r>
            <a:endParaRPr lang="en-US" sz="2800" b="1" cap="none" spc="0" dirty="0">
              <a:ln w="11430"/>
              <a:solidFill>
                <a:sysClr val="windowText" lastClr="00025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300815" y="3343644"/>
            <a:ext cx="237626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vi-VN" sz="2800" b="1" cap="none" spc="0" dirty="0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bưu</a:t>
            </a:r>
            <a:r>
              <a:rPr lang="en-US" sz="2800" b="1" cap="none" spc="0" dirty="0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 </a:t>
            </a:r>
            <a:r>
              <a:rPr lang="en-US" sz="2800" b="1" cap="none" spc="0" dirty="0" err="1" smtClean="0">
                <a:ln w="11430"/>
                <a:solidFill>
                  <a:sysClr val="windowText" lastClr="00025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thiếp</a:t>
            </a:r>
            <a:endParaRPr lang="en-US" sz="2800" b="1" cap="none" spc="0" dirty="0">
              <a:ln w="11430"/>
              <a:solidFill>
                <a:sysClr val="windowText" lastClr="00025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39" name="P0669000.mp3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862390" y="2115453"/>
            <a:ext cx="269994" cy="269994"/>
          </a:xfrm>
          <a:prstGeom prst="rect">
            <a:avLst/>
          </a:prstGeom>
        </p:spPr>
      </p:pic>
      <p:sp>
        <p:nvSpPr>
          <p:cNvPr id="38" name="Rectangle 37"/>
          <p:cNvSpPr/>
          <p:nvPr/>
        </p:nvSpPr>
        <p:spPr>
          <a:xfrm>
            <a:off x="3601102" y="0"/>
            <a:ext cx="233371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</a:rPr>
              <a:t>Friday, April 20</a:t>
            </a:r>
            <a:r>
              <a:rPr lang="en-US" sz="2000" b="1" baseline="300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</a:rPr>
              <a:t>th</a:t>
            </a:r>
            <a:r>
              <a:rPr lang="en-US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</a:rPr>
              <a:t> 2012</a:t>
            </a:r>
            <a:endParaRPr lang="en-US" sz="2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489493" y="1700808"/>
            <a:ext cx="157152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25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MATCHING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25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8008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85939E-6 L -0.53159 -0.2039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80" y="-10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11841E-6 L -0.53941 -0.3605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79" y="-180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90287E-6 L -0.53594 -0.1436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06" y="-71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9704E-6 L -0.53333 0.178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67" y="89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46068E-6 L -0.53577 -0.0374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88" y="-18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56984E-6 L -0.52743 0.2860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72" y="14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8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10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123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 vol="10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854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906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175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219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  <p:bldLst>
      <p:bldP spid="27" grpId="0"/>
      <p:bldP spid="28" grpId="0"/>
      <p:bldP spid="29" grpId="0"/>
      <p:bldP spid="30" grpId="0"/>
      <p:bldP spid="31" grpId="0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2720636" y="400110"/>
            <a:ext cx="402546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Unit 16: People and Places</a:t>
            </a:r>
            <a:endParaRPr lang="en-US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291864" y="807095"/>
            <a:ext cx="272029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Lesson 1: A1 + A2</a:t>
            </a:r>
            <a:endParaRPr lang="en-US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512" y="1124744"/>
            <a:ext cx="247619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1. New words</a:t>
            </a:r>
            <a:endParaRPr lang="en-US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79512" y="1586409"/>
            <a:ext cx="451322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2. Listen and practice: A1</a:t>
            </a:r>
            <a:endParaRPr lang="en-US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pic>
        <p:nvPicPr>
          <p:cNvPr id="40" name="Picture 1" descr="DSC00430.JPG"/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397" y="2294251"/>
            <a:ext cx="5688632" cy="4377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8" descr="People and plac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323" y="4797152"/>
            <a:ext cx="663673" cy="4824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4" descr="People and plac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73" y="2148140"/>
            <a:ext cx="8676456" cy="456398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3601102" y="0"/>
            <a:ext cx="233371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</a:rPr>
              <a:t>Friday, April 20</a:t>
            </a:r>
            <a:r>
              <a:rPr lang="en-US" sz="2000" b="1" baseline="300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</a:rPr>
              <a:t>th</a:t>
            </a:r>
            <a:r>
              <a:rPr lang="en-US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</a:rPr>
              <a:t> 2012</a:t>
            </a:r>
            <a:endParaRPr lang="en-US" sz="2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553333" y="5982028"/>
            <a:ext cx="76174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</a:t>
            </a:r>
            <a:endParaRPr lang="en-US" sz="40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123548" y="6004243"/>
            <a:ext cx="109837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Hoa</a:t>
            </a:r>
            <a:endParaRPr lang="en-US" sz="40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41625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38" grpId="0"/>
      <p:bldP spid="3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2720636" y="400110"/>
            <a:ext cx="402546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Unit 16: People and Places</a:t>
            </a:r>
            <a:endParaRPr lang="en-US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291864" y="807095"/>
            <a:ext cx="272029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Lesson 1: A1 + A2</a:t>
            </a:r>
            <a:endParaRPr lang="en-US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512" y="1124744"/>
            <a:ext cx="247619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1. New words</a:t>
            </a:r>
            <a:endParaRPr lang="en-US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79512" y="1586409"/>
            <a:ext cx="451322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2. Listen and practice: A1</a:t>
            </a:r>
            <a:endParaRPr lang="en-US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26209" y="2132856"/>
            <a:ext cx="358296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25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TRUE / FALSE PREDICTION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25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407461"/>
              </p:ext>
            </p:extLst>
          </p:nvPr>
        </p:nvGraphicFramePr>
        <p:xfrm>
          <a:off x="323528" y="2636912"/>
          <a:ext cx="8640961" cy="3844628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576064"/>
                <a:gridCol w="5904656"/>
                <a:gridCol w="1152128"/>
                <a:gridCol w="1008113"/>
              </a:tblGrid>
              <a:tr h="733602">
                <a:tc>
                  <a:txBody>
                    <a:bodyPr/>
                    <a:lstStyle/>
                    <a:p>
                      <a:pPr algn="ctr"/>
                      <a:r>
                        <a:rPr lang="en-US" sz="2000" cap="none" spc="0" dirty="0" smtClean="0">
                          <a:ln w="17780" cmpd="sng">
                            <a:solidFill>
                              <a:srgbClr val="FFFFFF"/>
                            </a:solidFill>
                            <a:prstDash val="solid"/>
                            <a:miter lim="800000"/>
                          </a:ln>
                          <a:effectLst>
                            <a:outerShdw blurRad="50800" algn="tl" rotWithShape="0">
                              <a:srgbClr val="000000"/>
                            </a:outerShdw>
                          </a:effectLst>
                        </a:rPr>
                        <a:t>N</a:t>
                      </a:r>
                      <a:r>
                        <a:rPr lang="en-US" sz="2000" u="sng" cap="none" spc="0" baseline="-25000" dirty="0" smtClean="0">
                          <a:ln w="17780" cmpd="sng">
                            <a:solidFill>
                              <a:srgbClr val="FFFFFF"/>
                            </a:solidFill>
                            <a:prstDash val="solid"/>
                            <a:miter lim="800000"/>
                          </a:ln>
                          <a:effectLst>
                            <a:outerShdw blurRad="50800" algn="tl" rotWithShape="0">
                              <a:srgbClr val="000000"/>
                            </a:outerShdw>
                          </a:effectLst>
                        </a:rPr>
                        <a:t>o</a:t>
                      </a:r>
                      <a:endParaRPr lang="vi-VN" sz="2000" b="1" u="sng" cap="none" spc="0" baseline="-25000" dirty="0">
                        <a:ln w="17780" cmpd="sng">
                          <a:solidFill>
                            <a:srgbClr val="FFFFFF"/>
                          </a:solidFill>
                          <a:prstDash val="solid"/>
                          <a:miter lim="800000"/>
                        </a:ln>
                        <a:solidFill>
                          <a:srgbClr val="00FF00"/>
                        </a:solidFill>
                        <a:effectLst>
                          <a:outerShdw blurRad="50800" algn="tl" rotWithShape="0">
                            <a:srgbClr val="000000"/>
                          </a:outerShdw>
                        </a:effectLst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cap="none" spc="0" dirty="0" smtClean="0">
                          <a:ln w="17780" cmpd="sng">
                            <a:solidFill>
                              <a:srgbClr val="FFFFFF"/>
                            </a:solidFill>
                            <a:prstDash val="solid"/>
                            <a:miter lim="800000"/>
                          </a:ln>
                          <a:effectLst>
                            <a:outerShdw blurRad="50800" algn="tl" rotWithShape="0">
                              <a:srgbClr val="000000"/>
                            </a:outerShdw>
                          </a:effectLst>
                        </a:rPr>
                        <a:t>True or</a:t>
                      </a:r>
                      <a:r>
                        <a:rPr lang="en-US" sz="2000" cap="none" spc="0" baseline="0" dirty="0" smtClean="0">
                          <a:ln w="17780" cmpd="sng">
                            <a:solidFill>
                              <a:srgbClr val="FFFFFF"/>
                            </a:solidFill>
                            <a:prstDash val="solid"/>
                            <a:miter lim="800000"/>
                          </a:ln>
                          <a:effectLst>
                            <a:outerShdw blurRad="50800" algn="tl" rotWithShape="0">
                              <a:srgbClr val="000000"/>
                            </a:outerShdw>
                          </a:effectLst>
                        </a:rPr>
                        <a:t> False?</a:t>
                      </a:r>
                      <a:endParaRPr lang="vi-VN" sz="2000" b="1" cap="none" spc="0" dirty="0">
                        <a:ln w="17780" cmpd="sng">
                          <a:solidFill>
                            <a:srgbClr val="FFFFFF"/>
                          </a:solidFill>
                          <a:prstDash val="solid"/>
                          <a:miter lim="800000"/>
                        </a:ln>
                        <a:solidFill>
                          <a:srgbClr val="00FF00"/>
                        </a:solidFill>
                        <a:effectLst>
                          <a:outerShdw blurRad="50800" algn="tl" rotWithShape="0">
                            <a:srgbClr val="000000"/>
                          </a:outerShdw>
                        </a:effectLst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cap="none" spc="0" dirty="0" smtClean="0">
                          <a:ln w="17780" cmpd="sng">
                            <a:solidFill>
                              <a:srgbClr val="FFFFFF"/>
                            </a:solidFill>
                            <a:prstDash val="solid"/>
                            <a:miter lim="800000"/>
                          </a:ln>
                          <a:effectLst>
                            <a:outerShdw blurRad="50800" algn="tl" rotWithShape="0">
                              <a:srgbClr val="000000"/>
                            </a:outerShdw>
                          </a:effectLst>
                        </a:rPr>
                        <a:t>I guess</a:t>
                      </a:r>
                      <a:endParaRPr lang="vi-VN" sz="2000" b="1" cap="none" spc="0" dirty="0">
                        <a:ln w="17780" cmpd="sng">
                          <a:solidFill>
                            <a:srgbClr val="FFFFFF"/>
                          </a:solidFill>
                          <a:prstDash val="solid"/>
                          <a:miter lim="800000"/>
                        </a:ln>
                        <a:solidFill>
                          <a:srgbClr val="00FF00"/>
                        </a:solidFill>
                        <a:effectLst>
                          <a:outerShdw blurRad="50800" algn="tl" rotWithShape="0">
                            <a:srgbClr val="000000"/>
                          </a:outerShdw>
                        </a:effectLst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cap="none" spc="0" dirty="0" smtClean="0">
                          <a:ln w="17780" cmpd="sng">
                            <a:solidFill>
                              <a:srgbClr val="FFFFFF"/>
                            </a:solidFill>
                            <a:prstDash val="solid"/>
                            <a:miter lim="800000"/>
                          </a:ln>
                          <a:effectLst>
                            <a:outerShdw blurRad="50800" algn="tl" rotWithShape="0">
                              <a:srgbClr val="000000"/>
                            </a:outerShdw>
                          </a:effectLst>
                        </a:rPr>
                        <a:t>I read</a:t>
                      </a:r>
                      <a:endParaRPr lang="vi-VN" sz="2000" b="1" cap="none" spc="0" dirty="0">
                        <a:ln w="17780" cmpd="sng">
                          <a:solidFill>
                            <a:srgbClr val="FFFFFF"/>
                          </a:solidFill>
                          <a:prstDash val="solid"/>
                          <a:miter lim="800000"/>
                        </a:ln>
                        <a:solidFill>
                          <a:srgbClr val="00FF00"/>
                        </a:solidFill>
                        <a:effectLst>
                          <a:outerShdw blurRad="50800" algn="tl" rotWithShape="0">
                            <a:srgbClr val="000000"/>
                          </a:outerShdw>
                        </a:effectLst>
                        <a:latin typeface="+mn-lt"/>
                      </a:endParaRPr>
                    </a:p>
                  </a:txBody>
                  <a:tcPr anchor="ctr"/>
                </a:tc>
              </a:tr>
              <a:tr h="57312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</a:t>
                      </a:r>
                      <a:endParaRPr lang="vi-VN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 Ba’s uncle is</a:t>
                      </a:r>
                      <a:r>
                        <a:rPr lang="en-US" sz="2400" baseline="0" dirty="0" smtClean="0"/>
                        <a:t> a pilot</a:t>
                      </a:r>
                      <a:endParaRPr lang="vi-VN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vi-VN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3200" dirty="0"/>
                    </a:p>
                  </a:txBody>
                  <a:tcPr/>
                </a:tc>
              </a:tr>
              <a:tr h="55312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</a:t>
                      </a:r>
                      <a:endParaRPr lang="vi-VN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 He sent Ba a postcard</a:t>
                      </a:r>
                      <a:r>
                        <a:rPr lang="en-US" sz="2400" baseline="0" dirty="0" smtClean="0"/>
                        <a:t> from Thailand</a:t>
                      </a:r>
                      <a:endParaRPr lang="vi-VN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vi-VN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3200" dirty="0"/>
                    </a:p>
                  </a:txBody>
                  <a:tcPr/>
                </a:tc>
              </a:tr>
              <a:tr h="61897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</a:t>
                      </a:r>
                      <a:endParaRPr lang="vi-VN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 Ba’s uncle only flies to Bangkok</a:t>
                      </a:r>
                      <a:endParaRPr lang="vi-VN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vi-VN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3200" dirty="0"/>
                    </a:p>
                  </a:txBody>
                  <a:tcPr/>
                </a:tc>
              </a:tr>
              <a:tr h="68573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</a:t>
                      </a:r>
                      <a:endParaRPr lang="vi-VN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 Ba</a:t>
                      </a:r>
                      <a:r>
                        <a:rPr lang="en-US" sz="2400" baseline="0" dirty="0" smtClean="0"/>
                        <a:t> keeps the stamps in a box.</a:t>
                      </a:r>
                      <a:endParaRPr lang="vi-VN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vi-VN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3200" dirty="0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</a:t>
                      </a:r>
                      <a:endParaRPr lang="vi-VN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Hoa</a:t>
                      </a:r>
                      <a:r>
                        <a:rPr lang="en-US" sz="2400" dirty="0" smtClean="0"/>
                        <a:t> doesn’t want to see the stamps.</a:t>
                      </a:r>
                      <a:endParaRPr lang="vi-VN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vi-VN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3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3601102" y="0"/>
            <a:ext cx="233371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</a:rPr>
              <a:t>Friday, April 20</a:t>
            </a:r>
            <a:r>
              <a:rPr lang="en-US" sz="2000" b="1" baseline="300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</a:rPr>
              <a:t>th</a:t>
            </a:r>
            <a:r>
              <a:rPr lang="en-US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</a:rPr>
              <a:t> 2012</a:t>
            </a:r>
            <a:endParaRPr lang="en-US" sz="2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3" name="16_A_01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712180" y="1586409"/>
            <a:ext cx="609600" cy="609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2070" name="TextBox13" r:id="rId4" imgW="504720" imgH="504720"/>
        </mc:Choice>
        <mc:Fallback>
          <p:control name="TextBox13" r:id="rId4" imgW="504720" imgH="504720">
            <p:pic>
              <p:nvPicPr>
                <p:cNvPr id="0" name="TextBox1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107238" y="3386138"/>
                  <a:ext cx="503237" cy="5048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2071" name="TextBox14" r:id="rId5" imgW="504720" imgH="504720"/>
        </mc:Choice>
        <mc:Fallback>
          <p:control name="TextBox14" r:id="rId5" imgW="504720" imgH="504720">
            <p:pic>
              <p:nvPicPr>
                <p:cNvPr id="0" name="TextBox1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172450" y="3386138"/>
                  <a:ext cx="503238" cy="5048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2072" name="TextBox1" r:id="rId6" imgW="504720" imgH="504720"/>
        </mc:Choice>
        <mc:Fallback>
          <p:control name="TextBox1" r:id="rId6" imgW="504720" imgH="504720">
            <p:pic>
              <p:nvPicPr>
                <p:cNvPr id="0" name="TextBox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092950" y="4003675"/>
                  <a:ext cx="503238" cy="5048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2073" name="TextBox2" r:id="rId7" imgW="504720" imgH="504720"/>
        </mc:Choice>
        <mc:Fallback>
          <p:control name="TextBox2" r:id="rId7" imgW="504720" imgH="504720">
            <p:pic>
              <p:nvPicPr>
                <p:cNvPr id="0" name="TextBox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158163" y="4003675"/>
                  <a:ext cx="503237" cy="5048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2074" name="TextBox3" r:id="rId8" imgW="504720" imgH="504720"/>
        </mc:Choice>
        <mc:Fallback>
          <p:control name="TextBox3" r:id="rId8" imgW="504720" imgH="504720">
            <p:pic>
              <p:nvPicPr>
                <p:cNvPr id="0" name="TextBox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092950" y="4579938"/>
                  <a:ext cx="503238" cy="5048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2075" name="TextBox4" r:id="rId9" imgW="504720" imgH="504720"/>
        </mc:Choice>
        <mc:Fallback>
          <p:control name="TextBox4" r:id="rId9" imgW="504720" imgH="504720">
            <p:pic>
              <p:nvPicPr>
                <p:cNvPr id="0" name="TextBox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158163" y="4579938"/>
                  <a:ext cx="503237" cy="5048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2076" name="TextBox5" r:id="rId10" imgW="504720" imgH="504720"/>
        </mc:Choice>
        <mc:Fallback>
          <p:control name="TextBox5" r:id="rId10" imgW="504720" imgH="504720">
            <p:pic>
              <p:nvPicPr>
                <p:cNvPr id="0" name="TextBox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092950" y="5229225"/>
                  <a:ext cx="503238" cy="5048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2077" name="TextBox6" r:id="rId11" imgW="504720" imgH="504720"/>
        </mc:Choice>
        <mc:Fallback>
          <p:control name="TextBox6" r:id="rId11" imgW="504720" imgH="504720">
            <p:pic>
              <p:nvPicPr>
                <p:cNvPr id="0" name="TextBox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158163" y="5229225"/>
                  <a:ext cx="503237" cy="5048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2078" name="TextBox7" r:id="rId12" imgW="504720" imgH="504720"/>
        </mc:Choice>
        <mc:Fallback>
          <p:control name="TextBox7" r:id="rId12" imgW="504720" imgH="504720">
            <p:pic>
              <p:nvPicPr>
                <p:cNvPr id="0" name="TextBox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092950" y="5876925"/>
                  <a:ext cx="503238" cy="5048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2079" name="TextBox8" r:id="rId13" imgW="504720" imgH="504720"/>
        </mc:Choice>
        <mc:Fallback>
          <p:control name="TextBox8" r:id="rId13" imgW="504720" imgH="504720">
            <p:pic>
              <p:nvPicPr>
                <p:cNvPr id="0" name="TextBox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158163" y="5876925"/>
                  <a:ext cx="503237" cy="5048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373245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3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2720636" y="400110"/>
            <a:ext cx="402546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Unit 16: People and Places</a:t>
            </a:r>
            <a:endParaRPr lang="en-US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291864" y="807095"/>
            <a:ext cx="272029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Lesson 1: A1 + A2</a:t>
            </a:r>
            <a:endParaRPr lang="en-US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512" y="1124744"/>
            <a:ext cx="247619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1. New words</a:t>
            </a:r>
            <a:endParaRPr lang="en-US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79512" y="1586409"/>
            <a:ext cx="451322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2. Listen and practice: A1</a:t>
            </a:r>
            <a:endParaRPr lang="en-US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68771" y="2132856"/>
            <a:ext cx="409785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25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MATCH THE HALF-SENTENCES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25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7505" y="2708920"/>
            <a:ext cx="392216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a) Ba’s uncle is 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7504" y="3212976"/>
            <a:ext cx="482453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b) Uncle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Nghia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 sends postcards 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7504" y="3748970"/>
            <a:ext cx="482453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c) Ba keeps  the postcards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7504" y="4293096"/>
            <a:ext cx="482453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d) Ba puts the stamps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7504" y="4829090"/>
            <a:ext cx="482453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e)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Hoa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 wants to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07504" y="5405154"/>
            <a:ext cx="482453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f) Ba and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Hoa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 would like to visit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076058" y="2708920"/>
            <a:ext cx="392216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Arial Black" pitchFamily="34" charset="0"/>
              </a:rPr>
              <a:t>A   see the stamps.</a:t>
            </a:r>
            <a:endParaRPr lang="en-US" sz="20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076057" y="3212976"/>
            <a:ext cx="482453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Arial Black" pitchFamily="34" charset="0"/>
              </a:rPr>
              <a:t>B   as well as the stamps.</a:t>
            </a:r>
            <a:endParaRPr lang="en-US" sz="20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076057" y="3748970"/>
            <a:ext cx="482453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Arial Black" pitchFamily="34" charset="0"/>
              </a:rPr>
              <a:t>C   in a special book.</a:t>
            </a:r>
            <a:endParaRPr lang="en-US" sz="20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076057" y="4293096"/>
            <a:ext cx="482453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Arial Black" pitchFamily="34" charset="0"/>
              </a:rPr>
              <a:t>D   a pilot</a:t>
            </a:r>
            <a:endParaRPr lang="en-US" sz="20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076057" y="4829090"/>
            <a:ext cx="482453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Arial Black" pitchFamily="34" charset="0"/>
              </a:rPr>
              <a:t>E   many different places</a:t>
            </a:r>
            <a:endParaRPr lang="en-US" sz="20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076057" y="5405154"/>
            <a:ext cx="392216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49263" indent="-449263"/>
            <a:r>
              <a:rPr lang="en-US" sz="2000" dirty="0" smtClean="0">
                <a:solidFill>
                  <a:srgbClr val="002060"/>
                </a:solidFill>
                <a:latin typeface="Arial Black" pitchFamily="34" charset="0"/>
              </a:rPr>
              <a:t>F   to Ba from the cities he visits</a:t>
            </a:r>
            <a:endParaRPr lang="en-US" sz="20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59905" y="6290156"/>
            <a:ext cx="99972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a -  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97430" y="2502188"/>
            <a:ext cx="8900788" cy="3688704"/>
            <a:chOff x="97430" y="2708920"/>
            <a:chExt cx="8900788" cy="3481972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4932040" y="2708920"/>
              <a:ext cx="0" cy="3456930"/>
            </a:xfrm>
            <a:prstGeom prst="line">
              <a:avLst/>
            </a:prstGeom>
            <a:ln w="38100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107504" y="2708920"/>
              <a:ext cx="8890714" cy="0"/>
            </a:xfrm>
            <a:prstGeom prst="line">
              <a:avLst/>
            </a:prstGeom>
            <a:ln w="38100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8998218" y="2733962"/>
              <a:ext cx="0" cy="3456930"/>
            </a:xfrm>
            <a:prstGeom prst="line">
              <a:avLst/>
            </a:prstGeom>
            <a:ln w="38100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97430" y="2733962"/>
              <a:ext cx="0" cy="3456930"/>
            </a:xfrm>
            <a:prstGeom prst="line">
              <a:avLst/>
            </a:prstGeom>
            <a:ln w="38100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97430" y="6182370"/>
              <a:ext cx="8890714" cy="0"/>
            </a:xfrm>
            <a:prstGeom prst="line">
              <a:avLst/>
            </a:prstGeom>
            <a:ln w="38100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32" name="Rectangle 31"/>
          <p:cNvSpPr/>
          <p:nvPr/>
        </p:nvSpPr>
        <p:spPr>
          <a:xfrm>
            <a:off x="1628057" y="6309320"/>
            <a:ext cx="99972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b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 -  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203848" y="6309320"/>
            <a:ext cx="99972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c -  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716016" y="6309320"/>
            <a:ext cx="99972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d -  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228184" y="6309320"/>
            <a:ext cx="99972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e -  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7748737" y="6309320"/>
            <a:ext cx="99972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f -  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601102" y="0"/>
            <a:ext cx="233371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</a:rPr>
              <a:t>Friday, April 20</a:t>
            </a:r>
            <a:r>
              <a:rPr lang="en-US" sz="2000" b="1" baseline="300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</a:rPr>
              <a:t>th</a:t>
            </a:r>
            <a:r>
              <a:rPr lang="en-US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</a:rPr>
              <a:t> 2012</a:t>
            </a:r>
            <a:endParaRPr lang="en-US" sz="2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 Narrow" pitchFamily="34" charset="0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3098" name="TextBox1" r:id="rId2" imgW="428760" imgH="428760"/>
        </mc:Choice>
        <mc:Fallback>
          <p:control name="TextBox1" r:id="rId2" imgW="428760" imgH="428760">
            <p:pic>
              <p:nvPicPr>
                <p:cNvPr id="0" name="TextBox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00113" y="6308725"/>
                  <a:ext cx="431800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3099" name="TextBox2" r:id="rId3" imgW="428760" imgH="428760"/>
        </mc:Choice>
        <mc:Fallback>
          <p:control name="TextBox2" r:id="rId3" imgW="428760" imgH="428760">
            <p:pic>
              <p:nvPicPr>
                <p:cNvPr id="0" name="TextBox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68538" y="6308725"/>
                  <a:ext cx="431800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3100" name="TextBox3" r:id="rId4" imgW="428760" imgH="428760"/>
        </mc:Choice>
        <mc:Fallback>
          <p:control name="TextBox3" r:id="rId4" imgW="428760" imgH="428760">
            <p:pic>
              <p:nvPicPr>
                <p:cNvPr id="0" name="TextBox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24300" y="6308725"/>
                  <a:ext cx="431800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3101" name="TextBox4" r:id="rId5" imgW="428760" imgH="428760"/>
        </mc:Choice>
        <mc:Fallback>
          <p:control name="TextBox4" r:id="rId5" imgW="428760" imgH="428760">
            <p:pic>
              <p:nvPicPr>
                <p:cNvPr id="0" name="TextBox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35600" y="6308725"/>
                  <a:ext cx="431800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3102" name="TextBox5" r:id="rId6" imgW="428760" imgH="428760"/>
        </mc:Choice>
        <mc:Fallback>
          <p:control name="TextBox5" r:id="rId6" imgW="428760" imgH="428760">
            <p:pic>
              <p:nvPicPr>
                <p:cNvPr id="0" name="TextBox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948488" y="6308725"/>
                  <a:ext cx="431800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3103" name="TextBox6" r:id="rId7" imgW="428760" imgH="428760"/>
        </mc:Choice>
        <mc:Fallback>
          <p:control name="TextBox6" r:id="rId7" imgW="428760" imgH="428760">
            <p:pic>
              <p:nvPicPr>
                <p:cNvPr id="0" name="TextBox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388350" y="6308725"/>
                  <a:ext cx="431800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486903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2720636" y="400110"/>
            <a:ext cx="402546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Unit 16: People and Places</a:t>
            </a:r>
            <a:endParaRPr lang="en-US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291864" y="807095"/>
            <a:ext cx="272029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Lesson 1: A1 + A2</a:t>
            </a:r>
            <a:endParaRPr lang="en-US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512" y="1124744"/>
            <a:ext cx="247619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1. New words</a:t>
            </a:r>
            <a:endParaRPr lang="en-US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79512" y="1556792"/>
            <a:ext cx="451322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2. Listen and practice: A1</a:t>
            </a:r>
            <a:endParaRPr lang="en-US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79512" y="1959223"/>
            <a:ext cx="44596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3. Complete the table: A2</a:t>
            </a:r>
            <a:endParaRPr lang="en-US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449511" y="2411596"/>
            <a:ext cx="173637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25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PELMANISM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25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262923" y="5056156"/>
            <a:ext cx="2122816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dirty="0" smtClean="0"/>
              <a:t>Bangkok</a:t>
            </a:r>
            <a:endParaRPr lang="vi-VN" sz="3200" dirty="0"/>
          </a:p>
        </p:txBody>
      </p:sp>
      <p:sp>
        <p:nvSpPr>
          <p:cNvPr id="54" name="Rounded Rectangle 53"/>
          <p:cNvSpPr/>
          <p:nvPr/>
        </p:nvSpPr>
        <p:spPr>
          <a:xfrm>
            <a:off x="262923" y="5056156"/>
            <a:ext cx="2122816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 smtClean="0"/>
              <a:t>3</a:t>
            </a:r>
            <a:endParaRPr lang="vi-VN" sz="4000" b="1" dirty="0"/>
          </a:p>
        </p:txBody>
      </p:sp>
      <p:sp>
        <p:nvSpPr>
          <p:cNvPr id="57" name="Rounded Rectangle 56"/>
          <p:cNvSpPr/>
          <p:nvPr/>
        </p:nvSpPr>
        <p:spPr>
          <a:xfrm>
            <a:off x="251520" y="3404908"/>
            <a:ext cx="2122816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dirty="0" smtClean="0"/>
              <a:t>Beijing</a:t>
            </a:r>
            <a:endParaRPr lang="vi-VN" sz="3200" dirty="0"/>
          </a:p>
        </p:txBody>
      </p:sp>
      <p:sp>
        <p:nvSpPr>
          <p:cNvPr id="58" name="Rounded Rectangle 57"/>
          <p:cNvSpPr/>
          <p:nvPr/>
        </p:nvSpPr>
        <p:spPr>
          <a:xfrm>
            <a:off x="262923" y="3404908"/>
            <a:ext cx="2122816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 smtClean="0"/>
              <a:t>1</a:t>
            </a:r>
            <a:endParaRPr lang="vi-VN" sz="4000" b="1" dirty="0"/>
          </a:p>
        </p:txBody>
      </p:sp>
      <p:sp>
        <p:nvSpPr>
          <p:cNvPr id="59" name="Rounded Rectangle 58"/>
          <p:cNvSpPr/>
          <p:nvPr/>
        </p:nvSpPr>
        <p:spPr>
          <a:xfrm>
            <a:off x="251520" y="5877272"/>
            <a:ext cx="2122816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dirty="0" smtClean="0"/>
              <a:t>Kuala Lumpur</a:t>
            </a:r>
            <a:endParaRPr lang="vi-VN" sz="2800" dirty="0"/>
          </a:p>
        </p:txBody>
      </p:sp>
      <p:sp>
        <p:nvSpPr>
          <p:cNvPr id="60" name="Rounded Rectangle 59"/>
          <p:cNvSpPr/>
          <p:nvPr/>
        </p:nvSpPr>
        <p:spPr>
          <a:xfrm>
            <a:off x="251520" y="5877272"/>
            <a:ext cx="2122816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 smtClean="0"/>
              <a:t>4</a:t>
            </a:r>
            <a:endParaRPr lang="vi-VN" sz="4000" b="1" dirty="0"/>
          </a:p>
        </p:txBody>
      </p:sp>
      <p:sp>
        <p:nvSpPr>
          <p:cNvPr id="61" name="Rounded Rectangle 60"/>
          <p:cNvSpPr/>
          <p:nvPr/>
        </p:nvSpPr>
        <p:spPr>
          <a:xfrm>
            <a:off x="2415345" y="5059547"/>
            <a:ext cx="2122816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dirty="0" smtClean="0"/>
              <a:t>Phnom Penh</a:t>
            </a:r>
            <a:endParaRPr lang="vi-VN" sz="2800" dirty="0"/>
          </a:p>
        </p:txBody>
      </p:sp>
      <p:sp>
        <p:nvSpPr>
          <p:cNvPr id="62" name="Rounded Rectangle 61"/>
          <p:cNvSpPr/>
          <p:nvPr/>
        </p:nvSpPr>
        <p:spPr>
          <a:xfrm>
            <a:off x="2426748" y="5059547"/>
            <a:ext cx="2122816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 smtClean="0"/>
              <a:t>7</a:t>
            </a:r>
            <a:endParaRPr lang="vi-VN" sz="4000" b="1" dirty="0"/>
          </a:p>
        </p:txBody>
      </p:sp>
      <p:sp>
        <p:nvSpPr>
          <p:cNvPr id="63" name="Rounded Rectangle 62"/>
          <p:cNvSpPr/>
          <p:nvPr/>
        </p:nvSpPr>
        <p:spPr>
          <a:xfrm>
            <a:off x="2415621" y="3417315"/>
            <a:ext cx="2122816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dirty="0" smtClean="0"/>
              <a:t>Vientiane</a:t>
            </a:r>
            <a:endParaRPr lang="vi-VN" sz="3200" dirty="0"/>
          </a:p>
        </p:txBody>
      </p:sp>
      <p:sp>
        <p:nvSpPr>
          <p:cNvPr id="64" name="Rounded Rectangle 63"/>
          <p:cNvSpPr/>
          <p:nvPr/>
        </p:nvSpPr>
        <p:spPr>
          <a:xfrm>
            <a:off x="2429281" y="3417315"/>
            <a:ext cx="2122816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 smtClean="0"/>
              <a:t>5</a:t>
            </a:r>
            <a:endParaRPr lang="vi-VN" sz="4000" b="1" dirty="0"/>
          </a:p>
        </p:txBody>
      </p:sp>
      <p:sp>
        <p:nvSpPr>
          <p:cNvPr id="65" name="Rounded Rectangle 64"/>
          <p:cNvSpPr/>
          <p:nvPr/>
        </p:nvSpPr>
        <p:spPr>
          <a:xfrm>
            <a:off x="251520" y="4204433"/>
            <a:ext cx="2122816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dirty="0" smtClean="0"/>
              <a:t>Yanggon</a:t>
            </a:r>
            <a:endParaRPr lang="vi-VN" sz="3200" dirty="0"/>
          </a:p>
        </p:txBody>
      </p:sp>
      <p:sp>
        <p:nvSpPr>
          <p:cNvPr id="66" name="Rounded Rectangle 65"/>
          <p:cNvSpPr/>
          <p:nvPr/>
        </p:nvSpPr>
        <p:spPr>
          <a:xfrm>
            <a:off x="262923" y="4223917"/>
            <a:ext cx="2122816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 smtClean="0"/>
              <a:t>2</a:t>
            </a:r>
            <a:endParaRPr lang="vi-VN" sz="4000" b="1" dirty="0"/>
          </a:p>
        </p:txBody>
      </p:sp>
      <p:sp>
        <p:nvSpPr>
          <p:cNvPr id="67" name="Rounded Rectangle 66"/>
          <p:cNvSpPr/>
          <p:nvPr/>
        </p:nvSpPr>
        <p:spPr>
          <a:xfrm>
            <a:off x="2425357" y="4223917"/>
            <a:ext cx="2122816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dirty="0" smtClean="0"/>
              <a:t>Jakarta</a:t>
            </a:r>
            <a:endParaRPr lang="vi-VN" sz="3200" dirty="0"/>
          </a:p>
        </p:txBody>
      </p:sp>
      <p:sp>
        <p:nvSpPr>
          <p:cNvPr id="68" name="Rounded Rectangle 67"/>
          <p:cNvSpPr/>
          <p:nvPr/>
        </p:nvSpPr>
        <p:spPr>
          <a:xfrm>
            <a:off x="2411387" y="4223917"/>
            <a:ext cx="2122816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 smtClean="0"/>
              <a:t>6</a:t>
            </a:r>
            <a:endParaRPr lang="vi-VN" sz="4000" b="1" dirty="0"/>
          </a:p>
        </p:txBody>
      </p:sp>
      <p:sp>
        <p:nvSpPr>
          <p:cNvPr id="71" name="Rounded Rectangle 70"/>
          <p:cNvSpPr/>
          <p:nvPr/>
        </p:nvSpPr>
        <p:spPr>
          <a:xfrm>
            <a:off x="6913680" y="3429000"/>
            <a:ext cx="2122816" cy="7920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dirty="0" smtClean="0"/>
              <a:t>Cambodia</a:t>
            </a:r>
            <a:endParaRPr lang="vi-VN" sz="3200" dirty="0"/>
          </a:p>
        </p:txBody>
      </p:sp>
      <p:sp>
        <p:nvSpPr>
          <p:cNvPr id="72" name="Rounded Rectangle 71"/>
          <p:cNvSpPr/>
          <p:nvPr/>
        </p:nvSpPr>
        <p:spPr>
          <a:xfrm>
            <a:off x="6913680" y="3429000"/>
            <a:ext cx="2122816" cy="7920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 smtClean="0"/>
              <a:t>E</a:t>
            </a:r>
            <a:endParaRPr lang="vi-VN" sz="4000" b="1" dirty="0"/>
          </a:p>
        </p:txBody>
      </p:sp>
      <p:sp>
        <p:nvSpPr>
          <p:cNvPr id="73" name="Rounded Rectangle 72"/>
          <p:cNvSpPr/>
          <p:nvPr/>
        </p:nvSpPr>
        <p:spPr>
          <a:xfrm>
            <a:off x="4736860" y="4264068"/>
            <a:ext cx="2122816" cy="7920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dirty="0" smtClean="0"/>
              <a:t>Myanmar</a:t>
            </a:r>
            <a:endParaRPr lang="vi-VN" sz="3200" dirty="0"/>
          </a:p>
        </p:txBody>
      </p:sp>
      <p:sp>
        <p:nvSpPr>
          <p:cNvPr id="74" name="Rounded Rectangle 73"/>
          <p:cNvSpPr/>
          <p:nvPr/>
        </p:nvSpPr>
        <p:spPr>
          <a:xfrm>
            <a:off x="4736860" y="4264068"/>
            <a:ext cx="2122816" cy="7920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 smtClean="0"/>
              <a:t>B</a:t>
            </a:r>
            <a:endParaRPr lang="vi-VN" sz="4000" b="1" dirty="0"/>
          </a:p>
        </p:txBody>
      </p:sp>
      <p:sp>
        <p:nvSpPr>
          <p:cNvPr id="75" name="Rounded Rectangle 74"/>
          <p:cNvSpPr/>
          <p:nvPr/>
        </p:nvSpPr>
        <p:spPr>
          <a:xfrm>
            <a:off x="6900721" y="5080328"/>
            <a:ext cx="2122816" cy="7920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dirty="0" smtClean="0"/>
              <a:t>Indonesia</a:t>
            </a:r>
            <a:endParaRPr lang="vi-VN" sz="3200" dirty="0"/>
          </a:p>
        </p:txBody>
      </p:sp>
      <p:sp>
        <p:nvSpPr>
          <p:cNvPr id="76" name="Rounded Rectangle 75"/>
          <p:cNvSpPr/>
          <p:nvPr/>
        </p:nvSpPr>
        <p:spPr>
          <a:xfrm>
            <a:off x="6913680" y="5080328"/>
            <a:ext cx="2122816" cy="7920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 smtClean="0"/>
              <a:t>G</a:t>
            </a:r>
            <a:endParaRPr lang="vi-VN" sz="4000" b="1" dirty="0"/>
          </a:p>
        </p:txBody>
      </p:sp>
      <p:sp>
        <p:nvSpPr>
          <p:cNvPr id="77" name="Rounded Rectangle 76"/>
          <p:cNvSpPr/>
          <p:nvPr/>
        </p:nvSpPr>
        <p:spPr>
          <a:xfrm>
            <a:off x="4708688" y="5943319"/>
            <a:ext cx="2122816" cy="7920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dirty="0" smtClean="0"/>
              <a:t>Malaysia</a:t>
            </a:r>
            <a:endParaRPr lang="vi-VN" sz="3200" dirty="0"/>
          </a:p>
        </p:txBody>
      </p:sp>
      <p:sp>
        <p:nvSpPr>
          <p:cNvPr id="78" name="Rounded Rectangle 77"/>
          <p:cNvSpPr/>
          <p:nvPr/>
        </p:nvSpPr>
        <p:spPr>
          <a:xfrm>
            <a:off x="4721647" y="5963232"/>
            <a:ext cx="2122816" cy="7920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 smtClean="0"/>
              <a:t>D</a:t>
            </a:r>
            <a:endParaRPr lang="vi-VN" sz="4000" b="1" dirty="0"/>
          </a:p>
        </p:txBody>
      </p:sp>
      <p:sp>
        <p:nvSpPr>
          <p:cNvPr id="79" name="Rounded Rectangle 78"/>
          <p:cNvSpPr/>
          <p:nvPr/>
        </p:nvSpPr>
        <p:spPr>
          <a:xfrm>
            <a:off x="4725046" y="5099136"/>
            <a:ext cx="2122816" cy="7920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dirty="0" smtClean="0"/>
              <a:t>China</a:t>
            </a:r>
            <a:endParaRPr lang="vi-VN" sz="3200" dirty="0"/>
          </a:p>
        </p:txBody>
      </p:sp>
      <p:sp>
        <p:nvSpPr>
          <p:cNvPr id="80" name="Rounded Rectangle 79"/>
          <p:cNvSpPr/>
          <p:nvPr/>
        </p:nvSpPr>
        <p:spPr>
          <a:xfrm>
            <a:off x="4721647" y="5099136"/>
            <a:ext cx="2122816" cy="7920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 smtClean="0"/>
              <a:t>C</a:t>
            </a:r>
            <a:endParaRPr lang="vi-VN" sz="4000" b="1" dirty="0"/>
          </a:p>
        </p:txBody>
      </p:sp>
      <p:sp>
        <p:nvSpPr>
          <p:cNvPr id="81" name="Rounded Rectangle 80"/>
          <p:cNvSpPr/>
          <p:nvPr/>
        </p:nvSpPr>
        <p:spPr>
          <a:xfrm>
            <a:off x="6897488" y="4259662"/>
            <a:ext cx="2122816" cy="7920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dirty="0" smtClean="0"/>
              <a:t>Thailand</a:t>
            </a:r>
            <a:endParaRPr lang="vi-VN" sz="3200" dirty="0"/>
          </a:p>
        </p:txBody>
      </p:sp>
      <p:sp>
        <p:nvSpPr>
          <p:cNvPr id="82" name="Rounded Rectangle 81"/>
          <p:cNvSpPr/>
          <p:nvPr/>
        </p:nvSpPr>
        <p:spPr>
          <a:xfrm>
            <a:off x="6913680" y="4247615"/>
            <a:ext cx="2122816" cy="7920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 smtClean="0"/>
              <a:t>F</a:t>
            </a:r>
            <a:endParaRPr lang="vi-VN" sz="4000" b="1" dirty="0"/>
          </a:p>
        </p:txBody>
      </p:sp>
      <p:sp>
        <p:nvSpPr>
          <p:cNvPr id="83" name="Rounded Rectangle 82"/>
          <p:cNvSpPr/>
          <p:nvPr/>
        </p:nvSpPr>
        <p:spPr>
          <a:xfrm>
            <a:off x="4737289" y="3429000"/>
            <a:ext cx="2122816" cy="7920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dirty="0" smtClean="0"/>
              <a:t>Laos</a:t>
            </a:r>
            <a:endParaRPr lang="vi-VN" sz="3200" dirty="0"/>
          </a:p>
        </p:txBody>
      </p:sp>
      <p:sp>
        <p:nvSpPr>
          <p:cNvPr id="84" name="Rounded Rectangle 83"/>
          <p:cNvSpPr/>
          <p:nvPr/>
        </p:nvSpPr>
        <p:spPr>
          <a:xfrm>
            <a:off x="4737289" y="3441879"/>
            <a:ext cx="2122816" cy="7920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 smtClean="0"/>
              <a:t>A</a:t>
            </a:r>
            <a:endParaRPr lang="vi-VN" sz="4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1619672" y="2996952"/>
            <a:ext cx="1440160" cy="2880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b="1" dirty="0" smtClean="0"/>
              <a:t>CAPITAL</a:t>
            </a:r>
            <a:endParaRPr lang="vi-VN" b="1" dirty="0"/>
          </a:p>
        </p:txBody>
      </p:sp>
      <p:sp>
        <p:nvSpPr>
          <p:cNvPr id="85" name="Rounded Rectangle 84"/>
          <p:cNvSpPr/>
          <p:nvPr/>
        </p:nvSpPr>
        <p:spPr>
          <a:xfrm>
            <a:off x="6148088" y="3005336"/>
            <a:ext cx="1440160" cy="2880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b="1" dirty="0" smtClean="0"/>
              <a:t>COUNTRY</a:t>
            </a:r>
            <a:endParaRPr lang="vi-VN" b="1" dirty="0"/>
          </a:p>
        </p:txBody>
      </p:sp>
      <p:sp>
        <p:nvSpPr>
          <p:cNvPr id="86" name="Rounded Rectangle 85"/>
          <p:cNvSpPr/>
          <p:nvPr/>
        </p:nvSpPr>
        <p:spPr>
          <a:xfrm>
            <a:off x="7009608" y="1322648"/>
            <a:ext cx="946768" cy="406306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BOYS</a:t>
            </a:r>
            <a:endParaRPr lang="vi-VN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7" name="Rounded Rectangle 86"/>
          <p:cNvSpPr/>
          <p:nvPr/>
        </p:nvSpPr>
        <p:spPr>
          <a:xfrm>
            <a:off x="7009608" y="2230606"/>
            <a:ext cx="946768" cy="406306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GIRLS</a:t>
            </a:r>
            <a:endParaRPr lang="vi-VN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3601102" y="0"/>
            <a:ext cx="233371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</a:rPr>
              <a:t>Friday, April 20</a:t>
            </a:r>
            <a:r>
              <a:rPr lang="en-US" sz="2000" b="1" baseline="300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</a:rPr>
              <a:t>th</a:t>
            </a:r>
            <a:r>
              <a:rPr lang="en-US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Narrow" pitchFamily="34" charset="0"/>
              </a:rPr>
              <a:t> 2012</a:t>
            </a:r>
            <a:endParaRPr lang="en-US" sz="2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 Narrow" pitchFamily="34" charset="0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4122" name="TextBox13" r:id="rId2" imgW="866880" imgH="504720"/>
        </mc:Choice>
        <mc:Fallback>
          <p:control name="TextBox13" r:id="rId2" imgW="866880" imgH="504720">
            <p:pic>
              <p:nvPicPr>
                <p:cNvPr id="0" name="TextBox1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101013" y="1270000"/>
                  <a:ext cx="863600" cy="50323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4123" name="TextBox1" r:id="rId3" imgW="866880" imgH="504720"/>
        </mc:Choice>
        <mc:Fallback>
          <p:control name="TextBox1" r:id="rId3" imgW="866880" imgH="504720">
            <p:pic>
              <p:nvPicPr>
                <p:cNvPr id="0" name="TextBox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101013" y="2176463"/>
                  <a:ext cx="863600" cy="50323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014764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203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4" fill="hold">
                      <p:stCondLst>
                        <p:cond delay="0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209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0" fill="hold">
                      <p:stCondLst>
                        <p:cond delay="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215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6" fill="hold">
                      <p:stCondLst>
                        <p:cond delay="0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221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2" fill="hold">
                      <p:stCondLst>
                        <p:cond delay="0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27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8" fill="hold">
                      <p:stCondLst>
                        <p:cond delay="0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233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4" fill="hold">
                      <p:stCondLst>
                        <p:cond delay="0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239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0" fill="hold">
                      <p:stCondLst>
                        <p:cond delay="0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245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6" fill="hold">
                      <p:stCondLst>
                        <p:cond delay="0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251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2" fill="hold">
                      <p:stCondLst>
                        <p:cond delay="0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257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8" fill="hold">
                      <p:stCondLst>
                        <p:cond delay="0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263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4" fill="hold">
                      <p:stCondLst>
                        <p:cond delay="0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269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0" fill="hold">
                      <p:stCondLst>
                        <p:cond delay="0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275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6" fill="hold">
                      <p:stCondLst>
                        <p:cond delay="0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281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2" fill="hold">
                      <p:stCondLst>
                        <p:cond delay="0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287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8" fill="hold">
                      <p:stCondLst>
                        <p:cond delay="0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293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4" fill="hold">
                      <p:stCondLst>
                        <p:cond delay="0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299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0" fill="hold">
                      <p:stCondLst>
                        <p:cond delay="0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305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6" fill="hold">
                      <p:stCondLst>
                        <p:cond delay="0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</p:childTnLst>
        </p:cTn>
      </p:par>
    </p:tnLst>
    <p:bldLst>
      <p:bldP spid="37" grpId="0"/>
      <p:bldP spid="39" grpId="0"/>
      <p:bldP spid="47" grpId="0" animBg="1"/>
      <p:bldP spid="54" grpId="0" animBg="1"/>
      <p:bldP spid="54" grpId="1" animBg="1"/>
      <p:bldP spid="54" grpId="2" animBg="1"/>
      <p:bldP spid="57" grpId="0" animBg="1"/>
      <p:bldP spid="58" grpId="0" animBg="1"/>
      <p:bldP spid="58" grpId="1" animBg="1"/>
      <p:bldP spid="58" grpId="2" animBg="1"/>
      <p:bldP spid="59" grpId="0" animBg="1"/>
      <p:bldP spid="60" grpId="0" animBg="1"/>
      <p:bldP spid="60" grpId="1" animBg="1"/>
      <p:bldP spid="60" grpId="2" animBg="1"/>
      <p:bldP spid="61" grpId="0" animBg="1"/>
      <p:bldP spid="62" grpId="0" animBg="1"/>
      <p:bldP spid="62" grpId="1" animBg="1"/>
      <p:bldP spid="62" grpId="2" animBg="1"/>
      <p:bldP spid="63" grpId="0" animBg="1"/>
      <p:bldP spid="64" grpId="0" animBg="1"/>
      <p:bldP spid="64" grpId="1" animBg="1"/>
      <p:bldP spid="64" grpId="2" animBg="1"/>
      <p:bldP spid="65" grpId="0" animBg="1"/>
      <p:bldP spid="66" grpId="0" animBg="1"/>
      <p:bldP spid="66" grpId="1" animBg="1"/>
      <p:bldP spid="66" grpId="2" animBg="1"/>
      <p:bldP spid="67" grpId="0" animBg="1"/>
      <p:bldP spid="68" grpId="0" animBg="1"/>
      <p:bldP spid="68" grpId="1" animBg="1"/>
      <p:bldP spid="68" grpId="2" animBg="1"/>
      <p:bldP spid="71" grpId="0" animBg="1"/>
      <p:bldP spid="72" grpId="0" animBg="1"/>
      <p:bldP spid="72" grpId="1" animBg="1"/>
      <p:bldP spid="72" grpId="2" animBg="1"/>
      <p:bldP spid="73" grpId="0" animBg="1"/>
      <p:bldP spid="74" grpId="0" animBg="1"/>
      <p:bldP spid="74" grpId="1" animBg="1"/>
      <p:bldP spid="74" grpId="2" animBg="1"/>
      <p:bldP spid="75" grpId="0" animBg="1"/>
      <p:bldP spid="76" grpId="0" animBg="1"/>
      <p:bldP spid="76" grpId="1" animBg="1"/>
      <p:bldP spid="76" grpId="2" animBg="1"/>
      <p:bldP spid="77" grpId="0" animBg="1"/>
      <p:bldP spid="78" grpId="0" animBg="1"/>
      <p:bldP spid="78" grpId="1" animBg="1"/>
      <p:bldP spid="78" grpId="2" animBg="1"/>
      <p:bldP spid="79" grpId="0" animBg="1"/>
      <p:bldP spid="80" grpId="0" animBg="1"/>
      <p:bldP spid="80" grpId="1" animBg="1"/>
      <p:bldP spid="80" grpId="2" animBg="1"/>
      <p:bldP spid="81" grpId="0" animBg="1"/>
      <p:bldP spid="82" grpId="0" animBg="1"/>
      <p:bldP spid="82" grpId="1" animBg="1"/>
      <p:bldP spid="82" grpId="2" animBg="1"/>
      <p:bldP spid="83" grpId="0" animBg="1"/>
      <p:bldP spid="84" grpId="0" animBg="1"/>
      <p:bldP spid="84" grpId="1" animBg="1"/>
      <p:bldP spid="84" grpId="2" animBg="1"/>
      <p:bldP spid="6" grpId="0" animBg="1"/>
      <p:bldP spid="85" grpId="0" animBg="1"/>
      <p:bldP spid="86" grpId="0" animBg="1"/>
      <p:bldP spid="8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25C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pstream">
  <a:themeElements>
    <a:clrScheme name="Slipstream">
      <a:dk1>
        <a:sysClr val="windowText" lastClr="00025C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25C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493</TotalTime>
  <Words>754</Words>
  <Application>Microsoft Office PowerPoint</Application>
  <PresentationFormat>On-screen Show (4:3)</PresentationFormat>
  <Paragraphs>267</Paragraphs>
  <Slides>12</Slides>
  <Notes>5</Notes>
  <HiddenSlides>0</HiddenSlides>
  <MMClips>13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Slipstream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 Thanh Tung</dc:creator>
  <cp:lastModifiedBy>Nguyen Thanh Tung</cp:lastModifiedBy>
  <cp:revision>39</cp:revision>
  <dcterms:created xsi:type="dcterms:W3CDTF">2012-04-18T13:16:54Z</dcterms:created>
  <dcterms:modified xsi:type="dcterms:W3CDTF">2012-04-20T01:46:33Z</dcterms:modified>
</cp:coreProperties>
</file>