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8" r:id="rId11"/>
    <p:sldId id="267" r:id="rId12"/>
    <p:sldId id="269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39785" autoAdjust="0"/>
  </p:normalViewPr>
  <p:slideViewPr>
    <p:cSldViewPr>
      <p:cViewPr>
        <p:scale>
          <a:sx n="75" d="100"/>
          <a:sy n="75" d="100"/>
        </p:scale>
        <p:origin x="-123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image" Target="../media/image1.wmf"/><Relationship Id="rId5" Type="http://schemas.openxmlformats.org/officeDocument/2006/relationships/image" Target="../media/image5.wmf"/><Relationship Id="rId4" Type="http://schemas.openxmlformats.org/officeDocument/2006/relationships/image" Target="../media/image4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wmf"/><Relationship Id="rId1" Type="http://schemas.openxmlformats.org/officeDocument/2006/relationships/image" Target="../media/image22.wmf"/><Relationship Id="rId5" Type="http://schemas.openxmlformats.org/officeDocument/2006/relationships/image" Target="../media/image19.wmf"/><Relationship Id="rId4" Type="http://schemas.openxmlformats.org/officeDocument/2006/relationships/image" Target="../media/image18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wmf"/><Relationship Id="rId1" Type="http://schemas.openxmlformats.org/officeDocument/2006/relationships/image" Target="../media/image23.wmf"/><Relationship Id="rId5" Type="http://schemas.openxmlformats.org/officeDocument/2006/relationships/image" Target="../media/image19.wmf"/><Relationship Id="rId4" Type="http://schemas.openxmlformats.org/officeDocument/2006/relationships/image" Target="../media/image18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image" Target="../media/image1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8.wmf"/><Relationship Id="rId1" Type="http://schemas.openxmlformats.org/officeDocument/2006/relationships/image" Target="../media/image1.wmf"/><Relationship Id="rId5" Type="http://schemas.openxmlformats.org/officeDocument/2006/relationships/image" Target="../media/image11.wmf"/><Relationship Id="rId4" Type="http://schemas.openxmlformats.org/officeDocument/2006/relationships/image" Target="../media/image10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wmf"/><Relationship Id="rId1" Type="http://schemas.openxmlformats.org/officeDocument/2006/relationships/image" Target="../media/image1.wmf"/><Relationship Id="rId4" Type="http://schemas.openxmlformats.org/officeDocument/2006/relationships/image" Target="../media/image12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wmf"/><Relationship Id="rId1" Type="http://schemas.openxmlformats.org/officeDocument/2006/relationships/image" Target="../media/image1.wmf"/><Relationship Id="rId4" Type="http://schemas.openxmlformats.org/officeDocument/2006/relationships/image" Target="../media/image13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wmf"/><Relationship Id="rId1" Type="http://schemas.openxmlformats.org/officeDocument/2006/relationships/image" Target="../media/image1.wmf"/></Relationships>
</file>

<file path=ppt/drawings/_rels/vmlDrawing8.vml.rels><?xml version="1.0" encoding="UTF-8" standalone="yes"?>
<Relationships xmlns="http://schemas.openxmlformats.org/package/2006/relationships"><Relationship Id="rId8" Type="http://schemas.openxmlformats.org/officeDocument/2006/relationships/image" Target="../media/image18.wmf"/><Relationship Id="rId3" Type="http://schemas.openxmlformats.org/officeDocument/2006/relationships/image" Target="../media/image11.wmf"/><Relationship Id="rId7" Type="http://schemas.openxmlformats.org/officeDocument/2006/relationships/image" Target="../media/image17.wmf"/><Relationship Id="rId2" Type="http://schemas.openxmlformats.org/officeDocument/2006/relationships/image" Target="../media/image10.wmf"/><Relationship Id="rId1" Type="http://schemas.openxmlformats.org/officeDocument/2006/relationships/image" Target="../media/image1.wmf"/><Relationship Id="rId6" Type="http://schemas.openxmlformats.org/officeDocument/2006/relationships/image" Target="../media/image16.wmf"/><Relationship Id="rId5" Type="http://schemas.openxmlformats.org/officeDocument/2006/relationships/image" Target="../media/image15.wmf"/><Relationship Id="rId4" Type="http://schemas.openxmlformats.org/officeDocument/2006/relationships/image" Target="../media/image14.wmf"/><Relationship Id="rId9" Type="http://schemas.openxmlformats.org/officeDocument/2006/relationships/image" Target="../media/image19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wmf"/><Relationship Id="rId1" Type="http://schemas.openxmlformats.org/officeDocument/2006/relationships/image" Target="../media/image1.wmf"/><Relationship Id="rId6" Type="http://schemas.openxmlformats.org/officeDocument/2006/relationships/image" Target="../media/image21.wmf"/><Relationship Id="rId5" Type="http://schemas.openxmlformats.org/officeDocument/2006/relationships/image" Target="../media/image19.wmf"/><Relationship Id="rId4" Type="http://schemas.openxmlformats.org/officeDocument/2006/relationships/image" Target="../media/image18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2B254-DFE3-4626-B452-30D8441DF916}" type="datetimeFigureOut">
              <a:rPr lang="en-US" smtClean="0"/>
              <a:pPr/>
              <a:t>20/02/2018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8CB59-2871-4C23-82E9-E62B7E8C27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2B254-DFE3-4626-B452-30D8441DF916}" type="datetimeFigureOut">
              <a:rPr lang="en-US" smtClean="0"/>
              <a:pPr/>
              <a:t>20/02/2018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8CB59-2871-4C23-82E9-E62B7E8C27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2B254-DFE3-4626-B452-30D8441DF916}" type="datetimeFigureOut">
              <a:rPr lang="en-US" smtClean="0"/>
              <a:pPr/>
              <a:t>20/02/2018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8CB59-2871-4C23-82E9-E62B7E8C27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2B254-DFE3-4626-B452-30D8441DF916}" type="datetimeFigureOut">
              <a:rPr lang="en-US" smtClean="0"/>
              <a:pPr/>
              <a:t>20/02/2018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8CB59-2871-4C23-82E9-E62B7E8C27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2B254-DFE3-4626-B452-30D8441DF916}" type="datetimeFigureOut">
              <a:rPr lang="en-US" smtClean="0"/>
              <a:pPr/>
              <a:t>20/02/2018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8CB59-2871-4C23-82E9-E62B7E8C27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2B254-DFE3-4626-B452-30D8441DF916}" type="datetimeFigureOut">
              <a:rPr lang="en-US" smtClean="0"/>
              <a:pPr/>
              <a:t>20/02/2018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8CB59-2871-4C23-82E9-E62B7E8C27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2B254-DFE3-4626-B452-30D8441DF916}" type="datetimeFigureOut">
              <a:rPr lang="en-US" smtClean="0"/>
              <a:pPr/>
              <a:t>20/02/2018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8CB59-2871-4C23-82E9-E62B7E8C27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2B254-DFE3-4626-B452-30D8441DF916}" type="datetimeFigureOut">
              <a:rPr lang="en-US" smtClean="0"/>
              <a:pPr/>
              <a:t>20/02/2018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8CB59-2871-4C23-82E9-E62B7E8C27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2B254-DFE3-4626-B452-30D8441DF916}" type="datetimeFigureOut">
              <a:rPr lang="en-US" smtClean="0"/>
              <a:pPr/>
              <a:t>20/02/2018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8CB59-2871-4C23-82E9-E62B7E8C27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2B254-DFE3-4626-B452-30D8441DF916}" type="datetimeFigureOut">
              <a:rPr lang="en-US" smtClean="0"/>
              <a:pPr/>
              <a:t>20/02/2018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8CB59-2871-4C23-82E9-E62B7E8C27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2B254-DFE3-4626-B452-30D8441DF916}" type="datetimeFigureOut">
              <a:rPr lang="en-US" smtClean="0"/>
              <a:pPr/>
              <a:t>20/02/2018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8CB59-2871-4C23-82E9-E62B7E8C27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A2B254-DFE3-4626-B452-30D8441DF916}" type="datetimeFigureOut">
              <a:rPr lang="en-US" smtClean="0"/>
              <a:pPr/>
              <a:t>20/02/2018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78CB59-2871-4C23-82E9-E62B7E8C27A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wmf"/><Relationship Id="rId13" Type="http://schemas.openxmlformats.org/officeDocument/2006/relationships/oleObject" Target="../embeddings/oleObject40.bin"/><Relationship Id="rId3" Type="http://schemas.openxmlformats.org/officeDocument/2006/relationships/oleObject" Target="../embeddings/oleObject35.bin"/><Relationship Id="rId7" Type="http://schemas.openxmlformats.org/officeDocument/2006/relationships/oleObject" Target="../embeddings/oleObject37.bin"/><Relationship Id="rId12" Type="http://schemas.openxmlformats.org/officeDocument/2006/relationships/image" Target="../media/image19.wmf"/><Relationship Id="rId17" Type="http://schemas.openxmlformats.org/officeDocument/2006/relationships/oleObject" Target="../embeddings/oleObject43.bin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42.bin"/><Relationship Id="rId1" Type="http://schemas.openxmlformats.org/officeDocument/2006/relationships/vmlDrawing" Target="../drawings/vmlDrawing9.vml"/><Relationship Id="rId6" Type="http://schemas.openxmlformats.org/officeDocument/2006/relationships/image" Target="../media/image10.wmf"/><Relationship Id="rId11" Type="http://schemas.openxmlformats.org/officeDocument/2006/relationships/oleObject" Target="../embeddings/oleObject39.bin"/><Relationship Id="rId5" Type="http://schemas.openxmlformats.org/officeDocument/2006/relationships/oleObject" Target="../embeddings/oleObject36.bin"/><Relationship Id="rId15" Type="http://schemas.openxmlformats.org/officeDocument/2006/relationships/oleObject" Target="../embeddings/oleObject41.bin"/><Relationship Id="rId10" Type="http://schemas.openxmlformats.org/officeDocument/2006/relationships/image" Target="../media/image18.wmf"/><Relationship Id="rId4" Type="http://schemas.openxmlformats.org/officeDocument/2006/relationships/image" Target="../media/image1.wmf"/><Relationship Id="rId9" Type="http://schemas.openxmlformats.org/officeDocument/2006/relationships/oleObject" Target="../embeddings/oleObject38.bin"/><Relationship Id="rId14" Type="http://schemas.openxmlformats.org/officeDocument/2006/relationships/image" Target="../media/image21.w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wmf"/><Relationship Id="rId3" Type="http://schemas.openxmlformats.org/officeDocument/2006/relationships/oleObject" Target="../embeddings/oleObject44.bin"/><Relationship Id="rId7" Type="http://schemas.openxmlformats.org/officeDocument/2006/relationships/oleObject" Target="../embeddings/oleObject46.bin"/><Relationship Id="rId12" Type="http://schemas.openxmlformats.org/officeDocument/2006/relationships/image" Target="../media/image19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10.wmf"/><Relationship Id="rId11" Type="http://schemas.openxmlformats.org/officeDocument/2006/relationships/oleObject" Target="../embeddings/oleObject48.bin"/><Relationship Id="rId5" Type="http://schemas.openxmlformats.org/officeDocument/2006/relationships/oleObject" Target="../embeddings/oleObject45.bin"/><Relationship Id="rId10" Type="http://schemas.openxmlformats.org/officeDocument/2006/relationships/image" Target="../media/image18.wmf"/><Relationship Id="rId4" Type="http://schemas.openxmlformats.org/officeDocument/2006/relationships/image" Target="../media/image22.wmf"/><Relationship Id="rId9" Type="http://schemas.openxmlformats.org/officeDocument/2006/relationships/oleObject" Target="../embeddings/oleObject47.bin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wmf"/><Relationship Id="rId3" Type="http://schemas.openxmlformats.org/officeDocument/2006/relationships/oleObject" Target="../embeddings/oleObject49.bin"/><Relationship Id="rId7" Type="http://schemas.openxmlformats.org/officeDocument/2006/relationships/oleObject" Target="../embeddings/oleObject51.bin"/><Relationship Id="rId12" Type="http://schemas.openxmlformats.org/officeDocument/2006/relationships/image" Target="../media/image19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10.wmf"/><Relationship Id="rId11" Type="http://schemas.openxmlformats.org/officeDocument/2006/relationships/oleObject" Target="../embeddings/oleObject53.bin"/><Relationship Id="rId5" Type="http://schemas.openxmlformats.org/officeDocument/2006/relationships/oleObject" Target="../embeddings/oleObject50.bin"/><Relationship Id="rId10" Type="http://schemas.openxmlformats.org/officeDocument/2006/relationships/image" Target="../media/image18.wmf"/><Relationship Id="rId4" Type="http://schemas.openxmlformats.org/officeDocument/2006/relationships/image" Target="../media/image23.wmf"/><Relationship Id="rId9" Type="http://schemas.openxmlformats.org/officeDocument/2006/relationships/oleObject" Target="../embeddings/oleObject52.bin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5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wmf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0" Type="http://schemas.openxmlformats.org/officeDocument/2006/relationships/image" Target="../media/image4.wmf"/><Relationship Id="rId4" Type="http://schemas.openxmlformats.org/officeDocument/2006/relationships/image" Target="../media/image1.wmf"/><Relationship Id="rId9" Type="http://schemas.openxmlformats.org/officeDocument/2006/relationships/oleObject" Target="../embeddings/oleObject4.bin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wmf"/><Relationship Id="rId3" Type="http://schemas.openxmlformats.org/officeDocument/2006/relationships/oleObject" Target="../embeddings/oleObject6.bin"/><Relationship Id="rId7" Type="http://schemas.openxmlformats.org/officeDocument/2006/relationships/oleObject" Target="../embeddings/oleObject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6.wmf"/><Relationship Id="rId5" Type="http://schemas.openxmlformats.org/officeDocument/2006/relationships/oleObject" Target="../embeddings/oleObject7.bin"/><Relationship Id="rId4" Type="http://schemas.openxmlformats.org/officeDocument/2006/relationships/image" Target="../media/image1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.w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wmf"/><Relationship Id="rId3" Type="http://schemas.openxmlformats.org/officeDocument/2006/relationships/oleObject" Target="../embeddings/oleObject10.bin"/><Relationship Id="rId7" Type="http://schemas.openxmlformats.org/officeDocument/2006/relationships/oleObject" Target="../embeddings/oleObject12.bin"/><Relationship Id="rId12" Type="http://schemas.openxmlformats.org/officeDocument/2006/relationships/image" Target="../media/image11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8.wmf"/><Relationship Id="rId11" Type="http://schemas.openxmlformats.org/officeDocument/2006/relationships/oleObject" Target="../embeddings/oleObject14.bin"/><Relationship Id="rId5" Type="http://schemas.openxmlformats.org/officeDocument/2006/relationships/oleObject" Target="../embeddings/oleObject11.bin"/><Relationship Id="rId10" Type="http://schemas.openxmlformats.org/officeDocument/2006/relationships/image" Target="../media/image10.wmf"/><Relationship Id="rId4" Type="http://schemas.openxmlformats.org/officeDocument/2006/relationships/image" Target="../media/image1.wmf"/><Relationship Id="rId9" Type="http://schemas.openxmlformats.org/officeDocument/2006/relationships/oleObject" Target="../embeddings/oleObject13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wmf"/><Relationship Id="rId3" Type="http://schemas.openxmlformats.org/officeDocument/2006/relationships/oleObject" Target="../embeddings/oleObject15.bin"/><Relationship Id="rId7" Type="http://schemas.openxmlformats.org/officeDocument/2006/relationships/oleObject" Target="../embeddings/oleObject1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0.wmf"/><Relationship Id="rId5" Type="http://schemas.openxmlformats.org/officeDocument/2006/relationships/oleObject" Target="../embeddings/oleObject16.bin"/><Relationship Id="rId10" Type="http://schemas.openxmlformats.org/officeDocument/2006/relationships/image" Target="../media/image12.wmf"/><Relationship Id="rId4" Type="http://schemas.openxmlformats.org/officeDocument/2006/relationships/image" Target="../media/image1.wmf"/><Relationship Id="rId9" Type="http://schemas.openxmlformats.org/officeDocument/2006/relationships/oleObject" Target="../embeddings/oleObject18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wmf"/><Relationship Id="rId3" Type="http://schemas.openxmlformats.org/officeDocument/2006/relationships/oleObject" Target="../embeddings/oleObject19.bin"/><Relationship Id="rId7" Type="http://schemas.openxmlformats.org/officeDocument/2006/relationships/oleObject" Target="../embeddings/oleObject2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0.wmf"/><Relationship Id="rId5" Type="http://schemas.openxmlformats.org/officeDocument/2006/relationships/oleObject" Target="../embeddings/oleObject20.bin"/><Relationship Id="rId10" Type="http://schemas.openxmlformats.org/officeDocument/2006/relationships/image" Target="../media/image13.wmf"/><Relationship Id="rId4" Type="http://schemas.openxmlformats.org/officeDocument/2006/relationships/image" Target="../media/image1.wmf"/><Relationship Id="rId9" Type="http://schemas.openxmlformats.org/officeDocument/2006/relationships/oleObject" Target="../embeddings/oleObject22.bin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wmf"/><Relationship Id="rId3" Type="http://schemas.openxmlformats.org/officeDocument/2006/relationships/oleObject" Target="../embeddings/oleObject23.bin"/><Relationship Id="rId7" Type="http://schemas.openxmlformats.org/officeDocument/2006/relationships/oleObject" Target="../embeddings/oleObject2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10.wmf"/><Relationship Id="rId5" Type="http://schemas.openxmlformats.org/officeDocument/2006/relationships/oleObject" Target="../embeddings/oleObject24.bin"/><Relationship Id="rId4" Type="http://schemas.openxmlformats.org/officeDocument/2006/relationships/image" Target="../media/image1.w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wmf"/><Relationship Id="rId13" Type="http://schemas.openxmlformats.org/officeDocument/2006/relationships/image" Target="../media/image15.wmf"/><Relationship Id="rId18" Type="http://schemas.openxmlformats.org/officeDocument/2006/relationships/oleObject" Target="../embeddings/oleObject33.bin"/><Relationship Id="rId3" Type="http://schemas.openxmlformats.org/officeDocument/2006/relationships/oleObject" Target="../embeddings/oleObject26.bin"/><Relationship Id="rId21" Type="http://schemas.openxmlformats.org/officeDocument/2006/relationships/image" Target="../media/image19.wmf"/><Relationship Id="rId7" Type="http://schemas.openxmlformats.org/officeDocument/2006/relationships/oleObject" Target="../embeddings/oleObject28.bin"/><Relationship Id="rId12" Type="http://schemas.openxmlformats.org/officeDocument/2006/relationships/oleObject" Target="../embeddings/oleObject30.bin"/><Relationship Id="rId17" Type="http://schemas.openxmlformats.org/officeDocument/2006/relationships/image" Target="../media/image17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32.bin"/><Relationship Id="rId20" Type="http://schemas.openxmlformats.org/officeDocument/2006/relationships/oleObject" Target="../embeddings/oleObject34.bin"/><Relationship Id="rId1" Type="http://schemas.openxmlformats.org/officeDocument/2006/relationships/vmlDrawing" Target="../drawings/vmlDrawing8.vml"/><Relationship Id="rId6" Type="http://schemas.openxmlformats.org/officeDocument/2006/relationships/image" Target="../media/image10.wmf"/><Relationship Id="rId11" Type="http://schemas.openxmlformats.org/officeDocument/2006/relationships/image" Target="../media/image14.wmf"/><Relationship Id="rId5" Type="http://schemas.openxmlformats.org/officeDocument/2006/relationships/oleObject" Target="../embeddings/oleObject27.bin"/><Relationship Id="rId15" Type="http://schemas.openxmlformats.org/officeDocument/2006/relationships/image" Target="../media/image16.wmf"/><Relationship Id="rId10" Type="http://schemas.openxmlformats.org/officeDocument/2006/relationships/oleObject" Target="../embeddings/oleObject29.bin"/><Relationship Id="rId19" Type="http://schemas.openxmlformats.org/officeDocument/2006/relationships/image" Target="../media/image18.wmf"/><Relationship Id="rId4" Type="http://schemas.openxmlformats.org/officeDocument/2006/relationships/image" Target="../media/image1.wmf"/><Relationship Id="rId9" Type="http://schemas.openxmlformats.org/officeDocument/2006/relationships/image" Target="../media/image20.png"/><Relationship Id="rId14" Type="http://schemas.openxmlformats.org/officeDocument/2006/relationships/oleObject" Target="../embeddings/oleObject3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4"/>
          <p:cNvSpPr>
            <a:spLocks noChangeArrowheads="1"/>
          </p:cNvSpPr>
          <p:nvPr/>
        </p:nvSpPr>
        <p:spPr bwMode="auto">
          <a:xfrm>
            <a:off x="57150" y="50800"/>
            <a:ext cx="9036050" cy="6767513"/>
          </a:xfrm>
          <a:prstGeom prst="rect">
            <a:avLst/>
          </a:prstGeom>
          <a:noFill/>
          <a:ln w="57150" cmpd="thinThick">
            <a:pattFill prst="pct5">
              <a:fgClr>
                <a:srgbClr val="00FF00"/>
              </a:fgClr>
              <a:bgClr>
                <a:srgbClr val="FF00FF"/>
              </a:bgClr>
            </a:patt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cxnSp>
        <p:nvCxnSpPr>
          <p:cNvPr id="12" name="Straight Connector 11"/>
          <p:cNvCxnSpPr/>
          <p:nvPr/>
        </p:nvCxnSpPr>
        <p:spPr>
          <a:xfrm>
            <a:off x="4572000" y="609600"/>
            <a:ext cx="0" cy="6172200"/>
          </a:xfrm>
          <a:prstGeom prst="line">
            <a:avLst/>
          </a:prstGeom>
          <a:ln w="28575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76200" y="533400"/>
            <a:ext cx="4343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1. Hàm số bậc nhất được cho bởi công thức nào?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4"/>
          <p:cNvSpPr>
            <a:spLocks noChangeArrowheads="1"/>
          </p:cNvSpPr>
          <p:nvPr/>
        </p:nvSpPr>
        <p:spPr bwMode="auto">
          <a:xfrm>
            <a:off x="57150" y="50800"/>
            <a:ext cx="9036050" cy="6767513"/>
          </a:xfrm>
          <a:prstGeom prst="rect">
            <a:avLst/>
          </a:prstGeom>
          <a:noFill/>
          <a:ln w="57150" cmpd="thinThick">
            <a:pattFill prst="pct5">
              <a:fgClr>
                <a:srgbClr val="00FF00"/>
              </a:fgClr>
              <a:bgClr>
                <a:srgbClr val="FF00FF"/>
              </a:bgClr>
            </a:patt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cxnSp>
        <p:nvCxnSpPr>
          <p:cNvPr id="12" name="Straight Connector 11"/>
          <p:cNvCxnSpPr/>
          <p:nvPr/>
        </p:nvCxnSpPr>
        <p:spPr>
          <a:xfrm>
            <a:off x="4876800" y="609600"/>
            <a:ext cx="0" cy="6172200"/>
          </a:xfrm>
          <a:prstGeom prst="line">
            <a:avLst/>
          </a:prstGeom>
          <a:ln w="28575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76200" y="533400"/>
            <a:ext cx="434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1. Hàm số bậc nhất được cho bởi công thức:</a:t>
            </a:r>
          </a:p>
          <a:p>
            <a:pPr algn="just"/>
            <a:r>
              <a:rPr lang="en-US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		</a:t>
            </a:r>
            <a:endParaRPr lang="en-US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7411" name="Object 3"/>
          <p:cNvGraphicFramePr>
            <a:graphicFrameLocks noChangeAspect="1"/>
          </p:cNvGraphicFramePr>
          <p:nvPr/>
        </p:nvGraphicFramePr>
        <p:xfrm>
          <a:off x="1046162" y="906462"/>
          <a:ext cx="1925638" cy="312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87" name="Equation" r:id="rId3" imgW="1879560" imgH="304560" progId="Equation.DSMT4">
                  <p:embed/>
                </p:oleObj>
              </mc:Choice>
              <mc:Fallback>
                <p:oleObj name="Equation" r:id="rId3" imgW="1879560" imgH="304560" progId="Equation.DSMT4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6162" y="906462"/>
                        <a:ext cx="1925638" cy="3127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" name="Group 25"/>
          <p:cNvGrpSpPr/>
          <p:nvPr/>
        </p:nvGrpSpPr>
        <p:grpSpPr>
          <a:xfrm>
            <a:off x="639569" y="1143000"/>
            <a:ext cx="3856231" cy="685800"/>
            <a:chOff x="639569" y="1143000"/>
            <a:chExt cx="3856231" cy="685800"/>
          </a:xfrm>
        </p:grpSpPr>
        <p:graphicFrame>
          <p:nvGraphicFramePr>
            <p:cNvPr id="20" name="Object 19"/>
            <p:cNvGraphicFramePr>
              <a:graphicFrameLocks noChangeAspect="1"/>
            </p:cNvGraphicFramePr>
            <p:nvPr/>
          </p:nvGraphicFramePr>
          <p:xfrm>
            <a:off x="639569" y="1219200"/>
            <a:ext cx="927100" cy="2921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0988" name="Equation" r:id="rId5" imgW="927000" imgH="291960" progId="Equation.DSMT4">
                    <p:embed/>
                  </p:oleObj>
                </mc:Choice>
                <mc:Fallback>
                  <p:oleObj name="Equation" r:id="rId5" imgW="927000" imgH="291960" progId="Equation.DSMT4">
                    <p:embed/>
                    <p:pic>
                      <p:nvPicPr>
                        <p:cNvPr id="0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39569" y="1219200"/>
                          <a:ext cx="927100" cy="2921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3" name="Rectangle 22"/>
            <p:cNvSpPr/>
            <p:nvPr/>
          </p:nvSpPr>
          <p:spPr>
            <a:xfrm>
              <a:off x="1553969" y="1143000"/>
              <a:ext cx="277511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smtClean="0">
                  <a:latin typeface="Times New Roman" pitchFamily="18" charset="0"/>
                  <a:cs typeface="Times New Roman" pitchFamily="18" charset="0"/>
                </a:rPr>
                <a:t>hàm số (1) đồng biến trên R</a:t>
              </a:r>
            </a:p>
          </p:txBody>
        </p:sp>
        <p:graphicFrame>
          <p:nvGraphicFramePr>
            <p:cNvPr id="24" name="Object 23"/>
            <p:cNvGraphicFramePr>
              <a:graphicFrameLocks noChangeAspect="1"/>
            </p:cNvGraphicFramePr>
            <p:nvPr/>
          </p:nvGraphicFramePr>
          <p:xfrm>
            <a:off x="639569" y="1535668"/>
            <a:ext cx="927100" cy="2921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0989" name="Equation" r:id="rId7" imgW="927000" imgH="291960" progId="Equation.DSMT4">
                    <p:embed/>
                  </p:oleObj>
                </mc:Choice>
                <mc:Fallback>
                  <p:oleObj name="Equation" r:id="rId7" imgW="927000" imgH="291960" progId="Equation.DSMT4">
                    <p:embed/>
                    <p:pic>
                      <p:nvPicPr>
                        <p:cNvPr id="0" name="Picture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39569" y="1535668"/>
                          <a:ext cx="927100" cy="2921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5" name="Rectangle 24"/>
            <p:cNvSpPr/>
            <p:nvPr/>
          </p:nvSpPr>
          <p:spPr>
            <a:xfrm>
              <a:off x="1553969" y="1459468"/>
              <a:ext cx="294183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smtClean="0">
                  <a:latin typeface="Times New Roman" pitchFamily="18" charset="0"/>
                  <a:cs typeface="Times New Roman" pitchFamily="18" charset="0"/>
                </a:rPr>
                <a:t>hàm số (1) nghịch biến trên R</a:t>
              </a:r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76200" y="1828800"/>
            <a:ext cx="4267200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2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2. Điểm thuộc trục hoành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có tung độ bằng 0 (y = 0); </a:t>
            </a:r>
            <a:r>
              <a:rPr lang="en-US" sz="2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Điểm thuộc trục tung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có hoành độ bằng không (x = 0).</a:t>
            </a:r>
          </a:p>
        </p:txBody>
      </p:sp>
      <p:grpSp>
        <p:nvGrpSpPr>
          <p:cNvPr id="4" name="Group 28"/>
          <p:cNvGrpSpPr/>
          <p:nvPr/>
        </p:nvGrpSpPr>
        <p:grpSpPr>
          <a:xfrm>
            <a:off x="76200" y="2797314"/>
            <a:ext cx="4800600" cy="1631216"/>
            <a:chOff x="76200" y="2797314"/>
            <a:chExt cx="4800600" cy="1631216"/>
          </a:xfrm>
        </p:grpSpPr>
        <p:sp>
          <p:nvSpPr>
            <p:cNvPr id="18" name="TextBox 17"/>
            <p:cNvSpPr txBox="1"/>
            <p:nvPr/>
          </p:nvSpPr>
          <p:spPr>
            <a:xfrm>
              <a:off x="76200" y="2797314"/>
              <a:ext cx="4800600" cy="163121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3. Đồ  thị  của  hàm số y = ax + b  (        ) </a:t>
              </a:r>
              <a:r>
                <a:rPr lang="en-US" sz="2000" dirty="0" smtClean="0">
                  <a:latin typeface="Times New Roman" pitchFamily="18" charset="0"/>
                  <a:cs typeface="Times New Roman" pitchFamily="18" charset="0"/>
                </a:rPr>
                <a:t>là một đường thẳng :</a:t>
              </a:r>
            </a:p>
            <a:p>
              <a:pPr algn="just"/>
              <a:r>
                <a:rPr lang="en-US" sz="2000" dirty="0" smtClean="0">
                  <a:latin typeface="Times New Roman" pitchFamily="18" charset="0"/>
                  <a:cs typeface="Times New Roman" pitchFamily="18" charset="0"/>
                </a:rPr>
                <a:t> - Cắt trục tung tại điểm có tung độ bằng b.</a:t>
              </a:r>
            </a:p>
            <a:p>
              <a:pPr algn="just"/>
              <a:r>
                <a:rPr lang="en-US" sz="2000" dirty="0" smtClean="0">
                  <a:latin typeface="Times New Roman" pitchFamily="18" charset="0"/>
                  <a:cs typeface="Times New Roman" pitchFamily="18" charset="0"/>
                </a:rPr>
                <a:t> - Song song với đường thẳng y = ax  (         )</a:t>
              </a:r>
            </a:p>
            <a:p>
              <a:pPr algn="just"/>
              <a:r>
                <a:rPr lang="en-US" sz="2000" dirty="0" smtClean="0">
                  <a:latin typeface="Times New Roman" pitchFamily="18" charset="0"/>
                  <a:cs typeface="Times New Roman" pitchFamily="18" charset="0"/>
                </a:rPr>
                <a:t> - Trùng với đường thẳng y = ax (b = 0)</a:t>
              </a:r>
            </a:p>
          </p:txBody>
        </p:sp>
        <p:graphicFrame>
          <p:nvGraphicFramePr>
            <p:cNvPr id="16" name="Object 15"/>
            <p:cNvGraphicFramePr>
              <a:graphicFrameLocks noChangeAspect="1"/>
            </p:cNvGraphicFramePr>
            <p:nvPr/>
          </p:nvGraphicFramePr>
          <p:xfrm>
            <a:off x="4025900" y="3810000"/>
            <a:ext cx="584200" cy="2540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0990" name="Equation" r:id="rId9" imgW="583920" imgH="253800" progId="Equation.DSMT4">
                    <p:embed/>
                  </p:oleObj>
                </mc:Choice>
                <mc:Fallback>
                  <p:oleObj name="Equation" r:id="rId9" imgW="583920" imgH="253800" progId="Equation.DSMT4">
                    <p:embed/>
                    <p:pic>
                      <p:nvPicPr>
                        <p:cNvPr id="0" name="Picture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25900" y="3810000"/>
                          <a:ext cx="584200" cy="2540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8" name="Object 27"/>
            <p:cNvGraphicFramePr>
              <a:graphicFrameLocks noChangeAspect="1"/>
            </p:cNvGraphicFramePr>
            <p:nvPr/>
          </p:nvGraphicFramePr>
          <p:xfrm>
            <a:off x="3839980" y="2880610"/>
            <a:ext cx="571500" cy="2540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0991" name="Equation" r:id="rId11" imgW="571320" imgH="253800" progId="Equation.DSMT4">
                    <p:embed/>
                  </p:oleObj>
                </mc:Choice>
                <mc:Fallback>
                  <p:oleObj name="Equation" r:id="rId11" imgW="571320" imgH="253800" progId="Equation.DSMT4">
                    <p:embed/>
                    <p:pic>
                      <p:nvPicPr>
                        <p:cNvPr id="0" name="Object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39980" y="2880610"/>
                          <a:ext cx="571500" cy="2540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6" name="TextBox 25"/>
          <p:cNvSpPr txBox="1"/>
          <p:nvPr/>
        </p:nvSpPr>
        <p:spPr>
          <a:xfrm>
            <a:off x="4953000" y="685800"/>
            <a:ext cx="4038600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2000" b="1" u="sng" dirty="0" smtClean="0">
                <a:latin typeface="Times New Roman" pitchFamily="18" charset="0"/>
                <a:cs typeface="Times New Roman" pitchFamily="18" charset="0"/>
              </a:rPr>
              <a:t>Bài  6:</a:t>
            </a:r>
          </a:p>
        </p:txBody>
      </p:sp>
      <p:sp>
        <p:nvSpPr>
          <p:cNvPr id="29" name="Rectangle 28"/>
          <p:cNvSpPr/>
          <p:nvPr/>
        </p:nvSpPr>
        <p:spPr>
          <a:xfrm>
            <a:off x="4876800" y="2173069"/>
            <a:ext cx="4191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Tìm m biết rằng đồ thị của hàm số   y = 2x + m – 3 cắt trục tung tại điểm có tung độ bằng 2?</a:t>
            </a:r>
          </a:p>
        </p:txBody>
      </p:sp>
      <p:sp>
        <p:nvSpPr>
          <p:cNvPr id="30" name="Rectangle 29"/>
          <p:cNvSpPr/>
          <p:nvPr/>
        </p:nvSpPr>
        <p:spPr>
          <a:xfrm>
            <a:off x="4876800" y="1066800"/>
            <a:ext cx="41148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Tìm a biết rằng đồ thị của hàm số   y = ax + 5 đi qua điểm A(</a:t>
            </a:r>
            <a:r>
              <a:rPr lang="en-US" sz="2000" dirty="0" smtClean="0">
                <a:latin typeface="Vrinda"/>
                <a:cs typeface="Vrinda"/>
              </a:rPr>
              <a:t>2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; 1). </a:t>
            </a:r>
          </a:p>
        </p:txBody>
      </p:sp>
      <p:sp>
        <p:nvSpPr>
          <p:cNvPr id="31" name="Rectangle 30"/>
          <p:cNvSpPr/>
          <p:nvPr/>
        </p:nvSpPr>
        <p:spPr>
          <a:xfrm>
            <a:off x="5181600" y="1733490"/>
            <a:ext cx="3429000" cy="400110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A(2; 1)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4953000" y="3175337"/>
            <a:ext cx="4038600" cy="1015663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    Đồ thị hàm số cắt trục tung tại điểm có tung độ bằng 2</a:t>
            </a:r>
          </a:p>
          <a:p>
            <a:pPr algn="just"/>
            <a:endParaRPr lang="en-US" sz="2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3" name="Object 32"/>
          <p:cNvGraphicFramePr>
            <a:graphicFrameLocks noChangeAspect="1"/>
          </p:cNvGraphicFramePr>
          <p:nvPr/>
        </p:nvGraphicFramePr>
        <p:xfrm>
          <a:off x="5880100" y="3908623"/>
          <a:ext cx="292100" cy="203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92" name="Equation" r:id="rId13" imgW="291960" imgH="203040" progId="Equation.DSMT4">
                  <p:embed/>
                </p:oleObj>
              </mc:Choice>
              <mc:Fallback>
                <p:oleObj name="Equation" r:id="rId13" imgW="291960" imgH="203040" progId="Equation.DSMT4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80100" y="3908623"/>
                        <a:ext cx="292100" cy="203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73" name="Object 13"/>
          <p:cNvGraphicFramePr>
            <a:graphicFrameLocks noChangeAspect="1"/>
          </p:cNvGraphicFramePr>
          <p:nvPr/>
        </p:nvGraphicFramePr>
        <p:xfrm>
          <a:off x="6172200" y="1854200"/>
          <a:ext cx="292100" cy="203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93" name="Equation" r:id="rId15" imgW="291960" imgH="203040" progId="Equation.DSMT4">
                  <p:embed/>
                </p:oleObj>
              </mc:Choice>
              <mc:Fallback>
                <p:oleObj name="Equation" r:id="rId15" imgW="291960" imgH="203040" progId="Equation.DSMT4">
                  <p:embed/>
                  <p:pic>
                    <p:nvPicPr>
                      <p:cNvPr id="0" name="Picture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72200" y="1854200"/>
                        <a:ext cx="292100" cy="203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" name="Rectangle 33"/>
          <p:cNvSpPr/>
          <p:nvPr/>
        </p:nvSpPr>
        <p:spPr>
          <a:xfrm>
            <a:off x="4953000" y="4540984"/>
            <a:ext cx="4038600" cy="1631216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    Đồ thị hàm số cắt trục tung tại điểm có tung độ bằng 2</a:t>
            </a:r>
          </a:p>
          <a:p>
            <a:pPr algn="just"/>
            <a:endParaRPr lang="en-US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2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0975" name="Object 15"/>
          <p:cNvGraphicFramePr>
            <a:graphicFrameLocks noChangeAspect="1"/>
          </p:cNvGraphicFramePr>
          <p:nvPr/>
        </p:nvGraphicFramePr>
        <p:xfrm>
          <a:off x="5867400" y="5508823"/>
          <a:ext cx="292100" cy="203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94" name="Equation" r:id="rId16" imgW="291960" imgH="203040" progId="Equation.DSMT4">
                  <p:embed/>
                </p:oleObj>
              </mc:Choice>
              <mc:Fallback>
                <p:oleObj name="Equation" r:id="rId16" imgW="291960" imgH="203040" progId="Equation.DSMT4">
                  <p:embed/>
                  <p:pic>
                    <p:nvPicPr>
                      <p:cNvPr id="0" name="Picture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7400" y="5508823"/>
                        <a:ext cx="292100" cy="203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76" name="Object 16"/>
          <p:cNvGraphicFramePr>
            <a:graphicFrameLocks noChangeAspect="1"/>
          </p:cNvGraphicFramePr>
          <p:nvPr/>
        </p:nvGraphicFramePr>
        <p:xfrm>
          <a:off x="5867400" y="5813623"/>
          <a:ext cx="292100" cy="203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95" name="Equation" r:id="rId17" imgW="291960" imgH="203040" progId="Equation.DSMT4">
                  <p:embed/>
                </p:oleObj>
              </mc:Choice>
              <mc:Fallback>
                <p:oleObj name="Equation" r:id="rId17" imgW="291960" imgH="203040" progId="Equation.DSMT4">
                  <p:embed/>
                  <p:pic>
                    <p:nvPicPr>
                      <p:cNvPr id="0" name="Picture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7400" y="5813623"/>
                        <a:ext cx="292100" cy="203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" name="Rectangle 37"/>
          <p:cNvSpPr/>
          <p:nvPr/>
        </p:nvSpPr>
        <p:spPr>
          <a:xfrm>
            <a:off x="6172200" y="5407223"/>
            <a:ext cx="7328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b = 2</a:t>
            </a:r>
            <a:endParaRPr lang="en-US" dirty="0"/>
          </a:p>
        </p:txBody>
      </p:sp>
      <p:sp>
        <p:nvSpPr>
          <p:cNvPr id="39" name="Rectangle 38"/>
          <p:cNvSpPr/>
          <p:nvPr/>
        </p:nvSpPr>
        <p:spPr>
          <a:xfrm>
            <a:off x="6172200" y="5712023"/>
            <a:ext cx="11432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m – 3 = 0 </a:t>
            </a:r>
            <a:endParaRPr lang="en-US" b="1" dirty="0"/>
          </a:p>
        </p:txBody>
      </p:sp>
      <p:sp>
        <p:nvSpPr>
          <p:cNvPr id="40" name="Rectangle 39"/>
          <p:cNvSpPr/>
          <p:nvPr/>
        </p:nvSpPr>
        <p:spPr>
          <a:xfrm>
            <a:off x="5029200" y="4191000"/>
            <a:ext cx="7360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Hoặc:</a:t>
            </a:r>
            <a:endParaRPr lang="en-US" dirty="0"/>
          </a:p>
        </p:txBody>
      </p:sp>
      <p:sp>
        <p:nvSpPr>
          <p:cNvPr id="41" name="Rectangle 40"/>
          <p:cNvSpPr/>
          <p:nvPr/>
        </p:nvSpPr>
        <p:spPr>
          <a:xfrm>
            <a:off x="6477000" y="1752600"/>
            <a:ext cx="12747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x = 2; y = 1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6172200" y="3821668"/>
            <a:ext cx="12747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x = 0; y = 2</a:t>
            </a:r>
            <a:endParaRPr lang="en-US" b="1" dirty="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409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409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500"/>
                                        <p:tgtEl>
                                          <p:spTgt spid="409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9" grpId="0"/>
      <p:bldP spid="30" grpId="0"/>
      <p:bldP spid="31" grpId="0" animBg="1"/>
      <p:bldP spid="32" grpId="0" animBg="1"/>
      <p:bldP spid="34" grpId="0" animBg="1"/>
      <p:bldP spid="38" grpId="0"/>
      <p:bldP spid="39" grpId="0"/>
      <p:bldP spid="40" grpId="0"/>
      <p:bldP spid="41" grpId="0"/>
      <p:bldP spid="4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/>
          <p:cNvSpPr/>
          <p:nvPr/>
        </p:nvSpPr>
        <p:spPr>
          <a:xfrm>
            <a:off x="5029200" y="685800"/>
            <a:ext cx="3886200" cy="32766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0" name="Rectangle 4"/>
          <p:cNvSpPr>
            <a:spLocks noChangeArrowheads="1"/>
          </p:cNvSpPr>
          <p:nvPr/>
        </p:nvSpPr>
        <p:spPr bwMode="auto">
          <a:xfrm>
            <a:off x="57150" y="50800"/>
            <a:ext cx="9036050" cy="6767513"/>
          </a:xfrm>
          <a:prstGeom prst="rect">
            <a:avLst/>
          </a:prstGeom>
          <a:noFill/>
          <a:ln w="57150" cmpd="thinThick">
            <a:pattFill prst="pct5">
              <a:fgClr>
                <a:srgbClr val="00FF00"/>
              </a:fgClr>
              <a:bgClr>
                <a:srgbClr val="FF00FF"/>
              </a:bgClr>
            </a:patt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cxnSp>
        <p:nvCxnSpPr>
          <p:cNvPr id="12" name="Straight Connector 11"/>
          <p:cNvCxnSpPr/>
          <p:nvPr/>
        </p:nvCxnSpPr>
        <p:spPr>
          <a:xfrm>
            <a:off x="4876800" y="609600"/>
            <a:ext cx="0" cy="6172200"/>
          </a:xfrm>
          <a:prstGeom prst="line">
            <a:avLst/>
          </a:prstGeom>
          <a:ln w="28575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76200" y="533400"/>
            <a:ext cx="434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1. Hàm số bậc nhất được cho bởi công thức:</a:t>
            </a:r>
          </a:p>
          <a:p>
            <a:pPr algn="just"/>
            <a:r>
              <a:rPr lang="en-US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		</a:t>
            </a:r>
            <a:endParaRPr lang="en-US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7411" name="Object 3"/>
          <p:cNvGraphicFramePr>
            <a:graphicFrameLocks noChangeAspect="1"/>
          </p:cNvGraphicFramePr>
          <p:nvPr/>
        </p:nvGraphicFramePr>
        <p:xfrm>
          <a:off x="1046162" y="906462"/>
          <a:ext cx="1925638" cy="312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19" name="Equation" r:id="rId3" imgW="1879560" imgH="304560" progId="Equation.DSMT4">
                  <p:embed/>
                </p:oleObj>
              </mc:Choice>
              <mc:Fallback>
                <p:oleObj name="Equation" r:id="rId3" imgW="1879560" imgH="304560" progId="Equation.DSMT4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6162" y="906462"/>
                        <a:ext cx="1925638" cy="3127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" name="Group 25"/>
          <p:cNvGrpSpPr/>
          <p:nvPr/>
        </p:nvGrpSpPr>
        <p:grpSpPr>
          <a:xfrm>
            <a:off x="639569" y="1143000"/>
            <a:ext cx="3856231" cy="685800"/>
            <a:chOff x="639569" y="1143000"/>
            <a:chExt cx="3856231" cy="685800"/>
          </a:xfrm>
        </p:grpSpPr>
        <p:graphicFrame>
          <p:nvGraphicFramePr>
            <p:cNvPr id="20" name="Object 19"/>
            <p:cNvGraphicFramePr>
              <a:graphicFrameLocks noChangeAspect="1"/>
            </p:cNvGraphicFramePr>
            <p:nvPr/>
          </p:nvGraphicFramePr>
          <p:xfrm>
            <a:off x="639569" y="1219200"/>
            <a:ext cx="927100" cy="2921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5620" name="Equation" r:id="rId5" imgW="927000" imgH="291960" progId="Equation.DSMT4">
                    <p:embed/>
                  </p:oleObj>
                </mc:Choice>
                <mc:Fallback>
                  <p:oleObj name="Equation" r:id="rId5" imgW="927000" imgH="291960" progId="Equation.DSMT4">
                    <p:embed/>
                    <p:pic>
                      <p:nvPicPr>
                        <p:cNvPr id="0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39569" y="1219200"/>
                          <a:ext cx="927100" cy="2921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3" name="Rectangle 22"/>
            <p:cNvSpPr/>
            <p:nvPr/>
          </p:nvSpPr>
          <p:spPr>
            <a:xfrm>
              <a:off x="1553969" y="1143000"/>
              <a:ext cx="277511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smtClean="0">
                  <a:latin typeface="Times New Roman" pitchFamily="18" charset="0"/>
                  <a:cs typeface="Times New Roman" pitchFamily="18" charset="0"/>
                </a:rPr>
                <a:t>hàm số (1) đồng biến trên R</a:t>
              </a:r>
            </a:p>
          </p:txBody>
        </p:sp>
        <p:graphicFrame>
          <p:nvGraphicFramePr>
            <p:cNvPr id="24" name="Object 23"/>
            <p:cNvGraphicFramePr>
              <a:graphicFrameLocks noChangeAspect="1"/>
            </p:cNvGraphicFramePr>
            <p:nvPr/>
          </p:nvGraphicFramePr>
          <p:xfrm>
            <a:off x="639569" y="1535668"/>
            <a:ext cx="927100" cy="2921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5621" name="Equation" r:id="rId7" imgW="927000" imgH="291960" progId="Equation.DSMT4">
                    <p:embed/>
                  </p:oleObj>
                </mc:Choice>
                <mc:Fallback>
                  <p:oleObj name="Equation" r:id="rId7" imgW="927000" imgH="291960" progId="Equation.DSMT4">
                    <p:embed/>
                    <p:pic>
                      <p:nvPicPr>
                        <p:cNvPr id="0" name="Picture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39569" y="1535668"/>
                          <a:ext cx="927100" cy="2921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5" name="Rectangle 24"/>
            <p:cNvSpPr/>
            <p:nvPr/>
          </p:nvSpPr>
          <p:spPr>
            <a:xfrm>
              <a:off x="1553969" y="1459468"/>
              <a:ext cx="294183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smtClean="0">
                  <a:latin typeface="Times New Roman" pitchFamily="18" charset="0"/>
                  <a:cs typeface="Times New Roman" pitchFamily="18" charset="0"/>
                </a:rPr>
                <a:t>hàm số (1) nghịch biến trên R</a:t>
              </a:r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76200" y="1828800"/>
            <a:ext cx="4267200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2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2. Điểm thuộc trục hoành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có tung độ bằng 0 (y = 0); </a:t>
            </a:r>
            <a:r>
              <a:rPr lang="en-US" sz="2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Điểm thuộc trục tung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có hoành độ bằng không (x = 0).</a:t>
            </a:r>
          </a:p>
        </p:txBody>
      </p:sp>
      <p:grpSp>
        <p:nvGrpSpPr>
          <p:cNvPr id="29" name="Group 28"/>
          <p:cNvGrpSpPr/>
          <p:nvPr/>
        </p:nvGrpSpPr>
        <p:grpSpPr>
          <a:xfrm>
            <a:off x="76200" y="2797314"/>
            <a:ext cx="4800600" cy="1631216"/>
            <a:chOff x="76200" y="2797314"/>
            <a:chExt cx="4800600" cy="1631216"/>
          </a:xfrm>
        </p:grpSpPr>
        <p:sp>
          <p:nvSpPr>
            <p:cNvPr id="30" name="TextBox 29"/>
            <p:cNvSpPr txBox="1"/>
            <p:nvPr/>
          </p:nvSpPr>
          <p:spPr>
            <a:xfrm>
              <a:off x="76200" y="2797314"/>
              <a:ext cx="4800600" cy="163121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3. Đồ  thị  của  hàm số y = ax + b </a:t>
              </a:r>
              <a:r>
                <a:rPr lang="en-US" sz="20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dirty="0" smtClean="0">
                  <a:latin typeface="Times New Roman" pitchFamily="18" charset="0"/>
                  <a:cs typeface="Times New Roman" pitchFamily="18" charset="0"/>
                </a:rPr>
                <a:t>(        ) là một đường thẳng :</a:t>
              </a:r>
            </a:p>
            <a:p>
              <a:pPr algn="just"/>
              <a:r>
                <a:rPr lang="en-US" sz="2000" dirty="0" smtClean="0">
                  <a:latin typeface="Times New Roman" pitchFamily="18" charset="0"/>
                  <a:cs typeface="Times New Roman" pitchFamily="18" charset="0"/>
                </a:rPr>
                <a:t> - Cắt trục tung tại điểm có tung độ bằng b.</a:t>
              </a:r>
            </a:p>
            <a:p>
              <a:pPr algn="just"/>
              <a:r>
                <a:rPr lang="en-US" sz="2000" dirty="0" smtClean="0">
                  <a:latin typeface="Times New Roman" pitchFamily="18" charset="0"/>
                  <a:cs typeface="Times New Roman" pitchFamily="18" charset="0"/>
                </a:rPr>
                <a:t> - Song song với đường thẳng y = ax  (         )</a:t>
              </a:r>
            </a:p>
            <a:p>
              <a:pPr algn="just"/>
              <a:r>
                <a:rPr lang="en-US" sz="2000" dirty="0" smtClean="0">
                  <a:latin typeface="Times New Roman" pitchFamily="18" charset="0"/>
                  <a:cs typeface="Times New Roman" pitchFamily="18" charset="0"/>
                </a:rPr>
                <a:t> - Trùng với đường thẳng y = ax (b = 0)</a:t>
              </a:r>
            </a:p>
          </p:txBody>
        </p:sp>
        <p:graphicFrame>
          <p:nvGraphicFramePr>
            <p:cNvPr id="31" name="Object 30"/>
            <p:cNvGraphicFramePr>
              <a:graphicFrameLocks noChangeAspect="1"/>
            </p:cNvGraphicFramePr>
            <p:nvPr/>
          </p:nvGraphicFramePr>
          <p:xfrm>
            <a:off x="4025900" y="3810000"/>
            <a:ext cx="584200" cy="2540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5622" name="Equation" r:id="rId9" imgW="583920" imgH="253800" progId="Equation.DSMT4">
                    <p:embed/>
                  </p:oleObj>
                </mc:Choice>
                <mc:Fallback>
                  <p:oleObj name="Equation" r:id="rId9" imgW="583920" imgH="253800" progId="Equation.DSMT4">
                    <p:embed/>
                    <p:pic>
                      <p:nvPicPr>
                        <p:cNvPr id="0" name="Picture 1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25900" y="3810000"/>
                          <a:ext cx="584200" cy="2540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2" name="Object 31"/>
            <p:cNvGraphicFramePr>
              <a:graphicFrameLocks noChangeAspect="1"/>
            </p:cNvGraphicFramePr>
            <p:nvPr/>
          </p:nvGraphicFramePr>
          <p:xfrm>
            <a:off x="3839980" y="2880610"/>
            <a:ext cx="571500" cy="2540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5623" name="Equation" r:id="rId11" imgW="571320" imgH="253800" progId="Equation.DSMT4">
                    <p:embed/>
                  </p:oleObj>
                </mc:Choice>
                <mc:Fallback>
                  <p:oleObj name="Equation" r:id="rId11" imgW="571320" imgH="253800" progId="Equation.DSMT4">
                    <p:embed/>
                    <p:pic>
                      <p:nvPicPr>
                        <p:cNvPr id="0" name="Object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39980" y="2880610"/>
                          <a:ext cx="571500" cy="2540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3" name="TextBox 32"/>
          <p:cNvSpPr txBox="1"/>
          <p:nvPr/>
        </p:nvSpPr>
        <p:spPr>
          <a:xfrm>
            <a:off x="76200" y="4343400"/>
            <a:ext cx="3429000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2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4. Các bước vẽ đồ thị hàm số: 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304800" y="4702076"/>
            <a:ext cx="4495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Bước 1: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Cho x = 0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  <a:sym typeface="Wingdings 3"/>
              </a:rPr>
              <a:t> y = a.0 + b = b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  <a:sym typeface="Wingdings 3"/>
              </a:rPr>
              <a:t>	Ta được A(0; b) thuộc Oy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  <a:sym typeface="Wingdings 3"/>
              </a:rPr>
              <a:t>              Cho y = 0  0 = ax + b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  <a:sym typeface="Wingdings 3"/>
              </a:rPr>
              <a:t>	Ta tìm được x = -b/a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  <a:sym typeface="Wingdings 3"/>
              </a:rPr>
              <a:t>	Ta được B( -b/a; 0) thuộc Ox</a:t>
            </a:r>
          </a:p>
          <a:p>
            <a:r>
              <a:rPr lang="en-US" u="sng" dirty="0" smtClean="0">
                <a:latin typeface="Times New Roman" pitchFamily="18" charset="0"/>
                <a:cs typeface="Times New Roman" pitchFamily="18" charset="0"/>
                <a:sym typeface="Wingdings 3"/>
              </a:rPr>
              <a:t>Bước 2</a:t>
            </a:r>
            <a:r>
              <a:rPr lang="en-US" dirty="0" smtClean="0">
                <a:latin typeface="Times New Roman" pitchFamily="18" charset="0"/>
                <a:cs typeface="Times New Roman" pitchFamily="18" charset="0"/>
                <a:sym typeface="Wingdings 3"/>
              </a:rPr>
              <a:t>: Vẽ đường thẳng đi qua 2 điểm A và B ta được đồ thị hàm số.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181600" y="685800"/>
            <a:ext cx="3048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u="sng" dirty="0" smtClean="0">
                <a:latin typeface="Times New Roman" pitchFamily="18" charset="0"/>
                <a:cs typeface="Times New Roman" pitchFamily="18" charset="0"/>
              </a:rPr>
              <a:t>Bài 7 (bài 17 (a)/51 SGK): </a:t>
            </a:r>
            <a:endParaRPr lang="en-US" sz="20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105400" y="1066800"/>
            <a:ext cx="3810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smtClean="0">
                <a:latin typeface="Times New Roman" pitchFamily="18" charset="0"/>
              </a:rPr>
              <a:t>a) Vẽ đồ thị của hai hàm số:</a:t>
            </a:r>
          </a:p>
          <a:p>
            <a:pPr algn="just"/>
            <a:r>
              <a:rPr lang="en-US" sz="2000" dirty="0" smtClean="0">
                <a:latin typeface="Times New Roman" pitchFamily="18" charset="0"/>
              </a:rPr>
              <a:t>	 y = x + 1        (1) </a:t>
            </a:r>
          </a:p>
          <a:p>
            <a:pPr algn="just"/>
            <a:r>
              <a:rPr lang="en-US" sz="2000" dirty="0" smtClean="0">
                <a:latin typeface="Times New Roman" pitchFamily="18" charset="0"/>
              </a:rPr>
              <a:t>	 y =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–x + 3      (2)</a:t>
            </a:r>
          </a:p>
          <a:p>
            <a:pPr algn="just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trên cùng một mặt phẳng toạ độ.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105400" y="2362200"/>
            <a:ext cx="3733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smtClean="0">
                <a:latin typeface="Times New Roman" pitchFamily="18" charset="0"/>
              </a:rPr>
              <a:t>b) Hai đường thẳng (1) và (2) cắt nhau tại C và cắt trục hoành theo thứ tự tại A và B. Tìm toạ độ các điểm của A, B, C.</a:t>
            </a: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3" grpId="0"/>
      <p:bldP spid="35" grpId="0"/>
      <p:bldP spid="26" grpId="0"/>
      <p:bldP spid="27" grpId="0"/>
      <p:bldP spid="2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4"/>
          <p:cNvSpPr>
            <a:spLocks noChangeArrowheads="1"/>
          </p:cNvSpPr>
          <p:nvPr/>
        </p:nvSpPr>
        <p:spPr bwMode="auto">
          <a:xfrm>
            <a:off x="57150" y="50800"/>
            <a:ext cx="9036050" cy="6767513"/>
          </a:xfrm>
          <a:prstGeom prst="rect">
            <a:avLst/>
          </a:prstGeom>
          <a:noFill/>
          <a:ln w="57150" cmpd="thinThick">
            <a:pattFill prst="pct5">
              <a:fgClr>
                <a:srgbClr val="00FF00"/>
              </a:fgClr>
              <a:bgClr>
                <a:srgbClr val="FF00FF"/>
              </a:bgClr>
            </a:patt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cxnSp>
        <p:nvCxnSpPr>
          <p:cNvPr id="12" name="Straight Connector 11"/>
          <p:cNvCxnSpPr/>
          <p:nvPr/>
        </p:nvCxnSpPr>
        <p:spPr>
          <a:xfrm>
            <a:off x="4876800" y="609600"/>
            <a:ext cx="0" cy="6172200"/>
          </a:xfrm>
          <a:prstGeom prst="line">
            <a:avLst/>
          </a:prstGeom>
          <a:ln w="28575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76200" y="533400"/>
            <a:ext cx="434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1. Hàm số bậc nhất được cho bởi công thức:</a:t>
            </a:r>
          </a:p>
          <a:p>
            <a:pPr algn="just"/>
            <a:r>
              <a:rPr lang="en-US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		</a:t>
            </a:r>
            <a:endParaRPr lang="en-US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7411" name="Object 3"/>
          <p:cNvGraphicFramePr>
            <a:graphicFrameLocks noChangeAspect="1"/>
          </p:cNvGraphicFramePr>
          <p:nvPr/>
        </p:nvGraphicFramePr>
        <p:xfrm>
          <a:off x="1046162" y="906462"/>
          <a:ext cx="1925638" cy="312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22" name="Equation" r:id="rId3" imgW="1879560" imgH="304560" progId="Equation.DSMT4">
                  <p:embed/>
                </p:oleObj>
              </mc:Choice>
              <mc:Fallback>
                <p:oleObj name="Equation" r:id="rId3" imgW="1879560" imgH="304560" progId="Equation.DSMT4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6162" y="906462"/>
                        <a:ext cx="1925638" cy="3127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" name="Group 25"/>
          <p:cNvGrpSpPr/>
          <p:nvPr/>
        </p:nvGrpSpPr>
        <p:grpSpPr>
          <a:xfrm>
            <a:off x="639569" y="1143000"/>
            <a:ext cx="3856231" cy="685800"/>
            <a:chOff x="639569" y="1143000"/>
            <a:chExt cx="3856231" cy="685800"/>
          </a:xfrm>
        </p:grpSpPr>
        <p:graphicFrame>
          <p:nvGraphicFramePr>
            <p:cNvPr id="20" name="Object 19"/>
            <p:cNvGraphicFramePr>
              <a:graphicFrameLocks noChangeAspect="1"/>
            </p:cNvGraphicFramePr>
            <p:nvPr/>
          </p:nvGraphicFramePr>
          <p:xfrm>
            <a:off x="639569" y="1219200"/>
            <a:ext cx="927100" cy="2921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3023" name="Equation" r:id="rId5" imgW="927000" imgH="291960" progId="Equation.DSMT4">
                    <p:embed/>
                  </p:oleObj>
                </mc:Choice>
                <mc:Fallback>
                  <p:oleObj name="Equation" r:id="rId5" imgW="927000" imgH="291960" progId="Equation.DSMT4">
                    <p:embed/>
                    <p:pic>
                      <p:nvPicPr>
                        <p:cNvPr id="0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39569" y="1219200"/>
                          <a:ext cx="927100" cy="2921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3" name="Rectangle 22"/>
            <p:cNvSpPr/>
            <p:nvPr/>
          </p:nvSpPr>
          <p:spPr>
            <a:xfrm>
              <a:off x="1553969" y="1143000"/>
              <a:ext cx="277511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smtClean="0">
                  <a:latin typeface="Times New Roman" pitchFamily="18" charset="0"/>
                  <a:cs typeface="Times New Roman" pitchFamily="18" charset="0"/>
                </a:rPr>
                <a:t>hàm số (1) đồng biến trên R</a:t>
              </a:r>
            </a:p>
          </p:txBody>
        </p:sp>
        <p:graphicFrame>
          <p:nvGraphicFramePr>
            <p:cNvPr id="24" name="Object 23"/>
            <p:cNvGraphicFramePr>
              <a:graphicFrameLocks noChangeAspect="1"/>
            </p:cNvGraphicFramePr>
            <p:nvPr/>
          </p:nvGraphicFramePr>
          <p:xfrm>
            <a:off x="639569" y="1535668"/>
            <a:ext cx="927100" cy="2921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3024" name="Equation" r:id="rId7" imgW="927000" imgH="291960" progId="Equation.DSMT4">
                    <p:embed/>
                  </p:oleObj>
                </mc:Choice>
                <mc:Fallback>
                  <p:oleObj name="Equation" r:id="rId7" imgW="927000" imgH="291960" progId="Equation.DSMT4">
                    <p:embed/>
                    <p:pic>
                      <p:nvPicPr>
                        <p:cNvPr id="0" name="Picture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39569" y="1535668"/>
                          <a:ext cx="927100" cy="2921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5" name="Rectangle 24"/>
            <p:cNvSpPr/>
            <p:nvPr/>
          </p:nvSpPr>
          <p:spPr>
            <a:xfrm>
              <a:off x="1553969" y="1459468"/>
              <a:ext cx="294183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smtClean="0">
                  <a:latin typeface="Times New Roman" pitchFamily="18" charset="0"/>
                  <a:cs typeface="Times New Roman" pitchFamily="18" charset="0"/>
                </a:rPr>
                <a:t>hàm số (1) nghịch biến trên R</a:t>
              </a:r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76200" y="1828800"/>
            <a:ext cx="4267200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2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2. Điểm thuộc trục hoành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có tung độ bằng 0 (y = 0); </a:t>
            </a:r>
            <a:r>
              <a:rPr lang="en-US" sz="2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Điểm thuộc trục tung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có hoành độ bằng không (x = 0).</a:t>
            </a:r>
          </a:p>
        </p:txBody>
      </p:sp>
      <p:grpSp>
        <p:nvGrpSpPr>
          <p:cNvPr id="4" name="Group 28"/>
          <p:cNvGrpSpPr/>
          <p:nvPr/>
        </p:nvGrpSpPr>
        <p:grpSpPr>
          <a:xfrm>
            <a:off x="76200" y="2797314"/>
            <a:ext cx="4800600" cy="1631216"/>
            <a:chOff x="76200" y="2797314"/>
            <a:chExt cx="4800600" cy="1631216"/>
          </a:xfrm>
        </p:grpSpPr>
        <p:sp>
          <p:nvSpPr>
            <p:cNvPr id="30" name="TextBox 29"/>
            <p:cNvSpPr txBox="1"/>
            <p:nvPr/>
          </p:nvSpPr>
          <p:spPr>
            <a:xfrm>
              <a:off x="76200" y="2797314"/>
              <a:ext cx="4800600" cy="163121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3. Đồ  thị  của  hàm số y = ax + b  </a:t>
              </a:r>
              <a:r>
                <a:rPr lang="en-US" sz="2000" dirty="0" smtClean="0">
                  <a:latin typeface="Times New Roman" pitchFamily="18" charset="0"/>
                  <a:cs typeface="Times New Roman" pitchFamily="18" charset="0"/>
                </a:rPr>
                <a:t>(        ) là một đường thẳng :</a:t>
              </a:r>
            </a:p>
            <a:p>
              <a:pPr algn="just"/>
              <a:r>
                <a:rPr lang="en-US" sz="2000" dirty="0" smtClean="0">
                  <a:latin typeface="Times New Roman" pitchFamily="18" charset="0"/>
                  <a:cs typeface="Times New Roman" pitchFamily="18" charset="0"/>
                </a:rPr>
                <a:t> - Cắt trục tung tại điểm có tung độ bằng b.</a:t>
              </a:r>
            </a:p>
            <a:p>
              <a:pPr algn="just"/>
              <a:r>
                <a:rPr lang="en-US" sz="2000" dirty="0" smtClean="0">
                  <a:latin typeface="Times New Roman" pitchFamily="18" charset="0"/>
                  <a:cs typeface="Times New Roman" pitchFamily="18" charset="0"/>
                </a:rPr>
                <a:t> - Song song với đường thẳng y = ax  (         )</a:t>
              </a:r>
            </a:p>
            <a:p>
              <a:pPr algn="just"/>
              <a:r>
                <a:rPr lang="en-US" sz="2000" dirty="0" smtClean="0">
                  <a:latin typeface="Times New Roman" pitchFamily="18" charset="0"/>
                  <a:cs typeface="Times New Roman" pitchFamily="18" charset="0"/>
                </a:rPr>
                <a:t> - Trùng với đường thẳng y = ax (b = 0)</a:t>
              </a:r>
            </a:p>
          </p:txBody>
        </p:sp>
        <p:graphicFrame>
          <p:nvGraphicFramePr>
            <p:cNvPr id="31" name="Object 30"/>
            <p:cNvGraphicFramePr>
              <a:graphicFrameLocks noChangeAspect="1"/>
            </p:cNvGraphicFramePr>
            <p:nvPr/>
          </p:nvGraphicFramePr>
          <p:xfrm>
            <a:off x="4025900" y="3810000"/>
            <a:ext cx="584200" cy="2540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3025" name="Equation" r:id="rId9" imgW="583920" imgH="253800" progId="Equation.DSMT4">
                    <p:embed/>
                  </p:oleObj>
                </mc:Choice>
                <mc:Fallback>
                  <p:oleObj name="Equation" r:id="rId9" imgW="583920" imgH="253800" progId="Equation.DSMT4">
                    <p:embed/>
                    <p:pic>
                      <p:nvPicPr>
                        <p:cNvPr id="0" name="Picture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25900" y="3810000"/>
                          <a:ext cx="584200" cy="2540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2" name="Object 31"/>
            <p:cNvGraphicFramePr>
              <a:graphicFrameLocks noChangeAspect="1"/>
            </p:cNvGraphicFramePr>
            <p:nvPr/>
          </p:nvGraphicFramePr>
          <p:xfrm>
            <a:off x="3839980" y="2880610"/>
            <a:ext cx="571500" cy="2540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3026" name="Equation" r:id="rId11" imgW="571320" imgH="253800" progId="Equation.DSMT4">
                    <p:embed/>
                  </p:oleObj>
                </mc:Choice>
                <mc:Fallback>
                  <p:oleObj name="Equation" r:id="rId11" imgW="571320" imgH="253800" progId="Equation.DSMT4">
                    <p:embed/>
                    <p:pic>
                      <p:nvPicPr>
                        <p:cNvPr id="0" name="Object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39980" y="2880610"/>
                          <a:ext cx="571500" cy="2540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3" name="TextBox 32"/>
          <p:cNvSpPr txBox="1"/>
          <p:nvPr/>
        </p:nvSpPr>
        <p:spPr>
          <a:xfrm>
            <a:off x="76200" y="4343400"/>
            <a:ext cx="3429000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2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4. Các bước vẽ đồ thị hàm số: 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304800" y="4702076"/>
            <a:ext cx="4495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Bước 1: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Cho x = 0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  <a:sym typeface="Wingdings 3"/>
              </a:rPr>
              <a:t> y = a.0 + b = b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  <a:sym typeface="Wingdings 3"/>
              </a:rPr>
              <a:t>	Ta được A(0; b) thuộc Oy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  <a:sym typeface="Wingdings 3"/>
              </a:rPr>
              <a:t>              Cho y = 0  0 = ax + b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  <a:sym typeface="Wingdings 3"/>
              </a:rPr>
              <a:t>	Ta tìm được x = -b/a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  <a:sym typeface="Wingdings 3"/>
              </a:rPr>
              <a:t>	Ta được B( -b/a; 0) thuộc Ox</a:t>
            </a:r>
          </a:p>
          <a:p>
            <a:r>
              <a:rPr lang="en-US" u="sng" dirty="0" smtClean="0">
                <a:latin typeface="Times New Roman" pitchFamily="18" charset="0"/>
                <a:cs typeface="Times New Roman" pitchFamily="18" charset="0"/>
                <a:sym typeface="Wingdings 3"/>
              </a:rPr>
              <a:t>Bước 2</a:t>
            </a:r>
            <a:r>
              <a:rPr lang="en-US" dirty="0" smtClean="0">
                <a:latin typeface="Times New Roman" pitchFamily="18" charset="0"/>
                <a:cs typeface="Times New Roman" pitchFamily="18" charset="0"/>
                <a:sym typeface="Wingdings 3"/>
              </a:rPr>
              <a:t>: Vẽ đường thẳng đi qua 2 điểm A và B ta được đồ thị hàm số.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4953000" y="685800"/>
            <a:ext cx="40386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en-US" sz="200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Các bước </a:t>
            </a:r>
            <a:r>
              <a:rPr lang="en-US" sz="2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xác định toạ độ giao điểm của hai đường thẳng:</a:t>
            </a:r>
          </a:p>
          <a:p>
            <a:r>
              <a:rPr lang="en-US" sz="2000" u="sng" dirty="0" smtClean="0">
                <a:latin typeface="Times New Roman" pitchFamily="18" charset="0"/>
                <a:cs typeface="Times New Roman" pitchFamily="18" charset="0"/>
              </a:rPr>
              <a:t>Bước 1: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Xét phương trình hoành độ giao điểm để tìm x.</a:t>
            </a:r>
          </a:p>
          <a:p>
            <a:r>
              <a:rPr lang="en-US" sz="2000" u="sng" dirty="0" smtClean="0">
                <a:latin typeface="Times New Roman" pitchFamily="18" charset="0"/>
                <a:cs typeface="Times New Roman" pitchFamily="18" charset="0"/>
              </a:rPr>
              <a:t>Bước 2: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Thay vào hàm số để tìm y.</a:t>
            </a:r>
          </a:p>
          <a:p>
            <a:r>
              <a:rPr lang="en-US" sz="2000" u="sng" dirty="0" smtClean="0">
                <a:latin typeface="Times New Roman" pitchFamily="18" charset="0"/>
                <a:cs typeface="Times New Roman" pitchFamily="18" charset="0"/>
              </a:rPr>
              <a:t>Bước 3: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Kết luận toạ độ giao điểm.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181600" y="2867561"/>
            <a:ext cx="3048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u="sng" dirty="0" smtClean="0">
                <a:latin typeface="Times New Roman" pitchFamily="18" charset="0"/>
                <a:cs typeface="Times New Roman" pitchFamily="18" charset="0"/>
              </a:rPr>
              <a:t>Bài 7 (bài 17 (a)/51 SGK): </a:t>
            </a:r>
            <a:endParaRPr lang="en-US" sz="20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105400" y="3248561"/>
            <a:ext cx="3810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smtClean="0">
                <a:latin typeface="Times New Roman" pitchFamily="18" charset="0"/>
              </a:rPr>
              <a:t>a) Vẽ đồ thị của hai hàm số:</a:t>
            </a:r>
          </a:p>
          <a:p>
            <a:pPr algn="just"/>
            <a:r>
              <a:rPr lang="en-US" sz="2000" dirty="0" smtClean="0">
                <a:latin typeface="Times New Roman" pitchFamily="18" charset="0"/>
              </a:rPr>
              <a:t>	 y = x+ 1         (1) </a:t>
            </a:r>
          </a:p>
          <a:p>
            <a:pPr algn="just"/>
            <a:r>
              <a:rPr lang="en-US" sz="2000" dirty="0" smtClean="0">
                <a:latin typeface="Times New Roman" pitchFamily="18" charset="0"/>
              </a:rPr>
              <a:t>	 y =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–x + 3      (2)</a:t>
            </a:r>
          </a:p>
          <a:p>
            <a:pPr algn="just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trên cùng một mặt phẳng toạ độ.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105400" y="4543961"/>
            <a:ext cx="3733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smtClean="0">
                <a:latin typeface="Times New Roman" pitchFamily="18" charset="0"/>
              </a:rPr>
              <a:t>b) Hai đường thẳng (1) và (2) cắt nhau tại C và cắt trục hoành theo thứ tự tại A và B. Tìm toạ độ các điểm của A, B, C.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105400" y="5791200"/>
            <a:ext cx="3733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smtClean="0">
                <a:latin typeface="Times New Roman" pitchFamily="18" charset="0"/>
              </a:rPr>
              <a:t>c) Tính chu vi, diện tích tam giác ABC (theo đơn vị xetimet)</a:t>
            </a:r>
          </a:p>
        </p:txBody>
      </p:sp>
      <p:sp>
        <p:nvSpPr>
          <p:cNvPr id="34" name="Rectangle 33"/>
          <p:cNvSpPr/>
          <p:nvPr/>
        </p:nvSpPr>
        <p:spPr>
          <a:xfrm>
            <a:off x="5029200" y="2819400"/>
            <a:ext cx="3886200" cy="37338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  <p:bldP spid="28" grpId="0"/>
      <p:bldP spid="29" grpId="0"/>
      <p:bldP spid="3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4"/>
          <p:cNvSpPr>
            <a:spLocks noChangeArrowheads="1"/>
          </p:cNvSpPr>
          <p:nvPr/>
        </p:nvSpPr>
        <p:spPr bwMode="auto">
          <a:xfrm>
            <a:off x="57150" y="50800"/>
            <a:ext cx="9036050" cy="6767513"/>
          </a:xfrm>
          <a:prstGeom prst="rect">
            <a:avLst/>
          </a:prstGeom>
          <a:noFill/>
          <a:ln w="57150" cmpd="thinThick">
            <a:pattFill prst="pct5">
              <a:fgClr>
                <a:srgbClr val="00FF00"/>
              </a:fgClr>
              <a:bgClr>
                <a:srgbClr val="FF00FF"/>
              </a:bgClr>
            </a:patt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cxnSp>
        <p:nvCxnSpPr>
          <p:cNvPr id="12" name="Straight Connector 11"/>
          <p:cNvCxnSpPr/>
          <p:nvPr/>
        </p:nvCxnSpPr>
        <p:spPr>
          <a:xfrm>
            <a:off x="4572000" y="609600"/>
            <a:ext cx="0" cy="6172200"/>
          </a:xfrm>
          <a:prstGeom prst="line">
            <a:avLst/>
          </a:prstGeom>
          <a:ln w="28575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76200" y="533400"/>
            <a:ext cx="4343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1. Hàm số bậc nhất được cho bởi công thức:</a:t>
            </a:r>
          </a:p>
          <a:p>
            <a:pPr algn="just"/>
            <a:r>
              <a:rPr lang="en-US" sz="2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		</a:t>
            </a:r>
            <a:endParaRPr lang="en-US" sz="2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7411" name="Object 3"/>
          <p:cNvGraphicFramePr>
            <a:graphicFrameLocks noChangeAspect="1"/>
          </p:cNvGraphicFramePr>
          <p:nvPr/>
        </p:nvGraphicFramePr>
        <p:xfrm>
          <a:off x="1046162" y="906462"/>
          <a:ext cx="1925638" cy="312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24" name="Equation" r:id="rId3" imgW="1879560" imgH="304560" progId="Equation.DSMT4">
                  <p:embed/>
                </p:oleObj>
              </mc:Choice>
              <mc:Fallback>
                <p:oleObj name="Equation" r:id="rId3" imgW="1879560" imgH="304560" progId="Equation.DSMT4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6162" y="906462"/>
                        <a:ext cx="1925638" cy="3127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TextBox 16"/>
          <p:cNvSpPr txBox="1"/>
          <p:nvPr/>
        </p:nvSpPr>
        <p:spPr>
          <a:xfrm>
            <a:off x="4648200" y="609600"/>
            <a:ext cx="4495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u="sng" dirty="0" smtClean="0">
                <a:latin typeface="Times New Roman" pitchFamily="18" charset="0"/>
                <a:cs typeface="Times New Roman" pitchFamily="18" charset="0"/>
              </a:rPr>
              <a:t>Bài 1: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Hãy cho biết hệ số a và b của mỗi hàm số sau: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8" name="Object 3"/>
          <p:cNvGraphicFramePr>
            <a:graphicFrameLocks noChangeAspect="1"/>
          </p:cNvGraphicFramePr>
          <p:nvPr/>
        </p:nvGraphicFramePr>
        <p:xfrm>
          <a:off x="5834063" y="1463674"/>
          <a:ext cx="1562100" cy="300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25" name="Equation" r:id="rId5" imgW="1523880" imgH="291960" progId="Equation.DSMT4">
                  <p:embed/>
                </p:oleObj>
              </mc:Choice>
              <mc:Fallback>
                <p:oleObj name="Equation" r:id="rId5" imgW="1523880" imgH="29196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34063" y="1463674"/>
                        <a:ext cx="1562100" cy="3000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3"/>
          <p:cNvGraphicFramePr>
            <a:graphicFrameLocks noChangeAspect="1"/>
          </p:cNvGraphicFramePr>
          <p:nvPr/>
        </p:nvGraphicFramePr>
        <p:xfrm>
          <a:off x="5803900" y="2371724"/>
          <a:ext cx="1404937" cy="300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26" name="Equation" r:id="rId7" imgW="1371600" imgH="291960" progId="Equation.DSMT4">
                  <p:embed/>
                </p:oleObj>
              </mc:Choice>
              <mc:Fallback>
                <p:oleObj name="Equation" r:id="rId7" imgW="1371600" imgH="291960" progId="Equation.DSMT4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03900" y="2371724"/>
                        <a:ext cx="1404937" cy="3000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" name="Object 3"/>
          <p:cNvGraphicFramePr>
            <a:graphicFrameLocks noChangeAspect="1"/>
          </p:cNvGraphicFramePr>
          <p:nvPr/>
        </p:nvGraphicFramePr>
        <p:xfrm>
          <a:off x="5803900" y="1909762"/>
          <a:ext cx="1587500" cy="300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27" name="Equation" r:id="rId9" imgW="1549080" imgH="291960" progId="Equation.DSMT4">
                  <p:embed/>
                </p:oleObj>
              </mc:Choice>
              <mc:Fallback>
                <p:oleObj name="Equation" r:id="rId9" imgW="1549080" imgH="291960" progId="Equation.DSMT4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03900" y="1909762"/>
                        <a:ext cx="1587500" cy="3000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" name="Object 3"/>
          <p:cNvGraphicFramePr>
            <a:graphicFrameLocks noChangeAspect="1"/>
          </p:cNvGraphicFramePr>
          <p:nvPr/>
        </p:nvGraphicFramePr>
        <p:xfrm>
          <a:off x="5784850" y="2819400"/>
          <a:ext cx="1339850" cy="300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28" name="Equation" r:id="rId11" imgW="1307880" imgH="291960" progId="Equation.DSMT4">
                  <p:embed/>
                </p:oleObj>
              </mc:Choice>
              <mc:Fallback>
                <p:oleObj name="Equation" r:id="rId11" imgW="1307880" imgH="291960" progId="Equation.DSMT4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84850" y="2819400"/>
                        <a:ext cx="1339850" cy="3000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4"/>
          <p:cNvSpPr>
            <a:spLocks noChangeArrowheads="1"/>
          </p:cNvSpPr>
          <p:nvPr/>
        </p:nvSpPr>
        <p:spPr bwMode="auto">
          <a:xfrm>
            <a:off x="57150" y="50800"/>
            <a:ext cx="9036050" cy="6767513"/>
          </a:xfrm>
          <a:prstGeom prst="rect">
            <a:avLst/>
          </a:prstGeom>
          <a:noFill/>
          <a:ln w="57150" cmpd="thinThick">
            <a:pattFill prst="pct5">
              <a:fgClr>
                <a:srgbClr val="00FF00"/>
              </a:fgClr>
              <a:bgClr>
                <a:srgbClr val="FF00FF"/>
              </a:bgClr>
            </a:patt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cxnSp>
        <p:nvCxnSpPr>
          <p:cNvPr id="12" name="Straight Connector 11"/>
          <p:cNvCxnSpPr/>
          <p:nvPr/>
        </p:nvCxnSpPr>
        <p:spPr>
          <a:xfrm>
            <a:off x="4572000" y="609600"/>
            <a:ext cx="0" cy="6172200"/>
          </a:xfrm>
          <a:prstGeom prst="line">
            <a:avLst/>
          </a:prstGeom>
          <a:ln w="28575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152400" y="1219200"/>
            <a:ext cx="4267200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Điều kiện để hàm số (1) là hàm số bậc nhất?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6200" y="533400"/>
            <a:ext cx="4343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1. Hàm số bậc nhất được cho bởi công thức:	</a:t>
            </a:r>
            <a:endParaRPr lang="en-US" sz="2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7411" name="Object 3"/>
          <p:cNvGraphicFramePr>
            <a:graphicFrameLocks noChangeAspect="1"/>
          </p:cNvGraphicFramePr>
          <p:nvPr/>
        </p:nvGraphicFramePr>
        <p:xfrm>
          <a:off x="1046162" y="906462"/>
          <a:ext cx="1925638" cy="312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7" name="Equation" r:id="rId3" imgW="1879560" imgH="304560" progId="Equation.DSMT4">
                  <p:embed/>
                </p:oleObj>
              </mc:Choice>
              <mc:Fallback>
                <p:oleObj name="Equation" r:id="rId3" imgW="1879560" imgH="304560" progId="Equation.DSMT4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6162" y="906462"/>
                        <a:ext cx="1925638" cy="3127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TextBox 22"/>
          <p:cNvSpPr txBox="1"/>
          <p:nvPr/>
        </p:nvSpPr>
        <p:spPr>
          <a:xfrm>
            <a:off x="4648200" y="609600"/>
            <a:ext cx="4495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u="sng" dirty="0" smtClean="0">
                <a:latin typeface="Times New Roman" pitchFamily="18" charset="0"/>
                <a:cs typeface="Times New Roman" pitchFamily="18" charset="0"/>
              </a:rPr>
              <a:t>Bài 2: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Tìm m để các hàm số sau là hàm số bậc nhất: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1" name="Object 3"/>
          <p:cNvGraphicFramePr>
            <a:graphicFrameLocks noChangeAspect="1"/>
          </p:cNvGraphicFramePr>
          <p:nvPr/>
        </p:nvGraphicFramePr>
        <p:xfrm>
          <a:off x="5867400" y="1452563"/>
          <a:ext cx="1547813" cy="300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8" name="Equation" r:id="rId5" imgW="1511280" imgH="291960" progId="Equation.DSMT4">
                  <p:embed/>
                </p:oleObj>
              </mc:Choice>
              <mc:Fallback>
                <p:oleObj name="Equation" r:id="rId5" imgW="1511280" imgH="29196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7400" y="1452563"/>
                        <a:ext cx="1547813" cy="3000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" name="Object 3"/>
          <p:cNvGraphicFramePr>
            <a:graphicFrameLocks noChangeAspect="1"/>
          </p:cNvGraphicFramePr>
          <p:nvPr/>
        </p:nvGraphicFramePr>
        <p:xfrm>
          <a:off x="5811838" y="1897063"/>
          <a:ext cx="2028825" cy="312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9" name="Equation" r:id="rId7" imgW="1981080" imgH="304560" progId="Equation.DSMT4">
                  <p:embed/>
                </p:oleObj>
              </mc:Choice>
              <mc:Fallback>
                <p:oleObj name="Equation" r:id="rId7" imgW="1981080" imgH="304560" progId="Equation.DSMT4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11838" y="1897063"/>
                        <a:ext cx="2028825" cy="3127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4"/>
          <p:cNvSpPr>
            <a:spLocks noChangeArrowheads="1"/>
          </p:cNvSpPr>
          <p:nvPr/>
        </p:nvSpPr>
        <p:spPr bwMode="auto">
          <a:xfrm>
            <a:off x="57150" y="50800"/>
            <a:ext cx="9036050" cy="6767513"/>
          </a:xfrm>
          <a:prstGeom prst="rect">
            <a:avLst/>
          </a:prstGeom>
          <a:noFill/>
          <a:ln w="57150" cmpd="thinThick">
            <a:pattFill prst="pct5">
              <a:fgClr>
                <a:srgbClr val="00FF00"/>
              </a:fgClr>
              <a:bgClr>
                <a:srgbClr val="FF00FF"/>
              </a:bgClr>
            </a:patt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cxnSp>
        <p:nvCxnSpPr>
          <p:cNvPr id="12" name="Straight Connector 11"/>
          <p:cNvCxnSpPr/>
          <p:nvPr/>
        </p:nvCxnSpPr>
        <p:spPr>
          <a:xfrm>
            <a:off x="4572000" y="609600"/>
            <a:ext cx="0" cy="6172200"/>
          </a:xfrm>
          <a:prstGeom prst="line">
            <a:avLst/>
          </a:prstGeom>
          <a:ln w="28575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381000" y="1295400"/>
            <a:ext cx="3962400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Khi nào hàm số đồng biến, hàm số nghịch biến trên R?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6200" y="533400"/>
            <a:ext cx="4343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1. Hàm số bậc nhất được cho bởi công thức:		</a:t>
            </a:r>
            <a:endParaRPr lang="en-US" sz="2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7411" name="Object 3"/>
          <p:cNvGraphicFramePr>
            <a:graphicFrameLocks noChangeAspect="1"/>
          </p:cNvGraphicFramePr>
          <p:nvPr/>
        </p:nvGraphicFramePr>
        <p:xfrm>
          <a:off x="1046162" y="906462"/>
          <a:ext cx="1925638" cy="312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2" name="Equation" r:id="rId3" imgW="1879560" imgH="304560" progId="Equation.DSMT4">
                  <p:embed/>
                </p:oleObj>
              </mc:Choice>
              <mc:Fallback>
                <p:oleObj name="Equation" r:id="rId3" imgW="1879560" imgH="304560" progId="Equation.DSMT4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6162" y="906462"/>
                        <a:ext cx="1925638" cy="3127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4"/>
          <p:cNvSpPr>
            <a:spLocks noChangeArrowheads="1"/>
          </p:cNvSpPr>
          <p:nvPr/>
        </p:nvSpPr>
        <p:spPr bwMode="auto">
          <a:xfrm>
            <a:off x="57150" y="50800"/>
            <a:ext cx="9036050" cy="6767513"/>
          </a:xfrm>
          <a:prstGeom prst="rect">
            <a:avLst/>
          </a:prstGeom>
          <a:noFill/>
          <a:ln w="57150" cmpd="thinThick">
            <a:pattFill prst="pct5">
              <a:fgClr>
                <a:srgbClr val="00FF00"/>
              </a:fgClr>
              <a:bgClr>
                <a:srgbClr val="FF00FF"/>
              </a:bgClr>
            </a:patt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cxnSp>
        <p:nvCxnSpPr>
          <p:cNvPr id="12" name="Straight Connector 11"/>
          <p:cNvCxnSpPr/>
          <p:nvPr/>
        </p:nvCxnSpPr>
        <p:spPr>
          <a:xfrm>
            <a:off x="4572000" y="609600"/>
            <a:ext cx="0" cy="6172200"/>
          </a:xfrm>
          <a:prstGeom prst="line">
            <a:avLst/>
          </a:prstGeom>
          <a:ln w="28575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76200" y="533400"/>
            <a:ext cx="434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1. Hàm số bậc nhất được cho bởi công thức:</a:t>
            </a:r>
          </a:p>
          <a:p>
            <a:pPr algn="just"/>
            <a:r>
              <a:rPr lang="en-US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		</a:t>
            </a:r>
            <a:endParaRPr lang="en-US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7411" name="Object 3"/>
          <p:cNvGraphicFramePr>
            <a:graphicFrameLocks noChangeAspect="1"/>
          </p:cNvGraphicFramePr>
          <p:nvPr/>
        </p:nvGraphicFramePr>
        <p:xfrm>
          <a:off x="1046162" y="906462"/>
          <a:ext cx="1925638" cy="312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7" name="Equation" r:id="rId3" imgW="1879560" imgH="304560" progId="Equation.DSMT4">
                  <p:embed/>
                </p:oleObj>
              </mc:Choice>
              <mc:Fallback>
                <p:oleObj name="Equation" r:id="rId3" imgW="1879560" imgH="304560" progId="Equation.DSMT4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6162" y="906462"/>
                        <a:ext cx="1925638" cy="3127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4648200" y="609600"/>
            <a:ext cx="4495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u="sng" dirty="0" smtClean="0">
                <a:latin typeface="Times New Roman" pitchFamily="18" charset="0"/>
                <a:cs typeface="Times New Roman" pitchFamily="18" charset="0"/>
              </a:rPr>
              <a:t>Bài 3: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Tìm m để hàm số (2) đồng biến, hàm số (3) nghịch biến trên R.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3" name="Object 3"/>
          <p:cNvGraphicFramePr>
            <a:graphicFrameLocks noChangeAspect="1"/>
          </p:cNvGraphicFramePr>
          <p:nvPr/>
        </p:nvGraphicFramePr>
        <p:xfrm>
          <a:off x="5486400" y="1371600"/>
          <a:ext cx="1651000" cy="312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8" name="Equation" r:id="rId5" imgW="1612800" imgH="304560" progId="Equation.DSMT4">
                  <p:embed/>
                </p:oleObj>
              </mc:Choice>
              <mc:Fallback>
                <p:oleObj name="Equation" r:id="rId5" imgW="1612800" imgH="30456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86400" y="1371600"/>
                        <a:ext cx="1651000" cy="3127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3"/>
          <p:cNvGraphicFramePr>
            <a:graphicFrameLocks noChangeAspect="1"/>
          </p:cNvGraphicFramePr>
          <p:nvPr/>
        </p:nvGraphicFramePr>
        <p:xfrm>
          <a:off x="5454650" y="1822450"/>
          <a:ext cx="2212975" cy="314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9" name="Equation" r:id="rId7" imgW="2158920" imgH="304560" progId="Equation.DSMT4">
                  <p:embed/>
                </p:oleObj>
              </mc:Choice>
              <mc:Fallback>
                <p:oleObj name="Equation" r:id="rId7" imgW="2158920" imgH="304560" progId="Equation.DSMT4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54650" y="1822450"/>
                        <a:ext cx="2212975" cy="3143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6" name="Group 25"/>
          <p:cNvGrpSpPr/>
          <p:nvPr/>
        </p:nvGrpSpPr>
        <p:grpSpPr>
          <a:xfrm>
            <a:off x="639569" y="1143000"/>
            <a:ext cx="3856231" cy="685800"/>
            <a:chOff x="639569" y="1143000"/>
            <a:chExt cx="3856231" cy="685800"/>
          </a:xfrm>
        </p:grpSpPr>
        <p:graphicFrame>
          <p:nvGraphicFramePr>
            <p:cNvPr id="20" name="Object 19"/>
            <p:cNvGraphicFramePr>
              <a:graphicFrameLocks noChangeAspect="1"/>
            </p:cNvGraphicFramePr>
            <p:nvPr/>
          </p:nvGraphicFramePr>
          <p:xfrm>
            <a:off x="639569" y="1219200"/>
            <a:ext cx="927100" cy="2921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00" name="Equation" r:id="rId9" imgW="927000" imgH="291960" progId="Equation.DSMT4">
                    <p:embed/>
                  </p:oleObj>
                </mc:Choice>
                <mc:Fallback>
                  <p:oleObj name="Equation" r:id="rId9" imgW="927000" imgH="291960" progId="Equation.DSMT4">
                    <p:embed/>
                    <p:pic>
                      <p:nvPicPr>
                        <p:cNvPr id="0" name="Picture 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39569" y="1219200"/>
                          <a:ext cx="927100" cy="2921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3" name="Rectangle 22"/>
            <p:cNvSpPr/>
            <p:nvPr/>
          </p:nvSpPr>
          <p:spPr>
            <a:xfrm>
              <a:off x="1553969" y="1143000"/>
              <a:ext cx="277511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smtClean="0">
                  <a:latin typeface="Times New Roman" pitchFamily="18" charset="0"/>
                  <a:cs typeface="Times New Roman" pitchFamily="18" charset="0"/>
                </a:rPr>
                <a:t>hàm số (1) đồng biến trên R</a:t>
              </a:r>
            </a:p>
          </p:txBody>
        </p:sp>
        <p:graphicFrame>
          <p:nvGraphicFramePr>
            <p:cNvPr id="24" name="Object 23"/>
            <p:cNvGraphicFramePr>
              <a:graphicFrameLocks noChangeAspect="1"/>
            </p:cNvGraphicFramePr>
            <p:nvPr/>
          </p:nvGraphicFramePr>
          <p:xfrm>
            <a:off x="639569" y="1535668"/>
            <a:ext cx="927100" cy="2921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01" name="Equation" r:id="rId11" imgW="927000" imgH="291960" progId="Equation.DSMT4">
                    <p:embed/>
                  </p:oleObj>
                </mc:Choice>
                <mc:Fallback>
                  <p:oleObj name="Equation" r:id="rId11" imgW="927000" imgH="291960" progId="Equation.DSMT4">
                    <p:embed/>
                    <p:pic>
                      <p:nvPicPr>
                        <p:cNvPr id="0" name="Picture 1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39569" y="1535668"/>
                          <a:ext cx="927100" cy="2921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5" name="Rectangle 24"/>
            <p:cNvSpPr/>
            <p:nvPr/>
          </p:nvSpPr>
          <p:spPr>
            <a:xfrm>
              <a:off x="1553969" y="1459468"/>
              <a:ext cx="294183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smtClean="0">
                  <a:latin typeface="Times New Roman" pitchFamily="18" charset="0"/>
                  <a:cs typeface="Times New Roman" pitchFamily="18" charset="0"/>
                </a:rPr>
                <a:t>hàm số (1) nghịch biến trên R</a:t>
              </a:r>
            </a:p>
          </p:txBody>
        </p:sp>
      </p:grp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4"/>
          <p:cNvSpPr>
            <a:spLocks noChangeArrowheads="1"/>
          </p:cNvSpPr>
          <p:nvPr/>
        </p:nvSpPr>
        <p:spPr bwMode="auto">
          <a:xfrm>
            <a:off x="57150" y="50800"/>
            <a:ext cx="9036050" cy="6767513"/>
          </a:xfrm>
          <a:prstGeom prst="rect">
            <a:avLst/>
          </a:prstGeom>
          <a:noFill/>
          <a:ln w="57150" cmpd="thinThick">
            <a:pattFill prst="pct5">
              <a:fgClr>
                <a:srgbClr val="00FF00"/>
              </a:fgClr>
              <a:bgClr>
                <a:srgbClr val="FF00FF"/>
              </a:bgClr>
            </a:patt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cxnSp>
        <p:nvCxnSpPr>
          <p:cNvPr id="12" name="Straight Connector 11"/>
          <p:cNvCxnSpPr/>
          <p:nvPr/>
        </p:nvCxnSpPr>
        <p:spPr>
          <a:xfrm>
            <a:off x="4572000" y="609600"/>
            <a:ext cx="0" cy="6172200"/>
          </a:xfrm>
          <a:prstGeom prst="line">
            <a:avLst/>
          </a:prstGeom>
          <a:ln w="28575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76200" y="533400"/>
            <a:ext cx="434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1. Hàm số bậc nhất được cho bởi công thức:</a:t>
            </a:r>
          </a:p>
          <a:p>
            <a:pPr algn="just"/>
            <a:r>
              <a:rPr lang="en-US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		</a:t>
            </a:r>
            <a:endParaRPr lang="en-US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7411" name="Object 3"/>
          <p:cNvGraphicFramePr>
            <a:graphicFrameLocks noChangeAspect="1"/>
          </p:cNvGraphicFramePr>
          <p:nvPr/>
        </p:nvGraphicFramePr>
        <p:xfrm>
          <a:off x="1046162" y="906462"/>
          <a:ext cx="1925638" cy="312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18" name="Equation" r:id="rId3" imgW="1879560" imgH="304560" progId="Equation.DSMT4">
                  <p:embed/>
                </p:oleObj>
              </mc:Choice>
              <mc:Fallback>
                <p:oleObj name="Equation" r:id="rId3" imgW="1879560" imgH="304560" progId="Equation.DSMT4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6162" y="906462"/>
                        <a:ext cx="1925638" cy="3127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" name="Group 25"/>
          <p:cNvGrpSpPr/>
          <p:nvPr/>
        </p:nvGrpSpPr>
        <p:grpSpPr>
          <a:xfrm>
            <a:off x="639569" y="1143000"/>
            <a:ext cx="3856231" cy="685800"/>
            <a:chOff x="639569" y="1143000"/>
            <a:chExt cx="3856231" cy="685800"/>
          </a:xfrm>
        </p:grpSpPr>
        <p:graphicFrame>
          <p:nvGraphicFramePr>
            <p:cNvPr id="20" name="Object 19"/>
            <p:cNvGraphicFramePr>
              <a:graphicFrameLocks noChangeAspect="1"/>
            </p:cNvGraphicFramePr>
            <p:nvPr/>
          </p:nvGraphicFramePr>
          <p:xfrm>
            <a:off x="639569" y="1219200"/>
            <a:ext cx="927100" cy="2921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519" name="Equation" r:id="rId5" imgW="927000" imgH="291960" progId="Equation.DSMT4">
                    <p:embed/>
                  </p:oleObj>
                </mc:Choice>
                <mc:Fallback>
                  <p:oleObj name="Equation" r:id="rId5" imgW="927000" imgH="291960" progId="Equation.DSMT4">
                    <p:embed/>
                    <p:pic>
                      <p:nvPicPr>
                        <p:cNvPr id="0" name="Picture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39569" y="1219200"/>
                          <a:ext cx="927100" cy="2921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3" name="Rectangle 22"/>
            <p:cNvSpPr/>
            <p:nvPr/>
          </p:nvSpPr>
          <p:spPr>
            <a:xfrm>
              <a:off x="1553969" y="1143000"/>
              <a:ext cx="277511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smtClean="0">
                  <a:latin typeface="Times New Roman" pitchFamily="18" charset="0"/>
                  <a:cs typeface="Times New Roman" pitchFamily="18" charset="0"/>
                </a:rPr>
                <a:t>hàm số (1) đồng biến trên R</a:t>
              </a:r>
            </a:p>
          </p:txBody>
        </p:sp>
        <p:graphicFrame>
          <p:nvGraphicFramePr>
            <p:cNvPr id="24" name="Object 23"/>
            <p:cNvGraphicFramePr>
              <a:graphicFrameLocks noChangeAspect="1"/>
            </p:cNvGraphicFramePr>
            <p:nvPr/>
          </p:nvGraphicFramePr>
          <p:xfrm>
            <a:off x="639569" y="1535668"/>
            <a:ext cx="927100" cy="2921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520" name="Equation" r:id="rId7" imgW="927000" imgH="291960" progId="Equation.DSMT4">
                    <p:embed/>
                  </p:oleObj>
                </mc:Choice>
                <mc:Fallback>
                  <p:oleObj name="Equation" r:id="rId7" imgW="927000" imgH="291960" progId="Equation.DSMT4">
                    <p:embed/>
                    <p:pic>
                      <p:nvPicPr>
                        <p:cNvPr id="0" name="Picture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39569" y="1535668"/>
                          <a:ext cx="927100" cy="2921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5" name="Rectangle 24"/>
            <p:cNvSpPr/>
            <p:nvPr/>
          </p:nvSpPr>
          <p:spPr>
            <a:xfrm>
              <a:off x="1553969" y="1459468"/>
              <a:ext cx="294183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smtClean="0">
                  <a:latin typeface="Times New Roman" pitchFamily="18" charset="0"/>
                  <a:cs typeface="Times New Roman" pitchFamily="18" charset="0"/>
                </a:rPr>
                <a:t>hàm số (1) nghịch biến trên R</a:t>
              </a:r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152400" y="1882915"/>
            <a:ext cx="4267200" cy="193899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 ? Cho biết vị trí của các điểm sau trên mặt phẳng toạ độ Oxy:</a:t>
            </a:r>
          </a:p>
          <a:p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1512" name="Object 8"/>
          <p:cNvGraphicFramePr>
            <a:graphicFrameLocks noChangeAspect="1"/>
          </p:cNvGraphicFramePr>
          <p:nvPr/>
        </p:nvGraphicFramePr>
        <p:xfrm>
          <a:off x="1676400" y="2747963"/>
          <a:ext cx="923925" cy="833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21" name="Equation" r:id="rId9" imgW="901440" imgH="812520" progId="Equation.DSMT4">
                  <p:embed/>
                </p:oleObj>
              </mc:Choice>
              <mc:Fallback>
                <p:oleObj name="Equation" r:id="rId9" imgW="901440" imgH="812520" progId="Equation.DSMT4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6400" y="2747963"/>
                        <a:ext cx="923925" cy="8334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4"/>
          <p:cNvSpPr>
            <a:spLocks noChangeArrowheads="1"/>
          </p:cNvSpPr>
          <p:nvPr/>
        </p:nvSpPr>
        <p:spPr bwMode="auto">
          <a:xfrm>
            <a:off x="57150" y="50800"/>
            <a:ext cx="9036050" cy="6767513"/>
          </a:xfrm>
          <a:prstGeom prst="rect">
            <a:avLst/>
          </a:prstGeom>
          <a:noFill/>
          <a:ln w="57150" cmpd="thinThick">
            <a:pattFill prst="pct5">
              <a:fgClr>
                <a:srgbClr val="00FF00"/>
              </a:fgClr>
              <a:bgClr>
                <a:srgbClr val="FF00FF"/>
              </a:bgClr>
            </a:patt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cxnSp>
        <p:nvCxnSpPr>
          <p:cNvPr id="12" name="Straight Connector 11"/>
          <p:cNvCxnSpPr/>
          <p:nvPr/>
        </p:nvCxnSpPr>
        <p:spPr>
          <a:xfrm>
            <a:off x="4572000" y="609600"/>
            <a:ext cx="0" cy="6172200"/>
          </a:xfrm>
          <a:prstGeom prst="line">
            <a:avLst/>
          </a:prstGeom>
          <a:ln w="28575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76200" y="533400"/>
            <a:ext cx="434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1. Hàm số bậc nhất được cho bởi công thức:</a:t>
            </a:r>
          </a:p>
          <a:p>
            <a:pPr algn="just"/>
            <a:r>
              <a:rPr lang="en-US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		</a:t>
            </a:r>
            <a:endParaRPr lang="en-US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7411" name="Object 3"/>
          <p:cNvGraphicFramePr>
            <a:graphicFrameLocks noChangeAspect="1"/>
          </p:cNvGraphicFramePr>
          <p:nvPr/>
        </p:nvGraphicFramePr>
        <p:xfrm>
          <a:off x="1046162" y="906462"/>
          <a:ext cx="1925638" cy="312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42" name="Equation" r:id="rId3" imgW="1879560" imgH="304560" progId="Equation.DSMT4">
                  <p:embed/>
                </p:oleObj>
              </mc:Choice>
              <mc:Fallback>
                <p:oleObj name="Equation" r:id="rId3" imgW="1879560" imgH="304560" progId="Equation.DSMT4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6162" y="906462"/>
                        <a:ext cx="1925638" cy="3127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" name="Group 25"/>
          <p:cNvGrpSpPr/>
          <p:nvPr/>
        </p:nvGrpSpPr>
        <p:grpSpPr>
          <a:xfrm>
            <a:off x="639569" y="1143000"/>
            <a:ext cx="3856231" cy="685800"/>
            <a:chOff x="639569" y="1143000"/>
            <a:chExt cx="3856231" cy="685800"/>
          </a:xfrm>
        </p:grpSpPr>
        <p:graphicFrame>
          <p:nvGraphicFramePr>
            <p:cNvPr id="20" name="Object 19"/>
            <p:cNvGraphicFramePr>
              <a:graphicFrameLocks noChangeAspect="1"/>
            </p:cNvGraphicFramePr>
            <p:nvPr/>
          </p:nvGraphicFramePr>
          <p:xfrm>
            <a:off x="639569" y="1219200"/>
            <a:ext cx="927100" cy="2921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543" name="Equation" r:id="rId5" imgW="927000" imgH="291960" progId="Equation.DSMT4">
                    <p:embed/>
                  </p:oleObj>
                </mc:Choice>
                <mc:Fallback>
                  <p:oleObj name="Equation" r:id="rId5" imgW="927000" imgH="291960" progId="Equation.DSMT4">
                    <p:embed/>
                    <p:pic>
                      <p:nvPicPr>
                        <p:cNvPr id="0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39569" y="1219200"/>
                          <a:ext cx="927100" cy="2921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3" name="Rectangle 22"/>
            <p:cNvSpPr/>
            <p:nvPr/>
          </p:nvSpPr>
          <p:spPr>
            <a:xfrm>
              <a:off x="1553969" y="1143000"/>
              <a:ext cx="277511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smtClean="0">
                  <a:latin typeface="Times New Roman" pitchFamily="18" charset="0"/>
                  <a:cs typeface="Times New Roman" pitchFamily="18" charset="0"/>
                </a:rPr>
                <a:t>hàm số (1) đồng biến trên R</a:t>
              </a:r>
            </a:p>
          </p:txBody>
        </p:sp>
        <p:graphicFrame>
          <p:nvGraphicFramePr>
            <p:cNvPr id="24" name="Object 23"/>
            <p:cNvGraphicFramePr>
              <a:graphicFrameLocks noChangeAspect="1"/>
            </p:cNvGraphicFramePr>
            <p:nvPr/>
          </p:nvGraphicFramePr>
          <p:xfrm>
            <a:off x="639569" y="1535668"/>
            <a:ext cx="927100" cy="2921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544" name="Equation" r:id="rId7" imgW="927000" imgH="291960" progId="Equation.DSMT4">
                    <p:embed/>
                  </p:oleObj>
                </mc:Choice>
                <mc:Fallback>
                  <p:oleObj name="Equation" r:id="rId7" imgW="927000" imgH="291960" progId="Equation.DSMT4">
                    <p:embed/>
                    <p:pic>
                      <p:nvPicPr>
                        <p:cNvPr id="0" name="Picture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39569" y="1535668"/>
                          <a:ext cx="927100" cy="2921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5" name="Rectangle 24"/>
            <p:cNvSpPr/>
            <p:nvPr/>
          </p:nvSpPr>
          <p:spPr>
            <a:xfrm>
              <a:off x="1553969" y="1459468"/>
              <a:ext cx="294183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smtClean="0">
                  <a:latin typeface="Times New Roman" pitchFamily="18" charset="0"/>
                  <a:cs typeface="Times New Roman" pitchFamily="18" charset="0"/>
                </a:rPr>
                <a:t>hàm số (1) nghịch biến trên R</a:t>
              </a:r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76200" y="1828800"/>
            <a:ext cx="4267200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2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2. Điểm thuộc trục hoành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có tung độ bằng 0 (y = 0); </a:t>
            </a:r>
            <a:r>
              <a:rPr lang="en-US" sz="2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Điểm thuộc trục tung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có hoành độ bằng 0 (x = 0).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648200" y="1905000"/>
            <a:ext cx="4114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b="1" u="sng" dirty="0" smtClean="0">
                <a:latin typeface="Times New Roman" pitchFamily="18" charset="0"/>
                <a:cs typeface="Times New Roman" pitchFamily="18" charset="0"/>
              </a:rPr>
              <a:t>Bài 4: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Trong các điểm sau, điểm nào thuộc trục tung, điểm nào thuộc trục hoành. 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9" name="Object 3"/>
          <p:cNvGraphicFramePr>
            <a:graphicFrameLocks noChangeAspect="1"/>
          </p:cNvGraphicFramePr>
          <p:nvPr/>
        </p:nvGraphicFramePr>
        <p:xfrm>
          <a:off x="5380038" y="3008313"/>
          <a:ext cx="2773362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45" name="Equation" r:id="rId9" imgW="2705040" imgH="380880" progId="Equation.DSMT4">
                  <p:embed/>
                </p:oleObj>
              </mc:Choice>
              <mc:Fallback>
                <p:oleObj name="Equation" r:id="rId9" imgW="2705040" imgH="380880" progId="Equation.DSMT4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80038" y="3008313"/>
                        <a:ext cx="2773362" cy="393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4"/>
          <p:cNvSpPr>
            <a:spLocks noChangeArrowheads="1"/>
          </p:cNvSpPr>
          <p:nvPr/>
        </p:nvSpPr>
        <p:spPr bwMode="auto">
          <a:xfrm>
            <a:off x="57150" y="50800"/>
            <a:ext cx="9036050" cy="6767513"/>
          </a:xfrm>
          <a:prstGeom prst="rect">
            <a:avLst/>
          </a:prstGeom>
          <a:noFill/>
          <a:ln w="57150" cmpd="thinThick">
            <a:pattFill prst="pct5">
              <a:fgClr>
                <a:srgbClr val="00FF00"/>
              </a:fgClr>
              <a:bgClr>
                <a:srgbClr val="FF00FF"/>
              </a:bgClr>
            </a:patt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cxnSp>
        <p:nvCxnSpPr>
          <p:cNvPr id="12" name="Straight Connector 11"/>
          <p:cNvCxnSpPr/>
          <p:nvPr/>
        </p:nvCxnSpPr>
        <p:spPr>
          <a:xfrm>
            <a:off x="4572000" y="609600"/>
            <a:ext cx="0" cy="6172200"/>
          </a:xfrm>
          <a:prstGeom prst="line">
            <a:avLst/>
          </a:prstGeom>
          <a:ln w="28575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76200" y="533400"/>
            <a:ext cx="434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1. Hàm số bậc nhất được cho bởi công thức:</a:t>
            </a:r>
          </a:p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	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7411" name="Object 3"/>
          <p:cNvGraphicFramePr>
            <a:graphicFrameLocks noChangeAspect="1"/>
          </p:cNvGraphicFramePr>
          <p:nvPr/>
        </p:nvGraphicFramePr>
        <p:xfrm>
          <a:off x="1046162" y="906462"/>
          <a:ext cx="1925638" cy="312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62" name="Equation" r:id="rId3" imgW="1879560" imgH="304560" progId="Equation.DSMT4">
                  <p:embed/>
                </p:oleObj>
              </mc:Choice>
              <mc:Fallback>
                <p:oleObj name="Equation" r:id="rId3" imgW="1879560" imgH="304560" progId="Equation.DSMT4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6162" y="906462"/>
                        <a:ext cx="1925638" cy="3127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" name="Group 25"/>
          <p:cNvGrpSpPr/>
          <p:nvPr/>
        </p:nvGrpSpPr>
        <p:grpSpPr>
          <a:xfrm>
            <a:off x="639569" y="1143000"/>
            <a:ext cx="3856231" cy="685800"/>
            <a:chOff x="639569" y="1143000"/>
            <a:chExt cx="3856231" cy="685800"/>
          </a:xfrm>
        </p:grpSpPr>
        <p:graphicFrame>
          <p:nvGraphicFramePr>
            <p:cNvPr id="20" name="Object 19"/>
            <p:cNvGraphicFramePr>
              <a:graphicFrameLocks noChangeAspect="1"/>
            </p:cNvGraphicFramePr>
            <p:nvPr/>
          </p:nvGraphicFramePr>
          <p:xfrm>
            <a:off x="639569" y="1219200"/>
            <a:ext cx="927100" cy="2921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563" name="Equation" r:id="rId5" imgW="927000" imgH="291960" progId="Equation.DSMT4">
                    <p:embed/>
                  </p:oleObj>
                </mc:Choice>
                <mc:Fallback>
                  <p:oleObj name="Equation" r:id="rId5" imgW="927000" imgH="291960" progId="Equation.DSMT4">
                    <p:embed/>
                    <p:pic>
                      <p:nvPicPr>
                        <p:cNvPr id="0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39569" y="1219200"/>
                          <a:ext cx="927100" cy="2921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3" name="Rectangle 22"/>
            <p:cNvSpPr/>
            <p:nvPr/>
          </p:nvSpPr>
          <p:spPr>
            <a:xfrm>
              <a:off x="1553969" y="1143000"/>
              <a:ext cx="277511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smtClean="0">
                  <a:latin typeface="Times New Roman" pitchFamily="18" charset="0"/>
                  <a:cs typeface="Times New Roman" pitchFamily="18" charset="0"/>
                </a:rPr>
                <a:t>hàm số (1) đồng biến trên R</a:t>
              </a:r>
            </a:p>
          </p:txBody>
        </p:sp>
        <p:graphicFrame>
          <p:nvGraphicFramePr>
            <p:cNvPr id="24" name="Object 23"/>
            <p:cNvGraphicFramePr>
              <a:graphicFrameLocks noChangeAspect="1"/>
            </p:cNvGraphicFramePr>
            <p:nvPr/>
          </p:nvGraphicFramePr>
          <p:xfrm>
            <a:off x="639569" y="1535668"/>
            <a:ext cx="927100" cy="2921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564" name="Equation" r:id="rId7" imgW="927000" imgH="291960" progId="Equation.DSMT4">
                    <p:embed/>
                  </p:oleObj>
                </mc:Choice>
                <mc:Fallback>
                  <p:oleObj name="Equation" r:id="rId7" imgW="927000" imgH="291960" progId="Equation.DSMT4">
                    <p:embed/>
                    <p:pic>
                      <p:nvPicPr>
                        <p:cNvPr id="0" name="Picture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39569" y="1535668"/>
                          <a:ext cx="927100" cy="2921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5" name="Rectangle 24"/>
            <p:cNvSpPr/>
            <p:nvPr/>
          </p:nvSpPr>
          <p:spPr>
            <a:xfrm>
              <a:off x="1553969" y="1459468"/>
              <a:ext cx="294183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smtClean="0">
                  <a:latin typeface="Times New Roman" pitchFamily="18" charset="0"/>
                  <a:cs typeface="Times New Roman" pitchFamily="18" charset="0"/>
                </a:rPr>
                <a:t>hàm số (1) nghịch biến trên R</a:t>
              </a:r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76200" y="1828800"/>
            <a:ext cx="4267200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2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2. Điểm thuộc trục hoành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có tung độ bằng 0 (y = 0); </a:t>
            </a:r>
            <a:r>
              <a:rPr lang="en-US" sz="2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Điểm thuộc trục tung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có hoành độ bằng không (x = 0).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2400" y="2949714"/>
            <a:ext cx="4267200" cy="70788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Đồ thị của hàm số y = ax + b là một đường thẳng như thế nào?</a:t>
            </a: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4"/>
          <p:cNvSpPr>
            <a:spLocks noChangeArrowheads="1"/>
          </p:cNvSpPr>
          <p:nvPr/>
        </p:nvSpPr>
        <p:spPr bwMode="auto">
          <a:xfrm>
            <a:off x="57150" y="50800"/>
            <a:ext cx="9036050" cy="6767513"/>
          </a:xfrm>
          <a:prstGeom prst="rect">
            <a:avLst/>
          </a:prstGeom>
          <a:noFill/>
          <a:ln w="57150" cmpd="thinThick">
            <a:pattFill prst="pct5">
              <a:fgClr>
                <a:srgbClr val="00FF00"/>
              </a:fgClr>
              <a:bgClr>
                <a:srgbClr val="FF00FF"/>
              </a:bgClr>
            </a:patt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cxnSp>
        <p:nvCxnSpPr>
          <p:cNvPr id="12" name="Straight Connector 11"/>
          <p:cNvCxnSpPr/>
          <p:nvPr/>
        </p:nvCxnSpPr>
        <p:spPr>
          <a:xfrm>
            <a:off x="4876800" y="609600"/>
            <a:ext cx="0" cy="6172200"/>
          </a:xfrm>
          <a:prstGeom prst="line">
            <a:avLst/>
          </a:prstGeom>
          <a:ln w="28575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76200" y="533400"/>
            <a:ext cx="434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1. Hàm số bậc nhất được cho bởi công thức:</a:t>
            </a:r>
          </a:p>
          <a:p>
            <a:pPr algn="just"/>
            <a:r>
              <a:rPr lang="en-US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		</a:t>
            </a:r>
            <a:endParaRPr lang="en-US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7411" name="Object 3"/>
          <p:cNvGraphicFramePr>
            <a:graphicFrameLocks noChangeAspect="1"/>
          </p:cNvGraphicFramePr>
          <p:nvPr/>
        </p:nvGraphicFramePr>
        <p:xfrm>
          <a:off x="1046162" y="906462"/>
          <a:ext cx="1925638" cy="312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02" name="Equation" r:id="rId3" imgW="1879560" imgH="304560" progId="Equation.DSMT4">
                  <p:embed/>
                </p:oleObj>
              </mc:Choice>
              <mc:Fallback>
                <p:oleObj name="Equation" r:id="rId3" imgW="1879560" imgH="304560" progId="Equation.DSMT4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6162" y="906462"/>
                        <a:ext cx="1925638" cy="3127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" name="Group 25"/>
          <p:cNvGrpSpPr/>
          <p:nvPr/>
        </p:nvGrpSpPr>
        <p:grpSpPr>
          <a:xfrm>
            <a:off x="639569" y="1143000"/>
            <a:ext cx="3856231" cy="685800"/>
            <a:chOff x="639569" y="1143000"/>
            <a:chExt cx="3856231" cy="685800"/>
          </a:xfrm>
        </p:grpSpPr>
        <p:graphicFrame>
          <p:nvGraphicFramePr>
            <p:cNvPr id="20" name="Object 19"/>
            <p:cNvGraphicFramePr>
              <a:graphicFrameLocks noChangeAspect="1"/>
            </p:cNvGraphicFramePr>
            <p:nvPr/>
          </p:nvGraphicFramePr>
          <p:xfrm>
            <a:off x="639569" y="1219200"/>
            <a:ext cx="927100" cy="2921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603" name="Equation" r:id="rId5" imgW="927000" imgH="291960" progId="Equation.DSMT4">
                    <p:embed/>
                  </p:oleObj>
                </mc:Choice>
                <mc:Fallback>
                  <p:oleObj name="Equation" r:id="rId5" imgW="927000" imgH="291960" progId="Equation.DSMT4">
                    <p:embed/>
                    <p:pic>
                      <p:nvPicPr>
                        <p:cNvPr id="0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39569" y="1219200"/>
                          <a:ext cx="927100" cy="2921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3" name="Rectangle 22"/>
            <p:cNvSpPr/>
            <p:nvPr/>
          </p:nvSpPr>
          <p:spPr>
            <a:xfrm>
              <a:off x="1553969" y="1143000"/>
              <a:ext cx="277511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smtClean="0">
                  <a:latin typeface="Times New Roman" pitchFamily="18" charset="0"/>
                  <a:cs typeface="Times New Roman" pitchFamily="18" charset="0"/>
                </a:rPr>
                <a:t>hàm số (1) đồng biến trên R</a:t>
              </a:r>
            </a:p>
          </p:txBody>
        </p:sp>
        <p:graphicFrame>
          <p:nvGraphicFramePr>
            <p:cNvPr id="24" name="Object 23"/>
            <p:cNvGraphicFramePr>
              <a:graphicFrameLocks noChangeAspect="1"/>
            </p:cNvGraphicFramePr>
            <p:nvPr/>
          </p:nvGraphicFramePr>
          <p:xfrm>
            <a:off x="639569" y="1535668"/>
            <a:ext cx="927100" cy="2921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604" name="Equation" r:id="rId7" imgW="927000" imgH="291960" progId="Equation.DSMT4">
                    <p:embed/>
                  </p:oleObj>
                </mc:Choice>
                <mc:Fallback>
                  <p:oleObj name="Equation" r:id="rId7" imgW="927000" imgH="291960" progId="Equation.DSMT4">
                    <p:embed/>
                    <p:pic>
                      <p:nvPicPr>
                        <p:cNvPr id="0" name="Picture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39569" y="1535668"/>
                          <a:ext cx="927100" cy="2921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5" name="Rectangle 24"/>
            <p:cNvSpPr/>
            <p:nvPr/>
          </p:nvSpPr>
          <p:spPr>
            <a:xfrm>
              <a:off x="1553969" y="1459468"/>
              <a:ext cx="294183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smtClean="0">
                  <a:latin typeface="Times New Roman" pitchFamily="18" charset="0"/>
                  <a:cs typeface="Times New Roman" pitchFamily="18" charset="0"/>
                </a:rPr>
                <a:t>hàm số (1) nghịch biến trên R</a:t>
              </a:r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76200" y="1828800"/>
            <a:ext cx="4267200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2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2. Điểm thuộc trục hoành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có tung độ bằng 0 (y = 0); </a:t>
            </a:r>
            <a:r>
              <a:rPr lang="en-US" sz="2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Điểm thuộc trục tung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có hoành độ bằng không (x = 0).</a:t>
            </a:r>
          </a:p>
        </p:txBody>
      </p:sp>
      <p:pic>
        <p:nvPicPr>
          <p:cNvPr id="24586" name="Picture 10"/>
          <p:cNvPicPr>
            <a:picLocks noChangeAspect="1" noChangeArrowheads="1"/>
          </p:cNvPicPr>
          <p:nvPr/>
        </p:nvPicPr>
        <p:blipFill>
          <a:blip r:embed="rId9" cstate="print"/>
          <a:srcRect l="61765" t="11775" r="1322" b="38541"/>
          <a:stretch>
            <a:fillRect/>
          </a:stretch>
        </p:blipFill>
        <p:spPr bwMode="auto">
          <a:xfrm>
            <a:off x="4953000" y="3190875"/>
            <a:ext cx="4022725" cy="305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4587" name="Object 11"/>
          <p:cNvGraphicFramePr>
            <a:graphicFrameLocks noChangeAspect="1"/>
          </p:cNvGraphicFramePr>
          <p:nvPr/>
        </p:nvGraphicFramePr>
        <p:xfrm>
          <a:off x="7162800" y="3352800"/>
          <a:ext cx="728663" cy="300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05" name="Equation" r:id="rId10" imgW="711000" imgH="291960" progId="Equation.DSMT4">
                  <p:embed/>
                </p:oleObj>
              </mc:Choice>
              <mc:Fallback>
                <p:oleObj name="Equation" r:id="rId10" imgW="711000" imgH="291960" progId="Equation.DSMT4">
                  <p:embed/>
                  <p:pic>
                    <p:nvPicPr>
                      <p:cNvPr id="0" name="Picture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62800" y="3352800"/>
                        <a:ext cx="728663" cy="3000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88" name="Object 12"/>
          <p:cNvGraphicFramePr>
            <a:graphicFrameLocks noChangeAspect="1"/>
          </p:cNvGraphicFramePr>
          <p:nvPr/>
        </p:nvGraphicFramePr>
        <p:xfrm>
          <a:off x="6388100" y="2971800"/>
          <a:ext cx="1079500" cy="300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06" name="Equation" r:id="rId12" imgW="1054080" imgH="291960" progId="Equation.DSMT4">
                  <p:embed/>
                </p:oleObj>
              </mc:Choice>
              <mc:Fallback>
                <p:oleObj name="Equation" r:id="rId12" imgW="1054080" imgH="291960" progId="Equation.DSMT4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88100" y="2971800"/>
                        <a:ext cx="1079500" cy="3000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89" name="Object 13"/>
          <p:cNvGraphicFramePr>
            <a:graphicFrameLocks noChangeAspect="1"/>
          </p:cNvGraphicFramePr>
          <p:nvPr/>
        </p:nvGraphicFramePr>
        <p:xfrm>
          <a:off x="7342187" y="5622925"/>
          <a:ext cx="963613" cy="625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07" name="Equation" r:id="rId14" imgW="939600" imgH="609480" progId="Equation.DSMT4">
                  <p:embed/>
                </p:oleObj>
              </mc:Choice>
              <mc:Fallback>
                <p:oleObj name="Equation" r:id="rId14" imgW="939600" imgH="609480" progId="Equation.DSMT4">
                  <p:embed/>
                  <p:pic>
                    <p:nvPicPr>
                      <p:cNvPr id="0" name="Picture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42187" y="5622925"/>
                        <a:ext cx="963613" cy="6254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90" name="Object 14"/>
          <p:cNvGraphicFramePr>
            <a:graphicFrameLocks noChangeAspect="1"/>
          </p:cNvGraphicFramePr>
          <p:nvPr/>
        </p:nvGraphicFramePr>
        <p:xfrm>
          <a:off x="7677150" y="4327525"/>
          <a:ext cx="1314450" cy="625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08" name="Equation" r:id="rId16" imgW="1282680" imgH="609480" progId="Equation.DSMT4">
                  <p:embed/>
                </p:oleObj>
              </mc:Choice>
              <mc:Fallback>
                <p:oleObj name="Equation" r:id="rId16" imgW="1282680" imgH="609480" progId="Equation.DSMT4">
                  <p:embed/>
                  <p:pic>
                    <p:nvPicPr>
                      <p:cNvPr id="0" name="Picture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77150" y="4327525"/>
                        <a:ext cx="1314450" cy="6254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TextBox 26"/>
          <p:cNvSpPr txBox="1"/>
          <p:nvPr/>
        </p:nvSpPr>
        <p:spPr>
          <a:xfrm>
            <a:off x="4953000" y="1600200"/>
            <a:ext cx="4114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b="1" u="sng" dirty="0" smtClean="0">
                <a:latin typeface="Times New Roman" pitchFamily="18" charset="0"/>
                <a:cs typeface="Times New Roman" pitchFamily="18" charset="0"/>
              </a:rPr>
              <a:t>Bài 5 (bài15/51 SGK):</a:t>
            </a:r>
          </a:p>
          <a:p>
            <a:pPr algn="just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  Hãy cho biết tứ giác OABC có là hình bình hành không? Vì sao?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6200" y="2797314"/>
            <a:ext cx="4800600" cy="16312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2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3. Đồ  thị  của  hàm số y = ax + b  </a:t>
            </a:r>
            <a:r>
              <a:rPr lang="en-US" sz="2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        )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là một đường thẳng :</a:t>
            </a:r>
          </a:p>
          <a:p>
            <a:pPr algn="just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- Cắt trục tung tại điểm có tung độ bằng b.</a:t>
            </a: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- Song song với đường thẳng y = ax nếu</a:t>
            </a:r>
          </a:p>
          <a:p>
            <a:pPr algn="just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- Trùng với đường thẳng y = ax nếu b = 0</a:t>
            </a:r>
          </a:p>
        </p:txBody>
      </p:sp>
      <p:graphicFrame>
        <p:nvGraphicFramePr>
          <p:cNvPr id="16" name="Object 15"/>
          <p:cNvGraphicFramePr>
            <a:graphicFrameLocks noChangeAspect="1"/>
          </p:cNvGraphicFramePr>
          <p:nvPr/>
        </p:nvGraphicFramePr>
        <p:xfrm>
          <a:off x="4292600" y="3784600"/>
          <a:ext cx="584200" cy="25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09" name="Equation" r:id="rId18" imgW="583920" imgH="253800" progId="Equation.DSMT4">
                  <p:embed/>
                </p:oleObj>
              </mc:Choice>
              <mc:Fallback>
                <p:oleObj name="Equation" r:id="rId18" imgW="583920" imgH="253800" progId="Equation.DSMT4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92600" y="3784600"/>
                        <a:ext cx="584200" cy="254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" name="Object 27"/>
          <p:cNvGraphicFramePr>
            <a:graphicFrameLocks noChangeAspect="1"/>
          </p:cNvGraphicFramePr>
          <p:nvPr/>
        </p:nvGraphicFramePr>
        <p:xfrm>
          <a:off x="3839980" y="2880610"/>
          <a:ext cx="571500" cy="25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10" name="Equation" r:id="rId20" imgW="571320" imgH="253800" progId="Equation.DSMT4">
                  <p:embed/>
                </p:oleObj>
              </mc:Choice>
              <mc:Fallback>
                <p:oleObj name="Equation" r:id="rId20" imgW="571320" imgH="25380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39980" y="2880610"/>
                        <a:ext cx="571500" cy="254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24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24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24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245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245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18" grpId="0" uiExpand="1" build="allAtOnce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242</TotalTime>
  <Words>1215</Words>
  <Application>Microsoft Office PowerPoint</Application>
  <PresentationFormat>On-screen Show (4:3)</PresentationFormat>
  <Paragraphs>116</Paragraphs>
  <Slides>12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4" baseType="lpstr">
      <vt:lpstr>Office Theme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THUANPHONG</dc:creator>
  <cp:lastModifiedBy>Thu Ha</cp:lastModifiedBy>
  <cp:revision>32</cp:revision>
  <dcterms:created xsi:type="dcterms:W3CDTF">2017-11-08T02:29:47Z</dcterms:created>
  <dcterms:modified xsi:type="dcterms:W3CDTF">2018-02-20T15:55:09Z</dcterms:modified>
</cp:coreProperties>
</file>