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557" r:id="rId2"/>
    <p:sldId id="503" r:id="rId3"/>
    <p:sldId id="525" r:id="rId4"/>
    <p:sldId id="497" r:id="rId5"/>
    <p:sldId id="549" r:id="rId6"/>
    <p:sldId id="550" r:id="rId7"/>
    <p:sldId id="552" r:id="rId8"/>
    <p:sldId id="554" r:id="rId9"/>
    <p:sldId id="551" r:id="rId10"/>
    <p:sldId id="541" r:id="rId11"/>
    <p:sldId id="515" r:id="rId12"/>
    <p:sldId id="556" r:id="rId13"/>
    <p:sldId id="521" r:id="rId14"/>
    <p:sldId id="545" r:id="rId15"/>
    <p:sldId id="546" r:id="rId16"/>
    <p:sldId id="547" r:id="rId17"/>
    <p:sldId id="542" r:id="rId18"/>
    <p:sldId id="539" r:id="rId19"/>
    <p:sldId id="52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0DD"/>
    <a:srgbClr val="FFCCFF"/>
    <a:srgbClr val="009900"/>
    <a:srgbClr val="BCFCD4"/>
    <a:srgbClr val="99FF66"/>
    <a:srgbClr val="33CCFF"/>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80" autoAdjust="0"/>
  </p:normalViewPr>
  <p:slideViewPr>
    <p:cSldViewPr>
      <p:cViewPr>
        <p:scale>
          <a:sx n="62" d="100"/>
          <a:sy n="62" d="100"/>
        </p:scale>
        <p:origin x="-2083" y="-54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22.png"/></Relationships>
</file>

<file path=ppt/diagrams/_rels/data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diagrams/_rels/data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png"/></Relationships>
</file>

<file path=ppt/diagrams/_rels/drawing2.xml.rels><?xml version="1.0" encoding="UTF-8" standalone="yes"?>
<Relationships xmlns="http://schemas.openxmlformats.org/package/2006/relationships"><Relationship Id="rId1" Type="http://schemas.openxmlformats.org/officeDocument/2006/relationships/image" Target="../media/image2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BBB91E-DAF9-47E3-9C1B-82DE845568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42A6939-AB67-443F-A238-B1594B14F58A}">
      <dgm:prSet phldrT="[Text]" custT="1"/>
      <dgm:spPr/>
      <dgm:t>
        <a:bodyPr/>
        <a:lstStyle/>
        <a:p>
          <a:r>
            <a:rPr lang="en-US" sz="1800" dirty="0" err="1" smtClean="0">
              <a:latin typeface="Cambria" pitchFamily="18" charset="0"/>
              <a:ea typeface="Cambria" pitchFamily="18" charset="0"/>
            </a:rPr>
            <a:t>Hơn</a:t>
          </a:r>
          <a:r>
            <a:rPr lang="en-US" sz="1800" dirty="0" smtClean="0">
              <a:latin typeface="Cambria" pitchFamily="18" charset="0"/>
              <a:ea typeface="Cambria" pitchFamily="18" charset="0"/>
            </a:rPr>
            <a:t> 50000 </a:t>
          </a:r>
          <a:r>
            <a:rPr lang="en-US" sz="1800" dirty="0" err="1" smtClean="0">
              <a:latin typeface="Cambria" pitchFamily="18" charset="0"/>
              <a:ea typeface="Cambria" pitchFamily="18" charset="0"/>
            </a:rPr>
            <a:t>loài</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sinh</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vật</a:t>
          </a:r>
          <a:endParaRPr lang="en-US" sz="1800" dirty="0">
            <a:latin typeface="Cambria" pitchFamily="18" charset="0"/>
            <a:ea typeface="Cambria" pitchFamily="18" charset="0"/>
          </a:endParaRPr>
        </a:p>
      </dgm:t>
    </dgm:pt>
    <dgm:pt modelId="{1E808713-9AEA-4E4B-9042-F201F65702A2}" type="parTrans" cxnId="{CA6D227D-955C-41C5-88CE-BF524022B547}">
      <dgm:prSet/>
      <dgm:spPr/>
      <dgm:t>
        <a:bodyPr/>
        <a:lstStyle/>
        <a:p>
          <a:endParaRPr lang="en-US"/>
        </a:p>
      </dgm:t>
    </dgm:pt>
    <dgm:pt modelId="{B2F25BC8-7F6E-470E-9D72-45A1234FD505}" type="sibTrans" cxnId="{CA6D227D-955C-41C5-88CE-BF524022B547}">
      <dgm:prSet/>
      <dgm:spPr/>
      <dgm:t>
        <a:bodyPr/>
        <a:lstStyle/>
        <a:p>
          <a:endParaRPr lang="en-US"/>
        </a:p>
      </dgm:t>
    </dgm:pt>
    <dgm:pt modelId="{451462FA-6989-408F-BA8F-09E372FDA644}">
      <dgm:prSet phldrT="[Text]" custT="1"/>
      <dgm:spPr/>
      <dgm:t>
        <a:bodyPr/>
        <a:lstStyle/>
        <a:p>
          <a:pPr algn="ctr"/>
          <a:r>
            <a:rPr lang="en-US" sz="1600" dirty="0" err="1" smtClean="0">
              <a:latin typeface="Cambria" pitchFamily="18" charset="0"/>
              <a:ea typeface="Cambria" pitchFamily="18" charset="0"/>
            </a:rPr>
            <a:t>Các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loài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thực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vật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quý</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hiếm</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như</a:t>
          </a:r>
          <a:r>
            <a:rPr lang="en-US" sz="1600" dirty="0" smtClean="0">
              <a:latin typeface="Cambria" pitchFamily="18" charset="0"/>
              <a:ea typeface="Cambria" pitchFamily="18" charset="0"/>
            </a:rPr>
            <a:t>: t</a:t>
          </a:r>
          <a:r>
            <a:rPr lang="vi-VN" sz="1600" dirty="0" smtClean="0">
              <a:latin typeface="Cambria" pitchFamily="18" charset="0"/>
              <a:ea typeface="Cambria" pitchFamily="18" charset="0"/>
            </a:rPr>
            <a:t>rầm hương, trắc, sâm Ngọc Linh,  nghiến,</a:t>
          </a:r>
          <a:r>
            <a:rPr lang="en-US" sz="1600" dirty="0" smtClean="0">
              <a:latin typeface="Cambria" pitchFamily="18" charset="0"/>
              <a:ea typeface="Cambria" pitchFamily="18" charset="0"/>
            </a:rPr>
            <a:t>…</a:t>
          </a:r>
          <a:endParaRPr lang="en-US" sz="1600" dirty="0">
            <a:latin typeface="Cambria" pitchFamily="18" charset="0"/>
            <a:ea typeface="Cambria" pitchFamily="18" charset="0"/>
          </a:endParaRPr>
        </a:p>
      </dgm:t>
    </dgm:pt>
    <dgm:pt modelId="{910BE239-0CC0-4039-8F15-F7C02DB53481}" type="parTrans" cxnId="{6D917308-4E08-4DA2-9E47-7CADA4CE5D4C}">
      <dgm:prSet/>
      <dgm:spPr/>
      <dgm:t>
        <a:bodyPr/>
        <a:lstStyle/>
        <a:p>
          <a:endParaRPr lang="en-US"/>
        </a:p>
      </dgm:t>
    </dgm:pt>
    <dgm:pt modelId="{97C03107-172C-4F8C-A97B-948CFEDBD233}" type="sibTrans" cxnId="{6D917308-4E08-4DA2-9E47-7CADA4CE5D4C}">
      <dgm:prSet/>
      <dgm:spPr/>
      <dgm:t>
        <a:bodyPr/>
        <a:lstStyle/>
        <a:p>
          <a:endParaRPr lang="en-US"/>
        </a:p>
      </dgm:t>
    </dgm:pt>
    <dgm:pt modelId="{77E2C9AF-3FE6-48DC-BD48-552A9BD510BA}">
      <dgm:prSet phldrT="[Text]" custT="1"/>
      <dgm:spPr/>
      <dgm:t>
        <a:bodyPr/>
        <a:lstStyle/>
        <a:p>
          <a:pPr algn="ctr"/>
          <a:r>
            <a:rPr lang="en-US" sz="1600" dirty="0" err="1" smtClean="0">
              <a:latin typeface="Cambria" pitchFamily="18" charset="0"/>
              <a:ea typeface="Cambria" pitchFamily="18" charset="0"/>
            </a:rPr>
            <a:t>Các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loài</a:t>
          </a:r>
          <a:r>
            <a:rPr lang="en-US" sz="1600" dirty="0" smtClean="0">
              <a:latin typeface="Cambria" pitchFamily="18" charset="0"/>
              <a:ea typeface="Cambria" pitchFamily="18" charset="0"/>
            </a:rPr>
            <a:t/>
          </a:r>
          <a:br>
            <a:rPr lang="en-US" sz="1600" dirty="0" smtClean="0">
              <a:latin typeface="Cambria" pitchFamily="18" charset="0"/>
              <a:ea typeface="Cambria" pitchFamily="18" charset="0"/>
            </a:rPr>
          </a:b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động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vật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quý</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hiếm</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như</a:t>
          </a:r>
          <a:r>
            <a:rPr lang="en-US" sz="1600" dirty="0" smtClean="0">
              <a:latin typeface="Cambria" pitchFamily="18" charset="0"/>
              <a:ea typeface="Cambria" pitchFamily="18" charset="0"/>
            </a:rPr>
            <a:t>: </a:t>
          </a:r>
          <a:r>
            <a:rPr lang="it-IT" sz="1600" dirty="0" smtClean="0">
              <a:latin typeface="Cambria" pitchFamily="18" charset="0"/>
              <a:ea typeface="Cambria" pitchFamily="18" charset="0"/>
            </a:rPr>
            <a:t>sao la, voi, bò tót, trĩ,…</a:t>
          </a:r>
          <a:endParaRPr lang="en-US" sz="1600" dirty="0">
            <a:latin typeface="Cambria" pitchFamily="18" charset="0"/>
            <a:ea typeface="Cambria" pitchFamily="18" charset="0"/>
          </a:endParaRPr>
        </a:p>
      </dgm:t>
    </dgm:pt>
    <dgm:pt modelId="{B1060600-208A-4921-B3BA-142DAA8358FA}" type="parTrans" cxnId="{65C31770-EF74-4475-9375-370ACC79E674}">
      <dgm:prSet/>
      <dgm:spPr/>
      <dgm:t>
        <a:bodyPr/>
        <a:lstStyle/>
        <a:p>
          <a:endParaRPr lang="en-US"/>
        </a:p>
      </dgm:t>
    </dgm:pt>
    <dgm:pt modelId="{A409D788-D893-4F09-986A-E99F27A3772A}" type="sibTrans" cxnId="{65C31770-EF74-4475-9375-370ACC79E674}">
      <dgm:prSet/>
      <dgm:spPr/>
      <dgm:t>
        <a:bodyPr/>
        <a:lstStyle/>
        <a:p>
          <a:endParaRPr lang="en-US"/>
        </a:p>
      </dgm:t>
    </dgm:pt>
    <dgm:pt modelId="{BBF6C64C-7BEA-4E35-B8A5-5E6B3A281518}" type="pres">
      <dgm:prSet presAssocID="{DABBB91E-DAF9-47E3-9C1B-82DE845568D0}" presName="mainComposite" presStyleCnt="0">
        <dgm:presLayoutVars>
          <dgm:chPref val="1"/>
          <dgm:dir/>
          <dgm:animOne val="branch"/>
          <dgm:animLvl val="lvl"/>
          <dgm:resizeHandles val="exact"/>
        </dgm:presLayoutVars>
      </dgm:prSet>
      <dgm:spPr/>
      <dgm:t>
        <a:bodyPr/>
        <a:lstStyle/>
        <a:p>
          <a:endParaRPr lang="en-US"/>
        </a:p>
      </dgm:t>
    </dgm:pt>
    <dgm:pt modelId="{F5252616-4EF5-4B52-B6BE-6E94E5EDAF7F}" type="pres">
      <dgm:prSet presAssocID="{DABBB91E-DAF9-47E3-9C1B-82DE845568D0}" presName="hierFlow" presStyleCnt="0"/>
      <dgm:spPr/>
    </dgm:pt>
    <dgm:pt modelId="{67801FFB-470D-4ED5-9CCF-F2CFCBF26872}" type="pres">
      <dgm:prSet presAssocID="{DABBB91E-DAF9-47E3-9C1B-82DE845568D0}" presName="hierChild1" presStyleCnt="0">
        <dgm:presLayoutVars>
          <dgm:chPref val="1"/>
          <dgm:animOne val="branch"/>
          <dgm:animLvl val="lvl"/>
        </dgm:presLayoutVars>
      </dgm:prSet>
      <dgm:spPr/>
    </dgm:pt>
    <dgm:pt modelId="{230F10DA-5D58-47DA-BA69-54A23D90190D}" type="pres">
      <dgm:prSet presAssocID="{842A6939-AB67-443F-A238-B1594B14F58A}" presName="Name14" presStyleCnt="0"/>
      <dgm:spPr/>
    </dgm:pt>
    <dgm:pt modelId="{647A87F1-B924-42C3-9BFB-B28E010046FA}" type="pres">
      <dgm:prSet presAssocID="{842A6939-AB67-443F-A238-B1594B14F58A}" presName="level1Shape" presStyleLbl="node0" presStyleIdx="0" presStyleCnt="1" custScaleX="221150" custScaleY="154740">
        <dgm:presLayoutVars>
          <dgm:chPref val="3"/>
        </dgm:presLayoutVars>
      </dgm:prSet>
      <dgm:spPr/>
      <dgm:t>
        <a:bodyPr/>
        <a:lstStyle/>
        <a:p>
          <a:endParaRPr lang="en-US"/>
        </a:p>
      </dgm:t>
    </dgm:pt>
    <dgm:pt modelId="{2618DFD7-C4C4-4C93-84FA-4619F663EA20}" type="pres">
      <dgm:prSet presAssocID="{842A6939-AB67-443F-A238-B1594B14F58A}" presName="hierChild2" presStyleCnt="0"/>
      <dgm:spPr/>
    </dgm:pt>
    <dgm:pt modelId="{D51E557A-1553-48DB-9E8F-9F340370401B}" type="pres">
      <dgm:prSet presAssocID="{910BE239-0CC0-4039-8F15-F7C02DB53481}" presName="Name19" presStyleLbl="parChTrans1D2" presStyleIdx="0" presStyleCnt="2"/>
      <dgm:spPr/>
      <dgm:t>
        <a:bodyPr/>
        <a:lstStyle/>
        <a:p>
          <a:endParaRPr lang="en-US"/>
        </a:p>
      </dgm:t>
    </dgm:pt>
    <dgm:pt modelId="{88CD1CA6-17F0-4589-9BF1-D6D33BE6CF03}" type="pres">
      <dgm:prSet presAssocID="{451462FA-6989-408F-BA8F-09E372FDA644}" presName="Name21" presStyleCnt="0"/>
      <dgm:spPr/>
    </dgm:pt>
    <dgm:pt modelId="{8FEB5CAE-D4E7-4A10-87E2-8525D06FCC9D}" type="pres">
      <dgm:prSet presAssocID="{451462FA-6989-408F-BA8F-09E372FDA644}" presName="level2Shape" presStyleLbl="node2" presStyleIdx="0" presStyleCnt="2" custScaleX="244241" custScaleY="338147"/>
      <dgm:spPr/>
      <dgm:t>
        <a:bodyPr/>
        <a:lstStyle/>
        <a:p>
          <a:endParaRPr lang="en-US"/>
        </a:p>
      </dgm:t>
    </dgm:pt>
    <dgm:pt modelId="{1AFBA3D9-207A-44DE-8A1A-6C3CC5CE240C}" type="pres">
      <dgm:prSet presAssocID="{451462FA-6989-408F-BA8F-09E372FDA644}" presName="hierChild3" presStyleCnt="0"/>
      <dgm:spPr/>
    </dgm:pt>
    <dgm:pt modelId="{B5C99304-917D-49E0-9151-E32A0AB859FC}" type="pres">
      <dgm:prSet presAssocID="{B1060600-208A-4921-B3BA-142DAA8358FA}" presName="Name19" presStyleLbl="parChTrans1D2" presStyleIdx="1" presStyleCnt="2"/>
      <dgm:spPr/>
      <dgm:t>
        <a:bodyPr/>
        <a:lstStyle/>
        <a:p>
          <a:endParaRPr lang="en-US"/>
        </a:p>
      </dgm:t>
    </dgm:pt>
    <dgm:pt modelId="{ED0D0407-1794-4096-90D5-81104A9981D3}" type="pres">
      <dgm:prSet presAssocID="{77E2C9AF-3FE6-48DC-BD48-552A9BD510BA}" presName="Name21" presStyleCnt="0"/>
      <dgm:spPr/>
    </dgm:pt>
    <dgm:pt modelId="{27D381F5-9104-4B6C-B2BD-30E0775303D9}" type="pres">
      <dgm:prSet presAssocID="{77E2C9AF-3FE6-48DC-BD48-552A9BD510BA}" presName="level2Shape" presStyleLbl="node2" presStyleIdx="1" presStyleCnt="2" custScaleX="245208" custScaleY="338147" custLinFactNeighborX="7926" custLinFactNeighborY="-25"/>
      <dgm:spPr/>
      <dgm:t>
        <a:bodyPr/>
        <a:lstStyle/>
        <a:p>
          <a:endParaRPr lang="en-US"/>
        </a:p>
      </dgm:t>
    </dgm:pt>
    <dgm:pt modelId="{81A1960F-9FF2-405D-9046-6BA1C37F7B4A}" type="pres">
      <dgm:prSet presAssocID="{77E2C9AF-3FE6-48DC-BD48-552A9BD510BA}" presName="hierChild3" presStyleCnt="0"/>
      <dgm:spPr/>
    </dgm:pt>
    <dgm:pt modelId="{425CFAFE-0538-415A-B15F-33022646A72E}" type="pres">
      <dgm:prSet presAssocID="{DABBB91E-DAF9-47E3-9C1B-82DE845568D0}" presName="bgShapesFlow" presStyleCnt="0"/>
      <dgm:spPr/>
    </dgm:pt>
  </dgm:ptLst>
  <dgm:cxnLst>
    <dgm:cxn modelId="{6D917308-4E08-4DA2-9E47-7CADA4CE5D4C}" srcId="{842A6939-AB67-443F-A238-B1594B14F58A}" destId="{451462FA-6989-408F-BA8F-09E372FDA644}" srcOrd="0" destOrd="0" parTransId="{910BE239-0CC0-4039-8F15-F7C02DB53481}" sibTransId="{97C03107-172C-4F8C-A97B-948CFEDBD233}"/>
    <dgm:cxn modelId="{B33BE415-AC2C-4237-B03E-BB49F2A00EC8}" type="presOf" srcId="{B1060600-208A-4921-B3BA-142DAA8358FA}" destId="{B5C99304-917D-49E0-9151-E32A0AB859FC}" srcOrd="0" destOrd="0" presId="urn:microsoft.com/office/officeart/2005/8/layout/hierarchy6"/>
    <dgm:cxn modelId="{E370E689-474E-43A4-AFE3-2794FFA0B95A}" type="presOf" srcId="{77E2C9AF-3FE6-48DC-BD48-552A9BD510BA}" destId="{27D381F5-9104-4B6C-B2BD-30E0775303D9}" srcOrd="0" destOrd="0" presId="urn:microsoft.com/office/officeart/2005/8/layout/hierarchy6"/>
    <dgm:cxn modelId="{3B793D0A-ADE2-4E2E-8A8F-52721DC40ED4}" type="presOf" srcId="{DABBB91E-DAF9-47E3-9C1B-82DE845568D0}" destId="{BBF6C64C-7BEA-4E35-B8A5-5E6B3A281518}" srcOrd="0" destOrd="0" presId="urn:microsoft.com/office/officeart/2005/8/layout/hierarchy6"/>
    <dgm:cxn modelId="{2B05B06B-5AB0-4EC3-9986-FA2CB701185D}" type="presOf" srcId="{842A6939-AB67-443F-A238-B1594B14F58A}" destId="{647A87F1-B924-42C3-9BFB-B28E010046FA}" srcOrd="0" destOrd="0" presId="urn:microsoft.com/office/officeart/2005/8/layout/hierarchy6"/>
    <dgm:cxn modelId="{78A5B863-1BEA-4D6B-8CFD-77622B9971BD}" type="presOf" srcId="{451462FA-6989-408F-BA8F-09E372FDA644}" destId="{8FEB5CAE-D4E7-4A10-87E2-8525D06FCC9D}" srcOrd="0" destOrd="0" presId="urn:microsoft.com/office/officeart/2005/8/layout/hierarchy6"/>
    <dgm:cxn modelId="{65C31770-EF74-4475-9375-370ACC79E674}" srcId="{842A6939-AB67-443F-A238-B1594B14F58A}" destId="{77E2C9AF-3FE6-48DC-BD48-552A9BD510BA}" srcOrd="1" destOrd="0" parTransId="{B1060600-208A-4921-B3BA-142DAA8358FA}" sibTransId="{A409D788-D893-4F09-986A-E99F27A3772A}"/>
    <dgm:cxn modelId="{CA6D227D-955C-41C5-88CE-BF524022B547}" srcId="{DABBB91E-DAF9-47E3-9C1B-82DE845568D0}" destId="{842A6939-AB67-443F-A238-B1594B14F58A}" srcOrd="0" destOrd="0" parTransId="{1E808713-9AEA-4E4B-9042-F201F65702A2}" sibTransId="{B2F25BC8-7F6E-470E-9D72-45A1234FD505}"/>
    <dgm:cxn modelId="{BC229114-D687-48EB-BB75-8F686370860A}" type="presOf" srcId="{910BE239-0CC0-4039-8F15-F7C02DB53481}" destId="{D51E557A-1553-48DB-9E8F-9F340370401B}" srcOrd="0" destOrd="0" presId="urn:microsoft.com/office/officeart/2005/8/layout/hierarchy6"/>
    <dgm:cxn modelId="{088A1907-CCDA-4326-BE0E-0FDD3EFC1E63}" type="presParOf" srcId="{BBF6C64C-7BEA-4E35-B8A5-5E6B3A281518}" destId="{F5252616-4EF5-4B52-B6BE-6E94E5EDAF7F}" srcOrd="0" destOrd="0" presId="urn:microsoft.com/office/officeart/2005/8/layout/hierarchy6"/>
    <dgm:cxn modelId="{14E9CE3A-9862-47D2-8ED6-1501CA1593E8}" type="presParOf" srcId="{F5252616-4EF5-4B52-B6BE-6E94E5EDAF7F}" destId="{67801FFB-470D-4ED5-9CCF-F2CFCBF26872}" srcOrd="0" destOrd="0" presId="urn:microsoft.com/office/officeart/2005/8/layout/hierarchy6"/>
    <dgm:cxn modelId="{84FA37D2-E3BA-4F99-AD8D-F531C0B2D666}" type="presParOf" srcId="{67801FFB-470D-4ED5-9CCF-F2CFCBF26872}" destId="{230F10DA-5D58-47DA-BA69-54A23D90190D}" srcOrd="0" destOrd="0" presId="urn:microsoft.com/office/officeart/2005/8/layout/hierarchy6"/>
    <dgm:cxn modelId="{81AEDAA4-8517-4D88-A339-43E0BA6D8900}" type="presParOf" srcId="{230F10DA-5D58-47DA-BA69-54A23D90190D}" destId="{647A87F1-B924-42C3-9BFB-B28E010046FA}" srcOrd="0" destOrd="0" presId="urn:microsoft.com/office/officeart/2005/8/layout/hierarchy6"/>
    <dgm:cxn modelId="{0348DC22-745F-4FE8-A27D-5D8BA3DDF98C}" type="presParOf" srcId="{230F10DA-5D58-47DA-BA69-54A23D90190D}" destId="{2618DFD7-C4C4-4C93-84FA-4619F663EA20}" srcOrd="1" destOrd="0" presId="urn:microsoft.com/office/officeart/2005/8/layout/hierarchy6"/>
    <dgm:cxn modelId="{015C8425-7B9E-4C46-AA8C-D0A03D3519A9}" type="presParOf" srcId="{2618DFD7-C4C4-4C93-84FA-4619F663EA20}" destId="{D51E557A-1553-48DB-9E8F-9F340370401B}" srcOrd="0" destOrd="0" presId="urn:microsoft.com/office/officeart/2005/8/layout/hierarchy6"/>
    <dgm:cxn modelId="{154E837F-B81E-4390-889C-61D8FE3E0BBA}" type="presParOf" srcId="{2618DFD7-C4C4-4C93-84FA-4619F663EA20}" destId="{88CD1CA6-17F0-4589-9BF1-D6D33BE6CF03}" srcOrd="1" destOrd="0" presId="urn:microsoft.com/office/officeart/2005/8/layout/hierarchy6"/>
    <dgm:cxn modelId="{E7E94C67-9972-4C08-9E6E-AD3737AE0840}" type="presParOf" srcId="{88CD1CA6-17F0-4589-9BF1-D6D33BE6CF03}" destId="{8FEB5CAE-D4E7-4A10-87E2-8525D06FCC9D}" srcOrd="0" destOrd="0" presId="urn:microsoft.com/office/officeart/2005/8/layout/hierarchy6"/>
    <dgm:cxn modelId="{9BF98F93-048E-4982-AC65-29DEB4726D63}" type="presParOf" srcId="{88CD1CA6-17F0-4589-9BF1-D6D33BE6CF03}" destId="{1AFBA3D9-207A-44DE-8A1A-6C3CC5CE240C}" srcOrd="1" destOrd="0" presId="urn:microsoft.com/office/officeart/2005/8/layout/hierarchy6"/>
    <dgm:cxn modelId="{137E2198-A7C4-402C-80A6-ED04C73CB6BD}" type="presParOf" srcId="{2618DFD7-C4C4-4C93-84FA-4619F663EA20}" destId="{B5C99304-917D-49E0-9151-E32A0AB859FC}" srcOrd="2" destOrd="0" presId="urn:microsoft.com/office/officeart/2005/8/layout/hierarchy6"/>
    <dgm:cxn modelId="{4EB6D9C9-9BF7-4643-9BFD-418F00AB28B5}" type="presParOf" srcId="{2618DFD7-C4C4-4C93-84FA-4619F663EA20}" destId="{ED0D0407-1794-4096-90D5-81104A9981D3}" srcOrd="3" destOrd="0" presId="urn:microsoft.com/office/officeart/2005/8/layout/hierarchy6"/>
    <dgm:cxn modelId="{2475264A-1598-43E7-A239-EBACB7213CD7}" type="presParOf" srcId="{ED0D0407-1794-4096-90D5-81104A9981D3}" destId="{27D381F5-9104-4B6C-B2BD-30E0775303D9}" srcOrd="0" destOrd="0" presId="urn:microsoft.com/office/officeart/2005/8/layout/hierarchy6"/>
    <dgm:cxn modelId="{63D71DD8-037A-4113-8C03-E0D85DC1FC79}" type="presParOf" srcId="{ED0D0407-1794-4096-90D5-81104A9981D3}" destId="{81A1960F-9FF2-405D-9046-6BA1C37F7B4A}" srcOrd="1" destOrd="0" presId="urn:microsoft.com/office/officeart/2005/8/layout/hierarchy6"/>
    <dgm:cxn modelId="{668E729C-B52D-4D01-BC22-D4E07386C391}" type="presParOf" srcId="{BBF6C64C-7BEA-4E35-B8A5-5E6B3A281518}" destId="{425CFAFE-0538-415A-B15F-33022646A72E}" srcOrd="1" destOrd="0" presId="urn:microsoft.com/office/officeart/2005/8/layout/hierarchy6"/>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85FB22-2C2B-4E80-9E69-08CBF0D98E7F}" type="doc">
      <dgm:prSet loTypeId="urn:microsoft.com/office/officeart/2005/8/layout/pyramid2" loCatId="list" qsTypeId="urn:microsoft.com/office/officeart/2005/8/quickstyle/simple1" qsCatId="simple" csTypeId="urn:microsoft.com/office/officeart/2005/8/colors/accent1_2" csCatId="accent1" phldr="1"/>
      <dgm:spPr/>
    </dgm:pt>
    <dgm:pt modelId="{69620A7F-E812-44FF-B7BF-F1005581AF10}">
      <dgm:prSet phldrT="[Text]" custT="1"/>
      <dgm:spPr/>
      <dgm:t>
        <a:bodyPr/>
        <a:lstStyle/>
        <a:p>
          <a:pPr algn="just"/>
          <a:r>
            <a:rPr lang="vi-VN" sz="1600" dirty="0" smtClean="0">
              <a:latin typeface="Cambria" pitchFamily="18" charset="0"/>
              <a:ea typeface="Cambria" pitchFamily="18" charset="0"/>
            </a:rPr>
            <a:t>Trong mỗi loài lại có số lượng cá thể rất lớn, tạo nên sự đa dạng của nguồn gen di truyền.</a:t>
          </a:r>
          <a:endParaRPr lang="en-US" sz="1600" dirty="0">
            <a:latin typeface="Cambria" pitchFamily="18" charset="0"/>
            <a:ea typeface="Cambria" pitchFamily="18" charset="0"/>
          </a:endParaRPr>
        </a:p>
      </dgm:t>
    </dgm:pt>
    <dgm:pt modelId="{0E67E45F-AEB7-4BC2-A79C-81878229D584}" type="parTrans" cxnId="{D91017BF-5FFD-4E63-A7CF-D27DC701F7BD}">
      <dgm:prSet/>
      <dgm:spPr/>
      <dgm:t>
        <a:bodyPr/>
        <a:lstStyle/>
        <a:p>
          <a:endParaRPr lang="en-US"/>
        </a:p>
      </dgm:t>
    </dgm:pt>
    <dgm:pt modelId="{05E73CEA-248E-49D6-B90D-476A815CFAEC}" type="sibTrans" cxnId="{D91017BF-5FFD-4E63-A7CF-D27DC701F7BD}">
      <dgm:prSet/>
      <dgm:spPr/>
      <dgm:t>
        <a:bodyPr/>
        <a:lstStyle/>
        <a:p>
          <a:endParaRPr lang="en-US"/>
        </a:p>
      </dgm:t>
    </dgm:pt>
    <dgm:pt modelId="{F74D3D63-6518-4891-8F21-F3B09A681D38}">
      <dgm:prSet phldrT="[Text]" custT="1"/>
      <dgm:spPr/>
      <dgm:t>
        <a:bodyPr/>
        <a:lstStyle/>
        <a:p>
          <a:pPr algn="just"/>
          <a:r>
            <a:rPr lang="vi-VN" sz="1600" dirty="0" smtClean="0">
              <a:latin typeface="Cambria" pitchFamily="18" charset="0"/>
              <a:ea typeface="Cambria" pitchFamily="18" charset="0"/>
            </a:rPr>
            <a:t>Hệ sinh thái tự nhiên trên cạn như rừng kín thường xanh, rừng thưa, rừng tre nứa, rừng trên núi đá vôi,...</a:t>
          </a:r>
          <a:endParaRPr lang="en-US" sz="1600" dirty="0">
            <a:latin typeface="Cambria" pitchFamily="18" charset="0"/>
            <a:ea typeface="Cambria" pitchFamily="18" charset="0"/>
          </a:endParaRPr>
        </a:p>
      </dgm:t>
    </dgm:pt>
    <dgm:pt modelId="{69183BE1-51B2-4B23-B002-9FBB9042A243}" type="parTrans" cxnId="{7C271D39-DAEC-4524-AE55-CC2131594889}">
      <dgm:prSet/>
      <dgm:spPr/>
      <dgm:t>
        <a:bodyPr/>
        <a:lstStyle/>
        <a:p>
          <a:endParaRPr lang="en-US"/>
        </a:p>
      </dgm:t>
    </dgm:pt>
    <dgm:pt modelId="{978DDC9A-C3E8-41EB-B76A-37A016010A0B}" type="sibTrans" cxnId="{7C271D39-DAEC-4524-AE55-CC2131594889}">
      <dgm:prSet/>
      <dgm:spPr/>
      <dgm:t>
        <a:bodyPr/>
        <a:lstStyle/>
        <a:p>
          <a:endParaRPr lang="en-US"/>
        </a:p>
      </dgm:t>
    </dgm:pt>
    <dgm:pt modelId="{3230F891-2154-4A0A-A75E-5F3CF0554F5C}">
      <dgm:prSet phldrT="[Text]" custT="1"/>
      <dgm:spPr/>
      <dgm:t>
        <a:bodyPr/>
        <a:lstStyle/>
        <a:p>
          <a:pPr algn="just"/>
          <a:r>
            <a:rPr lang="vi-VN" sz="1600" dirty="0" smtClean="0">
              <a:latin typeface="Cambria" pitchFamily="18" charset="0"/>
              <a:ea typeface="Cambria" pitchFamily="18" charset="0"/>
            </a:rPr>
            <a:t>Hệ sinh thái tự nhiên dưới nước: nước mặn, nước </a:t>
          </a:r>
          <a:r>
            <a:rPr lang="vi-VN" sz="1600" dirty="0" smtClean="0">
              <a:latin typeface="Cambria" pitchFamily="18" charset="0"/>
              <a:ea typeface="Cambria" pitchFamily="18" charset="0"/>
            </a:rPr>
            <a:t>ngọt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sông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hồ</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đầm</a:t>
          </a:r>
          <a:r>
            <a:rPr lang="en-US" sz="1600" dirty="0" smtClean="0">
              <a:latin typeface="Cambria" pitchFamily="18" charset="0"/>
              <a:ea typeface="Cambria" pitchFamily="18" charset="0"/>
            </a:rPr>
            <a:t>,…</a:t>
          </a:r>
          <a:endParaRPr lang="en-US" sz="1600" dirty="0">
            <a:latin typeface="Cambria" pitchFamily="18" charset="0"/>
            <a:ea typeface="Cambria" pitchFamily="18" charset="0"/>
          </a:endParaRPr>
        </a:p>
      </dgm:t>
    </dgm:pt>
    <dgm:pt modelId="{6D53CFBF-81DF-4FAA-A608-C9EF700E28A6}" type="parTrans" cxnId="{83BCF676-9E0D-4EE5-A69F-286F6263B3C1}">
      <dgm:prSet/>
      <dgm:spPr/>
      <dgm:t>
        <a:bodyPr/>
        <a:lstStyle/>
        <a:p>
          <a:endParaRPr lang="en-US"/>
        </a:p>
      </dgm:t>
    </dgm:pt>
    <dgm:pt modelId="{9507507E-F06B-4C84-92CF-7C1DC80713F5}" type="sibTrans" cxnId="{83BCF676-9E0D-4EE5-A69F-286F6263B3C1}">
      <dgm:prSet/>
      <dgm:spPr/>
      <dgm:t>
        <a:bodyPr/>
        <a:lstStyle/>
        <a:p>
          <a:endParaRPr lang="en-US"/>
        </a:p>
      </dgm:t>
    </dgm:pt>
    <dgm:pt modelId="{90560508-AE49-4178-83FA-93629D0AC6BB}">
      <dgm:prSet phldrT="[Text]" custT="1"/>
      <dgm:spPr/>
      <dgm:t>
        <a:bodyPr/>
        <a:lstStyle/>
        <a:p>
          <a:pPr algn="just"/>
          <a:r>
            <a:rPr lang="vi-VN" sz="1600" dirty="0" smtClean="0">
              <a:latin typeface="Cambria" pitchFamily="18" charset="0"/>
              <a:ea typeface="Cambria" pitchFamily="18" charset="0"/>
            </a:rPr>
            <a:t>Các hệ sinh thái nông nghiệp: sản xuất nông nghiệp, lâm nghiệp và thuỷ sản của con người.</a:t>
          </a:r>
          <a:endParaRPr lang="en-US" sz="1600" dirty="0">
            <a:latin typeface="Cambria" pitchFamily="18" charset="0"/>
            <a:ea typeface="Cambria" pitchFamily="18" charset="0"/>
          </a:endParaRPr>
        </a:p>
      </dgm:t>
    </dgm:pt>
    <dgm:pt modelId="{4354A055-D28C-4EED-92BD-EA055F3551FD}" type="parTrans" cxnId="{EF2AB152-DBBF-418C-A171-B7811B1A4330}">
      <dgm:prSet/>
      <dgm:spPr/>
      <dgm:t>
        <a:bodyPr/>
        <a:lstStyle/>
        <a:p>
          <a:endParaRPr lang="en-US"/>
        </a:p>
      </dgm:t>
    </dgm:pt>
    <dgm:pt modelId="{83133E3B-E27C-4FD5-AA50-8CBF84E777F4}" type="sibTrans" cxnId="{EF2AB152-DBBF-418C-A171-B7811B1A4330}">
      <dgm:prSet/>
      <dgm:spPr/>
      <dgm:t>
        <a:bodyPr/>
        <a:lstStyle/>
        <a:p>
          <a:endParaRPr lang="en-US"/>
        </a:p>
      </dgm:t>
    </dgm:pt>
    <dgm:pt modelId="{25785ADA-E40D-4B5F-B1C7-0F900DC7F3E2}" type="pres">
      <dgm:prSet presAssocID="{5C85FB22-2C2B-4E80-9E69-08CBF0D98E7F}" presName="compositeShape" presStyleCnt="0">
        <dgm:presLayoutVars>
          <dgm:dir/>
          <dgm:resizeHandles/>
        </dgm:presLayoutVars>
      </dgm:prSet>
      <dgm:spPr/>
    </dgm:pt>
    <dgm:pt modelId="{05AC6029-8E04-4D20-8922-D424E1FDD752}" type="pres">
      <dgm:prSet presAssocID="{5C85FB22-2C2B-4E80-9E69-08CBF0D98E7F}" presName="pyramid" presStyleLbl="node1" presStyleIdx="0" presStyleCnt="1"/>
      <dgm:spPr>
        <a:blipFill rotWithShape="0">
          <a:blip xmlns:r="http://schemas.openxmlformats.org/officeDocument/2006/relationships" r:embed="rId1"/>
          <a:stretch>
            <a:fillRect/>
          </a:stretch>
        </a:blipFill>
      </dgm:spPr>
    </dgm:pt>
    <dgm:pt modelId="{23239507-FBED-44B0-A416-B7E5AE82F0FC}" type="pres">
      <dgm:prSet presAssocID="{5C85FB22-2C2B-4E80-9E69-08CBF0D98E7F}" presName="theList" presStyleCnt="0"/>
      <dgm:spPr/>
    </dgm:pt>
    <dgm:pt modelId="{628FF34A-5DBB-4010-8342-B36A4F241E58}" type="pres">
      <dgm:prSet presAssocID="{69620A7F-E812-44FF-B7BF-F1005581AF10}" presName="aNode" presStyleLbl="fgAcc1" presStyleIdx="0" presStyleCnt="4" custScaleX="114386" custScaleY="175729">
        <dgm:presLayoutVars>
          <dgm:bulletEnabled val="1"/>
        </dgm:presLayoutVars>
      </dgm:prSet>
      <dgm:spPr/>
      <dgm:t>
        <a:bodyPr/>
        <a:lstStyle/>
        <a:p>
          <a:endParaRPr lang="en-US"/>
        </a:p>
      </dgm:t>
    </dgm:pt>
    <dgm:pt modelId="{06D514FA-A590-4F12-A03D-C7F795C1B133}" type="pres">
      <dgm:prSet presAssocID="{69620A7F-E812-44FF-B7BF-F1005581AF10}" presName="aSpace" presStyleCnt="0"/>
      <dgm:spPr/>
    </dgm:pt>
    <dgm:pt modelId="{6B012C9F-A982-4B4A-96FC-1B3F664ED7EE}" type="pres">
      <dgm:prSet presAssocID="{F74D3D63-6518-4891-8F21-F3B09A681D38}" presName="aNode" presStyleLbl="fgAcc1" presStyleIdx="1" presStyleCnt="4" custScaleX="115698" custScaleY="210908">
        <dgm:presLayoutVars>
          <dgm:bulletEnabled val="1"/>
        </dgm:presLayoutVars>
      </dgm:prSet>
      <dgm:spPr/>
      <dgm:t>
        <a:bodyPr/>
        <a:lstStyle/>
        <a:p>
          <a:endParaRPr lang="en-US"/>
        </a:p>
      </dgm:t>
    </dgm:pt>
    <dgm:pt modelId="{A3E9380F-D6FF-46C7-8DFD-B2E1B8AED0CD}" type="pres">
      <dgm:prSet presAssocID="{F74D3D63-6518-4891-8F21-F3B09A681D38}" presName="aSpace" presStyleCnt="0"/>
      <dgm:spPr/>
    </dgm:pt>
    <dgm:pt modelId="{A4201F5A-F832-4105-81DE-95931E12C0A7}" type="pres">
      <dgm:prSet presAssocID="{3230F891-2154-4A0A-A75E-5F3CF0554F5C}" presName="aNode" presStyleLbl="fgAcc1" presStyleIdx="2" presStyleCnt="4" custScaleX="116465" custScaleY="147174">
        <dgm:presLayoutVars>
          <dgm:bulletEnabled val="1"/>
        </dgm:presLayoutVars>
      </dgm:prSet>
      <dgm:spPr/>
      <dgm:t>
        <a:bodyPr/>
        <a:lstStyle/>
        <a:p>
          <a:endParaRPr lang="en-US"/>
        </a:p>
      </dgm:t>
    </dgm:pt>
    <dgm:pt modelId="{B1F92C8E-2B0F-483A-9D8F-06C01F051AD3}" type="pres">
      <dgm:prSet presAssocID="{3230F891-2154-4A0A-A75E-5F3CF0554F5C}" presName="aSpace" presStyleCnt="0"/>
      <dgm:spPr/>
    </dgm:pt>
    <dgm:pt modelId="{46231C38-E278-45F9-B816-F3A414511A6E}" type="pres">
      <dgm:prSet presAssocID="{90560508-AE49-4178-83FA-93629D0AC6BB}" presName="aNode" presStyleLbl="fgAcc1" presStyleIdx="3" presStyleCnt="4" custScaleX="116465" custScaleY="145153">
        <dgm:presLayoutVars>
          <dgm:bulletEnabled val="1"/>
        </dgm:presLayoutVars>
      </dgm:prSet>
      <dgm:spPr/>
      <dgm:t>
        <a:bodyPr/>
        <a:lstStyle/>
        <a:p>
          <a:endParaRPr lang="en-US"/>
        </a:p>
      </dgm:t>
    </dgm:pt>
    <dgm:pt modelId="{500EABE2-537E-4CA9-81BA-BC32AB1C1E31}" type="pres">
      <dgm:prSet presAssocID="{90560508-AE49-4178-83FA-93629D0AC6BB}" presName="aSpace" presStyleCnt="0"/>
      <dgm:spPr/>
    </dgm:pt>
  </dgm:ptLst>
  <dgm:cxnLst>
    <dgm:cxn modelId="{D91017BF-5FFD-4E63-A7CF-D27DC701F7BD}" srcId="{5C85FB22-2C2B-4E80-9E69-08CBF0D98E7F}" destId="{69620A7F-E812-44FF-B7BF-F1005581AF10}" srcOrd="0" destOrd="0" parTransId="{0E67E45F-AEB7-4BC2-A79C-81878229D584}" sibTransId="{05E73CEA-248E-49D6-B90D-476A815CFAEC}"/>
    <dgm:cxn modelId="{83BCF676-9E0D-4EE5-A69F-286F6263B3C1}" srcId="{5C85FB22-2C2B-4E80-9E69-08CBF0D98E7F}" destId="{3230F891-2154-4A0A-A75E-5F3CF0554F5C}" srcOrd="2" destOrd="0" parTransId="{6D53CFBF-81DF-4FAA-A608-C9EF700E28A6}" sibTransId="{9507507E-F06B-4C84-92CF-7C1DC80713F5}"/>
    <dgm:cxn modelId="{7C271D39-DAEC-4524-AE55-CC2131594889}" srcId="{5C85FB22-2C2B-4E80-9E69-08CBF0D98E7F}" destId="{F74D3D63-6518-4891-8F21-F3B09A681D38}" srcOrd="1" destOrd="0" parTransId="{69183BE1-51B2-4B23-B002-9FBB9042A243}" sibTransId="{978DDC9A-C3E8-41EB-B76A-37A016010A0B}"/>
    <dgm:cxn modelId="{4A09EB71-61D4-4F2D-9DD0-CFE81EB2CB13}" type="presOf" srcId="{5C85FB22-2C2B-4E80-9E69-08CBF0D98E7F}" destId="{25785ADA-E40D-4B5F-B1C7-0F900DC7F3E2}" srcOrd="0" destOrd="0" presId="urn:microsoft.com/office/officeart/2005/8/layout/pyramid2"/>
    <dgm:cxn modelId="{D5DF51CD-81E3-4C5A-867C-DC976DFC7A2E}" type="presOf" srcId="{F74D3D63-6518-4891-8F21-F3B09A681D38}" destId="{6B012C9F-A982-4B4A-96FC-1B3F664ED7EE}" srcOrd="0" destOrd="0" presId="urn:microsoft.com/office/officeart/2005/8/layout/pyramid2"/>
    <dgm:cxn modelId="{EF2AB152-DBBF-418C-A171-B7811B1A4330}" srcId="{5C85FB22-2C2B-4E80-9E69-08CBF0D98E7F}" destId="{90560508-AE49-4178-83FA-93629D0AC6BB}" srcOrd="3" destOrd="0" parTransId="{4354A055-D28C-4EED-92BD-EA055F3551FD}" sibTransId="{83133E3B-E27C-4FD5-AA50-8CBF84E777F4}"/>
    <dgm:cxn modelId="{F5848AD8-CDDE-49BC-B1A3-9C393C4572AE}" type="presOf" srcId="{69620A7F-E812-44FF-B7BF-F1005581AF10}" destId="{628FF34A-5DBB-4010-8342-B36A4F241E58}" srcOrd="0" destOrd="0" presId="urn:microsoft.com/office/officeart/2005/8/layout/pyramid2"/>
    <dgm:cxn modelId="{B2FF67AB-37D0-4E4B-B92F-AEA5EE6C6F49}" type="presOf" srcId="{3230F891-2154-4A0A-A75E-5F3CF0554F5C}" destId="{A4201F5A-F832-4105-81DE-95931E12C0A7}" srcOrd="0" destOrd="0" presId="urn:microsoft.com/office/officeart/2005/8/layout/pyramid2"/>
    <dgm:cxn modelId="{C9B816F4-A66C-456B-B036-E7599A07ED88}" type="presOf" srcId="{90560508-AE49-4178-83FA-93629D0AC6BB}" destId="{46231C38-E278-45F9-B816-F3A414511A6E}" srcOrd="0" destOrd="0" presId="urn:microsoft.com/office/officeart/2005/8/layout/pyramid2"/>
    <dgm:cxn modelId="{625C0302-D178-4B03-BD4A-1A8B81DCAEBB}" type="presParOf" srcId="{25785ADA-E40D-4B5F-B1C7-0F900DC7F3E2}" destId="{05AC6029-8E04-4D20-8922-D424E1FDD752}" srcOrd="0" destOrd="0" presId="urn:microsoft.com/office/officeart/2005/8/layout/pyramid2"/>
    <dgm:cxn modelId="{225650EB-3C7C-42FD-A1D8-0D462A4641D9}" type="presParOf" srcId="{25785ADA-E40D-4B5F-B1C7-0F900DC7F3E2}" destId="{23239507-FBED-44B0-A416-B7E5AE82F0FC}" srcOrd="1" destOrd="0" presId="urn:microsoft.com/office/officeart/2005/8/layout/pyramid2"/>
    <dgm:cxn modelId="{FC5A5E8A-C966-4BB8-96FB-5DEA86672B28}" type="presParOf" srcId="{23239507-FBED-44B0-A416-B7E5AE82F0FC}" destId="{628FF34A-5DBB-4010-8342-B36A4F241E58}" srcOrd="0" destOrd="0" presId="urn:microsoft.com/office/officeart/2005/8/layout/pyramid2"/>
    <dgm:cxn modelId="{7337B8FE-D41D-418E-BE45-381ED0D5643B}" type="presParOf" srcId="{23239507-FBED-44B0-A416-B7E5AE82F0FC}" destId="{06D514FA-A590-4F12-A03D-C7F795C1B133}" srcOrd="1" destOrd="0" presId="urn:microsoft.com/office/officeart/2005/8/layout/pyramid2"/>
    <dgm:cxn modelId="{00EC846E-CAFC-4D97-9620-0543CF377172}" type="presParOf" srcId="{23239507-FBED-44B0-A416-B7E5AE82F0FC}" destId="{6B012C9F-A982-4B4A-96FC-1B3F664ED7EE}" srcOrd="2" destOrd="0" presId="urn:microsoft.com/office/officeart/2005/8/layout/pyramid2"/>
    <dgm:cxn modelId="{79850E5F-0CE2-4DE1-8039-B4C099192644}" type="presParOf" srcId="{23239507-FBED-44B0-A416-B7E5AE82F0FC}" destId="{A3E9380F-D6FF-46C7-8DFD-B2E1B8AED0CD}" srcOrd="3" destOrd="0" presId="urn:microsoft.com/office/officeart/2005/8/layout/pyramid2"/>
    <dgm:cxn modelId="{FB781A2B-EDD9-4BDD-AD8E-9D935160F95C}" type="presParOf" srcId="{23239507-FBED-44B0-A416-B7E5AE82F0FC}" destId="{A4201F5A-F832-4105-81DE-95931E12C0A7}" srcOrd="4" destOrd="0" presId="urn:microsoft.com/office/officeart/2005/8/layout/pyramid2"/>
    <dgm:cxn modelId="{95E96510-81F9-4C65-97C8-98139A64A6C8}" type="presParOf" srcId="{23239507-FBED-44B0-A416-B7E5AE82F0FC}" destId="{B1F92C8E-2B0F-483A-9D8F-06C01F051AD3}" srcOrd="5" destOrd="0" presId="urn:microsoft.com/office/officeart/2005/8/layout/pyramid2"/>
    <dgm:cxn modelId="{7CC5773F-EFAC-4425-92FF-2FA755F7FD91}" type="presParOf" srcId="{23239507-FBED-44B0-A416-B7E5AE82F0FC}" destId="{46231C38-E278-45F9-B816-F3A414511A6E}" srcOrd="6" destOrd="0" presId="urn:microsoft.com/office/officeart/2005/8/layout/pyramid2"/>
    <dgm:cxn modelId="{84B9E7CC-4BA1-4F0C-91E4-0A81C82424B3}" type="presParOf" srcId="{23239507-FBED-44B0-A416-B7E5AE82F0FC}" destId="{500EABE2-537E-4CA9-81BA-BC32AB1C1E31}" srcOrd="7" destOrd="0" presId="urn:microsoft.com/office/officeart/2005/8/layout/pyramid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1" dirty="0" smtClean="0">
              <a:solidFill>
                <a:schemeClr val="tx1"/>
              </a:solidFill>
              <a:latin typeface="Cambria" pitchFamily="18" charset="0"/>
              <a:ea typeface="Cambria" pitchFamily="18" charset="0"/>
            </a:rPr>
            <a:t>- Suy giảm về hệ sinh thái: </a:t>
          </a:r>
          <a:r>
            <a:rPr lang="en-US" sz="1800" b="0" dirty="0" err="1" smtClean="0">
              <a:solidFill>
                <a:schemeClr val="tx1"/>
              </a:solidFill>
              <a:latin typeface="Cambria" pitchFamily="18" charset="0"/>
              <a:ea typeface="Cambria" pitchFamily="18" charset="0"/>
            </a:rPr>
            <a:t>các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hệ</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sinh</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thái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rừng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nguyên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sinh</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bị</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phá</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hoại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gần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hết</a:t>
          </a:r>
          <a:r>
            <a:rPr lang="vi-VN" sz="1800" b="0" dirty="0" smtClean="0">
              <a:solidFill>
                <a:schemeClr val="tx1"/>
              </a:solidFill>
              <a:latin typeface="Cambria" pitchFamily="18" charset="0"/>
              <a:ea typeface="Cambria" pitchFamily="18" charset="0"/>
            </a:rPr>
            <a:t>.</a:t>
          </a:r>
          <a:r>
            <a:rPr lang="en-US" sz="1800" b="0" dirty="0" smtClean="0">
              <a:solidFill>
                <a:schemeClr val="tx1"/>
              </a:solidFill>
              <a:latin typeface="Cambria" pitchFamily="18" charset="0"/>
              <a:ea typeface="Cambria" pitchFamily="18" charset="0"/>
            </a:rPr>
            <a:t> </a:t>
          </a:r>
        </a:p>
        <a:p>
          <a:pPr algn="just"/>
          <a:r>
            <a:rPr lang="vi-VN" sz="1800" b="1" dirty="0" smtClean="0">
              <a:solidFill>
                <a:schemeClr val="tx1"/>
              </a:solidFill>
              <a:latin typeface="Cambria" pitchFamily="18" charset="0"/>
              <a:ea typeface="Cambria" pitchFamily="18" charset="0"/>
            </a:rPr>
            <a:t>- Suy giảm số lượng cá thể, loài sinh vật</a:t>
          </a:r>
          <a:r>
            <a:rPr lang="vi-VN" sz="1800" b="0" dirty="0" smtClean="0">
              <a:solidFill>
                <a:schemeClr val="tx1"/>
              </a:solidFill>
              <a:latin typeface="Cambria" pitchFamily="18" charset="0"/>
              <a:ea typeface="Cambria" pitchFamily="18" charset="0"/>
            </a:rPr>
            <a:t>: nhiều loài động, thực vật có nguy cơ bị tuyệt chủng.</a:t>
          </a:r>
          <a:endParaRPr lang="en-US" sz="1800" b="0" dirty="0" smtClean="0">
            <a:solidFill>
              <a:schemeClr val="tx1"/>
            </a:solidFill>
            <a:latin typeface="Cambria" pitchFamily="18" charset="0"/>
            <a:ea typeface="Cambria" pitchFamily="18" charset="0"/>
          </a:endParaRPr>
        </a:p>
        <a:p>
          <a:pPr algn="just"/>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Suy</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giảm</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về</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nguồn</a:t>
          </a:r>
          <a:r>
            <a:rPr lang="en-US" sz="1800" b="1" dirty="0" smtClean="0">
              <a:solidFill>
                <a:schemeClr val="tx1"/>
              </a:solidFill>
              <a:latin typeface="Cambria" pitchFamily="18" charset="0"/>
              <a:ea typeface="Cambria" pitchFamily="18" charset="0"/>
            </a:rPr>
            <a:t> gen.</a:t>
          </a:r>
          <a:endParaRPr lang="en-US" sz="1800" b="0" dirty="0" smtClean="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vi-VN" sz="1800" b="0" dirty="0" smtClean="0">
              <a:solidFill>
                <a:schemeClr val="tx1"/>
              </a:solidFill>
              <a:latin typeface="Cambria" pitchFamily="18" charset="0"/>
              <a:ea typeface="Cambria" pitchFamily="18" charset="0"/>
            </a:rPr>
            <a:t>75 loài thú, 57 loài chim, 75 loài bò sát, 53 loài lưỡng cư, 136 loài cá.</a:t>
          </a:r>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Các</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yếu</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tố</a:t>
          </a:r>
          <a:r>
            <a:rPr lang="en-US" sz="1800" b="1" dirty="0" smtClean="0">
              <a:solidFill>
                <a:schemeClr val="tx1"/>
              </a:solidFill>
              <a:latin typeface="Cambria" pitchFamily="18" charset="0"/>
              <a:ea typeface="Cambria" pitchFamily="18" charset="0"/>
            </a:rPr>
            <a:t> tự </a:t>
          </a:r>
          <a:r>
            <a:rPr lang="en-US" sz="1800" b="1" dirty="0" err="1" smtClean="0">
              <a:solidFill>
                <a:schemeClr val="tx1"/>
              </a:solidFill>
              <a:latin typeface="Cambria" pitchFamily="18" charset="0"/>
              <a:ea typeface="Cambria" pitchFamily="18" charset="0"/>
            </a:rPr>
            <a:t>nhiên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bão</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lũ</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lụt</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hạn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hán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cháy</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rừng</a:t>
          </a:r>
          <a:r>
            <a:rPr lang="en-US" sz="1800" dirty="0" smtClean="0">
              <a:solidFill>
                <a:schemeClr val="tx1"/>
              </a:solidFill>
              <a:latin typeface="Cambria" pitchFamily="18" charset="0"/>
              <a:ea typeface="Cambria" pitchFamily="18" charset="0"/>
            </a:rPr>
            <a:t>…</a:t>
          </a:r>
        </a:p>
        <a:p>
          <a:pPr algn="just"/>
          <a:r>
            <a:rPr lang="vi-VN" sz="1800" b="1" dirty="0" smtClean="0">
              <a:solidFill>
                <a:schemeClr val="tx1"/>
              </a:solidFill>
              <a:latin typeface="Cambria" pitchFamily="18" charset="0"/>
              <a:ea typeface="Cambria" pitchFamily="18" charset="0"/>
            </a:rPr>
            <a:t>- Con người</a:t>
          </a:r>
          <a:r>
            <a:rPr lang="vi-VN" sz="1800" dirty="0" smtClean="0">
              <a:solidFill>
                <a:schemeClr val="tx1"/>
              </a:solidFill>
              <a:latin typeface="Cambria" pitchFamily="18" charset="0"/>
              <a:ea typeface="Cambria" pitchFamily="18" charset="0"/>
            </a:rPr>
            <a:t>: khai thác rừng, phá rừng, đốt rừng, chiến tranh, săn bắt động vật hoang dã…</a:t>
          </a:r>
          <a:endParaRPr lang="en-US" sz="1800" dirty="0" smtClean="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60591">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76355">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10345">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latin typeface="Cambria" pitchFamily="18" charset="0"/>
              <a:ea typeface="Cambria" pitchFamily="18" charset="0"/>
            </a:rPr>
            <a:t>- Mất cân bằng sinh thái, ảnh hưởng đến môi trường sống của con người</a:t>
          </a:r>
          <a:r>
            <a:rPr lang="en-US" sz="1800" b="0" dirty="0" smtClean="0">
              <a:solidFill>
                <a:schemeClr val="tx1"/>
              </a:solidFill>
              <a:latin typeface="Cambria" pitchFamily="18" charset="0"/>
              <a:ea typeface="Cambria" pitchFamily="18" charset="0"/>
            </a:rPr>
            <a:t>.</a:t>
          </a:r>
        </a:p>
        <a:p>
          <a:pPr algn="just"/>
          <a:r>
            <a:rPr lang="vi-VN" sz="1800" b="0" dirty="0" smtClean="0">
              <a:solidFill>
                <a:schemeClr val="tx1"/>
              </a:solidFill>
              <a:latin typeface="Cambria" pitchFamily="18" charset="0"/>
              <a:ea typeface="Cambria" pitchFamily="18" charset="0"/>
            </a:rPr>
            <a:t>- Ảnh hưởng đến an ninh lương thực, suy giảm nguồn gen</a:t>
          </a:r>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biến đổi khí hậ</a:t>
          </a:r>
          <a:r>
            <a:rPr lang="en-US" sz="1800" b="0" dirty="0" smtClean="0">
              <a:solidFill>
                <a:schemeClr val="tx1"/>
              </a:solidFill>
              <a:latin typeface="Cambria" pitchFamily="18" charset="0"/>
              <a:ea typeface="Cambria" pitchFamily="18" charset="0"/>
            </a:rPr>
            <a:t>u,…</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0" dirty="0" smtClean="0">
              <a:solidFill>
                <a:schemeClr val="tx1"/>
              </a:solidFill>
              <a:latin typeface="Cambria" pitchFamily="18" charset="0"/>
              <a:ea typeface="Cambria" pitchFamily="18" charset="0"/>
            </a:rPr>
            <a:t>- Q</a:t>
          </a:r>
          <a:r>
            <a:rPr lang="vi-VN" sz="1800" b="0" dirty="0" smtClean="0">
              <a:solidFill>
                <a:schemeClr val="tx1"/>
              </a:solidFill>
              <a:latin typeface="Cambria" pitchFamily="18" charset="0"/>
              <a:ea typeface="Cambria" pitchFamily="18" charset="0"/>
            </a:rPr>
            <a:t>uyết định tính ổn định của các hệ sinh thái tự nhiên, là cơ sở sinh tồn của sự sống trong môi trường. </a:t>
          </a:r>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 B</a:t>
          </a:r>
          <a:r>
            <a:rPr lang="vi-VN" sz="1800" b="0" dirty="0" smtClean="0">
              <a:solidFill>
                <a:schemeClr val="tx1"/>
              </a:solidFill>
              <a:latin typeface="Cambria" pitchFamily="18" charset="0"/>
              <a:ea typeface="Cambria" pitchFamily="18" charset="0"/>
            </a:rPr>
            <a:t>ảo vệ đa dạng sinh học chính là bảo vệ môi trường sống của chúng ta.</a:t>
          </a:r>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vi-VN" sz="1800" b="0" dirty="0" smtClean="0">
              <a:solidFill>
                <a:schemeClr val="tx1"/>
              </a:solidFill>
              <a:latin typeface="Cambria" pitchFamily="18" charset="0"/>
              <a:ea typeface="Cambria" pitchFamily="18" charset="0"/>
            </a:rPr>
            <a:t>- Xây dựng các khu bảo tồn thiên nhiên và vườn quốc gia</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trồng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và</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bảo</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vệ</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rừng</a:t>
          </a:r>
          <a:r>
            <a:rPr lang="en-US" sz="1800" b="0" dirty="0" smtClean="0">
              <a:solidFill>
                <a:schemeClr val="tx1"/>
              </a:solidFill>
              <a:latin typeface="Cambria" pitchFamily="18" charset="0"/>
              <a:ea typeface="Cambria" pitchFamily="18" charset="0"/>
            </a:rPr>
            <a:t>, n</a:t>
          </a:r>
          <a:r>
            <a:rPr lang="vi-VN" sz="1800" b="0" dirty="0" smtClean="0">
              <a:solidFill>
                <a:schemeClr val="tx1"/>
              </a:solidFill>
              <a:latin typeface="Cambria" pitchFamily="18" charset="0"/>
              <a:ea typeface="Cambria" pitchFamily="18" charset="0"/>
            </a:rPr>
            <a:t>âng cao ý thức người dân.</a:t>
          </a:r>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Ngăn chặn nạn phá rừng, săn bắt động vật hoang dã.</a:t>
          </a:r>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Xử</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lí</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các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chất</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thải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công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nghiệp</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nông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nghiệp</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và</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sinh</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hoạt</a:t>
          </a:r>
          <a:r>
            <a:rPr lang="en-US" sz="1800" b="0" dirty="0" smtClean="0">
              <a:solidFill>
                <a:schemeClr val="tx1"/>
              </a:solidFill>
              <a:latin typeface="Cambria" pitchFamily="18" charset="0"/>
              <a:ea typeface="Cambria" pitchFamily="18" charset="0"/>
            </a:rPr>
            <a:t>.</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20197">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0689">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25123">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F9374672-8689-4F34-90D1-ABD220DE990B}"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94FA610F-85E8-4C28-8D0B-D7B89F5E4236}" type="presOf" srcId="{9B38993F-91D9-4E45-89FE-E7C2053BB052}" destId="{A0E9B536-5134-4AC7-990D-17E1F41843B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5E61F118-3B5C-46F2-A8FB-A32EA42A55DF}" type="presOf" srcId="{9DA92A08-ED37-48A9-A0DD-F521D2142CD2}" destId="{C7497E28-FAE4-42DA-8D9D-5B4659273D7A}" srcOrd="0" destOrd="0" presId="urn:microsoft.com/office/officeart/2008/layout/VerticalCurvedList"/>
    <dgm:cxn modelId="{1F8983DA-82A0-4855-8232-CDDEE3B0FDF5}" type="presOf" srcId="{75A2E02A-7769-4E94-8561-8178449CF35B}" destId="{534504B8-3AD3-4D7F-BA10-772C4BC9F4DA}" srcOrd="0" destOrd="0" presId="urn:microsoft.com/office/officeart/2008/layout/VerticalCurvedList"/>
    <dgm:cxn modelId="{8091CF7E-5442-4103-9CBE-FD7FA5B05E76}" type="presOf" srcId="{A55E36B4-5DBD-4D69-9E07-2ACE1B02C75C}" destId="{287E208B-7CBA-48D9-A845-7C3BA9246006}" srcOrd="0" destOrd="0" presId="urn:microsoft.com/office/officeart/2008/layout/VerticalCurvedList"/>
    <dgm:cxn modelId="{94A6A8B5-93ED-4DBE-B88E-01E594D00A78}" type="presParOf" srcId="{287E208B-7CBA-48D9-A845-7C3BA9246006}" destId="{5A99791D-9E28-4B3D-8ACD-8F48A5C6199A}" srcOrd="0" destOrd="0" presId="urn:microsoft.com/office/officeart/2008/layout/VerticalCurvedList"/>
    <dgm:cxn modelId="{7473C8A3-729A-4488-8D8F-FFEAB8369399}" type="presParOf" srcId="{5A99791D-9E28-4B3D-8ACD-8F48A5C6199A}" destId="{9839DEA4-81CC-40F3-A882-992AC1AF75D3}" srcOrd="0" destOrd="0" presId="urn:microsoft.com/office/officeart/2008/layout/VerticalCurvedList"/>
    <dgm:cxn modelId="{BDA93494-428E-4861-884C-9CEAD5CF91FE}" type="presParOf" srcId="{9839DEA4-81CC-40F3-A882-992AC1AF75D3}" destId="{28F6DBF1-E187-4C38-B1F1-C875CC0EEA2D}" srcOrd="0" destOrd="0" presId="urn:microsoft.com/office/officeart/2008/layout/VerticalCurvedList"/>
    <dgm:cxn modelId="{EC2649AC-988F-4F2B-950E-F9587E605882}" type="presParOf" srcId="{9839DEA4-81CC-40F3-A882-992AC1AF75D3}" destId="{C7497E28-FAE4-42DA-8D9D-5B4659273D7A}" srcOrd="1" destOrd="0" presId="urn:microsoft.com/office/officeart/2008/layout/VerticalCurvedList"/>
    <dgm:cxn modelId="{3D1A586A-9564-4251-9C86-C3DAC5AD5D86}" type="presParOf" srcId="{9839DEA4-81CC-40F3-A882-992AC1AF75D3}" destId="{175AA276-58F2-4DD9-80FC-A508711E986D}" srcOrd="2" destOrd="0" presId="urn:microsoft.com/office/officeart/2008/layout/VerticalCurvedList"/>
    <dgm:cxn modelId="{BB031859-13B6-4BEC-A632-B2BAD28324B5}" type="presParOf" srcId="{9839DEA4-81CC-40F3-A882-992AC1AF75D3}" destId="{99D1BCB1-BBEC-4020-AF46-9B84DFEEEB12}" srcOrd="3" destOrd="0" presId="urn:microsoft.com/office/officeart/2008/layout/VerticalCurvedList"/>
    <dgm:cxn modelId="{11B359C8-53A4-4F9C-8AC4-43DAA22F518E}" type="presParOf" srcId="{5A99791D-9E28-4B3D-8ACD-8F48A5C6199A}" destId="{534504B8-3AD3-4D7F-BA10-772C4BC9F4DA}" srcOrd="1" destOrd="0" presId="urn:microsoft.com/office/officeart/2008/layout/VerticalCurvedList"/>
    <dgm:cxn modelId="{A3313D0B-AF6A-4313-80F3-09C3D89C5C46}" type="presParOf" srcId="{5A99791D-9E28-4B3D-8ACD-8F48A5C6199A}" destId="{449D8CCB-25E3-4F77-9AA7-F013F49094ED}" srcOrd="2" destOrd="0" presId="urn:microsoft.com/office/officeart/2008/layout/VerticalCurvedList"/>
    <dgm:cxn modelId="{6CF80960-D734-4647-9CD9-CA0F34B4A571}" type="presParOf" srcId="{449D8CCB-25E3-4F77-9AA7-F013F49094ED}" destId="{467C472B-F399-46AE-B017-5DC56BBEA7D7}" srcOrd="0" destOrd="0" presId="urn:microsoft.com/office/officeart/2008/layout/VerticalCurvedList"/>
    <dgm:cxn modelId="{FE4D0892-E629-4A85-B04C-610B82135E11}" type="presParOf" srcId="{5A99791D-9E28-4B3D-8ACD-8F48A5C6199A}" destId="{DD97E049-4A6C-47F8-8707-C5FFDBF743ED}" srcOrd="3" destOrd="0" presId="urn:microsoft.com/office/officeart/2008/layout/VerticalCurvedList"/>
    <dgm:cxn modelId="{7762CC7B-C7DE-4588-A304-BC8AD208912E}" type="presParOf" srcId="{5A99791D-9E28-4B3D-8ACD-8F48A5C6199A}" destId="{7DBD23B7-51C8-4591-8906-0B740EFCF017}" srcOrd="4" destOrd="0" presId="urn:microsoft.com/office/officeart/2008/layout/VerticalCurvedList"/>
    <dgm:cxn modelId="{46C7B6BD-E35C-4F0F-9980-2582BE90E7E3}" type="presParOf" srcId="{7DBD23B7-51C8-4591-8906-0B740EFCF017}" destId="{9D6C96D5-59F1-4074-AA4E-276172A59D56}" srcOrd="0" destOrd="0" presId="urn:microsoft.com/office/officeart/2008/layout/VerticalCurvedList"/>
    <dgm:cxn modelId="{FAFF4DE4-0C00-42EA-97EA-C1AA783444C7}" type="presParOf" srcId="{5A99791D-9E28-4B3D-8ACD-8F48A5C6199A}" destId="{A0E9B536-5134-4AC7-990D-17E1F41843BA}" srcOrd="5" destOrd="0" presId="urn:microsoft.com/office/officeart/2008/layout/VerticalCurvedList"/>
    <dgm:cxn modelId="{3FAF7F2A-F214-42DB-8AFD-351912356004}" type="presParOf" srcId="{5A99791D-9E28-4B3D-8ACD-8F48A5C6199A}" destId="{E6CA5371-E765-4FE6-A6BE-7ECD1C15C765}" srcOrd="6" destOrd="0" presId="urn:microsoft.com/office/officeart/2008/layout/VerticalCurvedList"/>
    <dgm:cxn modelId="{4459B39B-CF42-46C3-9286-765DB7124831}"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A87F1-B924-42C3-9BFB-B28E010046FA}">
      <dsp:nvSpPr>
        <dsp:cNvPr id="0" name=""/>
        <dsp:cNvSpPr/>
      </dsp:nvSpPr>
      <dsp:spPr>
        <a:xfrm>
          <a:off x="1025224" y="533036"/>
          <a:ext cx="1518369" cy="70827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Cambria" pitchFamily="18" charset="0"/>
              <a:ea typeface="Cambria" pitchFamily="18" charset="0"/>
            </a:rPr>
            <a:t>Hơn</a:t>
          </a:r>
          <a:r>
            <a:rPr lang="en-US" sz="1800" kern="1200" dirty="0" smtClean="0">
              <a:latin typeface="Cambria" pitchFamily="18" charset="0"/>
              <a:ea typeface="Cambria" pitchFamily="18" charset="0"/>
            </a:rPr>
            <a:t> 50000 </a:t>
          </a:r>
          <a:r>
            <a:rPr lang="en-US" sz="1800" kern="1200" dirty="0" err="1" smtClean="0">
              <a:latin typeface="Cambria" pitchFamily="18" charset="0"/>
              <a:ea typeface="Cambria" pitchFamily="18" charset="0"/>
            </a:rPr>
            <a:t>loài</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sinh</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vật</a:t>
          </a:r>
          <a:endParaRPr lang="en-US" sz="1800" kern="1200" dirty="0">
            <a:latin typeface="Cambria" pitchFamily="18" charset="0"/>
            <a:ea typeface="Cambria" pitchFamily="18" charset="0"/>
          </a:endParaRPr>
        </a:p>
      </dsp:txBody>
      <dsp:txXfrm>
        <a:off x="1045969" y="553781"/>
        <a:ext cx="1476879" cy="666785"/>
      </dsp:txXfrm>
    </dsp:sp>
    <dsp:sp modelId="{D51E557A-1553-48DB-9E8F-9F340370401B}">
      <dsp:nvSpPr>
        <dsp:cNvPr id="0" name=""/>
        <dsp:cNvSpPr/>
      </dsp:nvSpPr>
      <dsp:spPr>
        <a:xfrm>
          <a:off x="839648" y="1241311"/>
          <a:ext cx="944760" cy="183087"/>
        </a:xfrm>
        <a:custGeom>
          <a:avLst/>
          <a:gdLst/>
          <a:ahLst/>
          <a:cxnLst/>
          <a:rect l="0" t="0" r="0" b="0"/>
          <a:pathLst>
            <a:path>
              <a:moveTo>
                <a:pt x="944760" y="0"/>
              </a:moveTo>
              <a:lnTo>
                <a:pt x="944760" y="91543"/>
              </a:lnTo>
              <a:lnTo>
                <a:pt x="0" y="91543"/>
              </a:lnTo>
              <a:lnTo>
                <a:pt x="0" y="1830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5CAE-D4E7-4A10-87E2-8525D06FCC9D}">
      <dsp:nvSpPr>
        <dsp:cNvPr id="0" name=""/>
        <dsp:cNvSpPr/>
      </dsp:nvSpPr>
      <dsp:spPr>
        <a:xfrm>
          <a:off x="1194" y="1424399"/>
          <a:ext cx="1676908" cy="15477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latin typeface="Cambria" pitchFamily="18" charset="0"/>
              <a:ea typeface="Cambria" pitchFamily="18" charset="0"/>
            </a:rPr>
            <a:t>Các</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loài</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thực</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vật</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quý</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hiếm</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như</a:t>
          </a:r>
          <a:r>
            <a:rPr lang="en-US" sz="1600" kern="1200" dirty="0" smtClean="0">
              <a:latin typeface="Cambria" pitchFamily="18" charset="0"/>
              <a:ea typeface="Cambria" pitchFamily="18" charset="0"/>
            </a:rPr>
            <a:t>: t</a:t>
          </a:r>
          <a:r>
            <a:rPr lang="vi-VN" sz="1600" kern="1200" dirty="0" smtClean="0">
              <a:latin typeface="Cambria" pitchFamily="18" charset="0"/>
              <a:ea typeface="Cambria" pitchFamily="18" charset="0"/>
            </a:rPr>
            <a:t>rầm hương, trắc, sâm Ngọc Linh,  nghiến,</a:t>
          </a:r>
          <a:r>
            <a:rPr lang="en-US" sz="1600" kern="1200" dirty="0" smtClean="0">
              <a:latin typeface="Cambria" pitchFamily="18" charset="0"/>
              <a:ea typeface="Cambria" pitchFamily="18" charset="0"/>
            </a:rPr>
            <a:t>…</a:t>
          </a:r>
          <a:endParaRPr lang="en-US" sz="1600" kern="1200" dirty="0">
            <a:latin typeface="Cambria" pitchFamily="18" charset="0"/>
            <a:ea typeface="Cambria" pitchFamily="18" charset="0"/>
          </a:endParaRPr>
        </a:p>
      </dsp:txBody>
      <dsp:txXfrm>
        <a:off x="46526" y="1469731"/>
        <a:ext cx="1586244" cy="1457100"/>
      </dsp:txXfrm>
    </dsp:sp>
    <dsp:sp modelId="{B5C99304-917D-49E0-9151-E32A0AB859FC}">
      <dsp:nvSpPr>
        <dsp:cNvPr id="0" name=""/>
        <dsp:cNvSpPr/>
      </dsp:nvSpPr>
      <dsp:spPr>
        <a:xfrm>
          <a:off x="1784409" y="1241311"/>
          <a:ext cx="942635" cy="182973"/>
        </a:xfrm>
        <a:custGeom>
          <a:avLst/>
          <a:gdLst/>
          <a:ahLst/>
          <a:cxnLst/>
          <a:rect l="0" t="0" r="0" b="0"/>
          <a:pathLst>
            <a:path>
              <a:moveTo>
                <a:pt x="0" y="0"/>
              </a:moveTo>
              <a:lnTo>
                <a:pt x="0" y="91486"/>
              </a:lnTo>
              <a:lnTo>
                <a:pt x="942635" y="91486"/>
              </a:lnTo>
              <a:lnTo>
                <a:pt x="942635" y="1829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D381F5-9104-4B6C-B2BD-30E0775303D9}">
      <dsp:nvSpPr>
        <dsp:cNvPr id="0" name=""/>
        <dsp:cNvSpPr/>
      </dsp:nvSpPr>
      <dsp:spPr>
        <a:xfrm>
          <a:off x="1885270" y="1424284"/>
          <a:ext cx="1683547" cy="15477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latin typeface="Cambria" pitchFamily="18" charset="0"/>
              <a:ea typeface="Cambria" pitchFamily="18" charset="0"/>
            </a:rPr>
            <a:t>Các</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loài</a:t>
          </a:r>
          <a:r>
            <a:rPr lang="en-US" sz="1600" kern="1200" dirty="0" smtClean="0">
              <a:latin typeface="Cambria" pitchFamily="18" charset="0"/>
              <a:ea typeface="Cambria" pitchFamily="18" charset="0"/>
            </a:rPr>
            <a:t/>
          </a:r>
          <a:br>
            <a:rPr lang="en-US" sz="1600" kern="1200" dirty="0" smtClean="0">
              <a:latin typeface="Cambria" pitchFamily="18" charset="0"/>
              <a:ea typeface="Cambria" pitchFamily="18" charset="0"/>
            </a:rPr>
          </a:b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động</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vật</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quý</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hiếm</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như</a:t>
          </a:r>
          <a:r>
            <a:rPr lang="en-US" sz="1600" kern="1200" dirty="0" smtClean="0">
              <a:latin typeface="Cambria" pitchFamily="18" charset="0"/>
              <a:ea typeface="Cambria" pitchFamily="18" charset="0"/>
            </a:rPr>
            <a:t>: </a:t>
          </a:r>
          <a:r>
            <a:rPr lang="it-IT" sz="1600" kern="1200" dirty="0" smtClean="0">
              <a:latin typeface="Cambria" pitchFamily="18" charset="0"/>
              <a:ea typeface="Cambria" pitchFamily="18" charset="0"/>
            </a:rPr>
            <a:t>sao la, voi, bò tót, trĩ,…</a:t>
          </a:r>
          <a:endParaRPr lang="en-US" sz="1600" kern="1200" dirty="0">
            <a:latin typeface="Cambria" pitchFamily="18" charset="0"/>
            <a:ea typeface="Cambria" pitchFamily="18" charset="0"/>
          </a:endParaRPr>
        </a:p>
      </dsp:txBody>
      <dsp:txXfrm>
        <a:off x="1930602" y="1469616"/>
        <a:ext cx="1592883" cy="1457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C6029-8E04-4D20-8922-D424E1FDD752}">
      <dsp:nvSpPr>
        <dsp:cNvPr id="0" name=""/>
        <dsp:cNvSpPr/>
      </dsp:nvSpPr>
      <dsp:spPr>
        <a:xfrm>
          <a:off x="-11185" y="0"/>
          <a:ext cx="4265729" cy="4265729"/>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8FF34A-5DBB-4010-8342-B36A4F241E58}">
      <dsp:nvSpPr>
        <dsp:cNvPr id="0" name=""/>
        <dsp:cNvSpPr/>
      </dsp:nvSpPr>
      <dsp:spPr>
        <a:xfrm>
          <a:off x="1922237" y="429285"/>
          <a:ext cx="3171607" cy="82135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vi-VN" sz="1600" kern="1200" dirty="0" smtClean="0">
              <a:latin typeface="Cambria" pitchFamily="18" charset="0"/>
              <a:ea typeface="Cambria" pitchFamily="18" charset="0"/>
            </a:rPr>
            <a:t>Trong mỗi loài lại có số lượng cá thể rất lớn, tạo nên sự đa dạng của nguồn gen di truyền.</a:t>
          </a:r>
          <a:endParaRPr lang="en-US" sz="1600" kern="1200" dirty="0">
            <a:latin typeface="Cambria" pitchFamily="18" charset="0"/>
            <a:ea typeface="Cambria" pitchFamily="18" charset="0"/>
          </a:endParaRPr>
        </a:p>
      </dsp:txBody>
      <dsp:txXfrm>
        <a:off x="1962332" y="469380"/>
        <a:ext cx="3091417" cy="741162"/>
      </dsp:txXfrm>
    </dsp:sp>
    <dsp:sp modelId="{6B012C9F-A982-4B4A-96FC-1B3F664ED7EE}">
      <dsp:nvSpPr>
        <dsp:cNvPr id="0" name=""/>
        <dsp:cNvSpPr/>
      </dsp:nvSpPr>
      <dsp:spPr>
        <a:xfrm>
          <a:off x="1904047" y="1309062"/>
          <a:ext cx="3207986" cy="98577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vi-VN" sz="1600" kern="1200" dirty="0" smtClean="0">
              <a:latin typeface="Cambria" pitchFamily="18" charset="0"/>
              <a:ea typeface="Cambria" pitchFamily="18" charset="0"/>
            </a:rPr>
            <a:t>Hệ sinh thái tự nhiên trên cạn như rừng kín thường xanh, rừng thưa, rừng tre nứa, rừng trên núi đá vôi,...</a:t>
          </a:r>
          <a:endParaRPr lang="en-US" sz="1600" kern="1200" dirty="0">
            <a:latin typeface="Cambria" pitchFamily="18" charset="0"/>
            <a:ea typeface="Cambria" pitchFamily="18" charset="0"/>
          </a:endParaRPr>
        </a:p>
      </dsp:txBody>
      <dsp:txXfrm>
        <a:off x="1952169" y="1357184"/>
        <a:ext cx="3111742" cy="889534"/>
      </dsp:txXfrm>
    </dsp:sp>
    <dsp:sp modelId="{A4201F5A-F832-4105-81DE-95931E12C0A7}">
      <dsp:nvSpPr>
        <dsp:cNvPr id="0" name=""/>
        <dsp:cNvSpPr/>
      </dsp:nvSpPr>
      <dsp:spPr>
        <a:xfrm>
          <a:off x="1893414" y="2353265"/>
          <a:ext cx="3229252" cy="68788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vi-VN" sz="1600" kern="1200" dirty="0" smtClean="0">
              <a:latin typeface="Cambria" pitchFamily="18" charset="0"/>
              <a:ea typeface="Cambria" pitchFamily="18" charset="0"/>
            </a:rPr>
            <a:t>Hệ sinh thái tự nhiên dưới nước: nước mặn, nước </a:t>
          </a:r>
          <a:r>
            <a:rPr lang="vi-VN" sz="1600" kern="1200" dirty="0" smtClean="0">
              <a:latin typeface="Cambria" pitchFamily="18" charset="0"/>
              <a:ea typeface="Cambria" pitchFamily="18" charset="0"/>
            </a:rPr>
            <a:t>ngọt</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sông</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hồ</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đầm</a:t>
          </a:r>
          <a:r>
            <a:rPr lang="en-US" sz="1600" kern="1200" dirty="0" smtClean="0">
              <a:latin typeface="Cambria" pitchFamily="18" charset="0"/>
              <a:ea typeface="Cambria" pitchFamily="18" charset="0"/>
            </a:rPr>
            <a:t>,…</a:t>
          </a:r>
          <a:endParaRPr lang="en-US" sz="1600" kern="1200" dirty="0">
            <a:latin typeface="Cambria" pitchFamily="18" charset="0"/>
            <a:ea typeface="Cambria" pitchFamily="18" charset="0"/>
          </a:endParaRPr>
        </a:p>
      </dsp:txBody>
      <dsp:txXfrm>
        <a:off x="1926994" y="2386845"/>
        <a:ext cx="3162092" cy="620727"/>
      </dsp:txXfrm>
    </dsp:sp>
    <dsp:sp modelId="{46231C38-E278-45F9-B816-F3A414511A6E}">
      <dsp:nvSpPr>
        <dsp:cNvPr id="0" name=""/>
        <dsp:cNvSpPr/>
      </dsp:nvSpPr>
      <dsp:spPr>
        <a:xfrm>
          <a:off x="1893414" y="3099577"/>
          <a:ext cx="3229252" cy="67844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vi-VN" sz="1600" kern="1200" dirty="0" smtClean="0">
              <a:latin typeface="Cambria" pitchFamily="18" charset="0"/>
              <a:ea typeface="Cambria" pitchFamily="18" charset="0"/>
            </a:rPr>
            <a:t>Các hệ sinh thái nông nghiệp: sản xuất nông nghiệp, lâm nghiệp và thuỷ sản của con người.</a:t>
          </a:r>
          <a:endParaRPr lang="en-US" sz="1600" kern="1200" dirty="0">
            <a:latin typeface="Cambria" pitchFamily="18" charset="0"/>
            <a:ea typeface="Cambria" pitchFamily="18" charset="0"/>
          </a:endParaRPr>
        </a:p>
      </dsp:txBody>
      <dsp:txXfrm>
        <a:off x="1926533" y="3132696"/>
        <a:ext cx="3163014" cy="6122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203200"/>
          <a:ext cx="6528363" cy="16560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Suy giảm về hệ sinh thái: </a:t>
          </a:r>
          <a:r>
            <a:rPr lang="en-US" sz="1800" b="0" kern="1200" dirty="0" err="1" smtClean="0">
              <a:solidFill>
                <a:schemeClr val="tx1"/>
              </a:solidFill>
              <a:latin typeface="Cambria" pitchFamily="18" charset="0"/>
              <a:ea typeface="Cambria" pitchFamily="18" charset="0"/>
            </a:rPr>
            <a:t>các</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hệ</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sinh</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thái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rừng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nguyên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sinh</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bị</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phá</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hoại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gần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hết</a:t>
          </a:r>
          <a:r>
            <a:rPr lang="vi-VN" sz="1800" b="0" kern="1200" dirty="0" smtClean="0">
              <a:solidFill>
                <a:schemeClr val="tx1"/>
              </a:solidFill>
              <a:latin typeface="Cambria" pitchFamily="18" charset="0"/>
              <a:ea typeface="Cambria" pitchFamily="18" charset="0"/>
            </a:rPr>
            <a:t>.</a:t>
          </a:r>
          <a:r>
            <a:rPr lang="en-US" sz="1800" b="0" kern="1200" dirty="0" smtClean="0">
              <a:solidFill>
                <a:schemeClr val="tx1"/>
              </a:solidFill>
              <a:latin typeface="Cambria" pitchFamily="18" charset="0"/>
              <a:ea typeface="Cambria" pitchFamily="18" charset="0"/>
            </a:rPr>
            <a:t> </a:t>
          </a:r>
        </a:p>
        <a:p>
          <a:pPr lvl="0" algn="just"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Suy giảm số lượng cá thể, loài sinh vật</a:t>
          </a:r>
          <a:r>
            <a:rPr lang="vi-VN" sz="1800" b="0" kern="1200" dirty="0" smtClean="0">
              <a:solidFill>
                <a:schemeClr val="tx1"/>
              </a:solidFill>
              <a:latin typeface="Cambria" pitchFamily="18" charset="0"/>
              <a:ea typeface="Cambria" pitchFamily="18" charset="0"/>
            </a:rPr>
            <a:t>: nhiều loài động, thực vật có nguy cơ bị tuyệt chủng.</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Suy</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giảm</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về</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nguồn</a:t>
          </a:r>
          <a:r>
            <a:rPr lang="en-US" sz="1800" b="1" kern="1200" dirty="0" smtClean="0">
              <a:solidFill>
                <a:schemeClr val="tx1"/>
              </a:solidFill>
              <a:latin typeface="Cambria" pitchFamily="18" charset="0"/>
              <a:ea typeface="Cambria" pitchFamily="18" charset="0"/>
            </a:rPr>
            <a:t> gen.</a:t>
          </a:r>
          <a:endParaRPr lang="en-US" sz="1800" b="0" kern="1200" dirty="0" smtClean="0">
            <a:solidFill>
              <a:schemeClr val="tx1"/>
            </a:solidFill>
            <a:latin typeface="Cambria" pitchFamily="18" charset="0"/>
            <a:ea typeface="Cambria" pitchFamily="18" charset="0"/>
          </a:endParaRPr>
        </a:p>
      </dsp:txBody>
      <dsp:txXfrm>
        <a:off x="715680" y="203200"/>
        <a:ext cx="6528363" cy="16560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184398"/>
          <a:ext cx="6153508" cy="78740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75 loài thú, 57 loài chim, 75 loài bò sát, 53 loài lưỡng cư, 136 loài cá.</a:t>
          </a:r>
          <a:endParaRPr lang="en-US" sz="1800" b="0" kern="1200" dirty="0" smtClean="0">
            <a:solidFill>
              <a:schemeClr val="tx1"/>
            </a:solidFill>
            <a:latin typeface="Cambria" pitchFamily="18" charset="0"/>
            <a:ea typeface="Cambria" pitchFamily="18" charset="0"/>
          </a:endParaRPr>
        </a:p>
      </dsp:txBody>
      <dsp:txXfrm>
        <a:off x="1090536" y="2184398"/>
        <a:ext cx="6153508" cy="787403"/>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555999"/>
          <a:ext cx="6528363" cy="1137921"/>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Các</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yếu</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tố</a:t>
          </a:r>
          <a:r>
            <a:rPr lang="en-US" sz="1800" b="1" kern="1200" dirty="0" smtClean="0">
              <a:solidFill>
                <a:schemeClr val="tx1"/>
              </a:solidFill>
              <a:latin typeface="Cambria" pitchFamily="18" charset="0"/>
              <a:ea typeface="Cambria" pitchFamily="18" charset="0"/>
            </a:rPr>
            <a:t> tự </a:t>
          </a:r>
          <a:r>
            <a:rPr lang="en-US" sz="1800" b="1" kern="1200" dirty="0" err="1" smtClean="0">
              <a:solidFill>
                <a:schemeClr val="tx1"/>
              </a:solidFill>
              <a:latin typeface="Cambria" pitchFamily="18" charset="0"/>
              <a:ea typeface="Cambria" pitchFamily="18" charset="0"/>
            </a:rPr>
            <a:t>nhiên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bão</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lũ</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lụt</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hạn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hán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cháy</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rừng</a:t>
          </a:r>
          <a:r>
            <a:rPr lang="en-US" sz="180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Con người</a:t>
          </a:r>
          <a:r>
            <a:rPr lang="vi-VN" sz="1800" kern="1200" dirty="0" smtClean="0">
              <a:solidFill>
                <a:schemeClr val="tx1"/>
              </a:solidFill>
              <a:latin typeface="Cambria" pitchFamily="18" charset="0"/>
              <a:ea typeface="Cambria" pitchFamily="18" charset="0"/>
            </a:rPr>
            <a:t>: khai thác rừng, phá rừng, đốt rừng, chiến tranh, săn bắt động vật hoang dã…</a:t>
          </a:r>
          <a:endParaRPr lang="en-US" sz="1800" kern="1200" dirty="0" smtClean="0">
            <a:solidFill>
              <a:schemeClr val="tx1"/>
            </a:solidFill>
            <a:latin typeface="Cambria" pitchFamily="18" charset="0"/>
            <a:ea typeface="Cambria" pitchFamily="18" charset="0"/>
          </a:endParaRPr>
        </a:p>
      </dsp:txBody>
      <dsp:txXfrm>
        <a:off x="715680" y="3555999"/>
        <a:ext cx="6528363" cy="1137921"/>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11480"/>
          <a:ext cx="6528363" cy="1239519"/>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Mất cân bằng sinh thái, ảnh hưởng đến môi trường sống của con người</a:t>
          </a:r>
          <a:r>
            <a:rPr lang="en-US" sz="1800" b="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Ảnh hưởng đến an ninh lương thực, suy giảm nguồn gen</a:t>
          </a:r>
          <a:r>
            <a:rPr lang="en-US" sz="1800" b="0"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biến đổi khí hậ</a:t>
          </a:r>
          <a:r>
            <a:rPr lang="en-US" sz="1800" b="0" kern="1200" dirty="0" smtClean="0">
              <a:solidFill>
                <a:schemeClr val="tx1"/>
              </a:solidFill>
              <a:latin typeface="Cambria" pitchFamily="18" charset="0"/>
              <a:ea typeface="Cambria" pitchFamily="18" charset="0"/>
            </a:rPr>
            <a:t>u,…</a:t>
          </a:r>
        </a:p>
      </dsp:txBody>
      <dsp:txXfrm>
        <a:off x="715680" y="411480"/>
        <a:ext cx="6528363" cy="1239519"/>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955803"/>
          <a:ext cx="6153508" cy="124459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Q</a:t>
          </a:r>
          <a:r>
            <a:rPr lang="vi-VN" sz="1800" b="0" kern="1200" dirty="0" smtClean="0">
              <a:solidFill>
                <a:schemeClr val="tx1"/>
              </a:solidFill>
              <a:latin typeface="Cambria" pitchFamily="18" charset="0"/>
              <a:ea typeface="Cambria" pitchFamily="18" charset="0"/>
            </a:rPr>
            <a:t>uyết định tính ổn định của các hệ sinh thái tự nhiên, là cơ sở sinh tồn của sự sống trong môi trường. </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B</a:t>
          </a:r>
          <a:r>
            <a:rPr lang="vi-VN" sz="1800" b="0" kern="1200" dirty="0" smtClean="0">
              <a:solidFill>
                <a:schemeClr val="tx1"/>
              </a:solidFill>
              <a:latin typeface="Cambria" pitchFamily="18" charset="0"/>
              <a:ea typeface="Cambria" pitchFamily="18" charset="0"/>
            </a:rPr>
            <a:t>ảo vệ đa dạng sinh học chính là bảo vệ môi trường sống của chúng ta.</a:t>
          </a:r>
          <a:endParaRPr lang="en-US" sz="1800" b="0" kern="1200" dirty="0" smtClean="0">
            <a:solidFill>
              <a:schemeClr val="tx1"/>
            </a:solidFill>
            <a:latin typeface="Cambria" pitchFamily="18" charset="0"/>
            <a:ea typeface="Cambria" pitchFamily="18" charset="0"/>
          </a:endParaRPr>
        </a:p>
      </dsp:txBody>
      <dsp:txXfrm>
        <a:off x="1090536" y="1955803"/>
        <a:ext cx="6153508" cy="1244593"/>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79800"/>
          <a:ext cx="6528363" cy="12903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Xây dựng các khu bảo tồn thiên nhiên và vườn quốc gia</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trồng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và</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bảo</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vệ</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rừng</a:t>
          </a:r>
          <a:r>
            <a:rPr lang="en-US" sz="1800" b="0" kern="1200" dirty="0" smtClean="0">
              <a:solidFill>
                <a:schemeClr val="tx1"/>
              </a:solidFill>
              <a:latin typeface="Cambria" pitchFamily="18" charset="0"/>
              <a:ea typeface="Cambria" pitchFamily="18" charset="0"/>
            </a:rPr>
            <a:t>, n</a:t>
          </a:r>
          <a:r>
            <a:rPr lang="vi-VN" sz="1800" b="0" kern="1200" dirty="0" smtClean="0">
              <a:solidFill>
                <a:schemeClr val="tx1"/>
              </a:solidFill>
              <a:latin typeface="Cambria" pitchFamily="18" charset="0"/>
              <a:ea typeface="Cambria" pitchFamily="18" charset="0"/>
            </a:rPr>
            <a:t>âng cao ý thức người dân.</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Ngăn chặn nạn phá rừng, săn bắt động vật hoang dã.</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Xử</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lí</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các</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chất</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thải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công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nghiệp</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nông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nghiệp</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và</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sinh</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hoạt</a:t>
          </a:r>
          <a:r>
            <a:rPr lang="en-US" sz="1800" b="0" kern="1200" dirty="0" smtClean="0">
              <a:solidFill>
                <a:schemeClr val="tx1"/>
              </a:solidFill>
              <a:latin typeface="Cambria" pitchFamily="18" charset="0"/>
              <a:ea typeface="Cambria" pitchFamily="18" charset="0"/>
            </a:rPr>
            <a:t>.</a:t>
          </a:r>
        </a:p>
      </dsp:txBody>
      <dsp:txXfrm>
        <a:off x="715680" y="3479800"/>
        <a:ext cx="6528363" cy="12903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28/06/2023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28/06/2023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28/06/2023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28/06/2023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28/06/2023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5.wdp"/><Relationship Id="rId3" Type="http://schemas.openxmlformats.org/officeDocument/2006/relationships/image" Target="../media/image1.png"/><Relationship Id="rId7" Type="http://schemas.microsoft.com/office/2007/relationships/hdphoto" Target="../media/hdphoto2.wdp"/><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3.wdp"/><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1.xml"/><Relationship Id="rId7" Type="http://schemas.openxmlformats.org/officeDocument/2006/relationships/image" Target="../media/image3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jpeg"/><Relationship Id="rId5" Type="http://schemas.openxmlformats.org/officeDocument/2006/relationships/image" Target="../media/image9.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9.png"/><Relationship Id="rId7" Type="http://schemas.openxmlformats.org/officeDocument/2006/relationships/image" Target="../media/image37.jpe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9.png"/><Relationship Id="rId7" Type="http://schemas.openxmlformats.org/officeDocument/2006/relationships/diagramQuickStyle" Target="../diagrams/quickStyle3.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33.png"/><Relationship Id="rId4" Type="http://schemas.openxmlformats.org/officeDocument/2006/relationships/image" Target="../media/image15.jpeg"/><Relationship Id="rId9" Type="http://schemas.microsoft.com/office/2007/relationships/diagramDrawing" Target="../diagrams/drawing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9.png"/><Relationship Id="rId7" Type="http://schemas.openxmlformats.org/officeDocument/2006/relationships/diagramQuickStyle" Target="../diagrams/quickStyle4.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33.png"/><Relationship Id="rId4" Type="http://schemas.openxmlformats.org/officeDocument/2006/relationships/image" Target="../media/image15.jpeg"/><Relationship Id="rId9" Type="http://schemas.microsoft.com/office/2007/relationships/diagramDrawing" Target="../diagrams/drawing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11" Type="http://schemas.microsoft.com/office/2007/relationships/hdphoto" Target="../media/hdphoto9.wdp"/><Relationship Id="rId5" Type="http://schemas.openxmlformats.org/officeDocument/2006/relationships/image" Target="../media/image16.png"/><Relationship Id="rId10" Type="http://schemas.openxmlformats.org/officeDocument/2006/relationships/image" Target="../media/image47.png"/><Relationship Id="rId4" Type="http://schemas.openxmlformats.org/officeDocument/2006/relationships/image" Target="../media/image15.jpeg"/><Relationship Id="rId9" Type="http://schemas.openxmlformats.org/officeDocument/2006/relationships/image" Target="../media/image46.jpeg"/></Relationships>
</file>

<file path=ppt/slides/_rels/slide1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48.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4.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diagramQuickStyle" Target="../diagrams/quickStyle1.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Layout" Target="../diagrams/layout1.xml"/><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11" Type="http://schemas.openxmlformats.org/officeDocument/2006/relationships/diagramData" Target="../diagrams/data1.xml"/><Relationship Id="rId5" Type="http://schemas.openxmlformats.org/officeDocument/2006/relationships/image" Target="../media/image16.png"/><Relationship Id="rId15" Type="http://schemas.microsoft.com/office/2007/relationships/diagramDrawing" Target="../diagrams/drawing1.xml"/><Relationship Id="rId10" Type="http://schemas.openxmlformats.org/officeDocument/2006/relationships/image" Target="../media/image19.jpeg"/><Relationship Id="rId4" Type="http://schemas.openxmlformats.org/officeDocument/2006/relationships/image" Target="../media/image15.jpeg"/><Relationship Id="rId9" Type="http://schemas.openxmlformats.org/officeDocument/2006/relationships/image" Target="../media/image18.jpeg"/><Relationship Id="rId14"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6.png"/><Relationship Id="rId10" Type="http://schemas.openxmlformats.org/officeDocument/2006/relationships/image" Target="../media/image20.jpeg"/><Relationship Id="rId4" Type="http://schemas.openxmlformats.org/officeDocument/2006/relationships/image" Target="../media/image15.jpe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diagramColors" Target="../diagrams/colors2.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QuickStyle" Target="../diagrams/quickStyle2.xml"/><Relationship Id="rId2" Type="http://schemas.openxmlformats.org/officeDocument/2006/relationships/image" Target="../media/image14.png"/><Relationship Id="rId16"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7.wdp"/><Relationship Id="rId11" Type="http://schemas.openxmlformats.org/officeDocument/2006/relationships/diagramLayout" Target="../diagrams/layout2.xml"/><Relationship Id="rId5" Type="http://schemas.openxmlformats.org/officeDocument/2006/relationships/image" Target="../media/image16.png"/><Relationship Id="rId15" Type="http://schemas.openxmlformats.org/officeDocument/2006/relationships/image" Target="../media/image23.png"/><Relationship Id="rId10" Type="http://schemas.openxmlformats.org/officeDocument/2006/relationships/diagramData" Target="../diagrams/data2.xml"/><Relationship Id="rId4" Type="http://schemas.openxmlformats.org/officeDocument/2006/relationships/image" Target="../media/image15.jpeg"/><Relationship Id="rId9" Type="http://schemas.openxmlformats.org/officeDocument/2006/relationships/image" Target="../media/image21.jpeg"/><Relationship Id="rId14" Type="http://schemas.microsoft.com/office/2007/relationships/diagramDrawing" Target="../diagrams/drawing2.xml"/></Relationships>
</file>

<file path=ppt/slides/_rels/slide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6.png"/><Relationship Id="rId10" Type="http://schemas.openxmlformats.org/officeDocument/2006/relationships/image" Target="../media/image20.jpeg"/><Relationship Id="rId4" Type="http://schemas.openxmlformats.org/officeDocument/2006/relationships/image" Target="../media/image15.jpeg"/><Relationship Id="rId9"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11" Type="http://schemas.openxmlformats.org/officeDocument/2006/relationships/image" Target="../media/image30.png"/><Relationship Id="rId5" Type="http://schemas.openxmlformats.org/officeDocument/2006/relationships/image" Target="../media/image16.png"/><Relationship Id="rId10" Type="http://schemas.openxmlformats.org/officeDocument/2006/relationships/image" Target="../media/image29.png"/><Relationship Id="rId4" Type="http://schemas.openxmlformats.org/officeDocument/2006/relationships/image" Target="../media/image15.jpe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304800" y="960437"/>
            <a:ext cx="8610600" cy="868363"/>
          </a:xfrm>
        </p:spPr>
        <p:txBody>
          <a:bodyPr>
            <a:normAutofit/>
          </a:bodyPr>
          <a:lstStyle/>
          <a:p>
            <a:pPr marL="0" indent="0" algn="ctr">
              <a:buNone/>
            </a:pPr>
            <a:r>
              <a:rPr lang="en-US" sz="4400" b="1" dirty="0" smtClean="0">
                <a:solidFill>
                  <a:srgbClr val="0D30DD"/>
                </a:solidFill>
                <a:latin typeface="Cambria" pitchFamily="18" charset="0"/>
                <a:ea typeface="Cambria" pitchFamily="18" charset="0"/>
              </a:rPr>
              <a:t>TRÒ CHƠI ĐUỔI HÌNH BẮT CHỮ</a:t>
            </a:r>
            <a:endParaRPr lang="en-US" sz="4400" b="1" dirty="0">
              <a:solidFill>
                <a:srgbClr val="0D30DD"/>
              </a:solidFill>
              <a:latin typeface="Cambria" pitchFamily="18" charset="0"/>
              <a:ea typeface="Cambria"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28600" y="3810000"/>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1. </a:t>
            </a:r>
            <a:r>
              <a:rPr lang="en-US" sz="2400" b="1" dirty="0" err="1" smtClean="0">
                <a:latin typeface="Cambria" pitchFamily="18" charset="0"/>
                <a:ea typeface="Cambria" pitchFamily="18" charset="0"/>
              </a:rPr>
              <a:t>Báo</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Đốm</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
        <p:nvSpPr>
          <p:cNvPr id="13" name="TextBox 12"/>
          <p:cNvSpPr txBox="1"/>
          <p:nvPr/>
        </p:nvSpPr>
        <p:spPr>
          <a:xfrm>
            <a:off x="335216" y="6324600"/>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4. </a:t>
            </a:r>
            <a:r>
              <a:rPr lang="en-US" sz="2400" b="1" dirty="0" err="1" smtClean="0">
                <a:latin typeface="Cambria" pitchFamily="18" charset="0"/>
                <a:ea typeface="Cambria" pitchFamily="18" charset="0"/>
              </a:rPr>
              <a:t>Tê</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Giác</a:t>
            </a:r>
            <a:endParaRPr lang="en-US" sz="2400" b="1" dirty="0">
              <a:latin typeface="Cambria" pitchFamily="18" charset="0"/>
              <a:ea typeface="Cambria" pitchFamily="18" charset="0"/>
            </a:endParaRPr>
          </a:p>
        </p:txBody>
      </p:sp>
      <p:sp>
        <p:nvSpPr>
          <p:cNvPr id="14" name="TextBox 13"/>
          <p:cNvSpPr txBox="1"/>
          <p:nvPr/>
        </p:nvSpPr>
        <p:spPr>
          <a:xfrm>
            <a:off x="3200400" y="3810000"/>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2. </a:t>
            </a:r>
            <a:r>
              <a:rPr lang="en-US" sz="2400" b="1" dirty="0" err="1" smtClean="0">
                <a:latin typeface="Cambria" pitchFamily="18" charset="0"/>
                <a:ea typeface="Cambria" pitchFamily="18" charset="0"/>
              </a:rPr>
              <a:t>Sư</a:t>
            </a:r>
            <a:r>
              <a:rPr lang="en-US" sz="2400" b="1" dirty="0" smtClean="0">
                <a:latin typeface="Cambria" pitchFamily="18" charset="0"/>
                <a:ea typeface="Cambria" pitchFamily="18" charset="0"/>
              </a:rPr>
              <a:t> </a:t>
            </a:r>
            <a:r>
              <a:rPr lang="en-US" sz="2400" b="1" dirty="0" err="1">
                <a:latin typeface="Cambria" pitchFamily="18" charset="0"/>
                <a:ea typeface="Cambria" pitchFamily="18" charset="0"/>
              </a:rPr>
              <a:t>T</a:t>
            </a:r>
            <a:r>
              <a:rPr lang="en-US" sz="2400" b="1" dirty="0" err="1" smtClean="0">
                <a:latin typeface="Cambria" pitchFamily="18" charset="0"/>
                <a:ea typeface="Cambria" pitchFamily="18" charset="0"/>
              </a:rPr>
              <a:t>ử</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
        <p:nvSpPr>
          <p:cNvPr id="15" name="TextBox 14"/>
          <p:cNvSpPr txBox="1"/>
          <p:nvPr/>
        </p:nvSpPr>
        <p:spPr>
          <a:xfrm>
            <a:off x="6105525" y="3810000"/>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3. Con </a:t>
            </a:r>
            <a:r>
              <a:rPr lang="en-US" sz="2400" b="1" dirty="0" err="1">
                <a:latin typeface="Cambria" pitchFamily="18" charset="0"/>
                <a:ea typeface="Cambria" pitchFamily="18" charset="0"/>
              </a:rPr>
              <a:t>V</a:t>
            </a:r>
            <a:r>
              <a:rPr lang="en-US" sz="2400" b="1" dirty="0" err="1" smtClean="0">
                <a:latin typeface="Cambria" pitchFamily="18" charset="0"/>
                <a:ea typeface="Cambria" pitchFamily="18" charset="0"/>
              </a:rPr>
              <a:t>oi</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
        <p:nvSpPr>
          <p:cNvPr id="16" name="TextBox 15"/>
          <p:cNvSpPr txBox="1"/>
          <p:nvPr/>
        </p:nvSpPr>
        <p:spPr>
          <a:xfrm>
            <a:off x="3200400" y="6324599"/>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5. </a:t>
            </a:r>
            <a:r>
              <a:rPr lang="en-US" sz="2400" b="1" dirty="0" err="1" smtClean="0">
                <a:latin typeface="Cambria" pitchFamily="18" charset="0"/>
                <a:ea typeface="Cambria" pitchFamily="18" charset="0"/>
              </a:rPr>
              <a:t>Hà</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Mã</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
        <p:nvSpPr>
          <p:cNvPr id="17" name="TextBox 16"/>
          <p:cNvSpPr txBox="1"/>
          <p:nvPr/>
        </p:nvSpPr>
        <p:spPr>
          <a:xfrm>
            <a:off x="6134100" y="6324598"/>
            <a:ext cx="2590800" cy="461665"/>
          </a:xfrm>
          <a:prstGeom prst="rect">
            <a:avLst/>
          </a:prstGeom>
          <a:noFill/>
        </p:spPr>
        <p:txBody>
          <a:bodyPr wrap="square" rtlCol="0">
            <a:spAutoFit/>
          </a:bodyPr>
          <a:lstStyle/>
          <a:p>
            <a:pPr algn="ctr"/>
            <a:r>
              <a:rPr lang="en-US" sz="2400" b="1" dirty="0" smtClean="0">
                <a:latin typeface="Cambria" pitchFamily="18" charset="0"/>
                <a:ea typeface="Cambria" pitchFamily="18" charset="0"/>
              </a:rPr>
              <a:t>6. Con </a:t>
            </a:r>
            <a:r>
              <a:rPr lang="en-US" sz="2400" b="1" dirty="0" err="1" smtClean="0">
                <a:latin typeface="Cambria" pitchFamily="18" charset="0"/>
                <a:ea typeface="Cambria" pitchFamily="18" charset="0"/>
              </a:rPr>
              <a:t>Cáo</a:t>
            </a:r>
            <a:endParaRPr lang="en-US" sz="2400" b="1" dirty="0">
              <a:latin typeface="Cambria" pitchFamily="18" charset="0"/>
              <a:ea typeface="Cambria" pitchFamily="18" charset="0"/>
            </a:endParaRPr>
          </a:p>
        </p:txBody>
      </p:sp>
      <p:pic>
        <p:nvPicPr>
          <p:cNvPr id="18" name="Picture 17"/>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04672" y="1905000"/>
            <a:ext cx="2636584" cy="1828800"/>
          </a:xfrm>
          <a:prstGeom prst="rect">
            <a:avLst/>
          </a:prstGeom>
          <a:noFill/>
          <a:ln>
            <a:solidFill>
              <a:srgbClr val="FF0000"/>
            </a:solidFill>
          </a:ln>
        </p:spPr>
      </p:pic>
      <p:pic>
        <p:nvPicPr>
          <p:cNvPr id="19" name="Picture 18"/>
          <p:cNvPicPr/>
          <p:nvPr/>
        </p:nvPicPr>
        <p:blipFill>
          <a:blip r:embed="rId6"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200400" y="1889760"/>
            <a:ext cx="2667000" cy="1844040"/>
          </a:xfrm>
          <a:prstGeom prst="rect">
            <a:avLst/>
          </a:prstGeom>
          <a:noFill/>
          <a:ln>
            <a:solidFill>
              <a:srgbClr val="FF0000"/>
            </a:solidFill>
          </a:ln>
        </p:spPr>
      </p:pic>
      <p:pic>
        <p:nvPicPr>
          <p:cNvPr id="20" name="Picture 19"/>
          <p:cNvPicPr/>
          <p:nvPr/>
        </p:nvPicPr>
        <p:blipFill>
          <a:blip r:embed="rId8" cstate="print">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134100" y="1889760"/>
            <a:ext cx="2705100" cy="1844040"/>
          </a:xfrm>
          <a:prstGeom prst="rect">
            <a:avLst/>
          </a:prstGeom>
          <a:noFill/>
          <a:ln>
            <a:solidFill>
              <a:srgbClr val="FF0000"/>
            </a:solidFill>
          </a:ln>
        </p:spPr>
      </p:pic>
      <p:pic>
        <p:nvPicPr>
          <p:cNvPr id="21" name="Picture 20"/>
          <p:cNvPicPr/>
          <p:nvPr/>
        </p:nvPicPr>
        <p:blipFill>
          <a:blip r:embed="rId10" cstate="print">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84352" y="4419600"/>
            <a:ext cx="2641664" cy="1889758"/>
          </a:xfrm>
          <a:prstGeom prst="rect">
            <a:avLst/>
          </a:prstGeom>
          <a:noFill/>
          <a:ln>
            <a:solidFill>
              <a:srgbClr val="FF0000"/>
            </a:solidFill>
          </a:ln>
        </p:spPr>
      </p:pic>
      <p:pic>
        <p:nvPicPr>
          <p:cNvPr id="22" name="Picture 21"/>
          <p:cNvPicPr/>
          <p:nvPr/>
        </p:nvPicPr>
        <p:blipFill>
          <a:blip r:embed="rId12" cstate="print">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200400" y="4419600"/>
            <a:ext cx="2667000" cy="1889758"/>
          </a:xfrm>
          <a:prstGeom prst="rect">
            <a:avLst/>
          </a:prstGeom>
          <a:noFill/>
          <a:ln>
            <a:solidFill>
              <a:srgbClr val="FF0000"/>
            </a:solidFill>
          </a:ln>
        </p:spPr>
      </p:pic>
      <p:pic>
        <p:nvPicPr>
          <p:cNvPr id="23" name="Picture 22"/>
          <p:cNvPicPr/>
          <p:nvPr/>
        </p:nvPicPr>
        <p:blipFill>
          <a:blip r:embed="rId14" cstate="print">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144260" y="4419600"/>
            <a:ext cx="2694940" cy="1904998"/>
          </a:xfrm>
          <a:prstGeom prst="rect">
            <a:avLst/>
          </a:prstGeom>
          <a:noFill/>
          <a:ln>
            <a:solidFill>
              <a:srgbClr val="FF0000"/>
            </a:solidFill>
          </a:ln>
        </p:spPr>
      </p:pic>
    </p:spTree>
    <p:extLst>
      <p:ext uri="{BB962C8B-B14F-4D97-AF65-F5344CB8AC3E}">
        <p14:creationId xmlns:p14="http://schemas.microsoft.com/office/powerpoint/2010/main" val="315168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905000"/>
            <a:ext cx="6792509" cy="3429001"/>
          </a:xfrm>
          <a:prstGeom prst="wedgeRoundRectCallout">
            <a:avLst>
              <a:gd name="adj1" fmla="val 47932"/>
              <a:gd name="adj2" fmla="val 66563"/>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133600"/>
            <a:ext cx="6553198" cy="2954655"/>
          </a:xfrm>
          <a:prstGeom prst="rect">
            <a:avLst/>
          </a:prstGeom>
        </p:spPr>
        <p:txBody>
          <a:bodyPr wrap="square">
            <a:spAutoFit/>
          </a:bodyPr>
          <a:lstStyle/>
          <a:p>
            <a:pPr algn="just">
              <a:spcBef>
                <a:spcPts val="600"/>
              </a:spcBef>
              <a:spcAft>
                <a:spcPts val="0"/>
              </a:spcAft>
            </a:pPr>
            <a:r>
              <a:rPr lang="en-US" sz="2200" b="1" dirty="0" smtClean="0">
                <a:latin typeface="Cambria" pitchFamily="18" charset="0"/>
                <a:ea typeface="Cambria" pitchFamily="18" charset="0"/>
                <a:cs typeface="Times New Roman"/>
              </a:rPr>
              <a:t>* </a:t>
            </a:r>
            <a:r>
              <a:rPr lang="vi-VN" sz="2200" b="1" dirty="0" smtClean="0">
                <a:latin typeface="Cambria" pitchFamily="18" charset="0"/>
                <a:ea typeface="Cambria" pitchFamily="18" charset="0"/>
                <a:cs typeface="Times New Roman"/>
              </a:rPr>
              <a:t>Đa </a:t>
            </a:r>
            <a:r>
              <a:rPr lang="vi-VN" sz="2200" b="1" dirty="0">
                <a:latin typeface="Cambria" pitchFamily="18" charset="0"/>
                <a:ea typeface="Cambria" pitchFamily="18" charset="0"/>
                <a:cs typeface="Times New Roman"/>
              </a:rPr>
              <a:t>dạng về thành phần loài: </a:t>
            </a:r>
            <a:r>
              <a:rPr lang="en-US" sz="2200" dirty="0" err="1" smtClean="0">
                <a:latin typeface="Cambria" pitchFamily="18" charset="0"/>
                <a:ea typeface="Cambria" pitchFamily="18" charset="0"/>
                <a:cs typeface="Times New Roman"/>
              </a:rPr>
              <a:t>có</a:t>
            </a:r>
            <a:r>
              <a:rPr lang="en-US" sz="2200" dirty="0" smtClean="0">
                <a:latin typeface="Cambria" pitchFamily="18" charset="0"/>
                <a:ea typeface="Cambria" pitchFamily="18" charset="0"/>
                <a:cs typeface="Times New Roman"/>
              </a:rPr>
              <a:t> h</a:t>
            </a:r>
            <a:r>
              <a:rPr lang="vi-VN" sz="2200" dirty="0" smtClean="0">
                <a:latin typeface="Cambria" pitchFamily="18" charset="0"/>
                <a:ea typeface="Cambria" pitchFamily="18" charset="0"/>
                <a:cs typeface="Times New Roman"/>
              </a:rPr>
              <a:t>ơn </a:t>
            </a:r>
            <a:r>
              <a:rPr lang="vi-VN" sz="2200" dirty="0">
                <a:latin typeface="Cambria" pitchFamily="18" charset="0"/>
                <a:ea typeface="Cambria" pitchFamily="18" charset="0"/>
                <a:cs typeface="Times New Roman"/>
              </a:rPr>
              <a:t>50.000 loài sinh vật, trong đó </a:t>
            </a:r>
            <a:r>
              <a:rPr lang="en-US" sz="2200" dirty="0" err="1" smtClean="0">
                <a:latin typeface="Cambria" pitchFamily="18" charset="0"/>
                <a:ea typeface="Cambria" pitchFamily="18" charset="0"/>
                <a:cs typeface="Times New Roman"/>
              </a:rPr>
              <a:t>có</a:t>
            </a:r>
            <a:r>
              <a:rPr lang="en-US" sz="2200" dirty="0" smtClean="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nhiều</a:t>
            </a:r>
            <a:r>
              <a:rPr lang="en-US" sz="2200" dirty="0" smtClean="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loài</a:t>
            </a:r>
            <a:r>
              <a:rPr lang="en-US" sz="2200" dirty="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quý hiếm</a:t>
            </a:r>
            <a:r>
              <a:rPr lang="en-US" sz="2200" dirty="0" smtClean="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như</a:t>
            </a:r>
            <a:r>
              <a:rPr lang="en-US" sz="2200" dirty="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Trầm </a:t>
            </a:r>
            <a:r>
              <a:rPr lang="vi-VN" sz="2200" dirty="0">
                <a:latin typeface="Cambria" pitchFamily="18" charset="0"/>
                <a:ea typeface="Cambria" pitchFamily="18" charset="0"/>
                <a:cs typeface="Times New Roman"/>
              </a:rPr>
              <a:t>hương, trắc, sâm Ngọc </a:t>
            </a:r>
            <a:r>
              <a:rPr lang="vi-VN" sz="2200" dirty="0" smtClean="0">
                <a:latin typeface="Cambria" pitchFamily="18" charset="0"/>
                <a:ea typeface="Cambria" pitchFamily="18" charset="0"/>
                <a:cs typeface="Times New Roman"/>
              </a:rPr>
              <a:t>Linh</a:t>
            </a:r>
            <a:r>
              <a:rPr lang="en-US" sz="2200" dirty="0" smtClean="0">
                <a:latin typeface="Cambria" pitchFamily="18" charset="0"/>
                <a:ea typeface="Cambria" pitchFamily="18" charset="0"/>
                <a:cs typeface="Times New Roman"/>
              </a:rPr>
              <a:t>, s</a:t>
            </a:r>
            <a:r>
              <a:rPr lang="vi-VN" sz="2200" dirty="0" smtClean="0">
                <a:latin typeface="Cambria" pitchFamily="18" charset="0"/>
                <a:ea typeface="Cambria" pitchFamily="18" charset="0"/>
                <a:cs typeface="Times New Roman"/>
              </a:rPr>
              <a:t>ao </a:t>
            </a:r>
            <a:r>
              <a:rPr lang="vi-VN" sz="2200" dirty="0">
                <a:latin typeface="Cambria" pitchFamily="18" charset="0"/>
                <a:ea typeface="Cambria" pitchFamily="18" charset="0"/>
                <a:cs typeface="Times New Roman"/>
              </a:rPr>
              <a:t>la, voi, bò tót, trĩ</a:t>
            </a:r>
            <a:r>
              <a:rPr lang="vi-VN" sz="2200" dirty="0" smtClean="0">
                <a:latin typeface="Cambria" pitchFamily="18" charset="0"/>
                <a:ea typeface="Cambria" pitchFamily="18" charset="0"/>
                <a:cs typeface="Times New Roman"/>
              </a:rPr>
              <a:t>….</a:t>
            </a:r>
            <a:endParaRPr lang="en-US" sz="2200" dirty="0" smtClean="0">
              <a:latin typeface="Cambria" pitchFamily="18" charset="0"/>
              <a:ea typeface="Cambria" pitchFamily="18" charset="0"/>
              <a:cs typeface="Times New Roman"/>
            </a:endParaRPr>
          </a:p>
          <a:p>
            <a:pPr algn="just">
              <a:spcBef>
                <a:spcPts val="600"/>
              </a:spcBef>
              <a:spcAft>
                <a:spcPts val="0"/>
              </a:spcAft>
            </a:pPr>
            <a:r>
              <a:rPr lang="vi-VN" sz="2200" b="1" dirty="0" smtClean="0">
                <a:latin typeface="Cambria" pitchFamily="18" charset="0"/>
                <a:ea typeface="Cambria" pitchFamily="18" charset="0"/>
                <a:cs typeface="Times New Roman"/>
              </a:rPr>
              <a:t>* </a:t>
            </a:r>
            <a:r>
              <a:rPr lang="vi-VN" sz="2200" b="1" dirty="0">
                <a:latin typeface="Cambria" pitchFamily="18" charset="0"/>
                <a:ea typeface="Cambria" pitchFamily="18" charset="0"/>
                <a:cs typeface="Times New Roman"/>
              </a:rPr>
              <a:t>Đa dạng về nguồn gen di truyền</a:t>
            </a:r>
            <a:r>
              <a:rPr lang="vi-VN" sz="2200" dirty="0">
                <a:latin typeface="Cambria" pitchFamily="18" charset="0"/>
                <a:ea typeface="Cambria" pitchFamily="18" charset="0"/>
                <a:cs typeface="Times New Roman"/>
              </a:rPr>
              <a:t>: </a:t>
            </a:r>
            <a:r>
              <a:rPr lang="en-US" sz="2200" dirty="0" smtClean="0">
                <a:latin typeface="Cambria" pitchFamily="18" charset="0"/>
                <a:ea typeface="Cambria" pitchFamily="18" charset="0"/>
                <a:cs typeface="Times New Roman"/>
              </a:rPr>
              <a:t>t</a:t>
            </a:r>
            <a:r>
              <a:rPr lang="vi-VN" sz="2200" dirty="0" smtClean="0">
                <a:latin typeface="Cambria" pitchFamily="18" charset="0"/>
                <a:ea typeface="Cambria" pitchFamily="18" charset="0"/>
                <a:cs typeface="Times New Roman"/>
              </a:rPr>
              <a:t>rong </a:t>
            </a:r>
            <a:r>
              <a:rPr lang="vi-VN" sz="2200" dirty="0">
                <a:latin typeface="Cambria" pitchFamily="18" charset="0"/>
                <a:ea typeface="Cambria" pitchFamily="18" charset="0"/>
                <a:cs typeface="Times New Roman"/>
              </a:rPr>
              <a:t>mỗi loài lại có số lượng cá thể rất lớn, tạo nên sự đa dạng của nguồn gen di truyền.</a:t>
            </a:r>
          </a:p>
          <a:p>
            <a:pPr algn="just">
              <a:spcBef>
                <a:spcPts val="600"/>
              </a:spcBef>
              <a:spcAft>
                <a:spcPts val="0"/>
              </a:spcAft>
            </a:pPr>
            <a:r>
              <a:rPr lang="vi-VN" sz="2200" b="1" dirty="0">
                <a:latin typeface="Cambria" pitchFamily="18" charset="0"/>
                <a:ea typeface="Cambria" pitchFamily="18" charset="0"/>
                <a:cs typeface="Times New Roman"/>
              </a:rPr>
              <a:t>* Đa dạng về hệ sinh </a:t>
            </a:r>
            <a:r>
              <a:rPr lang="vi-VN" sz="2200" b="1" dirty="0" smtClean="0">
                <a:latin typeface="Cambria" pitchFamily="18" charset="0"/>
                <a:ea typeface="Cambria" pitchFamily="18" charset="0"/>
                <a:cs typeface="Times New Roman"/>
              </a:rPr>
              <a:t>thái:</a:t>
            </a:r>
            <a:r>
              <a:rPr lang="en-US" sz="2200" b="1" dirty="0" smtClean="0">
                <a:latin typeface="Cambria" pitchFamily="18" charset="0"/>
                <a:ea typeface="Cambria" pitchFamily="18" charset="0"/>
                <a:cs typeface="Times New Roman"/>
              </a:rPr>
              <a:t> h</a:t>
            </a:r>
            <a:r>
              <a:rPr lang="vi-VN" sz="2200" dirty="0" smtClean="0">
                <a:latin typeface="Cambria" pitchFamily="18" charset="0"/>
                <a:ea typeface="Cambria" pitchFamily="18" charset="0"/>
                <a:cs typeface="Times New Roman"/>
              </a:rPr>
              <a:t>ệ </a:t>
            </a:r>
            <a:r>
              <a:rPr lang="vi-VN" sz="2200" dirty="0">
                <a:latin typeface="Cambria" pitchFamily="18" charset="0"/>
                <a:ea typeface="Cambria" pitchFamily="18" charset="0"/>
                <a:cs typeface="Times New Roman"/>
              </a:rPr>
              <a:t>sinh thái tự nhiên trên </a:t>
            </a:r>
            <a:r>
              <a:rPr lang="vi-VN" sz="2200" dirty="0" smtClean="0">
                <a:latin typeface="Cambria" pitchFamily="18" charset="0"/>
                <a:ea typeface="Cambria" pitchFamily="18" charset="0"/>
                <a:cs typeface="Times New Roman"/>
              </a:rPr>
              <a:t>cạn</a:t>
            </a:r>
            <a:r>
              <a:rPr lang="en-US" sz="2200" dirty="0" smtClean="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dưới nước</a:t>
            </a:r>
            <a:r>
              <a:rPr lang="en-US" sz="2200" dirty="0" smtClean="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và</a:t>
            </a:r>
            <a:r>
              <a:rPr lang="en-US" sz="2200" dirty="0" smtClean="0">
                <a:latin typeface="Cambria" pitchFamily="18" charset="0"/>
                <a:ea typeface="Cambria" pitchFamily="18" charset="0"/>
                <a:cs typeface="Times New Roman"/>
              </a:rPr>
              <a:t> c</a:t>
            </a:r>
            <a:r>
              <a:rPr lang="vi-VN" sz="2200" dirty="0" smtClean="0">
                <a:latin typeface="Cambria" pitchFamily="18" charset="0"/>
                <a:ea typeface="Cambria" pitchFamily="18" charset="0"/>
                <a:cs typeface="Times New Roman"/>
              </a:rPr>
              <a:t>ác </a:t>
            </a:r>
            <a:r>
              <a:rPr lang="vi-VN" sz="2200" dirty="0">
                <a:latin typeface="Cambria" pitchFamily="18" charset="0"/>
                <a:ea typeface="Cambria" pitchFamily="18" charset="0"/>
                <a:cs typeface="Times New Roman"/>
              </a:rPr>
              <a:t>hệ sinh thái nông </a:t>
            </a:r>
            <a:r>
              <a:rPr lang="vi-VN" sz="2200" dirty="0" smtClean="0">
                <a:latin typeface="Cambria" pitchFamily="18" charset="0"/>
                <a:ea typeface="Cambria" pitchFamily="18" charset="0"/>
                <a:cs typeface="Times New Roman"/>
              </a:rPr>
              <a:t>nghiệp</a:t>
            </a:r>
            <a:r>
              <a:rPr lang="en-US" sz="2200" dirty="0" smtClean="0">
                <a:latin typeface="Cambria" pitchFamily="18" charset="0"/>
                <a:ea typeface="Cambria" pitchFamily="18" charset="0"/>
                <a:cs typeface="Times New Roman"/>
              </a:rPr>
              <a:t>.</a:t>
            </a:r>
            <a:endParaRPr lang="vi-VN" sz="2200" dirty="0">
              <a:latin typeface="Cambria" pitchFamily="18" charset="0"/>
              <a:ea typeface="Cambria" pitchFamily="18" charset="0"/>
              <a:cs typeface="Times New Roman"/>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SỰ ĐA DẠNG SINH VẬT Ở 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0519395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5"/>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5"/>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BẢO TỒN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ĐA DẠNG SINH HỌC Ở </a:t>
            </a:r>
            <a:r>
              <a:rPr lang="en-US" sz="2400" b="1" dirty="0" smtClean="0">
                <a:solidFill>
                  <a:srgbClr val="0D30DD"/>
                </a:solidFill>
                <a:latin typeface="Cambria" pitchFamily="18" charset="0"/>
              </a:rPr>
              <a:t>VIỆT NAM</a:t>
            </a:r>
            <a:endParaRPr lang="en-US" sz="2400" b="1" dirty="0">
              <a:solidFill>
                <a:srgbClr val="0D30DD"/>
              </a:solidFill>
              <a:latin typeface="Cambria" pitchFamily="18" charset="0"/>
            </a:endParaRPr>
          </a:p>
        </p:txBody>
      </p:sp>
      <p:sp>
        <p:nvSpPr>
          <p:cNvPr id="22" name="Rectangle 21"/>
          <p:cNvSpPr/>
          <p:nvPr/>
        </p:nvSpPr>
        <p:spPr>
          <a:xfrm>
            <a:off x="268865" y="1274088"/>
            <a:ext cx="3998335" cy="5355312"/>
          </a:xfrm>
          <a:prstGeom prst="rect">
            <a:avLst/>
          </a:prstGeom>
          <a:solidFill>
            <a:srgbClr val="BCFCD4"/>
          </a:solidFill>
          <a:ln>
            <a:solidFill>
              <a:srgbClr val="00B050"/>
            </a:solidFill>
          </a:ln>
        </p:spPr>
        <p:txBody>
          <a:bodyPr wrap="square">
            <a:spAutoFit/>
          </a:bodyPr>
          <a:lstStyle/>
          <a:p>
            <a:pPr algn="ctr"/>
            <a:r>
              <a:rPr lang="en-US" b="1" dirty="0" smtClean="0">
                <a:solidFill>
                  <a:srgbClr val="00B050"/>
                </a:solidFill>
                <a:latin typeface="Cambria" panose="02040503050406030204" pitchFamily="18" charset="0"/>
                <a:ea typeface="Cambria" panose="02040503050406030204" pitchFamily="18" charset="0"/>
              </a:rPr>
              <a:t>HOẠT ĐỘNG NHÓM</a:t>
            </a:r>
          </a:p>
          <a:p>
            <a:pPr algn="ctr"/>
            <a:r>
              <a:rPr lang="en-US" b="1" dirty="0" err="1" smtClean="0">
                <a:solidFill>
                  <a:srgbClr val="00B050"/>
                </a:solidFill>
                <a:latin typeface="Cambria" panose="02040503050406030204" pitchFamily="18" charset="0"/>
                <a:ea typeface="Cambria" panose="02040503050406030204" pitchFamily="18" charset="0"/>
              </a:rPr>
              <a:t>Thời</a:t>
            </a:r>
            <a:r>
              <a:rPr lang="en-US" b="1" dirty="0" smtClean="0">
                <a:solidFill>
                  <a:srgbClr val="00B050"/>
                </a:solidFill>
                <a:latin typeface="Cambria" panose="02040503050406030204" pitchFamily="18" charset="0"/>
                <a:ea typeface="Cambria" panose="02040503050406030204" pitchFamily="18" charset="0"/>
              </a:rPr>
              <a:t> </a:t>
            </a:r>
            <a:r>
              <a:rPr lang="en-US" b="1" dirty="0" err="1" smtClean="0">
                <a:solidFill>
                  <a:srgbClr val="00B050"/>
                </a:solidFill>
                <a:latin typeface="Cambria" panose="02040503050406030204" pitchFamily="18" charset="0"/>
                <a:ea typeface="Cambria" panose="02040503050406030204" pitchFamily="18" charset="0"/>
              </a:rPr>
              <a:t>gian</a:t>
            </a:r>
            <a:r>
              <a:rPr lang="en-US" b="1" dirty="0" smtClean="0">
                <a:solidFill>
                  <a:srgbClr val="00B050"/>
                </a:solidFill>
                <a:latin typeface="Cambria" panose="02040503050406030204" pitchFamily="18" charset="0"/>
                <a:ea typeface="Cambria" panose="02040503050406030204" pitchFamily="18" charset="0"/>
              </a:rPr>
              <a:t>: 10 </a:t>
            </a:r>
            <a:r>
              <a:rPr lang="en-US" b="1" dirty="0" err="1" smtClean="0">
                <a:solidFill>
                  <a:srgbClr val="00B050"/>
                </a:solidFill>
                <a:latin typeface="Cambria" panose="02040503050406030204" pitchFamily="18" charset="0"/>
                <a:ea typeface="Cambria" panose="02040503050406030204" pitchFamily="18" charset="0"/>
              </a:rPr>
              <a:t>phút</a:t>
            </a:r>
            <a:endParaRPr lang="en-US" b="1" dirty="0">
              <a:solidFill>
                <a:srgbClr val="00B050"/>
              </a:solidFill>
              <a:latin typeface="Cambria" panose="02040503050406030204" pitchFamily="18" charset="0"/>
              <a:ea typeface="Cambria" panose="02040503050406030204" pitchFamily="18" charset="0"/>
            </a:endParaRPr>
          </a:p>
          <a:p>
            <a:pPr algn="ctr"/>
            <a:r>
              <a:rPr lang="en-US" b="1" dirty="0" smtClean="0">
                <a:solidFill>
                  <a:srgbClr val="FF0000"/>
                </a:solidFill>
                <a:latin typeface="Cambria" panose="02040503050406030204" pitchFamily="18" charset="0"/>
                <a:ea typeface="Cambria" panose="02040503050406030204" pitchFamily="18" charset="0"/>
              </a:rPr>
              <a:t>NHIỆM VỤ</a:t>
            </a:r>
          </a:p>
          <a:p>
            <a:pPr algn="just"/>
            <a:r>
              <a:rPr lang="en-US" b="1" dirty="0" smtClean="0">
                <a:solidFill>
                  <a:srgbClr val="00B050"/>
                </a:solidFill>
                <a:latin typeface="Cambria" panose="02040503050406030204" pitchFamily="18" charset="0"/>
                <a:ea typeface="Cambria" panose="02040503050406030204" pitchFamily="18" charset="0"/>
              </a:rPr>
              <a:t>* NHÓM 1, 2, 3 VÀ 4: </a:t>
            </a:r>
            <a:r>
              <a:rPr lang="en-US" i="1" dirty="0" err="1" smtClean="0">
                <a:solidFill>
                  <a:srgbClr val="FF0000"/>
                </a:solidFill>
                <a:latin typeface="Cambria" panose="02040503050406030204" pitchFamily="18" charset="0"/>
                <a:ea typeface="Cambria" panose="02040503050406030204" pitchFamily="18" charset="0"/>
              </a:rPr>
              <a:t>Quan</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sát</a:t>
            </a:r>
            <a:r>
              <a:rPr lang="en-US" i="1" dirty="0" smtClean="0">
                <a:solidFill>
                  <a:srgbClr val="FF0000"/>
                </a:solidFill>
                <a:latin typeface="Cambria" panose="02040503050406030204" pitchFamily="18" charset="0"/>
                <a:ea typeface="Cambria" panose="02040503050406030204" pitchFamily="18" charset="0"/>
              </a:rPr>
              <a:t> video clip </a:t>
            </a:r>
            <a:r>
              <a:rPr lang="en-US" i="1" dirty="0" err="1" smtClean="0">
                <a:solidFill>
                  <a:srgbClr val="FF0000"/>
                </a:solidFill>
                <a:latin typeface="Cambria" panose="02040503050406030204" pitchFamily="18" charset="0"/>
                <a:ea typeface="Cambria" panose="02040503050406030204" pitchFamily="18" charset="0"/>
              </a:rPr>
              <a:t>và</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kênh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chữ</a:t>
            </a:r>
            <a:r>
              <a:rPr lang="en-US" i="1" dirty="0" smtClean="0">
                <a:solidFill>
                  <a:srgbClr val="FF0000"/>
                </a:solidFill>
                <a:latin typeface="Cambria" panose="02040503050406030204" pitchFamily="18" charset="0"/>
                <a:ea typeface="Cambria" panose="02040503050406030204" pitchFamily="18" charset="0"/>
              </a:rPr>
              <a:t> SGK, </a:t>
            </a:r>
            <a:r>
              <a:rPr lang="en-US" i="1" dirty="0" err="1" smtClean="0">
                <a:solidFill>
                  <a:srgbClr val="FF0000"/>
                </a:solidFill>
                <a:latin typeface="Cambria" panose="02040503050406030204" pitchFamily="18" charset="0"/>
                <a:ea typeface="Cambria" panose="02040503050406030204" pitchFamily="18" charset="0"/>
              </a:rPr>
              <a:t>hãy</a:t>
            </a:r>
            <a:r>
              <a:rPr lang="en-US" i="1" dirty="0" smtClean="0">
                <a:solidFill>
                  <a:srgbClr val="FF0000"/>
                </a:solidFill>
                <a:latin typeface="Cambria" panose="02040503050406030204" pitchFamily="18" charset="0"/>
                <a:ea typeface="Cambria" panose="02040503050406030204" pitchFamily="18" charset="0"/>
              </a:rPr>
              <a:t>:</a:t>
            </a:r>
          </a:p>
          <a:p>
            <a:pPr algn="just"/>
            <a:r>
              <a:rPr lang="en-US" i="1" dirty="0" smtClean="0">
                <a:solidFill>
                  <a:srgbClr val="FF0000"/>
                </a:solidFill>
                <a:latin typeface="Times New Roman"/>
                <a:ea typeface="Times New Roman"/>
              </a:rPr>
              <a:t>- </a:t>
            </a:r>
            <a:r>
              <a:rPr lang="vi-VN" i="1" dirty="0" smtClean="0">
                <a:solidFill>
                  <a:srgbClr val="FF0000"/>
                </a:solidFill>
                <a:latin typeface="Times New Roman"/>
                <a:ea typeface="Times New Roman"/>
              </a:rPr>
              <a:t>Chứng </a:t>
            </a:r>
            <a:r>
              <a:rPr lang="vi-VN" i="1" dirty="0">
                <a:solidFill>
                  <a:srgbClr val="FF0000"/>
                </a:solidFill>
                <a:latin typeface="Times New Roman"/>
                <a:ea typeface="Times New Roman"/>
              </a:rPr>
              <a:t>minh đa dạng sinh học ở nước ta đang bị suy giảm</a:t>
            </a:r>
            <a:r>
              <a:rPr lang="vi-VN" i="1" dirty="0" smtClean="0">
                <a:solidFill>
                  <a:srgbClr val="FF0000"/>
                </a:solidFill>
                <a:latin typeface="Times New Roman"/>
                <a:ea typeface="Times New Roman"/>
              </a:rPr>
              <a:t>.</a:t>
            </a:r>
            <a:endParaRPr lang="en-US" i="1" dirty="0" smtClean="0">
              <a:solidFill>
                <a:srgbClr val="FF0000"/>
              </a:solidFill>
              <a:latin typeface="Times New Roman"/>
              <a:ea typeface="Times New Roman"/>
            </a:endParaRPr>
          </a:p>
          <a:p>
            <a:pPr algn="just"/>
            <a:r>
              <a:rPr lang="en-US" i="1" dirty="0" smtClean="0">
                <a:solidFill>
                  <a:srgbClr val="FF0000"/>
                </a:solidFill>
                <a:latin typeface="Cambria" panose="02040503050406030204" pitchFamily="18" charset="0"/>
                <a:ea typeface="Cambria" panose="02040503050406030204" pitchFamily="18" charset="0"/>
              </a:rPr>
              <a:t>- </a:t>
            </a:r>
            <a:r>
              <a:rPr lang="vi-VN" i="1" dirty="0" smtClean="0">
                <a:solidFill>
                  <a:srgbClr val="FF0000"/>
                </a:solidFill>
                <a:latin typeface="Cambria" panose="02040503050406030204" pitchFamily="18" charset="0"/>
                <a:ea typeface="Cambria" panose="02040503050406030204" pitchFamily="18" charset="0"/>
              </a:rPr>
              <a:t>Cho </a:t>
            </a:r>
            <a:r>
              <a:rPr lang="vi-VN" i="1" dirty="0">
                <a:solidFill>
                  <a:srgbClr val="FF0000"/>
                </a:solidFill>
                <a:latin typeface="Cambria" panose="02040503050406030204" pitchFamily="18" charset="0"/>
                <a:ea typeface="Cambria" panose="02040503050406030204" pitchFamily="18" charset="0"/>
              </a:rPr>
              <a:t>biết số lượng lòai bị đe dọa ở nước ta theo báo cáo năm 2021</a:t>
            </a:r>
            <a:r>
              <a:rPr lang="vi-VN" i="1" dirty="0" smtClean="0">
                <a:solidFill>
                  <a:srgbClr val="FF0000"/>
                </a:solidFill>
                <a:latin typeface="Cambria" panose="02040503050406030204" pitchFamily="18" charset="0"/>
                <a:ea typeface="Cambria" panose="02040503050406030204" pitchFamily="18" charset="0"/>
              </a:rPr>
              <a:t>?</a:t>
            </a:r>
            <a:endParaRPr lang="en-US" i="1" dirty="0" smtClean="0">
              <a:solidFill>
                <a:srgbClr val="FF0000"/>
              </a:solidFill>
              <a:latin typeface="Cambria" panose="02040503050406030204" pitchFamily="18" charset="0"/>
              <a:ea typeface="Cambria" panose="02040503050406030204" pitchFamily="18" charset="0"/>
            </a:endParaRPr>
          </a:p>
          <a:p>
            <a:pPr algn="just"/>
            <a:r>
              <a:rPr lang="en-US" i="1" dirty="0" smtClean="0">
                <a:solidFill>
                  <a:srgbClr val="FF0000"/>
                </a:solidFill>
                <a:latin typeface="Cambria" panose="02040503050406030204" pitchFamily="18" charset="0"/>
                <a:ea typeface="Cambria" panose="02040503050406030204" pitchFamily="18" charset="0"/>
              </a:rPr>
              <a:t>- Cho </a:t>
            </a:r>
            <a:r>
              <a:rPr lang="en-US" i="1" dirty="0" err="1" smtClean="0">
                <a:solidFill>
                  <a:srgbClr val="FF0000"/>
                </a:solidFill>
                <a:latin typeface="Cambria" panose="02040503050406030204" pitchFamily="18" charset="0"/>
                <a:ea typeface="Cambria" panose="02040503050406030204" pitchFamily="18" charset="0"/>
              </a:rPr>
              <a:t>biết</a:t>
            </a:r>
            <a:r>
              <a:rPr lang="en-US" i="1" dirty="0" smtClean="0">
                <a:solidFill>
                  <a:srgbClr val="FF0000"/>
                </a:solidFill>
                <a:latin typeface="Cambria" panose="02040503050406030204" pitchFamily="18" charset="0"/>
                <a:ea typeface="Cambria" panose="02040503050406030204" pitchFamily="18" charset="0"/>
              </a:rPr>
              <a:t> n</a:t>
            </a:r>
            <a:r>
              <a:rPr lang="vi-VN" i="1" dirty="0" smtClean="0">
                <a:solidFill>
                  <a:srgbClr val="FF0000"/>
                </a:solidFill>
                <a:latin typeface="Cambria" panose="02040503050406030204" pitchFamily="18" charset="0"/>
                <a:ea typeface="Cambria" panose="02040503050406030204" pitchFamily="18" charset="0"/>
              </a:rPr>
              <a:t>guyên </a:t>
            </a:r>
            <a:r>
              <a:rPr lang="vi-VN" i="1" dirty="0">
                <a:solidFill>
                  <a:srgbClr val="FF0000"/>
                </a:solidFill>
                <a:latin typeface="Cambria" panose="02040503050406030204" pitchFamily="18" charset="0"/>
                <a:ea typeface="Cambria" panose="02040503050406030204" pitchFamily="18" charset="0"/>
              </a:rPr>
              <a:t>nhân nào gây suy giảm đa dạng sinh học ở nước ta</a:t>
            </a:r>
            <a:r>
              <a:rPr lang="vi-VN" i="1" dirty="0" smtClean="0">
                <a:solidFill>
                  <a:srgbClr val="FF0000"/>
                </a:solidFill>
                <a:latin typeface="Cambria" panose="02040503050406030204" pitchFamily="18" charset="0"/>
                <a:ea typeface="Cambria" panose="02040503050406030204" pitchFamily="18" charset="0"/>
              </a:rPr>
              <a:t>?</a:t>
            </a:r>
            <a:endParaRPr lang="en-US" i="1" dirty="0" smtClean="0">
              <a:solidFill>
                <a:srgbClr val="FF0000"/>
              </a:solidFill>
              <a:latin typeface="Cambria" panose="02040503050406030204" pitchFamily="18" charset="0"/>
              <a:ea typeface="Cambria" panose="02040503050406030204" pitchFamily="18" charset="0"/>
            </a:endParaRPr>
          </a:p>
          <a:p>
            <a:pPr algn="just"/>
            <a:r>
              <a:rPr lang="en-US" b="1" dirty="0" smtClean="0">
                <a:solidFill>
                  <a:srgbClr val="00B050"/>
                </a:solidFill>
                <a:latin typeface="Cambria" panose="02040503050406030204" pitchFamily="18" charset="0"/>
                <a:ea typeface="Cambria" panose="02040503050406030204" pitchFamily="18" charset="0"/>
              </a:rPr>
              <a:t>* NHÓM 5, 6, 7 VÀ 8: </a:t>
            </a:r>
            <a:r>
              <a:rPr lang="vi-VN" i="1" dirty="0">
                <a:solidFill>
                  <a:srgbClr val="FF0000"/>
                </a:solidFill>
                <a:latin typeface="Cambria" panose="02040503050406030204" pitchFamily="18" charset="0"/>
                <a:ea typeface="Cambria" panose="02040503050406030204" pitchFamily="18" charset="0"/>
              </a:rPr>
              <a:t>Quan sát </a:t>
            </a:r>
            <a:r>
              <a:rPr lang="en-US" i="1" dirty="0" smtClean="0">
                <a:solidFill>
                  <a:srgbClr val="FF0000"/>
                </a:solidFill>
                <a:latin typeface="Cambria" panose="02040503050406030204" pitchFamily="18" charset="0"/>
                <a:ea typeface="Cambria" panose="02040503050406030204" pitchFamily="18" charset="0"/>
              </a:rPr>
              <a:t>video clip </a:t>
            </a:r>
            <a:r>
              <a:rPr lang="vi-VN" i="1" dirty="0" smtClean="0">
                <a:solidFill>
                  <a:srgbClr val="FF0000"/>
                </a:solidFill>
                <a:latin typeface="Cambria" panose="02040503050406030204" pitchFamily="18" charset="0"/>
                <a:ea typeface="Cambria" panose="02040503050406030204" pitchFamily="18" charset="0"/>
              </a:rPr>
              <a:t> </a:t>
            </a:r>
            <a:r>
              <a:rPr lang="vi-VN" i="1" dirty="0">
                <a:solidFill>
                  <a:srgbClr val="FF0000"/>
                </a:solidFill>
                <a:latin typeface="Cambria" panose="02040503050406030204" pitchFamily="18" charset="0"/>
                <a:ea typeface="Cambria" panose="02040503050406030204" pitchFamily="18" charset="0"/>
              </a:rPr>
              <a:t>và kênh chữ SGK, cho </a:t>
            </a:r>
            <a:r>
              <a:rPr lang="vi-VN" i="1" dirty="0" smtClean="0">
                <a:solidFill>
                  <a:srgbClr val="FF0000"/>
                </a:solidFill>
                <a:latin typeface="Cambria" panose="02040503050406030204" pitchFamily="18" charset="0"/>
                <a:ea typeface="Cambria" panose="02040503050406030204" pitchFamily="18" charset="0"/>
              </a:rPr>
              <a:t>biết</a:t>
            </a:r>
            <a:r>
              <a:rPr lang="en-US" i="1" dirty="0" smtClean="0">
                <a:solidFill>
                  <a:srgbClr val="FF0000"/>
                </a:solidFill>
                <a:latin typeface="Cambria" panose="02040503050406030204" pitchFamily="18" charset="0"/>
                <a:ea typeface="Cambria" panose="02040503050406030204" pitchFamily="18" charset="0"/>
              </a:rPr>
              <a:t>:</a:t>
            </a:r>
          </a:p>
          <a:p>
            <a:pPr algn="just"/>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Đa</a:t>
            </a:r>
            <a:r>
              <a:rPr lang="en-US" i="1" dirty="0" smtClean="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dạng</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sinh</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học</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gây</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ra</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những</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hậu</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quả</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gì</a:t>
            </a:r>
            <a:r>
              <a:rPr lang="en-US" i="1" dirty="0">
                <a:solidFill>
                  <a:srgbClr val="FF0000"/>
                </a:solidFill>
                <a:latin typeface="Cambria" panose="02040503050406030204" pitchFamily="18" charset="0"/>
                <a:ea typeface="Cambria" panose="02040503050406030204" pitchFamily="18" charset="0"/>
              </a:rPr>
              <a:t>?</a:t>
            </a:r>
          </a:p>
          <a:p>
            <a:pPr algn="just"/>
            <a:r>
              <a:rPr lang="en-US" i="1" dirty="0" smtClean="0">
                <a:solidFill>
                  <a:srgbClr val="FF0000"/>
                </a:solidFill>
                <a:latin typeface="Cambria" panose="02040503050406030204" pitchFamily="18" charset="0"/>
                <a:ea typeface="Cambria" panose="02040503050406030204" pitchFamily="18" charset="0"/>
              </a:rPr>
              <a:t>- </a:t>
            </a:r>
            <a:r>
              <a:rPr lang="vi-VN" i="1" dirty="0">
                <a:solidFill>
                  <a:srgbClr val="FF0000"/>
                </a:solidFill>
                <a:latin typeface="Cambria" panose="02040503050406030204" pitchFamily="18" charset="0"/>
                <a:ea typeface="Cambria" panose="02040503050406030204" pitchFamily="18" charset="0"/>
              </a:rPr>
              <a:t>Nêu ý nghĩa của việc bảo tồn đa dạng sinh học.</a:t>
            </a:r>
            <a:endParaRPr lang="en-US" i="1" dirty="0" smtClean="0">
              <a:solidFill>
                <a:srgbClr val="FF0000"/>
              </a:solidFill>
              <a:latin typeface="Cambria" panose="02040503050406030204" pitchFamily="18" charset="0"/>
              <a:ea typeface="Cambria" panose="02040503050406030204" pitchFamily="18" charset="0"/>
            </a:endParaRPr>
          </a:p>
          <a:p>
            <a:pPr algn="just"/>
            <a:r>
              <a:rPr lang="en-US" i="1" dirty="0" smtClean="0">
                <a:solidFill>
                  <a:srgbClr val="FF0000"/>
                </a:solidFill>
                <a:latin typeface="Cambria" panose="02040503050406030204" pitchFamily="18" charset="0"/>
                <a:ea typeface="Cambria" panose="02040503050406030204" pitchFamily="18" charset="0"/>
              </a:rPr>
              <a:t>- </a:t>
            </a:r>
            <a:r>
              <a:rPr lang="vi-VN" i="1" dirty="0" smtClean="0">
                <a:solidFill>
                  <a:srgbClr val="FF0000"/>
                </a:solidFill>
                <a:latin typeface="Cambria" panose="02040503050406030204" pitchFamily="18" charset="0"/>
                <a:ea typeface="Cambria" panose="02040503050406030204" pitchFamily="18" charset="0"/>
              </a:rPr>
              <a:t>Nêu </a:t>
            </a:r>
            <a:r>
              <a:rPr lang="vi-VN" i="1" dirty="0">
                <a:solidFill>
                  <a:srgbClr val="FF0000"/>
                </a:solidFill>
                <a:latin typeface="Cambria" panose="02040503050406030204" pitchFamily="18" charset="0"/>
                <a:ea typeface="Cambria" panose="02040503050406030204" pitchFamily="18" charset="0"/>
              </a:rPr>
              <a:t>một số biện pháp bảo vệ đa dạng sinh học ở nước ta</a:t>
            </a:r>
            <a:r>
              <a:rPr lang="vi-VN" i="1" dirty="0" smtClean="0">
                <a:solidFill>
                  <a:srgbClr val="FF0000"/>
                </a:solidFill>
                <a:latin typeface="Cambria" panose="02040503050406030204" pitchFamily="18" charset="0"/>
                <a:ea typeface="Cambria" panose="02040503050406030204" pitchFamily="18" charset="0"/>
              </a:rPr>
              <a:t>.</a:t>
            </a:r>
            <a:endParaRPr lang="en-US" i="1" dirty="0" smtClean="0">
              <a:solidFill>
                <a:srgbClr val="FF0000"/>
              </a:solidFill>
              <a:latin typeface="Cambria" panose="02040503050406030204" pitchFamily="18" charset="0"/>
              <a:ea typeface="Cambria" panose="02040503050406030204" pitchFamily="18" charset="0"/>
            </a:endParaRPr>
          </a:p>
        </p:txBody>
      </p:sp>
      <p:pic>
        <p:nvPicPr>
          <p:cNvPr id="23"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4639" y="1295400"/>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Bai 13">
            <a:hlinkClick r:id="" action="ppaction://media"/>
            <a:extLst>
              <a:ext uri="{FF2B5EF4-FFF2-40B4-BE49-F238E27FC236}">
                <a16:creationId xmlns="" xmlns:a16="http://schemas.microsoft.com/office/drawing/2014/main" id="{CD739F84-B9D5-9079-53C9-62F47EBC7AEC}"/>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419600" y="1274088"/>
            <a:ext cx="4419600" cy="5279112"/>
          </a:xfrm>
          <a:prstGeom prst="rect">
            <a:avLst/>
          </a:prstGeom>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8" dur="500"/>
                                        <p:tgtEl>
                                          <p:spTgt spid="2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43" dur="500"/>
                                        <p:tgtEl>
                                          <p:spTgt spid="22">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8" dur="500"/>
                                        <p:tgtEl>
                                          <p:spTgt spid="22">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53" dur="500"/>
                                        <p:tgtEl>
                                          <p:spTgt spid="22">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8" dur="500"/>
                                        <p:tgtEl>
                                          <p:spTgt spid="22">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63" dur="500"/>
                                        <p:tgtEl>
                                          <p:spTgt spid="22">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68" dur="500"/>
                                        <p:tgtEl>
                                          <p:spTgt spid="2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69" fill="hold" display="0">
                  <p:stCondLst>
                    <p:cond delay="indefinite"/>
                  </p:stCondLst>
                </p:cTn>
                <p:tgtEl>
                  <p:spTgt spid="18"/>
                </p:tgtEl>
              </p:cMediaNode>
            </p:video>
          </p:childTnLst>
        </p:cTn>
      </p:par>
    </p:tnLst>
    <p:bldLst>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Trồng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và</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bảo</a:t>
            </a:r>
            <a:r>
              <a:rPr lang="en-US" dirty="0" smtClean="0">
                <a:latin typeface="Cambria" pitchFamily="18" charset="0"/>
                <a:ea typeface="Cambria" pitchFamily="18" charset="0"/>
              </a:rPr>
              <a:t> </a:t>
            </a:r>
            <a:r>
              <a:rPr lang="en-US" dirty="0" err="1" smtClean="0">
                <a:latin typeface="Cambria" pitchFamily="18" charset="0"/>
                <a:ea typeface="Cambria" pitchFamily="18" charset="0"/>
              </a:rPr>
              <a:t>vệ</a:t>
            </a:r>
            <a:r>
              <a:rPr lang="en-US" dirty="0" smtClean="0">
                <a:latin typeface="Cambria" pitchFamily="18" charset="0"/>
                <a:ea typeface="Cambria" pitchFamily="18" charset="0"/>
              </a:rPr>
              <a:t> </a:t>
            </a:r>
            <a:r>
              <a:rPr lang="en-US" dirty="0" err="1" smtClean="0">
                <a:latin typeface="Cambria" pitchFamily="18" charset="0"/>
                <a:ea typeface="Cambria" pitchFamily="18" charset="0"/>
              </a:rPr>
              <a:t>rừng</a:t>
            </a:r>
            <a:endParaRPr lang="en-US" dirty="0">
              <a:latin typeface="Cambria" pitchFamily="18" charset="0"/>
              <a:ea typeface="Cambria"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Bảo</a:t>
            </a:r>
            <a:r>
              <a:rPr lang="en-US" dirty="0" smtClean="0">
                <a:latin typeface="Cambria" pitchFamily="18" charset="0"/>
                <a:ea typeface="Cambria" pitchFamily="18" charset="0"/>
              </a:rPr>
              <a:t> </a:t>
            </a:r>
            <a:r>
              <a:rPr lang="en-US" dirty="0" err="1" smtClean="0">
                <a:latin typeface="Cambria" pitchFamily="18" charset="0"/>
                <a:ea typeface="Cambria" pitchFamily="18" charset="0"/>
              </a:rPr>
              <a:t>vệ</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các</a:t>
            </a:r>
            <a:r>
              <a:rPr lang="en-US" dirty="0" smtClean="0">
                <a:latin typeface="Cambria" pitchFamily="18" charset="0"/>
                <a:ea typeface="Cambria" pitchFamily="18" charset="0"/>
              </a:rPr>
              <a:t> </a:t>
            </a:r>
            <a:r>
              <a:rPr lang="en-US" dirty="0" err="1" smtClean="0">
                <a:latin typeface="Cambria" pitchFamily="18" charset="0"/>
                <a:ea typeface="Cambria" pitchFamily="18" charset="0"/>
              </a:rPr>
              <a:t>loài</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động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vật</a:t>
            </a:r>
            <a:endParaRPr lang="en-US" dirty="0">
              <a:latin typeface="Cambria" pitchFamily="18" charset="0"/>
              <a:ea typeface="Cambria" pitchFamily="18" charset="0"/>
            </a:endParaRPr>
          </a:p>
        </p:txBody>
      </p:sp>
      <p:sp>
        <p:nvSpPr>
          <p:cNvPr id="23" name="TextBox 22"/>
          <p:cNvSpPr txBox="1"/>
          <p:nvPr/>
        </p:nvSpPr>
        <p:spPr>
          <a:xfrm>
            <a:off x="381000" y="3595074"/>
            <a:ext cx="432867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Các</a:t>
            </a:r>
            <a:r>
              <a:rPr lang="en-US" dirty="0" smtClean="0">
                <a:latin typeface="Cambria" pitchFamily="18" charset="0"/>
                <a:ea typeface="Cambria" pitchFamily="18" charset="0"/>
              </a:rPr>
              <a:t> </a:t>
            </a:r>
            <a:r>
              <a:rPr lang="en-US" dirty="0" err="1" smtClean="0">
                <a:latin typeface="Cambria" pitchFamily="18" charset="0"/>
                <a:ea typeface="Cambria" pitchFamily="18" charset="0"/>
              </a:rPr>
              <a:t>loài</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động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vật</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có</a:t>
            </a:r>
            <a:r>
              <a:rPr lang="en-US" dirty="0" smtClean="0">
                <a:latin typeface="Cambria" pitchFamily="18" charset="0"/>
                <a:ea typeface="Cambria" pitchFamily="18" charset="0"/>
              </a:rPr>
              <a:t> </a:t>
            </a:r>
            <a:r>
              <a:rPr lang="en-US" dirty="0" err="1" smtClean="0">
                <a:latin typeface="Cambria" pitchFamily="18" charset="0"/>
                <a:ea typeface="Cambria" pitchFamily="18" charset="0"/>
              </a:rPr>
              <a:t>nguy</a:t>
            </a:r>
            <a:r>
              <a:rPr lang="en-US" dirty="0" smtClean="0">
                <a:latin typeface="Cambria" pitchFamily="18" charset="0"/>
                <a:ea typeface="Cambria" pitchFamily="18" charset="0"/>
              </a:rPr>
              <a:t> </a:t>
            </a:r>
            <a:r>
              <a:rPr lang="en-US" dirty="0" err="1" smtClean="0">
                <a:latin typeface="Cambria" pitchFamily="18" charset="0"/>
                <a:ea typeface="Cambria" pitchFamily="18" charset="0"/>
              </a:rPr>
              <a:t>cơ</a:t>
            </a:r>
            <a:r>
              <a:rPr lang="en-US" dirty="0" smtClean="0">
                <a:latin typeface="Cambria" pitchFamily="18" charset="0"/>
                <a:ea typeface="Cambria" pitchFamily="18" charset="0"/>
              </a:rPr>
              <a:t> </a:t>
            </a:r>
            <a:r>
              <a:rPr lang="en-US" dirty="0" err="1" smtClean="0">
                <a:latin typeface="Cambria" pitchFamily="18" charset="0"/>
                <a:ea typeface="Cambria" pitchFamily="18" charset="0"/>
              </a:rPr>
              <a:t>tuyệt</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chủng</a:t>
            </a:r>
            <a:endParaRPr lang="en-US" dirty="0">
              <a:latin typeface="Cambria" pitchFamily="18" charset="0"/>
              <a:ea typeface="Cambria" pitchFamily="18" charset="0"/>
            </a:endParaRPr>
          </a:p>
        </p:txBody>
      </p:sp>
      <p:sp>
        <p:nvSpPr>
          <p:cNvPr id="24" name="TextBox 23"/>
          <p:cNvSpPr txBox="1"/>
          <p:nvPr/>
        </p:nvSpPr>
        <p:spPr>
          <a:xfrm>
            <a:off x="5181600" y="3581400"/>
            <a:ext cx="2895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Chặt</a:t>
            </a:r>
            <a:r>
              <a:rPr lang="en-US" dirty="0" smtClean="0">
                <a:latin typeface="Cambria" pitchFamily="18" charset="0"/>
                <a:ea typeface="Cambria" pitchFamily="18" charset="0"/>
              </a:rPr>
              <a:t> </a:t>
            </a:r>
            <a:r>
              <a:rPr lang="en-US" dirty="0" err="1" smtClean="0">
                <a:latin typeface="Cambria" pitchFamily="18" charset="0"/>
                <a:ea typeface="Cambria" pitchFamily="18" charset="0"/>
              </a:rPr>
              <a:t>phá</a:t>
            </a:r>
            <a:r>
              <a:rPr lang="en-US" dirty="0" smtClean="0">
                <a:latin typeface="Cambria" pitchFamily="18" charset="0"/>
                <a:ea typeface="Cambria" pitchFamily="18" charset="0"/>
              </a:rPr>
              <a:t> </a:t>
            </a:r>
            <a:r>
              <a:rPr lang="en-US" dirty="0" err="1" smtClean="0">
                <a:latin typeface="Cambria" pitchFamily="18" charset="0"/>
                <a:ea typeface="Cambria" pitchFamily="18" charset="0"/>
              </a:rPr>
              <a:t>rừng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bừa</a:t>
            </a:r>
            <a:r>
              <a:rPr lang="en-US" dirty="0" smtClean="0">
                <a:latin typeface="Cambria" pitchFamily="18" charset="0"/>
                <a:ea typeface="Cambria" pitchFamily="18" charset="0"/>
              </a:rPr>
              <a:t> </a:t>
            </a:r>
            <a:r>
              <a:rPr lang="en-US" dirty="0" err="1" smtClean="0">
                <a:latin typeface="Cambria" pitchFamily="18" charset="0"/>
                <a:ea typeface="Cambria" pitchFamily="18" charset="0"/>
              </a:rPr>
              <a:t>bãi</a:t>
            </a:r>
            <a:endParaRPr lang="en-US" dirty="0">
              <a:latin typeface="Cambria" pitchFamily="18" charset="0"/>
              <a:ea typeface="Cambria" pitchFamily="18" charset="0"/>
            </a:endParaRPr>
          </a:p>
        </p:txBody>
      </p:sp>
      <p:pic>
        <p:nvPicPr>
          <p:cNvPr id="1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492" y="4092498"/>
            <a:ext cx="3771107" cy="21559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Động vật hoang dã bên bờ vực tuyệt chủng | baotintuc.v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8492" y="1378554"/>
            <a:ext cx="3771107" cy="220284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1030" name="Picture 6" descr="Chế tài đủ mạnh để chấm dứt nạn phá rừng? | Báo Dân tộc và Phát triể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09670" y="1378554"/>
            <a:ext cx="3824731" cy="220284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1032" name="Picture 8" descr="TANBAO SAIGON CORP - Chặn đường chung tay bảo vệ động vật quý hiếm tại  Vinpearl"/>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9670" y="4115488"/>
            <a:ext cx="3824731" cy="214458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5"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BẢO TỒN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ĐA DẠNG SINH HỌC Ở </a:t>
            </a:r>
            <a:r>
              <a:rPr lang="en-US" sz="2400" b="1" dirty="0" smtClean="0">
                <a:solidFill>
                  <a:srgbClr val="0D30DD"/>
                </a:solidFill>
                <a:latin typeface="Cambria" pitchFamily="18" charset="0"/>
              </a:rPr>
              <a:t>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42927411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randombar(horizontal)">
                                      <p:cBhvr>
                                        <p:cTn id="7" dur="500"/>
                                        <p:tgtEl>
                                          <p:spTgt spid="1030"/>
                                        </p:tgtEl>
                                      </p:cBhvr>
                                    </p:animEffect>
                                  </p:childTnLst>
                                </p:cTn>
                              </p:par>
                              <p:par>
                                <p:cTn id="8" presetID="14" presetClass="entr" presetSubtype="1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randombar(horizontal)">
                                      <p:cBhvr>
                                        <p:cTn id="10" dur="500"/>
                                        <p:tgtEl>
                                          <p:spTgt spid="102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nodeType="withEffect">
                                  <p:stCondLst>
                                    <p:cond delay="0"/>
                                  </p:stCondLst>
                                  <p:childTnLst>
                                    <p:set>
                                      <p:cBhvr>
                                        <p:cTn id="18" dur="1" fill="hold">
                                          <p:stCondLst>
                                            <p:cond delay="0"/>
                                          </p:stCondLst>
                                        </p:cTn>
                                        <p:tgtEl>
                                          <p:spTgt spid="1032"/>
                                        </p:tgtEl>
                                        <p:attrNameLst>
                                          <p:attrName>style.visibility</p:attrName>
                                        </p:attrNameLst>
                                      </p:cBhvr>
                                      <p:to>
                                        <p:strVal val="visible"/>
                                      </p:to>
                                    </p:set>
                                    <p:animEffect transition="in" filter="randombar(horizontal)">
                                      <p:cBhvr>
                                        <p:cTn id="19" dur="500"/>
                                        <p:tgtEl>
                                          <p:spTgt spid="1032"/>
                                        </p:tgtEl>
                                      </p:cBhvr>
                                    </p:animEffect>
                                  </p:childTnLst>
                                </p:cTn>
                              </p:par>
                              <p:par>
                                <p:cTn id="20" presetID="14" presetClass="entr" presetSubtype="1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1835773326"/>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00"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
          <p:cNvSpPr txBox="1"/>
          <p:nvPr/>
        </p:nvSpPr>
        <p:spPr>
          <a:xfrm>
            <a:off x="823476" y="36461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rgbClr val="FF0000"/>
                </a:solidFill>
                <a:latin typeface="Cambria" pitchFamily="18" charset="0"/>
                <a:ea typeface="Cambria" pitchFamily="18" charset="0"/>
              </a:rPr>
              <a:t>1</a:t>
            </a: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BẢO TỒN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ĐA DẠNG SINH HỌC Ở </a:t>
            </a:r>
            <a:r>
              <a:rPr lang="en-US" sz="2400" b="1" dirty="0" smtClean="0">
                <a:solidFill>
                  <a:srgbClr val="0D30DD"/>
                </a:solidFill>
                <a:latin typeface="Cambria" pitchFamily="18" charset="0"/>
              </a:rPr>
              <a:t>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981200"/>
            <a:ext cx="6792509" cy="3352801"/>
          </a:xfrm>
          <a:prstGeom prst="wedgeRoundRectCallout">
            <a:avLst>
              <a:gd name="adj1" fmla="val 47932"/>
              <a:gd name="adj2" fmla="val 66563"/>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85802" y="2181523"/>
            <a:ext cx="6553198" cy="2923877"/>
          </a:xfrm>
          <a:prstGeom prst="rect">
            <a:avLst/>
          </a:prstGeom>
        </p:spPr>
        <p:txBody>
          <a:bodyPr wrap="square">
            <a:spAutoFit/>
          </a:bodyPr>
          <a:lstStyle/>
          <a:p>
            <a:pPr algn="just">
              <a:spcBef>
                <a:spcPts val="600"/>
              </a:spcBef>
              <a:spcAft>
                <a:spcPts val="0"/>
              </a:spcAft>
            </a:pPr>
            <a:r>
              <a:rPr lang="en-US" sz="2200" b="1" dirty="0" smtClean="0">
                <a:solidFill>
                  <a:srgbClr val="FF0000"/>
                </a:solidFill>
                <a:latin typeface="Cambria" pitchFamily="18" charset="0"/>
                <a:ea typeface="Cambria" pitchFamily="18" charset="0"/>
                <a:cs typeface="Times New Roman"/>
              </a:rPr>
              <a:t>* </a:t>
            </a:r>
            <a:r>
              <a:rPr lang="vi-VN" sz="2200" b="1" dirty="0" smtClean="0">
                <a:solidFill>
                  <a:srgbClr val="FF0000"/>
                </a:solidFill>
                <a:latin typeface="Cambria" pitchFamily="18" charset="0"/>
                <a:ea typeface="Cambria" pitchFamily="18" charset="0"/>
                <a:cs typeface="Times New Roman"/>
              </a:rPr>
              <a:t>Đa </a:t>
            </a:r>
            <a:r>
              <a:rPr lang="vi-VN" sz="2200" b="1" dirty="0">
                <a:solidFill>
                  <a:srgbClr val="FF0000"/>
                </a:solidFill>
                <a:latin typeface="Cambria" pitchFamily="18" charset="0"/>
                <a:ea typeface="Cambria" pitchFamily="18" charset="0"/>
                <a:cs typeface="Times New Roman"/>
              </a:rPr>
              <a:t>dạng sinh học ở nước ta đang bị suy giảm</a:t>
            </a:r>
          </a:p>
          <a:p>
            <a:pPr algn="just">
              <a:spcBef>
                <a:spcPts val="600"/>
              </a:spcBef>
              <a:spcAft>
                <a:spcPts val="0"/>
              </a:spcAft>
            </a:pPr>
            <a:r>
              <a:rPr lang="vi-VN" sz="2200" dirty="0" smtClean="0">
                <a:latin typeface="Cambria" pitchFamily="18" charset="0"/>
                <a:ea typeface="Cambria" pitchFamily="18" charset="0"/>
                <a:cs typeface="Times New Roman"/>
              </a:rPr>
              <a:t>- </a:t>
            </a:r>
            <a:r>
              <a:rPr lang="vi-VN" sz="2200" dirty="0">
                <a:latin typeface="Cambria" pitchFamily="18" charset="0"/>
                <a:ea typeface="Cambria" pitchFamily="18" charset="0"/>
                <a:cs typeface="Times New Roman"/>
              </a:rPr>
              <a:t>Suy giảm số lượng cá thể, loài sinh </a:t>
            </a:r>
            <a:r>
              <a:rPr lang="vi-VN" sz="2200" dirty="0" smtClean="0">
                <a:latin typeface="Cambria" pitchFamily="18" charset="0"/>
                <a:ea typeface="Cambria" pitchFamily="18" charset="0"/>
                <a:cs typeface="Times New Roman"/>
              </a:rPr>
              <a:t>vật</a:t>
            </a:r>
            <a:r>
              <a:rPr lang="en-US" sz="2200" dirty="0" smtClean="0">
                <a:latin typeface="Cambria" pitchFamily="18" charset="0"/>
                <a:ea typeface="Cambria" pitchFamily="18" charset="0"/>
                <a:cs typeface="Times New Roman"/>
              </a:rPr>
              <a:t>.</a:t>
            </a:r>
            <a:endParaRPr lang="vi-VN" sz="2200" dirty="0">
              <a:latin typeface="Cambria" pitchFamily="18" charset="0"/>
              <a:ea typeface="Cambria" pitchFamily="18" charset="0"/>
              <a:cs typeface="Times New Roman"/>
            </a:endParaRPr>
          </a:p>
          <a:p>
            <a:pPr algn="just">
              <a:spcBef>
                <a:spcPts val="600"/>
              </a:spcBef>
            </a:pPr>
            <a:r>
              <a:rPr lang="vi-VN" sz="2200" dirty="0">
                <a:latin typeface="Cambria" pitchFamily="18" charset="0"/>
                <a:ea typeface="Cambria" pitchFamily="18" charset="0"/>
                <a:cs typeface="Times New Roman"/>
              </a:rPr>
              <a:t>- Suy giảm về hệ sinh thái</a:t>
            </a:r>
            <a:r>
              <a:rPr lang="en-US" sz="2200" dirty="0">
                <a:latin typeface="Cambria" pitchFamily="18" charset="0"/>
                <a:ea typeface="Cambria" pitchFamily="18" charset="0"/>
                <a:cs typeface="Times New Roman"/>
              </a:rPr>
              <a:t>.</a:t>
            </a:r>
            <a:endParaRPr lang="vi-VN" sz="2200" dirty="0">
              <a:latin typeface="Cambria" pitchFamily="18" charset="0"/>
              <a:ea typeface="Cambria" pitchFamily="18" charset="0"/>
              <a:cs typeface="Times New Roman"/>
            </a:endParaRPr>
          </a:p>
          <a:p>
            <a:pPr algn="just">
              <a:spcBef>
                <a:spcPts val="600"/>
              </a:spcBef>
              <a:spcAft>
                <a:spcPts val="0"/>
              </a:spcAft>
            </a:pPr>
            <a:r>
              <a:rPr lang="en-US" sz="2200" dirty="0" smtClean="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Suy </a:t>
            </a:r>
            <a:r>
              <a:rPr lang="vi-VN" sz="2200" dirty="0">
                <a:latin typeface="Cambria" pitchFamily="18" charset="0"/>
                <a:ea typeface="Cambria" pitchFamily="18" charset="0"/>
                <a:cs typeface="Times New Roman"/>
              </a:rPr>
              <a:t>giảm về nguồn </a:t>
            </a:r>
            <a:r>
              <a:rPr lang="vi-VN" sz="2200" dirty="0" smtClean="0">
                <a:latin typeface="Cambria" pitchFamily="18" charset="0"/>
                <a:ea typeface="Cambria" pitchFamily="18" charset="0"/>
                <a:cs typeface="Times New Roman"/>
              </a:rPr>
              <a:t>gen</a:t>
            </a:r>
            <a:r>
              <a:rPr lang="en-US" sz="2200" dirty="0" smtClean="0">
                <a:latin typeface="Cambria" pitchFamily="18" charset="0"/>
                <a:ea typeface="Cambria" pitchFamily="18" charset="0"/>
                <a:cs typeface="Times New Roman"/>
              </a:rPr>
              <a:t>.</a:t>
            </a:r>
          </a:p>
          <a:p>
            <a:pPr algn="just">
              <a:spcBef>
                <a:spcPts val="600"/>
              </a:spcBef>
              <a:spcAft>
                <a:spcPts val="0"/>
              </a:spcAft>
            </a:pPr>
            <a:r>
              <a:rPr lang="en-US" sz="2200" b="1" dirty="0" smtClean="0">
                <a:solidFill>
                  <a:srgbClr val="FF0000"/>
                </a:solidFill>
                <a:latin typeface="Cambria" pitchFamily="18" charset="0"/>
                <a:ea typeface="Cambria" pitchFamily="18" charset="0"/>
                <a:cs typeface="Times New Roman"/>
              </a:rPr>
              <a:t>* </a:t>
            </a:r>
            <a:r>
              <a:rPr lang="vi-VN" sz="2200" b="1" dirty="0" smtClean="0">
                <a:solidFill>
                  <a:srgbClr val="FF0000"/>
                </a:solidFill>
                <a:latin typeface="Cambria" pitchFamily="18" charset="0"/>
                <a:ea typeface="Cambria" pitchFamily="18" charset="0"/>
                <a:cs typeface="Times New Roman"/>
              </a:rPr>
              <a:t>Nguyên </a:t>
            </a:r>
            <a:r>
              <a:rPr lang="vi-VN" sz="2200" b="1" dirty="0">
                <a:solidFill>
                  <a:srgbClr val="FF0000"/>
                </a:solidFill>
                <a:latin typeface="Cambria" pitchFamily="18" charset="0"/>
                <a:ea typeface="Cambria" pitchFamily="18" charset="0"/>
                <a:cs typeface="Times New Roman"/>
              </a:rPr>
              <a:t>nhân gây suy giảm đa dạng sinh học</a:t>
            </a:r>
          </a:p>
          <a:p>
            <a:pPr algn="just">
              <a:spcBef>
                <a:spcPts val="600"/>
              </a:spcBef>
              <a:spcAft>
                <a:spcPts val="0"/>
              </a:spcAft>
            </a:pPr>
            <a:r>
              <a:rPr lang="vi-VN" sz="2200" dirty="0">
                <a:latin typeface="Cambria" pitchFamily="18" charset="0"/>
                <a:ea typeface="Cambria" pitchFamily="18" charset="0"/>
                <a:cs typeface="Times New Roman"/>
              </a:rPr>
              <a:t>- Các yếu tố tự nhiên: bão, lũ </a:t>
            </a:r>
            <a:r>
              <a:rPr lang="vi-VN" sz="2200" dirty="0" smtClean="0">
                <a:latin typeface="Cambria" pitchFamily="18" charset="0"/>
                <a:ea typeface="Cambria" pitchFamily="18" charset="0"/>
                <a:cs typeface="Times New Roman"/>
              </a:rPr>
              <a:t>lụt,</a:t>
            </a:r>
            <a:r>
              <a:rPr lang="en-US" sz="2200" dirty="0" smtClean="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cháy </a:t>
            </a:r>
            <a:r>
              <a:rPr lang="vi-VN" sz="2200" dirty="0">
                <a:latin typeface="Cambria" pitchFamily="18" charset="0"/>
                <a:ea typeface="Cambria" pitchFamily="18" charset="0"/>
                <a:cs typeface="Times New Roman"/>
              </a:rPr>
              <a:t>rừng…</a:t>
            </a:r>
          </a:p>
          <a:p>
            <a:pPr algn="just">
              <a:spcBef>
                <a:spcPts val="600"/>
              </a:spcBef>
              <a:spcAft>
                <a:spcPts val="0"/>
              </a:spcAft>
            </a:pPr>
            <a:r>
              <a:rPr lang="vi-VN" sz="2200" dirty="0">
                <a:latin typeface="Cambria" pitchFamily="18" charset="0"/>
                <a:ea typeface="Cambria" pitchFamily="18" charset="0"/>
                <a:cs typeface="Times New Roman"/>
              </a:rPr>
              <a:t>- Con người: </a:t>
            </a:r>
            <a:r>
              <a:rPr lang="vi-VN" sz="2200" dirty="0" smtClean="0">
                <a:latin typeface="Cambria" pitchFamily="18" charset="0"/>
                <a:ea typeface="Cambria" pitchFamily="18" charset="0"/>
                <a:cs typeface="Times New Roman"/>
              </a:rPr>
              <a:t>phá </a:t>
            </a:r>
            <a:r>
              <a:rPr lang="vi-VN" sz="2200" dirty="0">
                <a:latin typeface="Cambria" pitchFamily="18" charset="0"/>
                <a:ea typeface="Cambria" pitchFamily="18" charset="0"/>
                <a:cs typeface="Times New Roman"/>
              </a:rPr>
              <a:t>rừng, đốt rừng, chiến tranh</a:t>
            </a:r>
            <a:r>
              <a:rPr lang="vi-VN" sz="2200" dirty="0" smtClean="0">
                <a:latin typeface="Cambria" pitchFamily="18" charset="0"/>
                <a:ea typeface="Cambria" pitchFamily="18" charset="0"/>
                <a:cs typeface="Times New Roman"/>
              </a:rPr>
              <a:t>,</a:t>
            </a:r>
            <a:r>
              <a:rPr lang="en-US" sz="2200" dirty="0" smtClean="0">
                <a:latin typeface="Cambria" pitchFamily="18" charset="0"/>
                <a:ea typeface="Cambria" pitchFamily="18" charset="0"/>
                <a:cs typeface="Times New Roman"/>
              </a:rPr>
              <a:t>…</a:t>
            </a:r>
            <a:endParaRPr lang="vi-VN" sz="2200" dirty="0">
              <a:latin typeface="Cambria" pitchFamily="18" charset="0"/>
              <a:ea typeface="Cambria" pitchFamily="18" charset="0"/>
              <a:cs typeface="Times New Roman"/>
            </a:endParaRPr>
          </a:p>
        </p:txBody>
      </p:sp>
      <p:sp>
        <p:nvSpPr>
          <p:cNvPr id="20"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BẢO TỒN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ĐA DẠNG SINH HỌC Ở </a:t>
            </a:r>
            <a:r>
              <a:rPr lang="en-US" sz="2400" b="1" dirty="0" smtClean="0">
                <a:solidFill>
                  <a:srgbClr val="0D30DD"/>
                </a:solidFill>
                <a:latin typeface="Cambria" pitchFamily="18" charset="0"/>
              </a:rPr>
              <a:t>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043492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2</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287326528"/>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00"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
          <p:cNvSpPr txBox="1"/>
          <p:nvPr/>
        </p:nvSpPr>
        <p:spPr>
          <a:xfrm>
            <a:off x="823476" y="36461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5</a:t>
            </a:r>
            <a:endParaRPr lang="en-US" sz="4000" b="1" dirty="0">
              <a:solidFill>
                <a:srgbClr val="FF0000"/>
              </a:solidFill>
              <a:latin typeface="Cambria" pitchFamily="18" charset="0"/>
              <a:ea typeface="Cambria"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BẢO TỒN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ĐA DẠNG SINH HỌC Ở </a:t>
            </a:r>
            <a:r>
              <a:rPr lang="en-US" sz="2400" b="1" dirty="0" smtClean="0">
                <a:solidFill>
                  <a:srgbClr val="0D30DD"/>
                </a:solidFill>
                <a:latin typeface="Cambria" pitchFamily="18" charset="0"/>
              </a:rPr>
              <a:t>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8657606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828801"/>
            <a:ext cx="6792509" cy="3352800"/>
          </a:xfrm>
          <a:prstGeom prst="wedgeRoundRectCallout">
            <a:avLst>
              <a:gd name="adj1" fmla="val 47520"/>
              <a:gd name="adj2" fmla="val 6781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133600"/>
            <a:ext cx="6553198" cy="2693045"/>
          </a:xfrm>
          <a:prstGeom prst="rect">
            <a:avLst/>
          </a:prstGeom>
        </p:spPr>
        <p:txBody>
          <a:bodyPr wrap="square">
            <a:spAutoFit/>
          </a:bodyPr>
          <a:lstStyle/>
          <a:p>
            <a:pPr algn="just">
              <a:spcBef>
                <a:spcPts val="600"/>
              </a:spcBef>
              <a:spcAft>
                <a:spcPts val="0"/>
              </a:spcAft>
            </a:pPr>
            <a:r>
              <a:rPr lang="vi-VN" sz="2200" b="1" dirty="0">
                <a:solidFill>
                  <a:srgbClr val="FF0000"/>
                </a:solidFill>
                <a:latin typeface="Cambria" pitchFamily="18" charset="0"/>
                <a:ea typeface="Cambria" pitchFamily="18" charset="0"/>
                <a:cs typeface="Times New Roman"/>
              </a:rPr>
              <a:t>*  Một số biện pháp bảo vệ đa dạng sinh học ở nước ta</a:t>
            </a:r>
            <a:endParaRPr lang="en-US" sz="2200" b="1" dirty="0" smtClean="0">
              <a:solidFill>
                <a:srgbClr val="FF0000"/>
              </a:solidFill>
              <a:latin typeface="Cambria" pitchFamily="18" charset="0"/>
              <a:ea typeface="Cambria" pitchFamily="18" charset="0"/>
              <a:cs typeface="Times New Roman"/>
            </a:endParaRPr>
          </a:p>
          <a:p>
            <a:pPr algn="just">
              <a:spcBef>
                <a:spcPts val="600"/>
              </a:spcBef>
              <a:spcAft>
                <a:spcPts val="0"/>
              </a:spcAft>
            </a:pPr>
            <a:r>
              <a:rPr lang="vi-VN" sz="2200" dirty="0" smtClean="0">
                <a:latin typeface="Cambria" pitchFamily="18" charset="0"/>
                <a:ea typeface="Cambria" pitchFamily="18" charset="0"/>
                <a:cs typeface="Times New Roman"/>
              </a:rPr>
              <a:t>- </a:t>
            </a:r>
            <a:r>
              <a:rPr lang="vi-VN" sz="2200" dirty="0">
                <a:latin typeface="Cambria" pitchFamily="18" charset="0"/>
                <a:ea typeface="Cambria" pitchFamily="18" charset="0"/>
                <a:cs typeface="Times New Roman"/>
              </a:rPr>
              <a:t>Xây dựng các khu bảo tồn thiên nhiên và vườn quốc gia, trồng và bảo vệ rừng, nâng cao ý thức người dân.</a:t>
            </a:r>
          </a:p>
          <a:p>
            <a:pPr algn="just">
              <a:spcBef>
                <a:spcPts val="600"/>
              </a:spcBef>
              <a:spcAft>
                <a:spcPts val="0"/>
              </a:spcAft>
            </a:pPr>
            <a:r>
              <a:rPr lang="vi-VN" sz="2200" dirty="0">
                <a:latin typeface="Cambria" pitchFamily="18" charset="0"/>
                <a:ea typeface="Cambria" pitchFamily="18" charset="0"/>
                <a:cs typeface="Times New Roman"/>
              </a:rPr>
              <a:t>- Ngăn chặn nạn phá rừng, săn bắt động vật hoang dã.</a:t>
            </a:r>
          </a:p>
          <a:p>
            <a:pPr algn="just">
              <a:spcBef>
                <a:spcPts val="600"/>
              </a:spcBef>
              <a:spcAft>
                <a:spcPts val="0"/>
              </a:spcAft>
            </a:pPr>
            <a:r>
              <a:rPr lang="vi-VN" sz="2200" dirty="0">
                <a:latin typeface="Cambria" pitchFamily="18" charset="0"/>
                <a:ea typeface="Cambria" pitchFamily="18" charset="0"/>
                <a:cs typeface="Times New Roman"/>
              </a:rPr>
              <a:t>- Xử lí các chất thải công nghiệp, nông nghiệp và sinh hoạt.</a:t>
            </a:r>
          </a:p>
        </p:txBody>
      </p:sp>
      <p:sp>
        <p:nvSpPr>
          <p:cNvPr id="20"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TÍNH CẤP THIẾT CỦA VẤN ĐỀ BẢO TỒN </a:t>
            </a:r>
            <a:endParaRPr lang="en-US" sz="2400" b="1" dirty="0" smtClean="0">
              <a:solidFill>
                <a:srgbClr val="0D30DD"/>
              </a:solidFill>
              <a:latin typeface="Cambria" pitchFamily="18" charset="0"/>
            </a:endParaRPr>
          </a:p>
          <a:p>
            <a:pPr algn="just"/>
            <a:r>
              <a:rPr lang="vi-VN" sz="2400" b="1" dirty="0" smtClean="0">
                <a:solidFill>
                  <a:srgbClr val="0D30DD"/>
                </a:solidFill>
                <a:latin typeface="Cambria" pitchFamily="18" charset="0"/>
              </a:rPr>
              <a:t>ĐA DẠNG SINH HỌC Ở </a:t>
            </a:r>
            <a:r>
              <a:rPr lang="en-US" sz="2400" b="1" dirty="0" smtClean="0">
                <a:solidFill>
                  <a:srgbClr val="0D30DD"/>
                </a:solidFill>
                <a:latin typeface="Cambria" pitchFamily="18" charset="0"/>
              </a:rPr>
              <a:t>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8883242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533400" y="1174790"/>
            <a:ext cx="6096000" cy="3046988"/>
          </a:xfrm>
          <a:prstGeom prst="rect">
            <a:avLst/>
          </a:prstGeom>
        </p:spPr>
        <p:txBody>
          <a:bodyPr wrap="square">
            <a:spAutoFit/>
          </a:bodyPr>
          <a:lstStyle/>
          <a:p>
            <a:pPr algn="just"/>
            <a:r>
              <a:rPr lang="de-DE" sz="2400" dirty="0">
                <a:solidFill>
                  <a:srgbClr val="0D30DD"/>
                </a:solidFill>
                <a:latin typeface="Cambria" pitchFamily="18" charset="0"/>
                <a:ea typeface="Cambria" pitchFamily="18" charset="0"/>
              </a:rPr>
              <a:t>Sao la là loài thú mới được phát hiện lần đầu tiên trên thế giới tại Việt Nam. Năm 1992, khi đang nghiên cứu Vườn Quốc gia Vũ Quang, Hà Tình, nằm gần biên giới Việt - Lào, các nhà khoa học thuộc Bộ Lâm nghiệp Việt Nam cũ (nay là Bộ Nông nghiệp và Phát triển Nông thôn) và Quỹ Quốc tế Bảo vệ Thiên nhiên (WWF) đã phát hiện loài thú quý hiếm này.</a:t>
            </a:r>
            <a:endParaRPr lang="en-US" sz="2400" dirty="0">
              <a:solidFill>
                <a:srgbClr val="0D30DD"/>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4221778"/>
            <a:ext cx="6009875" cy="229332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984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par>
                                <p:cTn id="22" presetID="14" presetClass="entr" presetSubtype="10" fill="hold" nodeType="withEffect">
                                  <p:stCondLst>
                                    <p:cond delay="0"/>
                                  </p:stCondLst>
                                  <p:childTnLst>
                                    <p:set>
                                      <p:cBhvr>
                                        <p:cTn id="23" dur="1" fill="hold">
                                          <p:stCondLst>
                                            <p:cond delay="0"/>
                                          </p:stCondLst>
                                        </p:cTn>
                                        <p:tgtEl>
                                          <p:spTgt spid="1027"/>
                                        </p:tgtEl>
                                        <p:attrNameLst>
                                          <p:attrName>style.visibility</p:attrName>
                                        </p:attrNameLst>
                                      </p:cBhvr>
                                      <p:to>
                                        <p:strVal val="visible"/>
                                      </p:to>
                                    </p:set>
                                    <p:animEffect transition="in" filter="randombar(horizontal)">
                                      <p:cBhvr>
                                        <p:cTn id="24"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271229" y="1905000"/>
            <a:ext cx="7491772"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bảng</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số</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liệu</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hãy</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nhận </a:t>
            </a:r>
            <a:r>
              <a:rPr lang="vi-VN" sz="2000" i="1" dirty="0">
                <a:solidFill>
                  <a:srgbClr val="FF0000"/>
                </a:solidFill>
                <a:latin typeface="Cambria" panose="02040503050406030204" pitchFamily="18" charset="0"/>
                <a:ea typeface="Cambria" panose="02040503050406030204" pitchFamily="18" charset="0"/>
              </a:rPr>
              <a:t>xét sự thay đổi diện tích rừng của nước ta trong giai đoạn 1943 - </a:t>
            </a:r>
            <a:r>
              <a:rPr lang="vi-VN" sz="2000" i="1" dirty="0" smtClean="0">
                <a:solidFill>
                  <a:srgbClr val="FF0000"/>
                </a:solidFill>
                <a:latin typeface="Cambria" panose="02040503050406030204" pitchFamily="18" charset="0"/>
                <a:ea typeface="Cambria" panose="02040503050406030204" pitchFamily="18" charset="0"/>
              </a:rPr>
              <a:t>202</a:t>
            </a:r>
            <a:r>
              <a:rPr lang="en-US" sz="2000" i="1" dirty="0" smtClean="0">
                <a:solidFill>
                  <a:srgbClr val="FF0000"/>
                </a:solidFill>
                <a:latin typeface="Cambria" panose="02040503050406030204" pitchFamily="18" charset="0"/>
                <a:ea typeface="Cambria" panose="02040503050406030204" pitchFamily="18" charset="0"/>
              </a:rPr>
              <a:t>0</a:t>
            </a:r>
            <a:r>
              <a:rPr lang="vi-VN" sz="2000" i="1" dirty="0" smtClean="0">
                <a:solidFill>
                  <a:srgbClr val="FF0000"/>
                </a:solidFill>
                <a:latin typeface="Cambria" panose="02040503050406030204" pitchFamily="18" charset="0"/>
                <a:ea typeface="Cambria" panose="02040503050406030204" pitchFamily="18" charset="0"/>
              </a:rPr>
              <a:t>. </a:t>
            </a:r>
            <a:r>
              <a:rPr lang="vi-VN" sz="2000" i="1" dirty="0">
                <a:solidFill>
                  <a:srgbClr val="FF0000"/>
                </a:solidFill>
                <a:latin typeface="Cambria" panose="02040503050406030204" pitchFamily="18" charset="0"/>
                <a:ea typeface="Cambria" panose="02040503050406030204" pitchFamily="18" charset="0"/>
              </a:rPr>
              <a:t>Nguyên nhân nào dẫn đến sự thay đổi đó?</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50939" y="1916019"/>
            <a:ext cx="956195" cy="10046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7890" y="4038600"/>
            <a:ext cx="1077510" cy="1066800"/>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1.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pic>
        <p:nvPicPr>
          <p:cNvPr id="24" name="Picture 23"/>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33838" y="3429000"/>
            <a:ext cx="7429162" cy="1600200"/>
          </a:xfrm>
          <a:prstGeom prst="rect">
            <a:avLst/>
          </a:prstGeom>
          <a:noFill/>
          <a:ln>
            <a:solidFill>
              <a:srgbClr val="FF0000"/>
            </a:solidFill>
          </a:ln>
        </p:spPr>
      </p:pic>
      <p:sp>
        <p:nvSpPr>
          <p:cNvPr id="27" name="Rectangle 26"/>
          <p:cNvSpPr/>
          <p:nvPr/>
        </p:nvSpPr>
        <p:spPr>
          <a:xfrm>
            <a:off x="1302533" y="3352800"/>
            <a:ext cx="7491772" cy="286232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000" b="1" dirty="0" smtClean="0">
                <a:latin typeface="Cambria" pitchFamily="18" charset="0"/>
                <a:ea typeface="Cambria" pitchFamily="18" charset="0"/>
                <a:cs typeface="Times New Roman"/>
              </a:rPr>
              <a:t>- </a:t>
            </a:r>
            <a:r>
              <a:rPr lang="vi-VN" sz="2000" b="1" dirty="0">
                <a:latin typeface="Cambria" pitchFamily="18" charset="0"/>
                <a:ea typeface="Cambria" pitchFamily="18" charset="0"/>
                <a:cs typeface="Times New Roman"/>
              </a:rPr>
              <a:t>Nhận xét:</a:t>
            </a:r>
          </a:p>
          <a:p>
            <a:pPr algn="just">
              <a:spcBef>
                <a:spcPts val="600"/>
              </a:spcBef>
              <a:spcAft>
                <a:spcPts val="0"/>
              </a:spcAft>
            </a:pPr>
            <a:r>
              <a:rPr lang="vi-VN" sz="2000" dirty="0">
                <a:latin typeface="Cambria" pitchFamily="18" charset="0"/>
                <a:ea typeface="Cambria" pitchFamily="18" charset="0"/>
                <a:cs typeface="Times New Roman"/>
              </a:rPr>
              <a:t>+ Giai đoạn 1943 - 1983, diện tích rừng </a:t>
            </a:r>
            <a:r>
              <a:rPr lang="en-US" sz="2000" dirty="0" smtClean="0">
                <a:latin typeface="Cambria" pitchFamily="18" charset="0"/>
                <a:ea typeface="Cambria" pitchFamily="18" charset="0"/>
                <a:cs typeface="Times New Roman"/>
              </a:rPr>
              <a:t>tự </a:t>
            </a:r>
            <a:r>
              <a:rPr lang="en-US" sz="2000" dirty="0" err="1" smtClean="0">
                <a:latin typeface="Cambria" pitchFamily="18" charset="0"/>
                <a:ea typeface="Cambria" pitchFamily="18" charset="0"/>
                <a:cs typeface="Times New Roman"/>
              </a:rPr>
              <a:t>nhiên</a:t>
            </a:r>
            <a:r>
              <a:rPr lang="en-US" sz="2000" dirty="0" smtClean="0">
                <a:latin typeface="Cambria" pitchFamily="18" charset="0"/>
                <a:ea typeface="Cambria" pitchFamily="18" charset="0"/>
                <a:cs typeface="Times New Roman"/>
              </a:rPr>
              <a:t> </a:t>
            </a:r>
            <a:r>
              <a:rPr lang="vi-VN" sz="2000" dirty="0" smtClean="0">
                <a:latin typeface="Cambria" pitchFamily="18" charset="0"/>
                <a:ea typeface="Cambria" pitchFamily="18" charset="0"/>
                <a:cs typeface="Times New Roman"/>
              </a:rPr>
              <a:t>giảm 7,</a:t>
            </a:r>
            <a:r>
              <a:rPr lang="en-US" sz="2000" dirty="0" smtClean="0">
                <a:latin typeface="Cambria" pitchFamily="18" charset="0"/>
                <a:ea typeface="Cambria" pitchFamily="18" charset="0"/>
                <a:cs typeface="Times New Roman"/>
              </a:rPr>
              <a:t>5</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triệu ha</a:t>
            </a:r>
            <a:r>
              <a:rPr lang="vi-VN" sz="2000" dirty="0" smtClean="0">
                <a:latin typeface="Cambria" pitchFamily="18" charset="0"/>
                <a:ea typeface="Cambria" pitchFamily="18" charset="0"/>
                <a:cs typeface="Times New Roman"/>
              </a:rPr>
              <a:t>.</a:t>
            </a:r>
            <a:r>
              <a:rPr lang="en-US" sz="2000" dirty="0" smtClean="0">
                <a:latin typeface="Cambria" pitchFamily="18" charset="0"/>
                <a:ea typeface="Cambria" pitchFamily="18" charset="0"/>
                <a:cs typeface="Times New Roman"/>
              </a:rPr>
              <a:t> </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Giai đoạn 1983 - </a:t>
            </a:r>
            <a:r>
              <a:rPr lang="vi-VN" sz="2000" dirty="0" smtClean="0">
                <a:latin typeface="Cambria" pitchFamily="18" charset="0"/>
                <a:ea typeface="Cambria" pitchFamily="18" charset="0"/>
                <a:cs typeface="Times New Roman"/>
              </a:rPr>
              <a:t>202</a:t>
            </a:r>
            <a:r>
              <a:rPr lang="en-US" sz="2000" dirty="0" smtClean="0">
                <a:latin typeface="Cambria" pitchFamily="18" charset="0"/>
                <a:ea typeface="Cambria" pitchFamily="18" charset="0"/>
                <a:cs typeface="Times New Roman"/>
              </a:rPr>
              <a:t>0</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diện tích rừng </a:t>
            </a:r>
            <a:r>
              <a:rPr lang="en-US" sz="2000" dirty="0" smtClean="0">
                <a:latin typeface="Cambria" pitchFamily="18" charset="0"/>
                <a:ea typeface="Cambria" pitchFamily="18" charset="0"/>
                <a:cs typeface="Times New Roman"/>
              </a:rPr>
              <a:t>tự </a:t>
            </a:r>
            <a:r>
              <a:rPr lang="en-US" sz="2000" dirty="0" err="1" smtClean="0">
                <a:latin typeface="Cambria" pitchFamily="18" charset="0"/>
                <a:ea typeface="Cambria" pitchFamily="18" charset="0"/>
                <a:cs typeface="Times New Roman"/>
              </a:rPr>
              <a:t>nhiên</a:t>
            </a:r>
            <a:r>
              <a:rPr lang="en-US" sz="2000" dirty="0" smtClean="0">
                <a:latin typeface="Cambria" pitchFamily="18" charset="0"/>
                <a:ea typeface="Cambria" pitchFamily="18" charset="0"/>
                <a:cs typeface="Times New Roman"/>
              </a:rPr>
              <a:t> </a:t>
            </a:r>
            <a:r>
              <a:rPr lang="vi-VN" sz="2000" dirty="0" smtClean="0">
                <a:latin typeface="Cambria" pitchFamily="18" charset="0"/>
                <a:ea typeface="Cambria" pitchFamily="18" charset="0"/>
                <a:cs typeface="Times New Roman"/>
              </a:rPr>
              <a:t>tăng </a:t>
            </a:r>
            <a:r>
              <a:rPr lang="en-US" sz="2000" dirty="0" smtClean="0">
                <a:latin typeface="Cambria" pitchFamily="18" charset="0"/>
                <a:ea typeface="Cambria" pitchFamily="18" charset="0"/>
                <a:cs typeface="Times New Roman"/>
              </a:rPr>
              <a:t>3,5</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triệu ha</a:t>
            </a:r>
            <a:r>
              <a:rPr lang="vi-VN" sz="2000" dirty="0" smtClean="0">
                <a:latin typeface="Cambria" pitchFamily="18" charset="0"/>
                <a:ea typeface="Cambria" pitchFamily="18" charset="0"/>
                <a:cs typeface="Times New Roman"/>
              </a:rPr>
              <a:t>.</a:t>
            </a:r>
            <a:r>
              <a:rPr lang="en-US" sz="2000" dirty="0" smtClean="0">
                <a:latin typeface="Cambria" pitchFamily="18" charset="0"/>
                <a:ea typeface="Cambria" pitchFamily="18" charset="0"/>
                <a:cs typeface="Times New Roman"/>
              </a:rPr>
              <a:t> </a:t>
            </a:r>
          </a:p>
          <a:p>
            <a:pPr algn="just">
              <a:spcBef>
                <a:spcPts val="600"/>
              </a:spcBef>
              <a:spcAft>
                <a:spcPts val="0"/>
              </a:spcAft>
            </a:pPr>
            <a:r>
              <a:rPr lang="en-US" sz="2000" b="1" dirty="0" smtClean="0">
                <a:latin typeface="Cambria" pitchFamily="18" charset="0"/>
                <a:ea typeface="Cambria" pitchFamily="18" charset="0"/>
                <a:cs typeface="Times New Roman"/>
              </a:rPr>
              <a:t>- </a:t>
            </a:r>
            <a:r>
              <a:rPr lang="vi-VN" sz="2000" b="1" dirty="0" smtClean="0">
                <a:latin typeface="Cambria" pitchFamily="18" charset="0"/>
                <a:ea typeface="Cambria" pitchFamily="18" charset="0"/>
                <a:cs typeface="Times New Roman"/>
              </a:rPr>
              <a:t>Nguyên nhân</a:t>
            </a:r>
            <a:r>
              <a:rPr lang="en-US" sz="2000" b="1" dirty="0" smtClean="0">
                <a:latin typeface="Cambria" pitchFamily="18" charset="0"/>
                <a:ea typeface="Cambria" pitchFamily="18" charset="0"/>
                <a:cs typeface="Times New Roman"/>
              </a:rPr>
              <a:t>:</a:t>
            </a:r>
          </a:p>
          <a:p>
            <a:pPr algn="just">
              <a:spcBef>
                <a:spcPts val="600"/>
              </a:spcBef>
              <a:spcAft>
                <a:spcPts val="0"/>
              </a:spcAft>
            </a:pP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r>
              <a:rPr lang="en-US" sz="2000" dirty="0" smtClean="0">
                <a:latin typeface="Cambria" pitchFamily="18" charset="0"/>
                <a:ea typeface="Cambria" pitchFamily="18" charset="0"/>
                <a:cs typeface="Times New Roman"/>
              </a:rPr>
              <a:t>D</a:t>
            </a:r>
            <a:r>
              <a:rPr lang="vi-VN" sz="2000" dirty="0" smtClean="0">
                <a:latin typeface="Cambria" pitchFamily="18" charset="0"/>
                <a:ea typeface="Cambria" pitchFamily="18" charset="0"/>
                <a:cs typeface="Times New Roman"/>
              </a:rPr>
              <a:t>iện </a:t>
            </a:r>
            <a:r>
              <a:rPr lang="vi-VN" sz="2000" dirty="0">
                <a:latin typeface="Cambria" pitchFamily="18" charset="0"/>
                <a:ea typeface="Cambria" pitchFamily="18" charset="0"/>
                <a:cs typeface="Times New Roman"/>
              </a:rPr>
              <a:t>tích rừng giảm, do: </a:t>
            </a:r>
            <a:r>
              <a:rPr lang="vi-VN" sz="2000" dirty="0" smtClean="0">
                <a:latin typeface="Cambria" pitchFamily="18" charset="0"/>
                <a:ea typeface="Cambria" pitchFamily="18" charset="0"/>
                <a:cs typeface="Times New Roman"/>
              </a:rPr>
              <a:t>chiến tranh</a:t>
            </a:r>
            <a:r>
              <a:rPr lang="en-US" sz="2000" dirty="0" smtClean="0">
                <a:latin typeface="Cambria" pitchFamily="18" charset="0"/>
                <a:ea typeface="Cambria" pitchFamily="18" charset="0"/>
                <a:cs typeface="Times New Roman"/>
              </a:rPr>
              <a:t>, </a:t>
            </a:r>
            <a:r>
              <a:rPr lang="en-US" sz="2000" dirty="0" err="1" smtClean="0">
                <a:latin typeface="Cambria" pitchFamily="18" charset="0"/>
                <a:ea typeface="Cambria" pitchFamily="18" charset="0"/>
                <a:cs typeface="Times New Roman"/>
              </a:rPr>
              <a:t>phá</a:t>
            </a:r>
            <a:r>
              <a:rPr lang="en-US" sz="2000" dirty="0" smtClean="0">
                <a:latin typeface="Cambria" pitchFamily="18" charset="0"/>
                <a:ea typeface="Cambria" pitchFamily="18" charset="0"/>
                <a:cs typeface="Times New Roman"/>
              </a:rPr>
              <a:t> </a:t>
            </a:r>
            <a:r>
              <a:rPr lang="en-US" sz="2000" dirty="0" err="1" smtClean="0">
                <a:latin typeface="Cambria" pitchFamily="18" charset="0"/>
                <a:ea typeface="Cambria" pitchFamily="18" charset="0"/>
                <a:cs typeface="Times New Roman"/>
              </a:rPr>
              <a:t>rừng</a:t>
            </a:r>
            <a:r>
              <a:rPr lang="en-US" sz="2000" dirty="0" smtClean="0">
                <a:latin typeface="Cambria" pitchFamily="18" charset="0"/>
                <a:ea typeface="Cambria" pitchFamily="18" charset="0"/>
                <a:cs typeface="Times New Roman"/>
              </a:rPr>
              <a:t>, </a:t>
            </a:r>
            <a:r>
              <a:rPr lang="en-US" sz="2000" dirty="0" err="1" smtClean="0">
                <a:latin typeface="Cambria" pitchFamily="18" charset="0"/>
                <a:ea typeface="Cambria" pitchFamily="18" charset="0"/>
                <a:cs typeface="Times New Roman"/>
              </a:rPr>
              <a:t>đốt</a:t>
            </a:r>
            <a:r>
              <a:rPr lang="en-US" sz="2000" dirty="0" smtClean="0">
                <a:latin typeface="Cambria" pitchFamily="18" charset="0"/>
                <a:ea typeface="Cambria" pitchFamily="18" charset="0"/>
                <a:cs typeface="Times New Roman"/>
              </a:rPr>
              <a:t> </a:t>
            </a:r>
            <a:r>
              <a:rPr lang="en-US" sz="2000" dirty="0" err="1" smtClean="0">
                <a:latin typeface="Cambria" pitchFamily="18" charset="0"/>
                <a:ea typeface="Cambria" pitchFamily="18" charset="0"/>
                <a:cs typeface="Times New Roman"/>
              </a:rPr>
              <a:t>rừng</a:t>
            </a:r>
            <a:r>
              <a:rPr lang="en-US" sz="2000" dirty="0" smtClean="0">
                <a:latin typeface="Cambria" pitchFamily="18" charset="0"/>
                <a:ea typeface="Cambria" pitchFamily="18" charset="0"/>
                <a:cs typeface="Times New Roman"/>
              </a:rPr>
              <a:t>, </a:t>
            </a:r>
            <a:r>
              <a:rPr lang="en-US" sz="2000" dirty="0" err="1" smtClean="0">
                <a:latin typeface="Cambria" pitchFamily="18" charset="0"/>
                <a:ea typeface="Cambria" pitchFamily="18" charset="0"/>
                <a:cs typeface="Times New Roman"/>
              </a:rPr>
              <a:t>cháy</a:t>
            </a:r>
            <a:r>
              <a:rPr lang="en-US" sz="2000" dirty="0" smtClean="0">
                <a:latin typeface="Cambria" pitchFamily="18" charset="0"/>
                <a:ea typeface="Cambria" pitchFamily="18" charset="0"/>
                <a:cs typeface="Times New Roman"/>
              </a:rPr>
              <a:t> </a:t>
            </a:r>
            <a:r>
              <a:rPr lang="en-US" sz="2000" dirty="0" err="1" smtClean="0">
                <a:latin typeface="Cambria" pitchFamily="18" charset="0"/>
                <a:ea typeface="Cambria" pitchFamily="18" charset="0"/>
                <a:cs typeface="Times New Roman"/>
              </a:rPr>
              <a:t>rừng</a:t>
            </a: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endParaRPr lang="en-US" sz="2000" dirty="0" smtClean="0">
              <a:latin typeface="Cambria" pitchFamily="18" charset="0"/>
              <a:ea typeface="Cambria" pitchFamily="18" charset="0"/>
              <a:cs typeface="Times New Roman"/>
            </a:endParaRPr>
          </a:p>
          <a:p>
            <a:pPr algn="just">
              <a:spcBef>
                <a:spcPts val="600"/>
              </a:spcBef>
              <a:spcAft>
                <a:spcPts val="0"/>
              </a:spcAft>
            </a:pP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r>
              <a:rPr lang="en-US" sz="2000" dirty="0" smtClean="0">
                <a:latin typeface="Cambria" pitchFamily="18" charset="0"/>
                <a:ea typeface="Cambria" pitchFamily="18" charset="0"/>
                <a:cs typeface="Times New Roman"/>
              </a:rPr>
              <a:t>D</a:t>
            </a:r>
            <a:r>
              <a:rPr lang="vi-VN" sz="2000" dirty="0" smtClean="0">
                <a:latin typeface="Cambria" pitchFamily="18" charset="0"/>
                <a:ea typeface="Cambria" pitchFamily="18" charset="0"/>
                <a:cs typeface="Times New Roman"/>
              </a:rPr>
              <a:t>iện </a:t>
            </a:r>
            <a:r>
              <a:rPr lang="vi-VN" sz="2000" dirty="0">
                <a:latin typeface="Cambria" pitchFamily="18" charset="0"/>
                <a:ea typeface="Cambria" pitchFamily="18" charset="0"/>
                <a:cs typeface="Times New Roman"/>
              </a:rPr>
              <a:t>tích rừng tăng, do: chính sách bảo vệ, trồng và phát triển rừng của nhà </a:t>
            </a:r>
            <a:r>
              <a:rPr lang="vi-VN" sz="2000" dirty="0" smtClean="0">
                <a:latin typeface="Cambria" pitchFamily="18" charset="0"/>
                <a:ea typeface="Cambria" pitchFamily="18" charset="0"/>
                <a:cs typeface="Times New Roman"/>
              </a:rPr>
              <a:t>nước</a:t>
            </a: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ý thức của người dân </a:t>
            </a:r>
            <a:r>
              <a:rPr lang="vi-VN" sz="2000" dirty="0" smtClean="0">
                <a:latin typeface="Cambria" pitchFamily="18" charset="0"/>
                <a:ea typeface="Cambria" pitchFamily="18" charset="0"/>
                <a:cs typeface="Times New Roman"/>
              </a:rPr>
              <a:t>được </a:t>
            </a:r>
            <a:r>
              <a:rPr lang="vi-VN" sz="2000" dirty="0">
                <a:latin typeface="Cambria" pitchFamily="18" charset="0"/>
                <a:ea typeface="Cambria" pitchFamily="18" charset="0"/>
                <a:cs typeface="Times New Roman"/>
              </a:rPr>
              <a:t>nâng cao.</a:t>
            </a:r>
          </a:p>
        </p:txBody>
      </p:sp>
    </p:spTree>
    <p:extLst>
      <p:ext uri="{BB962C8B-B14F-4D97-AF65-F5344CB8AC3E}">
        <p14:creationId xmlns:p14="http://schemas.microsoft.com/office/powerpoint/2010/main" val="1508306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1000"/>
                                        <p:tgtEl>
                                          <p:spTgt spid="27"/>
                                        </p:tgtEl>
                                      </p:cBhvr>
                                    </p:animEffect>
                                    <p:anim calcmode="lin" valueType="num">
                                      <p:cBhvr>
                                        <p:cTn id="31" dur="1000" fill="hold"/>
                                        <p:tgtEl>
                                          <p:spTgt spid="27"/>
                                        </p:tgtEl>
                                        <p:attrNameLst>
                                          <p:attrName>ppt_x</p:attrName>
                                        </p:attrNameLst>
                                      </p:cBhvr>
                                      <p:tavLst>
                                        <p:tav tm="0">
                                          <p:val>
                                            <p:strVal val="#ppt_x"/>
                                          </p:val>
                                        </p:tav>
                                        <p:tav tm="100000">
                                          <p:val>
                                            <p:strVal val="#ppt_x"/>
                                          </p:val>
                                        </p:tav>
                                      </p:tavLst>
                                    </p:anim>
                                    <p:anim calcmode="lin" valueType="num">
                                      <p:cBhvr>
                                        <p:cTn id="3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3" grpId="0" animBg="1"/>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a:effectLst>
                  <a:outerShdw blurRad="38100" dist="38100" dir="2700000" algn="tl">
                    <a:srgbClr val="000000">
                      <a:alpha val="43137"/>
                    </a:srgbClr>
                  </a:outerShdw>
                </a:effectLst>
                <a:latin typeface="Cambria" pitchFamily="18" charset="0"/>
              </a:rPr>
              <a:t>3</a:t>
            </a: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2080736"/>
            <a:ext cx="7239001" cy="738664"/>
          </a:xfrm>
          <a:prstGeom prst="rect">
            <a:avLst/>
          </a:prstGeom>
          <a:solidFill>
            <a:srgbClr val="BCFCD4"/>
          </a:solidFill>
          <a:ln w="12700">
            <a:solidFill>
              <a:srgbClr val="009900"/>
            </a:solidFill>
          </a:ln>
        </p:spPr>
        <p:txBody>
          <a:bodyPr wrap="square">
            <a:spAutoFit/>
          </a:bodyPr>
          <a:lstStyle/>
          <a:p>
            <a:pPr algn="just"/>
            <a:r>
              <a:rPr lang="vi-VN" sz="2100" i="1" dirty="0">
                <a:solidFill>
                  <a:srgbClr val="FF0000"/>
                </a:solidFill>
                <a:latin typeface="Cambria" panose="02040503050406030204" pitchFamily="18" charset="0"/>
                <a:ea typeface="Cambria" panose="02040503050406030204" pitchFamily="18" charset="0"/>
              </a:rPr>
              <a:t>Tìm hiểu và viết báo cáo ngắn (15 đến 20 dòng) về một vườn quốc gia ở Việt Nam.</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26036" y="1998423"/>
            <a:ext cx="899998" cy="945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443089" y="4038600"/>
            <a:ext cx="1004711" cy="977375"/>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1443238" y="2959909"/>
            <a:ext cx="7239001" cy="3593291"/>
          </a:xfrm>
          <a:prstGeom prst="rect">
            <a:avLst/>
          </a:prstGeom>
          <a:solidFill>
            <a:srgbClr val="FFCCFF"/>
          </a:solidFill>
          <a:ln>
            <a:solidFill>
              <a:srgbClr val="0D30DD"/>
            </a:solidFill>
          </a:ln>
        </p:spPr>
        <p:txBody>
          <a:bodyPr wrap="square">
            <a:spAutoFit/>
          </a:bodyPr>
          <a:lstStyle/>
          <a:p>
            <a:pPr algn="ctr"/>
            <a:r>
              <a:rPr lang="vi-VN" sz="1750" b="1" dirty="0" smtClean="0">
                <a:solidFill>
                  <a:srgbClr val="0D30DD"/>
                </a:solidFill>
                <a:latin typeface="Cambria" pitchFamily="18" charset="0"/>
                <a:ea typeface="Cambria" pitchFamily="18" charset="0"/>
              </a:rPr>
              <a:t>VƯỜN QUỐC GIA </a:t>
            </a:r>
            <a:r>
              <a:rPr lang="en-US" sz="1750" b="1" dirty="0" smtClean="0">
                <a:solidFill>
                  <a:srgbClr val="0D30DD"/>
                </a:solidFill>
                <a:latin typeface="Cambria" pitchFamily="18" charset="0"/>
                <a:ea typeface="Cambria" pitchFamily="18" charset="0"/>
              </a:rPr>
              <a:t>MŨI </a:t>
            </a:r>
            <a:r>
              <a:rPr lang="vi-VN" sz="1750" b="1" dirty="0" smtClean="0">
                <a:solidFill>
                  <a:srgbClr val="0D30DD"/>
                </a:solidFill>
                <a:latin typeface="Cambria" pitchFamily="18" charset="0"/>
                <a:ea typeface="Cambria" pitchFamily="18" charset="0"/>
              </a:rPr>
              <a:t>CÀ MAU</a:t>
            </a:r>
          </a:p>
          <a:p>
            <a:pPr algn="just"/>
            <a:r>
              <a:rPr lang="vi-VN" sz="1750" dirty="0" smtClean="0">
                <a:latin typeface="Cambria" pitchFamily="18" charset="0"/>
                <a:ea typeface="Cambria" pitchFamily="18" charset="0"/>
              </a:rPr>
              <a:t>      </a:t>
            </a:r>
            <a:r>
              <a:rPr lang="vi-VN" sz="1750" dirty="0">
                <a:latin typeface="Cambria" pitchFamily="18" charset="0"/>
                <a:ea typeface="Cambria" pitchFamily="18" charset="0"/>
              </a:rPr>
              <a:t>Vườn quốc gia </a:t>
            </a:r>
            <a:r>
              <a:rPr lang="en-US" sz="1750" dirty="0" err="1" smtClean="0">
                <a:latin typeface="Cambria" pitchFamily="18" charset="0"/>
                <a:ea typeface="Cambria" pitchFamily="18" charset="0"/>
              </a:rPr>
              <a:t>Mũi</a:t>
            </a:r>
            <a:r>
              <a:rPr lang="en-US" sz="1750" dirty="0" smtClean="0">
                <a:latin typeface="Cambria" pitchFamily="18" charset="0"/>
                <a:ea typeface="Cambria" pitchFamily="18" charset="0"/>
              </a:rPr>
              <a:t> </a:t>
            </a:r>
            <a:r>
              <a:rPr lang="vi-VN" sz="1750" dirty="0" smtClean="0">
                <a:latin typeface="Cambria" pitchFamily="18" charset="0"/>
                <a:ea typeface="Cambria" pitchFamily="18" charset="0"/>
              </a:rPr>
              <a:t>Cà </a:t>
            </a:r>
            <a:r>
              <a:rPr lang="vi-VN" sz="1750" dirty="0">
                <a:latin typeface="Cambria" pitchFamily="18" charset="0"/>
                <a:ea typeface="Cambria" pitchFamily="18" charset="0"/>
              </a:rPr>
              <a:t>Mau nằm ở vùng cực Nam của Tổ Quốc. Hiện nay, tại Vườn Quốc Gia tại Cà Mau có khoảng 74 loài chim thuộc 23 họ; trong đó có 28 loài chim di trú và nhiều loài quý hiếm. Đặc biệt, nơi đây còn có nhiều động vật nằm trong sách đỏ của thế giới như: chim Sen; Chẳng bè, Đước đôi và Quao nước,… Thực vật đặc trưng của Vườn Quốc Gia Cà Mau gồm: sú, vẹt, đước, mắm… Động vật: rắn, cua, các loại cá nước lợ, ba khía, sóc, khỉ… Về thủy sản đã xác định được 139 loài cá, thuộc 21 bộ, 55 họ, 89 giống với nhiều loài quý hiếm và có giá trị kinh tế cao. Hiện đã xác định được 53 loài thân mềm thuộc 9 bộ, 28 họ và 8 giống. Đáng lưu ý là các loài cá ngựa đen; cá cháo lớn thuộc họ cá cháo. Bộ cá cháo biển là loài sống ven bờ và cửa sông đang có nguy cơ tuyệt chủng. Cũng như cá mòi không răng và sam ba gai có số lượng giảm mạnh.</a:t>
            </a:r>
          </a:p>
        </p:txBody>
      </p:sp>
    </p:spTree>
    <p:extLst>
      <p:ext uri="{BB962C8B-B14F-4D97-AF65-F5344CB8AC3E}">
        <p14:creationId xmlns:p14="http://schemas.microsoft.com/office/powerpoint/2010/main" val="179444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SINH VẬT VIỆT NAM</a:t>
            </a:r>
            <a:endParaRPr lang="en-US" sz="30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10</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5" name="Rectangle 4"/>
          <p:cNvSpPr/>
          <p:nvPr/>
        </p:nvSpPr>
        <p:spPr>
          <a:xfrm>
            <a:off x="210665" y="5005044"/>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228600" y="3962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255299" y="2971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226283"/>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168089"/>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571500"/>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85800" y="14859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Cambria" pitchFamily="18" charset="0"/>
              </a:rPr>
              <a:t>BÀI 10.  SINH VẬT VIỆT NAM</a:t>
            </a:r>
          </a:p>
          <a:p>
            <a:r>
              <a:rPr lang="en-US" sz="24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Cambria" pitchFamily="18" charset="0"/>
            </a:endParaRPr>
          </a:p>
        </p:txBody>
      </p:sp>
      <p:sp>
        <p:nvSpPr>
          <p:cNvPr id="14" name="Title 1"/>
          <p:cNvSpPr txBox="1">
            <a:spLocks/>
          </p:cNvSpPr>
          <p:nvPr/>
        </p:nvSpPr>
        <p:spPr>
          <a:xfrm>
            <a:off x="1062340" y="31790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SỰ </a:t>
            </a:r>
            <a:r>
              <a:rPr lang="vi-VN" sz="2400" b="1" dirty="0" smtClean="0">
                <a:solidFill>
                  <a:srgbClr val="0D30DD"/>
                </a:solidFill>
                <a:effectLst>
                  <a:outerShdw blurRad="38100" dist="38100" dir="2700000" algn="tl">
                    <a:srgbClr val="000000">
                      <a:alpha val="43137"/>
                    </a:srgbClr>
                  </a:outerShdw>
                </a:effectLst>
                <a:latin typeface="Cambria" pitchFamily="18" charset="0"/>
              </a:rPr>
              <a:t>ĐA DẠNG SINH VẬT </a:t>
            </a:r>
            <a:r>
              <a:rPr lang="en-US" sz="2400" b="1" dirty="0" smtClean="0">
                <a:solidFill>
                  <a:srgbClr val="0D30DD"/>
                </a:solidFill>
                <a:effectLst>
                  <a:outerShdw blurRad="38100" dist="38100" dir="2700000" algn="tl">
                    <a:srgbClr val="000000">
                      <a:alpha val="43137"/>
                    </a:srgbClr>
                  </a:outerShdw>
                </a:effectLst>
                <a:latin typeface="Cambria" pitchFamily="18" charset="0"/>
              </a:rPr>
              <a:t>Ở VIỆT NAM</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15" name="Title 1"/>
          <p:cNvSpPr txBox="1">
            <a:spLocks/>
          </p:cNvSpPr>
          <p:nvPr/>
        </p:nvSpPr>
        <p:spPr>
          <a:xfrm>
            <a:off x="1035640" y="41529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endParaRPr lang="en-US" sz="2400" b="1" dirty="0" smtClean="0">
              <a:solidFill>
                <a:srgbClr val="0D30DD"/>
              </a:solidFill>
              <a:effectLst>
                <a:outerShdw blurRad="38100" dist="38100" dir="2700000" algn="tl">
                  <a:srgbClr val="000000">
                    <a:alpha val="43137"/>
                  </a:srgbClr>
                </a:outerShdw>
              </a:effectLst>
              <a:latin typeface="Cambria" pitchFamily="18" charset="0"/>
            </a:endParaRPr>
          </a:p>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TÍNH CẤP THIẾT CỦA VẤN ĐỀ BẢO TỒN ĐA DẠNG SINH HỌC Ở </a:t>
            </a:r>
            <a:r>
              <a:rPr lang="en-US" sz="2400" b="1" dirty="0" smtClean="0">
                <a:solidFill>
                  <a:srgbClr val="0D30DD"/>
                </a:solidFill>
                <a:effectLst>
                  <a:outerShdw blurRad="38100" dist="38100" dir="2700000" algn="tl">
                    <a:srgbClr val="000000">
                      <a:alpha val="43137"/>
                    </a:srgbClr>
                  </a:outerShdw>
                </a:effectLst>
                <a:latin typeface="Cambria" pitchFamily="18" charset="0"/>
              </a:rPr>
              <a:t>VIỆT </a:t>
            </a:r>
            <a:r>
              <a:rPr lang="en-US" sz="2400" b="1" dirty="0">
                <a:solidFill>
                  <a:srgbClr val="0D30DD"/>
                </a:solidFill>
                <a:effectLst>
                  <a:outerShdw blurRad="38100" dist="38100" dir="2700000" algn="tl">
                    <a:srgbClr val="000000">
                      <a:alpha val="43137"/>
                    </a:srgbClr>
                  </a:outerShdw>
                </a:effectLst>
                <a:latin typeface="Cambria" pitchFamily="18" charset="0"/>
              </a:rPr>
              <a:t>NAM</a:t>
            </a:r>
          </a:p>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 </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16" name="Title 1"/>
          <p:cNvSpPr txBox="1">
            <a:spLocks/>
          </p:cNvSpPr>
          <p:nvPr/>
        </p:nvSpPr>
        <p:spPr>
          <a:xfrm>
            <a:off x="1017705" y="5143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effectLst>
                  <a:outerShdw blurRad="38100" dist="38100" dir="2700000" algn="tl">
                    <a:srgbClr val="000000">
                      <a:alpha val="43137"/>
                    </a:srgbClr>
                  </a:outerShdw>
                </a:effectLst>
                <a:latin typeface="Cambria" pitchFamily="18" charset="0"/>
              </a:rPr>
              <a:t>LUYỆN TẬP VÀ VẬN DỤNG</a:t>
            </a:r>
          </a:p>
        </p:txBody>
      </p:sp>
      <p:sp>
        <p:nvSpPr>
          <p:cNvPr id="17" name="Rounded Rectangle 16"/>
          <p:cNvSpPr/>
          <p:nvPr/>
        </p:nvSpPr>
        <p:spPr>
          <a:xfrm>
            <a:off x="507769" y="2495550"/>
            <a:ext cx="8102831" cy="3905250"/>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 Same Side Corner Rectangle 17"/>
          <p:cNvSpPr/>
          <p:nvPr/>
        </p:nvSpPr>
        <p:spPr>
          <a:xfrm rot="5400000">
            <a:off x="365991" y="3071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ound Same Side Corner Rectangle 18"/>
          <p:cNvSpPr/>
          <p:nvPr/>
        </p:nvSpPr>
        <p:spPr>
          <a:xfrm rot="5400000">
            <a:off x="339292" y="404333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Title 1"/>
          <p:cNvSpPr txBox="1">
            <a:spLocks/>
          </p:cNvSpPr>
          <p:nvPr/>
        </p:nvSpPr>
        <p:spPr>
          <a:xfrm>
            <a:off x="94135" y="31755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Cambria" pitchFamily="18" charset="0"/>
              </a:rPr>
              <a:t>1</a:t>
            </a:r>
            <a:endParaRPr lang="en-US" sz="4000" b="1" dirty="0">
              <a:solidFill>
                <a:schemeClr val="bg1"/>
              </a:solidFill>
              <a:effectLst>
                <a:outerShdw blurRad="38100" dist="38100" dir="2700000" algn="tl">
                  <a:srgbClr val="000000">
                    <a:alpha val="43137"/>
                  </a:srgbClr>
                </a:outerShdw>
              </a:effectLst>
              <a:latin typeface="Cambria" pitchFamily="18" charset="0"/>
            </a:endParaRPr>
          </a:p>
        </p:txBody>
      </p:sp>
      <p:sp>
        <p:nvSpPr>
          <p:cNvPr id="21" name="Title 1"/>
          <p:cNvSpPr txBox="1">
            <a:spLocks/>
          </p:cNvSpPr>
          <p:nvPr/>
        </p:nvSpPr>
        <p:spPr>
          <a:xfrm>
            <a:off x="94135" y="41529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Cambria" pitchFamily="18" charset="0"/>
              </a:rPr>
              <a:t>2</a:t>
            </a:r>
            <a:endParaRPr lang="en-US" sz="40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Round Same Side Corner Rectangle 21"/>
          <p:cNvSpPr/>
          <p:nvPr/>
        </p:nvSpPr>
        <p:spPr>
          <a:xfrm rot="5400000">
            <a:off x="321357" y="5094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Title 1"/>
          <p:cNvSpPr txBox="1">
            <a:spLocks/>
          </p:cNvSpPr>
          <p:nvPr/>
        </p:nvSpPr>
        <p:spPr>
          <a:xfrm>
            <a:off x="76200" y="5143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Tree>
    <p:extLst>
      <p:ext uri="{BB962C8B-B14F-4D97-AF65-F5344CB8AC3E}">
        <p14:creationId xmlns:p14="http://schemas.microsoft.com/office/powerpoint/2010/main" val="142754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100"/>
                                        <p:tgtEl>
                                          <p:spTgt spid="7"/>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250"/>
                                        <p:tgtEl>
                                          <p:spTgt spid="1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25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100"/>
                                        <p:tgtEl>
                                          <p:spTgt spid="6"/>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250"/>
                                        <p:tgtEl>
                                          <p:spTgt spid="19"/>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25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up)">
                                      <p:cBhvr>
                                        <p:cTn id="47" dur="100"/>
                                        <p:tgtEl>
                                          <p:spTgt spid="5"/>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250"/>
                                        <p:tgtEl>
                                          <p:spTgt spid="22"/>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left)">
                                      <p:cBhvr>
                                        <p:cTn id="58"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3" grpId="0"/>
      <p:bldP spid="14" grpId="0"/>
      <p:bldP spid="15" grpId="0"/>
      <p:bldP spid="16" grpId="0"/>
      <p:bldP spid="17" grpId="0" animBg="1"/>
      <p:bldP spid="18" grpId="0" animBg="1"/>
      <p:bldP spid="19" grpId="0" animBg="1"/>
      <p:bldP spid="20" grpId="0"/>
      <p:bldP spid="21" grpId="0"/>
      <p:bldP spid="22"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dirty="0">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dirty="0">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dirty="0">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dirty="0">
              <a:solidFill>
                <a:prstClr val="black"/>
              </a:solidFill>
            </a:endParaRPr>
          </a:p>
        </p:txBody>
      </p:sp>
      <p:sp>
        <p:nvSpPr>
          <p:cNvPr id="16" name="Rectangle 15"/>
          <p:cNvSpPr/>
          <p:nvPr/>
        </p:nvSpPr>
        <p:spPr>
          <a:xfrm>
            <a:off x="1523999" y="13259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ảnh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vi-VN" sz="2400" i="1" dirty="0">
                <a:solidFill>
                  <a:srgbClr val="FF0000"/>
                </a:solidFill>
                <a:latin typeface="Cambria" panose="02040503050406030204" pitchFamily="18" charset="0"/>
                <a:ea typeface="Cambria" panose="02040503050406030204" pitchFamily="18" charset="0"/>
              </a:rPr>
              <a:t>hãy chứng minh sinh vật nước ta đa dạng về thành phần loài.</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SỰ ĐA DẠNG SINH VẬT Ở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67653" y="3677631"/>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3074" name="Picture 2" descr="Hệ Thống Động,Thực Vật Ở Vườn Quốc Gia Phong Nha - Kẻ Bà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26315" y="1311233"/>
            <a:ext cx="3512885" cy="467183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26315" y="5983069"/>
            <a:ext cx="3512885" cy="646331"/>
          </a:xfrm>
          <a:prstGeom prst="rect">
            <a:avLst/>
          </a:prstGeom>
          <a:noFill/>
        </p:spPr>
        <p:txBody>
          <a:bodyPr wrap="square" rtlCol="0">
            <a:spAutoFit/>
          </a:bodyPr>
          <a:lstStyle/>
          <a:p>
            <a:pPr algn="ctr"/>
            <a:r>
              <a:rPr lang="en-US" dirty="0" err="1" smtClean="0">
                <a:latin typeface="Cambria" pitchFamily="18" charset="0"/>
                <a:ea typeface="Cambria" pitchFamily="18" charset="0"/>
              </a:rPr>
              <a:t>Hệ</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động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thực</a:t>
            </a:r>
            <a:r>
              <a:rPr lang="en-US" dirty="0" smtClean="0">
                <a:latin typeface="Cambria" pitchFamily="18" charset="0"/>
                <a:ea typeface="Cambria" pitchFamily="18" charset="0"/>
              </a:rPr>
              <a:t> </a:t>
            </a:r>
            <a:r>
              <a:rPr lang="en-US" dirty="0" err="1" smtClean="0">
                <a:latin typeface="Cambria" pitchFamily="18" charset="0"/>
                <a:ea typeface="Cambria" pitchFamily="18" charset="0"/>
              </a:rPr>
              <a:t>vật</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vườn</a:t>
            </a:r>
            <a:r>
              <a:rPr lang="en-US" dirty="0" smtClean="0">
                <a:latin typeface="Cambria" pitchFamily="18" charset="0"/>
                <a:ea typeface="Cambria" pitchFamily="18" charset="0"/>
              </a:rPr>
              <a:t> </a:t>
            </a:r>
            <a:r>
              <a:rPr lang="en-US" dirty="0" err="1" smtClean="0">
                <a:latin typeface="Cambria" pitchFamily="18" charset="0"/>
                <a:ea typeface="Cambria" pitchFamily="18" charset="0"/>
              </a:rPr>
              <a:t>quốc</a:t>
            </a:r>
            <a:r>
              <a:rPr lang="en-US" dirty="0" smtClean="0">
                <a:latin typeface="Cambria" pitchFamily="18" charset="0"/>
                <a:ea typeface="Cambria" pitchFamily="18" charset="0"/>
              </a:rPr>
              <a:t> </a:t>
            </a:r>
            <a:r>
              <a:rPr lang="en-US" dirty="0" err="1" smtClean="0">
                <a:latin typeface="Cambria" pitchFamily="18" charset="0"/>
                <a:ea typeface="Cambria" pitchFamily="18" charset="0"/>
              </a:rPr>
              <a:t>gia</a:t>
            </a:r>
            <a:r>
              <a:rPr lang="en-US" dirty="0" smtClean="0">
                <a:latin typeface="Cambria" pitchFamily="18" charset="0"/>
                <a:ea typeface="Cambria" pitchFamily="18" charset="0"/>
              </a:rPr>
              <a:t> </a:t>
            </a:r>
            <a:r>
              <a:rPr lang="en-US" dirty="0" err="1" smtClean="0">
                <a:latin typeface="Cambria" pitchFamily="18" charset="0"/>
                <a:ea typeface="Cambria" pitchFamily="18" charset="0"/>
              </a:rPr>
              <a:t>Phong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Nha</a:t>
            </a:r>
            <a:r>
              <a:rPr lang="en-US" dirty="0" smtClean="0">
                <a:latin typeface="Cambria" pitchFamily="18" charset="0"/>
                <a:ea typeface="Cambria" pitchFamily="18" charset="0"/>
              </a:rPr>
              <a:t> – </a:t>
            </a:r>
            <a:r>
              <a:rPr lang="en-US" dirty="0" err="1" smtClean="0">
                <a:latin typeface="Cambria" pitchFamily="18" charset="0"/>
                <a:ea typeface="Cambria" pitchFamily="18" charset="0"/>
              </a:rPr>
              <a:t>Kẻ</a:t>
            </a:r>
            <a:r>
              <a:rPr lang="en-US" dirty="0" smtClean="0">
                <a:latin typeface="Cambria" pitchFamily="18" charset="0"/>
                <a:ea typeface="Cambria" pitchFamily="18" charset="0"/>
              </a:rPr>
              <a:t> </a:t>
            </a:r>
            <a:r>
              <a:rPr lang="en-US" dirty="0" err="1" smtClean="0">
                <a:latin typeface="Cambria" pitchFamily="18" charset="0"/>
                <a:ea typeface="Cambria" pitchFamily="18" charset="0"/>
              </a:rPr>
              <a:t>Bàng</a:t>
            </a:r>
            <a:endParaRPr lang="en-US" dirty="0">
              <a:latin typeface="Cambria" pitchFamily="18" charset="0"/>
              <a:ea typeface="Cambria" pitchFamily="18" charset="0"/>
            </a:endParaRPr>
          </a:p>
        </p:txBody>
      </p:sp>
      <p:graphicFrame>
        <p:nvGraphicFramePr>
          <p:cNvPr id="14" name="Diagram 13"/>
          <p:cNvGraphicFramePr/>
          <p:nvPr>
            <p:extLst>
              <p:ext uri="{D42A27DB-BD31-4B8C-83A1-F6EECF244321}">
                <p14:modId xmlns:p14="http://schemas.microsoft.com/office/powerpoint/2010/main" val="2235385086"/>
              </p:ext>
            </p:extLst>
          </p:nvPr>
        </p:nvGraphicFramePr>
        <p:xfrm>
          <a:off x="1524000" y="2971800"/>
          <a:ext cx="3568818" cy="350520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randombar(horizontal)">
                                      <p:cBhvr>
                                        <p:cTn id="15" dur="500"/>
                                        <p:tgtEl>
                                          <p:spTgt spid="307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Graphic spid="1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25940"/>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bản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đồ</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sinh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vật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Việt</a:t>
            </a:r>
            <a:r>
              <a:rPr lang="en-US" sz="2200" i="1" dirty="0" smtClean="0">
                <a:solidFill>
                  <a:srgbClr val="FF0000"/>
                </a:solidFill>
                <a:latin typeface="Cambria" panose="02040503050406030204" pitchFamily="18" charset="0"/>
                <a:ea typeface="Cambria" panose="02040503050406030204" pitchFamily="18" charset="0"/>
              </a:rPr>
              <a:t> Nam, </a:t>
            </a:r>
            <a:r>
              <a:rPr lang="en-US" sz="2200" i="1" dirty="0" err="1" smtClean="0">
                <a:solidFill>
                  <a:srgbClr val="FF0000"/>
                </a:solidFill>
                <a:latin typeface="Cambria" panose="02040503050406030204" pitchFamily="18" charset="0"/>
                <a:ea typeface="Cambria" panose="02040503050406030204" pitchFamily="18" charset="0"/>
              </a:rPr>
              <a:t>hãy</a:t>
            </a:r>
            <a:r>
              <a:rPr lang="en-US" sz="2200" i="1" dirty="0" smtClean="0">
                <a:solidFill>
                  <a:srgbClr val="FF0000"/>
                </a:solidFill>
                <a:latin typeface="Cambria" panose="02040503050406030204" pitchFamily="18" charset="0"/>
                <a:ea typeface="Cambria" panose="02040503050406030204" pitchFamily="18" charset="0"/>
              </a:rPr>
              <a:t> k</a:t>
            </a:r>
            <a:r>
              <a:rPr lang="vi-VN" sz="2200" i="1" dirty="0" smtClean="0">
                <a:solidFill>
                  <a:srgbClr val="FF0000"/>
                </a:solidFill>
                <a:latin typeface="Cambria" panose="02040503050406030204" pitchFamily="18" charset="0"/>
                <a:ea typeface="Cambria" panose="02040503050406030204" pitchFamily="18" charset="0"/>
              </a:rPr>
              <a:t>ể </a:t>
            </a:r>
            <a:r>
              <a:rPr lang="vi-VN" sz="2200" i="1" dirty="0">
                <a:solidFill>
                  <a:srgbClr val="FF0000"/>
                </a:solidFill>
                <a:latin typeface="Cambria" panose="02040503050406030204" pitchFamily="18" charset="0"/>
                <a:ea typeface="Cambria" panose="02040503050406030204" pitchFamily="18" charset="0"/>
              </a:rPr>
              <a:t>tên và lên xác định trên bản đồ các loài động vật và thảm thực vật nước ta. </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SỰ ĐA DẠNG SINH VẬT Ở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944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23998" y="3276600"/>
            <a:ext cx="3657601" cy="3216265"/>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200" dirty="0">
                <a:latin typeface="Cambria" pitchFamily="18" charset="0"/>
                <a:ea typeface="Cambria" pitchFamily="18" charset="0"/>
                <a:cs typeface="Times New Roman"/>
              </a:rPr>
              <a:t>- Các loài động vật: khỉ, vượn, voọc, gấu, hươu, sao la, voi, hổ, yến, tôm,...</a:t>
            </a:r>
          </a:p>
          <a:p>
            <a:pPr algn="just">
              <a:spcBef>
                <a:spcPts val="600"/>
              </a:spcBef>
              <a:spcAft>
                <a:spcPts val="0"/>
              </a:spcAft>
            </a:pPr>
            <a:r>
              <a:rPr lang="vi-VN" sz="2200" dirty="0">
                <a:latin typeface="Cambria" pitchFamily="18" charset="0"/>
                <a:ea typeface="Cambria" pitchFamily="18" charset="0"/>
                <a:cs typeface="Times New Roman"/>
              </a:rPr>
              <a:t>- Các thảm thực vật: rừng kín thường xanh, rừng thưa, rừng tre nứa, rừng ngập mặn, rừng trên núi đá vôi, rừng trồng, thảm cỏ, cây bụi....</a:t>
            </a:r>
          </a:p>
        </p:txBody>
      </p:sp>
      <p:pic>
        <p:nvPicPr>
          <p:cNvPr id="27" name="Picture 2" descr="12.jpg">
            <a:extLst>
              <a:ext uri="{FF2B5EF4-FFF2-40B4-BE49-F238E27FC236}">
                <a16:creationId xmlns:a16="http://schemas.microsoft.com/office/drawing/2014/main" xmlns="" id="{663E6A18-C4CF-5319-4608-A7DDE027E06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50851" y="1311233"/>
            <a:ext cx="3588349" cy="518163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2" name="Rectangle 31"/>
          <p:cNvSpPr/>
          <p:nvPr/>
        </p:nvSpPr>
        <p:spPr>
          <a:xfrm>
            <a:off x="5323517" y="3276600"/>
            <a:ext cx="1229684" cy="1447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2120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randombar(horizontal)">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7" dur="500"/>
                                        <p:tgtEl>
                                          <p:spTgt spid="2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2"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25940"/>
            <a:ext cx="3780148" cy="877163"/>
          </a:xfrm>
          <a:prstGeom prst="rect">
            <a:avLst/>
          </a:prstGeom>
          <a:solidFill>
            <a:srgbClr val="BCFCD4"/>
          </a:solidFill>
          <a:ln w="12700">
            <a:solidFill>
              <a:srgbClr val="009900"/>
            </a:solidFill>
          </a:ln>
        </p:spPr>
        <p:txBody>
          <a:bodyPr wrap="square">
            <a:spAutoFit/>
          </a:bodyPr>
          <a:lstStyle/>
          <a:p>
            <a:pPr algn="just"/>
            <a:r>
              <a:rPr lang="en-US" sz="1700" i="1" dirty="0" err="1" smtClean="0">
                <a:solidFill>
                  <a:srgbClr val="FF0000"/>
                </a:solidFill>
                <a:latin typeface="Cambria" panose="02040503050406030204" pitchFamily="18" charset="0"/>
                <a:ea typeface="Cambria" panose="02040503050406030204" pitchFamily="18" charset="0"/>
              </a:rPr>
              <a:t>Quan</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a:solidFill>
                  <a:srgbClr val="FF0000"/>
                </a:solidFill>
                <a:latin typeface="Cambria" panose="02040503050406030204" pitchFamily="18" charset="0"/>
                <a:ea typeface="Cambria" panose="02040503050406030204" pitchFamily="18" charset="0"/>
              </a:rPr>
              <a:t>sát</a:t>
            </a:r>
            <a:r>
              <a:rPr lang="en-US" sz="1700" i="1" dirty="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các</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hình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ảnh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và</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kênh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chữ</a:t>
            </a:r>
            <a:r>
              <a:rPr lang="en-US" sz="1700" i="1" dirty="0" smtClean="0">
                <a:solidFill>
                  <a:srgbClr val="FF0000"/>
                </a:solidFill>
                <a:latin typeface="Cambria" panose="02040503050406030204" pitchFamily="18" charset="0"/>
                <a:ea typeface="Cambria" panose="02040503050406030204" pitchFamily="18" charset="0"/>
              </a:rPr>
              <a:t> SGK, </a:t>
            </a:r>
            <a:r>
              <a:rPr lang="en-US" sz="1700" i="1" dirty="0" err="1" smtClean="0">
                <a:solidFill>
                  <a:srgbClr val="FF0000"/>
                </a:solidFill>
                <a:latin typeface="Cambria" panose="02040503050406030204" pitchFamily="18" charset="0"/>
                <a:ea typeface="Cambria" panose="02040503050406030204" pitchFamily="18" charset="0"/>
              </a:rPr>
              <a:t>hãy</a:t>
            </a:r>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chứng </a:t>
            </a:r>
            <a:r>
              <a:rPr lang="vi-VN" sz="1700" i="1" dirty="0">
                <a:solidFill>
                  <a:srgbClr val="FF0000"/>
                </a:solidFill>
                <a:latin typeface="Cambria" panose="02040503050406030204" pitchFamily="18" charset="0"/>
                <a:ea typeface="Cambria" panose="02040503050406030204" pitchFamily="18" charset="0"/>
              </a:rPr>
              <a:t>minh sinh vật nước ta đa dạng về gen di </a:t>
            </a:r>
            <a:r>
              <a:rPr lang="vi-VN" sz="1700" i="1" dirty="0" smtClean="0">
                <a:solidFill>
                  <a:srgbClr val="FF0000"/>
                </a:solidFill>
                <a:latin typeface="Cambria" panose="02040503050406030204" pitchFamily="18" charset="0"/>
                <a:ea typeface="Cambria" panose="02040503050406030204" pitchFamily="18" charset="0"/>
              </a:rPr>
              <a:t>truyền</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và</a:t>
            </a:r>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hệ </a:t>
            </a:r>
            <a:r>
              <a:rPr lang="vi-VN" sz="1700" i="1" dirty="0">
                <a:solidFill>
                  <a:srgbClr val="FF0000"/>
                </a:solidFill>
                <a:latin typeface="Cambria" panose="02040503050406030204" pitchFamily="18" charset="0"/>
                <a:ea typeface="Cambria" panose="02040503050406030204" pitchFamily="18" charset="0"/>
              </a:rPr>
              <a:t>sinh thái.</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SỰ ĐA DẠNG SINH VẬT Ở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9196" y="1299019"/>
            <a:ext cx="940784" cy="98845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551596" y="2590800"/>
            <a:ext cx="1026253" cy="976238"/>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2" name="Diagram 1"/>
          <p:cNvGraphicFramePr/>
          <p:nvPr>
            <p:extLst>
              <p:ext uri="{D42A27DB-BD31-4B8C-83A1-F6EECF244321}">
                <p14:modId xmlns:p14="http://schemas.microsoft.com/office/powerpoint/2010/main" val="3991334500"/>
              </p:ext>
            </p:extLst>
          </p:nvPr>
        </p:nvGraphicFramePr>
        <p:xfrm>
          <a:off x="192665" y="2287471"/>
          <a:ext cx="5111482" cy="426572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5122"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24147" y="1325940"/>
            <a:ext cx="3338853" cy="224109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10200" y="3962401"/>
            <a:ext cx="3352800"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5347947" y="3532257"/>
            <a:ext cx="3643653" cy="353943"/>
          </a:xfrm>
          <a:prstGeom prst="rect">
            <a:avLst/>
          </a:prstGeom>
          <a:noFill/>
        </p:spPr>
        <p:txBody>
          <a:bodyPr wrap="square" rtlCol="0">
            <a:spAutoFit/>
          </a:bodyPr>
          <a:lstStyle/>
          <a:p>
            <a:r>
              <a:rPr lang="en-US" sz="1700" dirty="0" err="1" smtClean="0">
                <a:latin typeface="Cambria" pitchFamily="18" charset="0"/>
                <a:ea typeface="Cambria" pitchFamily="18" charset="0"/>
              </a:rPr>
              <a:t>Rừng</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trên</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núi</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đá</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vôi</a:t>
            </a:r>
            <a:r>
              <a:rPr lang="en-US" sz="1700" dirty="0" smtClean="0">
                <a:latin typeface="Cambria" pitchFamily="18" charset="0"/>
                <a:ea typeface="Cambria" pitchFamily="18" charset="0"/>
              </a:rPr>
              <a:t> ở </a:t>
            </a:r>
            <a:r>
              <a:rPr lang="en-US" sz="1700" dirty="0" err="1" smtClean="0">
                <a:latin typeface="Cambria" pitchFamily="18" charset="0"/>
                <a:ea typeface="Cambria" pitchFamily="18" charset="0"/>
              </a:rPr>
              <a:t>vịnh</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Hạ</a:t>
            </a:r>
            <a:r>
              <a:rPr lang="en-US" sz="1700" dirty="0" smtClean="0">
                <a:latin typeface="Cambria" pitchFamily="18" charset="0"/>
                <a:ea typeface="Cambria" pitchFamily="18" charset="0"/>
              </a:rPr>
              <a:t> Long</a:t>
            </a:r>
            <a:endParaRPr lang="en-US" sz="1700" dirty="0">
              <a:latin typeface="Cambria" pitchFamily="18" charset="0"/>
              <a:ea typeface="Cambria" pitchFamily="18" charset="0"/>
            </a:endParaRPr>
          </a:p>
        </p:txBody>
      </p:sp>
      <p:sp>
        <p:nvSpPr>
          <p:cNvPr id="32" name="TextBox 31"/>
          <p:cNvSpPr txBox="1"/>
          <p:nvPr/>
        </p:nvSpPr>
        <p:spPr>
          <a:xfrm>
            <a:off x="6172200" y="6172201"/>
            <a:ext cx="3643653" cy="353943"/>
          </a:xfrm>
          <a:prstGeom prst="rect">
            <a:avLst/>
          </a:prstGeom>
          <a:noFill/>
        </p:spPr>
        <p:txBody>
          <a:bodyPr wrap="square" rtlCol="0">
            <a:spAutoFit/>
          </a:bodyPr>
          <a:lstStyle/>
          <a:p>
            <a:r>
              <a:rPr lang="en-US" sz="1700" dirty="0" err="1" smtClean="0">
                <a:latin typeface="Cambria" pitchFamily="18" charset="0"/>
                <a:ea typeface="Cambria" pitchFamily="18" charset="0"/>
              </a:rPr>
              <a:t>Sinh</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vật</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Biển</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Đông</a:t>
            </a:r>
            <a:endParaRPr lang="en-US" sz="1700" dirty="0">
              <a:latin typeface="Cambria" pitchFamily="18" charset="0"/>
              <a:ea typeface="Cambria" pitchFamily="18" charset="0"/>
            </a:endParaRPr>
          </a:p>
        </p:txBody>
      </p:sp>
    </p:spTree>
    <p:extLst>
      <p:ext uri="{BB962C8B-B14F-4D97-AF65-F5344CB8AC3E}">
        <p14:creationId xmlns:p14="http://schemas.microsoft.com/office/powerpoint/2010/main" val="31455538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randombar(horizontal)">
                                      <p:cBhvr>
                                        <p:cTn id="15" dur="500"/>
                                        <p:tgtEl>
                                          <p:spTgt spid="512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par>
                                <p:cTn id="19" presetID="14" presetClass="entr" presetSubtype="10" fill="hold" nodeType="withEffect">
                                  <p:stCondLst>
                                    <p:cond delay="0"/>
                                  </p:stCondLst>
                                  <p:childTnLst>
                                    <p:set>
                                      <p:cBhvr>
                                        <p:cTn id="20" dur="1" fill="hold">
                                          <p:stCondLst>
                                            <p:cond delay="0"/>
                                          </p:stCondLst>
                                        </p:cTn>
                                        <p:tgtEl>
                                          <p:spTgt spid="5123"/>
                                        </p:tgtEl>
                                        <p:attrNameLst>
                                          <p:attrName>style.visibility</p:attrName>
                                        </p:attrNameLst>
                                      </p:cBhvr>
                                      <p:to>
                                        <p:strVal val="visible"/>
                                      </p:to>
                                    </p:set>
                                    <p:animEffect transition="in" filter="randombar(horizontal)">
                                      <p:cBhvr>
                                        <p:cTn id="21" dur="500"/>
                                        <p:tgtEl>
                                          <p:spTgt spid="512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randombar(horizontal)">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1000"/>
                                        <p:tgtEl>
                                          <p:spTgt spid="2"/>
                                        </p:tgtEl>
                                      </p:cBhvr>
                                    </p:animEffect>
                                    <p:anim calcmode="lin" valueType="num">
                                      <p:cBhvr>
                                        <p:cTn id="35" dur="1000" fill="hold"/>
                                        <p:tgtEl>
                                          <p:spTgt spid="2"/>
                                        </p:tgtEl>
                                        <p:attrNameLst>
                                          <p:attrName>ppt_x</p:attrName>
                                        </p:attrNameLst>
                                      </p:cBhvr>
                                      <p:tavLst>
                                        <p:tav tm="0">
                                          <p:val>
                                            <p:strVal val="#ppt_x"/>
                                          </p:val>
                                        </p:tav>
                                        <p:tav tm="100000">
                                          <p:val>
                                            <p:strVal val="#ppt_x"/>
                                          </p:val>
                                        </p:tav>
                                      </p:tavLst>
                                    </p:anim>
                                    <p:anim calcmode="lin" valueType="num">
                                      <p:cBhvr>
                                        <p:cTn id="3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 grpId="0">
        <p:bldAsOne/>
      </p:bldGraphic>
      <p:bldP spid="14"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25940"/>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bản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sinh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vật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Việt</a:t>
            </a:r>
            <a:r>
              <a:rPr lang="en-US" sz="2400" i="1" dirty="0" smtClean="0">
                <a:solidFill>
                  <a:srgbClr val="FF0000"/>
                </a:solidFill>
                <a:latin typeface="Cambria" panose="02040503050406030204" pitchFamily="18" charset="0"/>
                <a:ea typeface="Cambria" panose="02040503050406030204" pitchFamily="18" charset="0"/>
              </a:rPr>
              <a:t> Nam,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k</a:t>
            </a:r>
            <a:r>
              <a:rPr lang="vi-VN" sz="2400" i="1" dirty="0" smtClean="0">
                <a:solidFill>
                  <a:srgbClr val="FF0000"/>
                </a:solidFill>
                <a:latin typeface="Cambria" panose="02040503050406030204" pitchFamily="18" charset="0"/>
                <a:ea typeface="Cambria" panose="02040503050406030204" pitchFamily="18" charset="0"/>
              </a:rPr>
              <a:t>ể </a:t>
            </a:r>
            <a:r>
              <a:rPr lang="vi-VN" sz="2400" i="1" dirty="0">
                <a:solidFill>
                  <a:srgbClr val="FF0000"/>
                </a:solidFill>
                <a:latin typeface="Cambria" panose="02040503050406030204" pitchFamily="18" charset="0"/>
                <a:ea typeface="Cambria" panose="02040503050406030204" pitchFamily="18" charset="0"/>
              </a:rPr>
              <a:t>tên và lên xác định trên bản đồ các </a:t>
            </a:r>
            <a:r>
              <a:rPr lang="en-US" sz="2400" i="1" dirty="0" err="1" smtClean="0">
                <a:solidFill>
                  <a:srgbClr val="FF0000"/>
                </a:solidFill>
                <a:latin typeface="Cambria" panose="02040503050406030204" pitchFamily="18" charset="0"/>
                <a:ea typeface="Cambria" panose="02040503050406030204" pitchFamily="18" charset="0"/>
              </a:rPr>
              <a:t>vườn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quốc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gia</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khu</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dự</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trữ</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sinh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quyển</a:t>
            </a:r>
            <a:r>
              <a:rPr lang="en-US" sz="2400" i="1" dirty="0" smtClean="0">
                <a:solidFill>
                  <a:srgbClr val="FF0000"/>
                </a:solidFill>
                <a:latin typeface="Cambria" panose="02040503050406030204" pitchFamily="18" charset="0"/>
                <a:ea typeface="Cambria" panose="02040503050406030204" pitchFamily="18" charset="0"/>
              </a:rPr>
              <a:t> ở </a:t>
            </a:r>
            <a:r>
              <a:rPr lang="vi-VN" sz="2400" i="1" dirty="0" smtClean="0">
                <a:solidFill>
                  <a:srgbClr val="FF0000"/>
                </a:solidFill>
                <a:latin typeface="Cambria" panose="02040503050406030204" pitchFamily="18" charset="0"/>
                <a:ea typeface="Cambria" panose="02040503050406030204" pitchFamily="18" charset="0"/>
              </a:rPr>
              <a:t>nước </a:t>
            </a:r>
            <a:r>
              <a:rPr lang="vi-VN" sz="2400" i="1" dirty="0">
                <a:solidFill>
                  <a:srgbClr val="FF0000"/>
                </a:solidFill>
                <a:latin typeface="Cambria" panose="02040503050406030204" pitchFamily="18" charset="0"/>
                <a:ea typeface="Cambria" panose="02040503050406030204" pitchFamily="18" charset="0"/>
              </a:rPr>
              <a:t>ta. </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SỰ ĐA DẠNG SINH VẬT Ở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944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23997" y="3417600"/>
            <a:ext cx="3657601" cy="312393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 Các </a:t>
            </a:r>
            <a:r>
              <a:rPr lang="en-US" sz="2400" dirty="0" err="1" smtClean="0">
                <a:latin typeface="Cambria" pitchFamily="18" charset="0"/>
                <a:ea typeface="Cambria" pitchFamily="18" charset="0"/>
                <a:cs typeface="Times New Roman"/>
              </a:rPr>
              <a:t>vườn</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quốc</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gia</a:t>
            </a:r>
            <a:r>
              <a:rPr lang="en-US" sz="2400" dirty="0" smtClean="0">
                <a:latin typeface="Cambria" pitchFamily="18" charset="0"/>
                <a:ea typeface="Cambria" pitchFamily="18" charset="0"/>
                <a:cs typeface="Times New Roman"/>
              </a:rPr>
              <a:t>: Ba </a:t>
            </a:r>
            <a:r>
              <a:rPr lang="en-US" sz="2400" dirty="0" err="1" smtClean="0">
                <a:latin typeface="Cambria" pitchFamily="18" charset="0"/>
                <a:ea typeface="Cambria" pitchFamily="18" charset="0"/>
                <a:cs typeface="Times New Roman"/>
              </a:rPr>
              <a:t>Bể</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Hoàn</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Liên</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Cúc</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Phương</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Phong</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Nha</a:t>
            </a:r>
            <a:r>
              <a:rPr lang="en-US" sz="2400" dirty="0" smtClean="0">
                <a:latin typeface="Cambria" pitchFamily="18" charset="0"/>
                <a:ea typeface="Cambria" pitchFamily="18" charset="0"/>
                <a:cs typeface="Times New Roman"/>
              </a:rPr>
              <a:t> – </a:t>
            </a:r>
            <a:r>
              <a:rPr lang="en-US" sz="2400" dirty="0" err="1" smtClean="0">
                <a:latin typeface="Cambria" pitchFamily="18" charset="0"/>
                <a:ea typeface="Cambria" pitchFamily="18" charset="0"/>
                <a:cs typeface="Times New Roman"/>
              </a:rPr>
              <a:t>Kẻ</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Bàng</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Bạch</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Mã</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Yok</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Đôn</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Cát</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Tiên</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Phú</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Quốc</a:t>
            </a:r>
            <a:r>
              <a:rPr lang="en-US" sz="2400" dirty="0" smtClean="0">
                <a:latin typeface="Cambria" pitchFamily="18" charset="0"/>
                <a:ea typeface="Cambria" pitchFamily="18" charset="0"/>
                <a:cs typeface="Times New Roman"/>
              </a:rPr>
              <a:t>,…</a:t>
            </a:r>
            <a:endParaRPr lang="vi-VN" sz="2400" dirty="0">
              <a:latin typeface="Cambria" pitchFamily="18" charset="0"/>
              <a:ea typeface="Cambria" pitchFamily="18" charset="0"/>
              <a:cs typeface="Times New Roman"/>
            </a:endParaRPr>
          </a:p>
          <a:p>
            <a:pPr algn="just">
              <a:spcBef>
                <a:spcPts val="600"/>
              </a:spcBef>
              <a:spcAft>
                <a:spcPts val="0"/>
              </a:spcAft>
            </a:pPr>
            <a:r>
              <a:rPr lang="vi-VN" sz="2400" dirty="0">
                <a:latin typeface="Cambria" pitchFamily="18" charset="0"/>
                <a:ea typeface="Cambria" pitchFamily="18" charset="0"/>
                <a:cs typeface="Times New Roman"/>
              </a:rPr>
              <a:t>- Các </a:t>
            </a:r>
            <a:r>
              <a:rPr lang="en-US" sz="2400" dirty="0" err="1" smtClean="0">
                <a:latin typeface="Cambria" pitchFamily="18" charset="0"/>
                <a:ea typeface="Cambria" pitchFamily="18" charset="0"/>
                <a:cs typeface="Times New Roman"/>
              </a:rPr>
              <a:t>khu</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dự</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trữ</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sinh</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quyển</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Cát</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Bà</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Tây</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Nghệ</a:t>
            </a:r>
            <a:r>
              <a:rPr lang="en-US" sz="2400" dirty="0" smtClean="0">
                <a:latin typeface="Cambria" pitchFamily="18" charset="0"/>
                <a:ea typeface="Cambria" pitchFamily="18" charset="0"/>
                <a:cs typeface="Times New Roman"/>
              </a:rPr>
              <a:t> An, </a:t>
            </a:r>
            <a:r>
              <a:rPr lang="en-US" sz="2400" dirty="0" err="1" smtClean="0">
                <a:latin typeface="Cambria" pitchFamily="18" charset="0"/>
                <a:ea typeface="Cambria" pitchFamily="18" charset="0"/>
                <a:cs typeface="Times New Roman"/>
              </a:rPr>
              <a:t>Cù</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lao</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Chàm</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Cà</a:t>
            </a:r>
            <a:r>
              <a:rPr lang="en-US" sz="2400" dirty="0" smtClean="0">
                <a:latin typeface="Cambria" pitchFamily="18" charset="0"/>
                <a:ea typeface="Cambria" pitchFamily="18" charset="0"/>
                <a:cs typeface="Times New Roman"/>
              </a:rPr>
              <a:t> Mau,…</a:t>
            </a:r>
            <a:endParaRPr lang="vi-VN" sz="2400" dirty="0">
              <a:latin typeface="Cambria" pitchFamily="18" charset="0"/>
              <a:ea typeface="Cambria" pitchFamily="18" charset="0"/>
              <a:cs typeface="Times New Roman"/>
            </a:endParaRPr>
          </a:p>
        </p:txBody>
      </p:sp>
      <p:pic>
        <p:nvPicPr>
          <p:cNvPr id="26" name="Picture 2" descr="12.jpg">
            <a:extLst>
              <a:ext uri="{FF2B5EF4-FFF2-40B4-BE49-F238E27FC236}">
                <a16:creationId xmlns:a16="http://schemas.microsoft.com/office/drawing/2014/main" xmlns="" id="{663E6A18-C4CF-5319-4608-A7DDE027E06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50851" y="1311233"/>
            <a:ext cx="3588349" cy="518163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 name="Oval 1"/>
          <p:cNvSpPr/>
          <p:nvPr/>
        </p:nvSpPr>
        <p:spPr>
          <a:xfrm>
            <a:off x="6324600" y="1520602"/>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p:cNvSpPr/>
          <p:nvPr/>
        </p:nvSpPr>
        <p:spPr>
          <a:xfrm>
            <a:off x="5717244" y="1560672"/>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p:cNvSpPr/>
          <p:nvPr/>
        </p:nvSpPr>
        <p:spPr>
          <a:xfrm>
            <a:off x="6248400" y="2183106"/>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p:cNvSpPr/>
          <p:nvPr/>
        </p:nvSpPr>
        <p:spPr>
          <a:xfrm>
            <a:off x="6389594" y="306431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p:cNvSpPr/>
          <p:nvPr/>
        </p:nvSpPr>
        <p:spPr>
          <a:xfrm>
            <a:off x="6930725" y="350520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a:off x="6858000" y="464820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6743700" y="503314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p:cNvSpPr/>
          <p:nvPr/>
        </p:nvSpPr>
        <p:spPr>
          <a:xfrm>
            <a:off x="5717244" y="541020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p:cNvSpPr/>
          <p:nvPr/>
        </p:nvSpPr>
        <p:spPr>
          <a:xfrm>
            <a:off x="6629400" y="212966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p:cNvSpPr/>
          <p:nvPr/>
        </p:nvSpPr>
        <p:spPr>
          <a:xfrm>
            <a:off x="5945844" y="251854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p:cNvSpPr/>
          <p:nvPr/>
        </p:nvSpPr>
        <p:spPr>
          <a:xfrm>
            <a:off x="7159325" y="368635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p:cNvSpPr/>
          <p:nvPr/>
        </p:nvSpPr>
        <p:spPr>
          <a:xfrm>
            <a:off x="6005804" y="594360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725553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randombar(horizontal)">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randombar(horizontal)">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randombar(horizontal)">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randombar(horizontal)">
                                      <p:cBhvr>
                                        <p:cTn id="52" dur="500"/>
                                        <p:tgtEl>
                                          <p:spTgt spid="34"/>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randombar(horizontal)">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randombar(horizontal)">
                                      <p:cBhvr>
                                        <p:cTn id="62" dur="500"/>
                                        <p:tgtEl>
                                          <p:spTgt spid="36"/>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randombar(horizontal)">
                                      <p:cBhvr>
                                        <p:cTn id="67" dur="500"/>
                                        <p:tgtEl>
                                          <p:spTgt spid="37"/>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randombar(horizontal)">
                                      <p:cBhvr>
                                        <p:cTn id="72" dur="500"/>
                                        <p:tgtEl>
                                          <p:spTgt spid="38"/>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77" dur="500"/>
                                        <p:tgtEl>
                                          <p:spTgt spid="25">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randombar(horizontal)">
                                      <p:cBhvr>
                                        <p:cTn id="82" dur="500"/>
                                        <p:tgtEl>
                                          <p:spTgt spid="39"/>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40"/>
                                        </p:tgtEl>
                                        <p:attrNameLst>
                                          <p:attrName>style.visibility</p:attrName>
                                        </p:attrNameLst>
                                      </p:cBhvr>
                                      <p:to>
                                        <p:strVal val="visible"/>
                                      </p:to>
                                    </p:set>
                                    <p:animEffect transition="in" filter="randombar(horizontal)">
                                      <p:cBhvr>
                                        <p:cTn id="87" dur="500"/>
                                        <p:tgtEl>
                                          <p:spTgt spid="40"/>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randombar(horizontal)">
                                      <p:cBhvr>
                                        <p:cTn id="92" dur="500"/>
                                        <p:tgtEl>
                                          <p:spTgt spid="41"/>
                                        </p:tgtEl>
                                      </p:cBhvr>
                                    </p:animEffect>
                                  </p:childTnLst>
                                </p:cTn>
                              </p:par>
                            </p:childTnLst>
                          </p:cTn>
                        </p:par>
                      </p:childTnLst>
                    </p:cTn>
                  </p:par>
                  <p:par>
                    <p:cTn id="93" fill="hold">
                      <p:stCondLst>
                        <p:cond delay="indefinite"/>
                      </p:stCondLst>
                      <p:childTnLst>
                        <p:par>
                          <p:cTn id="94" fill="hold">
                            <p:stCondLst>
                              <p:cond delay="0"/>
                            </p:stCondLst>
                            <p:childTnLst>
                              <p:par>
                                <p:cTn id="95" presetID="14" presetClass="entr" presetSubtype="10" fill="hold" grpId="0" nodeType="clickEffect">
                                  <p:stCondLst>
                                    <p:cond delay="0"/>
                                  </p:stCondLst>
                                  <p:childTnLst>
                                    <p:set>
                                      <p:cBhvr>
                                        <p:cTn id="96" dur="1" fill="hold">
                                          <p:stCondLst>
                                            <p:cond delay="0"/>
                                          </p:stCondLst>
                                        </p:cTn>
                                        <p:tgtEl>
                                          <p:spTgt spid="42"/>
                                        </p:tgtEl>
                                        <p:attrNameLst>
                                          <p:attrName>style.visibility</p:attrName>
                                        </p:attrNameLst>
                                      </p:cBhvr>
                                      <p:to>
                                        <p:strVal val="visible"/>
                                      </p:to>
                                    </p:set>
                                    <p:animEffect transition="in" filter="randombar(horizontal)">
                                      <p:cBhvr>
                                        <p:cTn id="9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 grpId="0" animBg="1"/>
      <p:bldP spid="27" grpId="0" animBg="1"/>
      <p:bldP spid="32" grpId="0" animBg="1"/>
      <p:bldP spid="34" grpId="0" animBg="1"/>
      <p:bldP spid="35" grpId="0" animBg="1"/>
      <p:bldP spid="36" grpId="0" animBg="1"/>
      <p:bldP spid="37" grpId="0" animBg="1"/>
      <p:bldP spid="38" grpId="0" animBg="1"/>
      <p:bldP spid="39" grpId="0" animBg="1"/>
      <p:bldP spid="40" grpId="0" animBg="1"/>
      <p:bldP spid="41" grpId="0" animBg="1"/>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0" name="TextBox 19"/>
          <p:cNvSpPr txBox="1"/>
          <p:nvPr/>
        </p:nvSpPr>
        <p:spPr>
          <a:xfrm>
            <a:off x="954112" y="6248400"/>
            <a:ext cx="3160688" cy="369332"/>
          </a:xfrm>
          <a:prstGeom prst="rect">
            <a:avLst/>
          </a:prstGeom>
          <a:noFill/>
        </p:spPr>
        <p:txBody>
          <a:bodyPr wrap="square" rtlCol="0">
            <a:spAutoFit/>
          </a:bodyPr>
          <a:lstStyle/>
          <a:p>
            <a:r>
              <a:rPr lang="en-US" dirty="0" err="1" smtClean="0">
                <a:latin typeface="Cambria" pitchFamily="18" charset="0"/>
                <a:ea typeface="Cambria" pitchFamily="18" charset="0"/>
              </a:rPr>
              <a:t>Khu</a:t>
            </a:r>
            <a:r>
              <a:rPr lang="en-US" dirty="0" smtClean="0">
                <a:latin typeface="Cambria" pitchFamily="18" charset="0"/>
                <a:ea typeface="Cambria" pitchFamily="18" charset="0"/>
              </a:rPr>
              <a:t> </a:t>
            </a:r>
            <a:r>
              <a:rPr lang="en-US" dirty="0" err="1" smtClean="0">
                <a:latin typeface="Cambria" pitchFamily="18" charset="0"/>
                <a:ea typeface="Cambria" pitchFamily="18" charset="0"/>
              </a:rPr>
              <a:t>dự</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trữ</a:t>
            </a:r>
            <a:r>
              <a:rPr lang="en-US" dirty="0" smtClean="0">
                <a:latin typeface="Cambria" pitchFamily="18" charset="0"/>
                <a:ea typeface="Cambria" pitchFamily="18" charset="0"/>
              </a:rPr>
              <a:t> </a:t>
            </a:r>
            <a:r>
              <a:rPr lang="en-US" dirty="0" err="1" smtClean="0">
                <a:latin typeface="Cambria" pitchFamily="18" charset="0"/>
                <a:ea typeface="Cambria" pitchFamily="18" charset="0"/>
              </a:rPr>
              <a:t>sinh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quyển</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Cát</a:t>
            </a:r>
            <a:r>
              <a:rPr lang="en-US" dirty="0" smtClean="0">
                <a:latin typeface="Cambria" pitchFamily="18" charset="0"/>
                <a:ea typeface="Cambria" pitchFamily="18" charset="0"/>
              </a:rPr>
              <a:t> </a:t>
            </a:r>
            <a:r>
              <a:rPr lang="en-US" dirty="0" err="1" smtClean="0">
                <a:latin typeface="Cambria" pitchFamily="18" charset="0"/>
                <a:ea typeface="Cambria" pitchFamily="18" charset="0"/>
              </a:rPr>
              <a:t>Bà</a:t>
            </a:r>
            <a:endParaRPr lang="en-US" dirty="0">
              <a:latin typeface="Cambria" pitchFamily="18" charset="0"/>
              <a:ea typeface="Cambria"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r>
              <a:rPr lang="en-US" dirty="0" err="1" smtClean="0">
                <a:latin typeface="Cambria" pitchFamily="18" charset="0"/>
                <a:ea typeface="Cambria" pitchFamily="18" charset="0"/>
              </a:rPr>
              <a:t>Khu</a:t>
            </a:r>
            <a:r>
              <a:rPr lang="en-US" dirty="0" smtClean="0">
                <a:latin typeface="Cambria" pitchFamily="18" charset="0"/>
                <a:ea typeface="Cambria" pitchFamily="18" charset="0"/>
              </a:rPr>
              <a:t> </a:t>
            </a:r>
            <a:r>
              <a:rPr lang="en-US" dirty="0" err="1" smtClean="0">
                <a:latin typeface="Cambria" pitchFamily="18" charset="0"/>
                <a:ea typeface="Cambria" pitchFamily="18" charset="0"/>
              </a:rPr>
              <a:t>dự</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trữ</a:t>
            </a:r>
            <a:r>
              <a:rPr lang="en-US" dirty="0" smtClean="0">
                <a:latin typeface="Cambria" pitchFamily="18" charset="0"/>
                <a:ea typeface="Cambria" pitchFamily="18" charset="0"/>
              </a:rPr>
              <a:t> </a:t>
            </a:r>
            <a:r>
              <a:rPr lang="en-US" dirty="0" err="1" smtClean="0">
                <a:latin typeface="Cambria" pitchFamily="18" charset="0"/>
                <a:ea typeface="Cambria" pitchFamily="18" charset="0"/>
              </a:rPr>
              <a:t>sinh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quyển</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Cà</a:t>
            </a:r>
            <a:r>
              <a:rPr lang="en-US" dirty="0" smtClean="0">
                <a:latin typeface="Cambria" pitchFamily="18" charset="0"/>
                <a:ea typeface="Cambria" pitchFamily="18" charset="0"/>
              </a:rPr>
              <a:t> Mau</a:t>
            </a:r>
            <a:endParaRPr lang="en-US" dirty="0">
              <a:latin typeface="Cambria" pitchFamily="18" charset="0"/>
              <a:ea typeface="Cambria"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Vườn</a:t>
            </a:r>
            <a:r>
              <a:rPr lang="en-US" dirty="0" smtClean="0">
                <a:latin typeface="Cambria" pitchFamily="18" charset="0"/>
                <a:ea typeface="Cambria" pitchFamily="18" charset="0"/>
              </a:rPr>
              <a:t> </a:t>
            </a:r>
            <a:r>
              <a:rPr lang="en-US" dirty="0" err="1" smtClean="0">
                <a:latin typeface="Cambria" pitchFamily="18" charset="0"/>
                <a:ea typeface="Cambria" pitchFamily="18" charset="0"/>
              </a:rPr>
              <a:t>quốc</a:t>
            </a:r>
            <a:r>
              <a:rPr lang="en-US" dirty="0" smtClean="0">
                <a:latin typeface="Cambria" pitchFamily="18" charset="0"/>
                <a:ea typeface="Cambria" pitchFamily="18" charset="0"/>
              </a:rPr>
              <a:t> </a:t>
            </a:r>
            <a:r>
              <a:rPr lang="en-US" dirty="0" err="1" smtClean="0">
                <a:latin typeface="Cambria" pitchFamily="18" charset="0"/>
                <a:ea typeface="Cambria" pitchFamily="18" charset="0"/>
              </a:rPr>
              <a:t>gia</a:t>
            </a:r>
            <a:r>
              <a:rPr lang="en-US" dirty="0" smtClean="0">
                <a:latin typeface="Cambria" pitchFamily="18" charset="0"/>
                <a:ea typeface="Cambria" pitchFamily="18" charset="0"/>
              </a:rPr>
              <a:t> Ba </a:t>
            </a:r>
            <a:r>
              <a:rPr lang="en-US" dirty="0" err="1" smtClean="0">
                <a:latin typeface="Cambria" pitchFamily="18" charset="0"/>
                <a:ea typeface="Cambria" pitchFamily="18" charset="0"/>
              </a:rPr>
              <a:t>Bể</a:t>
            </a:r>
            <a:endParaRPr lang="en-US" dirty="0">
              <a:latin typeface="Cambria" pitchFamily="18" charset="0"/>
              <a:ea typeface="Cambria"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r>
              <a:rPr lang="en-US" dirty="0" err="1" smtClean="0">
                <a:latin typeface="Cambria" pitchFamily="18" charset="0"/>
                <a:ea typeface="Cambria" pitchFamily="18" charset="0"/>
              </a:rPr>
              <a:t>Vườn</a:t>
            </a:r>
            <a:r>
              <a:rPr lang="en-US" dirty="0" smtClean="0">
                <a:latin typeface="Cambria" pitchFamily="18" charset="0"/>
                <a:ea typeface="Cambria" pitchFamily="18" charset="0"/>
              </a:rPr>
              <a:t> </a:t>
            </a:r>
            <a:r>
              <a:rPr lang="en-US" dirty="0" err="1" smtClean="0">
                <a:latin typeface="Cambria" pitchFamily="18" charset="0"/>
                <a:ea typeface="Cambria" pitchFamily="18" charset="0"/>
              </a:rPr>
              <a:t>quốc</a:t>
            </a:r>
            <a:r>
              <a:rPr lang="en-US" dirty="0" smtClean="0">
                <a:latin typeface="Cambria" pitchFamily="18" charset="0"/>
                <a:ea typeface="Cambria" pitchFamily="18" charset="0"/>
              </a:rPr>
              <a:t> </a:t>
            </a:r>
            <a:r>
              <a:rPr lang="en-US" dirty="0" err="1" smtClean="0">
                <a:latin typeface="Cambria" pitchFamily="18" charset="0"/>
                <a:ea typeface="Cambria" pitchFamily="18" charset="0"/>
              </a:rPr>
              <a:t>gia</a:t>
            </a:r>
            <a:r>
              <a:rPr lang="en-US" dirty="0" smtClean="0">
                <a:latin typeface="Cambria" pitchFamily="18" charset="0"/>
                <a:ea typeface="Cambria" pitchFamily="18" charset="0"/>
              </a:rPr>
              <a:t> </a:t>
            </a:r>
            <a:r>
              <a:rPr lang="en-US" dirty="0" err="1" smtClean="0">
                <a:latin typeface="Cambria" pitchFamily="18" charset="0"/>
                <a:ea typeface="Cambria" pitchFamily="18" charset="0"/>
              </a:rPr>
              <a:t>Yok</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Đôn</a:t>
            </a:r>
            <a:endParaRPr lang="en-US" dirty="0">
              <a:latin typeface="Cambria" pitchFamily="18" charset="0"/>
              <a:ea typeface="Cambria" pitchFamily="18" charset="0"/>
            </a:endParaRPr>
          </a:p>
        </p:txBody>
      </p:sp>
      <p:pic>
        <p:nvPicPr>
          <p:cNvPr id="717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1410822"/>
            <a:ext cx="3810000"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1410822"/>
            <a:ext cx="3810000"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0576" y="4114800"/>
            <a:ext cx="3769023"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4400" y="4114800"/>
            <a:ext cx="3810000"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SỰ ĐA DẠNG SINH VẬT Ở 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42280452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259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ảnh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kiến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thức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đã</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học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giải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thích</a:t>
            </a:r>
            <a:r>
              <a:rPr lang="en-US" sz="2400" i="1" dirty="0" smtClean="0">
                <a:solidFill>
                  <a:srgbClr val="FF0000"/>
                </a:solidFill>
                <a:latin typeface="Cambria" panose="02040503050406030204" pitchFamily="18" charset="0"/>
                <a:ea typeface="Cambria" panose="02040503050406030204" pitchFamily="18" charset="0"/>
              </a:rPr>
              <a:t> v</a:t>
            </a:r>
            <a:r>
              <a:rPr lang="vi-VN" sz="2400" i="1" dirty="0" smtClean="0">
                <a:solidFill>
                  <a:srgbClr val="FF0000"/>
                </a:solidFill>
                <a:latin typeface="Cambria" panose="02040503050406030204" pitchFamily="18" charset="0"/>
                <a:ea typeface="Cambria" panose="02040503050406030204" pitchFamily="18" charset="0"/>
              </a:rPr>
              <a:t>ì </a:t>
            </a:r>
            <a:r>
              <a:rPr lang="vi-VN" sz="2400" i="1" dirty="0">
                <a:solidFill>
                  <a:srgbClr val="FF0000"/>
                </a:solidFill>
                <a:latin typeface="Cambria" panose="02040503050406030204" pitchFamily="18" charset="0"/>
                <a:ea typeface="Cambria" panose="02040503050406030204" pitchFamily="18" charset="0"/>
              </a:rPr>
              <a:t>sao sinh vật nước ta lại đa dạng và phong phú?</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944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23998" y="3417600"/>
            <a:ext cx="3657601" cy="275460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 Vị trí địa lí nằm trên đường di cư, di lưu của nhiều loài động vật.</a:t>
            </a:r>
          </a:p>
          <a:p>
            <a:pPr algn="just">
              <a:spcBef>
                <a:spcPts val="600"/>
              </a:spcBef>
              <a:spcAft>
                <a:spcPts val="0"/>
              </a:spcAft>
            </a:pPr>
            <a:r>
              <a:rPr lang="vi-VN" sz="2400" dirty="0">
                <a:latin typeface="Cambria" pitchFamily="18" charset="0"/>
                <a:ea typeface="Cambria" pitchFamily="18" charset="0"/>
                <a:cs typeface="Times New Roman"/>
              </a:rPr>
              <a:t>- Môi trường sống thuận lợi: ánh sáng dồi dào, nhiệt độ cao, đủ nước, tầng đất sâu dày, vụn bỡ,…</a:t>
            </a:r>
          </a:p>
        </p:txBody>
      </p:sp>
      <p:pic>
        <p:nvPicPr>
          <p:cNvPr id="614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04147" y="4056476"/>
            <a:ext cx="3451925" cy="22035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11075" y="1325940"/>
            <a:ext cx="3451925" cy="217926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943600" y="3505200"/>
            <a:ext cx="22860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Ánh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sáng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dồi</a:t>
            </a:r>
            <a:r>
              <a:rPr lang="en-US" dirty="0" smtClean="0">
                <a:latin typeface="Cambria" pitchFamily="18" charset="0"/>
                <a:ea typeface="Cambria" pitchFamily="18" charset="0"/>
              </a:rPr>
              <a:t> </a:t>
            </a:r>
            <a:r>
              <a:rPr lang="en-US" dirty="0" err="1" smtClean="0">
                <a:latin typeface="Cambria" pitchFamily="18" charset="0"/>
                <a:ea typeface="Cambria" pitchFamily="18" charset="0"/>
              </a:rPr>
              <a:t>dào</a:t>
            </a:r>
            <a:endParaRPr lang="en-US" dirty="0">
              <a:latin typeface="Cambria" pitchFamily="18" charset="0"/>
              <a:ea typeface="Cambria" pitchFamily="18" charset="0"/>
            </a:endParaRPr>
          </a:p>
        </p:txBody>
      </p:sp>
      <p:sp>
        <p:nvSpPr>
          <p:cNvPr id="27" name="TextBox 26"/>
          <p:cNvSpPr txBox="1"/>
          <p:nvPr/>
        </p:nvSpPr>
        <p:spPr>
          <a:xfrm>
            <a:off x="6324600" y="6260068"/>
            <a:ext cx="2286000" cy="369332"/>
          </a:xfrm>
          <a:prstGeom prst="rect">
            <a:avLst/>
          </a:prstGeom>
          <a:noFill/>
        </p:spPr>
        <p:txBody>
          <a:bodyPr wrap="square" rtlCol="0">
            <a:spAutoFit/>
          </a:bodyPr>
          <a:lstStyle/>
          <a:p>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Mê</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Công</a:t>
            </a:r>
            <a:endParaRPr lang="en-US" dirty="0">
              <a:latin typeface="Cambria" pitchFamily="18" charset="0"/>
              <a:ea typeface="Cambria" pitchFamily="18" charset="0"/>
            </a:endParaRPr>
          </a:p>
        </p:txBody>
      </p:sp>
      <p:sp>
        <p:nvSpPr>
          <p:cNvPr id="26"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SỰ ĐA DẠNG SINH VẬT Ở VIỆT NAM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3483658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6147"/>
                                        </p:tgtEl>
                                        <p:attrNameLst>
                                          <p:attrName>style.visibility</p:attrName>
                                        </p:attrNameLst>
                                      </p:cBhvr>
                                      <p:to>
                                        <p:strVal val="visible"/>
                                      </p:to>
                                    </p:set>
                                    <p:animEffect transition="in" filter="randombar(horizontal)">
                                      <p:cBhvr>
                                        <p:cTn id="15" dur="500"/>
                                        <p:tgtEl>
                                          <p:spTgt spid="614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par>
                                <p:cTn id="19" presetID="14" presetClass="entr" presetSubtype="10" fill="hold" nodeType="withEffect">
                                  <p:stCondLst>
                                    <p:cond delay="0"/>
                                  </p:stCondLst>
                                  <p:childTnLst>
                                    <p:set>
                                      <p:cBhvr>
                                        <p:cTn id="20" dur="1" fill="hold">
                                          <p:stCondLst>
                                            <p:cond delay="0"/>
                                          </p:stCondLst>
                                        </p:cTn>
                                        <p:tgtEl>
                                          <p:spTgt spid="6146"/>
                                        </p:tgtEl>
                                        <p:attrNameLst>
                                          <p:attrName>style.visibility</p:attrName>
                                        </p:attrNameLst>
                                      </p:cBhvr>
                                      <p:to>
                                        <p:strVal val="visible"/>
                                      </p:to>
                                    </p:set>
                                    <p:animEffect transition="in" filter="randombar(horizontal)">
                                      <p:cBhvr>
                                        <p:cTn id="21" dur="500"/>
                                        <p:tgtEl>
                                          <p:spTgt spid="614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1" dur="500"/>
                                        <p:tgtEl>
                                          <p:spTgt spid="2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6"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 grpId="0"/>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5600</TotalTime>
  <Words>1951</Words>
  <Application>Microsoft Office PowerPoint</Application>
  <PresentationFormat>On-screen Show (4:3)</PresentationFormat>
  <Paragraphs>164</Paragraphs>
  <Slides>19</Slides>
  <Notes>2</Notes>
  <HiddenSlides>0</HiddenSlides>
  <MMClips>1</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KHỞI ĐỘNG</vt:lpstr>
      <vt:lpstr>SINH VẬT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HUUQUY</cp:lastModifiedBy>
  <cp:revision>427</cp:revision>
  <dcterms:created xsi:type="dcterms:W3CDTF">2016-02-15T14:28:12Z</dcterms:created>
  <dcterms:modified xsi:type="dcterms:W3CDTF">2023-06-28T13:36:54Z</dcterms:modified>
</cp:coreProperties>
</file>